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8"/>
  </p:notesMasterIdLst>
  <p:sldIdLst>
    <p:sldId id="308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</p:sldIdLst>
  <p:sldSz cx="9144000" cy="6858000" type="screen4x3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638"/>
    <a:srgbClr val="C1F2F7"/>
    <a:srgbClr val="F5F9BF"/>
    <a:srgbClr val="F5F6C2"/>
    <a:srgbClr val="EDEBCB"/>
    <a:srgbClr val="3E4D1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3" y="47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B4DA6-D526-4718-88DE-56577490007F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2BCD6-C583-4A56-86EC-4380C69A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669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 шаблона </a:t>
            </a:r>
            <a:r>
              <a:rPr lang="ru-RU" dirty="0" err="1"/>
              <a:t>Салиш</a:t>
            </a:r>
            <a:r>
              <a:rPr lang="ru-RU" dirty="0"/>
              <a:t> С.С., учитель начальных классов СШ №53 г. Актобе.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2BCD6-C583-4A56-86EC-4380C69A8E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7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2BCD6-C583-4A56-86EC-4380C69A8E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50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2BCD6-C583-4A56-86EC-4380C69A8E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81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hyperlink" Target="http://sun-shine-kz.ucoz.ru/" TargetMode="Externa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Relationship Id="rId6" Type="http://schemas.openxmlformats.org/officeDocument/2006/relationships/audio" Target="../media/audio3.wav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3">
            <a:lum/>
          </a:blip>
          <a:srcRect/>
          <a:stretch>
            <a:fillRect l="-9000" r="-11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29" y="47144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534" y="49639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13" y="446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022" y="3356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853" y="446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187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53" y="822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462" y="42549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896" y="1886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3" y="822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85" y="112479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1" y="8919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712" y="96047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957" y="73029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197" y="73029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137247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25" y="179930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792" y="170210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48" y="137247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030" y="182424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109" y="137247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518" y="166350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149972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958" y="175335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58" y="133807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392" y="151649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07" y="1876535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208" y="228832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4779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49" y="222242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57" y="19548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53" y="205815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662" y="1986143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3" y="205815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8" y="27345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288" y="306415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444" y="27345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605" y="27345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814" y="2706228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008" y="30778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152" y="286177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88" y="287854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177" y="381469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723" y="358185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605" y="3296443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729" y="331375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845" y="3584475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54" y="36662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58" y="334819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7" y="408703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387" y="441665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25" y="453879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704" y="408703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13" y="437805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13" y="40587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553" y="446790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87" y="42310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1" y="473510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704" y="4648945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041" y="497420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944" y="4936977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048" y="477270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57" y="470069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288" y="477270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20" y="5423177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48" y="5423177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18" y="5394875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512" y="57664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555042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958" y="58040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58" y="538876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07124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1" y="650334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227" y="627050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992" y="6042947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5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446" y="63103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49" y="627312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53" y="610884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896" y="627727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3" y="6108849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331913" y="4508276"/>
            <a:ext cx="6840537" cy="1296988"/>
          </a:xfrm>
        </p:spPr>
        <p:txBody>
          <a:bodyPr>
            <a:normAutofit/>
          </a:bodyPr>
          <a:lstStyle>
            <a:lvl5pPr marL="174625" indent="0">
              <a:buNone/>
              <a:defRPr sz="3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4"/>
            <a:r>
              <a:rPr lang="ru-RU" dirty="0"/>
              <a:t>Ваши данные</a:t>
            </a:r>
          </a:p>
        </p:txBody>
      </p:sp>
      <p:sp>
        <p:nvSpPr>
          <p:cNvPr id="195" name="TextBox 194" hidden="1"/>
          <p:cNvSpPr txBox="1"/>
          <p:nvPr userDrawn="1"/>
        </p:nvSpPr>
        <p:spPr>
          <a:xfrm>
            <a:off x="35496" y="539969"/>
            <a:ext cx="9099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ШАБЛОНА САЛИШ САЛТАНАТ САЛИШЕВНА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-36512" y="-27384"/>
            <a:ext cx="16818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hlinkClick r:id="rId5"/>
              </a:rPr>
              <a:t>http://sun-shine-kz.ucoz.ru/</a:t>
            </a:r>
            <a:r>
              <a:rPr lang="ru-RU" sz="1000" dirty="0"/>
              <a:t> 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5712" y="6669360"/>
            <a:ext cx="1635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</a:rPr>
              <a:t>Автор шаблона </a:t>
            </a:r>
            <a:r>
              <a:rPr lang="ru-RU" sz="1000" dirty="0" err="1">
                <a:solidFill>
                  <a:schemeClr val="bg1"/>
                </a:solidFill>
              </a:rPr>
              <a:t>Салиш</a:t>
            </a:r>
            <a:r>
              <a:rPr lang="ru-RU" sz="1000" dirty="0">
                <a:solidFill>
                  <a:schemeClr val="bg1"/>
                </a:solidFill>
              </a:rPr>
              <a:t> С.С.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Svoya_igra_-_Zastavka_2013.wav"/>
          </p:stSnd>
        </p:sndAc>
      </p:transition>
    </mc:Choice>
    <mc:Fallback xmlns="">
      <p:transition spd="slow">
        <p:sndAc>
          <p:stSnd>
            <p:snd r:embed="rId6" name="Svoya_igra_-_Zastavka_2013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211144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Категория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493095"/>
          </a:xfrm>
        </p:spPr>
        <p:txBody>
          <a:bodyPr/>
          <a:lstStyle>
            <a:lvl1pPr>
              <a:defRPr sz="40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Ваш вопрос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>
            <a:hlinkClick r:id="" action="ppaction://hlinkshowjump?jump=nextslide">
              <a:snd r:embed="rId2" name="восходящий ряд.wav"/>
            </a:hlinkClick>
          </p:cNvPr>
          <p:cNvSpPr txBox="1"/>
          <p:nvPr userDrawn="1"/>
        </p:nvSpPr>
        <p:spPr>
          <a:xfrm>
            <a:off x="3923928" y="6093296"/>
            <a:ext cx="1298561" cy="646331"/>
          </a:xfrm>
          <a:prstGeom prst="rect">
            <a:avLst/>
          </a:prstGeom>
          <a:solidFill>
            <a:srgbClr val="070A8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>
            <a:hlinkClick r:id="" action="ppaction://hlinkshowjump?jump=nextslide">
              <a:snd r:embed="rId3" name="восходящий ряд.wav"/>
            </a:hlinkClick>
          </p:cNvPr>
          <p:cNvSpPr txBox="1"/>
          <p:nvPr userDrawn="1"/>
        </p:nvSpPr>
        <p:spPr>
          <a:xfrm>
            <a:off x="3779912" y="6093296"/>
            <a:ext cx="1601721" cy="646331"/>
          </a:xfrm>
          <a:prstGeom prst="rect">
            <a:avLst/>
          </a:prstGeom>
          <a:solidFill>
            <a:srgbClr val="070A8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</a:t>
            </a:r>
          </a:p>
        </p:txBody>
      </p:sp>
      <p:pic>
        <p:nvPicPr>
          <p:cNvPr id="8" name="Picture 2" descr="https://festival.1september.ru/articles/604377/presentation/14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694" b="79306" l="22604" r="819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70" t="20969" r="17247" b="21612"/>
          <a:stretch/>
        </p:blipFill>
        <p:spPr bwMode="auto">
          <a:xfrm>
            <a:off x="1849666" y="2060848"/>
            <a:ext cx="5530646" cy="393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411496" y="332656"/>
            <a:ext cx="3800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Кот в мешке</a:t>
            </a:r>
          </a:p>
        </p:txBody>
      </p:sp>
    </p:spTree>
    <p:extLst>
      <p:ext uri="{BB962C8B-B14F-4D97-AF65-F5344CB8AC3E}">
        <p14:creationId xmlns:p14="http://schemas.microsoft.com/office/powerpoint/2010/main" val="342486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Svoya_igra_-_Kot_v_Meshke.wav"/>
          </p:stSnd>
        </p:sndAc>
      </p:transition>
    </mc:Choice>
    <mc:Fallback xmlns="">
      <p:transition spd="slow">
        <p:sndAc>
          <p:stSnd>
            <p:snd r:embed="rId6" name="Svoya_igra_-_Kot_v_Meshk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211144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Категория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493095"/>
          </a:xfrm>
        </p:spPr>
        <p:txBody>
          <a:bodyPr/>
          <a:lstStyle>
            <a:lvl1pPr>
              <a:defRPr sz="40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Ваш ответ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84368" y="5930946"/>
            <a:ext cx="1080121" cy="810090"/>
          </a:xfrm>
          <a:prstGeom prst="rect">
            <a:avLst/>
          </a:prstGeom>
          <a:noFill/>
          <a:ln w="127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25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49" y="9201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58" y="84816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07" y="13866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3" y="156824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1" y="40204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712" y="47056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13" y="11663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853" y="40466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197" y="24039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8825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18" y="85427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Тема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Рисунок 21"/>
          <p:cNvSpPr>
            <a:spLocks noGrp="1"/>
          </p:cNvSpPr>
          <p:nvPr>
            <p:ph type="pic" sz="quarter" idx="13"/>
          </p:nvPr>
        </p:nvSpPr>
        <p:spPr>
          <a:xfrm>
            <a:off x="514826" y="1616804"/>
            <a:ext cx="8094868" cy="44044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60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49" y="9201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58" y="84816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07" y="13866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3" y="156824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1" y="40204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712" y="47056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13" y="11663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853" y="40466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197" y="24039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8825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18" y="85427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Категория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9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2" r:id="rId4"/>
    <p:sldLayoutId id="2147483660" r:id="rId5"/>
    <p:sldLayoutId id="2147483661" r:id="rId6"/>
    <p:sldLayoutId id="2147483654" r:id="rId7"/>
    <p:sldLayoutId id="2147483655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3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5.xml"/><Relationship Id="rId18" Type="http://schemas.openxmlformats.org/officeDocument/2006/relationships/slide" Target="slide36.xml"/><Relationship Id="rId3" Type="http://schemas.openxmlformats.org/officeDocument/2006/relationships/slide" Target="slide3.xml"/><Relationship Id="rId21" Type="http://schemas.openxmlformats.org/officeDocument/2006/relationships/slide" Target="slide43.xml"/><Relationship Id="rId7" Type="http://schemas.openxmlformats.org/officeDocument/2006/relationships/slide" Target="slide12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notesSlide" Target="../notesSlides/notesSlide1.xml"/><Relationship Id="rId16" Type="http://schemas.openxmlformats.org/officeDocument/2006/relationships/slide" Target="slide31.xml"/><Relationship Id="rId20" Type="http://schemas.openxmlformats.org/officeDocument/2006/relationships/slide" Target="slide4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11" Type="http://schemas.openxmlformats.org/officeDocument/2006/relationships/slide" Target="slide21.xml"/><Relationship Id="rId24" Type="http://schemas.openxmlformats.org/officeDocument/2006/relationships/image" Target="../media/image6.svg"/><Relationship Id="rId5" Type="http://schemas.openxmlformats.org/officeDocument/2006/relationships/slide" Target="slide7.xml"/><Relationship Id="rId15" Type="http://schemas.openxmlformats.org/officeDocument/2006/relationships/slide" Target="slide29.xml"/><Relationship Id="rId23" Type="http://schemas.openxmlformats.org/officeDocument/2006/relationships/image" Target="../media/image5.png"/><Relationship Id="rId10" Type="http://schemas.openxmlformats.org/officeDocument/2006/relationships/slide" Target="slide18.xml"/><Relationship Id="rId19" Type="http://schemas.openxmlformats.org/officeDocument/2006/relationships/slide" Target="slide39.xml"/><Relationship Id="rId4" Type="http://schemas.openxmlformats.org/officeDocument/2006/relationships/slide" Target="slide5.xml"/><Relationship Id="rId9" Type="http://schemas.openxmlformats.org/officeDocument/2006/relationships/slide" Target="slide16.xml"/><Relationship Id="rId14" Type="http://schemas.openxmlformats.org/officeDocument/2006/relationships/slide" Target="slide27.xml"/><Relationship Id="rId22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3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3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DAF4E6-106E-4931-A8AC-052F5CDA2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86" y="4841316"/>
            <a:ext cx="8057578" cy="1633375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/>
              <a:t>Работу выполнили: студентки НГТУ, ФБ, ФБЭБС -31. Скоробогатько Елизавета, </a:t>
            </a:r>
            <a:r>
              <a:rPr lang="ru-RU" sz="3100" dirty="0" err="1"/>
              <a:t>Фроленкова</a:t>
            </a:r>
            <a:r>
              <a:rPr lang="ru-RU" sz="3100" dirty="0"/>
              <a:t> Софья, Данченко Камилла, Кожина Яна, Бондарева Елизавета.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20B33B89-65EA-4953-BA8F-EAA62CDF2F3F}"/>
              </a:ext>
            </a:extLst>
          </p:cNvPr>
          <p:cNvGrpSpPr/>
          <p:nvPr/>
        </p:nvGrpSpPr>
        <p:grpSpPr>
          <a:xfrm>
            <a:off x="1724894" y="1311563"/>
            <a:ext cx="6096004" cy="2589104"/>
            <a:chOff x="2029694" y="1274618"/>
            <a:chExt cx="6096004" cy="258910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0D9679C5-5C32-4DB3-BFE3-C798E1AFF652}"/>
                </a:ext>
              </a:extLst>
            </p:cNvPr>
            <p:cNvSpPr txBox="1"/>
            <p:nvPr/>
          </p:nvSpPr>
          <p:spPr>
            <a:xfrm>
              <a:off x="3618354" y="1274618"/>
              <a:ext cx="4507344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ru-RU" sz="8000" dirty="0">
                  <a:solidFill>
                    <a:srgbClr val="C1F2F7"/>
                  </a:solidFill>
                  <a:latin typeface="Impact" panose="020B0806030902050204" pitchFamily="34" charset="0"/>
                </a:rPr>
                <a:t>Бюджет	игра </a:t>
              </a:r>
            </a:p>
          </p:txBody>
        </p:sp>
        <p:pic>
          <p:nvPicPr>
            <p:cNvPr id="6" name="Рисунок 5" descr="Монеты">
              <a:extLst>
                <a:ext uri="{FF2B5EF4-FFF2-40B4-BE49-F238E27FC236}">
                  <a16:creationId xmlns:a16="http://schemas.microsoft.com/office/drawing/2014/main" xmlns="" id="{5C02D412-C25C-496C-8681-12AB5F745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2029694" y="1543089"/>
              <a:ext cx="2320633" cy="2320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906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Решите головоломку: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8800" dirty="0"/>
              <a:t>НАЙСТВЧЕЗОАК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71463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Решение: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8800" dirty="0"/>
              <a:t>КАЗНАЧЕЙСТВО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430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сходящий ряд.wav"/>
          </p:stSnd>
        </p:sndAc>
      </p:transition>
    </mc:Choice>
    <mc:Fallback xmlns="">
      <p:transition spd="slow">
        <p:sndAc>
          <p:stSnd>
            <p:snd r:embed="rId4" name="восходящий ряд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Решите головоломку: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7200" dirty="0"/>
              <a:t>ГСУНВЫЙДОАРНСТЕ </a:t>
            </a:r>
          </a:p>
          <a:p>
            <a:pPr marL="0" indent="0" algn="ctr">
              <a:buNone/>
            </a:pPr>
            <a:r>
              <a:rPr lang="ru-RU" sz="7200" dirty="0"/>
              <a:t>ЖДЮБТЕ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7084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Решение: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7200" dirty="0"/>
              <a:t>ГОСУДАРСТВЕННЫЙ</a:t>
            </a:r>
          </a:p>
          <a:p>
            <a:pPr marL="0" indent="0" algn="ctr">
              <a:buNone/>
            </a:pPr>
            <a:r>
              <a:rPr lang="ru-RU" sz="7200" dirty="0"/>
              <a:t> БЮДЖЕТ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43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1509487"/>
            <a:ext cx="8229600" cy="48422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Вопрос: Что такое смета в контексте бюджета некоммерческой организации (НСО)?</a:t>
            </a:r>
          </a:p>
          <a:p>
            <a:pPr marL="0" indent="0" algn="just">
              <a:buNone/>
            </a:pP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A) Отчет о проделанной работе за год</a:t>
            </a:r>
            <a:br>
              <a:rPr lang="ru-RU" sz="3200" dirty="0"/>
            </a:br>
            <a:r>
              <a:rPr lang="ru-RU" sz="3200" dirty="0"/>
              <a:t>Б) План доходов и расходов на опр. период</a:t>
            </a:r>
            <a:br>
              <a:rPr lang="ru-RU" sz="3200" dirty="0"/>
            </a:br>
            <a:r>
              <a:rPr lang="ru-RU" sz="3200" dirty="0"/>
              <a:t>В) Перечень всех сотрудников </a:t>
            </a:r>
            <a:r>
              <a:rPr lang="ru-RU" sz="3200" dirty="0" smtClean="0"/>
              <a:t>организации</a:t>
            </a:r>
            <a:br>
              <a:rPr lang="ru-RU" sz="3200" dirty="0" smtClean="0"/>
            </a:br>
            <a:endParaRPr lang="ru-RU" sz="3200" dirty="0"/>
          </a:p>
          <a:p>
            <a:pPr marL="0" indent="0" algn="ctr">
              <a:buNone/>
            </a:pPr>
            <a:endParaRPr lang="ru-RU" sz="48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8452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Ответ: Б) План доходов и расходов на определенный период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800" i="1" dirty="0"/>
              <a:t>Пояснение: Смета — это и есть финансовый план, который является основой бюджета НСО. В ней прогнозируются все поступления денег (доходы) и все планируемые траты (расходы).</a:t>
            </a:r>
            <a:endParaRPr lang="ru-RU" i="1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558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Вопрос: На какие две основные категории традиционно делятся все расходы в бюджете НСО?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A) Текущие и инвестиционные</a:t>
            </a:r>
            <a:br>
              <a:rPr lang="ru-RU" sz="3200" dirty="0"/>
            </a:br>
            <a:r>
              <a:rPr lang="ru-RU" sz="3200" dirty="0"/>
              <a:t>Б) Зарплатные и </a:t>
            </a:r>
            <a:r>
              <a:rPr lang="ru-RU" sz="3200" dirty="0" err="1"/>
              <a:t>незарплатные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В) Административные и </a:t>
            </a:r>
            <a:r>
              <a:rPr lang="ru-RU" sz="3200" dirty="0" smtClean="0"/>
              <a:t>программные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94636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Ответ: В) Административные и программные</a:t>
            </a:r>
          </a:p>
          <a:p>
            <a:pPr marL="0" indent="0" algn="just">
              <a:buNone/>
            </a:pPr>
            <a:r>
              <a:rPr lang="ru-RU" sz="2600" i="1" dirty="0"/>
              <a:t/>
            </a:r>
            <a:br>
              <a:rPr lang="ru-RU" sz="2600" i="1" dirty="0"/>
            </a:br>
            <a:r>
              <a:rPr lang="ru-RU" sz="2600" i="1" dirty="0"/>
              <a:t>Пояснение: Программные расходы — это прямые затраты на проекты и мероприятия, ради которых существует НСО. Административные (или накладные) расходы — это затраты на обеспечение работы организации в целом (аренда, коммуналка, бухгалтер, связь).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89517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5717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-_Kot_v_Meshke.wav"/>
          </p:stSnd>
        </p:sndAc>
      </p:transition>
    </mc:Choice>
    <mc:Fallback xmlns="">
      <p:transition spd="slow">
        <p:sndAc>
          <p:stSnd>
            <p:snd r:embed="rId4" name="Svoya_igra_-_Kot_v_Meshk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Вопрос: Как называется принцип в бюджетном управлении НСО, который предполагает, что деньги, полученные под конкретный проект, нельзя тратить на другие цели?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08922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3888432" y="1511771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896544" y="1511771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5904656" y="1511771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6982546" y="1511771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8026313" y="1548057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3887924" y="270532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12" name="Прямоугольник 11">
            <a:hlinkClick r:id="rId9" action="ppaction://hlinksldjump"/>
          </p:cNvPr>
          <p:cNvSpPr/>
          <p:nvPr/>
        </p:nvSpPr>
        <p:spPr>
          <a:xfrm>
            <a:off x="4896544" y="2715093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13" name="Прямоугольник 12">
            <a:hlinkClick r:id="rId10" action="ppaction://hlinksldjump"/>
          </p:cNvPr>
          <p:cNvSpPr/>
          <p:nvPr/>
        </p:nvSpPr>
        <p:spPr>
          <a:xfrm>
            <a:off x="5904656" y="2715093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  <p:sp>
        <p:nvSpPr>
          <p:cNvPr id="14" name="Прямоугольник 13">
            <a:hlinkClick r:id="rId11" action="ppaction://hlinksldjump"/>
          </p:cNvPr>
          <p:cNvSpPr/>
          <p:nvPr/>
        </p:nvSpPr>
        <p:spPr>
          <a:xfrm>
            <a:off x="6965484" y="2733236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15" name="Прямоугольник 14">
            <a:hlinkClick r:id="rId12" action="ppaction://hlinksldjump"/>
          </p:cNvPr>
          <p:cNvSpPr/>
          <p:nvPr/>
        </p:nvSpPr>
        <p:spPr>
          <a:xfrm>
            <a:off x="8026313" y="2733236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16" name="Прямоугольник 15">
            <a:hlinkClick r:id="rId13" action="ppaction://hlinksldjump"/>
          </p:cNvPr>
          <p:cNvSpPr/>
          <p:nvPr/>
        </p:nvSpPr>
        <p:spPr>
          <a:xfrm>
            <a:off x="3888432" y="391841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17" name="Прямоугольник 16">
            <a:hlinkClick r:id="rId14" action="ppaction://hlinksldjump"/>
          </p:cNvPr>
          <p:cNvSpPr/>
          <p:nvPr/>
        </p:nvSpPr>
        <p:spPr>
          <a:xfrm>
            <a:off x="4938314" y="391841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18" name="Прямоугольник 17">
            <a:hlinkClick r:id="rId15" action="ppaction://hlinksldjump"/>
          </p:cNvPr>
          <p:cNvSpPr/>
          <p:nvPr/>
        </p:nvSpPr>
        <p:spPr>
          <a:xfrm>
            <a:off x="5938779" y="391841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  <p:sp>
        <p:nvSpPr>
          <p:cNvPr id="19" name="Прямоугольник 18">
            <a:hlinkClick r:id="rId16" action="ppaction://hlinksldjump"/>
          </p:cNvPr>
          <p:cNvSpPr/>
          <p:nvPr/>
        </p:nvSpPr>
        <p:spPr>
          <a:xfrm>
            <a:off x="6982546" y="391841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20" name="Прямоугольник 19">
            <a:hlinkClick r:id="rId17" action="ppaction://hlinksldjump"/>
          </p:cNvPr>
          <p:cNvSpPr/>
          <p:nvPr/>
        </p:nvSpPr>
        <p:spPr>
          <a:xfrm>
            <a:off x="8026313" y="391841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21" name="Прямоугольник 20">
            <a:hlinkClick r:id="rId18" action="ppaction://hlinksldjump"/>
          </p:cNvPr>
          <p:cNvSpPr/>
          <p:nvPr/>
        </p:nvSpPr>
        <p:spPr>
          <a:xfrm>
            <a:off x="3930202" y="518788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22" name="Прямоугольник 21">
            <a:hlinkClick r:id="rId19" action="ppaction://hlinksldjump"/>
          </p:cNvPr>
          <p:cNvSpPr/>
          <p:nvPr/>
        </p:nvSpPr>
        <p:spPr>
          <a:xfrm>
            <a:off x="4938314" y="518788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23" name="Прямоугольник 22">
            <a:hlinkClick r:id="rId20" action="ppaction://hlinksldjump"/>
          </p:cNvPr>
          <p:cNvSpPr/>
          <p:nvPr/>
        </p:nvSpPr>
        <p:spPr>
          <a:xfrm>
            <a:off x="5938779" y="518788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  <p:sp>
        <p:nvSpPr>
          <p:cNvPr id="24" name="Прямоугольник 23">
            <a:hlinkClick r:id="rId21" action="ppaction://hlinksldjump"/>
          </p:cNvPr>
          <p:cNvSpPr/>
          <p:nvPr/>
        </p:nvSpPr>
        <p:spPr>
          <a:xfrm>
            <a:off x="7013369" y="518788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25" name="Прямоугольник 24">
            <a:hlinkClick r:id="rId22" action="ppaction://hlinksldjump"/>
          </p:cNvPr>
          <p:cNvSpPr/>
          <p:nvPr/>
        </p:nvSpPr>
        <p:spPr>
          <a:xfrm>
            <a:off x="8026313" y="5187885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60040" y="1511771"/>
            <a:ext cx="3240360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Головоломки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9024" y="2677639"/>
            <a:ext cx="3240360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Управление бюджета НСО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9024" y="3924039"/>
            <a:ext cx="3240360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Бюджет </a:t>
            </a:r>
            <a:r>
              <a:rPr lang="ru-RU" sz="2400" b="1" dirty="0" smtClean="0"/>
              <a:t>НСО</a:t>
            </a:r>
            <a:endParaRPr lang="ru-RU" sz="24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60040" y="5187885"/>
            <a:ext cx="3240360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Бюджет муниципальных образований НСО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794B3894-9642-4EE9-8762-42DA7AB7171C}"/>
              </a:ext>
            </a:extLst>
          </p:cNvPr>
          <p:cNvGrpSpPr/>
          <p:nvPr/>
        </p:nvGrpSpPr>
        <p:grpSpPr>
          <a:xfrm>
            <a:off x="3466609" y="89138"/>
            <a:ext cx="3351307" cy="1100780"/>
            <a:chOff x="3003099" y="1048987"/>
            <a:chExt cx="3825102" cy="107771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D899B35-57E9-4607-B1E3-1EAAE4E76445}"/>
                </a:ext>
              </a:extLst>
            </p:cNvPr>
            <p:cNvSpPr txBox="1"/>
            <p:nvPr/>
          </p:nvSpPr>
          <p:spPr>
            <a:xfrm>
              <a:off x="3635523" y="1048987"/>
              <a:ext cx="3192678" cy="10546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r>
                <a:rPr lang="ru-RU" sz="3200" dirty="0">
                  <a:solidFill>
                    <a:srgbClr val="C1F2F7"/>
                  </a:solidFill>
                  <a:latin typeface="Impact" panose="020B0806030902050204" pitchFamily="34" charset="0"/>
                </a:rPr>
                <a:t>Бюджет</a:t>
              </a:r>
            </a:p>
            <a:p>
              <a:r>
                <a:rPr lang="ru-RU" sz="3200" dirty="0">
                  <a:solidFill>
                    <a:srgbClr val="C1F2F7"/>
                  </a:solidFill>
                  <a:latin typeface="Impact" panose="020B0806030902050204" pitchFamily="34" charset="0"/>
                </a:rPr>
                <a:t>     игра </a:t>
              </a:r>
            </a:p>
          </p:txBody>
        </p:sp>
        <p:pic>
          <p:nvPicPr>
            <p:cNvPr id="29" name="Рисунок 28" descr="Монеты">
              <a:extLst>
                <a:ext uri="{FF2B5EF4-FFF2-40B4-BE49-F238E27FC236}">
                  <a16:creationId xmlns:a16="http://schemas.microsoft.com/office/drawing/2014/main" xmlns="" id="{C4A53680-E999-442E-8DB1-8964ACF9C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xmlns="" r:embed="rId24"/>
                </a:ext>
              </a:extLst>
            </a:blip>
            <a:stretch>
              <a:fillRect/>
            </a:stretch>
          </p:blipFill>
          <p:spPr>
            <a:xfrm>
              <a:off x="3003099" y="1164941"/>
              <a:ext cx="961757" cy="961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08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Ответ: Целевое использование средств или Принцип целевого финансирования.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100" i="1" dirty="0"/>
              <a:t>Пояснение: Это краеугольный камень финансовой дисциплины в НСО. Нарушение этого принципа ведет к потере доверия доноров и юридическим проблемам. Например, грант на закупку книг для библиотек нельзя потратить на оплату офисной аренды.</a:t>
            </a:r>
            <a:endParaRPr lang="ru-RU" i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3379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46856" y="1577623"/>
            <a:ext cx="8229600" cy="449309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Вопрос: Новосибирская область получила грант, который покрывает только 80% стоимости проекта. Остальные 20% вам нужно найти самостоятельно. Как называется этот распространенный принцип финансирования, когда одна сторона выделяет деньги только при условии, что другая сторона найдет оставшуюся часть?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6338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1.wav"/>
          </p:stSnd>
        </p:sndAc>
      </p:transition>
    </mc:Choice>
    <mc:Fallback xmlns="">
      <p:transition spd="slow">
        <p:sndAc>
          <p:stSnd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Ответ: </a:t>
            </a:r>
            <a:r>
              <a:rPr lang="ru-RU" b="1" dirty="0"/>
              <a:t>Софинансирование</a:t>
            </a:r>
            <a:r>
              <a:rPr lang="ru-RU" dirty="0"/>
              <a:t> или </a:t>
            </a:r>
            <a:r>
              <a:rPr lang="ru-RU" b="1" dirty="0"/>
              <a:t>Со-финансирование</a:t>
            </a:r>
            <a:r>
              <a:rPr lang="ru-RU" dirty="0"/>
              <a:t> (также часто встречается термин </a:t>
            </a:r>
            <a:r>
              <a:rPr lang="ru-RU" b="1" dirty="0"/>
              <a:t>«Совместное финансирование»</a:t>
            </a:r>
            <a:r>
              <a:rPr lang="ru-RU" dirty="0"/>
              <a:t> или </a:t>
            </a:r>
            <a:r>
              <a:rPr lang="ru-RU" b="1" dirty="0"/>
              <a:t>«Долевое финансирование»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000" i="1" dirty="0"/>
              <a:t>Пояснение: Этот механизм используется для повышения ответственности и заинтересованности НСО в проекте, а также для проверки ее реальных возможностей по привлечению ресурсов.</a:t>
            </a:r>
            <a:endParaRPr lang="ru-RU" i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84856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сходящий ряд.wav"/>
          </p:stSnd>
        </p:sndAc>
      </p:transition>
    </mc:Choice>
    <mc:Fallback xmlns="">
      <p:transition spd="slow">
        <p:sndAc>
          <p:stSnd>
            <p:snd r:embed="rId4" name="восходящий ряд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Вопрос: </a:t>
            </a:r>
            <a:r>
              <a:rPr lang="ru-RU" sz="2800" dirty="0"/>
              <a:t>НСО сталкивается с сезонными колебаниями поступлений: крупные гранты приходят в начале года, а во втором полугодии наступает «затишье». Это создает кассовые разрывы и риск невыплаты зарплат. Какой финансовый инструмент или механизм управления бюджетом вы будете использовать для обеспечения равномерной платежеспособности в течение всего года?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6428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Управление бюджета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5100" dirty="0"/>
              <a:t>Ответ: Создание и использование операционного (функционирующего) резервного фонда или Бюджетирование в разрезе месяцев (помесячное планирование денежного потока / кассовый план).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/>
              <a:t>Пояснение:</a:t>
            </a:r>
          </a:p>
          <a:p>
            <a:pPr marL="0" indent="0" algn="just">
              <a:buNone/>
            </a:pPr>
            <a:r>
              <a:rPr lang="ru-RU" i="1" dirty="0"/>
              <a:t>Резервный фонд: В периоды профицита (после получения грантов) часть средств целенаправленно откладывается в специальный резерв. В «тощие» месяцы деньги берутся из этого резерва на покрытие текущих расходов (аренда, зарплаты), а затем пополняются при следующем поступлении. Это самый надежный способ сглаживания финансовых потоков.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9843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091" y="1417638"/>
            <a:ext cx="8335818" cy="4689764"/>
          </a:xfrm>
        </p:spPr>
        <p:txBody>
          <a:bodyPr>
            <a:normAutofit fontScale="70000" lnSpcReduction="20000"/>
          </a:bodyPr>
          <a:lstStyle/>
          <a:p>
            <a:pPr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3300" dirty="0"/>
              <a:t>Вопрос: </a:t>
            </a:r>
            <a:r>
              <a:rPr lang="ru-RU" sz="3300" dirty="0"/>
              <a:t>Какой документ определяет бюджетное устройство в регионе, бюджетные полномочия органов государственной власти и иных участников бюджетного процесса, регулирует отношения, возникающие в процессе составления и рассмотрения проекта областного бюджета, его утверждения и исполнения, а также устанавливает основы и порядок регулирования межбюджетных отношений в Новосибирской области</a:t>
            </a:r>
            <a:r>
              <a:rPr lang="ru-RU" sz="3300" dirty="0" smtClean="0"/>
              <a:t>?</a:t>
            </a:r>
          </a:p>
          <a:p>
            <a:pPr indent="450000" algn="just">
              <a:lnSpc>
                <a:spcPct val="120000"/>
              </a:lnSpc>
              <a:spcBef>
                <a:spcPts val="0"/>
              </a:spcBef>
            </a:pPr>
            <a:endParaRPr lang="ru-RU" sz="3300" dirty="0"/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/>
              <a:t>А) Бюджетный кодекс РФ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/>
              <a:t>Б) Конституция РФ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/>
              <a:t>В) Закон НСО от 03.12.2007 №154-ОЗ «О бюджетном устройстве и бюджетном процессе в Новосибирской области»</a:t>
            </a:r>
          </a:p>
          <a:p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6415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/>
              <a:t>Ответ: В) </a:t>
            </a:r>
            <a:r>
              <a:rPr lang="ru-RU" sz="3600" dirty="0"/>
              <a:t>Закон НСО от 03.12.2007 №154-ОЗ «О бюджетном устройстве и бюджетном процессе в Новосибирской области»</a:t>
            </a:r>
            <a:endParaRPr lang="ru-RU" sz="36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9139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/>
              <a:t>Вопрос: </a:t>
            </a:r>
            <a:r>
              <a:rPr lang="ru-RU" dirty="0" smtClean="0"/>
              <a:t>Кто </a:t>
            </a:r>
            <a:r>
              <a:rPr lang="ru-RU" dirty="0" smtClean="0"/>
              <a:t>организует </a:t>
            </a:r>
            <a:r>
              <a:rPr lang="ru-RU" dirty="0"/>
              <a:t>процесс составления проекта областного бюджета Новосибирской области?</a:t>
            </a:r>
          </a:p>
          <a:p>
            <a:pPr marL="0" lvl="0" indent="45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/>
              <a:t>А) Казначейство НСО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/>
              <a:t>Б) Министерство финансов и налоговой политики НСО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/>
              <a:t>В) Губернатор НСО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7530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Ответ: Б) </a:t>
            </a:r>
            <a:r>
              <a:rPr lang="ru-RU" dirty="0" smtClean="0"/>
              <a:t>Министерство финансов и налоговой политики НСО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1900" i="1" dirty="0"/>
              <a:t>Пояснение</a:t>
            </a:r>
            <a:r>
              <a:rPr lang="ru-RU" sz="1900" i="1" dirty="0" smtClean="0"/>
              <a:t>: </a:t>
            </a:r>
            <a:r>
              <a:rPr lang="ru-RU" sz="1900" i="1" dirty="0"/>
              <a:t>разберем еще несколько функций Министерство финансов и налоговой политики НСО: Разработка и представление Губернатору Новосибирской области проектов законов Новосибирской области, проектов правовых актов Губернатора Новосибирской области по вопросам, относящимся к установленной сфере деятельности министерства; управление государственным долгом Новосибирской области и государственными финансовыми активами, в том числе разработка программ государственных внутренних и внешних заимствований, программы государственных гарантий</a:t>
            </a:r>
            <a:r>
              <a:rPr lang="ru-RU" sz="1900" b="1" i="1" dirty="0"/>
              <a:t>; в</a:t>
            </a:r>
            <a:r>
              <a:rPr lang="ru-RU" sz="1900" i="1" dirty="0"/>
              <a:t>едение реестра расходных обязательств Новосибирской области, реестра источников доходов областного бюджета.  </a:t>
            </a:r>
            <a:endParaRPr lang="ru-RU" sz="1900" i="1" dirty="0"/>
          </a:p>
          <a:p>
            <a:pPr marL="0" indent="0">
              <a:buNone/>
            </a:pPr>
            <a:endParaRPr lang="ru-RU" sz="19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009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/>
              <a:t>Вопрос: Кто подписывает бюджет </a:t>
            </a:r>
            <a:r>
              <a:rPr lang="ru-RU" dirty="0" smtClean="0"/>
              <a:t>НСО</a:t>
            </a:r>
            <a:r>
              <a:rPr lang="ru-RU" dirty="0" smtClean="0"/>
              <a:t>?</a:t>
            </a:r>
            <a:endParaRPr lang="ru-RU" dirty="0"/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/>
              <a:t>А) </a:t>
            </a:r>
            <a:r>
              <a:rPr lang="ru-RU" sz="3200" dirty="0" smtClean="0"/>
              <a:t>Губернатор НСО</a:t>
            </a:r>
            <a:endParaRPr lang="ru-RU" sz="3200" dirty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/>
              <a:t>Б) Министр финансов </a:t>
            </a:r>
            <a:r>
              <a:rPr lang="ru-RU" sz="3200" dirty="0" smtClean="0"/>
              <a:t>и налоговой политики НСО</a:t>
            </a:r>
            <a:endParaRPr lang="ru-RU" sz="3200" dirty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dirty="0" smtClean="0"/>
              <a:t>В) Руководитель </a:t>
            </a:r>
            <a:r>
              <a:rPr lang="ru-RU" sz="3200" dirty="0"/>
              <a:t>У</a:t>
            </a:r>
            <a:r>
              <a:rPr lang="ru-RU" sz="3200" dirty="0" smtClean="0"/>
              <a:t>правления Федерального казначейства по НСО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6393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Решите головоломку: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ДООДХ</a:t>
            </a:r>
          </a:p>
          <a:p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801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/>
              <a:t>Ответ: А) </a:t>
            </a:r>
            <a:r>
              <a:rPr lang="ru-RU" dirty="0"/>
              <a:t>Губернатор </a:t>
            </a:r>
            <a:r>
              <a:rPr lang="ru-RU" dirty="0" smtClean="0"/>
              <a:t>НСО</a:t>
            </a:r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i="1" dirty="0"/>
              <a:t>Пояснение</a:t>
            </a:r>
            <a:r>
              <a:rPr lang="ru-RU" sz="2000" i="1" dirty="0" smtClean="0"/>
              <a:t>: </a:t>
            </a:r>
            <a:r>
              <a:rPr lang="ru-RU" sz="2000" i="1" dirty="0"/>
              <a:t>помимо подписание бюджета, существует еще ряд направлений работы Губернатора НСО: наделяет полномочиями члена Совета Федерации Федерального Собрания Российской Федерации - представителя от Правительства Новосибирской области; формирует Правительство Новосибирской области и принимает решение о его отставке; назначает на должность и освобождает от должности первых заместителей, заместителей Губернатора Новосибирской области, членов Правительства Новосибирской области, руководителей исполнительных органов государственной власти Новосибирской области и т.д.</a:t>
            </a:r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16389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dirty="0"/>
              <a:t>Вопрос: На сколько лет составляется и утверждается бюджет </a:t>
            </a:r>
            <a:r>
              <a:rPr lang="ru-RU" dirty="0" smtClean="0"/>
              <a:t>НСО</a:t>
            </a:r>
            <a:r>
              <a:rPr lang="ru-RU" dirty="0" smtClean="0"/>
              <a:t>?</a:t>
            </a:r>
            <a:endParaRPr lang="ru-RU" dirty="0"/>
          </a:p>
          <a:p>
            <a:pPr marL="0" lvl="0" indent="0" algn="just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sz="3200" dirty="0"/>
              <a:t>А) на три года</a:t>
            </a:r>
          </a:p>
          <a:p>
            <a:pPr marL="0" indent="0">
              <a:buNone/>
            </a:pPr>
            <a:r>
              <a:rPr lang="ru-RU" sz="3200" dirty="0"/>
              <a:t>Б) на один год</a:t>
            </a:r>
          </a:p>
          <a:p>
            <a:pPr marL="0" indent="0">
              <a:buNone/>
            </a:pPr>
            <a:r>
              <a:rPr lang="ru-RU" sz="3200" dirty="0"/>
              <a:t>В) на пять лет</a:t>
            </a:r>
          </a:p>
          <a:p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05783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1.wav"/>
          </p:stSnd>
        </p:sndAc>
      </p:transition>
    </mc:Choice>
    <mc:Fallback xmlns="">
      <p:transition spd="slow">
        <p:sndAc>
          <p:stSnd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Ответ: А) на три года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84545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сходящий ряд.wav"/>
          </p:stSnd>
        </p:sndAc>
      </p:transition>
    </mc:Choice>
    <mc:Fallback xmlns="">
      <p:transition spd="slow">
        <p:sndAc>
          <p:stSnd>
            <p:snd r:embed="rId4" name="восходящий ряд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819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-_Kot_v_Meshke.wav"/>
          </p:stSnd>
        </p:sndAc>
      </p:transition>
    </mc:Choice>
    <mc:Fallback xmlns="">
      <p:transition spd="slow">
        <p:sndAc>
          <p:stSnd>
            <p:snd r:embed="rId4" name="Svoya_igra_-_Kot_v_Meshk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dirty="0"/>
              <a:t>Вопрос: Как зовут министра финансов </a:t>
            </a:r>
            <a:r>
              <a:rPr lang="ru-RU" dirty="0" smtClean="0"/>
              <a:t>и налоговой политики НСО? </a:t>
            </a:r>
            <a:endParaRPr lang="ru-RU" dirty="0"/>
          </a:p>
          <a:p>
            <a:pPr marL="0" lvl="0" indent="0" algn="just">
              <a:buNone/>
            </a:pPr>
            <a:endParaRPr lang="ru-RU" dirty="0"/>
          </a:p>
          <a:p>
            <a:pPr marL="0" lvl="0" indent="0" algn="just">
              <a:buNone/>
            </a:pPr>
            <a:r>
              <a:rPr lang="ru-RU" sz="3200" dirty="0"/>
              <a:t>А) </a:t>
            </a:r>
            <a:r>
              <a:rPr lang="ru-RU" sz="3200" dirty="0"/>
              <a:t>Андрей Александрович Травников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Б</a:t>
            </a:r>
            <a:r>
              <a:rPr lang="ru-RU" sz="3200" dirty="0"/>
              <a:t>) </a:t>
            </a:r>
            <a:r>
              <a:rPr lang="ru-RU" sz="3200" dirty="0"/>
              <a:t>Андрей Владимирович Гайдук</a:t>
            </a:r>
          </a:p>
          <a:p>
            <a:pPr marL="0" indent="0" algn="just">
              <a:buNone/>
            </a:pPr>
            <a:r>
              <a:rPr lang="ru-RU" sz="3200" dirty="0" smtClean="0"/>
              <a:t>В</a:t>
            </a:r>
            <a:r>
              <a:rPr lang="ru-RU" sz="3200" dirty="0"/>
              <a:t>) </a:t>
            </a:r>
            <a:r>
              <a:rPr lang="ru-RU" sz="3200" dirty="0"/>
              <a:t>Виталий Юрьевич Голубенко 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53812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Бюджет </a:t>
            </a:r>
            <a:r>
              <a:rPr lang="ru-RU" dirty="0" smtClean="0">
                <a:solidFill>
                  <a:srgbClr val="E4F638"/>
                </a:solidFill>
              </a:rPr>
              <a:t>НСО</a:t>
            </a:r>
            <a:endParaRPr lang="ru-RU" dirty="0">
              <a:solidFill>
                <a:srgbClr val="E4F63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5200" dirty="0"/>
              <a:t>Ответ: В) </a:t>
            </a:r>
            <a:r>
              <a:rPr lang="ru-RU" sz="5400" dirty="0"/>
              <a:t>Виталий Юрьевич Голубенко </a:t>
            </a:r>
            <a:endParaRPr lang="ru-RU" sz="5400" dirty="0" smtClean="0"/>
          </a:p>
          <a:p>
            <a:pPr marL="0" indent="0" algn="just">
              <a:buNone/>
            </a:pPr>
            <a:endParaRPr lang="ru-RU" sz="4400" dirty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i="1" dirty="0"/>
              <a:t>Пояснение: </a:t>
            </a:r>
            <a:r>
              <a:rPr lang="ru-RU" i="1" dirty="0"/>
              <a:t>Андрей Александрович Травников – губернатор Новосибирской области. 6 октября 2017 года Указом Президента РФ был назначен временно исполняющим обязанности губернатора Новосибирской области, а 9 сентября 2018 года Андрей Травников одержал победу на досрочных выборах губернатора Новосибирской области. За него проголосовали 64,59% избирателей. 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i="1" dirty="0" smtClean="0"/>
              <a:t>Андрей </a:t>
            </a:r>
            <a:r>
              <a:rPr lang="ru-RU" i="1" dirty="0"/>
              <a:t>Владимирович Гайдук</a:t>
            </a:r>
            <a:r>
              <a:rPr lang="ru-RU" b="1" i="1" dirty="0"/>
              <a:t> – </a:t>
            </a:r>
            <a:r>
              <a:rPr lang="ru-RU" i="1" dirty="0"/>
              <a:t>руководитель Управления Федерального казначейства (УФК) по Новосибирской области. Занимает данную должность с 22 июня 2018 года. </a:t>
            </a:r>
            <a:endParaRPr lang="ru-RU" i="1" dirty="0"/>
          </a:p>
          <a:p>
            <a:pPr marL="0" indent="0" algn="just">
              <a:buNone/>
            </a:pPr>
            <a:r>
              <a:rPr lang="ru-RU" i="1" dirty="0"/>
              <a:t>	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4371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27561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-_Kot_v_Meshke.wav"/>
          </p:stSnd>
        </p:sndAc>
      </p:transition>
    </mc:Choice>
    <mc:Fallback xmlns="">
      <p:transition spd="slow">
        <p:sndAc>
          <p:stSnd>
            <p:snd r:embed="rId4" name="Svoya_igra_-_Kot_v_Meshk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64" y="168564"/>
            <a:ext cx="7211144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764" y="1671605"/>
            <a:ext cx="8229600" cy="47817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Вопрос: Какие источники доходов обычно формируют муниципальный бюджет?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А) Налоги и сборы, передаваемые из федерального бюджета </a:t>
            </a:r>
            <a:br>
              <a:rPr lang="ru-RU" sz="2800" dirty="0"/>
            </a:br>
            <a:r>
              <a:rPr lang="ru-RU" sz="2800" dirty="0"/>
              <a:t>Б) Продажа муниципальной собственности </a:t>
            </a:r>
          </a:p>
          <a:p>
            <a:pPr marL="0" indent="0">
              <a:buNone/>
            </a:pPr>
            <a:r>
              <a:rPr lang="ru-RU" sz="2800" dirty="0"/>
              <a:t>В) Налоговые доходы, неналоговые поступления и безвозмездные поступления</a:t>
            </a:r>
            <a:endParaRPr lang="ru-RU" sz="36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685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345" y="178408"/>
            <a:ext cx="7211144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345" y="1196752"/>
            <a:ext cx="8765309" cy="555503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3900" dirty="0"/>
          </a:p>
          <a:p>
            <a:pPr marL="0" indent="0">
              <a:buNone/>
            </a:pPr>
            <a:r>
              <a:rPr lang="ru-RU" sz="4200" dirty="0"/>
              <a:t>Ответ: В) Налоговые доходы, неналоговые поступления и безвозмездные поступления</a:t>
            </a:r>
          </a:p>
          <a:p>
            <a:pPr marL="0" indent="0">
              <a:buNone/>
            </a:pPr>
            <a:endParaRPr lang="ru-RU" sz="3900" dirty="0"/>
          </a:p>
          <a:p>
            <a:pPr marL="0" indent="0" algn="just">
              <a:buNone/>
            </a:pPr>
            <a:r>
              <a:rPr lang="ru-RU" sz="3500" i="1" dirty="0"/>
              <a:t>Пояснение: </a:t>
            </a:r>
          </a:p>
          <a:p>
            <a:pPr marL="0" indent="0" algn="just">
              <a:buNone/>
            </a:pPr>
            <a:r>
              <a:rPr lang="ru-RU" sz="3500" i="1" dirty="0"/>
              <a:t>Налоговые доходы включают как местные налоги, так и доли федеральных и региональных налогов, закрепленные за муниципалитетом, а также, например, НДФЛ и налог на имущество. Неналоговые доходы включают доходы от использования имущества, находящегося в муниципальной собственности.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319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91236" cy="4853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300" dirty="0"/>
              <a:t>Вопрос: Что такое муниципальный бюджет?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2800" dirty="0"/>
              <a:t>А) Список культурных мероприятий, проводимых администрацией муниципалитета</a:t>
            </a:r>
          </a:p>
          <a:p>
            <a:pPr marL="0" indent="0" algn="just">
              <a:buNone/>
            </a:pPr>
            <a:r>
              <a:rPr lang="ru-RU" sz="2800" dirty="0"/>
              <a:t>Б) Фонд денежных средств, который формируется и расходуется для финансового обеспечения задач и функций местного самоуправления</a:t>
            </a:r>
          </a:p>
          <a:p>
            <a:pPr marL="0" indent="0" algn="just">
              <a:buNone/>
            </a:pPr>
            <a:r>
              <a:rPr lang="ru-RU" sz="2800" dirty="0"/>
              <a:t>В) Финансовый план, утверждаемый государством для всей страны 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76277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Решение: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ДОХОД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/>
              <a:t>10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1112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8455891" cy="449309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Ответ: Б) Фонд денежных средств, который формируется и расходуется для финансового обеспечения задач и функций местного самоуправления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0414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9208"/>
            <a:ext cx="7211144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511309" cy="474518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700" dirty="0"/>
              <a:t>Вопрос: Какие расходы включаются в муниципальный бюджет?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600" dirty="0"/>
              <a:t>А) Расходы на содержание школ, дорог, медицины и коммунальных служб</a:t>
            </a:r>
            <a:br>
              <a:rPr lang="ru-RU" sz="4600" dirty="0"/>
            </a:br>
            <a:r>
              <a:rPr lang="ru-RU" sz="4600" dirty="0"/>
              <a:t>Б) Расходы на оборону и международные отношения</a:t>
            </a:r>
            <a:br>
              <a:rPr lang="ru-RU" sz="4600" dirty="0"/>
            </a:br>
            <a:r>
              <a:rPr lang="ru-RU" sz="4600" dirty="0"/>
              <a:t>В) Расходы на крупные промышленные проекты на федеральном уровне</a:t>
            </a:r>
            <a:endParaRPr lang="ru-RU" sz="41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172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746" y="229208"/>
            <a:ext cx="7211144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746" y="1618675"/>
            <a:ext cx="9393380" cy="2842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dirty="0"/>
              <a:t>Ответ: А) Расходы на содержание </a:t>
            </a:r>
          </a:p>
          <a:p>
            <a:pPr marL="0" indent="0">
              <a:buNone/>
            </a:pPr>
            <a:r>
              <a:rPr lang="ru-RU" sz="3800" dirty="0"/>
              <a:t>школ, дорог, медицины и коммунальных служб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693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326582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Какая из следующих задач НЕ относится к функциям муниципального бюджета?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А) Обеспечение социальной сферы </a:t>
            </a:r>
            <a:br>
              <a:rPr lang="ru-RU" sz="3200" dirty="0"/>
            </a:br>
            <a:r>
              <a:rPr lang="ru-RU" sz="3200" dirty="0"/>
              <a:t>Б) Развитие местной инфраструктуры </a:t>
            </a:r>
            <a:br>
              <a:rPr lang="ru-RU" sz="3200" dirty="0"/>
            </a:br>
            <a:r>
              <a:rPr lang="ru-RU" sz="3200" dirty="0"/>
              <a:t>В) Участие в международных торговых соглашениях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24221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1.wav"/>
          </p:stSnd>
        </p:sndAc>
      </p:transition>
    </mc:Choice>
    <mc:Fallback xmlns="">
      <p:transition spd="slow">
        <p:sndAc>
          <p:stSnd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В) Участие в международных торговых соглашениях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20775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сходящий ряд.wav"/>
          </p:stSnd>
        </p:sndAc>
      </p:transition>
    </mc:Choice>
    <mc:Fallback xmlns="">
      <p:transition spd="slow">
        <p:sndAc>
          <p:stSnd>
            <p:snd r:embed="rId4" name="восходящий ряд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Вопрос: Сколько муниципальных образований входит в состав Новосибирской области?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3200" dirty="0"/>
              <a:t>А) 442</a:t>
            </a:r>
          </a:p>
          <a:p>
            <a:pPr marL="0" indent="0" algn="just">
              <a:buNone/>
            </a:pPr>
            <a:r>
              <a:rPr lang="ru-RU" sz="3200" dirty="0"/>
              <a:t>Б) 488</a:t>
            </a:r>
          </a:p>
          <a:p>
            <a:pPr marL="0" indent="0" algn="just">
              <a:buNone/>
            </a:pPr>
            <a:r>
              <a:rPr lang="ru-RU" sz="3200" dirty="0"/>
              <a:t>В) 342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06044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363" y="229208"/>
            <a:ext cx="7211144" cy="11430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E4F638"/>
                </a:solidFill>
              </a:rPr>
              <a:t>Бюджет муниципальных образований НСО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363" y="1544673"/>
            <a:ext cx="8622146" cy="531332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7300" dirty="0"/>
              <a:t>Ответ: А) 442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5800" i="1" dirty="0"/>
              <a:t>Пояснение: </a:t>
            </a:r>
          </a:p>
          <a:p>
            <a:pPr marL="0" indent="0" algn="just">
              <a:buNone/>
            </a:pPr>
            <a:r>
              <a:rPr lang="ru-RU" sz="5800" i="1" dirty="0"/>
              <a:t>	В состав Новосибирской области входит 442 муниципальных образований.</a:t>
            </a:r>
          </a:p>
          <a:p>
            <a:pPr marL="0" indent="0">
              <a:buNone/>
            </a:pPr>
            <a:r>
              <a:rPr lang="ru-RU" sz="5800" i="1" dirty="0"/>
              <a:t>	Из них:</a:t>
            </a:r>
            <a:br>
              <a:rPr lang="ru-RU" sz="5800" i="1" dirty="0"/>
            </a:br>
            <a:r>
              <a:rPr lang="ru-RU" sz="5800" i="1" dirty="0"/>
              <a:t> •  5 городских округов;</a:t>
            </a:r>
          </a:p>
          <a:p>
            <a:pPr marL="0" indent="0">
              <a:buNone/>
            </a:pPr>
            <a:r>
              <a:rPr lang="ru-RU" sz="5800" i="1" dirty="0"/>
              <a:t> •  3 муниципальных округа;</a:t>
            </a:r>
            <a:br>
              <a:rPr lang="ru-RU" sz="5800" i="1" dirty="0"/>
            </a:br>
            <a:r>
              <a:rPr lang="ru-RU" sz="5800" i="1" dirty="0"/>
              <a:t> •  27 муниципальных районов;</a:t>
            </a:r>
            <a:br>
              <a:rPr lang="ru-RU" sz="5800" i="1" dirty="0"/>
            </a:br>
            <a:r>
              <a:rPr lang="ru-RU" sz="5800" i="1" dirty="0"/>
              <a:t> •  407 поселений (23 городских и 384 сельских)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8854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Решите головоломку: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ФНИМНИ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17508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Решение: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МИНФИН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949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Решите головоломку: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ФЕИДИЦТ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7084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 loop="1">
            <p:snd r:embed="rId2" name="svoya_igra_1.wav"/>
          </p:stSnd>
        </p:sndAc>
      </p:transition>
    </mc:Choice>
    <mc:Fallback xmlns="">
      <p:transition spd="slow" advClick="0">
        <p:sndAc>
          <p:stSnd loop="1">
            <p:snd r:embed="rId4" name="svoya_igra_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F638"/>
                </a:solidFill>
              </a:rPr>
              <a:t>Головоломки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Решение: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dirty="0"/>
              <a:t>ДЕФИЦИТ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43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7812360" y="404664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44805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Svoya_igra_-_Kot_v_Meshke.wav"/>
          </p:stSnd>
        </p:sndAc>
      </p:transition>
    </mc:Choice>
    <mc:Fallback xmlns="">
      <p:transition spd="slow">
        <p:sndAc>
          <p:stSnd>
            <p:snd r:embed="rId4" name="Svoya_igra_-_Kot_v_Meshk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512</TotalTime>
  <Words>912</Words>
  <Application>Microsoft Office PowerPoint</Application>
  <PresentationFormat>Экран (4:3)</PresentationFormat>
  <Paragraphs>239</Paragraphs>
  <Slides>46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0" baseType="lpstr">
      <vt:lpstr>Arial</vt:lpstr>
      <vt:lpstr>Calibri</vt:lpstr>
      <vt:lpstr>Impact</vt:lpstr>
      <vt:lpstr>Тема Office</vt:lpstr>
      <vt:lpstr>Работу выполнили: студентки НГТУ, ФБ, ФБЭБС -31. Скоробогатько Елизавета, Фроленкова Софья, Данченко Камилла, Кожина Яна, Бондарева Елизавета. </vt:lpstr>
      <vt:lpstr>Презентация PowerPoint</vt:lpstr>
      <vt:lpstr>Головоломки</vt:lpstr>
      <vt:lpstr>Головоломки</vt:lpstr>
      <vt:lpstr>Головоломки</vt:lpstr>
      <vt:lpstr>Головоломки</vt:lpstr>
      <vt:lpstr>Головоломки</vt:lpstr>
      <vt:lpstr>Головоломки</vt:lpstr>
      <vt:lpstr>Презентация PowerPoint</vt:lpstr>
      <vt:lpstr>Головоломки</vt:lpstr>
      <vt:lpstr>Головоломки</vt:lpstr>
      <vt:lpstr>Головоломки</vt:lpstr>
      <vt:lpstr>Головоломки</vt:lpstr>
      <vt:lpstr>Управление бюджета НСО</vt:lpstr>
      <vt:lpstr>Управление бюджета НСО</vt:lpstr>
      <vt:lpstr>Управление бюджета НСО</vt:lpstr>
      <vt:lpstr>Управление бюджета НСО</vt:lpstr>
      <vt:lpstr>Презентация PowerPoint</vt:lpstr>
      <vt:lpstr>Управление бюджета НСО</vt:lpstr>
      <vt:lpstr>Управление бюджета НСО</vt:lpstr>
      <vt:lpstr>Управление бюджета НСО</vt:lpstr>
      <vt:lpstr>Управление бюджета НСО</vt:lpstr>
      <vt:lpstr>Управление бюджета НСО</vt:lpstr>
      <vt:lpstr>Управление бюджета НСО</vt:lpstr>
      <vt:lpstr>Бюджет НСО</vt:lpstr>
      <vt:lpstr>Бюджет НСО</vt:lpstr>
      <vt:lpstr>Бюджет НСО</vt:lpstr>
      <vt:lpstr>Бюджет НСО</vt:lpstr>
      <vt:lpstr>Бюджет НСО</vt:lpstr>
      <vt:lpstr>Бюджет НСО</vt:lpstr>
      <vt:lpstr>Бюджет НСО</vt:lpstr>
      <vt:lpstr>Бюджет НСО</vt:lpstr>
      <vt:lpstr>Презентация PowerPoint</vt:lpstr>
      <vt:lpstr>Бюджет НСО</vt:lpstr>
      <vt:lpstr>Бюджет НСО</vt:lpstr>
      <vt:lpstr>Презентация PowerPoint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  <vt:lpstr>Бюджет муниципальных образований НСО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Учетная запись Майкрософт</cp:lastModifiedBy>
  <cp:revision>35</cp:revision>
  <dcterms:modified xsi:type="dcterms:W3CDTF">2025-11-18T14:28:20Z</dcterms:modified>
</cp:coreProperties>
</file>