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2" r:id="rId2"/>
    <p:sldId id="283" r:id="rId3"/>
    <p:sldId id="256" r:id="rId4"/>
    <p:sldId id="28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4660"/>
  </p:normalViewPr>
  <p:slideViewPr>
    <p:cSldViewPr snapToGrid="0">
      <p:cViewPr varScale="1">
        <p:scale>
          <a:sx n="54" d="100"/>
          <a:sy n="54" d="100"/>
        </p:scale>
        <p:origin x="118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65FA4-9912-419C-BDC0-6C660A13A14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9E36A-F534-4F1B-99A6-24F30E319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247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9E36A-F534-4F1B-99A6-24F30E3195E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02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9E36A-F534-4F1B-99A6-24F30E3195E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292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C6331E-B4FB-16D5-36F2-A6E3EA28A7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98EC10-FE4C-FAD8-D1D3-4471F645B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7DC79D-3F79-F72A-151A-C97F844CD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15B6BF-0DA6-C69A-B8C6-D00A5D92D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C1F882-48CD-3D1C-C8FC-D228AC6E2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80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02CE0-A0CA-5589-062B-40314FB7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EE01F0-4E25-FE35-90DA-2F73D3C26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BE1032-031C-FA37-71CA-F29FBB89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C74D90-709E-0BC1-1333-48E2C83E4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A10D6A-9E4C-4A3C-5026-6440A3D29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94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1A42507-F108-053E-F39F-1685E80F7A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C0D4C5-38EC-94E0-7C39-6BAB9659E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7DD43E-1CFD-BBA6-6007-35682D40A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27933F-7434-AF42-7A71-86401535D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3D5782-B8BE-6E2D-E2F6-C048835F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45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661FB-5FDD-D907-180C-67A6812DC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2C08D8-22DC-8902-6DC2-81319DD32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6695DA-3CBA-7106-BB09-C764DDB09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7D37A4-5F0B-4ACB-7B99-321A09DE4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2AC8FA-954C-065A-5DE4-779746447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30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E3F98-A844-E116-12B1-0AB90324A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435A32-BD73-5E87-E7C3-CBA66715E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CD66E4-330A-43F2-A3BC-90BAF22F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BD2E46-C4C5-FE78-6878-9BFBD0D3F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2438DA-B135-8020-BD66-82178BC9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54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0E624-FF6D-0274-9055-97CE26750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06070C-7913-FFA0-4D23-6F33EE25C9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CCD31F-3AF3-CE8C-624F-29EC5A53E9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5EA834-5F84-0315-A7AB-A4AFB0CD6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80BDBD-F690-D7F9-6A9E-5BD8B8D9F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B62F30-C156-F48E-9DC8-FD5FD1A0B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10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973C0-F382-F9D6-3AF0-C9AEEFF7E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BCC663-1D1D-BB26-6D66-F5077B415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32330D-7A17-27C6-2121-CEB55EFB72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DD40C25-B5F1-C8BF-7609-15BE803153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0A59A15-F110-1D33-46E0-A1184B0C7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603B97F-520A-074B-3C8B-78DA2E77C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B188EB4-A180-D015-7294-B20D560BC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4F6C797-E3C5-DF93-6CB7-CA38E820F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08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C494D8-633E-BA36-C5D6-9732C87C0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E2E3D10-87F0-8610-809A-9BD83C886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E8E49F1-AAD9-7A8B-5DEB-33EC91828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5232CF7-9F0F-51EB-27CD-D6469D165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09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CA139AB-B100-80CE-6AE1-6E20FCD16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CD63EE6-2FF5-2491-BA00-13EDA14D9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C53D52-F612-83CC-8537-3456705E8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92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2DD076-464A-7FB7-8210-FE7EEC1E8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B16589-19CA-D8C2-E1CB-C6C6DCD65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51F338-8F65-6CA7-B757-8D215577D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DAC1CD-0F82-5321-6C12-6FD30C935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8F788-9B2D-65A4-8B79-774FC09D6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1321B4-6B35-EA05-0975-B7798F602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55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614E5-7825-B913-8A65-0FD393AD5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CFEA8B3-DB51-238E-57D3-AF0AAC8B9D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3A2E858-BC47-8B8A-20C0-CE008F23F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7D7E2D-B03E-5A54-78FF-111C300DE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4C5F2D-D9EB-86BB-6E2C-7331A0B35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373F57-E122-D97D-D5AB-2537CA976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6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514425-7A79-595D-FB39-F5D71AB4F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BE6567-909A-68ED-713B-DC4C6CED3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9AA887-3881-8B00-202A-AED977CC8F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CE591-A64D-4778-97DE-6DB21ADF8C61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F4348A-D3E1-80B5-46AB-817FD564E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1B97FC-D21B-BA61-CC0A-D7D226A9A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95FFC-42DC-4354-A608-88FE51022F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830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microsoft.com/office/2007/relationships/hdphoto" Target="../media/hdphoto3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21.xml"/><Relationship Id="rId18" Type="http://schemas.openxmlformats.org/officeDocument/2006/relationships/slide" Target="slide18.xml"/><Relationship Id="rId26" Type="http://schemas.openxmlformats.org/officeDocument/2006/relationships/slide" Target="slide28.xml"/><Relationship Id="rId3" Type="http://schemas.openxmlformats.org/officeDocument/2006/relationships/slide" Target="slide5.xml"/><Relationship Id="rId21" Type="http://schemas.openxmlformats.org/officeDocument/2006/relationships/slide" Target="slide19.xml"/><Relationship Id="rId7" Type="http://schemas.openxmlformats.org/officeDocument/2006/relationships/slide" Target="slide9.xml"/><Relationship Id="rId12" Type="http://schemas.openxmlformats.org/officeDocument/2006/relationships/slide" Target="slide16.xml"/><Relationship Id="rId17" Type="http://schemas.openxmlformats.org/officeDocument/2006/relationships/slide" Target="slide13.xml"/><Relationship Id="rId25" Type="http://schemas.openxmlformats.org/officeDocument/2006/relationships/slide" Target="slide27.xml"/><Relationship Id="rId2" Type="http://schemas.openxmlformats.org/officeDocument/2006/relationships/notesSlide" Target="../notesSlides/notesSlide1.xml"/><Relationship Id="rId16" Type="http://schemas.openxmlformats.org/officeDocument/2006/relationships/slide" Target="slide22.xml"/><Relationship Id="rId20" Type="http://schemas.openxmlformats.org/officeDocument/2006/relationships/slide" Target="slide1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1.xml"/><Relationship Id="rId24" Type="http://schemas.openxmlformats.org/officeDocument/2006/relationships/slide" Target="slide26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10" Type="http://schemas.openxmlformats.org/officeDocument/2006/relationships/slide" Target="slide20.xml"/><Relationship Id="rId19" Type="http://schemas.openxmlformats.org/officeDocument/2006/relationships/slide" Target="slide23.xml"/><Relationship Id="rId4" Type="http://schemas.openxmlformats.org/officeDocument/2006/relationships/slide" Target="slide6.xml"/><Relationship Id="rId9" Type="http://schemas.openxmlformats.org/officeDocument/2006/relationships/slide" Target="slide15.xml"/><Relationship Id="rId14" Type="http://schemas.openxmlformats.org/officeDocument/2006/relationships/slide" Target="slide12.xml"/><Relationship Id="rId22" Type="http://schemas.openxmlformats.org/officeDocument/2006/relationships/slide" Target="slide24.xml"/><Relationship Id="rId27" Type="http://schemas.openxmlformats.org/officeDocument/2006/relationships/slide" Target="slide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C545458-CA11-1995-3494-7778A9C6BC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7B380-DD4B-14AB-772D-60A32AF1E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42884"/>
            <a:ext cx="9144000" cy="1986116"/>
          </a:xfrm>
          <a:effectLst>
            <a:glow rad="101600">
              <a:schemeClr val="bg1">
                <a:alpha val="6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aret Bold" panose="020B0604020202020204" charset="-52"/>
              </a:rPr>
              <a:t>Н</a:t>
            </a:r>
            <a:r>
              <a:rPr lang="en-US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aret Bold" panose="020B0604020202020204" charset="-52"/>
              </a:rPr>
              <a:t>А</a:t>
            </a:r>
            <a:r>
              <a:rPr lang="en-US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aret Bold" panose="020B0604020202020204" charset="-52"/>
              </a:rPr>
              <a:t>Ш</a:t>
            </a:r>
            <a:r>
              <a:rPr lang="en-US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ru-RU" sz="1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aret Bold" panose="020B0604020202020204" charset="-52"/>
              </a:rPr>
              <a:t>А</a:t>
            </a:r>
            <a:r>
              <a:rPr lang="ru-RU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abriola "/>
              </a:rPr>
              <a:t>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9360F2-FFA6-D626-69D1-EC67F8333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71990" y="3478306"/>
            <a:ext cx="4150369" cy="1442884"/>
          </a:xfrm>
        </p:spPr>
        <p:txBody>
          <a:bodyPr>
            <a:normAutofit fontScale="92500" lnSpcReduction="10000"/>
          </a:bodyPr>
          <a:lstStyle/>
          <a:p>
            <a:r>
              <a:rPr lang="ru-RU" sz="11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aret Bold" panose="020B0604020202020204" charset="-52"/>
              </a:rPr>
              <a:t>ИГРА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0EE2478-CA54-0B6F-F183-BEE6641E2004}"/>
              </a:ext>
            </a:extLst>
          </p:cNvPr>
          <p:cNvSpPr/>
          <p:nvPr/>
        </p:nvSpPr>
        <p:spPr>
          <a:xfrm>
            <a:off x="2842161" y="3656437"/>
            <a:ext cx="3751005" cy="127820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472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E24DA-EB41-8D97-C6E1-EBD8440A10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5581FF3-C63B-5BBA-C567-522E9655D54F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E81F08-6B57-8BB5-8A3B-EA3C2138D3FA}"/>
              </a:ext>
            </a:extLst>
          </p:cNvPr>
          <p:cNvSpPr txBox="1"/>
          <p:nvPr/>
        </p:nvSpPr>
        <p:spPr>
          <a:xfrm>
            <a:off x="1674422" y="1638795"/>
            <a:ext cx="7216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каком году был принят Бюджетный кодекс РФ?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40B26C-DD20-AC90-5B94-6E1F4E921310}"/>
              </a:ext>
            </a:extLst>
          </p:cNvPr>
          <p:cNvSpPr txBox="1"/>
          <p:nvPr/>
        </p:nvSpPr>
        <p:spPr>
          <a:xfrm>
            <a:off x="7724027" y="2608130"/>
            <a:ext cx="2539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1998 год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1E0ACD3-8142-1CD2-707B-76FC77394B6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285BAB8-01D6-8D45-E7A3-CD698CDD70D1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32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62DB6-6FD5-2F32-9BE7-06416DE7A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8AC1520-F891-7843-29B0-2DD33B45C7B2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D8D9A8-5147-49D4-4968-C9113C4C62CB}"/>
              </a:ext>
            </a:extLst>
          </p:cNvPr>
          <p:cNvSpPr txBox="1"/>
          <p:nvPr/>
        </p:nvSpPr>
        <p:spPr>
          <a:xfrm>
            <a:off x="1793173" y="1567543"/>
            <a:ext cx="8249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 какого словосочетания произошло слово «Бюджет»?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B86EE2-70A5-4E90-980F-9E888D3C4C1A}"/>
              </a:ext>
            </a:extLst>
          </p:cNvPr>
          <p:cNvSpPr txBox="1"/>
          <p:nvPr/>
        </p:nvSpPr>
        <p:spPr>
          <a:xfrm>
            <a:off x="6500679" y="2786260"/>
            <a:ext cx="374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Денежная сумка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908A482-2A02-174A-A5B0-1D21EB08F58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271B93A-C86B-7040-6729-45A806414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83" b="91576" l="7880" r="89946">
                        <a14:foregroundMark x1="26630" y1="28533" x2="32337" y2="36957"/>
                        <a14:foregroundMark x1="32337" y1="36957" x2="40897" y2="41576"/>
                        <a14:foregroundMark x1="40897" y1="41576" x2="40489" y2="31114"/>
                        <a14:foregroundMark x1="9783" y1="26902" x2="8016" y2="32337"/>
                        <a14:foregroundMark x1="55571" y1="90353" x2="66033" y2="91576"/>
                        <a14:foregroundMark x1="66033" y1="91576" x2="67799" y2="89538"/>
                        <a14:foregroundMark x1="48641" y1="10870" x2="42527" y2="104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937" y="2029208"/>
            <a:ext cx="3745384" cy="374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&quot;На главную&quot; 2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20E52240-FAE7-8D67-1043-1B11F261EE9D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5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CA73A-BFF6-5BAD-9E4B-8EE66113E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DECA7DE-97F2-E8F8-4E3E-E37FB6072C0F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64DF73-053F-00C6-1FB9-708CD022338C}"/>
              </a:ext>
            </a:extLst>
          </p:cNvPr>
          <p:cNvSpPr txBox="1"/>
          <p:nvPr/>
        </p:nvSpPr>
        <p:spPr>
          <a:xfrm>
            <a:off x="1828800" y="160316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Кем был утвержден первый в истории России государственный бюджет?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C0C97F-9B88-A757-6014-257D75E611DC}"/>
              </a:ext>
            </a:extLst>
          </p:cNvPr>
          <p:cNvSpPr txBox="1"/>
          <p:nvPr/>
        </p:nvSpPr>
        <p:spPr>
          <a:xfrm>
            <a:off x="4920037" y="3198167"/>
            <a:ext cx="5495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Петр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(27 января 1710 года)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3FE7EFF-1937-7305-3158-69146F0A802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8A70F86E-1F87-5A42-A924-465CE540C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" b="98500" l="1000" r="99750">
                        <a14:foregroundMark x1="47000" y1="6250" x2="6250" y2="29750"/>
                        <a14:foregroundMark x1="6250" y1="29750" x2="12250" y2="55000"/>
                        <a14:foregroundMark x1="12250" y1="55000" x2="34250" y2="80250"/>
                        <a14:foregroundMark x1="34250" y1="80250" x2="64000" y2="45500"/>
                        <a14:foregroundMark x1="64000" y1="45500" x2="58000" y2="6500"/>
                        <a14:foregroundMark x1="58000" y1="6500" x2="56750" y2="5750"/>
                        <a14:foregroundMark x1="41250" y1="4750" x2="65750" y2="11000"/>
                        <a14:foregroundMark x1="65750" y1="11000" x2="79250" y2="35250"/>
                        <a14:foregroundMark x1="79250" y1="35250" x2="75250" y2="61250"/>
                        <a14:foregroundMark x1="75250" y1="61250" x2="52500" y2="73000"/>
                        <a14:foregroundMark x1="52500" y1="73000" x2="32750" y2="69250"/>
                        <a14:foregroundMark x1="32750" y1="69250" x2="31500" y2="68250"/>
                        <a14:foregroundMark x1="36500" y1="22000" x2="24500" y2="31750"/>
                        <a14:foregroundMark x1="24500" y1="31750" x2="15000" y2="53750"/>
                        <a14:foregroundMark x1="15000" y1="53750" x2="14500" y2="58250"/>
                        <a14:foregroundMark x1="6750" y1="34250" x2="6000" y2="64500"/>
                        <a14:foregroundMark x1="6000" y1="64500" x2="8250" y2="67500"/>
                        <a14:foregroundMark x1="7000" y1="37500" x2="1000" y2="57750"/>
                        <a14:foregroundMark x1="28000" y1="88500" x2="49250" y2="95000"/>
                        <a14:foregroundMark x1="49250" y1="95000" x2="58500" y2="89000"/>
                        <a14:foregroundMark x1="13750" y1="81750" x2="15250" y2="85500"/>
                        <a14:foregroundMark x1="76750" y1="62500" x2="70000" y2="77500"/>
                        <a14:foregroundMark x1="70000" y1="77500" x2="64750" y2="75750"/>
                        <a14:foregroundMark x1="82000" y1="35250" x2="85250" y2="49250"/>
                        <a14:foregroundMark x1="85250" y1="49250" x2="82750" y2="80500"/>
                        <a14:foregroundMark x1="82750" y1="80500" x2="80750" y2="82750"/>
                        <a14:foregroundMark x1="91500" y1="34250" x2="91750" y2="61250"/>
                        <a14:foregroundMark x1="91750" y1="61250" x2="91000" y2="61750"/>
                        <a14:foregroundMark x1="95000" y1="38500" x2="95750" y2="54250"/>
                        <a14:foregroundMark x1="95750" y1="54250" x2="94500" y2="56500"/>
                        <a14:foregroundMark x1="43000" y1="1000" x2="52000" y2="1000"/>
                        <a14:foregroundMark x1="63750" y1="16000" x2="50250" y2="33250"/>
                        <a14:foregroundMark x1="50250" y1="33250" x2="52250" y2="31500"/>
                        <a14:foregroundMark x1="52500" y1="36250" x2="52500" y2="36250"/>
                        <a14:foregroundMark x1="34000" y1="94500" x2="44750" y2="95750"/>
                        <a14:foregroundMark x1="67750" y1="79000" x2="64750" y2="88250"/>
                        <a14:foregroundMark x1="64000" y1="95000" x2="58500" y2="97250"/>
                        <a14:foregroundMark x1="61250" y1="98500" x2="63250" y2="97500"/>
                        <a14:foregroundMark x1="98000" y1="42250" x2="99750" y2="62750"/>
                        <a14:backgroundMark x1="99250" y1="64000" x2="99750" y2="61000"/>
                        <a14:backgroundMark x1="98000" y1="67500" x2="99750" y2="58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049" y="2835492"/>
            <a:ext cx="2748345" cy="274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&quot;На главную&quot; 2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820392C4-58BE-ADAE-54F5-F83A251453A9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79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65816-8273-A77E-AD5D-8D3E30C0F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4BC85B6-1FF3-89ED-303E-CAF88F0D2D11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E46647-F23D-5737-BAF6-AFA23DB8526C}"/>
              </a:ext>
            </a:extLst>
          </p:cNvPr>
          <p:cNvSpPr txBox="1"/>
          <p:nvPr/>
        </p:nvSpPr>
        <p:spPr>
          <a:xfrm>
            <a:off x="1733798" y="1508166"/>
            <a:ext cx="8265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 назывался первый документ, регламентировавший порядок составления государственных доходов и расходов в России?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4C86FD-590C-4430-8FE4-464159119868}"/>
              </a:ext>
            </a:extLst>
          </p:cNvPr>
          <p:cNvSpPr txBox="1"/>
          <p:nvPr/>
        </p:nvSpPr>
        <p:spPr>
          <a:xfrm>
            <a:off x="1733797" y="3119255"/>
            <a:ext cx="2892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А) Устав финансов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5AB8E8-61BB-40B3-3E69-44A99B2EDAAC}"/>
              </a:ext>
            </a:extLst>
          </p:cNvPr>
          <p:cNvSpPr txBox="1"/>
          <p:nvPr/>
        </p:nvSpPr>
        <p:spPr>
          <a:xfrm>
            <a:off x="1733797" y="3918673"/>
            <a:ext cx="4476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Б) Государственная  роспись доходов и расходов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BFBEBB-800D-AF09-A09A-535DE6A950E2}"/>
              </a:ext>
            </a:extLst>
          </p:cNvPr>
          <p:cNvSpPr txBox="1"/>
          <p:nvPr/>
        </p:nvSpPr>
        <p:spPr>
          <a:xfrm>
            <a:off x="6210795" y="3119254"/>
            <a:ext cx="4420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В) Казна Российской империи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3A042C-7AA8-2881-A989-5A1401F88FB8}"/>
              </a:ext>
            </a:extLst>
          </p:cNvPr>
          <p:cNvSpPr txBox="1"/>
          <p:nvPr/>
        </p:nvSpPr>
        <p:spPr>
          <a:xfrm>
            <a:off x="6210795" y="3961399"/>
            <a:ext cx="44206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Г) Уложение царя Алексея Михайловича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CA5834A-FC15-37A6-11CC-DB3DC817546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D9ADB33-5C3D-BCEA-E42D-07838A6DDEC6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98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7E2BB-041C-9C86-F0A9-EF260711E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5A10E25-38F4-C7BB-BE89-CA98B326865B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5D8B19-C3F0-CBF5-3F09-774BC9318588}"/>
              </a:ext>
            </a:extLst>
          </p:cNvPr>
          <p:cNvSpPr txBox="1"/>
          <p:nvPr/>
        </p:nvSpPr>
        <p:spPr>
          <a:xfrm>
            <a:off x="1733797" y="1484417"/>
            <a:ext cx="7469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Кто ввел принцип разделения бюджетных уровней («казна») на центральную и местную часть?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4C8CE0-74BF-43A6-F10F-269D51B2B94E}"/>
              </a:ext>
            </a:extLst>
          </p:cNvPr>
          <p:cNvSpPr txBox="1"/>
          <p:nvPr/>
        </p:nvSpPr>
        <p:spPr>
          <a:xfrm>
            <a:off x="4920037" y="3198167"/>
            <a:ext cx="5750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Екатерина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(в конце 18 века)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A491F57-AA81-A2AD-B412-A8BC4A03AEE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C905C88C-A8AE-6EAD-2CFD-37242A9A73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8" r="5795"/>
          <a:stretch>
            <a:fillRect/>
          </a:stretch>
        </p:blipFill>
        <p:spPr bwMode="auto">
          <a:xfrm>
            <a:off x="1608268" y="2502978"/>
            <a:ext cx="3102811" cy="303633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&quot;На главную&quot; 2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9B317D16-E2A4-E57D-517F-044FF03FD669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00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FC0C-18BC-D2AF-36BA-A8EBC7034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70C5B84-DB34-CBC7-8006-8C8F5C2EFE07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EC67F-B157-45DC-F28D-B095F1267304}"/>
              </a:ext>
            </a:extLst>
          </p:cNvPr>
          <p:cNvSpPr txBox="1"/>
          <p:nvPr/>
        </p:nvSpPr>
        <p:spPr>
          <a:xfrm>
            <a:off x="1793174" y="1626919"/>
            <a:ext cx="3455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Что отражает бюджет?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7F2BBB-7D22-0188-B8E7-D72BB8872CCB}"/>
              </a:ext>
            </a:extLst>
          </p:cNvPr>
          <p:cNvSpPr txBox="1"/>
          <p:nvPr/>
        </p:nvSpPr>
        <p:spPr>
          <a:xfrm>
            <a:off x="4524500" y="2584378"/>
            <a:ext cx="6126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Доходы и расходы государства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8B7A6A-9D92-9DB9-F813-5DD6429F03E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2F06CE2-284A-C605-0E99-616CF6442344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BDA04-79FE-902B-9A5A-5285CCB0E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7DD415-1E40-C333-E78E-E26880DC6FDC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C597E0-9A1B-5573-2416-0278E44AB2FD}"/>
              </a:ext>
            </a:extLst>
          </p:cNvPr>
          <p:cNvSpPr txBox="1"/>
          <p:nvPr/>
        </p:nvSpPr>
        <p:spPr>
          <a:xfrm>
            <a:off x="1636816" y="1484416"/>
            <a:ext cx="8918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Сумма превышения доходов государственного бюджета над его расходами называется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7C4199-17DD-6AB0-3F91-D46131242452}"/>
              </a:ext>
            </a:extLst>
          </p:cNvPr>
          <p:cNvSpPr txBox="1"/>
          <p:nvPr/>
        </p:nvSpPr>
        <p:spPr>
          <a:xfrm>
            <a:off x="7053943" y="2967335"/>
            <a:ext cx="2848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Профицит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35E455-9C94-B8E7-BFBB-1988C582CB6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C66CB30F-19C9-F5E8-009C-FBCEC85433E7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51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7FAA7-84FC-B4B8-79FE-B36C60B85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BFC5676-3CF5-EC69-D3CF-1CFD64041766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BC0974-117E-29F0-EADE-E760AA95D34D}"/>
              </a:ext>
            </a:extLst>
          </p:cNvPr>
          <p:cNvSpPr txBox="1"/>
          <p:nvPr/>
        </p:nvSpPr>
        <p:spPr>
          <a:xfrm>
            <a:off x="1719557" y="1309196"/>
            <a:ext cx="9109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Что относится к неналоговым доходам бюджета (назовите минимум два)?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A1ED49-7D8B-35EE-24E2-9AE579F4C635}"/>
              </a:ext>
            </a:extLst>
          </p:cNvPr>
          <p:cNvSpPr txBox="1"/>
          <p:nvPr/>
        </p:nvSpPr>
        <p:spPr>
          <a:xfrm>
            <a:off x="1719557" y="2140193"/>
            <a:ext cx="91093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Доходы от использования или продажи имущества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Доходы от платных услуг, оказываемых казенными учреждениями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Средства, полученные в результате применения мер гражданско-правовой, административной и уголовной ответственности, в том числе штрафы, конфискации, компенсации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Средства самообложения граждан, инициативные платежи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8468B9-3397-8B70-EDF0-6E06DE38FE7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D989C90-0D46-4576-47B0-B8514FC75508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22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50856-F1FD-F803-4AE9-D7C3DC80C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5551B3B-3E4A-9B94-2783-BA275136B40C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2CFE49-B9D8-6F47-D111-13ACFBBE4590}"/>
              </a:ext>
            </a:extLst>
          </p:cNvPr>
          <p:cNvSpPr txBox="1"/>
          <p:nvPr/>
        </p:nvSpPr>
        <p:spPr>
          <a:xfrm>
            <a:off x="1721922" y="1496291"/>
            <a:ext cx="80870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Бюджетные средства предоставляемые бюджету другого уровня бюджетной системы РФ на безвозмездной и безвозвратной основах для покрытия текущих расходов – это…?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B66DEF-9656-23F9-1BBD-672B76A3ABCC}"/>
              </a:ext>
            </a:extLst>
          </p:cNvPr>
          <p:cNvSpPr txBox="1"/>
          <p:nvPr/>
        </p:nvSpPr>
        <p:spPr>
          <a:xfrm>
            <a:off x="7499589" y="3561217"/>
            <a:ext cx="2557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Дотации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666DE00-4E2C-7E99-5188-4E799CD4BDD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2D62C70B-D407-3874-2960-EB77AC257AD2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89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D5F20-210C-6125-B813-611955214E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186FBBF-57A4-E307-D30E-E2D39EE6402F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D94507-1542-5A31-787E-F9006D163ADF}"/>
              </a:ext>
            </a:extLst>
          </p:cNvPr>
          <p:cNvSpPr txBox="1"/>
          <p:nvPr/>
        </p:nvSpPr>
        <p:spPr>
          <a:xfrm>
            <a:off x="1591293" y="1650670"/>
            <a:ext cx="8989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каким 3-м основным отраслям классифицируются расходы бюджета?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00551-FA0B-E5E1-1893-9080944DF864}"/>
              </a:ext>
            </a:extLst>
          </p:cNvPr>
          <p:cNvSpPr txBox="1"/>
          <p:nvPr/>
        </p:nvSpPr>
        <p:spPr>
          <a:xfrm>
            <a:off x="1900052" y="2631880"/>
            <a:ext cx="8680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Отрасли экономики, социальной сферы и обороны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B657FA-E18B-FCBA-B9F6-5716B467BC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8CFE1F7-1B21-31DE-7257-195E7F2F7AEE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4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44EED84-3BD4-69AD-EE2E-83056B1FD2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EB8DC-D36E-A8CC-FA91-F514CAA3F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0555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Garet Bold" panose="020B0604020202020204" charset="-52"/>
              </a:rPr>
              <a:t>ПРАВИЛА ИГРЫ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4A70F0-8A23-F016-EBAE-61F3B5DAA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5844"/>
            <a:ext cx="10515600" cy="51816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Играют три (четыре) команды. Они выбирают, пользуясь приведенной ниже таблицей, тему вопроса и его стоимость.</a:t>
            </a:r>
          </a:p>
          <a:p>
            <a:pPr marL="0" indent="0">
              <a:buNone/>
            </a:pP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Право ответа принадлежит команде, которая быстрее других подаст сигнал.</a:t>
            </a:r>
          </a:p>
          <a:p>
            <a:pPr marL="0" indent="0">
              <a:buNone/>
            </a:pP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В случае верного ответа команде засчитывается количество баллов, соответствующее стоимости вопроса.</a:t>
            </a:r>
          </a:p>
          <a:p>
            <a:pPr marL="0" indent="0">
              <a:buNone/>
            </a:pP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Если дан неверный ответ, то право ответа на этот вопрос переходит другой команде.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Часть вопросов содержит подсказки. При использовании подсказки стоимость вопроса уменьшается в 2 раза.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46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3FE89-FF0E-BFD4-CA95-2CA68BA7F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8442D71-B187-42CA-498F-6B49176D6AC2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B15619-80F6-7E9B-DED0-A115A18AC404}"/>
              </a:ext>
            </a:extLst>
          </p:cNvPr>
          <p:cNvSpPr txBox="1"/>
          <p:nvPr/>
        </p:nvSpPr>
        <p:spPr>
          <a:xfrm>
            <a:off x="1710048" y="1433885"/>
            <a:ext cx="2697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Продолжи фразу: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3AE99-2E13-F7E4-D07A-1F96B7E4B742}"/>
              </a:ext>
            </a:extLst>
          </p:cNvPr>
          <p:cNvSpPr txBox="1"/>
          <p:nvPr/>
        </p:nvSpPr>
        <p:spPr>
          <a:xfrm>
            <a:off x="3786745" y="2140448"/>
            <a:ext cx="2266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“</a:t>
            </a:r>
            <a:r>
              <a:rPr lang="ru-RU" sz="2400" dirty="0"/>
              <a:t>Денег нет</a:t>
            </a:r>
            <a:r>
              <a:rPr lang="en-US" sz="2400" dirty="0"/>
              <a:t>, </a:t>
            </a:r>
            <a:r>
              <a:rPr lang="ru-RU" sz="2400" dirty="0"/>
              <a:t>но…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ED0937-AFC4-D6AD-FC1E-4C56DFCDF8F3}"/>
              </a:ext>
            </a:extLst>
          </p:cNvPr>
          <p:cNvSpPr txBox="1"/>
          <p:nvPr/>
        </p:nvSpPr>
        <p:spPr>
          <a:xfrm>
            <a:off x="5822867" y="2585122"/>
            <a:ext cx="2307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вы держитесь!</a:t>
            </a:r>
            <a:r>
              <a:rPr lang="en-US" sz="2400" b="1" dirty="0"/>
              <a:t>”</a:t>
            </a:r>
            <a:endParaRPr lang="ru-RU" sz="2400" b="1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9258B80-BB99-CA8B-F973-77020A83CE4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396D881-60A2-69EB-B275-49FE3F1FCBED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0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6047B-82A7-8A21-E493-6B0486B8C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91222F5-B066-7B98-7E87-8C0CD29E336E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974607-D83F-BECD-738F-788550455696}"/>
              </a:ext>
            </a:extLst>
          </p:cNvPr>
          <p:cNvSpPr txBox="1"/>
          <p:nvPr/>
        </p:nvSpPr>
        <p:spPr>
          <a:xfrm>
            <a:off x="1831987" y="1765652"/>
            <a:ext cx="3364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Что бережет копейка?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69300C-324E-F1F7-644A-DE485B26E50F}"/>
              </a:ext>
            </a:extLst>
          </p:cNvPr>
          <p:cNvSpPr txBox="1"/>
          <p:nvPr/>
        </p:nvSpPr>
        <p:spPr>
          <a:xfrm>
            <a:off x="6745831" y="2668641"/>
            <a:ext cx="2209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Рубль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B67D504-9F20-FBBD-74FA-7B019C743E3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pic>
        <p:nvPicPr>
          <p:cNvPr id="5122" name="Picture 2" descr="Picture background">
            <a:extLst>
              <a:ext uri="{FF2B5EF4-FFF2-40B4-BE49-F238E27FC236}">
                <a16:creationId xmlns:a16="http://schemas.microsoft.com/office/drawing/2014/main" id="{F4212926-493E-9F59-5D47-59F2052E8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056" y="2668641"/>
            <a:ext cx="3864115" cy="289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&quot;На главную&quot; 2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4CECEA3F-3182-351E-4074-5AD9C90E852B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748E9-74C9-3C81-0978-2A09271DB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75FE1FF-EE89-AB7D-BABF-08FDF7068BF7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AEF6C2-368A-9494-F591-7F2C97DA8F67}"/>
              </a:ext>
            </a:extLst>
          </p:cNvPr>
          <p:cNvSpPr txBox="1"/>
          <p:nvPr/>
        </p:nvSpPr>
        <p:spPr>
          <a:xfrm>
            <a:off x="1615043" y="1733797"/>
            <a:ext cx="6091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Какая подушка нужна для хорошего сна?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F8BA2-6054-D956-2831-6DE7BC36FDAD}"/>
              </a:ext>
            </a:extLst>
          </p:cNvPr>
          <p:cNvSpPr txBox="1"/>
          <p:nvPr/>
        </p:nvSpPr>
        <p:spPr>
          <a:xfrm>
            <a:off x="6341424" y="2567301"/>
            <a:ext cx="3155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Финансовая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E41E8D-594B-E4DF-3643-A0A6D319445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pic>
        <p:nvPicPr>
          <p:cNvPr id="1026" name="Picture 2" descr="Изображение пина-истории">
            <a:extLst>
              <a:ext uri="{FF2B5EF4-FFF2-40B4-BE49-F238E27FC236}">
                <a16:creationId xmlns:a16="http://schemas.microsoft.com/office/drawing/2014/main" id="{256B793E-59DF-4C7E-B7C0-943F06AE7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50" b="91984" l="9511" r="91440">
                        <a14:foregroundMark x1="39266" y1="10462" x2="46739" y2="7065"/>
                        <a14:foregroundMark x1="9783" y1="63995" x2="9511" y2="69973"/>
                        <a14:foregroundMark x1="35870" y1="59375" x2="37228" y2="59375"/>
                        <a14:foregroundMark x1="27310" y1="90217" x2="26766" y2="91984"/>
                        <a14:foregroundMark x1="89538" y1="71739" x2="91576" y2="71739"/>
                        <a14:foregroundMark x1="81929" y1="55978" x2="81929" y2="54755"/>
                        <a14:foregroundMark x1="50951" y1="47962" x2="45788" y2="33152"/>
                        <a14:foregroundMark x1="45788" y1="33152" x2="57473" y2="37228"/>
                        <a14:foregroundMark x1="57473" y1="37228" x2="58152" y2="38179"/>
                        <a14:foregroundMark x1="44158" y1="8016" x2="45245" y2="6250"/>
                        <a14:foregroundMark x1="46467" y1="6250" x2="43614" y2="7065"/>
                        <a14:foregroundMark x1="50136" y1="83967" x2="60462" y2="84511"/>
                        <a14:foregroundMark x1="48777" y1="83696" x2="48777" y2="83696"/>
                        <a14:foregroundMark x1="49321" y1="82609" x2="48777" y2="84783"/>
                        <a14:foregroundMark x1="49592" y1="83696" x2="48098" y2="86549"/>
                        <a14:foregroundMark x1="18478" y1="77989" x2="21060" y2="78533"/>
                        <a14:foregroundMark x1="21603" y1="77989" x2="22962" y2="77989"/>
                        <a14:foregroundMark x1="15897" y1="77174" x2="18071" y2="79348"/>
                        <a14:foregroundMark x1="41984" y1="33967" x2="39946" y2="44837"/>
                        <a14:backgroundMark x1="53197" y1="81633" x2="55299" y2="80435"/>
                        <a14:backgroundMark x1="43614" y1="87092" x2="46185" y2="85627"/>
                        <a14:backgroundMark x1="55299" y1="80435" x2="55027" y2="75951"/>
                        <a14:backgroundMark x1="58152" y1="76766" x2="60734" y2="80027"/>
                        <a14:backgroundMark x1="50408" y1="71060" x2="53804" y2="73913"/>
                        <a14:backgroundMark x1="47011" y1="69701" x2="49321" y2="72011"/>
                        <a14:backgroundMark x1="56658" y1="64810" x2="65625" y2="67391"/>
                        <a14:backgroundMark x1="66984" y1="66576" x2="68207" y2="69158"/>
                        <a14:backgroundMark x1="31793" y1="72554" x2="35870" y2="72554"/>
                        <a14:backgroundMark x1="22616" y1="78533" x2="23234" y2="78533"/>
                        <a14:backgroundMark x1="31793" y1="71060" x2="28940" y2="75408"/>
                        <a14:backgroundMark x1="36957" y1="74864" x2="39538" y2="76223"/>
                        <a14:backgroundMark x1="16168" y1="87364" x2="21875" y2="89946"/>
                        <a14:backgroundMark x1="17255" y1="85734" x2="20109" y2="86821"/>
                        <a14:backgroundMark x1="43366" y1="42271" x2="43750" y2="438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021" y="2363512"/>
            <a:ext cx="3478487" cy="347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&quot;На главную&quot; 2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535D62B3-44C3-AC72-A2EB-0883705CEEA4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40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0BA62-81F0-020E-BCCD-CBF71F1A0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068002F-FA32-428B-EF3F-806A03EF8D18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72AF2DB-379B-C0FE-3E20-3904DB3EE4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94" b="19481"/>
          <a:stretch/>
        </p:blipFill>
        <p:spPr bwMode="auto">
          <a:xfrm>
            <a:off x="6287324" y="1131125"/>
            <a:ext cx="3488800" cy="461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D378F9A-9F56-DD3B-1F28-8E1CD02999FA}"/>
              </a:ext>
            </a:extLst>
          </p:cNvPr>
          <p:cNvSpPr/>
          <p:nvPr/>
        </p:nvSpPr>
        <p:spPr>
          <a:xfrm>
            <a:off x="6337052" y="2554850"/>
            <a:ext cx="1543792" cy="2343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A9806F-A3C7-223E-0C81-8BEE4D84CC4E}"/>
              </a:ext>
            </a:extLst>
          </p:cNvPr>
          <p:cNvSpPr/>
          <p:nvPr/>
        </p:nvSpPr>
        <p:spPr>
          <a:xfrm>
            <a:off x="7532960" y="4075527"/>
            <a:ext cx="997527" cy="2478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E84E66-ED3F-A255-F2D4-97C46BB6246A}"/>
              </a:ext>
            </a:extLst>
          </p:cNvPr>
          <p:cNvSpPr txBox="1"/>
          <p:nvPr/>
        </p:nvSpPr>
        <p:spPr>
          <a:xfrm>
            <a:off x="1765080" y="1539672"/>
            <a:ext cx="4156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Какие слова пропущены?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9FF5594-4B65-2B18-1677-45F191D3BBC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AAE8026D-042D-C0F7-0E73-116AEA019970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7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11AD80-15E9-44DF-0CFD-538412845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8D4F835-8AA2-5ACA-C54A-8A16631F9D1E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C7E958A-68C1-9CD6-D795-DAEF5DF88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51" y="624895"/>
            <a:ext cx="4057499" cy="284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DF47E7B-9124-5B6B-9A4F-B1C559E04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037" y="3989467"/>
            <a:ext cx="4057498" cy="279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62702207-8664-52EF-48D4-25BD6F6A80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5" r="13266"/>
          <a:stretch/>
        </p:blipFill>
        <p:spPr bwMode="auto">
          <a:xfrm>
            <a:off x="7679552" y="574930"/>
            <a:ext cx="4140797" cy="281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E529E84D-4ED7-763A-2AFF-7A55B85C9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886" y="3989467"/>
            <a:ext cx="4131099" cy="275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3C83AC-92A5-3180-B86A-8490C794C684}"/>
              </a:ext>
            </a:extLst>
          </p:cNvPr>
          <p:cNvSpPr txBox="1"/>
          <p:nvPr/>
        </p:nvSpPr>
        <p:spPr>
          <a:xfrm>
            <a:off x="4855029" y="1824883"/>
            <a:ext cx="2481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Какое из этих зданий не является СФР?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4F71DA-3BB6-BEF5-F5D0-D7DCA290627D}"/>
              </a:ext>
            </a:extLst>
          </p:cNvPr>
          <p:cNvSpPr txBox="1"/>
          <p:nvPr/>
        </p:nvSpPr>
        <p:spPr>
          <a:xfrm>
            <a:off x="855722" y="117864"/>
            <a:ext cx="325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СФР в городе Красноярск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D05881-64CB-941A-BF38-6D7862004101}"/>
              </a:ext>
            </a:extLst>
          </p:cNvPr>
          <p:cNvSpPr txBox="1"/>
          <p:nvPr/>
        </p:nvSpPr>
        <p:spPr>
          <a:xfrm>
            <a:off x="8449786" y="132453"/>
            <a:ext cx="2600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СФР в городе Киров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802165-71F3-C141-CF33-1AFC0A066C77}"/>
              </a:ext>
            </a:extLst>
          </p:cNvPr>
          <p:cNvSpPr txBox="1"/>
          <p:nvPr/>
        </p:nvSpPr>
        <p:spPr>
          <a:xfrm>
            <a:off x="6821808" y="3546783"/>
            <a:ext cx="2709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СФР в городе Казань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A08957-9AF9-24D2-F8FA-C5B41A980902}"/>
              </a:ext>
            </a:extLst>
          </p:cNvPr>
          <p:cNvSpPr txBox="1"/>
          <p:nvPr/>
        </p:nvSpPr>
        <p:spPr>
          <a:xfrm>
            <a:off x="1686296" y="3546783"/>
            <a:ext cx="3556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Дворец Пашкова в Москве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EA59477-DBCC-CEDD-5815-7C22C69CE16E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841304F1-367B-B1E9-FB68-ECCA7D9152D1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31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030D312-252B-869C-34E4-9C6C8F75824B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3259E1-615F-1A38-D9ED-A96731C497BF}"/>
              </a:ext>
            </a:extLst>
          </p:cNvPr>
          <p:cNvSpPr txBox="1"/>
          <p:nvPr/>
        </p:nvSpPr>
        <p:spPr>
          <a:xfrm>
            <a:off x="2005269" y="1654139"/>
            <a:ext cx="840908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Заполните пропущенные слова:</a:t>
            </a:r>
            <a:br>
              <a:rPr lang="ru-RU" sz="2400" dirty="0"/>
            </a:br>
            <a:r>
              <a:rPr lang="ru-RU" sz="2400" dirty="0"/>
              <a:t>«У России две беды: ______ и ______ !» </a:t>
            </a:r>
            <a:br>
              <a:rPr lang="ru-RU" sz="2400" dirty="0"/>
            </a:br>
            <a:r>
              <a:rPr lang="ru-RU" sz="2400" dirty="0"/>
              <a:t>                                                                Николай Васильевич Гоголь,</a:t>
            </a:r>
          </a:p>
          <a:p>
            <a:r>
              <a:rPr lang="ru-RU" sz="2400" dirty="0"/>
              <a:t>						прозаик, драматург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E2D5DB-A230-A0CD-BFF5-D516E75E32DC}"/>
              </a:ext>
            </a:extLst>
          </p:cNvPr>
          <p:cNvSpPr txBox="1"/>
          <p:nvPr/>
        </p:nvSpPr>
        <p:spPr>
          <a:xfrm>
            <a:off x="6318607" y="3429000"/>
            <a:ext cx="3893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/>
              <a:t>Ответ: Дураки и дороги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1EF6803-57C3-FED6-6D2D-BBCD22905C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0" b="19192"/>
          <a:stretch>
            <a:fillRect/>
          </a:stretch>
        </p:blipFill>
        <p:spPr bwMode="auto">
          <a:xfrm>
            <a:off x="1399309" y="3199432"/>
            <a:ext cx="5229225" cy="252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83AE46D-35EB-840E-EEC8-0C8B159DB4D7}"/>
              </a:ext>
            </a:extLst>
          </p:cNvPr>
          <p:cNvSpPr/>
          <p:nvPr/>
        </p:nvSpPr>
        <p:spPr>
          <a:xfrm>
            <a:off x="2321959" y="5203861"/>
            <a:ext cx="1654139" cy="323635"/>
          </a:xfrm>
          <a:prstGeom prst="rect">
            <a:avLst/>
          </a:prstGeom>
          <a:solidFill>
            <a:srgbClr val="A0B9CF"/>
          </a:solid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487AF5-4A10-4725-3086-31FC72C18D3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E71483B0-64D8-77FA-DE64-1D47603463A0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57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B9CA71-C4A3-1D8E-B0CC-82C8D8759BD1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C49291-DBE2-D566-8C6C-F06E099666C4}"/>
              </a:ext>
            </a:extLst>
          </p:cNvPr>
          <p:cNvSpPr txBox="1"/>
          <p:nvPr/>
        </p:nvSpPr>
        <p:spPr>
          <a:xfrm>
            <a:off x="2031716" y="1690981"/>
            <a:ext cx="838627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Заполните пропущенное слово:</a:t>
            </a:r>
            <a:br>
              <a:rPr lang="ru-RU" sz="2400" dirty="0"/>
            </a:br>
            <a:r>
              <a:rPr lang="ru-RU" sz="2400" dirty="0"/>
              <a:t>«В этом мире неизбежны только смерть и  ________ »                         					Бенджамин Франклин,</a:t>
            </a:r>
          </a:p>
          <a:p>
            <a:r>
              <a:rPr lang="ru-RU" sz="2400" dirty="0"/>
              <a:t>					</a:t>
            </a:r>
            <a:r>
              <a:rPr lang="ru-RU" dirty="0"/>
              <a:t>один из «отцов-основателей» США</a:t>
            </a:r>
            <a:endParaRPr lang="ru-RU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00ECB2-1546-3B95-0463-080C05639ACD}"/>
              </a:ext>
            </a:extLst>
          </p:cNvPr>
          <p:cNvSpPr txBox="1"/>
          <p:nvPr/>
        </p:nvSpPr>
        <p:spPr>
          <a:xfrm>
            <a:off x="7325474" y="3616503"/>
            <a:ext cx="2979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Ответ: Налоги</a:t>
            </a:r>
          </a:p>
        </p:txBody>
      </p:sp>
      <p:pic>
        <p:nvPicPr>
          <p:cNvPr id="2052" name="Picture 4" descr="Picture background">
            <a:extLst>
              <a:ext uri="{FF2B5EF4-FFF2-40B4-BE49-F238E27FC236}">
                <a16:creationId xmlns:a16="http://schemas.microsoft.com/office/drawing/2014/main" id="{FC454AA2-FAE6-E771-B5DA-F820AB077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9867" l="10000" r="90000">
                        <a14:foregroundMark x1="51413" y1="59600" x2="40870" y2="47200"/>
                        <a14:foregroundMark x1="40870" y1="47200" x2="46413" y2="56133"/>
                        <a14:foregroundMark x1="46413" y1="56133" x2="47500" y2="56667"/>
                        <a14:foregroundMark x1="27826" y1="93600" x2="50000" y2="88667"/>
                        <a14:foregroundMark x1="50000" y1="88667" x2="71957" y2="90400"/>
                        <a14:foregroundMark x1="19239" y1="86933" x2="20870" y2="94933"/>
                        <a14:foregroundMark x1="20870" y1="94933" x2="32221" y2="96329"/>
                        <a14:foregroundMark x1="52174" y1="10267" x2="54674" y2="10267"/>
                        <a14:backgroundMark x1="17935" y1="99467" x2="64022" y2="98533"/>
                        <a14:backgroundMark x1="64022" y1="98533" x2="70978" y2="99333"/>
                        <a14:backgroundMark x1="70978" y1="99333" x2="81304" y2="99067"/>
                        <a14:backgroundMark x1="64239" y1="53600" x2="63913" y2="53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58" y="2281302"/>
            <a:ext cx="4226410" cy="344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94D2723-4AB5-4AE1-4C70-78D1D7809D8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38E58B9C-F11C-955D-E342-ECF0743EB2D4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83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85BB8B8-428A-3D92-B6F1-39F11D67D6DD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236711-6CD3-9279-FE93-D8E5B40CB153}"/>
              </a:ext>
            </a:extLst>
          </p:cNvPr>
          <p:cNvSpPr txBox="1"/>
          <p:nvPr/>
        </p:nvSpPr>
        <p:spPr>
          <a:xfrm>
            <a:off x="2031717" y="1875913"/>
            <a:ext cx="78520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Заполните пропущенное слово:</a:t>
            </a:r>
            <a:br>
              <a:rPr lang="ru-RU" sz="2400" dirty="0"/>
            </a:br>
            <a:r>
              <a:rPr lang="ru-RU" sz="2400" dirty="0"/>
              <a:t>«Все дороги ведут в Рим. И все расходы ведут в ________»                         				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DBCD56-4474-266D-9536-D7734DDBADF0}"/>
              </a:ext>
            </a:extLst>
          </p:cNvPr>
          <p:cNvSpPr txBox="1"/>
          <p:nvPr/>
        </p:nvSpPr>
        <p:spPr>
          <a:xfrm>
            <a:off x="7325474" y="3616503"/>
            <a:ext cx="2979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Ответ: Казну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8D6B952-4EEC-A657-F676-93ED2FA2A08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C7E85F81-8E00-D118-14B8-D38C7E4B5227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55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860D2A1-74A7-B37A-8547-DAFF52BF2D33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B1A386-6CD8-F8FC-97AD-5677347E8871}"/>
              </a:ext>
            </a:extLst>
          </p:cNvPr>
          <p:cNvSpPr txBox="1"/>
          <p:nvPr/>
        </p:nvSpPr>
        <p:spPr>
          <a:xfrm>
            <a:off x="2044557" y="1715786"/>
            <a:ext cx="874813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Заполните пропущенные слова:</a:t>
            </a:r>
            <a:br>
              <a:rPr lang="ru-RU" sz="2400" dirty="0"/>
            </a:br>
            <a:r>
              <a:rPr lang="ru-RU" sz="2400" dirty="0"/>
              <a:t>«</a:t>
            </a:r>
            <a:r>
              <a:rPr lang="ru-RU" sz="2400" b="0" i="0" dirty="0">
                <a:effectLst/>
              </a:rPr>
              <a:t>Не надо бояться больших </a:t>
            </a:r>
            <a:r>
              <a:rPr lang="ru-RU" sz="2400" dirty="0"/>
              <a:t>______</a:t>
            </a:r>
            <a:r>
              <a:rPr lang="ru-RU" sz="2400" b="0" i="0" dirty="0">
                <a:effectLst/>
              </a:rPr>
              <a:t>. Надо бояться маленьких _______» </a:t>
            </a:r>
            <a:br>
              <a:rPr lang="ru-RU" b="0" i="0" dirty="0">
                <a:solidFill>
                  <a:srgbClr val="333333"/>
                </a:solidFill>
                <a:effectLst/>
                <a:latin typeface="YS Text"/>
              </a:rPr>
            </a:b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					</a:t>
            </a:r>
            <a:r>
              <a:rPr lang="ru-RU" sz="2400" b="0" i="0" dirty="0">
                <a:effectLst/>
              </a:rPr>
              <a:t>Джон Дэвисон Рокфеллер, 						</a:t>
            </a:r>
            <a:r>
              <a:rPr lang="ru-RU" dirty="0"/>
              <a:t>американский предприниматель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7520C8-F67C-3007-C231-7D36118E5095}"/>
              </a:ext>
            </a:extLst>
          </p:cNvPr>
          <p:cNvSpPr txBox="1"/>
          <p:nvPr/>
        </p:nvSpPr>
        <p:spPr>
          <a:xfrm>
            <a:off x="6647380" y="3616503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/>
          </a:p>
          <a:p>
            <a:r>
              <a:rPr lang="ru-RU" sz="2400" b="1" dirty="0"/>
              <a:t>Ответ: Расходов, доходов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27C748E-F414-8825-8773-B9A372814AA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4B45591F-0CA1-D141-DF67-BF6E8D178F86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2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418682D-6B86-AEA9-E4A2-B904285E0FF7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CA32C7-1C47-F5BA-7518-B46E7B6B8787}"/>
              </a:ext>
            </a:extLst>
          </p:cNvPr>
          <p:cNvSpPr txBox="1"/>
          <p:nvPr/>
        </p:nvSpPr>
        <p:spPr>
          <a:xfrm>
            <a:off x="2237198" y="1881242"/>
            <a:ext cx="73485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Заполните пропущенные слова:</a:t>
            </a:r>
            <a:br>
              <a:rPr lang="ru-RU" sz="2400" dirty="0"/>
            </a:br>
            <a:r>
              <a:rPr lang="ru-RU" sz="2400" dirty="0"/>
              <a:t>«Нет более печального сюжета, чем быль об </a:t>
            </a:r>
            <a:r>
              <a:rPr lang="ru-RU" sz="2400" b="0" i="0" dirty="0">
                <a:effectLst/>
              </a:rPr>
              <a:t>__________  _______» </a:t>
            </a:r>
            <a:br>
              <a:rPr lang="ru-RU" sz="2400" b="0" i="0" dirty="0">
                <a:solidFill>
                  <a:srgbClr val="333333"/>
                </a:solidFill>
                <a:effectLst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</a:rPr>
              <a:t>				</a:t>
            </a:r>
            <a:r>
              <a:rPr lang="ru-RU" sz="2400" dirty="0"/>
              <a:t>Неизвестный пародист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4FE382-F33F-7138-27C9-580EE1FE277B}"/>
              </a:ext>
            </a:extLst>
          </p:cNvPr>
          <p:cNvSpPr txBox="1"/>
          <p:nvPr/>
        </p:nvSpPr>
        <p:spPr>
          <a:xfrm>
            <a:off x="5911492" y="3566026"/>
            <a:ext cx="4251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Ответ: Утверждении бюджета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6D59B6-77DA-9637-5419-C7C24309453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038C7AE-876C-C5CD-2227-76C25E5EBC9C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7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справка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B734546-8A23-B591-8F4A-E80672E6009E}"/>
              </a:ext>
            </a:extLst>
          </p:cNvPr>
          <p:cNvSpPr/>
          <p:nvPr/>
        </p:nvSpPr>
        <p:spPr>
          <a:xfrm>
            <a:off x="2409781" y="1103400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CD224A6-7A5E-F7B2-F464-E8686D33408C}"/>
              </a:ext>
            </a:extLst>
          </p:cNvPr>
          <p:cNvSpPr/>
          <p:nvPr/>
        </p:nvSpPr>
        <p:spPr>
          <a:xfrm>
            <a:off x="0" y="0"/>
            <a:ext cx="2173184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EFEE72D-876F-CF51-E8A8-212A96B164E1}"/>
              </a:ext>
            </a:extLst>
          </p:cNvPr>
          <p:cNvSpPr/>
          <p:nvPr/>
        </p:nvSpPr>
        <p:spPr>
          <a:xfrm rot="5400000">
            <a:off x="6339445" y="-4997529"/>
            <a:ext cx="855023" cy="10850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правка 9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BAD59DFA-5D01-813F-424E-30D1944763CD}"/>
              </a:ext>
            </a:extLst>
          </p:cNvPr>
          <p:cNvSpPr/>
          <p:nvPr/>
        </p:nvSpPr>
        <p:spPr>
          <a:xfrm>
            <a:off x="4297967" y="1130357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справка 10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ADAFDE5B-9BF7-76CF-D51A-FE958778834B}"/>
              </a:ext>
            </a:extLst>
          </p:cNvPr>
          <p:cNvSpPr/>
          <p:nvPr/>
        </p:nvSpPr>
        <p:spPr>
          <a:xfrm>
            <a:off x="6186151" y="1112386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правка 11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29787199-78DF-622E-3E56-8A09B44D4113}"/>
              </a:ext>
            </a:extLst>
          </p:cNvPr>
          <p:cNvSpPr/>
          <p:nvPr/>
        </p:nvSpPr>
        <p:spPr>
          <a:xfrm>
            <a:off x="8074336" y="1103400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правляющая кнопка: справка 12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5BE0B027-FDD2-2AA8-F84E-21FC090A41D8}"/>
              </a:ext>
            </a:extLst>
          </p:cNvPr>
          <p:cNvSpPr/>
          <p:nvPr/>
        </p:nvSpPr>
        <p:spPr>
          <a:xfrm>
            <a:off x="9962523" y="1121372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61A730-E3C7-43BD-A15E-90C54C97504A}"/>
              </a:ext>
            </a:extLst>
          </p:cNvPr>
          <p:cNvSpPr txBox="1"/>
          <p:nvPr/>
        </p:nvSpPr>
        <p:spPr>
          <a:xfrm>
            <a:off x="16495" y="227460"/>
            <a:ext cx="197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КАТЕГОРИИ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98A544-0EF5-F697-63EA-EF6663F800DC}"/>
              </a:ext>
            </a:extLst>
          </p:cNvPr>
          <p:cNvSpPr txBox="1"/>
          <p:nvPr/>
        </p:nvSpPr>
        <p:spPr>
          <a:xfrm>
            <a:off x="2568204" y="164900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DEF1A9-775E-19CF-B5C8-7D18C6FBF101}"/>
              </a:ext>
            </a:extLst>
          </p:cNvPr>
          <p:cNvSpPr txBox="1"/>
          <p:nvPr/>
        </p:nvSpPr>
        <p:spPr>
          <a:xfrm>
            <a:off x="4456389" y="130804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C92B4C-B203-CD16-388E-4AF2B40131D3}"/>
              </a:ext>
            </a:extLst>
          </p:cNvPr>
          <p:cNvSpPr txBox="1"/>
          <p:nvPr/>
        </p:nvSpPr>
        <p:spPr>
          <a:xfrm>
            <a:off x="6344574" y="164901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C2A232-5000-10AD-EB00-2DC966F1E4DB}"/>
              </a:ext>
            </a:extLst>
          </p:cNvPr>
          <p:cNvSpPr txBox="1"/>
          <p:nvPr/>
        </p:nvSpPr>
        <p:spPr>
          <a:xfrm>
            <a:off x="8232762" y="145649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2AF388-D1C1-4012-A5EF-9358D25B99D8}"/>
              </a:ext>
            </a:extLst>
          </p:cNvPr>
          <p:cNvSpPr txBox="1"/>
          <p:nvPr/>
        </p:nvSpPr>
        <p:spPr>
          <a:xfrm>
            <a:off x="10120947" y="164900"/>
            <a:ext cx="867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Управляющая кнопка: справка 1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24A8684E-9F9E-DC6A-2F5E-03756CE67D73}"/>
              </a:ext>
            </a:extLst>
          </p:cNvPr>
          <p:cNvSpPr/>
          <p:nvPr/>
        </p:nvSpPr>
        <p:spPr>
          <a:xfrm>
            <a:off x="2409781" y="2161380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справка 2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7D7F1CCA-2488-AA78-7906-516487A46157}"/>
              </a:ext>
            </a:extLst>
          </p:cNvPr>
          <p:cNvSpPr/>
          <p:nvPr/>
        </p:nvSpPr>
        <p:spPr>
          <a:xfrm>
            <a:off x="2409782" y="3219362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правка 3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54176623-56FA-A28B-43F2-1BB1E9652E39}"/>
              </a:ext>
            </a:extLst>
          </p:cNvPr>
          <p:cNvSpPr/>
          <p:nvPr/>
        </p:nvSpPr>
        <p:spPr>
          <a:xfrm>
            <a:off x="2409781" y="4277344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правка 5">
            <a:hlinkClick r:id="rId11" action="ppaction://hlinksldjump" highlightClick="1"/>
            <a:extLst>
              <a:ext uri="{FF2B5EF4-FFF2-40B4-BE49-F238E27FC236}">
                <a16:creationId xmlns:a16="http://schemas.microsoft.com/office/drawing/2014/main" id="{60D66B5B-0F3D-8C5B-F773-6FD56BAF9E36}"/>
              </a:ext>
            </a:extLst>
          </p:cNvPr>
          <p:cNvSpPr/>
          <p:nvPr/>
        </p:nvSpPr>
        <p:spPr>
          <a:xfrm>
            <a:off x="4297966" y="2182166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правка 6">
            <a:hlinkClick r:id="rId12" action="ppaction://hlinksldjump" highlightClick="1"/>
            <a:extLst>
              <a:ext uri="{FF2B5EF4-FFF2-40B4-BE49-F238E27FC236}">
                <a16:creationId xmlns:a16="http://schemas.microsoft.com/office/drawing/2014/main" id="{36DF9F24-1578-D14B-43BB-BB8D366E0FAE}"/>
              </a:ext>
            </a:extLst>
          </p:cNvPr>
          <p:cNvSpPr/>
          <p:nvPr/>
        </p:nvSpPr>
        <p:spPr>
          <a:xfrm>
            <a:off x="4297967" y="3233977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справка 15">
            <a:hlinkClick r:id="rId13" action="ppaction://hlinksldjump" highlightClick="1"/>
            <a:extLst>
              <a:ext uri="{FF2B5EF4-FFF2-40B4-BE49-F238E27FC236}">
                <a16:creationId xmlns:a16="http://schemas.microsoft.com/office/drawing/2014/main" id="{9E9E6ED2-A900-E6FA-38B8-224060654A29}"/>
              </a:ext>
            </a:extLst>
          </p:cNvPr>
          <p:cNvSpPr/>
          <p:nvPr/>
        </p:nvSpPr>
        <p:spPr>
          <a:xfrm>
            <a:off x="4297967" y="4285788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справка 20">
            <a:hlinkClick r:id="rId14" action="ppaction://hlinksldjump" highlightClick="1"/>
            <a:extLst>
              <a:ext uri="{FF2B5EF4-FFF2-40B4-BE49-F238E27FC236}">
                <a16:creationId xmlns:a16="http://schemas.microsoft.com/office/drawing/2014/main" id="{6CCD1DED-B319-CF35-82A5-D3002E4B2494}"/>
              </a:ext>
            </a:extLst>
          </p:cNvPr>
          <p:cNvSpPr/>
          <p:nvPr/>
        </p:nvSpPr>
        <p:spPr>
          <a:xfrm>
            <a:off x="6186151" y="2169256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справка 21">
            <a:hlinkClick r:id="rId15" action="ppaction://hlinksldjump" highlightClick="1"/>
            <a:extLst>
              <a:ext uri="{FF2B5EF4-FFF2-40B4-BE49-F238E27FC236}">
                <a16:creationId xmlns:a16="http://schemas.microsoft.com/office/drawing/2014/main" id="{56CA79D3-B196-7EA3-F46D-12E89B94CC13}"/>
              </a:ext>
            </a:extLst>
          </p:cNvPr>
          <p:cNvSpPr/>
          <p:nvPr/>
        </p:nvSpPr>
        <p:spPr>
          <a:xfrm>
            <a:off x="6186152" y="3226128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справка 22">
            <a:hlinkClick r:id="rId16" action="ppaction://hlinksldjump" highlightClick="1"/>
            <a:extLst>
              <a:ext uri="{FF2B5EF4-FFF2-40B4-BE49-F238E27FC236}">
                <a16:creationId xmlns:a16="http://schemas.microsoft.com/office/drawing/2014/main" id="{DB184230-B6CA-95E0-2F77-C01249F2B0C2}"/>
              </a:ext>
            </a:extLst>
          </p:cNvPr>
          <p:cNvSpPr/>
          <p:nvPr/>
        </p:nvSpPr>
        <p:spPr>
          <a:xfrm>
            <a:off x="6186151" y="4282999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справка 23">
            <a:hlinkClick r:id="rId17" action="ppaction://hlinksldjump" highlightClick="1"/>
            <a:extLst>
              <a:ext uri="{FF2B5EF4-FFF2-40B4-BE49-F238E27FC236}">
                <a16:creationId xmlns:a16="http://schemas.microsoft.com/office/drawing/2014/main" id="{9182D6C0-4DB0-DF32-2720-92E53735FEB1}"/>
              </a:ext>
            </a:extLst>
          </p:cNvPr>
          <p:cNvSpPr/>
          <p:nvPr/>
        </p:nvSpPr>
        <p:spPr>
          <a:xfrm>
            <a:off x="8074336" y="2154072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справка 24">
            <a:hlinkClick r:id="rId18" action="ppaction://hlinksldjump" highlightClick="1"/>
            <a:extLst>
              <a:ext uri="{FF2B5EF4-FFF2-40B4-BE49-F238E27FC236}">
                <a16:creationId xmlns:a16="http://schemas.microsoft.com/office/drawing/2014/main" id="{F1E8C61E-CCA8-7AD7-7153-AF17CD95C512}"/>
              </a:ext>
            </a:extLst>
          </p:cNvPr>
          <p:cNvSpPr/>
          <p:nvPr/>
        </p:nvSpPr>
        <p:spPr>
          <a:xfrm>
            <a:off x="8074338" y="3213731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справка 25">
            <a:hlinkClick r:id="rId19" action="ppaction://hlinksldjump" highlightClick="1"/>
            <a:extLst>
              <a:ext uri="{FF2B5EF4-FFF2-40B4-BE49-F238E27FC236}">
                <a16:creationId xmlns:a16="http://schemas.microsoft.com/office/drawing/2014/main" id="{ECABF236-9DAE-32B4-9260-38496A3C86A9}"/>
              </a:ext>
            </a:extLst>
          </p:cNvPr>
          <p:cNvSpPr/>
          <p:nvPr/>
        </p:nvSpPr>
        <p:spPr>
          <a:xfrm>
            <a:off x="8074336" y="4273392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справка 26">
            <a:hlinkClick r:id="rId20" action="ppaction://hlinksldjump" highlightClick="1"/>
            <a:extLst>
              <a:ext uri="{FF2B5EF4-FFF2-40B4-BE49-F238E27FC236}">
                <a16:creationId xmlns:a16="http://schemas.microsoft.com/office/drawing/2014/main" id="{91C7E2BC-57FB-410E-8D82-18D295B9F46D}"/>
              </a:ext>
            </a:extLst>
          </p:cNvPr>
          <p:cNvSpPr/>
          <p:nvPr/>
        </p:nvSpPr>
        <p:spPr>
          <a:xfrm>
            <a:off x="9962523" y="2176563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справка 27">
            <a:hlinkClick r:id="rId21" action="ppaction://hlinksldjump" highlightClick="1"/>
            <a:extLst>
              <a:ext uri="{FF2B5EF4-FFF2-40B4-BE49-F238E27FC236}">
                <a16:creationId xmlns:a16="http://schemas.microsoft.com/office/drawing/2014/main" id="{7183E019-A1CD-57C3-2DE7-29643E253603}"/>
              </a:ext>
            </a:extLst>
          </p:cNvPr>
          <p:cNvSpPr/>
          <p:nvPr/>
        </p:nvSpPr>
        <p:spPr>
          <a:xfrm>
            <a:off x="9962523" y="3231757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справка 28">
            <a:hlinkClick r:id="rId22" action="ppaction://hlinksldjump" highlightClick="1"/>
            <a:extLst>
              <a:ext uri="{FF2B5EF4-FFF2-40B4-BE49-F238E27FC236}">
                <a16:creationId xmlns:a16="http://schemas.microsoft.com/office/drawing/2014/main" id="{771C2DE9-2D2B-5AD9-C558-597BBFED6949}"/>
              </a:ext>
            </a:extLst>
          </p:cNvPr>
          <p:cNvSpPr/>
          <p:nvPr/>
        </p:nvSpPr>
        <p:spPr>
          <a:xfrm>
            <a:off x="9962523" y="4286950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123B40-D2D0-25E0-FAB6-F9096318C17D}"/>
              </a:ext>
            </a:extLst>
          </p:cNvPr>
          <p:cNvSpPr txBox="1"/>
          <p:nvPr/>
        </p:nvSpPr>
        <p:spPr>
          <a:xfrm>
            <a:off x="247445" y="1163336"/>
            <a:ext cx="1588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Это БАЗА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7A76DD-FA2D-1A05-29F6-48F62C6DF24C}"/>
              </a:ext>
            </a:extLst>
          </p:cNvPr>
          <p:cNvSpPr txBox="1"/>
          <p:nvPr/>
        </p:nvSpPr>
        <p:spPr>
          <a:xfrm>
            <a:off x="205718" y="2099212"/>
            <a:ext cx="1671513" cy="85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Минутка истории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809262-D49E-A7CF-A369-82D952956A43}"/>
              </a:ext>
            </a:extLst>
          </p:cNvPr>
          <p:cNvSpPr txBox="1"/>
          <p:nvPr/>
        </p:nvSpPr>
        <p:spPr>
          <a:xfrm>
            <a:off x="247445" y="4253529"/>
            <a:ext cx="1588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Мемный фон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0F67B9E-905E-610E-D06B-E40C6AC9D6D1}"/>
              </a:ext>
            </a:extLst>
          </p:cNvPr>
          <p:cNvSpPr txBox="1"/>
          <p:nvPr/>
        </p:nvSpPr>
        <p:spPr>
          <a:xfrm>
            <a:off x="216155" y="3181750"/>
            <a:ext cx="1650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Доходы и Расходы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8DD6D9-1B9C-A386-3050-EC6053659B0E}"/>
              </a:ext>
            </a:extLst>
          </p:cNvPr>
          <p:cNvSpPr txBox="1"/>
          <p:nvPr/>
        </p:nvSpPr>
        <p:spPr>
          <a:xfrm>
            <a:off x="42931" y="5277556"/>
            <a:ext cx="1997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Бюджетный цитатник</a:t>
            </a:r>
          </a:p>
        </p:txBody>
      </p:sp>
      <p:sp>
        <p:nvSpPr>
          <p:cNvPr id="35" name="Управляющая кнопка: справка 34">
            <a:hlinkClick r:id="rId23" action="ppaction://hlinksldjump" highlightClick="1"/>
            <a:extLst>
              <a:ext uri="{FF2B5EF4-FFF2-40B4-BE49-F238E27FC236}">
                <a16:creationId xmlns:a16="http://schemas.microsoft.com/office/drawing/2014/main" id="{7C805E8A-EE20-1392-5679-6456E6EC4E03}"/>
              </a:ext>
            </a:extLst>
          </p:cNvPr>
          <p:cNvSpPr/>
          <p:nvPr/>
        </p:nvSpPr>
        <p:spPr>
          <a:xfrm>
            <a:off x="2409781" y="5335327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правляющая кнопка: справка 35">
            <a:hlinkClick r:id="rId24" action="ppaction://hlinksldjump" highlightClick="1"/>
            <a:extLst>
              <a:ext uri="{FF2B5EF4-FFF2-40B4-BE49-F238E27FC236}">
                <a16:creationId xmlns:a16="http://schemas.microsoft.com/office/drawing/2014/main" id="{6D1309F4-B16D-F504-D973-753E817591B0}"/>
              </a:ext>
            </a:extLst>
          </p:cNvPr>
          <p:cNvSpPr/>
          <p:nvPr/>
        </p:nvSpPr>
        <p:spPr>
          <a:xfrm>
            <a:off x="4297966" y="5337599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правляющая кнопка: справка 36">
            <a:hlinkClick r:id="rId25" action="ppaction://hlinksldjump" highlightClick="1"/>
            <a:extLst>
              <a:ext uri="{FF2B5EF4-FFF2-40B4-BE49-F238E27FC236}">
                <a16:creationId xmlns:a16="http://schemas.microsoft.com/office/drawing/2014/main" id="{95215454-9EF1-BE2B-5D04-8A88168AC1D2}"/>
              </a:ext>
            </a:extLst>
          </p:cNvPr>
          <p:cNvSpPr/>
          <p:nvPr/>
        </p:nvSpPr>
        <p:spPr>
          <a:xfrm>
            <a:off x="6186151" y="5339872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правляющая кнопка: справка 37">
            <a:hlinkClick r:id="rId26" action="ppaction://hlinksldjump" highlightClick="1"/>
            <a:extLst>
              <a:ext uri="{FF2B5EF4-FFF2-40B4-BE49-F238E27FC236}">
                <a16:creationId xmlns:a16="http://schemas.microsoft.com/office/drawing/2014/main" id="{1BD288A7-88BD-D585-8D9C-979A472625DC}"/>
              </a:ext>
            </a:extLst>
          </p:cNvPr>
          <p:cNvSpPr/>
          <p:nvPr/>
        </p:nvSpPr>
        <p:spPr>
          <a:xfrm>
            <a:off x="8074336" y="5333055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справка 38">
            <a:hlinkClick r:id="rId27" action="ppaction://hlinksldjump" highlightClick="1"/>
            <a:extLst>
              <a:ext uri="{FF2B5EF4-FFF2-40B4-BE49-F238E27FC236}">
                <a16:creationId xmlns:a16="http://schemas.microsoft.com/office/drawing/2014/main" id="{86B4230D-D796-FA01-74DD-BBEBF21F92D5}"/>
              </a:ext>
            </a:extLst>
          </p:cNvPr>
          <p:cNvSpPr/>
          <p:nvPr/>
        </p:nvSpPr>
        <p:spPr>
          <a:xfrm>
            <a:off x="9962521" y="5342145"/>
            <a:ext cx="1188000" cy="720000"/>
          </a:xfrm>
          <a:prstGeom prst="actionButtonHelp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  <p:bldP spid="2" grpId="0" animBg="1"/>
      <p:bldP spid="3" grpId="0" animBg="1"/>
      <p:bldP spid="4" grpId="0" animBg="1"/>
      <p:bldP spid="6" grpId="0" animBg="1"/>
      <p:bldP spid="7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F50D8-DDE6-DA08-1163-EA68FA156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1C87B22-1A18-1F06-ADAF-E265D990B88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E20F82E-2125-FDA7-B95E-BB90ECB401C1}"/>
              </a:ext>
            </a:extLst>
          </p:cNvPr>
          <p:cNvSpPr txBox="1">
            <a:spLocks/>
          </p:cNvSpPr>
          <p:nvPr/>
        </p:nvSpPr>
        <p:spPr>
          <a:xfrm>
            <a:off x="1452748" y="1578692"/>
            <a:ext cx="9144000" cy="1986116"/>
          </a:xfrm>
          <a:prstGeom prst="rect">
            <a:avLst/>
          </a:prstGeom>
          <a:effectLst>
            <a:glow rad="101600">
              <a:schemeClr val="bg1">
                <a:alpha val="60000"/>
              </a:schemeClr>
            </a:glo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Rounded MT Bold" panose="020F0704030504030204" pitchFamily="34" charset="0"/>
              </a:rPr>
              <a:t>G A M E</a:t>
            </a:r>
            <a:r>
              <a:rPr lang="ru-RU" sz="1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aret Bold" panose="020B0604020202020204"/>
              </a:rPr>
              <a:t> 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BCCCAEBD-B4A6-BD4D-E825-5D8615F74545}"/>
              </a:ext>
            </a:extLst>
          </p:cNvPr>
          <p:cNvSpPr txBox="1">
            <a:spLocks/>
          </p:cNvSpPr>
          <p:nvPr/>
        </p:nvSpPr>
        <p:spPr>
          <a:xfrm>
            <a:off x="1595252" y="2865680"/>
            <a:ext cx="9144000" cy="1986116"/>
          </a:xfrm>
          <a:prstGeom prst="rect">
            <a:avLst/>
          </a:prstGeom>
          <a:effectLst>
            <a:glow rad="101600">
              <a:schemeClr val="bg1">
                <a:alpha val="60000"/>
              </a:schemeClr>
            </a:glo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Rounded MT Bold" panose="020F0704030504030204" pitchFamily="34" charset="0"/>
              </a:rPr>
              <a:t>O V E R</a:t>
            </a:r>
            <a:r>
              <a:rPr lang="ru-RU" sz="1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abriola 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586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5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9" grpId="1" build="allAtOnce"/>
      <p:bldP spid="9" grpId="2" build="allAtOnce"/>
      <p:bldP spid="10" grpId="0"/>
      <p:bldP spid="10" grpId="1"/>
      <p:bldP spid="10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8B92198-C3E1-0DED-8F69-FA88766EFB8F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&quot;На главную&quot; 2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E0218E88-B9BE-1D87-0E53-15EF7AEF1731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8240CA-AF32-2AA3-75DB-F98A64B842C9}"/>
              </a:ext>
            </a:extLst>
          </p:cNvPr>
          <p:cNvSpPr txBox="1"/>
          <p:nvPr/>
        </p:nvSpPr>
        <p:spPr>
          <a:xfrm>
            <a:off x="1781299" y="1579418"/>
            <a:ext cx="291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Что такое бюджет?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657AA6-7BFE-79BE-D8B1-57A5B027E6A8}"/>
              </a:ext>
            </a:extLst>
          </p:cNvPr>
          <p:cNvSpPr txBox="1"/>
          <p:nvPr/>
        </p:nvSpPr>
        <p:spPr>
          <a:xfrm>
            <a:off x="3966359" y="2489376"/>
            <a:ext cx="73627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48E2653-A28B-A925-DC14-BC2BE515330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3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0F8E017-AF67-97E2-9460-DC687B45FB9E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718C77-3497-A2C9-6DDC-5FCA9DC4905C}"/>
              </a:ext>
            </a:extLst>
          </p:cNvPr>
          <p:cNvSpPr txBox="1"/>
          <p:nvPr/>
        </p:nvSpPr>
        <p:spPr>
          <a:xfrm>
            <a:off x="1638795" y="1674421"/>
            <a:ext cx="6811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Сколько существует бюджетов субъектов РФ?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95F58A-A81D-E602-FD3A-2BFB21749894}"/>
              </a:ext>
            </a:extLst>
          </p:cNvPr>
          <p:cNvSpPr txBox="1"/>
          <p:nvPr/>
        </p:nvSpPr>
        <p:spPr>
          <a:xfrm>
            <a:off x="7825840" y="2679382"/>
            <a:ext cx="1608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89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9C0F2A6-CDEA-D6D0-BBD7-A6F8C2747D1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4E05976B-664A-0B85-F97A-3D3E893107C8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99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69ED6BA-4A3E-90B1-9AB7-6FBCE14EBBAE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84C516-2422-92BB-D9DC-003DADC71F7C}"/>
              </a:ext>
            </a:extLst>
          </p:cNvPr>
          <p:cNvSpPr txBox="1"/>
          <p:nvPr/>
        </p:nvSpPr>
        <p:spPr>
          <a:xfrm>
            <a:off x="1757547" y="1543792"/>
            <a:ext cx="7873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 называется совокупность всех бюджетов, функционирующих на территории страны?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7504A9-C746-59E5-DF30-DE7AE0821DD5}"/>
              </a:ext>
            </a:extLst>
          </p:cNvPr>
          <p:cNvSpPr txBox="1"/>
          <p:nvPr/>
        </p:nvSpPr>
        <p:spPr>
          <a:xfrm>
            <a:off x="4909018" y="2967335"/>
            <a:ext cx="5764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Консолидированный бюджет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542EF9-6233-A177-BB6F-1371DAC33C4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ACB3C73-BC8D-C413-414C-DB8F2F550F3C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6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C661D8B-D0AC-535E-AF52-3B89606E2487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263AD5-66D7-7DB2-277E-8931683BFCEB}"/>
              </a:ext>
            </a:extLst>
          </p:cNvPr>
          <p:cNvSpPr txBox="1"/>
          <p:nvPr/>
        </p:nvSpPr>
        <p:spPr>
          <a:xfrm>
            <a:off x="1721924" y="1520041"/>
            <a:ext cx="82177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Согласно Бюджетному Кодексу РФ сколько уровней имеет бюджетная система? Назовите их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1BC6F2-7A21-B621-C39C-864F63284803}"/>
              </a:ext>
            </a:extLst>
          </p:cNvPr>
          <p:cNvSpPr txBox="1"/>
          <p:nvPr/>
        </p:nvSpPr>
        <p:spPr>
          <a:xfrm>
            <a:off x="5438900" y="2792461"/>
            <a:ext cx="5533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Ответ: 3 уровня. Федеральный, региональный, муниципальный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67EEF3A-E5CD-0673-9B72-4B7143411FD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4B15E9B-23DD-2E95-CCFD-766749646EC9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75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AEE29B9-2DEA-1BDB-1157-6570E490C390}"/>
              </a:ext>
            </a:extLst>
          </p:cNvPr>
          <p:cNvSpPr/>
          <p:nvPr/>
        </p:nvSpPr>
        <p:spPr>
          <a:xfrm>
            <a:off x="1399309" y="1131125"/>
            <a:ext cx="9393382" cy="45957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9AE65D-AC0E-8227-6CD1-5DAD59CC6870}"/>
              </a:ext>
            </a:extLst>
          </p:cNvPr>
          <p:cNvSpPr txBox="1"/>
          <p:nvPr/>
        </p:nvSpPr>
        <p:spPr>
          <a:xfrm>
            <a:off x="1733798" y="1508166"/>
            <a:ext cx="74379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Рубрика назови пять: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Назовите 5 любых принципов бюджетной системы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C3E6B7-B2D4-A572-F2C0-4284B5866B6F}"/>
              </a:ext>
            </a:extLst>
          </p:cNvPr>
          <p:cNvSpPr txBox="1"/>
          <p:nvPr/>
        </p:nvSpPr>
        <p:spPr>
          <a:xfrm>
            <a:off x="1733798" y="1508166"/>
            <a:ext cx="1111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EBA92C-481A-00EF-A772-27D61295F666}"/>
              </a:ext>
            </a:extLst>
          </p:cNvPr>
          <p:cNvSpPr txBox="1"/>
          <p:nvPr/>
        </p:nvSpPr>
        <p:spPr>
          <a:xfrm>
            <a:off x="1738427" y="6858000"/>
            <a:ext cx="87151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единства бюджетной системы РФ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разграничения доходов, расходов и источников финансирования дефицитов бюджетов между бюджетами бюджетной системы РФ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самостоятельности бюджетов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равенства бюджетных прав субъектов РФ, муниципальных образований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полноты отражения доходов, расходов и источников финансирования дефицитов бюджетов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1B4776-2FED-C4B0-1570-A553CD618A82}"/>
              </a:ext>
            </a:extLst>
          </p:cNvPr>
          <p:cNvSpPr txBox="1"/>
          <p:nvPr/>
        </p:nvSpPr>
        <p:spPr>
          <a:xfrm>
            <a:off x="1900053" y="6858000"/>
            <a:ext cx="88926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сбалансированности бюджета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эффективности использования бюджетных средств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общего (совокупного) покрытия расходов бюджетов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прозрачности (открытости)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достоверности бюджета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адресности и целевого характера бюджетных средств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подведомственности расходов бюджетов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Принцип единства кассы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F36776F-E3EB-A334-4274-75714BAF83D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834"/>
          <a:stretch>
            <a:fillRect/>
          </a:stretch>
        </p:blipFill>
        <p:spPr>
          <a:xfrm>
            <a:off x="5106386" y="158329"/>
            <a:ext cx="1979227" cy="857672"/>
          </a:xfrm>
          <a:prstGeom prst="rect">
            <a:avLst/>
          </a:prstGeom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4DA0D2B-E800-66B1-FBF9-3E54AA629EE0}"/>
              </a:ext>
            </a:extLst>
          </p:cNvPr>
          <p:cNvSpPr/>
          <p:nvPr/>
        </p:nvSpPr>
        <p:spPr>
          <a:xfrm>
            <a:off x="10972800" y="5985164"/>
            <a:ext cx="1009403" cy="67095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61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4.16667E-6 -0.72963 " pathEditMode="relative" rAng="0" ptsTypes="AA">
                                      <p:cBhvr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4.81481E-6 L -1.04167E-6 -0.72962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22222E-6 L 3.54167E-6 -0.72963 " pathEditMode="relative" rAng="0" ptsTypes="AA">
                                      <p:cBhvr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7 L 2.08333E-6 -0.72963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3.33333E-6 L -1.04167E-6 -0.72963 " pathEditMode="relative" rAng="0" ptsTypes="AA">
                                      <p:cBhvr>
                                        <p:cTn id="27" dur="1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33333E-6 L -0.00469 -0.70301 " pathEditMode="relative" rAng="0" ptsTypes="AA">
                                      <p:cBhvr>
                                        <p:cTn id="55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0"/>
                            </p:stCondLst>
                            <p:childTnLst>
                              <p:par>
                                <p:cTn id="57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44444E-6 L -0.00469 -0.703 " pathEditMode="relative" rAng="0" ptsTypes="AA">
                                      <p:cBhvr>
                                        <p:cTn id="58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000"/>
                            </p:stCondLst>
                            <p:childTnLst>
                              <p:par>
                                <p:cTn id="6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59259E-6 L -0.00468 -0.70301 " pathEditMode="relative" rAng="0" ptsTypes="AA">
                                      <p:cBhvr>
                                        <p:cTn id="61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500"/>
                            </p:stCondLst>
                            <p:childTnLst>
                              <p:par>
                                <p:cTn id="6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 L -0.00469 -0.70301 " pathEditMode="relative" rAng="0" ptsTypes="AA">
                                      <p:cBhvr>
                                        <p:cTn id="64" dur="1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7000"/>
                            </p:stCondLst>
                            <p:childTnLst>
                              <p:par>
                                <p:cTn id="6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7.40741E-7 L -0.00468 -0.70301 " pathEditMode="relative" rAng="0" ptsTypes="AA">
                                      <p:cBhvr>
                                        <p:cTn id="67" dur="1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500"/>
                            </p:stCondLst>
                            <p:childTnLst>
                              <p:par>
                                <p:cTn id="69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0.00468 -0.70301 " pathEditMode="relative" rAng="0" ptsTypes="AA">
                                      <p:cBhvr>
                                        <p:cTn id="70" dur="1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0"/>
                            </p:stCondLst>
                            <p:childTnLst>
                              <p:par>
                                <p:cTn id="7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44444E-6 L -0.00468 -0.703 " pathEditMode="relative" rAng="0" ptsTypes="AA">
                                      <p:cBhvr>
                                        <p:cTn id="73" dur="1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1500"/>
                            </p:stCondLst>
                            <p:childTnLst>
                              <p:par>
                                <p:cTn id="7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L -0.00469 -0.70301 " pathEditMode="relative" rAng="0" ptsTypes="AA">
                                      <p:cBhvr>
                                        <p:cTn id="76" dur="1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3000"/>
                            </p:stCondLst>
                            <p:childTnLst>
                              <p:par>
                                <p:cTn id="78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3500"/>
                            </p:stCondLst>
                            <p:childTnLst>
                              <p:par>
                                <p:cTn id="8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4000"/>
                            </p:stCondLst>
                            <p:childTnLst>
                              <p:par>
                                <p:cTn id="88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4500"/>
                            </p:stCondLst>
                            <p:childTnLst>
                              <p:par>
                                <p:cTn id="9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0"/>
                            </p:stCondLst>
                            <p:childTnLst>
                              <p:par>
                                <p:cTn id="98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500"/>
                            </p:stCondLst>
                            <p:childTnLst>
                              <p:par>
                                <p:cTn id="10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6000"/>
                            </p:stCondLst>
                            <p:childTnLst>
                              <p:par>
                                <p:cTn id="108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6500"/>
                            </p:stCondLst>
                            <p:childTnLst>
                              <p:par>
                                <p:cTn id="11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build="p"/>
      <p:bldP spid="7" grpId="1" build="allAtOnce"/>
      <p:bldP spid="8" grpId="0" build="p"/>
      <p:bldP spid="8" grpId="1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727</Words>
  <Application>Microsoft Office PowerPoint</Application>
  <PresentationFormat>Широкоэкранный</PresentationFormat>
  <Paragraphs>101</Paragraphs>
  <Slides>29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Arial</vt:lpstr>
      <vt:lpstr>Arial Rounded MT Bold</vt:lpstr>
      <vt:lpstr>Calibri</vt:lpstr>
      <vt:lpstr>Calibri Light</vt:lpstr>
      <vt:lpstr>Gabriola </vt:lpstr>
      <vt:lpstr>Garet Bold</vt:lpstr>
      <vt:lpstr>Wingdings</vt:lpstr>
      <vt:lpstr>YS Text</vt:lpstr>
      <vt:lpstr>Тема Office</vt:lpstr>
      <vt:lpstr>Н А Ш А </vt:lpstr>
      <vt:lpstr>ПРАВИЛА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Шушан Мкртчян</dc:creator>
  <cp:lastModifiedBy>Шушан Мкртчян</cp:lastModifiedBy>
  <cp:revision>20</cp:revision>
  <dcterms:created xsi:type="dcterms:W3CDTF">2025-09-09T12:40:08Z</dcterms:created>
  <dcterms:modified xsi:type="dcterms:W3CDTF">2025-10-20T14:50:38Z</dcterms:modified>
</cp:coreProperties>
</file>