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7" r:id="rId11"/>
    <p:sldId id="268" r:id="rId12"/>
    <p:sldId id="269" r:id="rId13"/>
    <p:sldId id="270" r:id="rId14"/>
    <p:sldId id="271" r:id="rId15"/>
    <p:sldId id="273" r:id="rId16"/>
    <p:sldId id="274" r:id="rId17"/>
    <p:sldId id="275" r:id="rId18"/>
    <p:sldId id="277" r:id="rId19"/>
    <p:sldId id="278" r:id="rId20"/>
    <p:sldId id="279" r:id="rId21"/>
    <p:sldId id="330" r:id="rId22"/>
    <p:sldId id="281" r:id="rId23"/>
    <p:sldId id="283" r:id="rId24"/>
    <p:sldId id="284" r:id="rId25"/>
    <p:sldId id="285" r:id="rId26"/>
    <p:sldId id="286" r:id="rId27"/>
    <p:sldId id="287" r:id="rId28"/>
    <p:sldId id="289" r:id="rId29"/>
    <p:sldId id="290" r:id="rId30"/>
    <p:sldId id="291" r:id="rId31"/>
    <p:sldId id="293" r:id="rId32"/>
    <p:sldId id="295" r:id="rId33"/>
    <p:sldId id="296" r:id="rId34"/>
    <p:sldId id="297" r:id="rId35"/>
    <p:sldId id="298" r:id="rId36"/>
    <p:sldId id="299" r:id="rId37"/>
    <p:sldId id="300" r:id="rId38"/>
    <p:sldId id="301" r:id="rId39"/>
    <p:sldId id="305" r:id="rId40"/>
    <p:sldId id="306" r:id="rId41"/>
    <p:sldId id="307" r:id="rId42"/>
    <p:sldId id="308" r:id="rId43"/>
    <p:sldId id="323" r:id="rId44"/>
    <p:sldId id="310" r:id="rId45"/>
    <p:sldId id="325" r:id="rId46"/>
    <p:sldId id="311" r:id="rId47"/>
    <p:sldId id="328" r:id="rId48"/>
    <p:sldId id="312" r:id="rId49"/>
    <p:sldId id="314" r:id="rId50"/>
    <p:sldId id="315" r:id="rId51"/>
    <p:sldId id="316" r:id="rId52"/>
    <p:sldId id="317" r:id="rId53"/>
    <p:sldId id="320" r:id="rId54"/>
    <p:sldId id="321" r:id="rId55"/>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06" y="-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7EAF463A-BC7C-46EE-9F1E-7F377CCA4891}" type="datetimeFigureOut">
              <a:rPr lang="en-US" smtClean="0"/>
              <a:pPr/>
              <a:t>6/28/2020</a:t>
            </a:fld>
            <a:endParaRPr lang="en-US"/>
          </a:p>
        </p:txBody>
      </p:sp>
      <p:sp>
        <p:nvSpPr>
          <p:cNvPr id="16" name="Номер слайда 15"/>
          <p:cNvSpPr>
            <a:spLocks noGrp="1"/>
          </p:cNvSpPr>
          <p:nvPr>
            <p:ph type="sldNum" sz="quarter" idx="11"/>
          </p:nvPr>
        </p:nvSpPr>
        <p:spPr/>
        <p:txBody>
          <a:bodyPr/>
          <a:lstStyle/>
          <a:p>
            <a:fld id="{A483448D-3A78-4528-A469-B745A65DA480}" type="slidenum">
              <a:rPr lang="en-US" smtClean="0"/>
              <a:pPr/>
              <a:t>‹#›</a:t>
            </a:fld>
            <a:endParaRPr lang="en-US"/>
          </a:p>
        </p:txBody>
      </p:sp>
      <p:sp>
        <p:nvSpPr>
          <p:cNvPr id="17" name="Нижний колонтитул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6/28/2020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6/28/2020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7EAF463A-BC7C-46EE-9F1E-7F377CCA4891}" type="datetimeFigureOut">
              <a:rPr lang="en-US" smtClean="0"/>
              <a:pPr/>
              <a:t>6/28/2020</a:t>
            </a:fld>
            <a:endParaRPr lang="en-US"/>
          </a:p>
        </p:txBody>
      </p:sp>
      <p:sp>
        <p:nvSpPr>
          <p:cNvPr id="15" name="Номер слайда 14"/>
          <p:cNvSpPr>
            <a:spLocks noGrp="1"/>
          </p:cNvSpPr>
          <p:nvPr>
            <p:ph type="sldNum" sz="quarter" idx="15"/>
          </p:nvPr>
        </p:nvSpPr>
        <p:spPr/>
        <p:txBody>
          <a:bodyPr/>
          <a:lstStyle>
            <a:lvl1pPr algn="ctr">
              <a:defRPr/>
            </a:lvl1pPr>
          </a:lstStyle>
          <a:p>
            <a:fld id="{A483448D-3A78-4528-A469-B745A65DA480}" type="slidenum">
              <a:rPr lang="en-US" smtClean="0"/>
              <a:pPr/>
              <a:t>‹#›</a:t>
            </a:fld>
            <a:endParaRPr lang="en-US"/>
          </a:p>
        </p:txBody>
      </p:sp>
      <p:sp>
        <p:nvSpPr>
          <p:cNvPr id="16" name="Нижний колонтитул 15"/>
          <p:cNvSpPr>
            <a:spLocks noGrp="1"/>
          </p:cNvSpPr>
          <p:nvPr>
            <p:ph type="ftr" sz="quarter" idx="16"/>
          </p:nvPr>
        </p:nvSpPr>
        <p:spPr/>
        <p:txBody>
          <a:bodyPr/>
          <a:lstStyle/>
          <a:p>
            <a:endParaRPr lang="en-US"/>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7EAF463A-BC7C-46EE-9F1E-7F377CCA4891}" type="datetimeFigureOut">
              <a:rPr lang="en-US" smtClean="0"/>
              <a:pPr/>
              <a:t>6/28/2020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7EAF463A-BC7C-46EE-9F1E-7F377CCA4891}" type="datetimeFigureOut">
              <a:rPr lang="en-US" smtClean="0"/>
              <a:pPr/>
              <a:t>6/28/2020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7" name="Дата 6"/>
          <p:cNvSpPr>
            <a:spLocks noGrp="1"/>
          </p:cNvSpPr>
          <p:nvPr>
            <p:ph type="dt" sz="half" idx="10"/>
          </p:nvPr>
        </p:nvSpPr>
        <p:spPr/>
        <p:txBody>
          <a:bodyPr/>
          <a:lstStyle/>
          <a:p>
            <a:fld id="{7EAF463A-BC7C-46EE-9F1E-7F377CCA4891}" type="datetimeFigureOut">
              <a:rPr lang="en-US" smtClean="0"/>
              <a:pPr/>
              <a:t>6/28/2020</a:t>
            </a:fld>
            <a:endParaRPr lang="en-US"/>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EAF463A-BC7C-46EE-9F1E-7F377CCA4891}" type="datetimeFigureOut">
              <a:rPr lang="en-US" smtClean="0"/>
              <a:pPr/>
              <a:t>6/28/2020</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6/28/2020</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7EAF463A-BC7C-46EE-9F1E-7F377CCA4891}" type="datetimeFigureOut">
              <a:rPr lang="en-US" smtClean="0"/>
              <a:pPr/>
              <a:t>6/28/2020</a:t>
            </a:fld>
            <a:endParaRPr lang="en-US"/>
          </a:p>
        </p:txBody>
      </p:sp>
      <p:sp>
        <p:nvSpPr>
          <p:cNvPr id="9" name="Номер слайда 8"/>
          <p:cNvSpPr>
            <a:spLocks noGrp="1"/>
          </p:cNvSpPr>
          <p:nvPr>
            <p:ph type="sldNum" sz="quarter" idx="15"/>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7EAF463A-BC7C-46EE-9F1E-7F377CCA4891}" type="datetimeFigureOut">
              <a:rPr lang="en-US" smtClean="0"/>
              <a:pPr/>
              <a:t>6/28/2020</a:t>
            </a:fld>
            <a:endParaRPr lang="en-US"/>
          </a:p>
        </p:txBody>
      </p:sp>
      <p:sp>
        <p:nvSpPr>
          <p:cNvPr id="9" name="Номер слайда 8"/>
          <p:cNvSpPr>
            <a:spLocks noGrp="1"/>
          </p:cNvSpPr>
          <p:nvPr>
            <p:ph type="sldNum" sz="quarter" idx="11"/>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EAF463A-BC7C-46EE-9F1E-7F377CCA4891}" type="datetimeFigureOut">
              <a:rPr lang="en-US" smtClean="0"/>
              <a:pPr/>
              <a:t>6/28/2020</a:t>
            </a:fld>
            <a:endParaRPr lang="en-US"/>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483448D-3A78-4528-A469-B745A65DA480}" type="slidenum">
              <a:rPr lang="en-US" smtClean="0"/>
              <a:pPr/>
              <a:t>‹#›</a:t>
            </a:fld>
            <a:endParaRPr lang="en-US"/>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1.jpeg"/><Relationship Id="rId5" Type="http://schemas.microsoft.com/office/2007/relationships/hdphoto" Target="../media/hdphoto2.wdp"/><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NULL"/><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5" Type="http://schemas.openxmlformats.org/officeDocument/2006/relationships/image" Target="../media/image49.png"/><Relationship Id="rId4" Type="http://schemas.microsoft.com/office/2007/relationships/hdphoto" Target="NUL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image" Target="../media/image56.jpeg"/><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36.xml.rels><?xml version="1.0" encoding="UTF-8" standalone="yes"?>
<Relationships xmlns="http://schemas.openxmlformats.org/package/2006/relationships"><Relationship Id="rId3" Type="http://schemas.openxmlformats.org/officeDocument/2006/relationships/image" Target="../media/image63.jpeg"/><Relationship Id="rId7" Type="http://schemas.openxmlformats.org/officeDocument/2006/relationships/image" Target="../media/image67.jpeg"/><Relationship Id="rId2" Type="http://schemas.openxmlformats.org/officeDocument/2006/relationships/image" Target="../media/image62.jpeg"/><Relationship Id="rId1" Type="http://schemas.openxmlformats.org/officeDocument/2006/relationships/slideLayout" Target="../slideLayouts/slideLayout2.xml"/><Relationship Id="rId6" Type="http://schemas.openxmlformats.org/officeDocument/2006/relationships/image" Target="../media/image66.jpeg"/><Relationship Id="rId5" Type="http://schemas.openxmlformats.org/officeDocument/2006/relationships/image" Target="../media/image65.jpeg"/><Relationship Id="rId4" Type="http://schemas.openxmlformats.org/officeDocument/2006/relationships/image" Target="../media/image64.jpeg"/></Relationships>
</file>

<file path=ppt/slides/_rels/slide37.xml.rels><?xml version="1.0" encoding="UTF-8" standalone="yes"?>
<Relationships xmlns="http://schemas.openxmlformats.org/package/2006/relationships"><Relationship Id="rId3" Type="http://schemas.openxmlformats.org/officeDocument/2006/relationships/image" Target="../media/image69.jpeg"/><Relationship Id="rId7" Type="http://schemas.openxmlformats.org/officeDocument/2006/relationships/image" Target="../media/image73.jpeg"/><Relationship Id="rId2" Type="http://schemas.openxmlformats.org/officeDocument/2006/relationships/image" Target="../media/image68.jpeg"/><Relationship Id="rId1" Type="http://schemas.openxmlformats.org/officeDocument/2006/relationships/slideLayout" Target="../slideLayouts/slideLayout2.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38.xml.rels><?xml version="1.0" encoding="UTF-8" standalone="yes"?>
<Relationships xmlns="http://schemas.openxmlformats.org/package/2006/relationships"><Relationship Id="rId3" Type="http://schemas.openxmlformats.org/officeDocument/2006/relationships/image" Target="../media/image75.jpeg"/><Relationship Id="rId7" Type="http://schemas.openxmlformats.org/officeDocument/2006/relationships/image" Target="../media/image79.jpeg"/><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jpeg"/></Relationships>
</file>

<file path=ppt/slides/_rels/slide39.xml.rels><?xml version="1.0" encoding="UTF-8" standalone="yes"?>
<Relationships xmlns="http://schemas.openxmlformats.org/package/2006/relationships"><Relationship Id="rId3" Type="http://schemas.openxmlformats.org/officeDocument/2006/relationships/image" Target="../media/image81.jpeg"/><Relationship Id="rId7" Type="http://schemas.openxmlformats.org/officeDocument/2006/relationships/image" Target="../media/image85.jpeg"/><Relationship Id="rId2" Type="http://schemas.openxmlformats.org/officeDocument/2006/relationships/image" Target="../media/image80.jpeg"/><Relationship Id="rId1" Type="http://schemas.openxmlformats.org/officeDocument/2006/relationships/slideLayout" Target="../slideLayouts/slideLayout2.xml"/><Relationship Id="rId6" Type="http://schemas.openxmlformats.org/officeDocument/2006/relationships/image" Target="../media/image84.jpeg"/><Relationship Id="rId5" Type="http://schemas.openxmlformats.org/officeDocument/2006/relationships/image" Target="../media/image83.jpeg"/><Relationship Id="rId4" Type="http://schemas.openxmlformats.org/officeDocument/2006/relationships/image" Target="../media/image8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7.jpeg"/><Relationship Id="rId7" Type="http://schemas.openxmlformats.org/officeDocument/2006/relationships/image" Target="../media/image91.jpeg"/><Relationship Id="rId2" Type="http://schemas.openxmlformats.org/officeDocument/2006/relationships/image" Target="../media/image86.jpeg"/><Relationship Id="rId1" Type="http://schemas.openxmlformats.org/officeDocument/2006/relationships/slideLayout" Target="../slideLayouts/slideLayout2.xml"/><Relationship Id="rId6" Type="http://schemas.openxmlformats.org/officeDocument/2006/relationships/image" Target="../media/image90.jpeg"/><Relationship Id="rId5" Type="http://schemas.openxmlformats.org/officeDocument/2006/relationships/image" Target="../media/image89.jpeg"/><Relationship Id="rId4" Type="http://schemas.openxmlformats.org/officeDocument/2006/relationships/image" Target="../media/image88.jpeg"/></Relationships>
</file>

<file path=ppt/slides/_rels/slide41.xml.rels><?xml version="1.0" encoding="UTF-8" standalone="yes"?>
<Relationships xmlns="http://schemas.openxmlformats.org/package/2006/relationships"><Relationship Id="rId8" Type="http://schemas.openxmlformats.org/officeDocument/2006/relationships/image" Target="../media/image97.jpeg"/><Relationship Id="rId3" Type="http://schemas.openxmlformats.org/officeDocument/2006/relationships/image" Target="../media/image93.jpeg"/><Relationship Id="rId7" Type="http://schemas.openxmlformats.org/officeDocument/2006/relationships/image" Target="../media/image96.jpeg"/><Relationship Id="rId2" Type="http://schemas.openxmlformats.org/officeDocument/2006/relationships/image" Target="../media/image92.jpeg"/><Relationship Id="rId1" Type="http://schemas.openxmlformats.org/officeDocument/2006/relationships/slideLayout" Target="../slideLayouts/slideLayout2.xml"/><Relationship Id="rId6" Type="http://schemas.openxmlformats.org/officeDocument/2006/relationships/image" Target="../media/image95.png"/><Relationship Id="rId5" Type="http://schemas.microsoft.com/office/2007/relationships/hdphoto" Target="NULL"/><Relationship Id="rId4" Type="http://schemas.openxmlformats.org/officeDocument/2006/relationships/image" Target="../media/image94.jpeg"/></Relationships>
</file>

<file path=ppt/slides/_rels/slide42.xml.rels><?xml version="1.0" encoding="UTF-8" standalone="yes"?>
<Relationships xmlns="http://schemas.openxmlformats.org/package/2006/relationships"><Relationship Id="rId3" Type="http://schemas.openxmlformats.org/officeDocument/2006/relationships/image" Target="../media/image99.jpeg"/><Relationship Id="rId7" Type="http://schemas.openxmlformats.org/officeDocument/2006/relationships/image" Target="../media/image103.png"/><Relationship Id="rId2" Type="http://schemas.openxmlformats.org/officeDocument/2006/relationships/image" Target="../media/image98.jpeg"/><Relationship Id="rId1" Type="http://schemas.openxmlformats.org/officeDocument/2006/relationships/slideLayout" Target="../slideLayouts/slideLayout2.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jpeg"/></Relationships>
</file>

<file path=ppt/slides/_rels/slide43.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5.jpeg"/><Relationship Id="rId7" Type="http://schemas.microsoft.com/office/2007/relationships/hdphoto" Target="NULL"/><Relationship Id="rId2" Type="http://schemas.openxmlformats.org/officeDocument/2006/relationships/image" Target="../media/image104.jpeg"/><Relationship Id="rId1" Type="http://schemas.openxmlformats.org/officeDocument/2006/relationships/slideLayout" Target="../slideLayouts/slideLayout2.xml"/><Relationship Id="rId6" Type="http://schemas.openxmlformats.org/officeDocument/2006/relationships/image" Target="../media/image108.png"/><Relationship Id="rId5" Type="http://schemas.openxmlformats.org/officeDocument/2006/relationships/image" Target="../media/image107.jpeg"/><Relationship Id="rId4" Type="http://schemas.openxmlformats.org/officeDocument/2006/relationships/image" Target="../media/image106.jpeg"/><Relationship Id="rId9" Type="http://schemas.openxmlformats.org/officeDocument/2006/relationships/image" Target="../media/image110.png"/></Relationships>
</file>

<file path=ppt/slides/_rels/slide44.xml.rels><?xml version="1.0" encoding="UTF-8" standalone="yes"?>
<Relationships xmlns="http://schemas.openxmlformats.org/package/2006/relationships"><Relationship Id="rId3" Type="http://schemas.openxmlformats.org/officeDocument/2006/relationships/image" Target="../media/image112.jpeg"/><Relationship Id="rId7" Type="http://schemas.openxmlformats.org/officeDocument/2006/relationships/image" Target="../media/image116.jpeg"/><Relationship Id="rId2" Type="http://schemas.openxmlformats.org/officeDocument/2006/relationships/image" Target="../media/image111.jpeg"/><Relationship Id="rId1" Type="http://schemas.openxmlformats.org/officeDocument/2006/relationships/slideLayout" Target="../slideLayouts/slideLayout2.xml"/><Relationship Id="rId6" Type="http://schemas.openxmlformats.org/officeDocument/2006/relationships/image" Target="../media/image115.jpeg"/><Relationship Id="rId5" Type="http://schemas.openxmlformats.org/officeDocument/2006/relationships/image" Target="../media/image114.jpeg"/><Relationship Id="rId4" Type="http://schemas.openxmlformats.org/officeDocument/2006/relationships/image" Target="../media/image113.jpeg"/></Relationships>
</file>

<file path=ppt/slides/_rels/slide45.xml.rels><?xml version="1.0" encoding="UTF-8" standalone="yes"?>
<Relationships xmlns="http://schemas.openxmlformats.org/package/2006/relationships"><Relationship Id="rId8" Type="http://schemas.openxmlformats.org/officeDocument/2006/relationships/image" Target="../media/image122.jpeg"/><Relationship Id="rId3" Type="http://schemas.openxmlformats.org/officeDocument/2006/relationships/image" Target="../media/image118.jpeg"/><Relationship Id="rId7" Type="http://schemas.microsoft.com/office/2007/relationships/hdphoto" Target="NULL"/><Relationship Id="rId2" Type="http://schemas.openxmlformats.org/officeDocument/2006/relationships/image" Target="../media/image117.jpeg"/><Relationship Id="rId1" Type="http://schemas.openxmlformats.org/officeDocument/2006/relationships/slideLayout" Target="../slideLayouts/slideLayout2.xml"/><Relationship Id="rId6" Type="http://schemas.openxmlformats.org/officeDocument/2006/relationships/image" Target="../media/image121.jpeg"/><Relationship Id="rId5" Type="http://schemas.openxmlformats.org/officeDocument/2006/relationships/image" Target="../media/image120.jpeg"/><Relationship Id="rId4" Type="http://schemas.openxmlformats.org/officeDocument/2006/relationships/image" Target="../media/image119.jpeg"/><Relationship Id="rId9" Type="http://schemas.openxmlformats.org/officeDocument/2006/relationships/image" Target="../media/image123.jpeg"/></Relationships>
</file>

<file path=ppt/slides/_rels/slide46.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125.png"/><Relationship Id="rId7" Type="http://schemas.openxmlformats.org/officeDocument/2006/relationships/image" Target="../media/image129.png"/><Relationship Id="rId2" Type="http://schemas.openxmlformats.org/officeDocument/2006/relationships/image" Target="../media/image124.jpeg"/><Relationship Id="rId1" Type="http://schemas.openxmlformats.org/officeDocument/2006/relationships/slideLayout" Target="../slideLayouts/slideLayout2.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 Id="rId9" Type="http://schemas.openxmlformats.org/officeDocument/2006/relationships/image" Target="../media/image131.png"/></Relationships>
</file>

<file path=ppt/slides/_rels/slide47.xml.rels><?xml version="1.0" encoding="UTF-8" standalone="yes"?>
<Relationships xmlns="http://schemas.openxmlformats.org/package/2006/relationships"><Relationship Id="rId8" Type="http://schemas.openxmlformats.org/officeDocument/2006/relationships/image" Target="../media/image137.jpeg"/><Relationship Id="rId3" Type="http://schemas.microsoft.com/office/2007/relationships/hdphoto" Target="NULL"/><Relationship Id="rId7" Type="http://schemas.openxmlformats.org/officeDocument/2006/relationships/image" Target="../media/image136.jpeg"/><Relationship Id="rId2" Type="http://schemas.openxmlformats.org/officeDocument/2006/relationships/image" Target="../media/image132.jpeg"/><Relationship Id="rId1" Type="http://schemas.openxmlformats.org/officeDocument/2006/relationships/slideLayout" Target="../slideLayouts/slideLayout2.xml"/><Relationship Id="rId6" Type="http://schemas.openxmlformats.org/officeDocument/2006/relationships/image" Target="../media/image135.jpeg"/><Relationship Id="rId5" Type="http://schemas.openxmlformats.org/officeDocument/2006/relationships/image" Target="../media/image134.jpeg"/><Relationship Id="rId4" Type="http://schemas.openxmlformats.org/officeDocument/2006/relationships/image" Target="../media/image133.jpeg"/></Relationships>
</file>

<file path=ppt/slides/_rels/slide48.xml.rels><?xml version="1.0" encoding="UTF-8" standalone="yes"?>
<Relationships xmlns="http://schemas.openxmlformats.org/package/2006/relationships"><Relationship Id="rId3" Type="http://schemas.openxmlformats.org/officeDocument/2006/relationships/image" Target="../media/image139.jpeg"/><Relationship Id="rId7" Type="http://schemas.openxmlformats.org/officeDocument/2006/relationships/image" Target="../media/image143.png"/><Relationship Id="rId2" Type="http://schemas.openxmlformats.org/officeDocument/2006/relationships/image" Target="../media/image138.png"/><Relationship Id="rId1" Type="http://schemas.openxmlformats.org/officeDocument/2006/relationships/slideLayout" Target="../slideLayouts/slideLayout2.xml"/><Relationship Id="rId6" Type="http://schemas.openxmlformats.org/officeDocument/2006/relationships/image" Target="../media/image142.jpeg"/><Relationship Id="rId5" Type="http://schemas.openxmlformats.org/officeDocument/2006/relationships/image" Target="../media/image141.png"/><Relationship Id="rId4" Type="http://schemas.openxmlformats.org/officeDocument/2006/relationships/image" Target="../media/image140.png"/></Relationships>
</file>

<file path=ppt/slides/_rels/slide49.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2.xml"/><Relationship Id="rId6" Type="http://schemas.openxmlformats.org/officeDocument/2006/relationships/image" Target="../media/image148.png"/><Relationship Id="rId5" Type="http://schemas.openxmlformats.org/officeDocument/2006/relationships/image" Target="../media/image147.jpeg"/><Relationship Id="rId4" Type="http://schemas.openxmlformats.org/officeDocument/2006/relationships/image" Target="../media/image14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image" Target="../media/image14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533400" y="152400"/>
            <a:ext cx="8229600" cy="6477000"/>
          </a:xfrm>
        </p:spPr>
        <p:txBody>
          <a:bodyPr>
            <a:normAutofit lnSpcReduction="10000"/>
          </a:bodyPr>
          <a:lstStyle/>
          <a:p>
            <a:pPr algn="ctr">
              <a:buNone/>
            </a:pPr>
            <a:r>
              <a:rPr lang="ru-RU" sz="24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Новосибирский государственный технический университет"</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Институт социальных технологий</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Отделение декоративно-прикладного искусства</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smtClean="0">
              <a:latin typeface="Times New Roman" pitchFamily="18" charset="0"/>
              <a:cs typeface="Times New Roman" pitchFamily="18" charset="0"/>
            </a:endParaRPr>
          </a:p>
          <a:p>
            <a:pPr algn="ctr">
              <a:buNone/>
            </a:pPr>
            <a:r>
              <a:rPr lang="ru-RU" sz="2400" dirty="0" smtClean="0">
                <a:latin typeface="Times New Roman" pitchFamily="18" charset="0"/>
                <a:cs typeface="Times New Roman" pitchFamily="18" charset="0"/>
              </a:rPr>
              <a:t>Выпускная квалификационная  работа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на тему:</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«Разработка и изготовление интерьерных изделий для декорирования фойе первого этажа ИСТ»</a:t>
            </a:r>
            <a:endParaRPr lang="ru-RU" dirty="0" smtClean="0">
              <a:latin typeface="Times New Roman" pitchFamily="18" charset="0"/>
              <a:cs typeface="Times New Roman" pitchFamily="18" charset="0"/>
            </a:endParaRPr>
          </a:p>
          <a:p>
            <a:pPr algn="r">
              <a:buNone/>
            </a:pPr>
            <a:r>
              <a:rPr lang="ru-RU" sz="1800" dirty="0" smtClean="0">
                <a:latin typeface="Times New Roman" pitchFamily="18" charset="0"/>
                <a:cs typeface="Times New Roman" pitchFamily="18" charset="0"/>
              </a:rPr>
              <a:t>Выполнили: студенты группы Д-65</a:t>
            </a:r>
          </a:p>
          <a:p>
            <a:pPr algn="r">
              <a:buNone/>
            </a:pPr>
            <a:r>
              <a:rPr lang="ru-RU" sz="1800" dirty="0" err="1" smtClean="0">
                <a:latin typeface="Times New Roman" pitchFamily="18" charset="0"/>
                <a:cs typeface="Times New Roman" pitchFamily="18" charset="0"/>
              </a:rPr>
              <a:t>Шушарин</a:t>
            </a:r>
            <a:r>
              <a:rPr lang="ru-RU" sz="1800" dirty="0" smtClean="0">
                <a:latin typeface="Times New Roman" pitchFamily="18" charset="0"/>
                <a:cs typeface="Times New Roman" pitchFamily="18" charset="0"/>
              </a:rPr>
              <a:t> Д. Э.</a:t>
            </a:r>
          </a:p>
          <a:p>
            <a:pPr algn="r">
              <a:buNone/>
            </a:pPr>
            <a:r>
              <a:rPr lang="ru-RU" sz="1800" dirty="0" err="1" smtClean="0">
                <a:latin typeface="Times New Roman" pitchFamily="18" charset="0"/>
                <a:cs typeface="Times New Roman" pitchFamily="18" charset="0"/>
              </a:rPr>
              <a:t>Тырышкин</a:t>
            </a:r>
            <a:r>
              <a:rPr lang="ru-RU" sz="1800" dirty="0" smtClean="0">
                <a:latin typeface="Times New Roman" pitchFamily="18" charset="0"/>
                <a:cs typeface="Times New Roman" pitchFamily="18" charset="0"/>
              </a:rPr>
              <a:t> А. В.</a:t>
            </a:r>
          </a:p>
          <a:p>
            <a:pPr algn="r">
              <a:buNone/>
            </a:pPr>
            <a:r>
              <a:rPr lang="ru-RU" sz="1800" dirty="0" err="1" smtClean="0">
                <a:latin typeface="Times New Roman" pitchFamily="18" charset="0"/>
                <a:cs typeface="Times New Roman" pitchFamily="18" charset="0"/>
              </a:rPr>
              <a:t>Свирко</a:t>
            </a:r>
            <a:r>
              <a:rPr lang="ru-RU" sz="1800" dirty="0" smtClean="0">
                <a:latin typeface="Times New Roman" pitchFamily="18" charset="0"/>
                <a:cs typeface="Times New Roman" pitchFamily="18" charset="0"/>
              </a:rPr>
              <a:t> С. С.</a:t>
            </a:r>
          </a:p>
          <a:p>
            <a:pPr algn="r">
              <a:buNone/>
            </a:pPr>
            <a:r>
              <a:rPr lang="ru-RU" sz="1800" dirty="0" err="1" smtClean="0">
                <a:latin typeface="Times New Roman" pitchFamily="18" charset="0"/>
                <a:cs typeface="Times New Roman" pitchFamily="18" charset="0"/>
              </a:rPr>
              <a:t>Лисина</a:t>
            </a:r>
            <a:r>
              <a:rPr lang="ru-RU" sz="1800" dirty="0" smtClean="0">
                <a:latin typeface="Times New Roman" pitchFamily="18" charset="0"/>
                <a:cs typeface="Times New Roman" pitchFamily="18" charset="0"/>
              </a:rPr>
              <a:t> К. Н.</a:t>
            </a:r>
          </a:p>
          <a:p>
            <a:pPr algn="r">
              <a:buNone/>
            </a:pPr>
            <a:r>
              <a:rPr lang="ru-RU" sz="1800" dirty="0" err="1" smtClean="0">
                <a:latin typeface="Times New Roman" pitchFamily="18" charset="0"/>
                <a:cs typeface="Times New Roman" pitchFamily="18" charset="0"/>
              </a:rPr>
              <a:t>Порхачев</a:t>
            </a:r>
            <a:r>
              <a:rPr lang="ru-RU" sz="1800" dirty="0" smtClean="0">
                <a:latin typeface="Times New Roman" pitchFamily="18" charset="0"/>
                <a:cs typeface="Times New Roman" pitchFamily="18" charset="0"/>
              </a:rPr>
              <a:t> А. Д.</a:t>
            </a:r>
          </a:p>
          <a:p>
            <a:pPr algn="r">
              <a:buNone/>
            </a:pPr>
            <a:r>
              <a:rPr lang="ru-RU" sz="1800" dirty="0" err="1" smtClean="0">
                <a:latin typeface="Times New Roman" pitchFamily="18" charset="0"/>
                <a:cs typeface="Times New Roman" pitchFamily="18" charset="0"/>
              </a:rPr>
              <a:t>Бикмухаметова</a:t>
            </a:r>
            <a:r>
              <a:rPr lang="ru-RU" sz="1800" dirty="0" smtClean="0">
                <a:latin typeface="Times New Roman" pitchFamily="18" charset="0"/>
                <a:cs typeface="Times New Roman" pitchFamily="18" charset="0"/>
              </a:rPr>
              <a:t> В. С.</a:t>
            </a:r>
          </a:p>
          <a:p>
            <a:pPr algn="r">
              <a:buNone/>
            </a:pPr>
            <a:r>
              <a:rPr lang="ru-RU" sz="1800" dirty="0" smtClean="0">
                <a:latin typeface="Times New Roman" pitchFamily="18" charset="0"/>
                <a:cs typeface="Times New Roman" pitchFamily="18" charset="0"/>
              </a:rPr>
              <a:t>Верба </a:t>
            </a:r>
            <a:r>
              <a:rPr lang="ru-RU" sz="1800" dirty="0" smtClean="0">
                <a:latin typeface="Times New Roman" pitchFamily="18" charset="0"/>
                <a:cs typeface="Times New Roman" pitchFamily="18" charset="0"/>
              </a:rPr>
              <a:t>Е.</a:t>
            </a: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Н.</a:t>
            </a:r>
          </a:p>
          <a:p>
            <a:pPr algn="r">
              <a:buNone/>
            </a:pPr>
            <a:r>
              <a:rPr lang="ru-RU" sz="1800" dirty="0" smtClean="0">
                <a:latin typeface="Times New Roman" pitchFamily="18" charset="0"/>
                <a:cs typeface="Times New Roman" pitchFamily="18" charset="0"/>
              </a:rPr>
              <a:t>Руководители: Попков А. Ю.</a:t>
            </a:r>
          </a:p>
          <a:p>
            <a:pPr algn="r">
              <a:buNone/>
            </a:pPr>
            <a:r>
              <a:rPr lang="ru-RU" sz="1800" dirty="0" err="1" smtClean="0">
                <a:latin typeface="Times New Roman" pitchFamily="18" charset="0"/>
                <a:cs typeface="Times New Roman" pitchFamily="18" charset="0"/>
              </a:rPr>
              <a:t>Березовикова</a:t>
            </a:r>
            <a:r>
              <a:rPr lang="ru-RU" sz="1800" dirty="0" smtClean="0">
                <a:latin typeface="Times New Roman" pitchFamily="18" charset="0"/>
                <a:cs typeface="Times New Roman" pitchFamily="18" charset="0"/>
              </a:rPr>
              <a:t> О. Н.</a:t>
            </a:r>
          </a:p>
          <a:p>
            <a:pPr algn="r">
              <a:buNone/>
            </a:pPr>
            <a:r>
              <a:rPr lang="ru-RU" sz="1800" dirty="0" smtClean="0">
                <a:latin typeface="Times New Roman" pitchFamily="18" charset="0"/>
                <a:cs typeface="Times New Roman" pitchFamily="18" charset="0"/>
              </a:rPr>
              <a:t>Оганесян Г. Н.</a:t>
            </a:r>
          </a:p>
          <a:p>
            <a:pPr algn="r">
              <a:buNone/>
            </a:pPr>
            <a:endParaRPr lang="ru-RU" sz="1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562600"/>
            <a:ext cx="8458200" cy="1066800"/>
          </a:xfrm>
        </p:spPr>
        <p:txBody>
          <a:bodyPr>
            <a:noAutofit/>
          </a:bodyPr>
          <a:lstStyle/>
          <a:p>
            <a:pPr algn="ctr">
              <a:buNone/>
            </a:pPr>
            <a:r>
              <a:rPr lang="ru-RU" sz="28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Рис. 13-16. Актуальные решения в области дизайна образовательных учреждений</a:t>
            </a:r>
          </a:p>
          <a:p>
            <a:endParaRPr lang="ru-RU" sz="2800" dirty="0"/>
          </a:p>
        </p:txBody>
      </p:sp>
      <p:pic>
        <p:nvPicPr>
          <p:cNvPr id="4" name="Рисунок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228600"/>
            <a:ext cx="3352800" cy="2667000"/>
          </a:xfrm>
          <a:prstGeom prst="rect">
            <a:avLst/>
          </a:prstGeom>
          <a:noFill/>
        </p:spPr>
      </p:pic>
      <p:pic>
        <p:nvPicPr>
          <p:cNvPr id="5" name="Рисунок 4" descr="Образовательный центр Peter Coaldrake при Технологическом университете Квинсленда"/>
          <p:cNvPicPr/>
          <p:nvPr/>
        </p:nvPicPr>
        <p:blipFill>
          <a:blip r:embed="rId3" cstate="print"/>
          <a:srcRect/>
          <a:stretch>
            <a:fillRect/>
          </a:stretch>
        </p:blipFill>
        <p:spPr>
          <a:xfrm>
            <a:off x="4572000" y="228600"/>
            <a:ext cx="3581400" cy="2667000"/>
          </a:xfrm>
          <a:prstGeom prst="rect">
            <a:avLst/>
          </a:prstGeom>
          <a:noFill/>
          <a:ln>
            <a:noFill/>
            <a:prstDash/>
          </a:ln>
        </p:spPr>
      </p:pic>
      <p:pic>
        <p:nvPicPr>
          <p:cNvPr id="6" name="Рисунок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3000" y="2971800"/>
            <a:ext cx="3352800" cy="2514600"/>
          </a:xfrm>
          <a:prstGeom prst="rect">
            <a:avLst/>
          </a:prstGeom>
          <a:noFill/>
        </p:spPr>
      </p:pic>
      <p:pic>
        <p:nvPicPr>
          <p:cNvPr id="7" name="Рисунок 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0" y="2971800"/>
            <a:ext cx="3581400" cy="25146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52400"/>
            <a:ext cx="8305800" cy="6096000"/>
          </a:xfrm>
        </p:spPr>
        <p:txBody>
          <a:bodyPr>
            <a:normAutofit/>
          </a:bodyPr>
          <a:lstStyle/>
          <a:p>
            <a:pPr algn="ctr">
              <a:buNone/>
            </a:pPr>
            <a:r>
              <a:rPr lang="ru-RU" sz="2800" b="1" i="1" u="sng" dirty="0" smtClean="0">
                <a:latin typeface="Times New Roman" pitchFamily="18" charset="0"/>
                <a:cs typeface="Times New Roman" pitchFamily="18" charset="0"/>
              </a:rPr>
              <a:t>Заданные </a:t>
            </a:r>
            <a:r>
              <a:rPr lang="ru-RU" sz="2800" b="1" i="1" u="sng" dirty="0" smtClean="0">
                <a:latin typeface="Times New Roman" pitchFamily="18" charset="0"/>
                <a:cs typeface="Times New Roman" pitchFamily="18" charset="0"/>
              </a:rPr>
              <a:t>условия проектирования</a:t>
            </a:r>
            <a:endParaRPr lang="ru-RU" sz="2800" dirty="0" smtClean="0">
              <a:latin typeface="Times New Roman" pitchFamily="18" charset="0"/>
              <a:cs typeface="Times New Roman" pitchFamily="18" charset="0"/>
            </a:endParaRPr>
          </a:p>
          <a:p>
            <a:pPr algn="just">
              <a:buNone/>
            </a:pPr>
            <a:r>
              <a:rPr lang="ru-RU" sz="2400" dirty="0" smtClean="0"/>
              <a:t>		</a:t>
            </a:r>
            <a:r>
              <a:rPr lang="ru-RU" sz="2400" dirty="0" smtClean="0">
                <a:latin typeface="Times New Roman" pitchFamily="18" charset="0"/>
                <a:cs typeface="Times New Roman" pitchFamily="18" charset="0"/>
              </a:rPr>
              <a:t>Изделия предназначены для пространства, расположенного в фойе ИСТ НГТУ, оно подразделяется на следующие участки: </a:t>
            </a:r>
          </a:p>
          <a:p>
            <a:pPr marL="715963" lvl="1" indent="-358775" algn="just">
              <a:buFont typeface="Arial" pitchFamily="34" charset="0"/>
              <a:buChar char="•"/>
            </a:pPr>
            <a:r>
              <a:rPr lang="ru-RU" dirty="0" smtClean="0">
                <a:latin typeface="Times New Roman" pitchFamily="18" charset="0"/>
                <a:cs typeface="Times New Roman" pitchFamily="18" charset="0"/>
              </a:rPr>
              <a:t>зона входа; </a:t>
            </a:r>
          </a:p>
          <a:p>
            <a:pPr marL="715963" lvl="1" indent="-358775" algn="just">
              <a:buFont typeface="Arial" pitchFamily="34" charset="0"/>
              <a:buChar char="•"/>
            </a:pPr>
            <a:r>
              <a:rPr lang="ru-RU" dirty="0" smtClean="0">
                <a:latin typeface="Times New Roman" pitchFamily="18" charset="0"/>
                <a:cs typeface="Times New Roman" pitchFamily="18" charset="0"/>
              </a:rPr>
              <a:t>зона контроля, оборудованная турникетами; </a:t>
            </a:r>
          </a:p>
          <a:p>
            <a:pPr marL="715963" lvl="1" indent="-358775" algn="just">
              <a:buFont typeface="Arial" pitchFamily="34" charset="0"/>
              <a:buChar char="•"/>
            </a:pPr>
            <a:r>
              <a:rPr lang="ru-RU" dirty="0" smtClean="0">
                <a:latin typeface="Times New Roman" pitchFamily="18" charset="0"/>
                <a:cs typeface="Times New Roman" pitchFamily="18" charset="0"/>
              </a:rPr>
              <a:t>через фойе проходит центральный коридор первого этажа; </a:t>
            </a:r>
          </a:p>
          <a:p>
            <a:pPr marL="715963" lvl="1" indent="-358775" algn="just">
              <a:buFont typeface="Arial" pitchFamily="34" charset="0"/>
              <a:buChar char="•"/>
            </a:pPr>
            <a:r>
              <a:rPr lang="ru-RU" dirty="0" smtClean="0">
                <a:latin typeface="Times New Roman" pitchFamily="18" charset="0"/>
                <a:cs typeface="Times New Roman" pitchFamily="18" charset="0"/>
              </a:rPr>
              <a:t>за коридором, напротив входа, расположена рекреационная зона. </a:t>
            </a:r>
          </a:p>
          <a:p>
            <a:pPr algn="just">
              <a:buNone/>
            </a:pPr>
            <a:r>
              <a:rPr lang="ru-RU" sz="2400" dirty="0" smtClean="0">
                <a:latin typeface="Times New Roman" pitchFamily="18" charset="0"/>
                <a:cs typeface="Times New Roman" pitchFamily="18" charset="0"/>
              </a:rPr>
              <a:t>	     Помещение выполнено в современном стиле, стены окрашены в нейтральный бежевый цвет, пол оформлен плиткой двух цветов в серой гамме (рис.  17-19).</a:t>
            </a:r>
          </a:p>
          <a:p>
            <a:endParaRPr lang="ru-RU"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124200"/>
            <a:ext cx="8229600" cy="3001963"/>
          </a:xfrm>
        </p:spPr>
        <p:txBody>
          <a:bodyPr>
            <a:noAutofit/>
          </a:bodyPr>
          <a:lstStyle/>
          <a:p>
            <a:pPr algn="ctr">
              <a:buNone/>
            </a:pPr>
            <a:r>
              <a:rPr lang="ru-RU" sz="2000" dirty="0" smtClean="0">
                <a:latin typeface="Times New Roman" pitchFamily="18" charset="0"/>
                <a:cs typeface="Times New Roman" pitchFamily="18" charset="0"/>
              </a:rPr>
              <a:t>Рис. 17-19. Пространство фойе ИСТ</a:t>
            </a:r>
          </a:p>
          <a:p>
            <a:pPr algn="ctr">
              <a:spcBef>
                <a:spcPts val="0"/>
              </a:spcBef>
              <a:buNone/>
            </a:pPr>
            <a:endParaRPr lang="ru-RU" sz="2000" dirty="0" smtClean="0">
              <a:latin typeface="Times New Roman" pitchFamily="18" charset="0"/>
              <a:cs typeface="Times New Roman" pitchFamily="18" charset="0"/>
            </a:endParaRPr>
          </a:p>
          <a:p>
            <a:pPr algn="just">
              <a:buNone/>
            </a:pPr>
            <a:r>
              <a:rPr lang="ru-RU" sz="2400" dirty="0" smtClean="0">
                <a:latin typeface="Times New Roman" pitchFamily="18" charset="0"/>
                <a:cs typeface="Times New Roman" pitchFamily="18" charset="0"/>
              </a:rPr>
              <a:t>		Анализируя данное пространство, наша проектная группа пришла к выводу, что фойе выглядит достаточно однообразно, ему не хватает общей привлекательности, уюта и специальной мебели, стильного декора и </a:t>
            </a:r>
            <a:r>
              <a:rPr lang="ru-RU" sz="2400" dirty="0" err="1" smtClean="0">
                <a:latin typeface="Times New Roman" pitchFamily="18" charset="0"/>
                <a:cs typeface="Times New Roman" pitchFamily="18" charset="0"/>
              </a:rPr>
              <a:t>креатива</a:t>
            </a:r>
            <a:r>
              <a:rPr lang="ru-RU" sz="2400" dirty="0" smtClean="0">
                <a:latin typeface="Times New Roman" pitchFamily="18" charset="0"/>
                <a:cs typeface="Times New Roman" pitchFamily="18" charset="0"/>
              </a:rPr>
              <a:t>, а также внедрения натуральных материалов. </a:t>
            </a:r>
          </a:p>
          <a:p>
            <a:endParaRPr lang="ru-RU" sz="2400" dirty="0"/>
          </a:p>
        </p:txBody>
      </p:sp>
      <p:pic>
        <p:nvPicPr>
          <p:cNvPr id="4" name="Рисунок 3"/>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09600" y="457200"/>
            <a:ext cx="3048000" cy="2514600"/>
          </a:xfrm>
          <a:prstGeom prst="rect">
            <a:avLst/>
          </a:prstGeom>
        </p:spPr>
      </p:pic>
      <p:pic>
        <p:nvPicPr>
          <p:cNvPr id="5" name="Рисунок 4"/>
          <p:cNvPicPr/>
          <p:nvPr/>
        </p:nvPicPr>
        <p:blipFill>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733800" y="457200"/>
            <a:ext cx="2209800" cy="2514600"/>
          </a:xfrm>
          <a:prstGeom prst="rect">
            <a:avLst/>
          </a:prstGeom>
        </p:spPr>
      </p:pic>
      <p:pic>
        <p:nvPicPr>
          <p:cNvPr id="6" name="Рисунок 5"/>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019800" y="457200"/>
            <a:ext cx="2514600" cy="25146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6400800"/>
          </a:xfrm>
        </p:spPr>
        <p:txBody>
          <a:bodyPr>
            <a:noAutofit/>
          </a:bodyPr>
          <a:lstStyle/>
          <a:p>
            <a:pPr marL="0" indent="450850" algn="just">
              <a:spcBef>
                <a:spcPts val="0"/>
              </a:spcBef>
              <a:buNone/>
            </a:pPr>
            <a:r>
              <a:rPr lang="ru-RU" sz="2400" dirty="0" smtClean="0">
                <a:latin typeface="Times New Roman" pitchFamily="18" charset="0"/>
                <a:cs typeface="Times New Roman" pitchFamily="18" charset="0"/>
              </a:rPr>
              <a:t>Для просмотровой стены рекреационной зоны фойе было принято решение создать настенное панно-стеллаж. Использование подобных изделий позволяет придать пространству ощущение легкости и конструктивной четкости. На данный участок имеется хороший обзор с разных точек, в том числе с зоны входа – так панно станет «визитной карточкой» института и не останется без внимания посетителей.</a:t>
            </a:r>
          </a:p>
          <a:p>
            <a:pPr marL="0" indent="450850" algn="just">
              <a:buNone/>
            </a:pPr>
            <a:r>
              <a:rPr lang="ru-RU" sz="2400" dirty="0" smtClean="0">
                <a:latin typeface="Times New Roman" pitchFamily="18" charset="0"/>
                <a:cs typeface="Times New Roman" pitchFamily="18" charset="0"/>
              </a:rPr>
              <a:t>В центре зоны контроля, напротив центрального входа, имеется колонна, нами было принято решение выполнить для нее накладные декоративные панели. </a:t>
            </a:r>
          </a:p>
          <a:p>
            <a:pPr marL="0" indent="450850" algn="just">
              <a:buNone/>
            </a:pPr>
            <a:r>
              <a:rPr lang="ru-RU" sz="2400" dirty="0" smtClean="0">
                <a:latin typeface="Times New Roman" pitchFamily="18" charset="0"/>
                <a:cs typeface="Times New Roman" pitchFamily="18" charset="0"/>
              </a:rPr>
              <a:t>На данную колонну имеется хороший обзор со всех сторон, поэтому размещение на ней декора весьма уместно. Конечно, зона является «проходной», люди движутся по ней, как правило, не останавливаясь – это потребовало лаконичности и быстрой считываемости замысла при разработке декора.</a:t>
            </a:r>
          </a:p>
          <a:p>
            <a:pPr algn="just">
              <a:buNone/>
            </a:pPr>
            <a:endParaRPr lang="ru-RU" sz="2400" dirty="0" smtClean="0">
              <a:latin typeface="Times New Roman" pitchFamily="18" charset="0"/>
              <a:cs typeface="Times New Roman" pitchFamily="18" charset="0"/>
            </a:endParaRPr>
          </a:p>
          <a:p>
            <a:pPr algn="just">
              <a:buNone/>
            </a:pP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
            <a:ext cx="8229600" cy="6400800"/>
          </a:xfrm>
        </p:spPr>
        <p:txBody>
          <a:bodyPr>
            <a:normAutofit/>
          </a:bodyPr>
          <a:lstStyle/>
          <a:p>
            <a:pPr algn="ctr">
              <a:lnSpc>
                <a:spcPct val="150000"/>
              </a:lnSpc>
              <a:buNone/>
            </a:pPr>
            <a:r>
              <a:rPr lang="ru-RU" sz="2800" dirty="0" smtClean="0">
                <a:latin typeface="Times New Roman" pitchFamily="18" charset="0"/>
                <a:cs typeface="Times New Roman" pitchFamily="18" charset="0"/>
              </a:rPr>
              <a:t>	</a:t>
            </a:r>
            <a:r>
              <a:rPr lang="ru-RU" sz="2800" b="1" i="1" u="sng" dirty="0" smtClean="0">
                <a:latin typeface="Times New Roman" pitchFamily="18" charset="0"/>
                <a:cs typeface="Times New Roman" pitchFamily="18" charset="0"/>
              </a:rPr>
              <a:t>Стилистическая основа работы</a:t>
            </a:r>
            <a:endParaRPr lang="ru-RU" sz="2800" dirty="0" smtClean="0">
              <a:latin typeface="Times New Roman" pitchFamily="18" charset="0"/>
              <a:cs typeface="Times New Roman" pitchFamily="18" charset="0"/>
            </a:endParaRPr>
          </a:p>
          <a:p>
            <a:pPr marL="0" indent="450850" algn="just">
              <a:buNone/>
            </a:pPr>
            <a:r>
              <a:rPr lang="ru-RU" sz="2400" dirty="0" smtClean="0">
                <a:latin typeface="Times New Roman" pitchFamily="18" charset="0"/>
                <a:cs typeface="Times New Roman" pitchFamily="18" charset="0"/>
              </a:rPr>
              <a:t>Важным моментом осмысления заданных условий проектирования стал анализ нового фирменного стиля НГТУ и ИСТ, который планировалось «вплести» в проектируемые изделия.</a:t>
            </a:r>
          </a:p>
          <a:p>
            <a:pPr marL="0" indent="450850" algn="just">
              <a:buNone/>
            </a:pPr>
            <a:r>
              <a:rPr lang="ru-RU" sz="2400" dirty="0" smtClean="0">
                <a:latin typeface="Times New Roman" pitchFamily="18" charset="0"/>
                <a:cs typeface="Times New Roman" pitchFamily="18" charset="0"/>
              </a:rPr>
              <a:t>Он сочетает в себе полигональный стиль и стандартную абстракцию, ограниченную четырьмя цветами: черный, зелёный, красный и белый. Паттерн представляет собой набор полигонов треугольной формы, из которых формируется композиция. Фирменный стиль НГТУ и ИСТ оставляет о себе впечатление симбиоза динамики с </a:t>
            </a:r>
            <a:r>
              <a:rPr lang="ru-RU" sz="2400" dirty="0" err="1" smtClean="0">
                <a:latin typeface="Times New Roman" pitchFamily="18" charset="0"/>
                <a:cs typeface="Times New Roman" pitchFamily="18" charset="0"/>
              </a:rPr>
              <a:t>минималистичным</a:t>
            </a:r>
            <a:r>
              <a:rPr lang="ru-RU" sz="2400" dirty="0" smtClean="0">
                <a:latin typeface="Times New Roman" pitchFamily="18" charset="0"/>
                <a:cs typeface="Times New Roman" pitchFamily="18" charset="0"/>
              </a:rPr>
              <a:t> дизайном (рис.  20-22).</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81000" y="152400"/>
            <a:ext cx="8382000" cy="6705600"/>
          </a:xfrm>
        </p:spPr>
        <p:txBody>
          <a:bodyPr>
            <a:normAutofit lnSpcReduction="10000"/>
          </a:bodyPr>
          <a:lstStyle/>
          <a:p>
            <a:pPr algn="ctr">
              <a:buNone/>
            </a:pPr>
            <a:endParaRPr lang="ru-RU" sz="2400" dirty="0" smtClean="0">
              <a:latin typeface="Times New Roman" pitchFamily="18" charset="0"/>
              <a:cs typeface="Times New Roman" pitchFamily="18" charset="0"/>
            </a:endParaRPr>
          </a:p>
          <a:p>
            <a:pPr algn="ctr">
              <a:buNone/>
            </a:pPr>
            <a:endParaRPr lang="ru-RU" sz="2400" dirty="0" smtClean="0">
              <a:latin typeface="Times New Roman" pitchFamily="18" charset="0"/>
              <a:cs typeface="Times New Roman" pitchFamily="18" charset="0"/>
            </a:endParaRPr>
          </a:p>
          <a:p>
            <a:pPr algn="ctr">
              <a:buNone/>
            </a:pPr>
            <a:endParaRPr lang="ru-RU" sz="2400" dirty="0">
              <a:latin typeface="Times New Roman" pitchFamily="18" charset="0"/>
              <a:cs typeface="Times New Roman" pitchFamily="18" charset="0"/>
            </a:endParaRPr>
          </a:p>
          <a:p>
            <a:pPr algn="ctr">
              <a:buNone/>
            </a:pPr>
            <a:endParaRPr lang="ru-RU" sz="2400" dirty="0" smtClean="0">
              <a:latin typeface="Times New Roman" pitchFamily="18" charset="0"/>
              <a:cs typeface="Times New Roman" pitchFamily="18" charset="0"/>
            </a:endParaRPr>
          </a:p>
          <a:p>
            <a:pPr algn="ctr">
              <a:buNone/>
            </a:pPr>
            <a:endParaRPr lang="ru-RU" sz="2400" dirty="0">
              <a:latin typeface="Times New Roman" pitchFamily="18" charset="0"/>
              <a:cs typeface="Times New Roman" pitchFamily="18" charset="0"/>
            </a:endParaRPr>
          </a:p>
          <a:p>
            <a:pPr algn="ctr">
              <a:buNone/>
            </a:pPr>
            <a:endParaRPr lang="ru-RU" sz="2400" dirty="0" smtClean="0">
              <a:latin typeface="Times New Roman" pitchFamily="18" charset="0"/>
              <a:cs typeface="Times New Roman" pitchFamily="18" charset="0"/>
            </a:endParaRPr>
          </a:p>
          <a:p>
            <a:pPr algn="ctr">
              <a:spcAft>
                <a:spcPts val="1200"/>
              </a:spcAft>
              <a:buNone/>
            </a:pPr>
            <a:r>
              <a:rPr lang="ru-RU" sz="2200" dirty="0" smtClean="0">
                <a:latin typeface="Times New Roman" pitchFamily="18" charset="0"/>
                <a:cs typeface="Times New Roman" pitchFamily="18" charset="0"/>
              </a:rPr>
              <a:t>Рис.  20-22.   Элементы фирменного стиля ИСТ и НГТУ</a:t>
            </a:r>
          </a:p>
          <a:p>
            <a:pPr marL="0" indent="450850" algn="just">
              <a:spcBef>
                <a:spcPts val="0"/>
              </a:spcBef>
              <a:buNone/>
            </a:pPr>
            <a:r>
              <a:rPr lang="ru-RU" sz="2400" dirty="0" smtClean="0">
                <a:latin typeface="Times New Roman" pitchFamily="18" charset="0"/>
                <a:cs typeface="Times New Roman" pitchFamily="18" charset="0"/>
              </a:rPr>
              <a:t>Полигональный стиль уже несколько лет занимает </a:t>
            </a:r>
            <a:r>
              <a:rPr lang="ru-RU" sz="2400" dirty="0" err="1" smtClean="0">
                <a:latin typeface="Times New Roman" pitchFamily="18" charset="0"/>
                <a:cs typeface="Times New Roman" pitchFamily="18" charset="0"/>
              </a:rPr>
              <a:t>топовые</a:t>
            </a:r>
            <a:r>
              <a:rPr lang="ru-RU" sz="2400" dirty="0" smtClean="0">
                <a:latin typeface="Times New Roman" pitchFamily="18" charset="0"/>
                <a:cs typeface="Times New Roman" pitchFamily="18" charset="0"/>
              </a:rPr>
              <a:t> позиции в дизайне и искусстве. Его популярность обусловлена общими тенденциями по упрощению и виртуализации реалистичных объектов, основанными на геометризации элементов (рис.  23-29).</a:t>
            </a:r>
          </a:p>
          <a:p>
            <a:pPr marL="0" indent="450850" algn="just">
              <a:spcBef>
                <a:spcPts val="0"/>
              </a:spcBef>
              <a:buNone/>
            </a:pPr>
            <a:r>
              <a:rPr lang="ru-RU" sz="2400" dirty="0">
                <a:latin typeface="Times New Roman" pitchFamily="18" charset="0"/>
                <a:cs typeface="Times New Roman" pitchFamily="18" charset="0"/>
              </a:rPr>
              <a:t>Таким образом, стилистической основой работы стал фирменный стиль ИСТ. Компаньонами этого стиля по принципу </a:t>
            </a:r>
            <a:r>
              <a:rPr lang="ru-RU" sz="2400" dirty="0" err="1">
                <a:latin typeface="Times New Roman" pitchFamily="18" charset="0"/>
                <a:cs typeface="Times New Roman" pitchFamily="18" charset="0"/>
              </a:rPr>
              <a:t>фьюжна</a:t>
            </a:r>
            <a:r>
              <a:rPr lang="ru-RU" sz="2400" dirty="0">
                <a:latin typeface="Times New Roman" pitchFamily="18" charset="0"/>
                <a:cs typeface="Times New Roman" pitchFamily="18" charset="0"/>
              </a:rPr>
              <a:t> нами были выбраны растительный орнамент и бионические мотивы, которые трактованы в русле современного стиля. Этого потребовал общий замысел </a:t>
            </a:r>
            <a:r>
              <a:rPr lang="ru-RU" sz="2400" dirty="0" smtClean="0">
                <a:latin typeface="Times New Roman" pitchFamily="18" charset="0"/>
                <a:cs typeface="Times New Roman" pitchFamily="18" charset="0"/>
              </a:rPr>
              <a:t>нашей работы</a:t>
            </a:r>
            <a:r>
              <a:rPr lang="ru-RU" sz="2400" dirty="0">
                <a:latin typeface="Times New Roman" pitchFamily="18" charset="0"/>
                <a:cs typeface="Times New Roman" pitchFamily="18" charset="0"/>
              </a:rPr>
              <a:t>.</a:t>
            </a:r>
          </a:p>
          <a:p>
            <a:pPr algn="just">
              <a:buNone/>
            </a:pPr>
            <a:endParaRPr lang="ru-RU" sz="2400" dirty="0" smtClean="0">
              <a:latin typeface="Times New Roman" pitchFamily="18" charset="0"/>
              <a:cs typeface="Times New Roman" pitchFamily="18" charset="0"/>
            </a:endParaRPr>
          </a:p>
          <a:p>
            <a:pPr algn="just"/>
            <a:endParaRPr lang="ru-RU" sz="28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496" y="304800"/>
            <a:ext cx="4647846" cy="2171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598" y="304800"/>
            <a:ext cx="1678751" cy="2207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61" y="321365"/>
            <a:ext cx="1752600" cy="2174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rotWithShape="1">
          <a:blip r:embed="rId2" cstate="print">
            <a:extLst>
              <a:ext uri="{28A0092B-C50C-407E-A947-70E740481C1C}">
                <a14:useLocalDpi xmlns:a14="http://schemas.microsoft.com/office/drawing/2010/main" val="0"/>
              </a:ext>
            </a:extLst>
          </a:blip>
          <a:srcRect l="19495" t="2145" r="25528" b="-2145"/>
          <a:stretch/>
        </p:blipFill>
        <p:spPr bwMode="auto">
          <a:xfrm>
            <a:off x="5715069" y="3523076"/>
            <a:ext cx="1142931" cy="2301254"/>
          </a:xfrm>
          <a:prstGeom prst="rect">
            <a:avLst/>
          </a:prstGeom>
          <a:noFill/>
          <a:ln>
            <a:noFill/>
          </a:ln>
          <a:extLst>
            <a:ext uri="{53640926-AAD7-44D8-BBD7-CCE9431645EC}">
              <a14:shadowObscured xmlns:a14="http://schemas.microsoft.com/office/drawing/2010/main"/>
            </a:ext>
          </a:extLst>
        </p:spPr>
      </p:pic>
      <p:pic>
        <p:nvPicPr>
          <p:cNvPr id="5" name="Рисунок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9775" y="384313"/>
            <a:ext cx="2968625" cy="3048000"/>
          </a:xfrm>
          <a:prstGeom prst="rect">
            <a:avLst/>
          </a:prstGeom>
          <a:noFill/>
        </p:spPr>
      </p:pic>
      <p:pic>
        <p:nvPicPr>
          <p:cNvPr id="6" name="Рисунок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3523076"/>
            <a:ext cx="2971800" cy="2209800"/>
          </a:xfrm>
          <a:prstGeom prst="rect">
            <a:avLst/>
          </a:prstGeom>
          <a:noFill/>
        </p:spPr>
      </p:pic>
      <p:pic>
        <p:nvPicPr>
          <p:cNvPr id="7" name="Рисунок 6" descr="Barato FGHGF Forma de Diamante Do Vintage Birdcage Chandelier Teto Luminária aparelho de Iluminação Pingente De Ferro E27 Loft Luzes Pendentes Preto, Compro Qualidade Luzes pingente diretamente de fornecedores da China: FGHGF Forma de Diamante Do Vintage Birdcage Chandelier Teto Luminária aparelho de Iluminação Pingente De Ferro E27 Loft Luzes Pendentes PretoAproveite ✓Envio gratuito para todo o mundo! ✓Promoções de tempo limitado ✓Devoluções fácei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11826" y="3549251"/>
            <a:ext cx="2133600" cy="2225711"/>
          </a:xfrm>
          <a:prstGeom prst="rect">
            <a:avLst/>
          </a:prstGeom>
          <a:noFill/>
          <a:ln>
            <a:noFill/>
          </a:ln>
        </p:spPr>
      </p:pic>
      <p:sp>
        <p:nvSpPr>
          <p:cNvPr id="8" name="TextBox 7"/>
          <p:cNvSpPr txBox="1"/>
          <p:nvPr/>
        </p:nvSpPr>
        <p:spPr>
          <a:xfrm>
            <a:off x="1143000" y="6019800"/>
            <a:ext cx="6705600" cy="400110"/>
          </a:xfrm>
          <a:prstGeom prst="rect">
            <a:avLst/>
          </a:prstGeom>
          <a:noFill/>
        </p:spPr>
        <p:txBody>
          <a:bodyPr wrap="square" rtlCol="0">
            <a:spAutoFit/>
          </a:bodyPr>
          <a:lstStyle/>
          <a:p>
            <a:pPr algn="ctr">
              <a:buNone/>
            </a:pPr>
            <a:r>
              <a:rPr lang="ru-RU" sz="2000" dirty="0" smtClean="0">
                <a:latin typeface="Times New Roman" pitchFamily="18" charset="0"/>
                <a:cs typeface="Times New Roman" pitchFamily="18" charset="0"/>
              </a:rPr>
              <a:t>Рис.  23-29. Примеры полигонального стиля</a:t>
            </a: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74374"/>
            <a:ext cx="2670175"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00800" y="374374"/>
            <a:ext cx="2365375"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37375" y="3523076"/>
            <a:ext cx="1822450" cy="227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6629400"/>
          </a:xfrm>
        </p:spPr>
        <p:txBody>
          <a:bodyPr>
            <a:normAutofit/>
          </a:bodyPr>
          <a:lstStyle/>
          <a:p>
            <a:pPr marL="0" indent="0" algn="ctr">
              <a:lnSpc>
                <a:spcPct val="150000"/>
              </a:lnSpc>
              <a:spcAft>
                <a:spcPts val="0"/>
              </a:spcAft>
              <a:buNone/>
            </a:pPr>
            <a:r>
              <a:rPr lang="ru-RU" sz="2800" b="1" i="1" u="sng" dirty="0" smtClean="0">
                <a:latin typeface="Times New Roman" pitchFamily="18" charset="0"/>
                <a:cs typeface="Times New Roman" pitchFamily="18" charset="0"/>
              </a:rPr>
              <a:t> </a:t>
            </a:r>
            <a:r>
              <a:rPr lang="ru-RU" sz="2800" b="1" i="1" u="sng" dirty="0" smtClean="0">
                <a:latin typeface="Times New Roman" pitchFamily="18" charset="0"/>
                <a:cs typeface="Times New Roman" pitchFamily="18" charset="0"/>
              </a:rPr>
              <a:t>Дизайн-проект изделий</a:t>
            </a:r>
            <a:endParaRPr lang="ru-RU" sz="2800" dirty="0" smtClean="0">
              <a:latin typeface="Times New Roman" pitchFamily="18" charset="0"/>
              <a:cs typeface="Times New Roman" pitchFamily="18" charset="0"/>
            </a:endParaRPr>
          </a:p>
          <a:p>
            <a:pPr marL="0" indent="357188" algn="just">
              <a:buNone/>
            </a:pPr>
            <a:r>
              <a:rPr lang="ru-RU" sz="2400" dirty="0" smtClean="0">
                <a:latin typeface="Times New Roman" pitchFamily="18" charset="0"/>
                <a:cs typeface="Times New Roman" pitchFamily="18" charset="0"/>
              </a:rPr>
              <a:t>На этапе проектирования было уделено большое внимание конструктивному и стилистическому поиску изделий для того, чтобы создать гармоничные изделия, придать им композиционное единство и художественную наполненность. </a:t>
            </a:r>
          </a:p>
          <a:p>
            <a:pPr marL="0" indent="357188" algn="just">
              <a:buNone/>
            </a:pPr>
            <a:r>
              <a:rPr lang="ru-RU" sz="2400" dirty="0" smtClean="0">
                <a:latin typeface="Times New Roman" pitchFamily="18" charset="0"/>
                <a:cs typeface="Times New Roman" pitchFamily="18" charset="0"/>
              </a:rPr>
              <a:t>Размеры и пропорции изделий подобраны таким образом, чтобы они хорошо смотрелись в пространстве интерьера и были ему соразмерны, также необходимое условие – человек должен иметь возможность оценить композицию на расстоянии и суметь составить о ней целостное впечатление. </a:t>
            </a: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3400" y="228600"/>
            <a:ext cx="8153400" cy="5897563"/>
          </a:xfrm>
        </p:spPr>
        <p:txBody>
          <a:bodyPr>
            <a:normAutofit/>
          </a:bodyPr>
          <a:lstStyle/>
          <a:p>
            <a:pPr marL="0" indent="450850" algn="just">
              <a:buNone/>
            </a:pPr>
            <a:r>
              <a:rPr lang="ru-RU" sz="2400" dirty="0" smtClean="0">
                <a:latin typeface="Times New Roman" pitchFamily="18" charset="0"/>
                <a:cs typeface="Times New Roman" pitchFamily="18" charset="0"/>
              </a:rPr>
              <a:t>При этом изделия хорошо смотрятся и с близкого расстояния – они удивят зрителя красотой поверхностей, мастерством проработки деталей и пластикой форм.</a:t>
            </a:r>
          </a:p>
          <a:p>
            <a:pPr marL="0" indent="450850" algn="just">
              <a:buNone/>
            </a:pPr>
            <a:r>
              <a:rPr lang="ru-RU" sz="2400" dirty="0" smtClean="0">
                <a:latin typeface="Times New Roman" pitchFamily="18" charset="0"/>
                <a:cs typeface="Times New Roman" pitchFamily="18" charset="0"/>
              </a:rPr>
              <a:t>В дипломной работе было решено использовать различные техники обработки и декорирования материалов, руководствуясь принципом совмещения дерева и керамики. Подобный подход позволяет продемонстрировать мастерство работы в декоративно-прикладном искусстве.</a:t>
            </a:r>
          </a:p>
          <a:p>
            <a:pPr marL="0" indent="450850" algn="just">
              <a:buNone/>
            </a:pPr>
            <a:r>
              <a:rPr lang="ru-RU" sz="2400" dirty="0" smtClean="0">
                <a:latin typeface="Times New Roman" pitchFamily="18" charset="0"/>
                <a:cs typeface="Times New Roman" pitchFamily="18" charset="0"/>
              </a:rPr>
              <a:t>В изделиях присутствуют цвета фирменного стиля ИСТ (оттенки зеленого, красного и черный) – это яркие и контрастные пятна, которые задают акценты, но общее поле работы решено в спокойной гамме – в изделиях преобладают серые тона, цвет белой эмали и покраски, натуральные оттенки дерева.</a:t>
            </a:r>
            <a:endParaRPr lang="ru-RU"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
            <a:ext cx="8229600" cy="6553200"/>
          </a:xfrm>
        </p:spPr>
        <p:txBody>
          <a:bodyPr>
            <a:normAutofit fontScale="70000" lnSpcReduction="20000"/>
          </a:bodyPr>
          <a:lstStyle/>
          <a:p>
            <a:pPr algn="ctr">
              <a:spcBef>
                <a:spcPts val="0"/>
              </a:spcBef>
              <a:spcAft>
                <a:spcPts val="1200"/>
              </a:spcAft>
              <a:buNone/>
            </a:pPr>
            <a:r>
              <a:rPr lang="ru-RU" sz="3400" b="1" i="1" u="sng" dirty="0" smtClean="0">
                <a:latin typeface="Times New Roman" pitchFamily="18" charset="0"/>
                <a:cs typeface="Times New Roman" pitchFamily="18" charset="0"/>
              </a:rPr>
              <a:t>Декоративные панели для обшивки колонны</a:t>
            </a:r>
            <a:endParaRPr lang="ru-RU" sz="3400" dirty="0" smtClean="0">
              <a:latin typeface="Times New Roman" pitchFamily="18" charset="0"/>
              <a:cs typeface="Times New Roman" pitchFamily="18" charset="0"/>
            </a:endParaRPr>
          </a:p>
          <a:p>
            <a:pPr marL="0" indent="450850" algn="just">
              <a:buNone/>
            </a:pPr>
            <a:r>
              <a:rPr lang="ru-RU" sz="3400" dirty="0" smtClean="0">
                <a:latin typeface="Times New Roman" pitchFamily="18" charset="0"/>
                <a:cs typeface="Times New Roman" pitchFamily="18" charset="0"/>
              </a:rPr>
              <a:t>Данные изделия композиционно представляют собой </a:t>
            </a:r>
            <a:r>
              <a:rPr lang="ru-RU" sz="3400" dirty="0" err="1" smtClean="0">
                <a:latin typeface="Times New Roman" pitchFamily="18" charset="0"/>
                <a:cs typeface="Times New Roman" pitchFamily="18" charset="0"/>
              </a:rPr>
              <a:t>фьюжн</a:t>
            </a:r>
            <a:r>
              <a:rPr lang="ru-RU" sz="3400" dirty="0" smtClean="0">
                <a:latin typeface="Times New Roman" pitchFamily="18" charset="0"/>
                <a:cs typeface="Times New Roman" pitchFamily="18" charset="0"/>
              </a:rPr>
              <a:t> из трех мотивов: первые две стороны колонны имеют растительный орнамент, две другие  – это яркий полигональный узор, верх колонны оформлен поясом из 3d декора</a:t>
            </a:r>
            <a:r>
              <a:rPr lang="ru-RU" sz="3400" dirty="0">
                <a:latin typeface="Times New Roman" pitchFamily="18" charset="0"/>
                <a:cs typeface="Times New Roman" pitchFamily="18" charset="0"/>
              </a:rPr>
              <a:t>. </a:t>
            </a:r>
            <a:endParaRPr lang="ru-RU" sz="3400" dirty="0" smtClean="0">
              <a:latin typeface="Times New Roman" pitchFamily="18" charset="0"/>
              <a:cs typeface="Times New Roman" pitchFamily="18" charset="0"/>
            </a:endParaRPr>
          </a:p>
          <a:p>
            <a:pPr algn="just">
              <a:buNone/>
            </a:pPr>
            <a:endParaRPr lang="ru-RU" sz="2400" dirty="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a:latin typeface="Times New Roman" pitchFamily="18" charset="0"/>
              <a:cs typeface="Times New Roman" pitchFamily="18" charset="0"/>
            </a:endParaRPr>
          </a:p>
          <a:p>
            <a:pPr algn="just">
              <a:buNone/>
            </a:pPr>
            <a:endParaRPr lang="ru-RU" sz="2400" dirty="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a:latin typeface="Times New Roman" pitchFamily="18" charset="0"/>
              <a:cs typeface="Times New Roman" pitchFamily="18" charset="0"/>
            </a:endParaRPr>
          </a:p>
          <a:p>
            <a:pPr algn="ctr">
              <a:buNone/>
            </a:pPr>
            <a:endParaRPr lang="ru-RU" sz="2200" dirty="0" smtClean="0">
              <a:latin typeface="Times New Roman" pitchFamily="18" charset="0"/>
              <a:cs typeface="Times New Roman" pitchFamily="18" charset="0"/>
            </a:endParaRPr>
          </a:p>
          <a:p>
            <a:pPr algn="ctr">
              <a:buNone/>
            </a:pPr>
            <a:endParaRPr lang="ru-RU" sz="2200" dirty="0">
              <a:latin typeface="Times New Roman" pitchFamily="18" charset="0"/>
              <a:cs typeface="Times New Roman" pitchFamily="18" charset="0"/>
            </a:endParaRPr>
          </a:p>
          <a:p>
            <a:pPr algn="ctr">
              <a:buNone/>
            </a:pPr>
            <a:endParaRPr lang="ru-RU" sz="2200" dirty="0" smtClean="0">
              <a:latin typeface="Times New Roman" pitchFamily="18" charset="0"/>
              <a:cs typeface="Times New Roman" pitchFamily="18" charset="0"/>
            </a:endParaRPr>
          </a:p>
          <a:p>
            <a:pPr algn="ctr">
              <a:buNone/>
            </a:pPr>
            <a:r>
              <a:rPr lang="ru-RU" sz="2900" dirty="0" smtClean="0">
                <a:latin typeface="Times New Roman" pitchFamily="18" charset="0"/>
                <a:cs typeface="Times New Roman" pitchFamily="18" charset="0"/>
              </a:rPr>
              <a:t>Рис</a:t>
            </a:r>
            <a:r>
              <a:rPr lang="ru-RU" sz="2900" dirty="0">
                <a:latin typeface="Times New Roman" pitchFamily="18" charset="0"/>
                <a:cs typeface="Times New Roman" pitchFamily="18" charset="0"/>
              </a:rPr>
              <a:t>.  </a:t>
            </a:r>
            <a:r>
              <a:rPr lang="ru-RU" sz="2900" dirty="0" smtClean="0">
                <a:latin typeface="Times New Roman" pitchFamily="18" charset="0"/>
                <a:cs typeface="Times New Roman" pitchFamily="18" charset="0"/>
              </a:rPr>
              <a:t>30-31. </a:t>
            </a:r>
            <a:r>
              <a:rPr lang="ru-RU" sz="2900" dirty="0">
                <a:latin typeface="Times New Roman" pitchFamily="18" charset="0"/>
                <a:cs typeface="Times New Roman" pitchFamily="18" charset="0"/>
              </a:rPr>
              <a:t>Декоративные панели. Рельефная резьба, 3d декор, керамические вставки. Ответственный: </a:t>
            </a:r>
            <a:r>
              <a:rPr lang="ru-RU" sz="2900" dirty="0" err="1">
                <a:latin typeface="Times New Roman" pitchFamily="18" charset="0"/>
                <a:cs typeface="Times New Roman" pitchFamily="18" charset="0"/>
              </a:rPr>
              <a:t>Свирко</a:t>
            </a:r>
            <a:r>
              <a:rPr lang="ru-RU" sz="2900" dirty="0">
                <a:latin typeface="Times New Roman" pitchFamily="18" charset="0"/>
                <a:cs typeface="Times New Roman" pitchFamily="18" charset="0"/>
              </a:rPr>
              <a:t> С.</a:t>
            </a:r>
            <a:endParaRPr lang="ru-RU" sz="2900" dirty="0" smtClean="0">
              <a:latin typeface="Times New Roman" pitchFamily="18" charset="0"/>
              <a:cs typeface="Times New Roman" pitchFamily="18" charset="0"/>
            </a:endParaRPr>
          </a:p>
          <a:p>
            <a:pPr algn="just">
              <a:buNone/>
            </a:pPr>
            <a:r>
              <a:rPr lang="ru-RU" sz="2200" dirty="0" smtClean="0">
                <a:latin typeface="Times New Roman" pitchFamily="18" charset="0"/>
                <a:cs typeface="Times New Roman" pitchFamily="18" charset="0"/>
              </a:rPr>
              <a:t>		</a:t>
            </a:r>
            <a:endParaRPr lang="ru-RU" sz="2200" dirty="0">
              <a:latin typeface="Times New Roman" pitchFamily="18" charset="0"/>
              <a:cs typeface="Times New Roman" pitchFamily="18" charset="0"/>
            </a:endParaRPr>
          </a:p>
        </p:txBody>
      </p:sp>
      <p:pic>
        <p:nvPicPr>
          <p:cNvPr id="4" name="Рисунок 3" descr="uxl7jedeeZI.jpg"/>
          <p:cNvPicPr>
            <a:picLocks noChangeAspect="1"/>
          </p:cNvPicPr>
          <p:nvPr/>
        </p:nvPicPr>
        <p:blipFill>
          <a:blip r:embed="rId2" cstate="print"/>
          <a:stretch>
            <a:fillRect/>
          </a:stretch>
        </p:blipFill>
        <p:spPr>
          <a:xfrm>
            <a:off x="1447800" y="2247187"/>
            <a:ext cx="2133600" cy="3480801"/>
          </a:xfrm>
          <a:prstGeom prst="rect">
            <a:avLst/>
          </a:prstGeom>
        </p:spPr>
      </p:pic>
      <p:pic>
        <p:nvPicPr>
          <p:cNvPr id="5" name="Рисунок 4" descr="bzt76P_pgRo.jpg"/>
          <p:cNvPicPr>
            <a:picLocks noChangeAspect="1"/>
          </p:cNvPicPr>
          <p:nvPr/>
        </p:nvPicPr>
        <p:blipFill rotWithShape="1">
          <a:blip r:embed="rId3" cstate="print"/>
          <a:srcRect t="4545" b="4545"/>
          <a:stretch/>
        </p:blipFill>
        <p:spPr>
          <a:xfrm>
            <a:off x="3564835" y="2247187"/>
            <a:ext cx="1290474" cy="3480801"/>
          </a:xfrm>
          <a:prstGeom prst="rect">
            <a:avLst/>
          </a:prstGeom>
        </p:spPr>
      </p:pic>
      <p:pic>
        <p:nvPicPr>
          <p:cNvPr id="6" name="Рисунок 5" descr="КОЛОННА -итог.jpg"/>
          <p:cNvPicPr>
            <a:picLocks noChangeAspect="1"/>
          </p:cNvPicPr>
          <p:nvPr/>
        </p:nvPicPr>
        <p:blipFill>
          <a:blip r:embed="rId4" cstate="print"/>
          <a:stretch>
            <a:fillRect/>
          </a:stretch>
        </p:blipFill>
        <p:spPr>
          <a:xfrm>
            <a:off x="5257799" y="2194265"/>
            <a:ext cx="2971801" cy="348530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a:bodyPr>
          <a:lstStyle/>
          <a:p>
            <a:pPr algn="ctr">
              <a:buNone/>
            </a:pPr>
            <a:r>
              <a:rPr lang="ru-RU" sz="2800" b="1" dirty="0" smtClean="0">
                <a:latin typeface="Times New Roman" pitchFamily="18" charset="0"/>
                <a:cs typeface="Times New Roman" pitchFamily="18" charset="0"/>
              </a:rPr>
              <a:t>    </a:t>
            </a:r>
          </a:p>
          <a:p>
            <a:pPr algn="ctr">
              <a:buNone/>
            </a:pPr>
            <a:r>
              <a:rPr lang="ru-RU" sz="2800" b="1" dirty="0" smtClean="0">
                <a:latin typeface="Times New Roman" pitchFamily="18" charset="0"/>
                <a:cs typeface="Times New Roman" pitchFamily="18" charset="0"/>
              </a:rPr>
              <a:t>Здравствуйте, уважаемые члены </a:t>
            </a:r>
          </a:p>
          <a:p>
            <a:pPr algn="ctr">
              <a:buNone/>
            </a:pPr>
            <a:r>
              <a:rPr lang="ru-RU" sz="2800" b="1" dirty="0" smtClean="0">
                <a:latin typeface="Times New Roman" pitchFamily="18" charset="0"/>
                <a:cs typeface="Times New Roman" pitchFamily="18" charset="0"/>
              </a:rPr>
              <a:t>государственной аттестационной комиссии и дорогие гости!</a:t>
            </a:r>
          </a:p>
          <a:p>
            <a:pPr algn="ctr">
              <a:buNone/>
            </a:pPr>
            <a:endParaRPr lang="ru-RU" sz="2800" dirty="0" smtClean="0">
              <a:latin typeface="Times New Roman" pitchFamily="18" charset="0"/>
              <a:cs typeface="Times New Roman" pitchFamily="18" charset="0"/>
            </a:endParaRPr>
          </a:p>
          <a:p>
            <a:pPr marL="0" indent="450850" algn="just">
              <a:buNone/>
            </a:pPr>
            <a:r>
              <a:rPr lang="ru-RU" sz="2400" dirty="0" smtClean="0">
                <a:latin typeface="Times New Roman" pitchFamily="18" charset="0"/>
                <a:cs typeface="Times New Roman" pitchFamily="18" charset="0"/>
              </a:rPr>
              <a:t>Вашему вниманию представляется выпускная квалификационная работа по теме «Разработка и изготовление интерьерных изделий для декорирования фойе первого этажа ИСТ». Данная работа является групповой – совместная деятельность семи дипломников была направлена на согласованные действия в ведении проектной работы и создании изделий. </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3400" y="152400"/>
            <a:ext cx="8153400" cy="6553200"/>
          </a:xfrm>
        </p:spPr>
        <p:txBody>
          <a:bodyPr>
            <a:normAutofit/>
          </a:bodyPr>
          <a:lstStyle/>
          <a:p>
            <a:pPr marL="0" indent="450850" algn="just">
              <a:buNone/>
            </a:pPr>
            <a:r>
              <a:rPr lang="ru-RU" sz="2400" dirty="0" smtClean="0">
                <a:latin typeface="Times New Roman" pitchFamily="18" charset="0"/>
                <a:cs typeface="Times New Roman" pitchFamily="18" charset="0"/>
              </a:rPr>
              <a:t>Для </a:t>
            </a:r>
            <a:r>
              <a:rPr lang="ru-RU" sz="2400" dirty="0">
                <a:latin typeface="Times New Roman" pitchFamily="18" charset="0"/>
                <a:cs typeface="Times New Roman" pitchFamily="18" charset="0"/>
              </a:rPr>
              <a:t>декорирования двух сторон колонны были разработаны керамические полигональные вставки в гамме фирменного стиля ИСТ. Размер изделий:  две части 420 на 2820 мм, две части 517 на 2820 мм. (рис.  30-32).</a:t>
            </a:r>
          </a:p>
          <a:p>
            <a:pPr algn="ctr">
              <a:buNone/>
            </a:pPr>
            <a:r>
              <a:rPr lang="ru-RU" sz="2400" b="1" i="1" u="sng" dirty="0" smtClean="0">
                <a:latin typeface="Times New Roman" pitchFamily="18" charset="0"/>
                <a:cs typeface="Times New Roman" pitchFamily="18" charset="0"/>
              </a:rPr>
              <a:t> Панно-стеллаж</a:t>
            </a:r>
            <a:endParaRPr lang="ru-RU" sz="2400" dirty="0" smtClean="0">
              <a:latin typeface="Times New Roman" pitchFamily="18" charset="0"/>
              <a:cs typeface="Times New Roman" pitchFamily="18" charset="0"/>
            </a:endParaRPr>
          </a:p>
          <a:p>
            <a:pPr marL="0" indent="450850" algn="just">
              <a:buNone/>
            </a:pPr>
            <a:r>
              <a:rPr lang="ru-RU" sz="2400" dirty="0" smtClean="0">
                <a:latin typeface="Times New Roman" pitchFamily="18" charset="0"/>
                <a:cs typeface="Times New Roman" pitchFamily="18" charset="0"/>
              </a:rPr>
              <a:t>Панно-стеллаж – это декоративное комбинированное настенное изделие. Его конструкция представляет собой отдельные модули, что значительно облегчает сборку и монтаж, а также дает равномерную нагрузку по весу на всю площадь стены.</a:t>
            </a:r>
          </a:p>
          <a:p>
            <a:pPr marL="0" indent="450850" algn="just">
              <a:buNone/>
            </a:pPr>
            <a:r>
              <a:rPr lang="ru-RU" sz="2400" dirty="0" smtClean="0">
                <a:latin typeface="Times New Roman" pitchFamily="18" charset="0"/>
                <a:cs typeface="Times New Roman" pitchFamily="18" charset="0"/>
              </a:rPr>
              <a:t>Изделие состоит стеллажной части и вставок с рельефной и прорезной резьбой. Кроме того панно содержит элементы с лазерной резкой и большое количество керамики. Габариты изделия: высота 1600 мм, ширина 3250 мм, глубина 187 мм.</a:t>
            </a:r>
          </a:p>
          <a:p>
            <a:pPr algn="just">
              <a:buNone/>
            </a:pPr>
            <a:endParaRPr lang="ru-RU" sz="24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911087"/>
            <a:ext cx="8231180" cy="4400602"/>
          </a:xfrm>
          <a:prstGeom prst="rect">
            <a:avLst/>
          </a:prstGeom>
        </p:spPr>
      </p:pic>
      <p:sp>
        <p:nvSpPr>
          <p:cNvPr id="8" name="TextBox 7"/>
          <p:cNvSpPr txBox="1"/>
          <p:nvPr/>
        </p:nvSpPr>
        <p:spPr>
          <a:xfrm>
            <a:off x="1524000" y="5638800"/>
            <a:ext cx="6629400" cy="369332"/>
          </a:xfrm>
          <a:prstGeom prst="rect">
            <a:avLst/>
          </a:prstGeom>
          <a:noFill/>
        </p:spPr>
        <p:txBody>
          <a:bodyPr wrap="square" rtlCol="0">
            <a:spAutoFit/>
          </a:bodyPr>
          <a:lstStyle/>
          <a:p>
            <a:pPr algn="ctr"/>
            <a:r>
              <a:rPr lang="ru-RU" dirty="0">
                <a:latin typeface="Times New Roman" pitchFamily="18" charset="0"/>
                <a:cs typeface="Times New Roman" pitchFamily="18" charset="0"/>
              </a:rPr>
              <a:t>Рис.  </a:t>
            </a:r>
            <a:r>
              <a:rPr lang="ru-RU" dirty="0" smtClean="0">
                <a:latin typeface="Times New Roman" pitchFamily="18" charset="0"/>
                <a:cs typeface="Times New Roman" pitchFamily="18" charset="0"/>
              </a:rPr>
              <a:t>32. Декоративное панно-стеллаж</a:t>
            </a:r>
            <a:endParaRPr lang="ru-RU" dirty="0"/>
          </a:p>
        </p:txBody>
      </p:sp>
    </p:spTree>
    <p:extLst>
      <p:ext uri="{BB962C8B-B14F-4D97-AF65-F5344CB8AC3E}">
        <p14:creationId xmlns:p14="http://schemas.microsoft.com/office/powerpoint/2010/main" val="451297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6477000"/>
          </a:xfrm>
        </p:spPr>
        <p:txBody>
          <a:bodyPr>
            <a:normAutofit fontScale="92500"/>
          </a:bodyPr>
          <a:lstStyle/>
          <a:p>
            <a:pPr algn="ctr">
              <a:buNone/>
            </a:pPr>
            <a:r>
              <a:rPr lang="ru-RU" sz="2400" i="1" u="sng" dirty="0" smtClean="0">
                <a:latin typeface="Times New Roman" pitchFamily="18" charset="0"/>
                <a:cs typeface="Times New Roman" pitchFamily="18" charset="0"/>
              </a:rPr>
              <a:t> Состав панно:</a:t>
            </a:r>
            <a:endParaRPr lang="ru-RU" sz="2400" dirty="0" smtClean="0">
              <a:latin typeface="Times New Roman" pitchFamily="18" charset="0"/>
              <a:cs typeface="Times New Roman" pitchFamily="18" charset="0"/>
            </a:endParaRPr>
          </a:p>
          <a:p>
            <a:pPr marL="0" lvl="0" indent="450850" algn="just">
              <a:buNone/>
            </a:pPr>
            <a:r>
              <a:rPr lang="ru-RU" sz="2400" b="1" i="1" dirty="0" smtClean="0">
                <a:latin typeface="Times New Roman" pitchFamily="18" charset="0"/>
                <a:cs typeface="Times New Roman" pitchFamily="18" charset="0"/>
              </a:rPr>
              <a:t>1.	Центральная резная часть изделия</a:t>
            </a:r>
            <a:r>
              <a:rPr lang="ru-RU" sz="2400" dirty="0" smtClean="0">
                <a:latin typeface="Times New Roman" pitchFamily="18" charset="0"/>
                <a:cs typeface="Times New Roman" pitchFamily="18" charset="0"/>
              </a:rPr>
              <a:t>, которую можно условно назвать «Человек в мире технологий» или «Образование с человеческим лицом», изображает растительный орнамент, переходящий в полигональные мотивы, из которых формируется человеческое лицо. Данная часть символизирует взаимодействие человека с окружающим миром – связь с природой, с истоками и одновременное стремление к преобразованию, прорыву и освоению новых пространств и технологий (рис.  33-34).</a:t>
            </a:r>
          </a:p>
          <a:p>
            <a:pPr lvl="0" algn="just">
              <a:buNone/>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33-34. Центральная часть панно. Рельефная </a:t>
            </a:r>
            <a:r>
              <a:rPr lang="ru-RU" sz="2000" dirty="0">
                <a:latin typeface="Times New Roman" pitchFamily="18" charset="0"/>
                <a:cs typeface="Times New Roman" pitchFamily="18" charset="0"/>
              </a:rPr>
              <a:t>резьба</a:t>
            </a:r>
            <a:r>
              <a:rPr lang="ru-RU" sz="2000" dirty="0" smtClean="0">
                <a:latin typeface="Times New Roman" pitchFamily="18" charset="0"/>
                <a:cs typeface="Times New Roman" pitchFamily="18" charset="0"/>
              </a:rPr>
              <a:t>.</a:t>
            </a:r>
          </a:p>
          <a:p>
            <a:pPr algn="ctr">
              <a:buNone/>
            </a:pP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Ответственные: </a:t>
            </a:r>
            <a:r>
              <a:rPr lang="ru-RU" sz="2000" dirty="0" err="1">
                <a:latin typeface="Times New Roman" pitchFamily="18" charset="0"/>
                <a:cs typeface="Times New Roman" pitchFamily="18" charset="0"/>
              </a:rPr>
              <a:t>Шушарин</a:t>
            </a:r>
            <a:r>
              <a:rPr lang="ru-RU" sz="2000" dirty="0">
                <a:latin typeface="Times New Roman" pitchFamily="18" charset="0"/>
                <a:cs typeface="Times New Roman" pitchFamily="18" charset="0"/>
              </a:rPr>
              <a:t> Д., </a:t>
            </a:r>
            <a:r>
              <a:rPr lang="ru-RU" sz="2000" dirty="0" err="1">
                <a:latin typeface="Times New Roman" pitchFamily="18" charset="0"/>
                <a:cs typeface="Times New Roman" pitchFamily="18" charset="0"/>
              </a:rPr>
              <a:t>Порхачев</a:t>
            </a:r>
            <a:r>
              <a:rPr lang="ru-RU" sz="2000" dirty="0">
                <a:latin typeface="Times New Roman" pitchFamily="18" charset="0"/>
                <a:cs typeface="Times New Roman" pitchFamily="18" charset="0"/>
              </a:rPr>
              <a:t> А.</a:t>
            </a:r>
            <a:endParaRPr lang="ru-RU" sz="20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endParaRPr lang="ru-RU" sz="2400" dirty="0" smtClean="0"/>
          </a:p>
          <a:p>
            <a:endParaRPr lang="ru-RU" sz="2400" dirty="0" smtClean="0"/>
          </a:p>
          <a:p>
            <a:endParaRPr lang="ru-RU" sz="2400" dirty="0" smtClean="0"/>
          </a:p>
          <a:p>
            <a:endParaRPr lang="ru-RU" sz="2400" dirty="0" smtClean="0"/>
          </a:p>
          <a:p>
            <a:pPr algn="ctr">
              <a:buNone/>
            </a:pPr>
            <a:endParaRPr lang="ru-RU" sz="2400" dirty="0" smtClean="0"/>
          </a:p>
          <a:p>
            <a:pPr algn="ctr">
              <a:buNone/>
            </a:pPr>
            <a:endParaRPr lang="ru-RU" sz="2400" dirty="0" smtClean="0"/>
          </a:p>
        </p:txBody>
      </p:sp>
      <p:pic>
        <p:nvPicPr>
          <p:cNvPr id="4" name="Рисунок 3"/>
          <p:cNvPicPr/>
          <p:nvPr/>
        </p:nvPicPr>
        <p:blipFill rotWithShape="1">
          <a:blip r:embed="rId2" cstate="print">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l="2877" t="5646" r="2762" b="6855"/>
          <a:stretch/>
        </p:blipFill>
        <p:spPr bwMode="auto">
          <a:xfrm>
            <a:off x="1177235" y="3581400"/>
            <a:ext cx="3683000" cy="2209800"/>
          </a:xfrm>
          <a:prstGeom prst="rect">
            <a:avLst/>
          </a:prstGeom>
          <a:ln>
            <a:noFill/>
          </a:ln>
          <a:extLst>
            <a:ext uri="{53640926-AAD7-44D8-BBD7-CCE9431645EC}">
              <a14:shadowObscured xmlns:a14="http://schemas.microsoft.com/office/drawing/2010/main"/>
            </a:ext>
          </a:extLst>
        </p:spPr>
      </p:pic>
      <p:pic>
        <p:nvPicPr>
          <p:cNvPr id="5" name="Рисунок 4"/>
          <p:cNvPicPr/>
          <p:nvPr/>
        </p:nvPicPr>
        <p:blipFill rotWithShape="1">
          <a:blip r:embed="rId4" cstate="print">
            <a:extLst>
              <a:ext uri="{28A0092B-C50C-407E-A947-70E740481C1C}">
                <a14:useLocalDpi xmlns:a14="http://schemas.microsoft.com/office/drawing/2010/main" val="0"/>
              </a:ext>
            </a:extLst>
          </a:blip>
          <a:srcRect b="16653"/>
          <a:stretch/>
        </p:blipFill>
        <p:spPr bwMode="auto">
          <a:xfrm>
            <a:off x="5161722" y="3581400"/>
            <a:ext cx="2209800" cy="2209800"/>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
            <a:ext cx="8229600" cy="6553200"/>
          </a:xfrm>
        </p:spPr>
        <p:txBody>
          <a:bodyPr>
            <a:normAutofit/>
          </a:bodyPr>
          <a:lstStyle/>
          <a:p>
            <a:pPr marL="0" lvl="0" indent="450850" algn="just">
              <a:buNone/>
            </a:pPr>
            <a:r>
              <a:rPr lang="ru-RU" sz="2400" b="1" i="1" dirty="0" smtClean="0">
                <a:latin typeface="Times New Roman" pitchFamily="18" charset="0"/>
                <a:cs typeface="Times New Roman" pitchFamily="18" charset="0"/>
              </a:rPr>
              <a:t>2. Логотип ИСТ и две резные вставки с фирменным паттерном ИСТ и НГТУ</a:t>
            </a:r>
            <a:r>
              <a:rPr lang="ru-RU" sz="2400" dirty="0" smtClean="0">
                <a:latin typeface="Times New Roman" pitchFamily="18" charset="0"/>
                <a:cs typeface="Times New Roman" pitchFamily="18" charset="0"/>
              </a:rPr>
              <a:t>, они выполнены в полигональном стиле, окрашены в яркие цвета – это акценты работы, необходимый  информационный посыл (рис.  35-36).</a:t>
            </a:r>
          </a:p>
          <a:p>
            <a:pPr marL="0" lvl="0" indent="450850" algn="just">
              <a:buNone/>
            </a:pPr>
            <a:endParaRPr lang="ru-RU" sz="2400" dirty="0" smtClean="0">
              <a:latin typeface="Times New Roman" pitchFamily="18" charset="0"/>
              <a:cs typeface="Times New Roman" pitchFamily="18" charset="0"/>
            </a:endParaRPr>
          </a:p>
          <a:p>
            <a:pPr algn="just">
              <a:buNone/>
            </a:pPr>
            <a:endParaRPr lang="ru-RU" sz="2800" dirty="0" smtClean="0">
              <a:solidFill>
                <a:srgbClr val="FF0000"/>
              </a:solidFill>
              <a:latin typeface="Times New Roman" pitchFamily="18" charset="0"/>
              <a:cs typeface="Times New Roman" pitchFamily="18" charset="0"/>
            </a:endParaRPr>
          </a:p>
          <a:p>
            <a:pPr algn="ctr">
              <a:buNone/>
            </a:pPr>
            <a:endParaRPr lang="ru-RU" sz="2800" dirty="0" smtClean="0">
              <a:latin typeface="Times New Roman" pitchFamily="18" charset="0"/>
              <a:cs typeface="Times New Roman" pitchFamily="18" charset="0"/>
            </a:endParaRPr>
          </a:p>
          <a:p>
            <a:pPr algn="ctr">
              <a:buNone/>
            </a:pPr>
            <a:endParaRPr lang="ru-RU" sz="2800" dirty="0" smtClean="0">
              <a:latin typeface="Times New Roman" pitchFamily="18" charset="0"/>
              <a:cs typeface="Times New Roman" pitchFamily="18" charset="0"/>
            </a:endParaRPr>
          </a:p>
          <a:p>
            <a:pPr algn="ctr">
              <a:buNone/>
            </a:pPr>
            <a:endParaRPr lang="ru-RU" sz="2800" dirty="0" smtClean="0">
              <a:latin typeface="Times New Roman" pitchFamily="18" charset="0"/>
              <a:cs typeface="Times New Roman" pitchFamily="18" charset="0"/>
            </a:endParaRPr>
          </a:p>
          <a:p>
            <a:pPr algn="ctr">
              <a:buNone/>
            </a:pPr>
            <a:endParaRPr lang="ru-RU" sz="28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35-36. Логотип и элементы фирменного стиля. Рельефная резьба.</a:t>
            </a:r>
          </a:p>
          <a:p>
            <a:pPr algn="ctr">
              <a:buNone/>
            </a:pPr>
            <a:r>
              <a:rPr lang="ru-RU" sz="2000" dirty="0"/>
              <a:t>Ответственный: </a:t>
            </a:r>
            <a:r>
              <a:rPr lang="ru-RU" sz="2000" dirty="0" err="1"/>
              <a:t>Тырышкин</a:t>
            </a:r>
            <a:r>
              <a:rPr lang="ru-RU" sz="2000" dirty="0"/>
              <a:t> А.</a:t>
            </a:r>
          </a:p>
          <a:p>
            <a:pPr algn="ctr">
              <a:buNone/>
            </a:pPr>
            <a:endParaRPr lang="ru-RU" sz="2000" dirty="0" smtClean="0">
              <a:latin typeface="Times New Roman" pitchFamily="18" charset="0"/>
              <a:cs typeface="Times New Roman" pitchFamily="18" charset="0"/>
            </a:endParaRPr>
          </a:p>
          <a:p>
            <a:endParaRPr lang="ru-RU" dirty="0"/>
          </a:p>
        </p:txBody>
      </p:sp>
      <p:pic>
        <p:nvPicPr>
          <p:cNvPr id="4" name="Рисунок 3"/>
          <p:cNvPicPr/>
          <p:nvPr/>
        </p:nvPicPr>
        <p:blipFill rotWithShape="1">
          <a:blip r:embed="rId2" cstate="print">
            <a:extLst>
              <a:ext uri="{28A0092B-C50C-407E-A947-70E740481C1C}">
                <a14:useLocalDpi xmlns:a14="http://schemas.microsoft.com/office/drawing/2010/main" val="0"/>
              </a:ext>
            </a:extLst>
          </a:blip>
          <a:srcRect l="16374" t="8409" r="47987" b="64565"/>
          <a:stretch/>
        </p:blipFill>
        <p:spPr bwMode="auto">
          <a:xfrm>
            <a:off x="838200" y="2133600"/>
            <a:ext cx="5638800" cy="2438400"/>
          </a:xfrm>
          <a:prstGeom prst="rect">
            <a:avLst/>
          </a:prstGeom>
          <a:ln>
            <a:noFill/>
          </a:ln>
          <a:extLst>
            <a:ext uri="{53640926-AAD7-44D8-BBD7-CCE9431645EC}">
              <a14:shadowObscured xmlns:a14="http://schemas.microsoft.com/office/drawing/2010/main"/>
            </a:ext>
          </a:extLst>
        </p:spPr>
      </p:pic>
      <p:pic>
        <p:nvPicPr>
          <p:cNvPr id="5" name="Рисунок 4"/>
          <p:cNvPicPr/>
          <p:nvPr/>
        </p:nvPicPr>
        <p:blipFill rotWithShape="1">
          <a:blip r:embed="rId3" cstate="print">
            <a:extLst>
              <a:ext uri="{28A0092B-C50C-407E-A947-70E740481C1C}">
                <a14:useLocalDpi xmlns:a14="http://schemas.microsoft.com/office/drawing/2010/main" val="0"/>
              </a:ext>
            </a:extLst>
          </a:blip>
          <a:srcRect l="64053" t="48649" r="19251" b="4504"/>
          <a:stretch/>
        </p:blipFill>
        <p:spPr bwMode="auto">
          <a:xfrm>
            <a:off x="6781800" y="2113722"/>
            <a:ext cx="1752600" cy="2438400"/>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lstStyle/>
          <a:p>
            <a:pPr marL="0" lvl="0" indent="450850">
              <a:buNone/>
            </a:pPr>
            <a:r>
              <a:rPr lang="ru-RU" sz="2400" dirty="0" smtClean="0">
                <a:latin typeface="Times New Roman" pitchFamily="18" charset="0"/>
                <a:cs typeface="Times New Roman" pitchFamily="18" charset="0"/>
              </a:rPr>
              <a:t>3.</a:t>
            </a:r>
            <a:r>
              <a:rPr lang="ru-RU" sz="2400" b="1" i="1" dirty="0" smtClean="0"/>
              <a:t>	</a:t>
            </a:r>
            <a:r>
              <a:rPr lang="ru-RU" sz="2400" b="1" i="1" dirty="0" smtClean="0">
                <a:latin typeface="Times New Roman" pitchFamily="18" charset="0"/>
                <a:cs typeface="Times New Roman" pitchFamily="18" charset="0"/>
              </a:rPr>
              <a:t>Две резные вставки с </a:t>
            </a:r>
            <a:r>
              <a:rPr lang="ru-RU" sz="2400" b="1" i="1" dirty="0" err="1" smtClean="0">
                <a:latin typeface="Times New Roman" pitchFamily="18" charset="0"/>
                <a:cs typeface="Times New Roman" pitchFamily="18" charset="0"/>
              </a:rPr>
              <a:t>бионическими</a:t>
            </a:r>
            <a:r>
              <a:rPr lang="ru-RU" sz="2400" b="1" i="1" dirty="0" smtClean="0">
                <a:latin typeface="Times New Roman" pitchFamily="18" charset="0"/>
                <a:cs typeface="Times New Roman" pitchFamily="18" charset="0"/>
              </a:rPr>
              <a:t> мотивами</a:t>
            </a:r>
            <a:r>
              <a:rPr lang="ru-RU" sz="2400" dirty="0" smtClean="0">
                <a:latin typeface="Times New Roman" pitchFamily="18" charset="0"/>
                <a:cs typeface="Times New Roman" pitchFamily="18" charset="0"/>
              </a:rPr>
              <a:t> для модулей, которые будут оснащены внутренней подсветкой ( рис.  37-38).</a:t>
            </a:r>
            <a:endParaRPr lang="ru-RU" dirty="0" smtClean="0">
              <a:latin typeface="Times New Roman" pitchFamily="18" charset="0"/>
              <a:cs typeface="Times New Roman" pitchFamily="18" charset="0"/>
            </a:endParaRPr>
          </a:p>
          <a:p>
            <a:endParaRPr lang="ru-RU" dirty="0" smtClean="0"/>
          </a:p>
          <a:p>
            <a:endParaRPr lang="ru-RU" dirty="0" smtClean="0"/>
          </a:p>
          <a:p>
            <a:endParaRPr lang="ru-RU" dirty="0" smtClean="0"/>
          </a:p>
          <a:p>
            <a:endParaRPr lang="ru-RU" dirty="0" smtClean="0"/>
          </a:p>
          <a:p>
            <a:endParaRPr lang="ru-RU" dirty="0" smtClean="0"/>
          </a:p>
          <a:p>
            <a:pPr algn="ctr">
              <a:buNone/>
            </a:pPr>
            <a:r>
              <a:rPr lang="ru-RU" sz="2000" dirty="0" smtClean="0">
                <a:latin typeface="Times New Roman" pitchFamily="18" charset="0"/>
                <a:cs typeface="Times New Roman" pitchFamily="18" charset="0"/>
              </a:rPr>
              <a:t>Рис.  37-38. </a:t>
            </a:r>
            <a:r>
              <a:rPr lang="ru-RU" sz="2000" dirty="0" err="1" smtClean="0">
                <a:latin typeface="Times New Roman" pitchFamily="18" charset="0"/>
                <a:cs typeface="Times New Roman" pitchFamily="18" charset="0"/>
              </a:rPr>
              <a:t>Бионические</a:t>
            </a:r>
            <a:r>
              <a:rPr lang="ru-RU" sz="2000" dirty="0" smtClean="0">
                <a:latin typeface="Times New Roman" pitchFamily="18" charset="0"/>
                <a:cs typeface="Times New Roman" pitchFamily="18" charset="0"/>
              </a:rPr>
              <a:t> вставки для двух модулей панно. Прорезная </a:t>
            </a:r>
            <a:r>
              <a:rPr lang="ru-RU" sz="2000" dirty="0">
                <a:latin typeface="Times New Roman" pitchFamily="18" charset="0"/>
                <a:cs typeface="Times New Roman" pitchFamily="18" charset="0"/>
              </a:rPr>
              <a:t>резьба. Ответственный: </a:t>
            </a:r>
            <a:r>
              <a:rPr lang="ru-RU" sz="2000" dirty="0" err="1">
                <a:latin typeface="Times New Roman" pitchFamily="18" charset="0"/>
                <a:cs typeface="Times New Roman" pitchFamily="18" charset="0"/>
              </a:rPr>
              <a:t>Шушарин</a:t>
            </a:r>
            <a:r>
              <a:rPr lang="ru-RU" sz="2000" dirty="0">
                <a:latin typeface="Times New Roman" pitchFamily="18" charset="0"/>
                <a:cs typeface="Times New Roman" pitchFamily="18" charset="0"/>
              </a:rPr>
              <a:t> Д.</a:t>
            </a:r>
          </a:p>
        </p:txBody>
      </p:sp>
      <p:pic>
        <p:nvPicPr>
          <p:cNvPr id="4" name="Рисунок 3"/>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l="13162" t="3190" r="10594" b="56724"/>
          <a:stretch/>
        </p:blipFill>
        <p:spPr bwMode="auto">
          <a:xfrm>
            <a:off x="1143000" y="1447800"/>
            <a:ext cx="3200400" cy="2286000"/>
          </a:xfrm>
          <a:prstGeom prst="rect">
            <a:avLst/>
          </a:prstGeom>
          <a:ln>
            <a:noFill/>
          </a:ln>
          <a:extLst>
            <a:ext uri="{53640926-AAD7-44D8-BBD7-CCE9431645EC}">
              <a14:shadowObscured xmlns:a14="http://schemas.microsoft.com/office/drawing/2010/main"/>
            </a:ext>
          </a:extLst>
        </p:spPr>
      </p:pic>
      <p:pic>
        <p:nvPicPr>
          <p:cNvPr id="5" name="Рисунок 4"/>
          <p:cNvPicPr/>
          <p:nvPr/>
        </p:nvPicPr>
        <p:blipFill rotWithShape="1">
          <a:blip r:embed="rId4"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3851" t="57716" r="2248" b="3579"/>
          <a:stretch/>
        </p:blipFill>
        <p:spPr bwMode="auto">
          <a:xfrm>
            <a:off x="4800600" y="1447800"/>
            <a:ext cx="3200400" cy="2286000"/>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
            <a:ext cx="8229600" cy="6553200"/>
          </a:xfrm>
        </p:spPr>
        <p:txBody>
          <a:bodyPr>
            <a:normAutofit/>
          </a:bodyPr>
          <a:lstStyle/>
          <a:p>
            <a:pPr marL="0" indent="450850" algn="just">
              <a:buNone/>
            </a:pPr>
            <a:r>
              <a:rPr lang="ru-RU" sz="2400" b="1" i="1" dirty="0" smtClean="0">
                <a:latin typeface="Times New Roman" pitchFamily="18" charset="0"/>
                <a:cs typeface="Times New Roman" pitchFamily="18" charset="0"/>
              </a:rPr>
              <a:t>4</a:t>
            </a:r>
            <a:r>
              <a:rPr lang="ru-RU" sz="2400" b="1" i="1" dirty="0" smtClean="0">
                <a:latin typeface="Times New Roman" pitchFamily="18" charset="0"/>
                <a:cs typeface="Times New Roman" pitchFamily="18" charset="0"/>
              </a:rPr>
              <a:t>.	   Керамическая скульптурная группа «Мы любим РЖЯ»,</a:t>
            </a:r>
            <a:r>
              <a:rPr lang="ru-RU" sz="2400" dirty="0" smtClean="0">
                <a:latin typeface="Times New Roman" pitchFamily="18" charset="0"/>
                <a:cs typeface="Times New Roman" pitchFamily="18" charset="0"/>
              </a:rPr>
              <a:t> состоящая из двух женских фигур, изображенных по пояс. Первая скульптура представлена в виде молодой женщины-переводчика РЖЯ – главного помощника в общении со слабослышащими и глухими людьми,  руки ее сложены в комбинации «жестовый язык». </a:t>
            </a:r>
            <a:r>
              <a:rPr lang="ru-RU" sz="2400" dirty="0" smtClean="0">
                <a:latin typeface="Times New Roman" pitchFamily="18" charset="0"/>
                <a:cs typeface="Times New Roman" pitchFamily="18" charset="0"/>
              </a:rPr>
              <a:t>На </a:t>
            </a:r>
            <a:r>
              <a:rPr lang="ru-RU" sz="2400" dirty="0" smtClean="0">
                <a:latin typeface="Times New Roman" pitchFamily="18" charset="0"/>
                <a:cs typeface="Times New Roman" pitchFamily="18" charset="0"/>
              </a:rPr>
              <a:t>переводчике блузка с полигональным </a:t>
            </a:r>
            <a:r>
              <a:rPr lang="ru-RU" sz="2400" dirty="0" err="1" smtClean="0">
                <a:latin typeface="Times New Roman" pitchFamily="18" charset="0"/>
                <a:cs typeface="Times New Roman" pitchFamily="18" charset="0"/>
              </a:rPr>
              <a:t>принтом</a:t>
            </a:r>
            <a:r>
              <a:rPr lang="ru-RU" sz="2400" dirty="0" smtClean="0">
                <a:latin typeface="Times New Roman" pitchFamily="18" charset="0"/>
                <a:cs typeface="Times New Roman" pitchFamily="18" charset="0"/>
              </a:rPr>
              <a:t> – это элемент нового фирменного стиля ИСТ. Размеры скульптуры: высота 440 мм, ширина 250 мм. </a:t>
            </a:r>
          </a:p>
          <a:p>
            <a:pPr marL="0" indent="450850" algn="just">
              <a:buNone/>
            </a:pPr>
            <a:r>
              <a:rPr lang="ru-RU" sz="2400" dirty="0" smtClean="0">
                <a:latin typeface="Times New Roman" pitchFamily="18" charset="0"/>
                <a:ea typeface="Times New Roman"/>
                <a:cs typeface="Times New Roman" pitchFamily="18" charset="0"/>
              </a:rPr>
              <a:t>Вторая скульптура изображает студентку, руки её сложены в жест «сердце», это символизирует «Я люблю тебя, ИСТ!». </a:t>
            </a:r>
            <a:r>
              <a:rPr lang="ru-RU" sz="2400" dirty="0" smtClean="0">
                <a:latin typeface="Times New Roman" pitchFamily="18" charset="0"/>
                <a:cs typeface="Times New Roman" pitchFamily="18" charset="0"/>
              </a:rPr>
              <a:t>Ее толстовка, чтобы подчеркнуть замысел, разрисована сердечками красного цвета на черном  фоне.</a:t>
            </a:r>
          </a:p>
          <a:p>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
            <a:ext cx="8229600" cy="6477000"/>
          </a:xfrm>
        </p:spPr>
        <p:txBody>
          <a:bodyPr/>
          <a:lstStyle/>
          <a:p>
            <a:pPr>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Размеры скульптуры: высота 390 мм, ширина 280 мм.</a:t>
            </a:r>
          </a:p>
          <a:p>
            <a:pPr>
              <a:buNone/>
            </a:pPr>
            <a:r>
              <a:rPr lang="ru-RU" sz="2400" dirty="0" smtClean="0">
                <a:latin typeface="Times New Roman" pitchFamily="18" charset="0"/>
                <a:cs typeface="Times New Roman" pitchFamily="18" charset="0"/>
              </a:rPr>
              <a:t>(рис.  39).</a:t>
            </a:r>
          </a:p>
          <a:p>
            <a:pPr algn="just">
              <a:buNone/>
            </a:pPr>
            <a:endParaRPr lang="ru-RU" sz="2800" dirty="0" smtClean="0">
              <a:latin typeface="Times New Roman" pitchFamily="18" charset="0"/>
              <a:cs typeface="Times New Roman" pitchFamily="18" charset="0"/>
            </a:endParaRPr>
          </a:p>
          <a:p>
            <a:pPr algn="just">
              <a:buNone/>
            </a:pPr>
            <a:endParaRPr lang="ru-RU" sz="2800" dirty="0" smtClean="0">
              <a:latin typeface="Times New Roman" pitchFamily="18" charset="0"/>
              <a:cs typeface="Times New Roman" pitchFamily="18" charset="0"/>
            </a:endParaRPr>
          </a:p>
          <a:p>
            <a:pPr algn="just">
              <a:buNone/>
            </a:pPr>
            <a:endParaRPr lang="ru-RU" sz="2800" dirty="0" smtClean="0">
              <a:latin typeface="Times New Roman" pitchFamily="18" charset="0"/>
              <a:cs typeface="Times New Roman" pitchFamily="18" charset="0"/>
            </a:endParaRPr>
          </a:p>
          <a:p>
            <a:pPr algn="just">
              <a:buNone/>
            </a:pPr>
            <a:endParaRPr lang="ru-RU" sz="2800" dirty="0" smtClean="0">
              <a:latin typeface="Times New Roman" pitchFamily="18" charset="0"/>
              <a:cs typeface="Times New Roman" pitchFamily="18" charset="0"/>
            </a:endParaRPr>
          </a:p>
          <a:p>
            <a:pPr algn="just">
              <a:buNone/>
            </a:pPr>
            <a:endParaRPr lang="ru-RU" sz="2800" dirty="0" smtClean="0">
              <a:latin typeface="Times New Roman" pitchFamily="18" charset="0"/>
              <a:cs typeface="Times New Roman" pitchFamily="18" charset="0"/>
            </a:endParaRPr>
          </a:p>
          <a:p>
            <a:pPr algn="ctr">
              <a:buNone/>
            </a:pPr>
            <a:endParaRPr lang="ru-RU" sz="2800" dirty="0" smtClean="0">
              <a:latin typeface="Times New Roman" pitchFamily="18" charset="0"/>
              <a:cs typeface="Times New Roman" pitchFamily="18" charset="0"/>
            </a:endParaRPr>
          </a:p>
          <a:p>
            <a:pPr algn="ctr">
              <a:buNone/>
            </a:pPr>
            <a:endParaRPr lang="ru-RU" sz="2800" dirty="0">
              <a:latin typeface="Times New Roman" pitchFamily="18" charset="0"/>
              <a:cs typeface="Times New Roman" pitchFamily="18" charset="0"/>
            </a:endParaRPr>
          </a:p>
          <a:p>
            <a:pPr algn="ctr">
              <a:buNone/>
            </a:pPr>
            <a:endParaRPr lang="ru-RU" sz="24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39.  Скульптурная группа «Мы любим РЖЯ». Ручная лепка.</a:t>
            </a:r>
          </a:p>
          <a:p>
            <a:pPr algn="ctr">
              <a:buNone/>
            </a:pPr>
            <a:r>
              <a:rPr lang="ru-RU" sz="2000" dirty="0">
                <a:latin typeface="Times New Roman" panose="02020603050405020304" pitchFamily="18" charset="0"/>
                <a:cs typeface="Times New Roman" panose="02020603050405020304" pitchFamily="18" charset="0"/>
              </a:rPr>
              <a:t>Ответственная: Верба Е.</a:t>
            </a:r>
          </a:p>
          <a:p>
            <a:pPr algn="ctr">
              <a:buNone/>
            </a:pPr>
            <a:endParaRPr lang="ru-RU" sz="2400" dirty="0" smtClean="0">
              <a:latin typeface="Times New Roman" pitchFamily="18" charset="0"/>
              <a:cs typeface="Times New Roman" pitchFamily="18" charset="0"/>
            </a:endParaRPr>
          </a:p>
          <a:p>
            <a:endParaRPr lang="ru-RU" dirty="0"/>
          </a:p>
        </p:txBody>
      </p:sp>
      <p:pic>
        <p:nvPicPr>
          <p:cNvPr id="4" name="Рисунок 3"/>
          <p:cNvPicPr/>
          <p:nvPr/>
        </p:nvPicPr>
        <p:blipFill rotWithShape="1">
          <a:blip r:embed="rId2" cstate="print">
            <a:extLst>
              <a:ext uri="{28A0092B-C50C-407E-A947-70E740481C1C}">
                <a14:useLocalDpi xmlns:a14="http://schemas.microsoft.com/office/drawing/2010/main" val="0"/>
              </a:ext>
            </a:extLst>
          </a:blip>
          <a:srcRect l="11057" t="3678" r="10737" b="11257"/>
          <a:stretch/>
        </p:blipFill>
        <p:spPr bwMode="auto">
          <a:xfrm>
            <a:off x="1752600" y="1143000"/>
            <a:ext cx="5436781" cy="3962400"/>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
            <a:ext cx="8229600" cy="6705600"/>
          </a:xfrm>
        </p:spPr>
        <p:txBody>
          <a:bodyPr>
            <a:normAutofit/>
          </a:bodyPr>
          <a:lstStyle/>
          <a:p>
            <a:pPr marL="0" lvl="0" indent="450850" algn="just">
              <a:buNone/>
            </a:pPr>
            <a:r>
              <a:rPr lang="ru-RU" sz="2400" b="1" i="1" dirty="0" smtClean="0">
                <a:latin typeface="Times New Roman" pitchFamily="18" charset="0"/>
                <a:cs typeface="Times New Roman" pitchFamily="18" charset="0"/>
              </a:rPr>
              <a:t>5.</a:t>
            </a:r>
            <a:r>
              <a:rPr lang="ru-RU" sz="2400" b="1" i="1" dirty="0" smtClean="0"/>
              <a:t>	</a:t>
            </a:r>
            <a:r>
              <a:rPr lang="ru-RU" sz="2400" b="1" i="1" dirty="0" smtClean="0">
                <a:latin typeface="Times New Roman" pitchFamily="18" charset="0"/>
                <a:cs typeface="Times New Roman" pitchFamily="18" charset="0"/>
              </a:rPr>
              <a:t>Комплект из кашпо и вазы в полигональном стиле</a:t>
            </a:r>
            <a:r>
              <a:rPr lang="ru-RU" sz="2400" i="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который будет являться модным декоративным дополнением к общей смысловой нагрузке панно.  Изделия выполнены способом литья в гипсовую форму и покрыты белой эмалью. Габаритные размеры: ваза высотой 400 мм и шириной 185 мм, кашпо среднее высотой 200 мм и шириной 165 мм,  кашпо малое высотой 140 мм при ширине 140 мм. (рис. 40).</a:t>
            </a:r>
          </a:p>
          <a:p>
            <a:pPr lvl="0" algn="just">
              <a:buNone/>
            </a:pPr>
            <a:endParaRPr lang="ru-RU" sz="2400" dirty="0" smtClean="0">
              <a:latin typeface="Times New Roman" pitchFamily="18" charset="0"/>
              <a:cs typeface="Times New Roman" pitchFamily="18" charset="0"/>
            </a:endParaRPr>
          </a:p>
          <a:p>
            <a:pPr lvl="0" algn="just">
              <a:buNone/>
            </a:pPr>
            <a:r>
              <a:rPr lang="ru-RU" sz="2400" dirty="0" smtClean="0">
                <a:latin typeface="Times New Roman" pitchFamily="18" charset="0"/>
                <a:cs typeface="Times New Roman" pitchFamily="18" charset="0"/>
              </a:rPr>
              <a:t> </a:t>
            </a:r>
          </a:p>
          <a:p>
            <a:endParaRPr lang="ru-RU" dirty="0" smtClean="0"/>
          </a:p>
          <a:p>
            <a:endParaRPr lang="ru-RU" dirty="0" smtClean="0"/>
          </a:p>
          <a:p>
            <a:endParaRPr lang="ru-RU" dirty="0" smtClean="0"/>
          </a:p>
          <a:p>
            <a:endParaRPr lang="ru-RU" dirty="0" smtClean="0"/>
          </a:p>
          <a:p>
            <a:pPr algn="ctr">
              <a:buNone/>
            </a:pPr>
            <a:r>
              <a:rPr lang="ru-RU" sz="2000" dirty="0" smtClean="0">
                <a:latin typeface="Times New Roman" pitchFamily="18" charset="0"/>
                <a:cs typeface="Times New Roman" pitchFamily="18" charset="0"/>
              </a:rPr>
              <a:t>Рис.  40. Комплект из кашпо и вазы в полигональном стиле, литьё. Ответственная</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Бикмухаметова</a:t>
            </a:r>
            <a:r>
              <a:rPr lang="ru-RU" sz="2000" dirty="0">
                <a:latin typeface="Times New Roman" pitchFamily="18" charset="0"/>
                <a:cs typeface="Times New Roman" pitchFamily="18" charset="0"/>
              </a:rPr>
              <a:t> В.</a:t>
            </a:r>
            <a:endParaRPr lang="ru-RU" sz="2000" dirty="0" smtClean="0">
              <a:latin typeface="Times New Roman" pitchFamily="18" charset="0"/>
              <a:cs typeface="Times New Roman" pitchFamily="18" charset="0"/>
            </a:endParaRPr>
          </a:p>
          <a:p>
            <a:endParaRPr lang="ru-RU" dirty="0"/>
          </a:p>
        </p:txBody>
      </p:sp>
      <p:pic>
        <p:nvPicPr>
          <p:cNvPr id="4" name="Рисунок 3"/>
          <p:cNvPicPr/>
          <p:nvPr/>
        </p:nvPicPr>
        <p:blipFill>
          <a:blip r:embed="rId2" cstate="print">
            <a:extLst>
              <a:ext uri="{28A0092B-C50C-407E-A947-70E740481C1C}">
                <a14:useLocalDpi xmlns:a14="http://schemas.microsoft.com/office/drawing/2010/main" val="0"/>
              </a:ext>
            </a:extLst>
          </a:blip>
          <a:stretch>
            <a:fillRect/>
          </a:stretch>
        </p:blipFill>
        <p:spPr>
          <a:xfrm>
            <a:off x="2514600" y="2819400"/>
            <a:ext cx="3886200" cy="27432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228600"/>
            <a:ext cx="8534400" cy="6354763"/>
          </a:xfrm>
        </p:spPr>
        <p:txBody>
          <a:bodyPr>
            <a:normAutofit/>
          </a:bodyPr>
          <a:lstStyle/>
          <a:p>
            <a:pPr marL="0" indent="450850" algn="just">
              <a:buNone/>
            </a:pPr>
            <a:r>
              <a:rPr lang="ru-RU" sz="2400" b="1" dirty="0" smtClean="0"/>
              <a:t> </a:t>
            </a:r>
            <a:r>
              <a:rPr lang="ru-RU" sz="2400" b="1" dirty="0" smtClean="0">
                <a:latin typeface="Times New Roman" pitchFamily="18" charset="0"/>
                <a:cs typeface="Times New Roman" pitchFamily="18" charset="0"/>
              </a:rPr>
              <a:t>6.	</a:t>
            </a:r>
            <a:r>
              <a:rPr lang="ru-RU" sz="2400" b="1" i="1" dirty="0" smtClean="0">
                <a:latin typeface="Times New Roman" pitchFamily="18" charset="0"/>
                <a:cs typeface="Times New Roman" pitchFamily="18" charset="0"/>
              </a:rPr>
              <a:t>Керамическая инсталляция «Миссия ИСТ»,</a:t>
            </a:r>
            <a:r>
              <a:rPr lang="ru-RU" sz="24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состоящая из следующих элементов:</a:t>
            </a:r>
          </a:p>
          <a:p>
            <a:pPr marL="0" indent="450850" algn="just">
              <a:buNone/>
            </a:pPr>
            <a:r>
              <a:rPr lang="ru-RU" sz="2400" dirty="0" smtClean="0">
                <a:latin typeface="Times New Roman" pitchFamily="18" charset="0"/>
                <a:cs typeface="Times New Roman" pitchFamily="18" charset="0"/>
              </a:rPr>
              <a:t>  -	</a:t>
            </a:r>
            <a:r>
              <a:rPr lang="ru-RU" sz="2400" b="1" i="1" dirty="0" smtClean="0">
                <a:latin typeface="Times New Roman" pitchFamily="18" charset="0"/>
                <a:cs typeface="Times New Roman" pitchFamily="18" charset="0"/>
              </a:rPr>
              <a:t>Бюст мужчины с монитором</a:t>
            </a:r>
            <a:r>
              <a:rPr lang="ru-RU" sz="2400" dirty="0" smtClean="0">
                <a:latin typeface="Times New Roman" pitchFamily="18" charset="0"/>
                <a:cs typeface="Times New Roman" pitchFamily="18" charset="0"/>
              </a:rPr>
              <a:t>, олицетворяющий идею «Человек и общество». 	Это молодой мужчина, он серьезный и уверенный в себе. Особое внимание уделено разработке </a:t>
            </a:r>
            <a:r>
              <a:rPr lang="ru-RU" sz="2400" dirty="0" err="1" smtClean="0">
                <a:latin typeface="Times New Roman" pitchFamily="18" charset="0"/>
                <a:cs typeface="Times New Roman" pitchFamily="18" charset="0"/>
              </a:rPr>
              <a:t>принта</a:t>
            </a:r>
            <a:r>
              <a:rPr lang="ru-RU" sz="2400" dirty="0" smtClean="0">
                <a:latin typeface="Times New Roman" pitchFamily="18" charset="0"/>
                <a:cs typeface="Times New Roman" pitchFamily="18" charset="0"/>
              </a:rPr>
              <a:t> на его толстовке, на ней изображены  люди  и  представители животного мира, издавна живущие бок о бок с человеком. 	В центре изображен монитор, он символизирует современное развитие общества и информатизацию, а также «отражение» личности в «зеркале» общества. Высота скульптуры  390 мм, ширина 270 мм. (рис. 41-43). </a:t>
            </a:r>
          </a:p>
          <a:p>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p:nvPr/>
        </p:nvPicPr>
        <p:blipFill rotWithShape="1">
          <a:blip r:embed="rId2" cstate="print">
            <a:extLst>
              <a:ext uri="{28A0092B-C50C-407E-A947-70E740481C1C}">
                <a14:useLocalDpi xmlns:a14="http://schemas.microsoft.com/office/drawing/2010/main" val="0"/>
              </a:ext>
            </a:extLst>
          </a:blip>
          <a:srcRect t="5752" b="6815"/>
          <a:stretch/>
        </p:blipFill>
        <p:spPr bwMode="auto">
          <a:xfrm>
            <a:off x="609600" y="685800"/>
            <a:ext cx="2743200" cy="3505200"/>
          </a:xfrm>
          <a:prstGeom prst="rect">
            <a:avLst/>
          </a:prstGeom>
          <a:noFill/>
          <a:ln>
            <a:noFill/>
          </a:ln>
          <a:extLst>
            <a:ext uri="{53640926-AAD7-44D8-BBD7-CCE9431645EC}">
              <a14:shadowObscured xmlns:a14="http://schemas.microsoft.com/office/drawing/2010/main"/>
            </a:ext>
          </a:extLst>
        </p:spPr>
      </p:pic>
      <p:sp>
        <p:nvSpPr>
          <p:cNvPr id="10" name="TextBox 9"/>
          <p:cNvSpPr txBox="1"/>
          <p:nvPr/>
        </p:nvSpPr>
        <p:spPr>
          <a:xfrm>
            <a:off x="762000" y="4419600"/>
            <a:ext cx="7924800" cy="984885"/>
          </a:xfrm>
          <a:prstGeom prst="rect">
            <a:avLst/>
          </a:prstGeom>
          <a:noFill/>
        </p:spPr>
        <p:txBody>
          <a:bodyPr wrap="square" rtlCol="0">
            <a:spAutoFit/>
          </a:bodyPr>
          <a:lstStyle/>
          <a:p>
            <a:pPr lvl="0" algn="ctr"/>
            <a:r>
              <a:rPr lang="ru-RU" sz="2000" dirty="0" smtClean="0">
                <a:latin typeface="Times New Roman" pitchFamily="18" charset="0"/>
                <a:ea typeface="Arial" pitchFamily="34" charset="0"/>
                <a:cs typeface="Times New Roman" pitchFamily="18" charset="0"/>
              </a:rPr>
              <a:t>Рис.  41-43. Элемент инсталляции «Человек и общество», ручная </a:t>
            </a:r>
            <a:r>
              <a:rPr lang="ru-RU" sz="2000" dirty="0">
                <a:latin typeface="Times New Roman" pitchFamily="18" charset="0"/>
                <a:ea typeface="Arial" pitchFamily="34" charset="0"/>
                <a:cs typeface="Times New Roman" pitchFamily="18" charset="0"/>
              </a:rPr>
              <a:t>лепка. Ответственная: Верба Е.</a:t>
            </a:r>
            <a:endParaRPr lang="ru-RU" sz="2800" dirty="0" smtClean="0">
              <a:latin typeface="Times New Roman" pitchFamily="18" charset="0"/>
              <a:cs typeface="Times New Roman" pitchFamily="18" charset="0"/>
            </a:endParaRPr>
          </a:p>
          <a:p>
            <a:endParaRPr lang="ru-RU" dirty="0"/>
          </a:p>
        </p:txBody>
      </p:sp>
      <p:pic>
        <p:nvPicPr>
          <p:cNvPr id="4" name="Рисунок 3"/>
          <p:cNvPicPr/>
          <p:nvPr/>
        </p:nvPicPr>
        <p:blipFill rotWithShape="1">
          <a:blip r:embed="rId3" cstate="print">
            <a:extLst>
              <a:ext uri="{28A0092B-C50C-407E-A947-70E740481C1C}">
                <a14:useLocalDpi xmlns:a14="http://schemas.microsoft.com/office/drawing/2010/main" val="0"/>
              </a:ext>
            </a:extLst>
          </a:blip>
          <a:srcRect t="5623" b="4007"/>
          <a:stretch/>
        </p:blipFill>
        <p:spPr bwMode="auto">
          <a:xfrm>
            <a:off x="3429000" y="685800"/>
            <a:ext cx="2590800" cy="3505200"/>
          </a:xfrm>
          <a:prstGeom prst="rect">
            <a:avLst/>
          </a:prstGeom>
          <a:ln>
            <a:noFill/>
          </a:ln>
          <a:extLst>
            <a:ext uri="{53640926-AAD7-44D8-BBD7-CCE9431645EC}">
              <a14:shadowObscured xmlns:a14="http://schemas.microsoft.com/office/drawing/2010/main"/>
            </a:ext>
          </a:extLst>
        </p:spPr>
      </p:pic>
      <p:pic>
        <p:nvPicPr>
          <p:cNvPr id="5" name="Рисунок 4"/>
          <p:cNvPicPr/>
          <p:nvPr/>
        </p:nvPicPr>
        <p:blipFill>
          <a:blip r:embed="rId4" cstate="print">
            <a:extLst>
              <a:ext uri="{28A0092B-C50C-407E-A947-70E740481C1C}">
                <a14:useLocalDpi xmlns:a14="http://schemas.microsoft.com/office/drawing/2010/main" val="0"/>
              </a:ext>
            </a:extLst>
          </a:blip>
          <a:stretch>
            <a:fillRect/>
          </a:stretch>
        </p:blipFill>
        <p:spPr>
          <a:xfrm>
            <a:off x="6096000" y="685800"/>
            <a:ext cx="2438400" cy="35052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ПАННО и КОЛОННА -ВМЕСТЕ.jpg"/>
          <p:cNvPicPr>
            <a:picLocks noGrp="1" noChangeAspect="1"/>
          </p:cNvPicPr>
          <p:nvPr>
            <p:ph idx="1"/>
          </p:nvPr>
        </p:nvPicPr>
        <p:blipFill>
          <a:blip r:embed="rId2" cstate="print"/>
          <a:stretch>
            <a:fillRect/>
          </a:stretch>
        </p:blipFill>
        <p:spPr>
          <a:xfrm>
            <a:off x="381000" y="1143000"/>
            <a:ext cx="8229600" cy="4076704"/>
          </a:xfrm>
        </p:spPr>
      </p:pic>
      <p:sp>
        <p:nvSpPr>
          <p:cNvPr id="5" name="TextBox 4"/>
          <p:cNvSpPr txBox="1"/>
          <p:nvPr/>
        </p:nvSpPr>
        <p:spPr>
          <a:xfrm>
            <a:off x="762000" y="5334000"/>
            <a:ext cx="7924800" cy="400110"/>
          </a:xfrm>
          <a:prstGeom prst="rect">
            <a:avLst/>
          </a:prstGeom>
          <a:noFill/>
        </p:spPr>
        <p:txBody>
          <a:bodyPr wrap="square" rtlCol="0">
            <a:spAutoFit/>
          </a:bodyPr>
          <a:lstStyle/>
          <a:p>
            <a:pPr algn="ctr"/>
            <a:r>
              <a:rPr lang="ru-RU" sz="2000" dirty="0" smtClean="0">
                <a:latin typeface="Times New Roman" panose="02020603050405020304" pitchFamily="18" charset="0"/>
                <a:cs typeface="Times New Roman" panose="02020603050405020304" pitchFamily="18" charset="0"/>
              </a:rPr>
              <a:t>Рис. 1. </a:t>
            </a:r>
            <a:r>
              <a:rPr lang="ru-RU" sz="2000" dirty="0">
                <a:latin typeface="Times New Roman" panose="02020603050405020304" pitchFamily="18" charset="0"/>
                <a:cs typeface="Times New Roman" panose="02020603050405020304" pitchFamily="18" charset="0"/>
              </a:rPr>
              <a:t>Композиция изделий для фойе первого этажа ИСТ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6629400"/>
          </a:xfrm>
        </p:spPr>
        <p:txBody>
          <a:bodyPr>
            <a:normAutofit lnSpcReduction="10000"/>
          </a:bodyPr>
          <a:lstStyle/>
          <a:p>
            <a:pPr marL="0" indent="450850" algn="just">
              <a:buNone/>
            </a:pPr>
            <a:r>
              <a:rPr lang="ru-RU" sz="2400" dirty="0" smtClean="0"/>
              <a:t>-	</a:t>
            </a:r>
            <a:r>
              <a:rPr lang="ru-RU" sz="2400" b="1" i="1" dirty="0" smtClean="0">
                <a:latin typeface="Times New Roman" pitchFamily="18" charset="0"/>
                <a:cs typeface="Times New Roman" pitchFamily="18" charset="0"/>
              </a:rPr>
              <a:t>Скульптурная композиция «Руки создающие»,</a:t>
            </a:r>
            <a:r>
              <a:rPr lang="ru-RU" sz="2400" dirty="0" smtClean="0">
                <a:latin typeface="Times New Roman" pitchFamily="18" charset="0"/>
                <a:cs typeface="Times New Roman" pitchFamily="18" charset="0"/>
              </a:rPr>
              <a:t> рассказывающая о созидательной деятельности человека по преобразованию и познанию мира, символизирующая связь технологий и природного начала. Мир, который окружает нас, человек преобразует своими руками, поэтому этот образ,  поддерживают две руки. Также мы хотели отразить в данном фрагменте инсталляции многообразие направлений нашего института (рис.  44-46).</a:t>
            </a: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indent="0" algn="ctr">
              <a:lnSpc>
                <a:spcPct val="150000"/>
              </a:lnSpc>
              <a:spcAft>
                <a:spcPts val="0"/>
              </a:spcAft>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ru-RU" sz="2000" dirty="0" smtClean="0">
                <a:latin typeface="Times New Roman" pitchFamily="18" charset="0"/>
                <a:cs typeface="Times New Roman" pitchFamily="18" charset="0"/>
              </a:rPr>
              <a:t>Рис.  44-46. Элемент инсталляции «Руки создающие», ручная лепка. </a:t>
            </a:r>
            <a:r>
              <a:rPr lang="ru-RU" sz="2000" kern="150" dirty="0">
                <a:latin typeface="Times New Roman"/>
                <a:ea typeface="Arial"/>
                <a:cs typeface="Times New Roman"/>
              </a:rPr>
              <a:t>Ответственная: Лисина К.</a:t>
            </a:r>
            <a:endParaRPr lang="ru-RU" sz="2400" kern="150" dirty="0">
              <a:latin typeface="Times New Roman"/>
              <a:ea typeface="Arial"/>
              <a:cs typeface="Tahoma"/>
            </a:endParaRPr>
          </a:p>
          <a:p>
            <a:pPr algn="ctr">
              <a:buNone/>
            </a:pPr>
            <a:endParaRPr lang="ru-RU" sz="20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endParaRPr lang="ru-RU" dirty="0"/>
          </a:p>
        </p:txBody>
      </p:sp>
      <p:pic>
        <p:nvPicPr>
          <p:cNvPr id="4" name="Рисунок 3"/>
          <p:cNvPicPr/>
          <p:nvPr/>
        </p:nvPicPr>
        <p:blipFill rotWithShape="1">
          <a:blip r:embed="rId2" cstate="print">
            <a:extLst>
              <a:ext uri="{28A0092B-C50C-407E-A947-70E740481C1C}">
                <a14:useLocalDpi xmlns:a14="http://schemas.microsoft.com/office/drawing/2010/main" val="0"/>
              </a:ext>
            </a:extLst>
          </a:blip>
          <a:srcRect l="6337" t="7255" r="10011" b="7771"/>
          <a:stretch/>
        </p:blipFill>
        <p:spPr bwMode="auto">
          <a:xfrm>
            <a:off x="1600200" y="3276600"/>
            <a:ext cx="2819400" cy="2514600"/>
          </a:xfrm>
          <a:prstGeom prst="rect">
            <a:avLst/>
          </a:prstGeom>
          <a:ln>
            <a:noFill/>
          </a:ln>
          <a:extLst>
            <a:ext uri="{53640926-AAD7-44D8-BBD7-CCE9431645EC}">
              <a14:shadowObscured xmlns:a14="http://schemas.microsoft.com/office/drawing/2010/main"/>
            </a:ext>
          </a:extLst>
        </p:spPr>
      </p:pic>
      <p:pic>
        <p:nvPicPr>
          <p:cNvPr id="5" name="Рисунок 4"/>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4495800" y="3276600"/>
            <a:ext cx="1600200" cy="2514600"/>
          </a:xfrm>
          <a:prstGeom prst="rect">
            <a:avLst/>
          </a:prstGeom>
        </p:spPr>
      </p:pic>
      <p:pic>
        <p:nvPicPr>
          <p:cNvPr id="6" name="Рисунок 5"/>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72200" y="3276600"/>
            <a:ext cx="1600200" cy="25146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
            <a:ext cx="8229600" cy="6553200"/>
          </a:xfrm>
        </p:spPr>
        <p:txBody>
          <a:bodyPr/>
          <a:lstStyle/>
          <a:p>
            <a:pPr marL="0" indent="450850" algn="just">
              <a:buNone/>
            </a:pPr>
            <a:r>
              <a:rPr lang="ru-RU" sz="2400"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Подставка под художественные принадлежности</a:t>
            </a:r>
            <a:r>
              <a:rPr lang="ru-RU" sz="2400" dirty="0" smtClean="0">
                <a:latin typeface="Times New Roman" pitchFamily="18" charset="0"/>
                <a:cs typeface="Times New Roman" pitchFamily="18" charset="0"/>
              </a:rPr>
              <a:t>: кисти, карандаши, краски. Она создана в форме лица с закрытыми глазами, губы сомкнуты в полуулыбке. Возникает ощущение, что творческий человек задумался и закрыл глаза, чтобы полностью погрузиться в свою мечту – это олицетворяет творческое начало нашего института (рис.  47-48).</a:t>
            </a: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47-48. Элемент инсталляции, </a:t>
            </a:r>
            <a:r>
              <a:rPr lang="ru-RU" sz="2000" dirty="0">
                <a:latin typeface="Times New Roman" pitchFamily="18" charset="0"/>
                <a:cs typeface="Times New Roman" pitchFamily="18" charset="0"/>
              </a:rPr>
              <a:t>литьё</a:t>
            </a:r>
            <a:r>
              <a:rPr lang="ru-RU" sz="2000" dirty="0" smtClean="0">
                <a:latin typeface="Times New Roman" pitchFamily="18" charset="0"/>
                <a:cs typeface="Times New Roman" pitchFamily="18" charset="0"/>
              </a:rPr>
              <a:t>.</a:t>
            </a:r>
          </a:p>
          <a:p>
            <a:pPr algn="ctr">
              <a:buNone/>
            </a:pP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Ответственная: </a:t>
            </a:r>
            <a:r>
              <a:rPr lang="ru-RU" sz="2000" dirty="0" err="1">
                <a:latin typeface="Times New Roman" pitchFamily="18" charset="0"/>
                <a:cs typeface="Times New Roman" pitchFamily="18" charset="0"/>
              </a:rPr>
              <a:t>Бикмухаметова</a:t>
            </a:r>
            <a:r>
              <a:rPr lang="ru-RU" sz="2000" dirty="0">
                <a:latin typeface="Times New Roman" pitchFamily="18" charset="0"/>
                <a:cs typeface="Times New Roman" pitchFamily="18" charset="0"/>
              </a:rPr>
              <a:t> В. </a:t>
            </a:r>
            <a:endParaRPr lang="ru-RU" sz="20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endParaRPr lang="ru-RU" sz="2400" dirty="0"/>
          </a:p>
        </p:txBody>
      </p:sp>
      <p:pic>
        <p:nvPicPr>
          <p:cNvPr id="4" name="Рисунок 3"/>
          <p:cNvPicPr/>
          <p:nvPr/>
        </p:nvPicPr>
        <p:blipFill>
          <a:blip r:embed="rId2" cstate="print">
            <a:extLst>
              <a:ext uri="{28A0092B-C50C-407E-A947-70E740481C1C}">
                <a14:useLocalDpi xmlns:a14="http://schemas.microsoft.com/office/drawing/2010/main" val="0"/>
              </a:ext>
            </a:extLst>
          </a:blip>
          <a:stretch>
            <a:fillRect/>
          </a:stretch>
        </p:blipFill>
        <p:spPr>
          <a:xfrm>
            <a:off x="1905000" y="2819400"/>
            <a:ext cx="2590800" cy="3124200"/>
          </a:xfrm>
          <a:prstGeom prst="rect">
            <a:avLst/>
          </a:prstGeom>
        </p:spPr>
      </p:pic>
      <p:pic>
        <p:nvPicPr>
          <p:cNvPr id="5" name="Рисунок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0" y="2819400"/>
            <a:ext cx="2133600" cy="31242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a:bodyPr>
          <a:lstStyle/>
          <a:p>
            <a:pPr marL="0" indent="450850" algn="just">
              <a:buNone/>
            </a:pPr>
            <a:r>
              <a:rPr lang="ru-RU" sz="2400"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Декоративная композиция</a:t>
            </a:r>
            <a:r>
              <a:rPr lang="ru-RU" sz="2400" dirty="0" smtClean="0">
                <a:latin typeface="Times New Roman" pitchFamily="18" charset="0"/>
                <a:cs typeface="Times New Roman" pitchFamily="18" charset="0"/>
              </a:rPr>
              <a:t>, состоящая из сосуда, опоры и птичек. Декоративный сосуд имеет цилиндрическое основание и декор в виде полигонального узора, переходящий в шарообразную форму, на котором четко выделяются клавиши клавиатуры. Сосуд закрывает прямоугольная форма – это основание, платформа или блок печатных листов. 	Композиция символизирует собой мир гармонии – технологичный сосуд выступает опорой для нежных и трогательных воробышков, символа растущих поколений,  которые кормятся у его фундамента. Кроме того, «Белый воробей» – это название </a:t>
            </a:r>
            <a:r>
              <a:rPr lang="ru-RU" sz="2400" dirty="0" err="1" smtClean="0">
                <a:latin typeface="Times New Roman" pitchFamily="18" charset="0"/>
                <a:cs typeface="Times New Roman" pitchFamily="18" charset="0"/>
              </a:rPr>
              <a:t>театр-студии</a:t>
            </a:r>
            <a:r>
              <a:rPr lang="ru-RU" sz="2400" dirty="0" smtClean="0">
                <a:latin typeface="Times New Roman" pitchFamily="18" charset="0"/>
                <a:cs typeface="Times New Roman" pitchFamily="18" charset="0"/>
              </a:rPr>
              <a:t>, созданной на базе ИСТ (рис.  49-51).</a:t>
            </a:r>
          </a:p>
          <a:p>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lstStyle/>
          <a:p>
            <a:pPr algn="ctr"/>
            <a:endParaRPr lang="ru-RU" sz="2800" dirty="0" smtClean="0">
              <a:solidFill>
                <a:srgbClr val="FF0000"/>
              </a:solidFill>
              <a:latin typeface="Times New Roman" pitchFamily="18" charset="0"/>
              <a:cs typeface="Times New Roman" pitchFamily="18" charset="0"/>
            </a:endParaRPr>
          </a:p>
          <a:p>
            <a:pPr algn="ctr"/>
            <a:endParaRPr lang="ru-RU" sz="2800" dirty="0" smtClean="0">
              <a:solidFill>
                <a:srgbClr val="FF0000"/>
              </a:solidFill>
              <a:latin typeface="Times New Roman" pitchFamily="18" charset="0"/>
              <a:cs typeface="Times New Roman" pitchFamily="18" charset="0"/>
            </a:endParaRPr>
          </a:p>
          <a:p>
            <a:pPr algn="ctr"/>
            <a:endParaRPr lang="ru-RU" sz="2800" dirty="0" smtClean="0">
              <a:solidFill>
                <a:srgbClr val="FF0000"/>
              </a:solidFill>
              <a:latin typeface="Times New Roman" pitchFamily="18" charset="0"/>
              <a:cs typeface="Times New Roman" pitchFamily="18" charset="0"/>
            </a:endParaRPr>
          </a:p>
          <a:p>
            <a:pPr algn="ctr"/>
            <a:endParaRPr lang="ru-RU" sz="2800" dirty="0" smtClean="0">
              <a:solidFill>
                <a:srgbClr val="FF0000"/>
              </a:solidFill>
              <a:latin typeface="Times New Roman" pitchFamily="18" charset="0"/>
              <a:cs typeface="Times New Roman" pitchFamily="18" charset="0"/>
            </a:endParaRPr>
          </a:p>
          <a:p>
            <a:pPr algn="ctr"/>
            <a:endParaRPr lang="ru-RU" sz="2800" dirty="0" smtClean="0">
              <a:solidFill>
                <a:srgbClr val="FF0000"/>
              </a:solidFill>
              <a:latin typeface="Times New Roman" pitchFamily="18" charset="0"/>
              <a:cs typeface="Times New Roman" pitchFamily="18" charset="0"/>
            </a:endParaRPr>
          </a:p>
          <a:p>
            <a:pPr algn="ctr"/>
            <a:endParaRPr lang="ru-RU" sz="2800" dirty="0" smtClean="0">
              <a:solidFill>
                <a:srgbClr val="FF0000"/>
              </a:solidFill>
              <a:latin typeface="Times New Roman" pitchFamily="18" charset="0"/>
              <a:cs typeface="Times New Roman" pitchFamily="18" charset="0"/>
            </a:endParaRPr>
          </a:p>
          <a:p>
            <a:pPr algn="ctr"/>
            <a:endParaRPr lang="ru-RU" sz="2800" dirty="0" smtClean="0">
              <a:solidFill>
                <a:srgbClr val="FF0000"/>
              </a:solidFill>
              <a:latin typeface="Times New Roman" pitchFamily="18" charset="0"/>
              <a:cs typeface="Times New Roman" pitchFamily="18" charset="0"/>
            </a:endParaRPr>
          </a:p>
          <a:p>
            <a:pPr algn="ctr"/>
            <a:endParaRPr lang="ru-RU" sz="2800" dirty="0" smtClean="0">
              <a:solidFill>
                <a:srgbClr val="FF0000"/>
              </a:solidFill>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49-51. Элемент инсталляции «Опора поколений». Ручная лепка, </a:t>
            </a:r>
            <a:r>
              <a:rPr lang="ru-RU" sz="2000" dirty="0" err="1" smtClean="0">
                <a:latin typeface="Times New Roman" pitchFamily="18" charset="0"/>
                <a:cs typeface="Times New Roman" pitchFamily="18" charset="0"/>
              </a:rPr>
              <a:t>отминка</a:t>
            </a:r>
            <a:r>
              <a:rPr lang="ru-RU" sz="2000" dirty="0" smtClean="0">
                <a:latin typeface="Times New Roman" pitchFamily="18" charset="0"/>
                <a:cs typeface="Times New Roman" pitchFamily="18" charset="0"/>
              </a:rPr>
              <a:t> и </a:t>
            </a:r>
            <a:r>
              <a:rPr lang="ru-RU" sz="2000" dirty="0" smtClean="0">
                <a:latin typeface="Times New Roman" pitchFamily="18" charset="0"/>
                <a:cs typeface="Times New Roman" pitchFamily="18" charset="0"/>
              </a:rPr>
              <a:t>литье. </a:t>
            </a:r>
            <a:r>
              <a:rPr lang="ru-RU" sz="2000" kern="150" dirty="0">
                <a:latin typeface="Times New Roman"/>
                <a:ea typeface="Arial"/>
                <a:cs typeface="Times New Roman"/>
              </a:rPr>
              <a:t>Ответственная: Лисина К.</a:t>
            </a:r>
            <a:endParaRPr lang="ru-RU" sz="2400" kern="150" dirty="0">
              <a:latin typeface="Times New Roman"/>
              <a:ea typeface="Arial"/>
              <a:cs typeface="Tahoma"/>
            </a:endParaRPr>
          </a:p>
          <a:p>
            <a:pPr algn="ctr">
              <a:buNone/>
            </a:pPr>
            <a:endParaRPr lang="ru-RU" sz="2000" dirty="0" smtClean="0">
              <a:latin typeface="Times New Roman" pitchFamily="18" charset="0"/>
              <a:cs typeface="Times New Roman" pitchFamily="18" charset="0"/>
            </a:endParaRPr>
          </a:p>
          <a:p>
            <a:endParaRPr lang="ru-RU" dirty="0"/>
          </a:p>
        </p:txBody>
      </p:sp>
      <p:pic>
        <p:nvPicPr>
          <p:cNvPr id="4" name="Рисунок 3"/>
          <p:cNvPicPr/>
          <p:nvPr/>
        </p:nvPicPr>
        <p:blipFill>
          <a:blip r:embed="rId2" cstate="print">
            <a:extLst>
              <a:ext uri="{28A0092B-C50C-407E-A947-70E740481C1C}">
                <a14:useLocalDpi xmlns:a14="http://schemas.microsoft.com/office/drawing/2010/main" val="0"/>
              </a:ext>
            </a:extLst>
          </a:blip>
          <a:stretch>
            <a:fillRect/>
          </a:stretch>
        </p:blipFill>
        <p:spPr>
          <a:xfrm>
            <a:off x="914400" y="609600"/>
            <a:ext cx="2514600" cy="3276600"/>
          </a:xfrm>
          <a:prstGeom prst="rect">
            <a:avLst/>
          </a:prstGeom>
        </p:spPr>
      </p:pic>
      <p:pic>
        <p:nvPicPr>
          <p:cNvPr id="5" name="Рисунок 4"/>
          <p:cNvPicPr/>
          <p:nvPr/>
        </p:nvPicPr>
        <p:blipFill>
          <a:blip r:embed="rId3" cstate="print">
            <a:extLst>
              <a:ext uri="{28A0092B-C50C-407E-A947-70E740481C1C}">
                <a14:useLocalDpi xmlns:a14="http://schemas.microsoft.com/office/drawing/2010/main" val="0"/>
              </a:ext>
            </a:extLst>
          </a:blip>
          <a:stretch>
            <a:fillRect/>
          </a:stretch>
        </p:blipFill>
        <p:spPr>
          <a:xfrm>
            <a:off x="3657600" y="609600"/>
            <a:ext cx="2438400" cy="3276600"/>
          </a:xfrm>
          <a:prstGeom prst="rect">
            <a:avLst/>
          </a:prstGeom>
        </p:spPr>
      </p:pic>
      <p:pic>
        <p:nvPicPr>
          <p:cNvPr id="7" name="Рисунок 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609600"/>
            <a:ext cx="2209800" cy="327660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228600"/>
            <a:ext cx="8610600" cy="6248400"/>
          </a:xfrm>
        </p:spPr>
        <p:txBody>
          <a:bodyPr/>
          <a:lstStyle/>
          <a:p>
            <a:pPr algn="ctr">
              <a:buNone/>
            </a:pPr>
            <a:r>
              <a:rPr lang="ru-RU" sz="2400" b="1" i="1" u="sng" dirty="0" smtClean="0">
                <a:latin typeface="Times New Roman" pitchFamily="18" charset="0"/>
                <a:cs typeface="Times New Roman" pitchFamily="18" charset="0"/>
              </a:rPr>
              <a:t>При </a:t>
            </a:r>
            <a:r>
              <a:rPr lang="ru-RU" sz="2400" b="1" i="1" u="sng" dirty="0" smtClean="0">
                <a:latin typeface="Times New Roman" pitchFamily="18" charset="0"/>
                <a:cs typeface="Times New Roman" pitchFamily="18" charset="0"/>
              </a:rPr>
              <a:t>изготовлении изделий для фойе ИСТ были произведены следующие виды деятельности:</a:t>
            </a:r>
            <a:endParaRPr lang="ru-RU" sz="2400" dirty="0" smtClean="0">
              <a:latin typeface="Times New Roman" pitchFamily="18" charset="0"/>
              <a:cs typeface="Times New Roman" pitchFamily="18" charset="0"/>
            </a:endParaRPr>
          </a:p>
          <a:p>
            <a:pPr algn="just">
              <a:buNone/>
            </a:pPr>
            <a:r>
              <a:rPr lang="ru-RU" sz="2400" dirty="0" smtClean="0"/>
              <a:t>   </a:t>
            </a:r>
            <a:r>
              <a:rPr lang="ru-RU" sz="2400" dirty="0" smtClean="0">
                <a:latin typeface="Times New Roman" pitchFamily="18" charset="0"/>
                <a:cs typeface="Times New Roman" pitchFamily="18" charset="0"/>
              </a:rPr>
              <a:t>1. Выполнение эскизов, направленных на поиск конструкции, композиции, стилистики и колорита изделия (рис.  52-53). </a:t>
            </a:r>
            <a:endParaRPr lang="ru-RU" sz="2400" dirty="0" smtClean="0">
              <a:latin typeface="Times New Roman" pitchFamily="18" charset="0"/>
              <a:cs typeface="Times New Roman" pitchFamily="18" charset="0"/>
            </a:endParaRPr>
          </a:p>
          <a:p>
            <a:pPr algn="just">
              <a:buNone/>
            </a:pPr>
            <a:endParaRPr lang="ru-RU" sz="2400" dirty="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52-53</a:t>
            </a:r>
            <a:endParaRPr lang="ru-RU" sz="2000" dirty="0">
              <a:latin typeface="Times New Roman" pitchFamily="18" charset="0"/>
              <a:cs typeface="Times New Roman" pitchFamily="18" charset="0"/>
            </a:endParaRPr>
          </a:p>
        </p:txBody>
      </p:sp>
      <p:pic>
        <p:nvPicPr>
          <p:cNvPr id="4" name="Рисунок 3" descr="IMG_20200519_135056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8348" y="2286000"/>
            <a:ext cx="2362200" cy="2209800"/>
          </a:xfrm>
          <a:prstGeom prst="rect">
            <a:avLst/>
          </a:prstGeom>
          <a:noFill/>
          <a:ln>
            <a:noFill/>
          </a:ln>
        </p:spPr>
      </p:pic>
      <p:pic>
        <p:nvPicPr>
          <p:cNvPr id="5" name="Рисунок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0" y="2286000"/>
            <a:ext cx="4114800" cy="22098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0"/>
            <a:ext cx="8763000" cy="6858000"/>
          </a:xfrm>
        </p:spPr>
        <p:txBody>
          <a:bodyPr>
            <a:normAutofit lnSpcReduction="10000"/>
          </a:bodyPr>
          <a:lstStyle/>
          <a:p>
            <a:pPr marL="457200" indent="-457200" algn="just">
              <a:buNone/>
            </a:pPr>
            <a:r>
              <a:rPr lang="ru-RU" sz="2400" dirty="0" smtClean="0">
                <a:latin typeface="Times New Roman" pitchFamily="18" charset="0"/>
                <a:cs typeface="Times New Roman" pitchFamily="18" charset="0"/>
              </a:rPr>
              <a:t>2. Выполнение проектов изделий на основе отобранных эскизов (рис.  54-56).</a:t>
            </a:r>
            <a:r>
              <a:rPr lang="ru-RU" sz="2400" dirty="0"/>
              <a:t> </a:t>
            </a:r>
            <a:r>
              <a:rPr lang="ru-RU" sz="2400" dirty="0" smtClean="0"/>
              <a:t>                                                </a:t>
            </a:r>
            <a:endParaRPr lang="ru-RU" sz="2000" dirty="0">
              <a:solidFill>
                <a:schemeClr val="accent2">
                  <a:lumMod val="40000"/>
                  <a:lumOff val="60000"/>
                </a:schemeClr>
              </a:solidFill>
            </a:endParaRPr>
          </a:p>
          <a:p>
            <a:pPr marL="457200" lvl="0" indent="-457200" algn="just">
              <a:buNone/>
            </a:pPr>
            <a:endParaRPr lang="ru-RU" sz="2400" dirty="0" smtClean="0">
              <a:latin typeface="Times New Roman" pitchFamily="18" charset="0"/>
              <a:cs typeface="Times New Roman" pitchFamily="18" charset="0"/>
            </a:endParaRPr>
          </a:p>
          <a:p>
            <a:pPr lvl="0"/>
            <a:endParaRPr lang="ru-RU" sz="2800" dirty="0" smtClean="0"/>
          </a:p>
          <a:p>
            <a:pPr lvl="0"/>
            <a:endParaRPr lang="ru-RU" sz="2800" dirty="0" smtClean="0"/>
          </a:p>
          <a:p>
            <a:pPr lvl="0"/>
            <a:endParaRPr lang="ru-RU" sz="2800" dirty="0" smtClean="0"/>
          </a:p>
          <a:p>
            <a:pPr lvl="0" algn="just">
              <a:buNone/>
            </a:pPr>
            <a:endParaRPr lang="ru-RU" sz="2800" dirty="0" smtClean="0"/>
          </a:p>
          <a:p>
            <a:pPr lvl="0" algn="ctr">
              <a:buNone/>
            </a:pPr>
            <a:r>
              <a:rPr lang="ru-RU" sz="2000" dirty="0" smtClean="0">
                <a:latin typeface="Times New Roman" pitchFamily="18" charset="0"/>
                <a:cs typeface="Times New Roman" pitchFamily="18" charset="0"/>
              </a:rPr>
              <a:t>Рис.  54-56</a:t>
            </a:r>
          </a:p>
          <a:p>
            <a:pPr lvl="0" algn="just">
              <a:buNone/>
            </a:pPr>
            <a:r>
              <a:rPr lang="ru-RU" sz="2400" dirty="0" smtClean="0">
                <a:latin typeface="Times New Roman" pitchFamily="18" charset="0"/>
                <a:cs typeface="Times New Roman" pitchFamily="18" charset="0"/>
              </a:rPr>
              <a:t>3. Изготовление чертежей, шаблонов и калек в натуральную величину (рис.  57-59).</a:t>
            </a:r>
          </a:p>
          <a:p>
            <a:pPr lvl="0" algn="just">
              <a:buNone/>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lvl="0" algn="ctr">
              <a:buNone/>
            </a:pPr>
            <a:endParaRPr lang="ru-RU" sz="2400" dirty="0" smtClean="0">
              <a:latin typeface="Times New Roman" pitchFamily="18" charset="0"/>
              <a:cs typeface="Times New Roman" pitchFamily="18" charset="0"/>
            </a:endParaRPr>
          </a:p>
          <a:p>
            <a:pPr lvl="0" algn="ctr">
              <a:buNone/>
            </a:pPr>
            <a:r>
              <a:rPr lang="ru-RU" sz="2000" dirty="0" smtClean="0">
                <a:latin typeface="Times New Roman" pitchFamily="18" charset="0"/>
                <a:cs typeface="Times New Roman" pitchFamily="18" charset="0"/>
              </a:rPr>
              <a:t>Рис.  57-59</a:t>
            </a:r>
          </a:p>
          <a:p>
            <a:endParaRPr lang="ru-RU" sz="2800" dirty="0">
              <a:latin typeface="Times New Roman" pitchFamily="18" charset="0"/>
              <a:cs typeface="Times New Roman" pitchFamily="18" charset="0"/>
            </a:endParaRPr>
          </a:p>
        </p:txBody>
      </p:sp>
      <p:pic>
        <p:nvPicPr>
          <p:cNvPr id="5" name="Рисунок 4" descr="WhatsApp Image 2020-06-03 at 2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4038600"/>
            <a:ext cx="1524000" cy="1981200"/>
          </a:xfrm>
          <a:prstGeom prst="rect">
            <a:avLst/>
          </a:prstGeom>
          <a:noFill/>
          <a:ln>
            <a:noFill/>
          </a:ln>
        </p:spPr>
      </p:pic>
      <p:pic>
        <p:nvPicPr>
          <p:cNvPr id="6" name="Рисунок 5" descr="WhatsApp Image 2020-06-03 at 2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5200" y="4038600"/>
            <a:ext cx="2438400" cy="1981200"/>
          </a:xfrm>
          <a:prstGeom prst="rect">
            <a:avLst/>
          </a:prstGeom>
          <a:noFill/>
          <a:ln>
            <a:noFill/>
          </a:ln>
        </p:spPr>
      </p:pic>
      <p:pic>
        <p:nvPicPr>
          <p:cNvPr id="7" name="Рисунок 6" descr="WhatsApp Image 2020-06-03 at 0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35757" y="4038600"/>
            <a:ext cx="1295400" cy="1981200"/>
          </a:xfrm>
          <a:prstGeom prst="rect">
            <a:avLst/>
          </a:prstGeom>
          <a:noFill/>
          <a:ln>
            <a:noFill/>
          </a:ln>
        </p:spPr>
      </p:pic>
      <p:pic>
        <p:nvPicPr>
          <p:cNvPr id="1026" name="Picture 2" descr="cB3wTMK5Doc"/>
          <p:cNvPicPr>
            <a:picLocks noChangeAspect="1" noChangeArrowheads="1"/>
          </p:cNvPicPr>
          <p:nvPr/>
        </p:nvPicPr>
        <p:blipFill>
          <a:blip r:embed="rId5" cstate="print"/>
          <a:srcRect r="18512"/>
          <a:stretch>
            <a:fillRect/>
          </a:stretch>
        </p:blipFill>
        <p:spPr bwMode="auto">
          <a:xfrm>
            <a:off x="1585341" y="826372"/>
            <a:ext cx="2163318" cy="1914441"/>
          </a:xfrm>
          <a:prstGeom prst="rect">
            <a:avLst/>
          </a:prstGeom>
          <a:noFill/>
          <a:ln w="9525">
            <a:noFill/>
            <a:miter lim="800000"/>
            <a:headEnd/>
            <a:tailEnd/>
          </a:ln>
        </p:spPr>
      </p:pic>
      <p:pic>
        <p:nvPicPr>
          <p:cNvPr id="1027" name="Picture 3" descr="IMG_20200519_122033 (2)"/>
          <p:cNvPicPr>
            <a:picLocks noChangeAspect="1" noChangeArrowheads="1"/>
          </p:cNvPicPr>
          <p:nvPr/>
        </p:nvPicPr>
        <p:blipFill>
          <a:blip r:embed="rId6" cstate="print"/>
          <a:srcRect/>
          <a:stretch>
            <a:fillRect/>
          </a:stretch>
        </p:blipFill>
        <p:spPr bwMode="auto">
          <a:xfrm>
            <a:off x="5707636" y="814974"/>
            <a:ext cx="1617503" cy="1919213"/>
          </a:xfrm>
          <a:prstGeom prst="rect">
            <a:avLst/>
          </a:prstGeom>
          <a:noFill/>
          <a:ln w="9525">
            <a:noFill/>
            <a:miter lim="800000"/>
            <a:headEnd/>
            <a:tailEnd/>
          </a:ln>
        </p:spPr>
      </p:pic>
      <p:pic>
        <p:nvPicPr>
          <p:cNvPr id="1028" name="Picture 4" descr="IMG_20200518_161639 (2)"/>
          <p:cNvPicPr>
            <a:picLocks noChangeAspect="1" noChangeArrowheads="1"/>
          </p:cNvPicPr>
          <p:nvPr/>
        </p:nvPicPr>
        <p:blipFill>
          <a:blip r:embed="rId7" cstate="print"/>
          <a:srcRect/>
          <a:stretch>
            <a:fillRect/>
          </a:stretch>
        </p:blipFill>
        <p:spPr bwMode="auto">
          <a:xfrm>
            <a:off x="3907971" y="838200"/>
            <a:ext cx="1632857"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152400"/>
            <a:ext cx="8610600" cy="6553200"/>
          </a:xfrm>
        </p:spPr>
        <p:txBody>
          <a:bodyPr>
            <a:normAutofit/>
          </a:bodyPr>
          <a:lstStyle/>
          <a:p>
            <a:pPr marL="457200" lvl="0" indent="-457200" algn="just">
              <a:buNone/>
            </a:pPr>
            <a:r>
              <a:rPr lang="ru-RU" sz="2400" dirty="0" smtClean="0">
                <a:latin typeface="Times New Roman" pitchFamily="18" charset="0"/>
                <a:cs typeface="Times New Roman" pitchFamily="18" charset="0"/>
              </a:rPr>
              <a:t>4.	Выбор древесины без сучков и дефектов, распил в нужный размер на ленточнопильном станке (рис.  60-62).</a:t>
            </a:r>
          </a:p>
          <a:p>
            <a:pPr marL="457200" lvl="0" indent="-457200" algn="just">
              <a:buAutoNum type="arabicPeriod" startAt="4"/>
            </a:pPr>
            <a:endParaRPr lang="ru-RU" sz="2400" dirty="0" smtClean="0">
              <a:latin typeface="Times New Roman" pitchFamily="18" charset="0"/>
              <a:cs typeface="Times New Roman" pitchFamily="18" charset="0"/>
            </a:endParaRPr>
          </a:p>
          <a:p>
            <a:pPr marL="457200" lvl="0" indent="-457200" algn="just">
              <a:buAutoNum type="arabicPeriod" startAt="4"/>
            </a:pPr>
            <a:endParaRPr lang="ru-RU" sz="2400" dirty="0" smtClean="0">
              <a:latin typeface="Times New Roman" pitchFamily="18" charset="0"/>
              <a:cs typeface="Times New Roman" pitchFamily="18" charset="0"/>
            </a:endParaRPr>
          </a:p>
          <a:p>
            <a:pPr marL="457200" lvl="0" indent="-457200" algn="just">
              <a:buAutoNum type="arabicPeriod" startAt="4"/>
            </a:pPr>
            <a:endParaRPr lang="ru-RU" sz="2400" dirty="0" smtClean="0">
              <a:latin typeface="Times New Roman" pitchFamily="18" charset="0"/>
              <a:cs typeface="Times New Roman" pitchFamily="18" charset="0"/>
            </a:endParaRPr>
          </a:p>
          <a:p>
            <a:pPr lvl="0" algn="just">
              <a:buNone/>
            </a:pPr>
            <a:endParaRPr lang="ru-RU" sz="2400" dirty="0" smtClean="0">
              <a:latin typeface="Times New Roman" pitchFamily="18" charset="0"/>
              <a:cs typeface="Times New Roman" pitchFamily="18" charset="0"/>
            </a:endParaRPr>
          </a:p>
          <a:p>
            <a:pPr marL="360000" lvl="0" algn="ctr">
              <a:spcBef>
                <a:spcPts val="0"/>
              </a:spcBef>
              <a:buNone/>
            </a:pPr>
            <a:endParaRPr lang="ru-RU" sz="2400" dirty="0" smtClean="0">
              <a:latin typeface="Times New Roman" pitchFamily="18" charset="0"/>
              <a:cs typeface="Times New Roman" pitchFamily="18" charset="0"/>
            </a:endParaRPr>
          </a:p>
          <a:p>
            <a:pPr marL="360000" lvl="0" algn="ctr">
              <a:spcBef>
                <a:spcPts val="0"/>
              </a:spcBef>
              <a:buNone/>
            </a:pPr>
            <a:r>
              <a:rPr lang="ru-RU" sz="2000" dirty="0" smtClean="0">
                <a:latin typeface="Times New Roman" pitchFamily="18" charset="0"/>
                <a:cs typeface="Times New Roman" pitchFamily="18" charset="0"/>
              </a:rPr>
              <a:t>Рис. 60-62</a:t>
            </a:r>
          </a:p>
          <a:p>
            <a:pPr marL="457200" lvl="0" indent="-457200" algn="just">
              <a:buNone/>
            </a:pPr>
            <a:r>
              <a:rPr lang="ru-RU" sz="2400" dirty="0" smtClean="0">
                <a:latin typeface="Times New Roman" pitchFamily="18" charset="0"/>
                <a:cs typeface="Times New Roman" pitchFamily="18" charset="0"/>
              </a:rPr>
              <a:t>5.	Строгание заготовок на фуговально-рейсмусовом станке (рис. 63-65).</a:t>
            </a:r>
          </a:p>
          <a:p>
            <a:pPr marL="457200" lvl="0" indent="-457200" algn="just">
              <a:buAutoNum type="arabicPeriod" startAt="5"/>
            </a:pPr>
            <a:endParaRPr lang="ru-RU" sz="2400" dirty="0" smtClean="0">
              <a:latin typeface="Times New Roman" pitchFamily="18" charset="0"/>
              <a:cs typeface="Times New Roman" pitchFamily="18" charset="0"/>
            </a:endParaRPr>
          </a:p>
          <a:p>
            <a:pPr marL="457200" lvl="0" indent="-457200" algn="just">
              <a:buAutoNum type="arabicPeriod" startAt="5"/>
            </a:pPr>
            <a:endParaRPr lang="ru-RU" sz="2400" dirty="0" smtClean="0">
              <a:latin typeface="Times New Roman" pitchFamily="18" charset="0"/>
              <a:cs typeface="Times New Roman" pitchFamily="18" charset="0"/>
            </a:endParaRPr>
          </a:p>
          <a:p>
            <a:pPr marL="457200" lvl="0" indent="-457200" algn="just">
              <a:buAutoNum type="arabicPeriod" startAt="5"/>
            </a:pPr>
            <a:endParaRPr lang="ru-RU" sz="2400" dirty="0" smtClean="0">
              <a:latin typeface="Times New Roman" pitchFamily="18" charset="0"/>
              <a:cs typeface="Times New Roman" pitchFamily="18" charset="0"/>
            </a:endParaRPr>
          </a:p>
          <a:p>
            <a:pPr marL="457200" lvl="0" indent="-457200" algn="just">
              <a:buAutoNum type="arabicPeriod" startAt="5"/>
            </a:pPr>
            <a:endParaRPr lang="ru-RU" sz="2400" dirty="0" smtClean="0">
              <a:latin typeface="Times New Roman" pitchFamily="18" charset="0"/>
              <a:cs typeface="Times New Roman" pitchFamily="18" charset="0"/>
            </a:endParaRPr>
          </a:p>
          <a:p>
            <a:pPr marL="457200" lvl="0" indent="-457200" algn="ctr">
              <a:buNone/>
            </a:pPr>
            <a:r>
              <a:rPr lang="ru-RU" sz="2000" dirty="0" smtClean="0">
                <a:latin typeface="Times New Roman" pitchFamily="18" charset="0"/>
                <a:cs typeface="Times New Roman" pitchFamily="18" charset="0"/>
              </a:rPr>
              <a:t>Рис.  63-65</a:t>
            </a:r>
          </a:p>
          <a:p>
            <a:endParaRPr lang="ru-RU" dirty="0" smtClean="0"/>
          </a:p>
        </p:txBody>
      </p:sp>
      <p:pic>
        <p:nvPicPr>
          <p:cNvPr id="4" name="Рисунок 3" descr="IMG-20200327-WA0087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990600"/>
            <a:ext cx="1523999" cy="1981199"/>
          </a:xfrm>
          <a:prstGeom prst="rect">
            <a:avLst/>
          </a:prstGeom>
          <a:noFill/>
          <a:ln>
            <a:noFill/>
          </a:ln>
        </p:spPr>
      </p:pic>
      <p:pic>
        <p:nvPicPr>
          <p:cNvPr id="5" name="Рисунок 4" descr="IMG-20200327-WA0038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3600" y="4267200"/>
            <a:ext cx="1524000" cy="1752600"/>
          </a:xfrm>
          <a:prstGeom prst="rect">
            <a:avLst/>
          </a:prstGeom>
          <a:noFill/>
          <a:ln>
            <a:noFill/>
          </a:ln>
        </p:spPr>
      </p:pic>
      <p:pic>
        <p:nvPicPr>
          <p:cNvPr id="6" name="Рисунок 5" descr="IMG-20200327-WA0034 (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5200" y="990600"/>
            <a:ext cx="1600200" cy="1981200"/>
          </a:xfrm>
          <a:prstGeom prst="rect">
            <a:avLst/>
          </a:prstGeom>
          <a:noFill/>
          <a:ln>
            <a:noFill/>
          </a:ln>
        </p:spPr>
      </p:pic>
      <p:pic>
        <p:nvPicPr>
          <p:cNvPr id="7" name="Рисунок 6" descr="IMG-20200327-WA0071 (2)"/>
          <p:cNvPicPr/>
          <p:nvPr/>
        </p:nvPicPr>
        <p:blipFill>
          <a:blip r:embed="rId5" cstate="print">
            <a:extLst>
              <a:ext uri="{28A0092B-C50C-407E-A947-70E740481C1C}">
                <a14:useLocalDpi xmlns:a14="http://schemas.microsoft.com/office/drawing/2010/main" val="0"/>
              </a:ext>
            </a:extLst>
          </a:blip>
          <a:srcRect t="5952"/>
          <a:stretch>
            <a:fillRect/>
          </a:stretch>
        </p:blipFill>
        <p:spPr bwMode="auto">
          <a:xfrm>
            <a:off x="3733800" y="4267200"/>
            <a:ext cx="1752600" cy="1752600"/>
          </a:xfrm>
          <a:prstGeom prst="rect">
            <a:avLst/>
          </a:prstGeom>
          <a:noFill/>
          <a:ln>
            <a:noFill/>
          </a:ln>
        </p:spPr>
      </p:pic>
      <p:pic>
        <p:nvPicPr>
          <p:cNvPr id="8" name="Рисунок 7" descr="0H9h_Ltc4y8.jpg"/>
          <p:cNvPicPr>
            <a:picLocks noChangeAspect="1"/>
          </p:cNvPicPr>
          <p:nvPr/>
        </p:nvPicPr>
        <p:blipFill>
          <a:blip r:embed="rId6" cstate="print"/>
          <a:stretch>
            <a:fillRect/>
          </a:stretch>
        </p:blipFill>
        <p:spPr>
          <a:xfrm>
            <a:off x="5562600" y="4267200"/>
            <a:ext cx="1363873" cy="1752600"/>
          </a:xfrm>
          <a:prstGeom prst="rect">
            <a:avLst/>
          </a:prstGeom>
        </p:spPr>
      </p:pic>
      <p:pic>
        <p:nvPicPr>
          <p:cNvPr id="9" name="Рисунок 8" descr="PMHaPcpoRbs.jpg"/>
          <p:cNvPicPr>
            <a:picLocks noChangeAspect="1"/>
          </p:cNvPicPr>
          <p:nvPr/>
        </p:nvPicPr>
        <p:blipFill>
          <a:blip r:embed="rId7" cstate="print"/>
          <a:stretch>
            <a:fillRect/>
          </a:stretch>
        </p:blipFill>
        <p:spPr>
          <a:xfrm>
            <a:off x="5181600" y="990600"/>
            <a:ext cx="1884556" cy="19812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52400"/>
            <a:ext cx="8686800" cy="6400800"/>
          </a:xfrm>
        </p:spPr>
        <p:txBody>
          <a:bodyPr/>
          <a:lstStyle/>
          <a:p>
            <a:pPr lvl="0" algn="just">
              <a:buNone/>
            </a:pPr>
            <a:r>
              <a:rPr lang="ru-RU" dirty="0" smtClean="0"/>
              <a:t>	</a:t>
            </a:r>
            <a:r>
              <a:rPr lang="ru-RU" sz="2400" dirty="0" smtClean="0">
                <a:latin typeface="Times New Roman" pitchFamily="18" charset="0"/>
                <a:cs typeface="Times New Roman" pitchFamily="18" charset="0"/>
              </a:rPr>
              <a:t>6.</a:t>
            </a:r>
            <a:r>
              <a:rPr lang="ru-RU" sz="2400" dirty="0" smtClean="0"/>
              <a:t>	</a:t>
            </a:r>
            <a:r>
              <a:rPr lang="ru-RU" sz="2400" dirty="0" smtClean="0">
                <a:latin typeface="Times New Roman" pitchFamily="18" charset="0"/>
                <a:cs typeface="Times New Roman" pitchFamily="18" charset="0"/>
              </a:rPr>
              <a:t>Склеивание всех необходимых элементов заготовок при помощи </a:t>
            </a:r>
            <a:r>
              <a:rPr lang="ru-RU" sz="2400" dirty="0" err="1" smtClean="0">
                <a:latin typeface="Times New Roman" pitchFamily="18" charset="0"/>
                <a:cs typeface="Times New Roman" pitchFamily="18" charset="0"/>
              </a:rPr>
              <a:t>вайм</a:t>
            </a:r>
            <a:r>
              <a:rPr lang="ru-RU" sz="2400" dirty="0" smtClean="0">
                <a:latin typeface="Times New Roman" pitchFamily="18" charset="0"/>
                <a:cs typeface="Times New Roman" pitchFamily="18" charset="0"/>
              </a:rPr>
              <a:t>, струбцин и клея ПВА (рис. 66-68).</a:t>
            </a:r>
            <a:endParaRPr lang="ru-RU" dirty="0" smtClean="0">
              <a:latin typeface="Times New Roman" pitchFamily="18" charset="0"/>
              <a:cs typeface="Times New Roman" pitchFamily="18" charset="0"/>
            </a:endParaRPr>
          </a:p>
          <a:p>
            <a:pPr>
              <a:buNone/>
            </a:pPr>
            <a:endParaRPr lang="ru-RU" dirty="0" smtClean="0"/>
          </a:p>
          <a:p>
            <a:pPr>
              <a:buNone/>
            </a:pPr>
            <a:endParaRPr lang="ru-RU" dirty="0" smtClean="0"/>
          </a:p>
          <a:p>
            <a:pPr>
              <a:buNone/>
            </a:pPr>
            <a:endParaRPr lang="ru-RU" dirty="0" smtClean="0"/>
          </a:p>
          <a:p>
            <a:pPr lvl="0" algn="ctr">
              <a:buNone/>
            </a:pPr>
            <a:endParaRPr lang="ru-RU" dirty="0" smtClean="0"/>
          </a:p>
          <a:p>
            <a:pPr lvl="0" algn="ctr">
              <a:buNone/>
            </a:pPr>
            <a:r>
              <a:rPr lang="ru-RU" sz="2000" dirty="0" smtClean="0">
                <a:latin typeface="Times New Roman" pitchFamily="18" charset="0"/>
                <a:cs typeface="Times New Roman" pitchFamily="18" charset="0"/>
              </a:rPr>
              <a:t>Рис. 66-68</a:t>
            </a:r>
            <a:endParaRPr lang="ru-RU" sz="2400" dirty="0" smtClean="0">
              <a:latin typeface="Times New Roman" pitchFamily="18" charset="0"/>
              <a:cs typeface="Times New Roman" pitchFamily="18" charset="0"/>
            </a:endParaRPr>
          </a:p>
          <a:p>
            <a:pPr lvl="0" algn="just">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7.	Перенос контуров и рисунка при помощи шаблонов на заготовки всех деталей, выпиливание по контуру </a:t>
            </a:r>
            <a:r>
              <a:rPr lang="ru-RU" sz="2400" dirty="0" err="1" smtClean="0">
                <a:latin typeface="Times New Roman" pitchFamily="18" charset="0"/>
                <a:cs typeface="Times New Roman" pitchFamily="18" charset="0"/>
              </a:rPr>
              <a:t>электролобзиком</a:t>
            </a:r>
            <a:r>
              <a:rPr lang="ru-RU" sz="2400" dirty="0" smtClean="0">
                <a:latin typeface="Times New Roman" pitchFamily="18" charset="0"/>
                <a:cs typeface="Times New Roman" pitchFamily="18" charset="0"/>
              </a:rPr>
              <a:t> и на ленточнопильном станке (рис. 69-74).</a:t>
            </a:r>
          </a:p>
          <a:p>
            <a:pPr algn="just">
              <a:buNone/>
            </a:pPr>
            <a:endParaRPr lang="ru-RU" dirty="0"/>
          </a:p>
        </p:txBody>
      </p:sp>
      <p:pic>
        <p:nvPicPr>
          <p:cNvPr id="4" name="Рисунок 3" descr="IMG-20200327-WA0033 (2)"/>
          <p:cNvPicPr/>
          <p:nvPr/>
        </p:nvPicPr>
        <p:blipFill>
          <a:blip r:embed="rId2" cstate="print">
            <a:extLst>
              <a:ext uri="{28A0092B-C50C-407E-A947-70E740481C1C}">
                <a14:useLocalDpi xmlns:a14="http://schemas.microsoft.com/office/drawing/2010/main" val="0"/>
              </a:ext>
            </a:extLst>
          </a:blip>
          <a:srcRect r="8362"/>
          <a:stretch>
            <a:fillRect/>
          </a:stretch>
        </p:blipFill>
        <p:spPr bwMode="auto">
          <a:xfrm>
            <a:off x="1676400" y="1143000"/>
            <a:ext cx="2438400" cy="1676400"/>
          </a:xfrm>
          <a:prstGeom prst="rect">
            <a:avLst/>
          </a:prstGeom>
          <a:noFill/>
          <a:ln>
            <a:noFill/>
          </a:ln>
        </p:spPr>
      </p:pic>
      <p:pic>
        <p:nvPicPr>
          <p:cNvPr id="5" name="Рисунок 4" descr="IMG-20200327-WA0044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0" y="1143000"/>
            <a:ext cx="1524000" cy="1676400"/>
          </a:xfrm>
          <a:prstGeom prst="rect">
            <a:avLst/>
          </a:prstGeom>
          <a:noFill/>
          <a:ln>
            <a:noFill/>
          </a:ln>
        </p:spPr>
      </p:pic>
      <p:pic>
        <p:nvPicPr>
          <p:cNvPr id="6" name="Рисунок 5" descr="IMG-20200327-WA0058 (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1200" y="1143000"/>
            <a:ext cx="1524000" cy="1676400"/>
          </a:xfrm>
          <a:prstGeom prst="rect">
            <a:avLst/>
          </a:prstGeom>
          <a:noFill/>
          <a:ln>
            <a:noFill/>
          </a:ln>
        </p:spPr>
      </p:pic>
      <p:pic>
        <p:nvPicPr>
          <p:cNvPr id="7" name="Рисунок 6" descr="IMG-20200327-WA0046 (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76400" y="4648200"/>
            <a:ext cx="2286000" cy="1905000"/>
          </a:xfrm>
          <a:prstGeom prst="rect">
            <a:avLst/>
          </a:prstGeom>
          <a:noFill/>
          <a:ln>
            <a:noFill/>
          </a:ln>
        </p:spPr>
      </p:pic>
      <p:pic>
        <p:nvPicPr>
          <p:cNvPr id="8" name="Рисунок 7" descr="IMG-20200327-WA0049 (2)"/>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38600" y="4648200"/>
            <a:ext cx="1981200" cy="1905000"/>
          </a:xfrm>
          <a:prstGeom prst="rect">
            <a:avLst/>
          </a:prstGeom>
          <a:noFill/>
          <a:ln>
            <a:noFill/>
          </a:ln>
        </p:spPr>
      </p:pic>
      <p:pic>
        <p:nvPicPr>
          <p:cNvPr id="9" name="Рисунок 8" descr="IMG-20200326-WA0005 (2)"/>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42383" y="4648200"/>
            <a:ext cx="1447800" cy="1905000"/>
          </a:xfrm>
          <a:prstGeom prst="rect">
            <a:avLst/>
          </a:prstGeom>
          <a:noFill/>
          <a:ln>
            <a:noFill/>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p:nvPr/>
        </p:nvPicPr>
        <p:blipFill>
          <a:blip r:embed="rId2" cstate="print">
            <a:extLst>
              <a:ext uri="{28A0092B-C50C-407E-A947-70E740481C1C}">
                <a14:useLocalDpi xmlns:a14="http://schemas.microsoft.com/office/drawing/2010/main" val="0"/>
              </a:ext>
            </a:extLst>
          </a:blip>
          <a:srcRect l="6749" r="14699"/>
          <a:stretch>
            <a:fillRect/>
          </a:stretch>
        </p:blipFill>
        <p:spPr bwMode="auto">
          <a:xfrm>
            <a:off x="2209800" y="381000"/>
            <a:ext cx="1447800" cy="1905000"/>
          </a:xfrm>
          <a:prstGeom prst="rect">
            <a:avLst/>
          </a:prstGeom>
          <a:noFill/>
        </p:spPr>
      </p:pic>
      <p:pic>
        <p:nvPicPr>
          <p:cNvPr id="8" name="Рисунок 7" descr="IMG-20200327-WA0041 (2)"/>
          <p:cNvPicPr/>
          <p:nvPr/>
        </p:nvPicPr>
        <p:blipFill>
          <a:blip r:embed="rId3" cstate="print">
            <a:lum contrast="20000"/>
            <a:extLst>
              <a:ext uri="{28A0092B-C50C-407E-A947-70E740481C1C}">
                <a14:useLocalDpi xmlns:a14="http://schemas.microsoft.com/office/drawing/2010/main" val="0"/>
              </a:ext>
            </a:extLst>
          </a:blip>
          <a:srcRect/>
          <a:stretch>
            <a:fillRect/>
          </a:stretch>
        </p:blipFill>
        <p:spPr bwMode="auto">
          <a:xfrm>
            <a:off x="3733800" y="381000"/>
            <a:ext cx="1295400" cy="1905000"/>
          </a:xfrm>
          <a:prstGeom prst="rect">
            <a:avLst/>
          </a:prstGeom>
          <a:noFill/>
          <a:ln>
            <a:noFill/>
          </a:ln>
        </p:spPr>
      </p:pic>
      <p:pic>
        <p:nvPicPr>
          <p:cNvPr id="9" name="Рисунок 8" descr="RYOR18JS0_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5400" y="381000"/>
            <a:ext cx="2209800" cy="1905000"/>
          </a:xfrm>
          <a:prstGeom prst="rect">
            <a:avLst/>
          </a:prstGeom>
          <a:noFill/>
          <a:ln>
            <a:noFill/>
          </a:ln>
        </p:spPr>
      </p:pic>
      <p:sp>
        <p:nvSpPr>
          <p:cNvPr id="10" name="TextBox 9"/>
          <p:cNvSpPr txBox="1"/>
          <p:nvPr/>
        </p:nvSpPr>
        <p:spPr>
          <a:xfrm>
            <a:off x="96235" y="2362200"/>
            <a:ext cx="8763000" cy="400110"/>
          </a:xfrm>
          <a:prstGeom prst="rect">
            <a:avLst/>
          </a:prstGeom>
          <a:noFill/>
        </p:spPr>
        <p:txBody>
          <a:bodyPr wrap="square" rtlCol="0">
            <a:spAutoFit/>
          </a:bodyPr>
          <a:lstStyle/>
          <a:p>
            <a:pPr algn="ctr"/>
            <a:r>
              <a:rPr lang="ru-RU" sz="2000" dirty="0" smtClean="0">
                <a:latin typeface="Times New Roman" pitchFamily="18" charset="0"/>
                <a:cs typeface="Times New Roman" pitchFamily="18" charset="0"/>
              </a:rPr>
              <a:t>Рис. 69-74</a:t>
            </a:r>
            <a:endParaRPr lang="ru-RU" sz="2000" dirty="0">
              <a:latin typeface="Times New Roman" pitchFamily="18" charset="0"/>
              <a:cs typeface="Times New Roman" pitchFamily="18" charset="0"/>
            </a:endParaRPr>
          </a:p>
        </p:txBody>
      </p:sp>
      <p:sp>
        <p:nvSpPr>
          <p:cNvPr id="13" name="TextBox 12"/>
          <p:cNvSpPr txBox="1"/>
          <p:nvPr/>
        </p:nvSpPr>
        <p:spPr>
          <a:xfrm>
            <a:off x="228600" y="2819400"/>
            <a:ext cx="8686800" cy="1200329"/>
          </a:xfrm>
          <a:prstGeom prst="rect">
            <a:avLst/>
          </a:prstGeom>
          <a:noFill/>
        </p:spPr>
        <p:txBody>
          <a:bodyPr wrap="square" rtlCol="0">
            <a:spAutoFit/>
          </a:bodyPr>
          <a:lstStyle/>
          <a:p>
            <a:pPr lvl="0" algn="just">
              <a:buNone/>
            </a:pPr>
            <a:r>
              <a:rPr lang="ru-RU" sz="2400" dirty="0" smtClean="0">
                <a:latin typeface="Times New Roman" pitchFamily="18" charset="0"/>
                <a:cs typeface="Times New Roman" pitchFamily="18" charset="0"/>
              </a:rPr>
              <a:t>8.	Выборка ячеек и фона под резьбу ручным фрезером, просверливание отверстий для прорезной рельефной резьбы с помощью дрели и сверлильного станка (рис.  75-77).</a:t>
            </a:r>
          </a:p>
        </p:txBody>
      </p:sp>
      <p:sp>
        <p:nvSpPr>
          <p:cNvPr id="14" name="TextBox 13"/>
          <p:cNvSpPr txBox="1"/>
          <p:nvPr/>
        </p:nvSpPr>
        <p:spPr>
          <a:xfrm>
            <a:off x="533400" y="4038600"/>
            <a:ext cx="8382000" cy="369332"/>
          </a:xfrm>
          <a:prstGeom prst="rect">
            <a:avLst/>
          </a:prstGeom>
          <a:noFill/>
        </p:spPr>
        <p:txBody>
          <a:bodyPr wrap="square" rtlCol="0">
            <a:spAutoFit/>
          </a:bodyPr>
          <a:lstStyle/>
          <a:p>
            <a:endParaRPr lang="ru-RU" dirty="0"/>
          </a:p>
        </p:txBody>
      </p:sp>
      <p:pic>
        <p:nvPicPr>
          <p:cNvPr id="15" name="Рисунок 14" descr="a680f41f4b51a0106bc2eaf19a7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4400" y="4038600"/>
            <a:ext cx="2667000" cy="1676400"/>
          </a:xfrm>
          <a:prstGeom prst="rect">
            <a:avLst/>
          </a:prstGeom>
          <a:noFill/>
          <a:ln>
            <a:noFill/>
          </a:ln>
        </p:spPr>
      </p:pic>
      <p:pic>
        <p:nvPicPr>
          <p:cNvPr id="16" name="Picture 2" descr="1560633236_dw-049"/>
          <p:cNvPicPr>
            <a:picLocks noChangeAspect="1" noChangeArrowheads="1"/>
          </p:cNvPicPr>
          <p:nvPr/>
        </p:nvPicPr>
        <p:blipFill>
          <a:blip r:embed="rId6" cstate="print"/>
          <a:srcRect/>
          <a:stretch>
            <a:fillRect/>
          </a:stretch>
        </p:blipFill>
        <p:spPr bwMode="auto">
          <a:xfrm>
            <a:off x="3657600" y="4038600"/>
            <a:ext cx="1640271" cy="1676400"/>
          </a:xfrm>
          <a:prstGeom prst="rect">
            <a:avLst/>
          </a:prstGeom>
          <a:noFill/>
          <a:ln w="9525">
            <a:noFill/>
            <a:miter lim="800000"/>
            <a:headEnd/>
            <a:tailEnd/>
          </a:ln>
        </p:spPr>
      </p:pic>
      <p:pic>
        <p:nvPicPr>
          <p:cNvPr id="17" name="Рисунок 16" descr="http://usamodelkina.ru/uploads/posts/2020-02/1581278781_pk-093.jpg"/>
          <p:cNvPicPr/>
          <p:nvPr/>
        </p:nvPicPr>
        <p:blipFill>
          <a:blip r:embed="rId7" cstate="print"/>
          <a:srcRect/>
          <a:stretch>
            <a:fillRect/>
          </a:stretch>
        </p:blipFill>
        <p:spPr bwMode="auto">
          <a:xfrm>
            <a:off x="5410200" y="4073315"/>
            <a:ext cx="2895600" cy="1676400"/>
          </a:xfrm>
          <a:prstGeom prst="rect">
            <a:avLst/>
          </a:prstGeom>
          <a:noFill/>
          <a:ln w="9525">
            <a:noFill/>
            <a:miter lim="800000"/>
            <a:headEnd/>
            <a:tailEnd/>
          </a:ln>
        </p:spPr>
      </p:pic>
      <p:sp>
        <p:nvSpPr>
          <p:cNvPr id="19" name="TextBox 18"/>
          <p:cNvSpPr txBox="1"/>
          <p:nvPr/>
        </p:nvSpPr>
        <p:spPr>
          <a:xfrm>
            <a:off x="2628900" y="5853380"/>
            <a:ext cx="3886200" cy="400110"/>
          </a:xfrm>
          <a:prstGeom prst="rect">
            <a:avLst/>
          </a:prstGeom>
          <a:noFill/>
        </p:spPr>
        <p:txBody>
          <a:bodyPr wrap="square" rtlCol="0">
            <a:spAutoFit/>
          </a:bodyPr>
          <a:lstStyle/>
          <a:p>
            <a:pPr algn="ctr"/>
            <a:r>
              <a:rPr lang="ru-RU" sz="2000" dirty="0" smtClean="0">
                <a:latin typeface="Times New Roman" pitchFamily="18" charset="0"/>
                <a:cs typeface="Times New Roman" pitchFamily="18" charset="0"/>
              </a:rPr>
              <a:t>Рис.  75-77</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152400"/>
            <a:ext cx="8610600" cy="6553200"/>
          </a:xfrm>
        </p:spPr>
        <p:txBody>
          <a:bodyPr/>
          <a:lstStyle/>
          <a:p>
            <a:pPr lvl="0" algn="just">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9.	 Выполнение художественной резьбы с помощью ножа-косяка и стамесок (рис.  78-80).</a:t>
            </a:r>
            <a:endParaRPr lang="ru-RU" sz="2800" dirty="0" smtClean="0">
              <a:latin typeface="Times New Roman" pitchFamily="18" charset="0"/>
              <a:cs typeface="Times New Roman" pitchFamily="18" charset="0"/>
            </a:endParaRPr>
          </a:p>
          <a:p>
            <a:pPr lvl="0" algn="just">
              <a:buNone/>
            </a:pPr>
            <a:endParaRPr lang="ru-RU" sz="2800" dirty="0" smtClean="0">
              <a:latin typeface="Times New Roman" pitchFamily="18" charset="0"/>
              <a:cs typeface="Times New Roman" pitchFamily="18" charset="0"/>
            </a:endParaRPr>
          </a:p>
          <a:p>
            <a:pPr lvl="0" algn="just">
              <a:buNone/>
            </a:pPr>
            <a:endParaRPr lang="ru-RU" sz="2800" dirty="0" smtClean="0">
              <a:latin typeface="Times New Roman" pitchFamily="18" charset="0"/>
              <a:cs typeface="Times New Roman" pitchFamily="18" charset="0"/>
            </a:endParaRPr>
          </a:p>
          <a:p>
            <a:pPr lvl="0" algn="just">
              <a:buNone/>
            </a:pPr>
            <a:endParaRPr lang="ru-RU" sz="2800" dirty="0" smtClean="0">
              <a:latin typeface="Times New Roman" pitchFamily="18" charset="0"/>
              <a:cs typeface="Times New Roman" pitchFamily="18" charset="0"/>
            </a:endParaRPr>
          </a:p>
          <a:p>
            <a:pPr lvl="0" algn="ctr">
              <a:buNone/>
            </a:pPr>
            <a:r>
              <a:rPr lang="ru-RU" sz="2000" dirty="0" smtClean="0">
                <a:latin typeface="Times New Roman" pitchFamily="18" charset="0"/>
                <a:cs typeface="Times New Roman" pitchFamily="18" charset="0"/>
              </a:rPr>
              <a:t>Рис.78-80</a:t>
            </a:r>
          </a:p>
          <a:p>
            <a:pPr algn="just">
              <a:buNone/>
            </a:pPr>
            <a:r>
              <a:rPr lang="ru-RU" sz="2800" dirty="0" smtClean="0"/>
              <a:t>	</a:t>
            </a:r>
            <a:r>
              <a:rPr lang="ru-RU" sz="2400" dirty="0" smtClean="0">
                <a:latin typeface="Times New Roman" pitchFamily="18" charset="0"/>
                <a:cs typeface="Times New Roman" pitchFamily="18" charset="0"/>
              </a:rPr>
              <a:t>10.	  Зачистка всех деталей при помощи шлифовальных машин, наждачной бумаги и абразивных губок (81-83).</a:t>
            </a:r>
            <a:endParaRPr lang="ru-RU" sz="2800" dirty="0" smtClean="0">
              <a:latin typeface="Times New Roman" pitchFamily="18" charset="0"/>
              <a:cs typeface="Times New Roman" pitchFamily="18" charset="0"/>
            </a:endParaRPr>
          </a:p>
          <a:p>
            <a:pPr lvl="0" algn="just">
              <a:buNone/>
            </a:pPr>
            <a:endParaRPr lang="ru-RU" sz="2800" dirty="0" smtClean="0">
              <a:latin typeface="Times New Roman" pitchFamily="18" charset="0"/>
              <a:cs typeface="Times New Roman" pitchFamily="18" charset="0"/>
            </a:endParaRPr>
          </a:p>
          <a:p>
            <a:endParaRPr lang="ru-RU" dirty="0" smtClean="0"/>
          </a:p>
          <a:p>
            <a:endParaRPr lang="ru-RU" dirty="0" smtClean="0"/>
          </a:p>
          <a:p>
            <a:endParaRPr lang="ru-RU" dirty="0" smtClean="0"/>
          </a:p>
          <a:p>
            <a:pPr algn="ctr">
              <a:buNone/>
            </a:pPr>
            <a:r>
              <a:rPr lang="ru-RU" sz="2000" dirty="0" smtClean="0">
                <a:latin typeface="Times New Roman" pitchFamily="18" charset="0"/>
                <a:cs typeface="Times New Roman" pitchFamily="18" charset="0"/>
              </a:rPr>
              <a:t>Рис.  81-83</a:t>
            </a:r>
            <a:endParaRPr lang="ru-RU" sz="2000" dirty="0">
              <a:latin typeface="Times New Roman" pitchFamily="18" charset="0"/>
              <a:cs typeface="Times New Roman" pitchFamily="18" charset="0"/>
            </a:endParaRPr>
          </a:p>
        </p:txBody>
      </p:sp>
      <p:pic>
        <p:nvPicPr>
          <p:cNvPr id="4" name="Рисунок 3" descr="carved wood textur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990600"/>
            <a:ext cx="1752600" cy="1524000"/>
          </a:xfrm>
          <a:prstGeom prst="rect">
            <a:avLst/>
          </a:prstGeom>
          <a:noFill/>
          <a:ln>
            <a:noFill/>
          </a:ln>
        </p:spPr>
      </p:pic>
      <p:pic>
        <p:nvPicPr>
          <p:cNvPr id="2050" name="Picture 2" descr="maxresdefault (5)"/>
          <p:cNvPicPr>
            <a:picLocks noChangeAspect="1" noChangeArrowheads="1"/>
          </p:cNvPicPr>
          <p:nvPr/>
        </p:nvPicPr>
        <p:blipFill>
          <a:blip r:embed="rId3" cstate="print"/>
          <a:srcRect/>
          <a:stretch>
            <a:fillRect/>
          </a:stretch>
        </p:blipFill>
        <p:spPr bwMode="auto">
          <a:xfrm>
            <a:off x="3352800" y="990600"/>
            <a:ext cx="1752600" cy="1555433"/>
          </a:xfrm>
          <a:prstGeom prst="rect">
            <a:avLst/>
          </a:prstGeom>
          <a:noFill/>
          <a:ln w="9525">
            <a:noFill/>
            <a:miter lim="800000"/>
            <a:headEnd/>
            <a:tailEnd/>
          </a:ln>
        </p:spPr>
      </p:pic>
      <p:pic>
        <p:nvPicPr>
          <p:cNvPr id="2051" name="Picture 3" descr="8419f25a33ca0f0a64d7dacc7d9ff66e (2)"/>
          <p:cNvPicPr>
            <a:picLocks noChangeAspect="1" noChangeArrowheads="1"/>
          </p:cNvPicPr>
          <p:nvPr/>
        </p:nvPicPr>
        <p:blipFill>
          <a:blip r:embed="rId4" cstate="print"/>
          <a:srcRect/>
          <a:stretch>
            <a:fillRect/>
          </a:stretch>
        </p:blipFill>
        <p:spPr bwMode="auto">
          <a:xfrm>
            <a:off x="1600200" y="3962400"/>
            <a:ext cx="2514600" cy="1698170"/>
          </a:xfrm>
          <a:prstGeom prst="rect">
            <a:avLst/>
          </a:prstGeom>
          <a:noFill/>
          <a:ln w="9525">
            <a:noFill/>
            <a:miter lim="800000"/>
            <a:headEnd/>
            <a:tailEnd/>
          </a:ln>
        </p:spPr>
      </p:pic>
      <p:pic>
        <p:nvPicPr>
          <p:cNvPr id="2052" name="Picture 4" descr="FH19DJF_591_08_107 (2)"/>
          <p:cNvPicPr>
            <a:picLocks noChangeAspect="1" noChangeArrowheads="1"/>
          </p:cNvPicPr>
          <p:nvPr/>
        </p:nvPicPr>
        <p:blipFill>
          <a:blip r:embed="rId5" cstate="print"/>
          <a:srcRect/>
          <a:stretch>
            <a:fillRect/>
          </a:stretch>
        </p:blipFill>
        <p:spPr bwMode="auto">
          <a:xfrm>
            <a:off x="4191000" y="3962400"/>
            <a:ext cx="1752600" cy="1709057"/>
          </a:xfrm>
          <a:prstGeom prst="rect">
            <a:avLst/>
          </a:prstGeom>
          <a:noFill/>
          <a:ln w="9525">
            <a:noFill/>
            <a:miter lim="800000"/>
            <a:headEnd/>
            <a:tailEnd/>
          </a:ln>
        </p:spPr>
      </p:pic>
      <p:pic>
        <p:nvPicPr>
          <p:cNvPr id="2053" name="Picture 5" descr="HTB1zXthJVXXXXbdXVXXq6xXFXXXW (2)"/>
          <p:cNvPicPr>
            <a:picLocks noChangeAspect="1" noChangeArrowheads="1"/>
          </p:cNvPicPr>
          <p:nvPr/>
        </p:nvPicPr>
        <p:blipFill>
          <a:blip r:embed="rId6" cstate="print"/>
          <a:srcRect l="17999" r="11813"/>
          <a:stretch>
            <a:fillRect/>
          </a:stretch>
        </p:blipFill>
        <p:spPr bwMode="auto">
          <a:xfrm>
            <a:off x="6019800" y="3962400"/>
            <a:ext cx="1905000" cy="1718880"/>
          </a:xfrm>
          <a:prstGeom prst="rect">
            <a:avLst/>
          </a:prstGeom>
          <a:noFill/>
          <a:ln w="9525">
            <a:noFill/>
            <a:miter lim="800000"/>
            <a:headEnd/>
            <a:tailEnd/>
          </a:ln>
        </p:spPr>
      </p:pic>
      <p:pic>
        <p:nvPicPr>
          <p:cNvPr id="8" name="Рисунок 7" descr=" "/>
          <p:cNvPicPr/>
          <p:nvPr/>
        </p:nvPicPr>
        <p:blipFill rotWithShape="1">
          <a:blip r:embed="rId7" cstate="print">
            <a:extLst>
              <a:ext uri="{28A0092B-C50C-407E-A947-70E740481C1C}">
                <a14:useLocalDpi xmlns:a14="http://schemas.microsoft.com/office/drawing/2010/main" val="0"/>
              </a:ext>
            </a:extLst>
          </a:blip>
          <a:srcRect t="23825" b="12844"/>
          <a:stretch/>
        </p:blipFill>
        <p:spPr bwMode="auto">
          <a:xfrm>
            <a:off x="5181600" y="990600"/>
            <a:ext cx="2590800" cy="1524000"/>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lnSpcReduction="10000"/>
          </a:bodyPr>
          <a:lstStyle/>
          <a:p>
            <a:pPr marL="0" indent="450850" algn="just"/>
            <a:r>
              <a:rPr lang="ru-RU" sz="2400" dirty="0" smtClean="0">
                <a:latin typeface="Times New Roman" pitchFamily="18" charset="0"/>
                <a:cs typeface="Times New Roman" pitchFamily="18" charset="0"/>
              </a:rPr>
              <a:t>Главным замыслом работы является желание привнести в пространство ИСТ актуальный осмысленный декор, раскрыть в нем миссию и ценности нашего учебного заведения, подчеркнуть его новый фирменный стиль. Разработанные изделия стали сплетением идей о необходимости прогресса при сохранении связей с истоками, о творческом устремлении человечества и природе, как базисе всего существующего, о важности созидательной деятельности в эру технологий.</a:t>
            </a:r>
          </a:p>
          <a:p>
            <a:pPr marL="0" indent="0" algn="just">
              <a:buNone/>
            </a:pPr>
            <a:endParaRPr lang="ru-RU" sz="2400" dirty="0" smtClean="0">
              <a:latin typeface="Times New Roman" pitchFamily="18" charset="0"/>
              <a:cs typeface="Times New Roman" pitchFamily="18" charset="0"/>
            </a:endParaRPr>
          </a:p>
          <a:p>
            <a:pPr algn="ctr">
              <a:buNone/>
            </a:pPr>
            <a:r>
              <a:rPr lang="ru-RU" sz="2800" b="1" i="1" u="sng" dirty="0" smtClean="0">
                <a:latin typeface="Times New Roman" pitchFamily="18" charset="0"/>
                <a:cs typeface="Times New Roman" pitchFamily="18" charset="0"/>
              </a:rPr>
              <a:t>Объекты дипломного проектирования</a:t>
            </a:r>
            <a:endParaRPr lang="ru-RU" sz="2800" dirty="0" smtClean="0">
              <a:latin typeface="Times New Roman" pitchFamily="18" charset="0"/>
              <a:cs typeface="Times New Roman" pitchFamily="18" charset="0"/>
            </a:endParaRPr>
          </a:p>
          <a:p>
            <a:pPr marL="0" lvl="1" indent="450850" algn="just">
              <a:lnSpc>
                <a:spcPct val="120000"/>
              </a:lnSpc>
              <a:buNone/>
            </a:pPr>
            <a:r>
              <a:rPr lang="ru-RU" dirty="0" smtClean="0">
                <a:solidFill>
                  <a:schemeClr val="tx1"/>
                </a:solidFill>
                <a:latin typeface="Times New Roman" pitchFamily="18" charset="0"/>
                <a:cs typeface="Times New Roman" pitchFamily="18" charset="0"/>
              </a:rPr>
              <a:t>В качестве объектов дипломного проектирования были выбраны панно-стеллаж и резные панели для декорирования колонны. Данный выбор был сделан ввиду следующих причин:</a:t>
            </a:r>
          </a:p>
          <a:p>
            <a:pPr algn="ctr"/>
            <a:endParaRPr lang="ru-RU" sz="2400" dirty="0" smtClean="0">
              <a:latin typeface="Times New Roman" pitchFamily="18" charset="0"/>
              <a:cs typeface="Times New Roman" pitchFamily="18" charset="0"/>
            </a:endParaRPr>
          </a:p>
          <a:p>
            <a:endParaRPr lang="ru-RU" sz="4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228600"/>
            <a:ext cx="8763000" cy="6477000"/>
          </a:xfrm>
        </p:spPr>
        <p:txBody>
          <a:bodyPr/>
          <a:lstStyle/>
          <a:p>
            <a:pPr lvl="0" algn="just">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11.	  Резка объемных букв «ИСТ» и </a:t>
            </a:r>
            <a:r>
              <a:rPr lang="ru-RU" sz="2400" dirty="0" err="1" smtClean="0">
                <a:latin typeface="Times New Roman" pitchFamily="18" charset="0"/>
                <a:cs typeface="Times New Roman" pitchFamily="18" charset="0"/>
              </a:rPr>
              <a:t>слогана</a:t>
            </a:r>
            <a:r>
              <a:rPr lang="ru-RU" sz="2400" dirty="0" smtClean="0">
                <a:latin typeface="Times New Roman" pitchFamily="18" charset="0"/>
                <a:cs typeface="Times New Roman" pitchFamily="18" charset="0"/>
              </a:rPr>
              <a:t> «Я люблю НЭТИ» на лазерном фрезере (рис.  84-86).</a:t>
            </a:r>
            <a:endParaRPr lang="ru-RU" sz="2800" dirty="0" smtClean="0">
              <a:latin typeface="Times New Roman" pitchFamily="18" charset="0"/>
              <a:cs typeface="Times New Roman" pitchFamily="18" charset="0"/>
            </a:endParaRPr>
          </a:p>
          <a:p>
            <a:pPr lvl="0" algn="just">
              <a:buNone/>
            </a:pPr>
            <a:r>
              <a:rPr lang="ru-RU" sz="2800" dirty="0" smtClean="0">
                <a:latin typeface="Times New Roman" pitchFamily="18" charset="0"/>
                <a:cs typeface="Times New Roman" pitchFamily="18" charset="0"/>
              </a:rPr>
              <a:t>  </a:t>
            </a:r>
          </a:p>
          <a:p>
            <a:pPr lvl="0" algn="just">
              <a:buNone/>
            </a:pPr>
            <a:endParaRPr lang="ru-RU" sz="2800" dirty="0" smtClean="0">
              <a:latin typeface="Times New Roman" pitchFamily="18" charset="0"/>
              <a:cs typeface="Times New Roman" pitchFamily="18" charset="0"/>
            </a:endParaRPr>
          </a:p>
          <a:p>
            <a:pPr lvl="0" algn="just">
              <a:buNone/>
            </a:pPr>
            <a:endParaRPr lang="ru-RU" sz="2800" dirty="0" smtClean="0">
              <a:latin typeface="Times New Roman" pitchFamily="18" charset="0"/>
              <a:cs typeface="Times New Roman" pitchFamily="18" charset="0"/>
            </a:endParaRPr>
          </a:p>
          <a:p>
            <a:pPr lvl="0" algn="ctr">
              <a:buNone/>
            </a:pPr>
            <a:endParaRPr lang="ru-RU" sz="2000" dirty="0" smtClean="0">
              <a:latin typeface="Times New Roman" pitchFamily="18" charset="0"/>
              <a:cs typeface="Times New Roman" pitchFamily="18" charset="0"/>
            </a:endParaRPr>
          </a:p>
          <a:p>
            <a:pPr lvl="0" algn="ctr">
              <a:buNone/>
            </a:pPr>
            <a:r>
              <a:rPr lang="ru-RU" sz="2000" dirty="0" smtClean="0">
                <a:latin typeface="Times New Roman" pitchFamily="18" charset="0"/>
                <a:cs typeface="Times New Roman" pitchFamily="18" charset="0"/>
              </a:rPr>
              <a:t>Рис.  84-86</a:t>
            </a:r>
          </a:p>
          <a:p>
            <a:pPr algn="just">
              <a:buNone/>
            </a:pPr>
            <a:r>
              <a:rPr lang="ru-RU" sz="2400" dirty="0" smtClean="0"/>
              <a:t>    </a:t>
            </a:r>
            <a:r>
              <a:rPr lang="ru-RU" sz="2400" dirty="0" smtClean="0">
                <a:latin typeface="Times New Roman" pitchFamily="18" charset="0"/>
                <a:cs typeface="Times New Roman" pitchFamily="18" charset="0"/>
              </a:rPr>
              <a:t>12.	 Послойное </a:t>
            </a:r>
            <a:r>
              <a:rPr lang="ru-RU" sz="2400" dirty="0" err="1" smtClean="0">
                <a:latin typeface="Times New Roman" pitchFamily="18" charset="0"/>
                <a:cs typeface="Times New Roman" pitchFamily="18" charset="0"/>
              </a:rPr>
              <a:t>тонирование</a:t>
            </a:r>
            <a:r>
              <a:rPr lang="ru-RU" sz="2400" dirty="0" smtClean="0">
                <a:latin typeface="Times New Roman" pitchFamily="18" charset="0"/>
                <a:cs typeface="Times New Roman" pitchFamily="18" charset="0"/>
              </a:rPr>
              <a:t> деталей морилкой «</a:t>
            </a:r>
            <a:r>
              <a:rPr lang="en-US" sz="2400" dirty="0" err="1" smtClean="0">
                <a:latin typeface="Times New Roman" pitchFamily="18" charset="0"/>
                <a:cs typeface="Times New Roman" pitchFamily="18" charset="0"/>
              </a:rPr>
              <a:t>Pirtti</a:t>
            </a:r>
            <a:r>
              <a:rPr lang="ru-RU" sz="2400" dirty="0" smtClean="0">
                <a:latin typeface="Times New Roman" pitchFamily="18" charset="0"/>
                <a:cs typeface="Times New Roman" pitchFamily="18" charset="0"/>
              </a:rPr>
              <a:t>» серого и золотисто-орехового цветов (рис.  87-89).</a:t>
            </a:r>
          </a:p>
          <a:p>
            <a:pPr lvl="0" algn="just">
              <a:buNone/>
            </a:pPr>
            <a:endParaRPr lang="ru-RU" sz="2800" dirty="0" smtClean="0">
              <a:latin typeface="Times New Roman" pitchFamily="18" charset="0"/>
              <a:cs typeface="Times New Roman" pitchFamily="18" charset="0"/>
            </a:endParaRPr>
          </a:p>
          <a:p>
            <a:pPr>
              <a:buNone/>
            </a:pPr>
            <a:endParaRPr lang="ru-RU" dirty="0" smtClean="0"/>
          </a:p>
          <a:p>
            <a:endParaRPr lang="ru-RU" dirty="0" smtClean="0"/>
          </a:p>
          <a:p>
            <a:endParaRPr lang="ru-RU" dirty="0" smtClean="0"/>
          </a:p>
          <a:p>
            <a:pPr algn="ctr">
              <a:buNone/>
            </a:pPr>
            <a:r>
              <a:rPr lang="ru-RU" sz="2000" dirty="0" smtClean="0">
                <a:latin typeface="Times New Roman" pitchFamily="18" charset="0"/>
                <a:cs typeface="Times New Roman" pitchFamily="18" charset="0"/>
              </a:rPr>
              <a:t>Рис.  87-89</a:t>
            </a:r>
            <a:endParaRPr lang="ru-RU" sz="2000" dirty="0">
              <a:latin typeface="Times New Roman" pitchFamily="18" charset="0"/>
              <a:cs typeface="Times New Roman" pitchFamily="18" charset="0"/>
            </a:endParaRPr>
          </a:p>
        </p:txBody>
      </p:sp>
      <p:pic>
        <p:nvPicPr>
          <p:cNvPr id="3074" name="Picture 2" descr="ПАННО крупно"/>
          <p:cNvPicPr>
            <a:picLocks noChangeAspect="1" noChangeArrowheads="1"/>
          </p:cNvPicPr>
          <p:nvPr/>
        </p:nvPicPr>
        <p:blipFill>
          <a:blip r:embed="rId2" cstate="print"/>
          <a:srcRect l="30444" r="48636" b="63525"/>
          <a:stretch>
            <a:fillRect/>
          </a:stretch>
        </p:blipFill>
        <p:spPr bwMode="auto">
          <a:xfrm>
            <a:off x="1447800" y="1143000"/>
            <a:ext cx="1887415" cy="1752600"/>
          </a:xfrm>
          <a:prstGeom prst="rect">
            <a:avLst/>
          </a:prstGeom>
          <a:noFill/>
          <a:ln w="9525">
            <a:noFill/>
            <a:miter lim="800000"/>
            <a:headEnd/>
            <a:tailEnd/>
          </a:ln>
        </p:spPr>
      </p:pic>
      <p:pic>
        <p:nvPicPr>
          <p:cNvPr id="3075" name="Picture 3" descr="ПАННО крупно"/>
          <p:cNvPicPr>
            <a:picLocks noChangeAspect="1" noChangeArrowheads="1"/>
          </p:cNvPicPr>
          <p:nvPr/>
        </p:nvPicPr>
        <p:blipFill>
          <a:blip r:embed="rId3" cstate="print"/>
          <a:srcRect l="73166" t="63715" r="18790" b="20061"/>
          <a:stretch>
            <a:fillRect/>
          </a:stretch>
        </p:blipFill>
        <p:spPr bwMode="auto">
          <a:xfrm>
            <a:off x="3581400" y="1143000"/>
            <a:ext cx="1659266" cy="1752600"/>
          </a:xfrm>
          <a:prstGeom prst="rect">
            <a:avLst/>
          </a:prstGeom>
          <a:noFill/>
          <a:ln w="9525">
            <a:noFill/>
            <a:miter lim="800000"/>
            <a:headEnd/>
            <a:tailEnd/>
          </a:ln>
        </p:spPr>
      </p:pic>
      <p:pic>
        <p:nvPicPr>
          <p:cNvPr id="3076" name="Рисунок 7" descr="Станок для резки пенопласта с ЧПУ: виды, особенности, достоинства"/>
          <p:cNvPicPr>
            <a:picLocks noChangeAspect="1" noChangeArrowheads="1"/>
          </p:cNvPicPr>
          <p:nvPr/>
        </p:nvPicPr>
        <p:blipFill>
          <a:blip r:embed="rId4" cstate="print"/>
          <a:srcRect/>
          <a:stretch>
            <a:fillRect/>
          </a:stretch>
        </p:blipFill>
        <p:spPr bwMode="auto">
          <a:xfrm>
            <a:off x="5472504" y="1143000"/>
            <a:ext cx="2618591" cy="1752600"/>
          </a:xfrm>
          <a:prstGeom prst="rect">
            <a:avLst/>
          </a:prstGeom>
          <a:noFill/>
          <a:ln w="9525">
            <a:noFill/>
            <a:miter lim="800000"/>
            <a:headEnd/>
            <a:tailEnd/>
          </a:ln>
        </p:spPr>
      </p:pic>
      <p:pic>
        <p:nvPicPr>
          <p:cNvPr id="7" name="Рисунок 6" descr="CUk633zfmjE"/>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2954" y="4267200"/>
            <a:ext cx="2362200" cy="1752600"/>
          </a:xfrm>
          <a:prstGeom prst="rect">
            <a:avLst/>
          </a:prstGeom>
          <a:noFill/>
          <a:ln>
            <a:noFill/>
          </a:ln>
        </p:spPr>
      </p:pic>
      <p:pic>
        <p:nvPicPr>
          <p:cNvPr id="8" name="Рисунок 7" descr="2I3kl2nDpZk (1)"/>
          <p:cNvPicPr/>
          <p:nvPr/>
        </p:nvPicPr>
        <p:blipFill>
          <a:blip r:embed="rId6" cstate="print">
            <a:lum contrast="20000"/>
            <a:extLst>
              <a:ext uri="{28A0092B-C50C-407E-A947-70E740481C1C}">
                <a14:useLocalDpi xmlns:a14="http://schemas.microsoft.com/office/drawing/2010/main" val="0"/>
              </a:ext>
            </a:extLst>
          </a:blip>
          <a:srcRect l="6989" t="43358" r="17024"/>
          <a:stretch>
            <a:fillRect/>
          </a:stretch>
        </p:blipFill>
        <p:spPr bwMode="auto">
          <a:xfrm>
            <a:off x="3719904" y="4267200"/>
            <a:ext cx="1752600" cy="1752600"/>
          </a:xfrm>
          <a:prstGeom prst="rect">
            <a:avLst/>
          </a:prstGeom>
          <a:noFill/>
          <a:ln w="6350" cmpd="sng">
            <a:solidFill>
              <a:srgbClr val="000000"/>
            </a:solidFill>
            <a:miter lim="800000"/>
            <a:headEnd/>
            <a:tailEnd/>
          </a:ln>
          <a:effectLst/>
        </p:spPr>
      </p:pic>
      <p:pic>
        <p:nvPicPr>
          <p:cNvPr id="9" name="Рисунок 8" descr="Как выбрать краску для стен из дерева"/>
          <p:cNvPicPr/>
          <p:nvPr/>
        </p:nvPicPr>
        <p:blipFill>
          <a:blip r:embed="rId7" cstate="print">
            <a:extLst>
              <a:ext uri="{28A0092B-C50C-407E-A947-70E740481C1C}">
                <a14:useLocalDpi xmlns:a14="http://schemas.microsoft.com/office/drawing/2010/main" val="0"/>
              </a:ext>
            </a:extLst>
          </a:blip>
          <a:srcRect l="16017" r="15584"/>
          <a:stretch>
            <a:fillRect/>
          </a:stretch>
        </p:blipFill>
        <p:spPr bwMode="auto">
          <a:xfrm>
            <a:off x="5748130" y="4267200"/>
            <a:ext cx="1676400" cy="1752600"/>
          </a:xfrm>
          <a:prstGeom prst="rect">
            <a:avLst/>
          </a:prstGeom>
          <a:noFill/>
          <a:ln>
            <a:noFill/>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228600"/>
            <a:ext cx="8839200" cy="6477000"/>
          </a:xfrm>
        </p:spPr>
        <p:txBody>
          <a:bodyPr>
            <a:normAutofit lnSpcReduction="10000"/>
          </a:bodyPr>
          <a:lstStyle/>
          <a:p>
            <a:pPr algn="just">
              <a:buNone/>
            </a:pPr>
            <a:r>
              <a:rPr lang="ru-RU" dirty="0" smtClean="0"/>
              <a:t>	</a:t>
            </a:r>
            <a:r>
              <a:rPr lang="ru-RU" sz="2400" dirty="0" smtClean="0">
                <a:latin typeface="Times New Roman" pitchFamily="18" charset="0"/>
                <a:cs typeface="Times New Roman" pitchFamily="18" charset="0"/>
              </a:rPr>
              <a:t>13</a:t>
            </a: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Декоративная покраска необходимых фрагментов акриловой краской способом «сухой кисти», выполняемая с выявлением текстуры и рельефа поверхности (рис.  90-92).</a:t>
            </a: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lvl="0" algn="ctr">
              <a:buClr>
                <a:srgbClr val="F3A447"/>
              </a:buClr>
              <a:buNone/>
            </a:pPr>
            <a:r>
              <a:rPr lang="ru-RU" sz="2000" dirty="0">
                <a:solidFill>
                  <a:prstClr val="white"/>
                </a:solidFill>
                <a:latin typeface="Times New Roman" pitchFamily="18" charset="0"/>
                <a:cs typeface="Times New Roman" pitchFamily="18" charset="0"/>
              </a:rPr>
              <a:t>Рис.  </a:t>
            </a:r>
            <a:r>
              <a:rPr lang="ru-RU" sz="2000" dirty="0" smtClean="0">
                <a:solidFill>
                  <a:prstClr val="white"/>
                </a:solidFill>
                <a:latin typeface="Times New Roman" pitchFamily="18" charset="0"/>
                <a:cs typeface="Times New Roman" pitchFamily="18" charset="0"/>
              </a:rPr>
              <a:t>90-92</a:t>
            </a:r>
            <a:endParaRPr lang="ru-RU" sz="2400" dirty="0">
              <a:solidFill>
                <a:prstClr val="white"/>
              </a:solidFill>
              <a:latin typeface="Times New Roman" pitchFamily="18" charset="0"/>
              <a:cs typeface="Times New Roman" pitchFamily="18" charset="0"/>
            </a:endParaRPr>
          </a:p>
          <a:p>
            <a:pPr algn="just">
              <a:buNone/>
            </a:pPr>
            <a:r>
              <a:rPr lang="ru-RU" sz="2400" dirty="0" smtClean="0">
                <a:latin typeface="Times New Roman" pitchFamily="18" charset="0"/>
                <a:cs typeface="Times New Roman" pitchFamily="18" charset="0"/>
              </a:rPr>
              <a:t>  14. Лакирование всех элементов изделий акриловым лаком (рис.  93-95).</a:t>
            </a: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93-95</a:t>
            </a:r>
            <a:endParaRPr lang="ru-RU" sz="2400" dirty="0" smtClean="0">
              <a:latin typeface="Times New Roman" pitchFamily="18" charset="0"/>
              <a:cs typeface="Times New Roman" pitchFamily="18" charset="0"/>
            </a:endParaRPr>
          </a:p>
        </p:txBody>
      </p:sp>
      <p:pic>
        <p:nvPicPr>
          <p:cNvPr id="4" name="Рисунок 3" descr="Как покрасить пенопласт | Кафель и плитка"/>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520686"/>
            <a:ext cx="2819400" cy="1752600"/>
          </a:xfrm>
          <a:prstGeom prst="rect">
            <a:avLst/>
          </a:prstGeom>
          <a:noFill/>
          <a:ln>
            <a:noFill/>
          </a:ln>
        </p:spPr>
      </p:pic>
      <p:pic>
        <p:nvPicPr>
          <p:cNvPr id="5" name="Рисунок 4" descr="ПАННО крупно"/>
          <p:cNvPicPr/>
          <p:nvPr/>
        </p:nvPicPr>
        <p:blipFill>
          <a:blip r:embed="rId3" cstate="print">
            <a:extLst>
              <a:ext uri="{28A0092B-C50C-407E-A947-70E740481C1C}">
                <a14:useLocalDpi xmlns:a14="http://schemas.microsoft.com/office/drawing/2010/main" val="0"/>
              </a:ext>
            </a:extLst>
          </a:blip>
          <a:srcRect l="64899" t="47786" r="18767" b="5167"/>
          <a:stretch>
            <a:fillRect/>
          </a:stretch>
        </p:blipFill>
        <p:spPr bwMode="auto">
          <a:xfrm>
            <a:off x="3733800" y="1470991"/>
            <a:ext cx="1143000" cy="1752600"/>
          </a:xfrm>
          <a:prstGeom prst="rect">
            <a:avLst/>
          </a:prstGeom>
          <a:noFill/>
          <a:ln>
            <a:noFill/>
          </a:ln>
        </p:spPr>
      </p:pic>
      <p:pic>
        <p:nvPicPr>
          <p:cNvPr id="7" name="Рисунок 6"/>
          <p:cNvPicPr/>
          <p:nvPr/>
        </p:nvPicPr>
        <p:blipFill rotWithShape="1">
          <a:blip r:embed="rId4" cstate="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l="2886" t="11026" r="73869" b="14616"/>
          <a:stretch/>
        </p:blipFill>
        <p:spPr bwMode="auto">
          <a:xfrm rot="16200000">
            <a:off x="5915439" y="597177"/>
            <a:ext cx="1749287" cy="3496915"/>
          </a:xfrm>
          <a:prstGeom prst="rect">
            <a:avLst/>
          </a:prstGeom>
          <a:ln>
            <a:noFill/>
          </a:ln>
          <a:extLst>
            <a:ext uri="{53640926-AAD7-44D8-BBD7-CCE9431645EC}">
              <a14:shadowObscured xmlns:a14="http://schemas.microsoft.com/office/drawing/2010/main"/>
            </a:ext>
          </a:extLst>
        </p:spPr>
      </p:pic>
      <p:pic>
        <p:nvPicPr>
          <p:cNvPr id="8" name="Рисунок 7" descr="https://aktivita.ru/wp-content/uploads/sites/7/2019/03/nanesenie-gruntovochnogo-sloya.png"/>
          <p:cNvPicPr/>
          <p:nvPr/>
        </p:nvPicPr>
        <p:blipFill>
          <a:blip r:embed="rId6" cstate="print"/>
          <a:srcRect/>
          <a:stretch>
            <a:fillRect/>
          </a:stretch>
        </p:blipFill>
        <p:spPr bwMode="auto">
          <a:xfrm>
            <a:off x="5494683" y="4366591"/>
            <a:ext cx="2590800" cy="1676400"/>
          </a:xfrm>
          <a:prstGeom prst="rect">
            <a:avLst/>
          </a:prstGeom>
          <a:noFill/>
          <a:ln w="9525">
            <a:noFill/>
            <a:miter lim="800000"/>
            <a:headEnd/>
            <a:tailEnd/>
          </a:ln>
        </p:spPr>
      </p:pic>
      <p:pic>
        <p:nvPicPr>
          <p:cNvPr id="9" name="Рисунок 26" descr="q7tIIjf9u0A"/>
          <p:cNvPicPr>
            <a:picLocks noChangeAspect="1" noChangeArrowheads="1"/>
          </p:cNvPicPr>
          <p:nvPr/>
        </p:nvPicPr>
        <p:blipFill>
          <a:blip r:embed="rId7" cstate="print"/>
          <a:srcRect t="42659" r="37039"/>
          <a:stretch>
            <a:fillRect/>
          </a:stretch>
        </p:blipFill>
        <p:spPr bwMode="auto">
          <a:xfrm>
            <a:off x="3988312" y="4366591"/>
            <a:ext cx="1377043" cy="1676400"/>
          </a:xfrm>
          <a:prstGeom prst="rect">
            <a:avLst/>
          </a:prstGeom>
          <a:noFill/>
          <a:ln w="9525">
            <a:noFill/>
            <a:miter lim="800000"/>
            <a:headEnd/>
            <a:tailEnd/>
          </a:ln>
        </p:spPr>
      </p:pic>
      <p:pic>
        <p:nvPicPr>
          <p:cNvPr id="10" name="Рисунок 50" descr="C:\Users\maksas711\AppData\Local\Microsoft\Windows\INetCache\Content.Word\3xEFBTwYuUA.JPG"/>
          <p:cNvPicPr>
            <a:picLocks noChangeAspect="1" noChangeArrowheads="1"/>
          </p:cNvPicPr>
          <p:nvPr/>
        </p:nvPicPr>
        <p:blipFill>
          <a:blip r:embed="rId8" cstate="print"/>
          <a:srcRect l="14938" t="47232" b="6166"/>
          <a:stretch>
            <a:fillRect/>
          </a:stretch>
        </p:blipFill>
        <p:spPr bwMode="auto">
          <a:xfrm>
            <a:off x="1570383" y="4343400"/>
            <a:ext cx="2296800"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228600"/>
            <a:ext cx="8763000" cy="6629400"/>
          </a:xfrm>
        </p:spPr>
        <p:txBody>
          <a:bodyPr>
            <a:normAutofit/>
          </a:bodyPr>
          <a:lstStyle/>
          <a:p>
            <a:pPr algn="just">
              <a:buNone/>
            </a:pPr>
            <a:r>
              <a:rPr lang="ru-RU" dirty="0" smtClean="0"/>
              <a:t>	</a:t>
            </a:r>
            <a:r>
              <a:rPr lang="ru-RU" sz="2400" dirty="0" smtClean="0">
                <a:latin typeface="Times New Roman" pitchFamily="18" charset="0"/>
                <a:cs typeface="Times New Roman" pitchFamily="18" charset="0"/>
              </a:rPr>
              <a:t>15</a:t>
            </a: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Сборка всех модулей (рис.  96-98).</a:t>
            </a:r>
          </a:p>
          <a:p>
            <a:pPr algn="just">
              <a:buNone/>
            </a:pPr>
            <a:endParaRPr lang="ru-RU"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ctr">
              <a:buNone/>
            </a:pPr>
            <a:endParaRPr lang="ru-RU" sz="24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96-98 </a:t>
            </a:r>
          </a:p>
          <a:p>
            <a:pPr algn="just">
              <a:buNone/>
            </a:pP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16.	   Подготовка глины  – замачивание материала, цежение и оттяжка на гипсовых плитах до нужной консистенции (рис.  99-105).</a:t>
            </a:r>
          </a:p>
          <a:p>
            <a:pPr algn="just">
              <a:buNone/>
            </a:pPr>
            <a:endParaRPr lang="ru-RU"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lgn="ctr">
              <a:buNone/>
            </a:pPr>
            <a:endParaRPr lang="ru-RU" sz="2800" dirty="0" smtClean="0">
              <a:latin typeface="Times New Roman" pitchFamily="18" charset="0"/>
              <a:cs typeface="Times New Roman" pitchFamily="18" charset="0"/>
            </a:endParaRPr>
          </a:p>
        </p:txBody>
      </p:sp>
      <p:pic>
        <p:nvPicPr>
          <p:cNvPr id="6" name="Рисунок 5" descr="C:\Users\Admin\Desktop\Новая папка (3)\Новая папка\lKNAWMr82bg.jpg"/>
          <p:cNvPicPr/>
          <p:nvPr/>
        </p:nvPicPr>
        <p:blipFill>
          <a:blip r:embed="rId2" cstate="print">
            <a:extLst>
              <a:ext uri="{28A0092B-C50C-407E-A947-70E740481C1C}">
                <a14:useLocalDpi xmlns:a14="http://schemas.microsoft.com/office/drawing/2010/main" val="0"/>
              </a:ext>
            </a:extLst>
          </a:blip>
          <a:srcRect l="7107" t="11454" r="8460" b="16299"/>
          <a:stretch>
            <a:fillRect/>
          </a:stretch>
        </p:blipFill>
        <p:spPr bwMode="auto">
          <a:xfrm flipH="1">
            <a:off x="1219200" y="762000"/>
            <a:ext cx="1600200" cy="1600200"/>
          </a:xfrm>
          <a:prstGeom prst="rect">
            <a:avLst/>
          </a:prstGeom>
          <a:noFill/>
          <a:ln>
            <a:noFill/>
          </a:ln>
        </p:spPr>
      </p:pic>
      <p:pic>
        <p:nvPicPr>
          <p:cNvPr id="7" name="Рисунок 6" descr="C:\Users\Admin\Desktop\Новая папка (3)\Новая папка\7IJjsDoCVeU.jpg"/>
          <p:cNvPicPr/>
          <p:nvPr/>
        </p:nvPicPr>
        <p:blipFill>
          <a:blip r:embed="rId3" cstate="print">
            <a:extLst>
              <a:ext uri="{28A0092B-C50C-407E-A947-70E740481C1C}">
                <a14:useLocalDpi xmlns:a14="http://schemas.microsoft.com/office/drawing/2010/main" val="0"/>
              </a:ext>
            </a:extLst>
          </a:blip>
          <a:srcRect t="30985" r="21315" b="23207"/>
          <a:stretch>
            <a:fillRect/>
          </a:stretch>
        </p:blipFill>
        <p:spPr bwMode="auto">
          <a:xfrm>
            <a:off x="2895600" y="762000"/>
            <a:ext cx="2590800" cy="1600200"/>
          </a:xfrm>
          <a:prstGeom prst="rect">
            <a:avLst/>
          </a:prstGeom>
          <a:noFill/>
          <a:ln>
            <a:noFill/>
          </a:ln>
        </p:spPr>
      </p:pic>
      <p:pic>
        <p:nvPicPr>
          <p:cNvPr id="1026" name="Рисунок 52" descr="C:\Users\maksas711\AppData\Local\Microsoft\Windows\INetCache\Content.Word\ln73nDAcQ5E.JPG"/>
          <p:cNvPicPr>
            <a:picLocks noChangeAspect="1" noChangeArrowheads="1"/>
          </p:cNvPicPr>
          <p:nvPr/>
        </p:nvPicPr>
        <p:blipFill>
          <a:blip r:embed="rId4" cstate="print"/>
          <a:srcRect t="46309" r="6190"/>
          <a:stretch>
            <a:fillRect/>
          </a:stretch>
        </p:blipFill>
        <p:spPr bwMode="auto">
          <a:xfrm>
            <a:off x="5585460" y="762000"/>
            <a:ext cx="2080260" cy="1600200"/>
          </a:xfrm>
          <a:prstGeom prst="rect">
            <a:avLst/>
          </a:prstGeom>
          <a:noFill/>
          <a:ln w="9525">
            <a:noFill/>
            <a:miter lim="800000"/>
            <a:headEnd/>
            <a:tailEnd/>
          </a:ln>
        </p:spPr>
      </p:pic>
      <p:pic>
        <p:nvPicPr>
          <p:cNvPr id="9" name="Рисунок 8"/>
          <p:cNvPicPr/>
          <p:nvPr/>
        </p:nvPicPr>
        <p:blipFill rotWithShape="1">
          <a:blip r:embed="rId5" cstate="print">
            <a:extLst>
              <a:ext uri="{28A0092B-C50C-407E-A947-70E740481C1C}">
                <a14:useLocalDpi xmlns:a14="http://schemas.microsoft.com/office/drawing/2010/main" val="0"/>
              </a:ext>
            </a:extLst>
          </a:blip>
          <a:srcRect l="18793" t="15086"/>
          <a:stretch/>
        </p:blipFill>
        <p:spPr bwMode="auto">
          <a:xfrm rot="5400000">
            <a:off x="1600200" y="4343400"/>
            <a:ext cx="2209800" cy="2057400"/>
          </a:xfrm>
          <a:prstGeom prst="rect">
            <a:avLst/>
          </a:prstGeom>
          <a:noFill/>
          <a:ln>
            <a:noFill/>
          </a:ln>
          <a:extLst>
            <a:ext uri="{53640926-AAD7-44D8-BBD7-CCE9431645EC}">
              <a14:shadowObscured xmlns:a14="http://schemas.microsoft.com/office/drawing/2010/main"/>
            </a:ext>
          </a:extLst>
        </p:spPr>
      </p:pic>
      <p:pic>
        <p:nvPicPr>
          <p:cNvPr id="10" name="Рисунок 9"/>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62400" y="4267200"/>
            <a:ext cx="1752600" cy="2209800"/>
          </a:xfrm>
          <a:prstGeom prst="rect">
            <a:avLst/>
          </a:prstGeom>
          <a:noFill/>
        </p:spPr>
      </p:pic>
      <p:pic>
        <p:nvPicPr>
          <p:cNvPr id="11" name="Рисунок 10"/>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67400" y="4267200"/>
            <a:ext cx="1676400" cy="220980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p:nvPr/>
        </p:nvPicPr>
        <p:blipFill>
          <a:blip r:embed="rId2" cstate="print">
            <a:extLst>
              <a:ext uri="{28A0092B-C50C-407E-A947-70E740481C1C}">
                <a14:useLocalDpi xmlns:a14="http://schemas.microsoft.com/office/drawing/2010/main" val="0"/>
              </a:ext>
            </a:extLst>
          </a:blip>
          <a:stretch>
            <a:fillRect/>
          </a:stretch>
        </p:blipFill>
        <p:spPr>
          <a:xfrm rot="5400000">
            <a:off x="876300" y="409161"/>
            <a:ext cx="1828800" cy="1905000"/>
          </a:xfrm>
          <a:prstGeom prst="rect">
            <a:avLst/>
          </a:prstGeom>
        </p:spPr>
      </p:pic>
      <p:pic>
        <p:nvPicPr>
          <p:cNvPr id="7" name="Рисунок 6"/>
          <p:cNvPicPr/>
          <p:nvPr/>
        </p:nvPicPr>
        <p:blipFill>
          <a:blip r:embed="rId3" cstate="print">
            <a:extLst>
              <a:ext uri="{28A0092B-C50C-407E-A947-70E740481C1C}">
                <a14:useLocalDpi xmlns:a14="http://schemas.microsoft.com/office/drawing/2010/main" val="0"/>
              </a:ext>
            </a:extLst>
          </a:blip>
          <a:stretch>
            <a:fillRect/>
          </a:stretch>
        </p:blipFill>
        <p:spPr>
          <a:xfrm rot="5400000">
            <a:off x="2890630" y="599661"/>
            <a:ext cx="1828800" cy="1524000"/>
          </a:xfrm>
          <a:prstGeom prst="rect">
            <a:avLst/>
          </a:prstGeom>
        </p:spPr>
      </p:pic>
      <p:pic>
        <p:nvPicPr>
          <p:cNvPr id="8" name="Рисунок 7"/>
          <p:cNvPicPr/>
          <p:nvPr/>
        </p:nvPicPr>
        <p:blipFill>
          <a:blip r:embed="rId4" cstate="print">
            <a:extLst>
              <a:ext uri="{28A0092B-C50C-407E-A947-70E740481C1C}">
                <a14:useLocalDpi xmlns:a14="http://schemas.microsoft.com/office/drawing/2010/main" val="0"/>
              </a:ext>
            </a:extLst>
          </a:blip>
          <a:stretch>
            <a:fillRect/>
          </a:stretch>
        </p:blipFill>
        <p:spPr>
          <a:xfrm rot="5400000">
            <a:off x="4724400" y="609600"/>
            <a:ext cx="1828800" cy="1524000"/>
          </a:xfrm>
          <a:prstGeom prst="rect">
            <a:avLst/>
          </a:prstGeom>
        </p:spPr>
      </p:pic>
      <p:pic>
        <p:nvPicPr>
          <p:cNvPr id="9" name="Рисунок 8"/>
          <p:cNvPicPr/>
          <p:nvPr/>
        </p:nvPicPr>
        <p:blipFill>
          <a:blip r:embed="rId5" cstate="print">
            <a:extLst>
              <a:ext uri="{28A0092B-C50C-407E-A947-70E740481C1C}">
                <a14:useLocalDpi xmlns:a14="http://schemas.microsoft.com/office/drawing/2010/main" val="0"/>
              </a:ext>
            </a:extLst>
          </a:blip>
          <a:stretch>
            <a:fillRect/>
          </a:stretch>
        </p:blipFill>
        <p:spPr>
          <a:xfrm rot="5400000">
            <a:off x="6629400" y="500270"/>
            <a:ext cx="1828800" cy="1676400"/>
          </a:xfrm>
          <a:prstGeom prst="rect">
            <a:avLst/>
          </a:prstGeom>
        </p:spPr>
      </p:pic>
      <p:sp>
        <p:nvSpPr>
          <p:cNvPr id="10" name="TextBox 9"/>
          <p:cNvSpPr txBox="1"/>
          <p:nvPr/>
        </p:nvSpPr>
        <p:spPr>
          <a:xfrm>
            <a:off x="1600200" y="2362200"/>
            <a:ext cx="6172200" cy="400110"/>
          </a:xfrm>
          <a:prstGeom prst="rect">
            <a:avLst/>
          </a:prstGeom>
          <a:noFill/>
        </p:spPr>
        <p:txBody>
          <a:bodyPr wrap="square" rtlCol="0">
            <a:spAutoFit/>
          </a:bodyPr>
          <a:lstStyle/>
          <a:p>
            <a:pPr algn="ctr"/>
            <a:r>
              <a:rPr lang="ru-RU" sz="2000" dirty="0" smtClean="0">
                <a:latin typeface="Times New Roman" pitchFamily="18" charset="0"/>
                <a:cs typeface="Times New Roman" pitchFamily="18" charset="0"/>
              </a:rPr>
              <a:t>Рис.  99-105</a:t>
            </a:r>
            <a:endParaRPr lang="ru-RU" sz="2000" dirty="0">
              <a:latin typeface="Times New Roman" pitchFamily="18" charset="0"/>
              <a:cs typeface="Times New Roman" pitchFamily="18" charset="0"/>
            </a:endParaRPr>
          </a:p>
        </p:txBody>
      </p:sp>
      <p:sp>
        <p:nvSpPr>
          <p:cNvPr id="13" name="TextBox 12"/>
          <p:cNvSpPr txBox="1"/>
          <p:nvPr/>
        </p:nvSpPr>
        <p:spPr>
          <a:xfrm>
            <a:off x="152400" y="2895600"/>
            <a:ext cx="8839200" cy="830997"/>
          </a:xfrm>
          <a:prstGeom prst="rect">
            <a:avLst/>
          </a:prstGeom>
          <a:noFill/>
        </p:spPr>
        <p:txBody>
          <a:bodyPr wrap="square" rtlCol="0">
            <a:spAutoFit/>
          </a:bodyPr>
          <a:lstStyle/>
          <a:p>
            <a:r>
              <a:rPr lang="ru-RU"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17.   Выполнение пробников и моделей изделий в материале (рис.  106-108).</a:t>
            </a:r>
            <a:endParaRPr lang="ru-RU" sz="2400" dirty="0"/>
          </a:p>
        </p:txBody>
      </p:sp>
      <p:pic>
        <p:nvPicPr>
          <p:cNvPr id="14" name="Рисунок 13"/>
          <p:cNvPicPr/>
          <p:nvPr/>
        </p:nvPicPr>
        <p:blipFill rotWithShape="1">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t="5251"/>
          <a:stretch/>
        </p:blipFill>
        <p:spPr bwMode="auto">
          <a:xfrm>
            <a:off x="2209800" y="3657600"/>
            <a:ext cx="1600200" cy="2362200"/>
          </a:xfrm>
          <a:prstGeom prst="rect">
            <a:avLst/>
          </a:prstGeom>
          <a:noFill/>
          <a:ln>
            <a:noFill/>
          </a:ln>
          <a:extLst>
            <a:ext uri="{53640926-AAD7-44D8-BBD7-CCE9431645EC}">
              <a14:shadowObscured xmlns:a14="http://schemas.microsoft.com/office/drawing/2010/main"/>
            </a:ext>
          </a:extLst>
        </p:spPr>
      </p:pic>
      <p:pic>
        <p:nvPicPr>
          <p:cNvPr id="15" name="Рисунок 14"/>
          <p:cNvPicPr/>
          <p:nvPr/>
        </p:nvPicPr>
        <p:blipFill rotWithShape="1">
          <a:blip r:embed="rId8" cstate="print">
            <a:extLst>
              <a:ext uri="{28A0092B-C50C-407E-A947-70E740481C1C}">
                <a14:useLocalDpi xmlns:a14="http://schemas.microsoft.com/office/drawing/2010/main" val="0"/>
              </a:ext>
            </a:extLst>
          </a:blip>
          <a:srcRect t="9474" b="16841"/>
          <a:stretch/>
        </p:blipFill>
        <p:spPr bwMode="auto">
          <a:xfrm>
            <a:off x="3886200" y="3657600"/>
            <a:ext cx="1676400" cy="2362200"/>
          </a:xfrm>
          <a:prstGeom prst="rect">
            <a:avLst/>
          </a:prstGeom>
          <a:noFill/>
          <a:ln>
            <a:noFill/>
          </a:ln>
          <a:extLst>
            <a:ext uri="{53640926-AAD7-44D8-BBD7-CCE9431645EC}">
              <a14:shadowObscured xmlns:a14="http://schemas.microsoft.com/office/drawing/2010/main"/>
            </a:ext>
          </a:extLst>
        </p:spPr>
      </p:pic>
      <p:pic>
        <p:nvPicPr>
          <p:cNvPr id="16" name="Рисунок 15"/>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638800" y="3657600"/>
            <a:ext cx="1752600" cy="2362200"/>
          </a:xfrm>
          <a:prstGeom prst="rect">
            <a:avLst/>
          </a:prstGeom>
          <a:noFill/>
        </p:spPr>
      </p:pic>
      <p:sp>
        <p:nvSpPr>
          <p:cNvPr id="17" name="TextBox 16"/>
          <p:cNvSpPr txBox="1"/>
          <p:nvPr/>
        </p:nvSpPr>
        <p:spPr>
          <a:xfrm>
            <a:off x="2628900" y="6129130"/>
            <a:ext cx="3886200" cy="400110"/>
          </a:xfrm>
          <a:prstGeom prst="rect">
            <a:avLst/>
          </a:prstGeom>
          <a:noFill/>
        </p:spPr>
        <p:txBody>
          <a:bodyPr wrap="square" rtlCol="0">
            <a:spAutoFit/>
          </a:bodyPr>
          <a:lstStyle/>
          <a:p>
            <a:pPr algn="ctr"/>
            <a:r>
              <a:rPr lang="ru-RU" sz="2000" dirty="0" smtClean="0">
                <a:latin typeface="Times New Roman" pitchFamily="18" charset="0"/>
                <a:cs typeface="Times New Roman" pitchFamily="18" charset="0"/>
              </a:rPr>
              <a:t>Рис.  106-108</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81000" y="152400"/>
            <a:ext cx="8229600" cy="6430963"/>
          </a:xfrm>
        </p:spPr>
        <p:txBody>
          <a:bodyPr/>
          <a:lstStyle/>
          <a:p>
            <a:pPr lvl="0" algn="just">
              <a:buNone/>
            </a:pPr>
            <a:r>
              <a:rPr lang="ru-RU" sz="2400" dirty="0" smtClean="0">
                <a:latin typeface="Times New Roman" pitchFamily="18" charset="0"/>
                <a:cs typeface="Times New Roman" pitchFamily="18" charset="0"/>
              </a:rPr>
              <a:t>	18.	  Изготовление всех моделей и гипсовых форм, необходимых для отливки изделий</a:t>
            </a:r>
            <a:r>
              <a:rPr lang="ru-RU" sz="2400" dirty="0" smtClean="0"/>
              <a:t> (</a:t>
            </a:r>
            <a:r>
              <a:rPr lang="ru-RU" sz="2400" dirty="0" smtClean="0">
                <a:latin typeface="Times New Roman" pitchFamily="18" charset="0"/>
                <a:cs typeface="Times New Roman" pitchFamily="18" charset="0"/>
              </a:rPr>
              <a:t>рис.  109-114).</a:t>
            </a:r>
          </a:p>
          <a:p>
            <a:endParaRPr lang="ru-RU" dirty="0" smtClean="0"/>
          </a:p>
          <a:p>
            <a:endParaRPr lang="ru-RU" dirty="0" smtClean="0"/>
          </a:p>
          <a:p>
            <a:endParaRPr lang="ru-RU" dirty="0" smtClean="0"/>
          </a:p>
          <a:p>
            <a:pPr algn="just">
              <a:buNone/>
            </a:pPr>
            <a:endParaRPr lang="ru-RU" sz="2800" dirty="0" smtClean="0">
              <a:latin typeface="Times New Roman" pitchFamily="18" charset="0"/>
              <a:cs typeface="Times New Roman" pitchFamily="18" charset="0"/>
            </a:endParaRPr>
          </a:p>
          <a:p>
            <a:pPr algn="just">
              <a:buNone/>
            </a:pPr>
            <a:r>
              <a:rPr lang="ru-RU" sz="2800" dirty="0" smtClean="0">
                <a:latin typeface="Times New Roman" pitchFamily="18" charset="0"/>
                <a:cs typeface="Times New Roman" pitchFamily="18" charset="0"/>
              </a:rPr>
              <a:t>	</a:t>
            </a:r>
          </a:p>
          <a:p>
            <a:pPr algn="just">
              <a:buNone/>
            </a:pPr>
            <a:endParaRPr lang="ru-RU" sz="2800" dirty="0" smtClean="0">
              <a:latin typeface="Times New Roman" pitchFamily="18" charset="0"/>
              <a:cs typeface="Times New Roman" pitchFamily="18" charset="0"/>
            </a:endParaRPr>
          </a:p>
          <a:p>
            <a:pPr algn="just">
              <a:buNone/>
            </a:pPr>
            <a:endParaRPr lang="ru-RU" sz="2800" dirty="0" smtClean="0">
              <a:latin typeface="Times New Roman" pitchFamily="18" charset="0"/>
              <a:cs typeface="Times New Roman" pitchFamily="18" charset="0"/>
            </a:endParaRPr>
          </a:p>
          <a:p>
            <a:pPr algn="just">
              <a:buNone/>
            </a:pPr>
            <a:endParaRPr lang="ru-RU" sz="2800" dirty="0" smtClean="0">
              <a:latin typeface="Times New Roman" pitchFamily="18" charset="0"/>
              <a:cs typeface="Times New Roman" pitchFamily="18" charset="0"/>
            </a:endParaRPr>
          </a:p>
          <a:p>
            <a:pPr algn="just">
              <a:buNone/>
            </a:pPr>
            <a:endParaRPr lang="ru-RU" sz="28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109-114</a:t>
            </a:r>
            <a:endParaRPr lang="ru-RU" sz="2000" dirty="0"/>
          </a:p>
        </p:txBody>
      </p:sp>
      <p:pic>
        <p:nvPicPr>
          <p:cNvPr id="7" name="Рисунок 6"/>
          <p:cNvPicPr/>
          <p:nvPr/>
        </p:nvPicPr>
        <p:blipFill>
          <a:blip r:embed="rId2" cstate="print">
            <a:extLst>
              <a:ext uri="{28A0092B-C50C-407E-A947-70E740481C1C}">
                <a14:useLocalDpi xmlns:a14="http://schemas.microsoft.com/office/drawing/2010/main" val="0"/>
              </a:ext>
            </a:extLst>
          </a:blip>
          <a:stretch>
            <a:fillRect/>
          </a:stretch>
        </p:blipFill>
        <p:spPr>
          <a:xfrm>
            <a:off x="1143000" y="1066800"/>
            <a:ext cx="2438400" cy="2057400"/>
          </a:xfrm>
          <a:prstGeom prst="rect">
            <a:avLst/>
          </a:prstGeom>
        </p:spPr>
      </p:pic>
      <p:pic>
        <p:nvPicPr>
          <p:cNvPr id="8" name="Рисунок 7"/>
          <p:cNvPicPr/>
          <p:nvPr/>
        </p:nvPicPr>
        <p:blipFill>
          <a:blip r:embed="rId3" cstate="print">
            <a:extLst>
              <a:ext uri="{28A0092B-C50C-407E-A947-70E740481C1C}">
                <a14:useLocalDpi xmlns:a14="http://schemas.microsoft.com/office/drawing/2010/main" val="0"/>
              </a:ext>
            </a:extLst>
          </a:blip>
          <a:stretch>
            <a:fillRect/>
          </a:stretch>
        </p:blipFill>
        <p:spPr>
          <a:xfrm rot="5400000">
            <a:off x="3428999" y="1295401"/>
            <a:ext cx="2057401" cy="1600200"/>
          </a:xfrm>
          <a:prstGeom prst="rect">
            <a:avLst/>
          </a:prstGeom>
        </p:spPr>
      </p:pic>
      <p:pic>
        <p:nvPicPr>
          <p:cNvPr id="9" name="Рисунок 8"/>
          <p:cNvPicPr/>
          <p:nvPr/>
        </p:nvPicPr>
        <p:blipFill>
          <a:blip r:embed="rId4" cstate="print">
            <a:extLst>
              <a:ext uri="{28A0092B-C50C-407E-A947-70E740481C1C}">
                <a14:useLocalDpi xmlns:a14="http://schemas.microsoft.com/office/drawing/2010/main" val="0"/>
              </a:ext>
            </a:extLst>
          </a:blip>
          <a:stretch>
            <a:fillRect/>
          </a:stretch>
        </p:blipFill>
        <p:spPr>
          <a:xfrm>
            <a:off x="5334000" y="1066800"/>
            <a:ext cx="2438400" cy="2057400"/>
          </a:xfrm>
          <a:prstGeom prst="rect">
            <a:avLst/>
          </a:prstGeom>
        </p:spPr>
      </p:pic>
      <p:pic>
        <p:nvPicPr>
          <p:cNvPr id="10" name="Рисунок 9"/>
          <p:cNvPicPr/>
          <p:nvPr/>
        </p:nvPicPr>
        <p:blipFill>
          <a:blip r:embed="rId5" cstate="print">
            <a:extLst>
              <a:ext uri="{28A0092B-C50C-407E-A947-70E740481C1C}">
                <a14:useLocalDpi xmlns:a14="http://schemas.microsoft.com/office/drawing/2010/main" val="0"/>
              </a:ext>
            </a:extLst>
          </a:blip>
          <a:stretch>
            <a:fillRect/>
          </a:stretch>
        </p:blipFill>
        <p:spPr>
          <a:xfrm rot="10800000">
            <a:off x="1219200" y="3200400"/>
            <a:ext cx="2362200" cy="2057400"/>
          </a:xfrm>
          <a:prstGeom prst="rect">
            <a:avLst/>
          </a:prstGeom>
        </p:spPr>
      </p:pic>
      <p:pic>
        <p:nvPicPr>
          <p:cNvPr id="11" name="Рисунок 10"/>
          <p:cNvPicPr/>
          <p:nvPr/>
        </p:nvPicPr>
        <p:blipFill rotWithShape="1">
          <a:blip r:embed="rId6" cstate="print">
            <a:extLst>
              <a:ext uri="{28A0092B-C50C-407E-A947-70E740481C1C}">
                <a14:useLocalDpi xmlns:a14="http://schemas.microsoft.com/office/drawing/2010/main" val="0"/>
              </a:ext>
            </a:extLst>
          </a:blip>
          <a:srcRect t="10526" r="13322"/>
          <a:stretch/>
        </p:blipFill>
        <p:spPr bwMode="auto">
          <a:xfrm rot="10800000">
            <a:off x="5257800" y="3200400"/>
            <a:ext cx="2514600" cy="2057400"/>
          </a:xfrm>
          <a:prstGeom prst="rect">
            <a:avLst/>
          </a:prstGeom>
          <a:ln>
            <a:noFill/>
          </a:ln>
          <a:extLst>
            <a:ext uri="{53640926-AAD7-44D8-BBD7-CCE9431645EC}">
              <a14:shadowObscured xmlns:a14="http://schemas.microsoft.com/office/drawing/2010/main"/>
            </a:ext>
          </a:extLst>
        </p:spPr>
      </p:pic>
      <p:pic>
        <p:nvPicPr>
          <p:cNvPr id="12" name="Рисунок 11"/>
          <p:cNvPicPr/>
          <p:nvPr/>
        </p:nvPicPr>
        <p:blipFill rotWithShape="1">
          <a:blip r:embed="rId7" cstate="print">
            <a:extLst>
              <a:ext uri="{28A0092B-C50C-407E-A947-70E740481C1C}">
                <a14:useLocalDpi xmlns:a14="http://schemas.microsoft.com/office/drawing/2010/main" val="0"/>
              </a:ext>
            </a:extLst>
          </a:blip>
          <a:srcRect l="12821" t="6044" r="12840"/>
          <a:stretch/>
        </p:blipFill>
        <p:spPr bwMode="auto">
          <a:xfrm rot="10800000" flipV="1">
            <a:off x="3657600" y="3200400"/>
            <a:ext cx="1524000" cy="2057400"/>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304800"/>
            <a:ext cx="8991600" cy="6172200"/>
          </a:xfrm>
        </p:spPr>
        <p:txBody>
          <a:bodyPr>
            <a:normAutofit/>
          </a:bodyPr>
          <a:lstStyle/>
          <a:p>
            <a:pPr>
              <a:buNone/>
            </a:pPr>
            <a:r>
              <a:rPr lang="ru-RU" sz="2400" dirty="0" smtClean="0">
                <a:latin typeface="Times New Roman" pitchFamily="18" charset="0"/>
                <a:cs typeface="Times New Roman" pitchFamily="18" charset="0"/>
              </a:rPr>
              <a:t>   19.	   Формование изделий методом отливки и </a:t>
            </a:r>
            <a:r>
              <a:rPr lang="ru-RU" sz="2400" dirty="0" err="1" smtClean="0">
                <a:latin typeface="Times New Roman" pitchFamily="18" charset="0"/>
                <a:cs typeface="Times New Roman" pitchFamily="18" charset="0"/>
              </a:rPr>
              <a:t>отминки</a:t>
            </a:r>
            <a:r>
              <a:rPr lang="ru-RU" sz="2400" dirty="0" smtClean="0">
                <a:latin typeface="Times New Roman" pitchFamily="18" charset="0"/>
                <a:cs typeface="Times New Roman" pitchFamily="18" charset="0"/>
              </a:rPr>
              <a:t> в гипсовую форму (рис.  115-121).</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115-121</a:t>
            </a:r>
            <a:endParaRPr lang="ru-RU" sz="2000" dirty="0"/>
          </a:p>
        </p:txBody>
      </p:sp>
      <p:pic>
        <p:nvPicPr>
          <p:cNvPr id="5" name="Рисунок 4" descr="C:\Users\NewUser\Desktop\полина\Фото для диплома\IMG_20190415_145241.jpg"/>
          <p:cNvPicPr/>
          <p:nvPr/>
        </p:nvPicPr>
        <p:blipFill rotWithShape="1">
          <a:blip r:embed="rId2" cstate="print"/>
          <a:srcRect l="14894" r="30497"/>
          <a:stretch/>
        </p:blipFill>
        <p:spPr bwMode="auto">
          <a:xfrm>
            <a:off x="6096000" y="3276600"/>
            <a:ext cx="1752600" cy="1981200"/>
          </a:xfrm>
          <a:prstGeom prst="rect">
            <a:avLst/>
          </a:prstGeom>
          <a:noFill/>
          <a:ln>
            <a:noFill/>
          </a:ln>
          <a:extLst>
            <a:ext uri="{53640926-AAD7-44D8-BBD7-CCE9431645EC}">
              <a14:shadowObscured xmlns:a14="http://schemas.microsoft.com/office/drawing/2010/main"/>
            </a:ext>
          </a:extLst>
        </p:spPr>
      </p:pic>
      <p:pic>
        <p:nvPicPr>
          <p:cNvPr id="6" name="Рисунок 5"/>
          <p:cNvPicPr/>
          <p:nvPr/>
        </p:nvPicPr>
        <p:blipFill rotWithShape="1">
          <a:blip r:embed="rId3" cstate="print">
            <a:extLst>
              <a:ext uri="{28A0092B-C50C-407E-A947-70E740481C1C}">
                <a14:useLocalDpi xmlns:a14="http://schemas.microsoft.com/office/drawing/2010/main" val="0"/>
              </a:ext>
            </a:extLst>
          </a:blip>
          <a:srcRect l="12500" r="9028"/>
          <a:stretch/>
        </p:blipFill>
        <p:spPr bwMode="auto">
          <a:xfrm>
            <a:off x="4648200" y="1143000"/>
            <a:ext cx="1676400" cy="2057400"/>
          </a:xfrm>
          <a:prstGeom prst="rect">
            <a:avLst/>
          </a:prstGeom>
          <a:ln>
            <a:noFill/>
          </a:ln>
          <a:extLst>
            <a:ext uri="{53640926-AAD7-44D8-BBD7-CCE9431645EC}">
              <a14:shadowObscured xmlns:a14="http://schemas.microsoft.com/office/drawing/2010/main"/>
            </a:ext>
          </a:extLst>
        </p:spPr>
      </p:pic>
      <p:pic>
        <p:nvPicPr>
          <p:cNvPr id="7" name="Рисунок 6" descr="C:\Users\NewUser\Desktop\полина\Фото для диплома\IMG_20190320_150310.jpg"/>
          <p:cNvPicPr/>
          <p:nvPr/>
        </p:nvPicPr>
        <p:blipFill rotWithShape="1">
          <a:blip r:embed="rId4" cstate="print"/>
          <a:srcRect l="11333" r="31000"/>
          <a:stretch/>
        </p:blipFill>
        <p:spPr bwMode="auto">
          <a:xfrm>
            <a:off x="6400800" y="1143000"/>
            <a:ext cx="1447800" cy="2057400"/>
          </a:xfrm>
          <a:prstGeom prst="rect">
            <a:avLst/>
          </a:prstGeom>
          <a:noFill/>
          <a:ln>
            <a:noFill/>
          </a:ln>
          <a:extLst>
            <a:ext uri="{53640926-AAD7-44D8-BBD7-CCE9431645EC}">
              <a14:shadowObscured xmlns:a14="http://schemas.microsoft.com/office/drawing/2010/main"/>
            </a:ext>
          </a:extLst>
        </p:spPr>
      </p:pic>
      <p:pic>
        <p:nvPicPr>
          <p:cNvPr id="8" name="Рисунок 7"/>
          <p:cNvPicPr/>
          <p:nvPr/>
        </p:nvPicPr>
        <p:blipFill>
          <a:blip r:embed="rId5" cstate="print">
            <a:extLst>
              <a:ext uri="{28A0092B-C50C-407E-A947-70E740481C1C}">
                <a14:useLocalDpi xmlns:a14="http://schemas.microsoft.com/office/drawing/2010/main" val="0"/>
              </a:ext>
            </a:extLst>
          </a:blip>
          <a:stretch>
            <a:fillRect/>
          </a:stretch>
        </p:blipFill>
        <p:spPr>
          <a:xfrm rot="5400000">
            <a:off x="1485900" y="3467100"/>
            <a:ext cx="1981200" cy="1600200"/>
          </a:xfrm>
          <a:prstGeom prst="rect">
            <a:avLst/>
          </a:prstGeom>
        </p:spPr>
      </p:pic>
      <p:pic>
        <p:nvPicPr>
          <p:cNvPr id="9" name="Рисунок 8"/>
          <p:cNvPicPr/>
          <p:nvPr/>
        </p:nvPicPr>
        <p:blipFill>
          <a:blip r:embed="rId6" cstate="print">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val="0"/>
              </a:ext>
            </a:extLst>
          </a:blip>
          <a:stretch>
            <a:fillRect/>
          </a:stretch>
        </p:blipFill>
        <p:spPr>
          <a:xfrm>
            <a:off x="3200400" y="1143000"/>
            <a:ext cx="1371600" cy="2057400"/>
          </a:xfrm>
          <a:prstGeom prst="rect">
            <a:avLst/>
          </a:prstGeom>
        </p:spPr>
      </p:pic>
      <p:pic>
        <p:nvPicPr>
          <p:cNvPr id="10" name="Рисунок 9"/>
          <p:cNvPicPr/>
          <p:nvPr/>
        </p:nvPicPr>
        <p:blipFill rotWithShape="1">
          <a:blip r:embed="rId8"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r="9091"/>
          <a:stretch/>
        </p:blipFill>
        <p:spPr bwMode="auto">
          <a:xfrm>
            <a:off x="1676400" y="1143000"/>
            <a:ext cx="1447800" cy="2057400"/>
          </a:xfrm>
          <a:prstGeom prst="rect">
            <a:avLst/>
          </a:prstGeom>
          <a:ln>
            <a:noFill/>
          </a:ln>
          <a:extLst>
            <a:ext uri="{53640926-AAD7-44D8-BBD7-CCE9431645EC}">
              <a14:shadowObscured xmlns:a14="http://schemas.microsoft.com/office/drawing/2010/main"/>
            </a:ext>
          </a:extLst>
        </p:spPr>
      </p:pic>
      <p:pic>
        <p:nvPicPr>
          <p:cNvPr id="11" name="Рисунок 10"/>
          <p:cNvPicPr/>
          <p:nvPr/>
        </p:nvPicPr>
        <p:blipFill rotWithShape="1">
          <a:blip r:embed="rId9"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r="12893"/>
          <a:stretch/>
        </p:blipFill>
        <p:spPr bwMode="auto">
          <a:xfrm>
            <a:off x="3352800" y="3276600"/>
            <a:ext cx="2667000" cy="1981200"/>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152400"/>
            <a:ext cx="8763000" cy="6477000"/>
          </a:xfrm>
        </p:spPr>
        <p:txBody>
          <a:bodyPr>
            <a:normAutofit/>
          </a:bodyPr>
          <a:lstStyle/>
          <a:p>
            <a:pPr>
              <a:buNone/>
            </a:pPr>
            <a:r>
              <a:rPr lang="ru-RU" sz="2400" dirty="0" smtClean="0">
                <a:latin typeface="Times New Roman" pitchFamily="18" charset="0"/>
                <a:cs typeface="Times New Roman" pitchFamily="18" charset="0"/>
              </a:rPr>
              <a:t>	20.	  Ручное формование изделий (рис.  122-129).</a:t>
            </a:r>
          </a:p>
          <a:p>
            <a:endParaRPr lang="ru-RU" sz="28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a:p>
            <a:pPr algn="just">
              <a:buNone/>
            </a:pPr>
            <a:r>
              <a:rPr lang="ru-RU" sz="2800" dirty="0" smtClean="0">
                <a:latin typeface="Times New Roman" pitchFamily="18" charset="0"/>
                <a:cs typeface="Times New Roman" pitchFamily="18" charset="0"/>
              </a:rPr>
              <a:t>	</a:t>
            </a:r>
          </a:p>
          <a:p>
            <a:pPr algn="just">
              <a:buNone/>
            </a:pPr>
            <a:endParaRPr lang="ru-RU" sz="2800" dirty="0" smtClean="0">
              <a:latin typeface="Times New Roman" pitchFamily="18" charset="0"/>
              <a:cs typeface="Times New Roman" pitchFamily="18" charset="0"/>
            </a:endParaRPr>
          </a:p>
          <a:p>
            <a:pPr algn="just">
              <a:buNone/>
            </a:pPr>
            <a:endParaRPr lang="ru-RU" sz="2800" dirty="0" smtClean="0">
              <a:latin typeface="Times New Roman" pitchFamily="18" charset="0"/>
              <a:cs typeface="Times New Roman" pitchFamily="18" charset="0"/>
            </a:endParaRPr>
          </a:p>
          <a:p>
            <a:pPr algn="just">
              <a:buNone/>
            </a:pPr>
            <a:endParaRPr lang="ru-RU" sz="2800" dirty="0" smtClean="0">
              <a:latin typeface="Times New Roman" pitchFamily="18" charset="0"/>
              <a:cs typeface="Times New Roman" pitchFamily="18" charset="0"/>
            </a:endParaRPr>
          </a:p>
          <a:p>
            <a:pPr algn="just">
              <a:buNone/>
            </a:pPr>
            <a:endParaRPr lang="ru-RU" sz="2800" dirty="0" smtClean="0">
              <a:latin typeface="Times New Roman" pitchFamily="18" charset="0"/>
              <a:cs typeface="Times New Roman" pitchFamily="18" charset="0"/>
            </a:endParaRPr>
          </a:p>
          <a:p>
            <a:pPr algn="just">
              <a:buNone/>
            </a:pPr>
            <a:endParaRPr lang="ru-RU" sz="28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122-129</a:t>
            </a:r>
            <a:endParaRPr lang="ru-RU" sz="2000" dirty="0">
              <a:latin typeface="Times New Roman" pitchFamily="18" charset="0"/>
              <a:cs typeface="Times New Roman" pitchFamily="18" charset="0"/>
            </a:endParaRPr>
          </a:p>
        </p:txBody>
      </p:sp>
      <p:pic>
        <p:nvPicPr>
          <p:cNvPr id="4" name="Рисунок 3"/>
          <p:cNvPicPr/>
          <p:nvPr/>
        </p:nvPicPr>
        <p:blipFill>
          <a:blip r:embed="rId2" cstate="print">
            <a:extLst>
              <a:ext uri="{28A0092B-C50C-407E-A947-70E740481C1C}">
                <a14:useLocalDpi xmlns:a14="http://schemas.microsoft.com/office/drawing/2010/main" val="0"/>
              </a:ext>
            </a:extLst>
          </a:blip>
          <a:stretch>
            <a:fillRect/>
          </a:stretch>
        </p:blipFill>
        <p:spPr>
          <a:xfrm rot="5400000">
            <a:off x="723899" y="952500"/>
            <a:ext cx="2209801" cy="1828800"/>
          </a:xfrm>
          <a:prstGeom prst="rect">
            <a:avLst/>
          </a:prstGeom>
        </p:spPr>
      </p:pic>
      <p:pic>
        <p:nvPicPr>
          <p:cNvPr id="5" name="Рисунок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9400" y="762000"/>
            <a:ext cx="1676400" cy="2209800"/>
          </a:xfrm>
          <a:prstGeom prst="rect">
            <a:avLst/>
          </a:prstGeom>
          <a:noFill/>
        </p:spPr>
      </p:pic>
      <p:pic>
        <p:nvPicPr>
          <p:cNvPr id="6" name="Рисунок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762000"/>
            <a:ext cx="1752600" cy="2209800"/>
          </a:xfrm>
          <a:prstGeom prst="rect">
            <a:avLst/>
          </a:prstGeom>
          <a:noFill/>
        </p:spPr>
      </p:pic>
      <p:pic>
        <p:nvPicPr>
          <p:cNvPr id="7" name="Рисунок 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4400" y="3048000"/>
            <a:ext cx="1828800" cy="2362200"/>
          </a:xfrm>
          <a:prstGeom prst="rect">
            <a:avLst/>
          </a:prstGeom>
          <a:noFill/>
        </p:spPr>
      </p:pic>
      <p:pic>
        <p:nvPicPr>
          <p:cNvPr id="8" name="Рисунок 7"/>
          <p:cNvPicPr/>
          <p:nvPr/>
        </p:nvPicPr>
        <p:blipFill rotWithShape="1">
          <a:blip r:embed="rId6" cstate="print">
            <a:extLst>
              <a:ext uri="{28A0092B-C50C-407E-A947-70E740481C1C}">
                <a14:useLocalDpi xmlns:a14="http://schemas.microsoft.com/office/drawing/2010/main" val="0"/>
              </a:ext>
            </a:extLst>
          </a:blip>
          <a:srcRect t="17363"/>
          <a:stretch/>
        </p:blipFill>
        <p:spPr bwMode="auto">
          <a:xfrm>
            <a:off x="2819400" y="3048000"/>
            <a:ext cx="1752600" cy="2362200"/>
          </a:xfrm>
          <a:prstGeom prst="rect">
            <a:avLst/>
          </a:prstGeom>
          <a:noFill/>
          <a:ln>
            <a:noFill/>
          </a:ln>
          <a:extLst>
            <a:ext uri="{53640926-AAD7-44D8-BBD7-CCE9431645EC}">
              <a14:shadowObscured xmlns:a14="http://schemas.microsoft.com/office/drawing/2010/main"/>
            </a:ext>
          </a:extLst>
        </p:spPr>
      </p:pic>
      <p:pic>
        <p:nvPicPr>
          <p:cNvPr id="9" name="Рисунок 8"/>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00800" y="762000"/>
            <a:ext cx="1905000" cy="2209800"/>
          </a:xfrm>
          <a:prstGeom prst="rect">
            <a:avLst/>
          </a:prstGeom>
          <a:noFill/>
        </p:spPr>
      </p:pic>
      <p:pic>
        <p:nvPicPr>
          <p:cNvPr id="10" name="Рисунок 9"/>
          <p:cNvPicPr/>
          <p:nvPr/>
        </p:nvPicPr>
        <p:blipFill rotWithShape="1">
          <a:blip r:embed="rId8" cstate="print">
            <a:extLst>
              <a:ext uri="{28A0092B-C50C-407E-A947-70E740481C1C}">
                <a14:useLocalDpi xmlns:a14="http://schemas.microsoft.com/office/drawing/2010/main" val="0"/>
              </a:ext>
            </a:extLst>
          </a:blip>
          <a:srcRect t="11160"/>
          <a:stretch/>
        </p:blipFill>
        <p:spPr bwMode="auto">
          <a:xfrm>
            <a:off x="4648200" y="3048000"/>
            <a:ext cx="1752600" cy="2362200"/>
          </a:xfrm>
          <a:prstGeom prst="rect">
            <a:avLst/>
          </a:prstGeom>
          <a:noFill/>
          <a:ln>
            <a:noFill/>
          </a:ln>
          <a:extLst>
            <a:ext uri="{53640926-AAD7-44D8-BBD7-CCE9431645EC}">
              <a14:shadowObscured xmlns:a14="http://schemas.microsoft.com/office/drawing/2010/main"/>
            </a:ext>
          </a:extLst>
        </p:spPr>
      </p:pic>
      <p:pic>
        <p:nvPicPr>
          <p:cNvPr id="11" name="Рисунок 10"/>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77000" y="3048000"/>
            <a:ext cx="1828800" cy="2362200"/>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228600"/>
            <a:ext cx="8839200" cy="6400800"/>
          </a:xfrm>
        </p:spPr>
        <p:txBody>
          <a:bodyPr>
            <a:normAutofit/>
          </a:bodyPr>
          <a:lstStyle/>
          <a:p>
            <a:pPr algn="just">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21.  Декорирование всех элементов </a:t>
            </a:r>
            <a:r>
              <a:rPr lang="ru-RU" sz="2400" dirty="0" err="1" smtClean="0">
                <a:latin typeface="Times New Roman" pitchFamily="18" charset="0"/>
                <a:cs typeface="Times New Roman" pitchFamily="18" charset="0"/>
              </a:rPr>
              <a:t>по-сырому</a:t>
            </a:r>
            <a:r>
              <a:rPr lang="ru-RU" sz="2400" dirty="0" smtClean="0">
                <a:latin typeface="Times New Roman" pitchFamily="18" charset="0"/>
                <a:cs typeface="Times New Roman" pitchFamily="18" charset="0"/>
              </a:rPr>
              <a:t>  – выполнение рисунка, рельефа и фактур (рис.  130-133).</a:t>
            </a: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130-133</a:t>
            </a:r>
          </a:p>
          <a:p>
            <a:pPr algn="just">
              <a:buNone/>
            </a:pPr>
            <a:r>
              <a:rPr lang="ru-RU" sz="2400" dirty="0" smtClean="0">
                <a:latin typeface="Times New Roman" pitchFamily="18" charset="0"/>
                <a:cs typeface="Times New Roman" pitchFamily="18" charset="0"/>
              </a:rPr>
              <a:t>	22.	  Оправка и зачистка изделий, последующий утильный обжиг (рис.  134-135).</a:t>
            </a: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ctr">
              <a:buNone/>
            </a:pPr>
            <a:endParaRPr lang="ru-RU" sz="20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134-135</a:t>
            </a:r>
          </a:p>
          <a:p>
            <a:pPr algn="just">
              <a:buNone/>
            </a:pPr>
            <a:endParaRPr lang="ru-RU" sz="2400" dirty="0" smtClean="0">
              <a:latin typeface="Times New Roman" pitchFamily="18" charset="0"/>
              <a:cs typeface="Times New Roman" pitchFamily="18" charset="0"/>
            </a:endParaRPr>
          </a:p>
          <a:p>
            <a:pPr algn="ctr">
              <a:buNone/>
            </a:pPr>
            <a:endParaRPr lang="ru-RU" sz="2400" dirty="0" smtClean="0">
              <a:latin typeface="Times New Roman" pitchFamily="18" charset="0"/>
              <a:cs typeface="Times New Roman" pitchFamily="18" charset="0"/>
            </a:endParaRPr>
          </a:p>
          <a:p>
            <a:pPr>
              <a:buNone/>
            </a:pPr>
            <a:endParaRPr lang="ru-RU" sz="2000" dirty="0" smtClean="0">
              <a:latin typeface="Times New Roman" pitchFamily="18" charset="0"/>
              <a:cs typeface="Times New Roman" pitchFamily="18" charset="0"/>
            </a:endParaRPr>
          </a:p>
        </p:txBody>
      </p:sp>
      <p:pic>
        <p:nvPicPr>
          <p:cNvPr id="5" name="Рисунок 4"/>
          <p:cNvPicPr/>
          <p:nvPr/>
        </p:nvPicPr>
        <p:blipFill>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rot="5400000">
            <a:off x="1028700" y="1257300"/>
            <a:ext cx="1752600" cy="1524000"/>
          </a:xfrm>
          <a:prstGeom prst="rect">
            <a:avLst/>
          </a:prstGeom>
        </p:spPr>
      </p:pic>
      <p:pic>
        <p:nvPicPr>
          <p:cNvPr id="6" name="Рисунок 5" descr="Цветок с мк"/>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1143000"/>
            <a:ext cx="1752600" cy="1752600"/>
          </a:xfrm>
          <a:prstGeom prst="rect">
            <a:avLst/>
          </a:prstGeom>
          <a:noFill/>
          <a:ln>
            <a:noFill/>
          </a:ln>
        </p:spPr>
      </p:pic>
      <p:pic>
        <p:nvPicPr>
          <p:cNvPr id="7" name="Рисунок 6"/>
          <p:cNvPicPr/>
          <p:nvPr/>
        </p:nvPicPr>
        <p:blipFill>
          <a:blip r:embed="rId5" cstate="print">
            <a:extLst>
              <a:ext uri="{28A0092B-C50C-407E-A947-70E740481C1C}">
                <a14:useLocalDpi xmlns:a14="http://schemas.microsoft.com/office/drawing/2010/main" val="0"/>
              </a:ext>
            </a:extLst>
          </a:blip>
          <a:stretch>
            <a:fillRect/>
          </a:stretch>
        </p:blipFill>
        <p:spPr>
          <a:xfrm>
            <a:off x="2743200" y="1143000"/>
            <a:ext cx="1371600" cy="1752600"/>
          </a:xfrm>
          <a:prstGeom prst="rect">
            <a:avLst/>
          </a:prstGeom>
        </p:spPr>
      </p:pic>
      <p:pic>
        <p:nvPicPr>
          <p:cNvPr id="8" name="Рисунок 7"/>
          <p:cNvPicPr/>
          <p:nvPr/>
        </p:nvPicPr>
        <p:blipFill>
          <a:blip r:embed="rId6"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4191000" y="1143000"/>
            <a:ext cx="1905000" cy="1752600"/>
          </a:xfrm>
          <a:prstGeom prst="rect">
            <a:avLst/>
          </a:prstGeom>
        </p:spPr>
      </p:pic>
      <p:pic>
        <p:nvPicPr>
          <p:cNvPr id="10" name="Рисунок 9" descr="C:\Users\NewUser\Desktop\полина\Фото для диплома\IMG_20190523_123740.jpg"/>
          <p:cNvPicPr/>
          <p:nvPr/>
        </p:nvPicPr>
        <p:blipFill rotWithShape="1">
          <a:blip r:embed="rId7" cstate="print"/>
          <a:srcRect t="29015"/>
          <a:stretch/>
        </p:blipFill>
        <p:spPr bwMode="auto">
          <a:xfrm>
            <a:off x="1371600" y="4191000"/>
            <a:ext cx="3505200" cy="2057400"/>
          </a:xfrm>
          <a:prstGeom prst="rect">
            <a:avLst/>
          </a:prstGeom>
          <a:noFill/>
          <a:ln>
            <a:noFill/>
          </a:ln>
          <a:extLst>
            <a:ext uri="{53640926-AAD7-44D8-BBD7-CCE9431645EC}">
              <a14:shadowObscured xmlns:a14="http://schemas.microsoft.com/office/drawing/2010/main"/>
            </a:ext>
          </a:extLst>
        </p:spPr>
      </p:pic>
      <p:pic>
        <p:nvPicPr>
          <p:cNvPr id="11" name="Рисунок 10" descr="Самодельная электропечь для плавки металлов"/>
          <p:cNvPicPr/>
          <p:nvPr/>
        </p:nvPicPr>
        <p:blipFill rotWithShape="1">
          <a:blip r:embed="rId8" cstate="print">
            <a:extLst>
              <a:ext uri="{28A0092B-C50C-407E-A947-70E740481C1C}">
                <a14:useLocalDpi xmlns:a14="http://schemas.microsoft.com/office/drawing/2010/main" val="0"/>
              </a:ext>
            </a:extLst>
          </a:blip>
          <a:srcRect t="23044" b="10869"/>
          <a:stretch/>
        </p:blipFill>
        <p:spPr bwMode="auto">
          <a:xfrm>
            <a:off x="5029200" y="4191000"/>
            <a:ext cx="2209800" cy="2057400"/>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152400"/>
            <a:ext cx="8839200" cy="6553200"/>
          </a:xfrm>
        </p:spPr>
        <p:txBody>
          <a:bodyPr>
            <a:normAutofit/>
          </a:bodyPr>
          <a:lstStyle/>
          <a:p>
            <a:pPr>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23.	    Подбор глазурей и изготовление пробников (рис.  136-138).</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136-138</a:t>
            </a:r>
          </a:p>
          <a:p>
            <a:pPr algn="just">
              <a:buNone/>
            </a:pPr>
            <a:r>
              <a:rPr lang="ru-RU" sz="2400" dirty="0" smtClean="0">
                <a:latin typeface="Times New Roman" pitchFamily="18" charset="0"/>
                <a:cs typeface="Times New Roman" pitchFamily="18" charset="0"/>
              </a:rPr>
              <a:t>     24.	   Подготовка изделий к глазурованию и выполнение декорирования глазурями и эмалями: затирка изделий оксидом меди, кистевое нанесение, аэрография и окунание (рис. 139-141).</a:t>
            </a: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139-141</a:t>
            </a:r>
          </a:p>
          <a:p>
            <a:pPr algn="ctr">
              <a:buNone/>
            </a:pPr>
            <a:endParaRPr lang="ru-RU" sz="2400" dirty="0" smtClean="0">
              <a:latin typeface="Times New Roman" pitchFamily="18" charset="0"/>
              <a:cs typeface="Times New Roman" pitchFamily="18" charset="0"/>
            </a:endParaRPr>
          </a:p>
          <a:p>
            <a:pPr algn="just">
              <a:buNone/>
            </a:pPr>
            <a:endParaRPr lang="ru-RU" sz="2800" dirty="0">
              <a:latin typeface="Times New Roman" pitchFamily="18" charset="0"/>
              <a:cs typeface="Times New Roman" pitchFamily="18" charset="0"/>
            </a:endParaRPr>
          </a:p>
        </p:txBody>
      </p:sp>
      <p:pic>
        <p:nvPicPr>
          <p:cNvPr id="6" name="Рисунок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896177"/>
            <a:ext cx="2083904" cy="1524000"/>
          </a:xfrm>
          <a:prstGeom prst="rect">
            <a:avLst/>
          </a:prstGeom>
          <a:noFill/>
        </p:spPr>
      </p:pic>
      <p:pic>
        <p:nvPicPr>
          <p:cNvPr id="7" name="Рисунок 6" descr="Это всего лишь малая часть пробников с глазурями. По прошествии ..."/>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0" y="917712"/>
            <a:ext cx="1600200" cy="1524000"/>
          </a:xfrm>
          <a:prstGeom prst="rect">
            <a:avLst/>
          </a:prstGeom>
          <a:noFill/>
          <a:ln>
            <a:noFill/>
          </a:ln>
        </p:spPr>
      </p:pic>
      <p:pic>
        <p:nvPicPr>
          <p:cNvPr id="8" name="Рисунок 7"/>
          <p:cNvPicPr/>
          <p:nvPr/>
        </p:nvPicPr>
        <p:blipFill rotWithShape="1">
          <a:blip r:embed="rId4" cstate="print">
            <a:extLst>
              <a:ext uri="{28A0092B-C50C-407E-A947-70E740481C1C}">
                <a14:useLocalDpi xmlns:a14="http://schemas.microsoft.com/office/drawing/2010/main" val="0"/>
              </a:ext>
            </a:extLst>
          </a:blip>
          <a:srcRect l="1423" t="3493" b="-1"/>
          <a:stretch/>
        </p:blipFill>
        <p:spPr bwMode="auto">
          <a:xfrm rot="10800000">
            <a:off x="5546035" y="932621"/>
            <a:ext cx="2324100" cy="1487556"/>
          </a:xfrm>
          <a:prstGeom prst="rect">
            <a:avLst/>
          </a:prstGeom>
          <a:noFill/>
          <a:ln>
            <a:noFill/>
          </a:ln>
          <a:extLst>
            <a:ext uri="{53640926-AAD7-44D8-BBD7-CCE9431645EC}">
              <a14:shadowObscured xmlns:a14="http://schemas.microsoft.com/office/drawing/2010/main"/>
            </a:ext>
          </a:extLst>
        </p:spPr>
      </p:pic>
      <p:pic>
        <p:nvPicPr>
          <p:cNvPr id="9" name="Рисунок 8"/>
          <p:cNvPicPr/>
          <p:nvPr/>
        </p:nvPicPr>
        <p:blipFill rotWithShape="1">
          <a:blip r:embed="rId5" cstate="print">
            <a:extLst>
              <a:ext uri="{28A0092B-C50C-407E-A947-70E740481C1C}">
                <a14:useLocalDpi xmlns:a14="http://schemas.microsoft.com/office/drawing/2010/main" val="0"/>
              </a:ext>
            </a:extLst>
          </a:blip>
          <a:srcRect r="39727"/>
          <a:stretch/>
        </p:blipFill>
        <p:spPr bwMode="auto">
          <a:xfrm>
            <a:off x="2209800" y="4267200"/>
            <a:ext cx="1600200" cy="1752600"/>
          </a:xfrm>
          <a:prstGeom prst="rect">
            <a:avLst/>
          </a:prstGeom>
          <a:noFill/>
          <a:ln>
            <a:noFill/>
          </a:ln>
          <a:extLst>
            <a:ext uri="{53640926-AAD7-44D8-BBD7-CCE9431645EC}">
              <a14:shadowObscured xmlns:a14="http://schemas.microsoft.com/office/drawing/2010/main"/>
            </a:ext>
          </a:extLst>
        </p:spPr>
      </p:pic>
      <p:pic>
        <p:nvPicPr>
          <p:cNvPr id="10" name="Рисунок 9" descr="Пасхальный сувенир, глазурование керамики — мастер-класс в Ульяновске"/>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86200" y="4267200"/>
            <a:ext cx="1676400" cy="1752600"/>
          </a:xfrm>
          <a:prstGeom prst="rect">
            <a:avLst/>
          </a:prstGeom>
          <a:noFill/>
          <a:ln>
            <a:noFill/>
          </a:ln>
        </p:spPr>
      </p:pic>
      <p:pic>
        <p:nvPicPr>
          <p:cNvPr id="11" name="Рисунок 10"/>
          <p:cNvPicPr/>
          <p:nvPr/>
        </p:nvPicPr>
        <p:blipFill rotWithShape="1">
          <a:blip r:embed="rId7" cstate="print">
            <a:extLst>
              <a:ext uri="{28A0092B-C50C-407E-A947-70E740481C1C}">
                <a14:useLocalDpi xmlns:a14="http://schemas.microsoft.com/office/drawing/2010/main" val="0"/>
              </a:ext>
            </a:extLst>
          </a:blip>
          <a:srcRect r="17609"/>
          <a:stretch/>
        </p:blipFill>
        <p:spPr bwMode="auto">
          <a:xfrm>
            <a:off x="5638800" y="4267200"/>
            <a:ext cx="1752600" cy="1752600"/>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
            <a:ext cx="8229600" cy="6553200"/>
          </a:xfrm>
        </p:spPr>
        <p:txBody>
          <a:bodyPr/>
          <a:lstStyle/>
          <a:p>
            <a:pPr>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25.	  Политой обжиг (рис.  142-143).</a:t>
            </a:r>
            <a:endParaRPr lang="ru-RU" sz="2800" dirty="0" smtClean="0">
              <a:latin typeface="Times New Roman" pitchFamily="18" charset="0"/>
              <a:cs typeface="Times New Roman" pitchFamily="18" charset="0"/>
            </a:endParaRPr>
          </a:p>
          <a:p>
            <a:pPr>
              <a:buNone/>
            </a:pPr>
            <a:endParaRPr lang="ru-RU" sz="2800" dirty="0" smtClean="0">
              <a:latin typeface="Times New Roman" pitchFamily="18" charset="0"/>
              <a:cs typeface="Times New Roman" pitchFamily="18" charset="0"/>
            </a:endParaRPr>
          </a:p>
          <a:p>
            <a:pPr>
              <a:buNone/>
            </a:pPr>
            <a:endParaRPr lang="ru-RU" sz="2800" dirty="0" smtClean="0">
              <a:latin typeface="Times New Roman" pitchFamily="18" charset="0"/>
              <a:cs typeface="Times New Roman" pitchFamily="18" charset="0"/>
            </a:endParaRPr>
          </a:p>
          <a:p>
            <a:pPr>
              <a:buNone/>
            </a:pPr>
            <a:endParaRPr lang="ru-RU" sz="28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142-143</a:t>
            </a:r>
          </a:p>
          <a:p>
            <a:pPr algn="just">
              <a:buNone/>
            </a:pPr>
            <a:r>
              <a:rPr lang="ru-RU" sz="2800" dirty="0" smtClean="0"/>
              <a:t>	</a:t>
            </a:r>
            <a:r>
              <a:rPr lang="ru-RU" sz="2400" dirty="0" smtClean="0">
                <a:latin typeface="Times New Roman" pitchFamily="18" charset="0"/>
                <a:cs typeface="Times New Roman" pitchFamily="18" charset="0"/>
              </a:rPr>
              <a:t>26.	   Выполнение монтажа всех декоративных и крепежных элементов изделия – керамических вставок, навесных петель, </a:t>
            </a:r>
            <a:r>
              <a:rPr lang="ru-RU" sz="2400" dirty="0" err="1" smtClean="0">
                <a:latin typeface="Times New Roman" pitchFamily="18" charset="0"/>
                <a:cs typeface="Times New Roman" pitchFamily="18" charset="0"/>
              </a:rPr>
              <a:t>межсекционных</a:t>
            </a:r>
            <a:r>
              <a:rPr lang="ru-RU" sz="2400" dirty="0" smtClean="0">
                <a:latin typeface="Times New Roman" pitchFamily="18" charset="0"/>
                <a:cs typeface="Times New Roman" pitchFamily="18" charset="0"/>
              </a:rPr>
              <a:t> стяжек и </a:t>
            </a:r>
            <a:r>
              <a:rPr lang="ru-RU" sz="2400" dirty="0" err="1" smtClean="0">
                <a:latin typeface="Times New Roman" pitchFamily="18" charset="0"/>
                <a:cs typeface="Times New Roman" pitchFamily="18" charset="0"/>
              </a:rPr>
              <a:t>т.д</a:t>
            </a:r>
            <a:r>
              <a:rPr lang="ru-RU" sz="2400" dirty="0" smtClean="0">
                <a:latin typeface="Times New Roman" pitchFamily="18" charset="0"/>
                <a:cs typeface="Times New Roman" pitchFamily="18" charset="0"/>
              </a:rPr>
              <a:t> (рис. 144-146).</a:t>
            </a: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buNone/>
            </a:pPr>
            <a:endParaRPr lang="ru-RU" sz="28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144-146</a:t>
            </a:r>
          </a:p>
          <a:p>
            <a:endParaRPr lang="ru-RU" dirty="0"/>
          </a:p>
        </p:txBody>
      </p:sp>
      <p:pic>
        <p:nvPicPr>
          <p:cNvPr id="4" name="Рисунок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0" y="685800"/>
            <a:ext cx="2362200" cy="1447800"/>
          </a:xfrm>
          <a:prstGeom prst="rect">
            <a:avLst/>
          </a:prstGeom>
          <a:noFill/>
        </p:spPr>
      </p:pic>
      <p:pic>
        <p:nvPicPr>
          <p:cNvPr id="6" name="Рисунок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400" y="685800"/>
            <a:ext cx="2133600" cy="1447800"/>
          </a:xfrm>
          <a:prstGeom prst="rect">
            <a:avLst/>
          </a:prstGeom>
          <a:noFill/>
        </p:spPr>
      </p:pic>
      <p:pic>
        <p:nvPicPr>
          <p:cNvPr id="7" name="Рисунок 6" descr="Отличный способ декорирования стен с использованием натуральной древесины"/>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7400" y="4191000"/>
            <a:ext cx="1828800" cy="1676400"/>
          </a:xfrm>
          <a:prstGeom prst="rect">
            <a:avLst/>
          </a:prstGeom>
          <a:noFill/>
          <a:ln>
            <a:noFill/>
          </a:ln>
        </p:spPr>
      </p:pic>
      <p:pic>
        <p:nvPicPr>
          <p:cNvPr id="8" name="Рисунок 7" descr="Потрясающий декор стены за небольшие деньги - эффектное 3D панно из деревянных брусков"/>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62400" y="4191000"/>
            <a:ext cx="1600200" cy="1676400"/>
          </a:xfrm>
          <a:prstGeom prst="rect">
            <a:avLst/>
          </a:prstGeom>
          <a:noFill/>
          <a:ln>
            <a:noFill/>
          </a:ln>
        </p:spPr>
      </p:pic>
      <p:pic>
        <p:nvPicPr>
          <p:cNvPr id="9" name="Рисунок 8"/>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38800" y="4191000"/>
            <a:ext cx="1447800" cy="16764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
            <a:ext cx="8229600" cy="6705600"/>
          </a:xfrm>
        </p:spPr>
        <p:txBody>
          <a:bodyPr>
            <a:noAutofit/>
          </a:bodyPr>
          <a:lstStyle/>
          <a:p>
            <a:pPr marL="357188" indent="-357188" algn="just">
              <a:lnSpc>
                <a:spcPct val="120000"/>
              </a:lnSpc>
            </a:pPr>
            <a:r>
              <a:rPr lang="ru-RU" sz="2400" dirty="0" smtClean="0">
                <a:latin typeface="Times New Roman" pitchFamily="18" charset="0"/>
                <a:cs typeface="Times New Roman" pitchFamily="18" charset="0"/>
              </a:rPr>
              <a:t>объекты открывают возможности для проектирования в условиях реальной среды; </a:t>
            </a:r>
          </a:p>
          <a:p>
            <a:pPr marL="357188" indent="-357188" algn="just">
              <a:lnSpc>
                <a:spcPct val="120000"/>
              </a:lnSpc>
            </a:pPr>
            <a:r>
              <a:rPr lang="ru-RU" sz="2400" dirty="0" smtClean="0">
                <a:latin typeface="Times New Roman" pitchFamily="18" charset="0"/>
                <a:cs typeface="Times New Roman" pitchFamily="18" charset="0"/>
              </a:rPr>
              <a:t>они позволяют создать актуальную дизайн-концепцию и </a:t>
            </a:r>
            <a:r>
              <a:rPr lang="ru-RU" sz="2400" dirty="0" smtClean="0">
                <a:latin typeface="Times New Roman" pitchFamily="18" charset="0"/>
                <a:cs typeface="Times New Roman" pitchFamily="18" charset="0"/>
              </a:rPr>
              <a:t>разработать группу </a:t>
            </a:r>
            <a:r>
              <a:rPr lang="ru-RU" sz="2400" dirty="0" smtClean="0">
                <a:latin typeface="Times New Roman" pitchFamily="18" charset="0"/>
                <a:cs typeface="Times New Roman" pitchFamily="18" charset="0"/>
              </a:rPr>
              <a:t>изделий, которые широко используются в интерьерах общественных помещений; </a:t>
            </a:r>
          </a:p>
          <a:p>
            <a:pPr marL="357188" indent="-357188" algn="just">
              <a:lnSpc>
                <a:spcPct val="120000"/>
              </a:lnSpc>
            </a:pPr>
            <a:r>
              <a:rPr lang="ru-RU" sz="2400" dirty="0" smtClean="0">
                <a:latin typeface="Times New Roman" pitchFamily="18" charset="0"/>
                <a:cs typeface="Times New Roman" pitchFamily="18" charset="0"/>
              </a:rPr>
              <a:t>объекты дают возможность применить синтетический подход и принцип совмещения материалов и техник;</a:t>
            </a:r>
          </a:p>
          <a:p>
            <a:pPr marL="357188" indent="-357188" algn="just">
              <a:tabLst>
                <a:tab pos="357188" algn="l"/>
              </a:tabLst>
            </a:pPr>
            <a:r>
              <a:rPr lang="ru-RU" sz="2400" dirty="0" smtClean="0">
                <a:latin typeface="Times New Roman" pitchFamily="18" charset="0"/>
                <a:cs typeface="Times New Roman" pitchFamily="18" charset="0"/>
              </a:rPr>
              <a:t>в работе над данными изделиями можно продемонстрировать весь спектр полученных знаний и навыков;</a:t>
            </a:r>
          </a:p>
          <a:p>
            <a:pPr marL="357188" indent="-357188" algn="just">
              <a:tabLst>
                <a:tab pos="357188" algn="l"/>
              </a:tabLst>
            </a:pPr>
            <a:r>
              <a:rPr lang="ru-RU" sz="2400" dirty="0" smtClean="0">
                <a:latin typeface="Times New Roman" pitchFamily="18" charset="0"/>
                <a:cs typeface="Times New Roman" pitchFamily="18" charset="0"/>
              </a:rPr>
              <a:t>объекты дают возможность организовать коллективную работу над дипломом.</a:t>
            </a:r>
          </a:p>
          <a:p>
            <a:pPr marL="357188" indent="-357188" algn="just">
              <a:lnSpc>
                <a:spcPct val="120000"/>
              </a:lnSpc>
            </a:pPr>
            <a:endParaRPr lang="ru-RU" sz="2400" dirty="0" smtClean="0">
              <a:latin typeface="Times New Roman" pitchFamily="18" charset="0"/>
              <a:cs typeface="Times New Roman" pitchFamily="18" charset="0"/>
            </a:endParaRPr>
          </a:p>
          <a:p>
            <a:pPr marL="357188" indent="-357188" algn="just">
              <a:lnSpc>
                <a:spcPct val="120000"/>
              </a:lnSpc>
              <a:buNone/>
            </a:pPr>
            <a:endParaRPr lang="ru-RU" sz="2400" dirty="0" smtClean="0">
              <a:latin typeface="Times New Roman" pitchFamily="18" charset="0"/>
              <a:cs typeface="Times New Roman" pitchFamily="18" charset="0"/>
            </a:endParaRPr>
          </a:p>
          <a:p>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152400"/>
            <a:ext cx="8839200" cy="5973763"/>
          </a:xfrm>
        </p:spPr>
        <p:txBody>
          <a:bodyPr/>
          <a:lstStyle/>
          <a:p>
            <a:pPr algn="just">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27.	  Окончательный монтаж изделий в фойе ИСТ (рис. 147-148).</a:t>
            </a: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Рис.  147-148</a:t>
            </a:r>
          </a:p>
          <a:p>
            <a:endParaRPr lang="ru-RU" sz="2400" dirty="0"/>
          </a:p>
        </p:txBody>
      </p:sp>
      <p:pic>
        <p:nvPicPr>
          <p:cNvPr id="4" name="Рисунок 3" descr="ФОЙЕ - ВИЗ 2 копия.jpg"/>
          <p:cNvPicPr>
            <a:picLocks noChangeAspect="1"/>
          </p:cNvPicPr>
          <p:nvPr/>
        </p:nvPicPr>
        <p:blipFill>
          <a:blip r:embed="rId2" cstate="print"/>
          <a:stretch>
            <a:fillRect/>
          </a:stretch>
        </p:blipFill>
        <p:spPr>
          <a:xfrm>
            <a:off x="228600" y="1295400"/>
            <a:ext cx="3048000" cy="4064000"/>
          </a:xfrm>
          <a:prstGeom prst="rect">
            <a:avLst/>
          </a:prstGeom>
        </p:spPr>
      </p:pic>
      <p:pic>
        <p:nvPicPr>
          <p:cNvPr id="5" name="Рисунок 4" descr="ФОЙЕ - панно - вид 1 копия.jpg"/>
          <p:cNvPicPr>
            <a:picLocks noChangeAspect="1"/>
          </p:cNvPicPr>
          <p:nvPr/>
        </p:nvPicPr>
        <p:blipFill>
          <a:blip r:embed="rId3" cstate="print"/>
          <a:stretch>
            <a:fillRect/>
          </a:stretch>
        </p:blipFill>
        <p:spPr>
          <a:xfrm>
            <a:off x="3382617" y="1295400"/>
            <a:ext cx="5418667" cy="4064000"/>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228600"/>
            <a:ext cx="8763000" cy="6477000"/>
          </a:xfrm>
        </p:spPr>
        <p:txBody>
          <a:bodyPr>
            <a:normAutofit/>
          </a:bodyPr>
          <a:lstStyle/>
          <a:p>
            <a:pPr algn="r">
              <a:buNone/>
            </a:pPr>
            <a:r>
              <a:rPr lang="ru-RU" sz="2400" b="1" i="1" u="sng" dirty="0" smtClean="0">
                <a:latin typeface="Times New Roman" pitchFamily="18" charset="0"/>
                <a:cs typeface="Times New Roman" pitchFamily="18" charset="0"/>
              </a:rPr>
              <a:t>В </a:t>
            </a:r>
            <a:r>
              <a:rPr lang="ru-RU" sz="2400" b="1" i="1" u="sng" dirty="0" smtClean="0">
                <a:latin typeface="Times New Roman" pitchFamily="18" charset="0"/>
                <a:cs typeface="Times New Roman" pitchFamily="18" charset="0"/>
              </a:rPr>
              <a:t>процессе работы нами был изучен и проанализирован целый комплекс материала по следующим направлениям:</a:t>
            </a:r>
            <a:endParaRPr lang="ru-RU" sz="2400" dirty="0" smtClean="0">
              <a:latin typeface="Times New Roman" pitchFamily="18" charset="0"/>
              <a:cs typeface="Times New Roman" pitchFamily="18" charset="0"/>
            </a:endParaRPr>
          </a:p>
          <a:p>
            <a:pPr lvl="0" algn="just"/>
            <a:r>
              <a:rPr lang="ru-RU" sz="2400" dirty="0" smtClean="0">
                <a:latin typeface="Times New Roman" pitchFamily="18" charset="0"/>
                <a:cs typeface="Times New Roman" pitchFamily="18" charset="0"/>
              </a:rPr>
              <a:t>технология исполнения изделий из керамики и дерева;</a:t>
            </a:r>
          </a:p>
          <a:p>
            <a:pPr lvl="0" algn="just"/>
            <a:r>
              <a:rPr lang="ru-RU" sz="2400" dirty="0" smtClean="0">
                <a:latin typeface="Times New Roman" pitchFamily="18" charset="0"/>
                <a:cs typeface="Times New Roman" pitchFamily="18" charset="0"/>
              </a:rPr>
              <a:t>актуальные техники декорирования и современные материалы для отделки изделий;</a:t>
            </a:r>
          </a:p>
          <a:p>
            <a:pPr lvl="0" algn="just"/>
            <a:r>
              <a:rPr lang="ru-RU" sz="2400" dirty="0" smtClean="0">
                <a:latin typeface="Times New Roman" pitchFamily="18" charset="0"/>
                <a:cs typeface="Times New Roman" pitchFamily="18" charset="0"/>
              </a:rPr>
              <a:t>прогрессивные решения в области декорирования интерьеров;</a:t>
            </a:r>
          </a:p>
          <a:p>
            <a:pPr lvl="0" algn="just"/>
            <a:r>
              <a:rPr lang="ru-RU" sz="2400" dirty="0" smtClean="0">
                <a:latin typeface="Times New Roman" pitchFamily="18" charset="0"/>
                <a:cs typeface="Times New Roman" pitchFamily="18" charset="0"/>
              </a:rPr>
              <a:t>современные образцы декоративно-прикладного искусства;</a:t>
            </a:r>
          </a:p>
          <a:p>
            <a:pPr lvl="0" algn="just"/>
            <a:r>
              <a:rPr lang="ru-RU" sz="2400" dirty="0" smtClean="0">
                <a:latin typeface="Times New Roman" pitchFamily="18" charset="0"/>
                <a:cs typeface="Times New Roman" pitchFamily="18" charset="0"/>
              </a:rPr>
              <a:t>скульптурный портрет и рельеф;</a:t>
            </a:r>
          </a:p>
          <a:p>
            <a:pPr lvl="0" algn="just"/>
            <a:r>
              <a:rPr lang="ru-RU" sz="2400" dirty="0" smtClean="0">
                <a:latin typeface="Times New Roman" pitchFamily="18" charset="0"/>
                <a:cs typeface="Times New Roman" pitchFamily="18" charset="0"/>
              </a:rPr>
              <a:t>жест в искусстве;</a:t>
            </a:r>
          </a:p>
          <a:p>
            <a:pPr lvl="0" algn="just"/>
            <a:r>
              <a:rPr lang="ru-RU" sz="2400" dirty="0" smtClean="0">
                <a:latin typeface="Times New Roman" pitchFamily="18" charset="0"/>
                <a:cs typeface="Times New Roman" pitchFamily="18" charset="0"/>
              </a:rPr>
              <a:t>инсталляция в искусстве и керамике; </a:t>
            </a:r>
          </a:p>
          <a:p>
            <a:pPr lvl="0" algn="just"/>
            <a:r>
              <a:rPr lang="ru-RU" sz="2400" dirty="0" smtClean="0">
                <a:latin typeface="Times New Roman" pitchFamily="18" charset="0"/>
                <a:cs typeface="Times New Roman" pitchFamily="18" charset="0"/>
              </a:rPr>
              <a:t>стилизация в декоративно-прикладном искусстве;</a:t>
            </a:r>
          </a:p>
          <a:p>
            <a:pPr lvl="0" algn="just"/>
            <a:r>
              <a:rPr lang="ru-RU" sz="2400" dirty="0" smtClean="0">
                <a:latin typeface="Times New Roman" pitchFamily="18" charset="0"/>
                <a:cs typeface="Times New Roman" pitchFamily="18" charset="0"/>
              </a:rPr>
              <a:t>геометризация форм и полигональный стиль;</a:t>
            </a:r>
          </a:p>
          <a:p>
            <a:pPr lvl="0" algn="just"/>
            <a:r>
              <a:rPr lang="ru-RU" sz="2400" dirty="0" smtClean="0">
                <a:latin typeface="Times New Roman" pitchFamily="18" charset="0"/>
                <a:cs typeface="Times New Roman" pitchFamily="18" charset="0"/>
              </a:rPr>
              <a:t>виды резьбы по дереву;</a:t>
            </a:r>
          </a:p>
          <a:p>
            <a:pPr lvl="0" algn="just"/>
            <a:r>
              <a:rPr lang="ru-RU" sz="2400" dirty="0" smtClean="0">
                <a:latin typeface="Times New Roman" pitchFamily="18" charset="0"/>
                <a:cs typeface="Times New Roman" pitchFamily="18" charset="0"/>
              </a:rPr>
              <a:t>панно, 3d панно, сборные конструкции и их применение в современном интерьере;</a:t>
            </a:r>
          </a:p>
          <a:p>
            <a:pPr lvl="0" algn="just"/>
            <a:endParaRPr lang="ru-RU" sz="2400" dirty="0" smtClean="0">
              <a:latin typeface="Times New Roman" pitchFamily="18" charset="0"/>
              <a:cs typeface="Times New Roman" pitchFamily="18" charset="0"/>
            </a:endParaRPr>
          </a:p>
          <a:p>
            <a:pPr lvl="0" algn="just"/>
            <a:endParaRPr lang="ru-RU" sz="2400" dirty="0" smtClean="0">
              <a:latin typeface="Times New Roman" pitchFamily="18" charset="0"/>
              <a:cs typeface="Times New Roman" pitchFamily="18" charset="0"/>
            </a:endParaRPr>
          </a:p>
          <a:p>
            <a:endParaRPr lang="ru-RU" sz="24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228600"/>
            <a:ext cx="8763000" cy="6477000"/>
          </a:xfrm>
        </p:spPr>
        <p:txBody>
          <a:bodyPr>
            <a:normAutofit/>
          </a:bodyPr>
          <a:lstStyle/>
          <a:p>
            <a:pPr lvl="0" algn="just"/>
            <a:r>
              <a:rPr lang="ru-RU" sz="2400" dirty="0" smtClean="0">
                <a:latin typeface="Times New Roman" pitchFamily="18" charset="0"/>
                <a:cs typeface="Times New Roman" pitchFamily="18" charset="0"/>
              </a:rPr>
              <a:t>полки и декоративные стеллажи; </a:t>
            </a:r>
          </a:p>
          <a:p>
            <a:pPr lvl="0" algn="just">
              <a:spcBef>
                <a:spcPts val="1200"/>
              </a:spcBef>
            </a:pPr>
            <a:r>
              <a:rPr lang="ru-RU" sz="2400" dirty="0" smtClean="0">
                <a:latin typeface="Times New Roman" pitchFamily="18" charset="0"/>
                <a:cs typeface="Times New Roman" pitchFamily="18" charset="0"/>
              </a:rPr>
              <a:t>требования к дизайну и декорированию учебных заведений и принципы универсального дизайна.</a:t>
            </a:r>
          </a:p>
          <a:p>
            <a:pPr marL="0" indent="450850" algn="just">
              <a:buNone/>
              <a:tabLst>
                <a:tab pos="0" algn="l"/>
              </a:tabLst>
            </a:pPr>
            <a:r>
              <a:rPr lang="ru-RU" sz="2400" dirty="0" smtClean="0">
                <a:latin typeface="Times New Roman" pitchFamily="18" charset="0"/>
                <a:cs typeface="Times New Roman" pitchFamily="18" charset="0"/>
              </a:rPr>
              <a:t>Этот изученный, удивительный и разнообразный материал помог нам в разработке и создании изделий. </a:t>
            </a:r>
          </a:p>
          <a:p>
            <a:pPr marL="0" indent="450850" algn="just">
              <a:buNone/>
              <a:tabLst>
                <a:tab pos="0" algn="l"/>
              </a:tabLst>
            </a:pPr>
            <a:r>
              <a:rPr lang="ru-RU" sz="2400" dirty="0" smtClean="0">
                <a:latin typeface="Times New Roman" pitchFamily="18" charset="0"/>
                <a:cs typeface="Times New Roman" pitchFamily="18" charset="0"/>
              </a:rPr>
              <a:t>Декорирование и благоустройство нашего института, а также поиск новой концепции пространства ИСТ в целом, является одной из важных задач в  условиях </a:t>
            </a:r>
            <a:r>
              <a:rPr lang="ru-RU" sz="2400" dirty="0" err="1" smtClean="0">
                <a:latin typeface="Times New Roman" pitchFamily="18" charset="0"/>
                <a:cs typeface="Times New Roman" pitchFamily="18" charset="0"/>
              </a:rPr>
              <a:t>ребрендинга</a:t>
            </a:r>
            <a:r>
              <a:rPr lang="ru-RU" sz="2400" dirty="0" smtClean="0">
                <a:latin typeface="Times New Roman" pitchFamily="18" charset="0"/>
                <a:cs typeface="Times New Roman" pitchFamily="18" charset="0"/>
              </a:rPr>
              <a:t> НГТУ. Мы надеемся, что наши изделия внесут вклад в этот процесс – создадут атмосферу и уют, улучшат общую привлекательность пространства, будут способствовать  развитию чувства общности и гордости за заведение у учащихся и сотрудников ИСТ.</a:t>
            </a:r>
          </a:p>
          <a:p>
            <a:pPr marL="0" indent="450850" algn="just">
              <a:buNone/>
              <a:tabLst>
                <a:tab pos="0" algn="l"/>
              </a:tabLst>
            </a:pPr>
            <a:r>
              <a:rPr lang="ru-RU" sz="2400" dirty="0" smtClean="0">
                <a:latin typeface="Times New Roman" pitchFamily="18" charset="0"/>
                <a:cs typeface="Times New Roman" pitchFamily="18" charset="0"/>
              </a:rPr>
              <a:t>Наша работа – это не просто украшение, а реализованная нами мечта о создании современного  дизайнерского проекта в условиях реальной среды.</a:t>
            </a:r>
          </a:p>
          <a:p>
            <a:pPr lvl="0" algn="just"/>
            <a:endParaRPr lang="ru-RU" sz="2800" dirty="0" smtClean="0">
              <a:latin typeface="Times New Roman" pitchFamily="18" charset="0"/>
              <a:cs typeface="Times New Roman" pitchFamily="18" charset="0"/>
            </a:endParaRPr>
          </a:p>
          <a:p>
            <a:pPr lvl="0" algn="just"/>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0"/>
            <a:ext cx="8686800" cy="6858000"/>
          </a:xfrm>
        </p:spPr>
        <p:txBody>
          <a:bodyPr>
            <a:normAutofit/>
          </a:bodyPr>
          <a:lstStyle/>
          <a:p>
            <a:pPr algn="just">
              <a:buNone/>
            </a:pPr>
            <a:r>
              <a:rPr lang="ru-RU" sz="3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Это наше желание показать, что мы, как художники декоративно-прикладного искусства, способны на многое.  Мир сегодня особенный и динамичный, но нам бы хотелось, чтобы наша работа привлекала внимание людей, заставляла остановиться и задуматься, разгадать смысл экспозиции: необычных панно и колонны,  декоративных скульптур и инсталляции.  В работу было заложено множество смыслов и ассоциаций, направленных на раскрытие особенности, миссии и ценностей ИСТ, поэтому мы надеемся, что она станет «визитной карточкой» института.</a:t>
            </a:r>
          </a:p>
          <a:p>
            <a:pPr algn="just">
              <a:buNone/>
            </a:pPr>
            <a:endParaRPr lang="ru-RU" sz="2400" dirty="0">
              <a:latin typeface="Times New Roman" pitchFamily="18" charset="0"/>
              <a:cs typeface="Times New Roman" pitchFamily="18" charset="0"/>
            </a:endParaRPr>
          </a:p>
          <a:p>
            <a:pPr algn="ctr">
              <a:buNone/>
            </a:pPr>
            <a:r>
              <a:rPr lang="ru-RU" sz="2800" dirty="0" smtClean="0">
                <a:latin typeface="Times New Roman" pitchFamily="18" charset="0"/>
                <a:cs typeface="Times New Roman" pitchFamily="18" charset="0"/>
              </a:rPr>
              <a:t>Спасибо за внимание!</a:t>
            </a:r>
          </a:p>
          <a:p>
            <a:endParaRPr lang="ru-RU"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lstStyle/>
          <a:p>
            <a:pPr marL="0" indent="450850" algn="just">
              <a:buNone/>
            </a:pPr>
            <a:r>
              <a:rPr lang="ru-RU" sz="2400" dirty="0" smtClean="0">
                <a:latin typeface="Times New Roman" pitchFamily="18" charset="0"/>
                <a:cs typeface="Times New Roman" pitchFamily="18" charset="0"/>
              </a:rPr>
              <a:t>	</a:t>
            </a:r>
          </a:p>
          <a:p>
            <a:pPr marL="0" indent="450850" algn="just">
              <a:buNone/>
            </a:pPr>
            <a:r>
              <a:rPr lang="ru-RU" sz="2400" dirty="0" smtClean="0">
                <a:latin typeface="Times New Roman" pitchFamily="18" charset="0"/>
                <a:cs typeface="Times New Roman" pitchFamily="18" charset="0"/>
              </a:rPr>
              <a:t>Мы хотим поблагодарить всех преподавателей и переводчиков, заведующую отделением, наших дипломных руководителей:</a:t>
            </a:r>
          </a:p>
          <a:p>
            <a:pPr marL="0" indent="450850" algn="just">
              <a:buNone/>
            </a:pPr>
            <a:r>
              <a:rPr lang="ru-RU" sz="2400" dirty="0" err="1" smtClean="0">
                <a:solidFill>
                  <a:prstClr val="white"/>
                </a:solidFill>
                <a:latin typeface="Times New Roman" pitchFamily="18" charset="0"/>
                <a:cs typeface="Times New Roman" pitchFamily="18" charset="0"/>
              </a:rPr>
              <a:t>Доагэ</a:t>
            </a:r>
            <a:r>
              <a:rPr lang="ru-RU" sz="2400" dirty="0" smtClean="0">
                <a:solidFill>
                  <a:prstClr val="white"/>
                </a:solidFill>
                <a:latin typeface="Times New Roman" pitchFamily="18" charset="0"/>
                <a:cs typeface="Times New Roman" pitchFamily="18" charset="0"/>
              </a:rPr>
              <a:t> </a:t>
            </a:r>
            <a:r>
              <a:rPr lang="ru-RU" sz="2400" dirty="0">
                <a:solidFill>
                  <a:prstClr val="white"/>
                </a:solidFill>
                <a:latin typeface="Times New Roman" pitchFamily="18" charset="0"/>
                <a:cs typeface="Times New Roman" pitchFamily="18" charset="0"/>
              </a:rPr>
              <a:t>Галину </a:t>
            </a:r>
            <a:r>
              <a:rPr lang="ru-RU" sz="2400" dirty="0" smtClean="0">
                <a:solidFill>
                  <a:prstClr val="white"/>
                </a:solidFill>
                <a:latin typeface="Times New Roman" pitchFamily="18" charset="0"/>
                <a:cs typeface="Times New Roman" pitchFamily="18" charset="0"/>
              </a:rPr>
              <a:t>Викторовну,</a:t>
            </a:r>
            <a:r>
              <a:rPr lang="ru-RU" sz="2400" dirty="0" smtClean="0">
                <a:latin typeface="Times New Roman" pitchFamily="18" charset="0"/>
                <a:cs typeface="Times New Roman" pitchFamily="18" charset="0"/>
              </a:rPr>
              <a:t> Антона Юрьевича Попкова, Оганесян Галину Николаевну</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Березовикову</a:t>
            </a:r>
            <a:r>
              <a:rPr lang="ru-RU" sz="2400" dirty="0">
                <a:latin typeface="Times New Roman" pitchFamily="18" charset="0"/>
                <a:cs typeface="Times New Roman" pitchFamily="18" charset="0"/>
              </a:rPr>
              <a:t> Олесю </a:t>
            </a:r>
            <a:r>
              <a:rPr lang="ru-RU" sz="2400" dirty="0" smtClean="0">
                <a:latin typeface="Times New Roman" pitchFamily="18" charset="0"/>
                <a:cs typeface="Times New Roman" pitchFamily="18" charset="0"/>
              </a:rPr>
              <a:t>Николаевну, Зуеву Светлану Владимировну, Глухих Елену Анатольевну, Коротких Елену Владимировну, Ушакова Павла Викторовича, </a:t>
            </a:r>
            <a:r>
              <a:rPr lang="ru-RU" sz="2400" dirty="0" err="1" smtClean="0">
                <a:latin typeface="Times New Roman" pitchFamily="18" charset="0"/>
                <a:cs typeface="Times New Roman" pitchFamily="18" charset="0"/>
              </a:rPr>
              <a:t>Задубровскую</a:t>
            </a:r>
            <a:r>
              <a:rPr lang="ru-RU" sz="2400" dirty="0" smtClean="0">
                <a:latin typeface="Times New Roman" pitchFamily="18" charset="0"/>
                <a:cs typeface="Times New Roman" pitchFamily="18" charset="0"/>
              </a:rPr>
              <a:t> Ларису Васильевну, </a:t>
            </a:r>
            <a:r>
              <a:rPr lang="ru-RU" sz="2400" dirty="0" err="1" smtClean="0">
                <a:latin typeface="Times New Roman" pitchFamily="18" charset="0"/>
                <a:cs typeface="Times New Roman" pitchFamily="18" charset="0"/>
              </a:rPr>
              <a:t>Коротину</a:t>
            </a:r>
            <a:r>
              <a:rPr lang="ru-RU" sz="2400" dirty="0" smtClean="0">
                <a:latin typeface="Times New Roman" pitchFamily="18" charset="0"/>
                <a:cs typeface="Times New Roman" pitchFamily="18" charset="0"/>
              </a:rPr>
              <a:t> Дину Александровну и нашего куратора Елфимову Светлану Владимировну.</a:t>
            </a:r>
          </a:p>
          <a:p>
            <a:pPr marL="0" indent="450850" algn="ctr">
              <a:buNone/>
            </a:pPr>
            <a:endParaRPr lang="ru-RU" sz="2400" dirty="0" smtClean="0">
              <a:latin typeface="Times New Roman" pitchFamily="18" charset="0"/>
              <a:cs typeface="Times New Roman" pitchFamily="18" charset="0"/>
            </a:endParaRPr>
          </a:p>
          <a:p>
            <a:pPr marL="0" indent="450850" algn="ctr">
              <a:buNone/>
            </a:pPr>
            <a:r>
              <a:rPr lang="ru-RU" sz="2400" dirty="0" smtClean="0">
                <a:latin typeface="Times New Roman" pitchFamily="18" charset="0"/>
                <a:cs typeface="Times New Roman" pitchFamily="18" charset="0"/>
              </a:rPr>
              <a:t>Всем большое спасибо!</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lstStyle/>
          <a:p>
            <a:pPr algn="just">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Декоративные интерьерные панно, стеллажи и панели – это вид изделий, украшающих интерьер и тесно связанных с ним стилем. Задачи у них могут быть самые разные, они могут </a:t>
            </a:r>
            <a:r>
              <a:rPr lang="ru-RU" sz="2400" dirty="0" err="1" smtClean="0">
                <a:latin typeface="Times New Roman" pitchFamily="18" charset="0"/>
                <a:cs typeface="Times New Roman" pitchFamily="18" charset="0"/>
              </a:rPr>
              <a:t>зонировать</a:t>
            </a:r>
            <a:r>
              <a:rPr lang="ru-RU" sz="2400" dirty="0" smtClean="0">
                <a:latin typeface="Times New Roman" pitchFamily="18" charset="0"/>
                <a:cs typeface="Times New Roman" pitchFamily="18" charset="0"/>
              </a:rPr>
              <a:t> пространство, изменять его визуальное восприятие, подчеркивать стиль помещения, задавая основную ноту (рис.  2</a:t>
            </a:r>
            <a:r>
              <a:rPr lang="ru-RU" sz="2800" dirty="0">
                <a:latin typeface="Times New Roman" pitchFamily="18" charset="0"/>
                <a:cs typeface="Times New Roman" pitchFamily="18" charset="0"/>
              </a:rPr>
              <a:t>-</a:t>
            </a:r>
            <a:r>
              <a:rPr lang="ru-RU" sz="2400" dirty="0" smtClean="0">
                <a:latin typeface="Times New Roman" pitchFamily="18" charset="0"/>
                <a:cs typeface="Times New Roman" pitchFamily="18" charset="0"/>
              </a:rPr>
              <a:t>12).</a:t>
            </a:r>
            <a:endParaRPr lang="ru-RU" sz="2800" dirty="0" smtClean="0">
              <a:latin typeface="Times New Roman" pitchFamily="18" charset="0"/>
              <a:cs typeface="Times New Roman" pitchFamily="18" charset="0"/>
            </a:endParaRPr>
          </a:p>
        </p:txBody>
      </p:sp>
      <p:pic>
        <p:nvPicPr>
          <p:cNvPr id="4" name="Рисунок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2971800"/>
            <a:ext cx="2667000" cy="2743200"/>
          </a:xfrm>
          <a:prstGeom prst="rect">
            <a:avLst/>
          </a:prstGeom>
          <a:noFill/>
        </p:spPr>
      </p:pic>
      <p:pic>
        <p:nvPicPr>
          <p:cNvPr id="5" name="Рисунок 4"/>
          <p:cNvPicPr/>
          <p:nvPr/>
        </p:nvPicPr>
        <p:blipFill rotWithShape="1">
          <a:blip r:embed="rId3" cstate="print">
            <a:extLst>
              <a:ext uri="{28A0092B-C50C-407E-A947-70E740481C1C}">
                <a14:useLocalDpi xmlns:a14="http://schemas.microsoft.com/office/drawing/2010/main" val="0"/>
              </a:ext>
            </a:extLst>
          </a:blip>
          <a:srcRect t="4640"/>
          <a:stretch/>
        </p:blipFill>
        <p:spPr bwMode="auto">
          <a:xfrm>
            <a:off x="3760304" y="2981739"/>
            <a:ext cx="1600200" cy="2743200"/>
          </a:xfrm>
          <a:prstGeom prst="rect">
            <a:avLst/>
          </a:prstGeom>
          <a:noFill/>
          <a:ln>
            <a:noFill/>
          </a:ln>
          <a:extLst>
            <a:ext uri="{53640926-AAD7-44D8-BBD7-CCE9431645EC}">
              <a14:shadowObscured xmlns:a14="http://schemas.microsoft.com/office/drawing/2010/main"/>
            </a:ext>
          </a:extLst>
        </p:spPr>
      </p:pic>
      <p:pic>
        <p:nvPicPr>
          <p:cNvPr id="6" name="Рисунок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2600" y="2971800"/>
            <a:ext cx="3021496" cy="2743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C:\Users\User\Desktop\для города\17.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381000"/>
            <a:ext cx="3581400" cy="2819400"/>
          </a:xfrm>
          <a:prstGeom prst="rect">
            <a:avLst/>
          </a:prstGeom>
          <a:noFill/>
          <a:ln>
            <a:noFill/>
          </a:ln>
        </p:spPr>
      </p:pic>
      <p:pic>
        <p:nvPicPr>
          <p:cNvPr id="7" name="Рисунок 6"/>
          <p:cNvPicPr/>
          <p:nvPr/>
        </p:nvPicPr>
        <p:blipFill rotWithShape="1">
          <a:blip r:embed="rId3" cstate="print">
            <a:extLst>
              <a:ext uri="{28A0092B-C50C-407E-A947-70E740481C1C}">
                <a14:useLocalDpi xmlns:a14="http://schemas.microsoft.com/office/drawing/2010/main" val="0"/>
              </a:ext>
            </a:extLst>
          </a:blip>
          <a:srcRect r="8562"/>
          <a:stretch/>
        </p:blipFill>
        <p:spPr bwMode="auto">
          <a:xfrm>
            <a:off x="4419600" y="381000"/>
            <a:ext cx="4191000" cy="2819400"/>
          </a:xfrm>
          <a:prstGeom prst="rect">
            <a:avLst/>
          </a:prstGeom>
          <a:noFill/>
          <a:ln>
            <a:noFill/>
          </a:ln>
          <a:extLst>
            <a:ext uri="{53640926-AAD7-44D8-BBD7-CCE9431645EC}">
              <a14:shadowObscured xmlns:a14="http://schemas.microsoft.com/office/drawing/2010/main"/>
            </a:ext>
          </a:extLst>
        </p:spPr>
      </p:pic>
      <p:pic>
        <p:nvPicPr>
          <p:cNvPr id="8" name="Рисунок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 y="3276600"/>
            <a:ext cx="1905000" cy="2971800"/>
          </a:xfrm>
          <a:prstGeom prst="rect">
            <a:avLst/>
          </a:prstGeom>
          <a:noFill/>
        </p:spPr>
      </p:pic>
      <p:pic>
        <p:nvPicPr>
          <p:cNvPr id="9" name="Рисунок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43200" y="3276600"/>
            <a:ext cx="2900362" cy="2971800"/>
          </a:xfrm>
          <a:prstGeom prst="rect">
            <a:avLst/>
          </a:prstGeom>
          <a:noFill/>
        </p:spPr>
      </p:pic>
      <p:pic>
        <p:nvPicPr>
          <p:cNvPr id="10" name="Рисунок 9"/>
          <p:cNvPicPr/>
          <p:nvPr/>
        </p:nvPicPr>
        <p:blipFill rotWithShape="1">
          <a:blip r:embed="rId6" cstate="print">
            <a:extLst>
              <a:ext uri="{28A0092B-C50C-407E-A947-70E740481C1C}">
                <a14:useLocalDpi xmlns:a14="http://schemas.microsoft.com/office/drawing/2010/main" val="0"/>
              </a:ext>
            </a:extLst>
          </a:blip>
          <a:srcRect r="6965"/>
          <a:stretch/>
        </p:blipFill>
        <p:spPr bwMode="auto">
          <a:xfrm>
            <a:off x="5715000" y="3276600"/>
            <a:ext cx="2895600" cy="2971800"/>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Содержимое 16"/>
          <p:cNvSpPr>
            <a:spLocks noGrp="1"/>
          </p:cNvSpPr>
          <p:nvPr>
            <p:ph idx="1"/>
          </p:nvPr>
        </p:nvSpPr>
        <p:spPr>
          <a:xfrm>
            <a:off x="533400" y="2971800"/>
            <a:ext cx="8153400" cy="3886200"/>
          </a:xfrm>
        </p:spPr>
        <p:txBody>
          <a:bodyPr>
            <a:normAutofit/>
          </a:bodyPr>
          <a:lstStyle/>
          <a:p>
            <a:pPr algn="ctr">
              <a:buNone/>
            </a:pPr>
            <a:r>
              <a:rPr lang="ru-RU" sz="2000" dirty="0">
                <a:latin typeface="Times New Roman" pitchFamily="18" charset="0"/>
                <a:cs typeface="Times New Roman" pitchFamily="18" charset="0"/>
              </a:rPr>
              <a:t>Рис. </a:t>
            </a:r>
            <a:r>
              <a:rPr lang="ru-RU" sz="2000" dirty="0" smtClean="0">
                <a:latin typeface="Times New Roman" pitchFamily="18" charset="0"/>
                <a:cs typeface="Times New Roman" pitchFamily="18" charset="0"/>
              </a:rPr>
              <a:t>2-12</a:t>
            </a:r>
            <a:endParaRPr lang="ru-RU" sz="2000" dirty="0">
              <a:latin typeface="Times New Roman" pitchFamily="18" charset="0"/>
              <a:cs typeface="Times New Roman" pitchFamily="18" charset="0"/>
            </a:endParaRPr>
          </a:p>
          <a:p>
            <a:pPr algn="ctr">
              <a:buNone/>
            </a:pPr>
            <a:r>
              <a:rPr lang="ru-RU" sz="2800" b="1" i="1" u="sng" dirty="0" smtClean="0">
                <a:latin typeface="Times New Roman" pitchFamily="18" charset="0"/>
                <a:cs typeface="Times New Roman" pitchFamily="18" charset="0"/>
              </a:rPr>
              <a:t>Декорирование пространств образовательных заведений</a:t>
            </a:r>
            <a:endParaRPr lang="ru-RU" sz="2800" dirty="0" smtClean="0">
              <a:latin typeface="Times New Roman" pitchFamily="18" charset="0"/>
              <a:cs typeface="Times New Roman" pitchFamily="18" charset="0"/>
            </a:endParaRPr>
          </a:p>
          <a:p>
            <a:pPr marL="0" indent="450850" algn="just">
              <a:buNone/>
            </a:pPr>
            <a:r>
              <a:rPr lang="ru-RU" sz="2400" dirty="0" smtClean="0">
                <a:latin typeface="Times New Roman" pitchFamily="18" charset="0"/>
                <a:cs typeface="Times New Roman" pitchFamily="18" charset="0"/>
              </a:rPr>
              <a:t>Декорирование и дизайн пространств образовательных учреждений  – это не просто оформление стен и расстановка современной мебели. </a:t>
            </a:r>
          </a:p>
          <a:p>
            <a:pPr marL="0" indent="450850" algn="just">
              <a:buNone/>
            </a:pPr>
            <a:r>
              <a:rPr lang="ru-RU" sz="2400" dirty="0" smtClean="0">
                <a:latin typeface="Times New Roman" pitchFamily="18" charset="0"/>
                <a:cs typeface="Times New Roman" pitchFamily="18" charset="0"/>
              </a:rPr>
              <a:t>Художник декоративно-прикладного искусства, работающий в этой среде, должен учитывать ее влияние на учебный процесс, принимая в расчёт художественные </a:t>
            </a:r>
          </a:p>
          <a:p>
            <a:pPr algn="just">
              <a:buNone/>
            </a:pPr>
            <a:endParaRPr lang="ru-RU" sz="2400" dirty="0"/>
          </a:p>
        </p:txBody>
      </p:sp>
      <p:pic>
        <p:nvPicPr>
          <p:cNvPr id="18" name="Рисунок 1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228600"/>
            <a:ext cx="2438400" cy="2667000"/>
          </a:xfrm>
          <a:prstGeom prst="rect">
            <a:avLst/>
          </a:prstGeom>
          <a:noFill/>
        </p:spPr>
      </p:pic>
      <p:pic>
        <p:nvPicPr>
          <p:cNvPr id="19" name="Рисунок 1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00" y="228600"/>
            <a:ext cx="2667000" cy="2667000"/>
          </a:xfrm>
          <a:prstGeom prst="rect">
            <a:avLst/>
          </a:prstGeom>
          <a:noFill/>
        </p:spPr>
      </p:pic>
      <p:pic>
        <p:nvPicPr>
          <p:cNvPr id="20" name="Рисунок 1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0600" y="228600"/>
            <a:ext cx="2362200" cy="25908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228600"/>
            <a:ext cx="8229600" cy="5897563"/>
          </a:xfrm>
        </p:spPr>
        <p:txBody>
          <a:bodyPr/>
          <a:lstStyle/>
          <a:p>
            <a:pPr marL="0" indent="0" algn="just">
              <a:buNone/>
            </a:pPr>
            <a:r>
              <a:rPr lang="ru-RU" sz="2400" dirty="0" smtClean="0">
                <a:latin typeface="Times New Roman" pitchFamily="18" charset="0"/>
                <a:cs typeface="Times New Roman" pitchFamily="18" charset="0"/>
              </a:rPr>
              <a:t>закономерности и современные тенденции, особенности архитектуры здания и нормативные положения, законы педагогики и психологии, должен учитывать запросы общества и объединять все это  в осуществляемых проектах. </a:t>
            </a:r>
          </a:p>
          <a:p>
            <a:pPr marL="0" indent="0" algn="just">
              <a:buNone/>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Атмосфера современного учебного заведения должна быть максимально комфортной, а пространство индивидуальным, креативным и безопасным, также оно должно соответствовать таким принципам универсального дизайна, как </a:t>
            </a:r>
            <a:r>
              <a:rPr lang="ru-RU" sz="2400" dirty="0" err="1" smtClean="0">
                <a:latin typeface="Times New Roman" pitchFamily="18" charset="0"/>
                <a:cs typeface="Times New Roman" pitchFamily="18" charset="0"/>
              </a:rPr>
              <a:t>инклюзивность</a:t>
            </a:r>
            <a:r>
              <a:rPr lang="ru-RU" sz="2400" dirty="0" smtClean="0">
                <a:latin typeface="Times New Roman" pitchFamily="18" charset="0"/>
                <a:cs typeface="Times New Roman" pitchFamily="18" charset="0"/>
              </a:rPr>
              <a:t>, открытость, интерактивность,  </a:t>
            </a:r>
            <a:r>
              <a:rPr lang="ru-RU" sz="2400" dirty="0" err="1" smtClean="0">
                <a:latin typeface="Times New Roman" pitchFamily="18" charset="0"/>
                <a:cs typeface="Times New Roman" pitchFamily="18" charset="0"/>
              </a:rPr>
              <a:t>полифункциональность</a:t>
            </a:r>
            <a:r>
              <a:rPr lang="ru-RU" sz="2400" dirty="0" smtClean="0">
                <a:latin typeface="Times New Roman" pitchFamily="18" charset="0"/>
                <a:cs typeface="Times New Roman" pitchFamily="18" charset="0"/>
              </a:rPr>
              <a:t> и мобильность, приватность, эффективность и эргономичность. Пока такие решения в дефиците – это вызов для дизайнеров и художников (рис. 13-16).</a:t>
            </a:r>
          </a:p>
          <a:p>
            <a:endParaRPr lang="ru-RU" sz="2400" dirty="0" smtClean="0"/>
          </a:p>
          <a:p>
            <a:pPr algn="just">
              <a:buNone/>
            </a:pPr>
            <a:endParaRPr lang="ru-RU" sz="24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2809</TotalTime>
  <Words>1451</Words>
  <Application>Microsoft Office PowerPoint</Application>
  <PresentationFormat>Экран (4:3)</PresentationFormat>
  <Paragraphs>390</Paragraphs>
  <Slides>54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54</vt:i4>
      </vt:variant>
    </vt:vector>
  </HeadingPairs>
  <TitlesOfParts>
    <vt:vector size="55" baseType="lpstr">
      <vt:lpstr>Бумажная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Александр</dc:creator>
  <cp:lastModifiedBy>User</cp:lastModifiedBy>
  <cp:revision>35</cp:revision>
  <dcterms:created xsi:type="dcterms:W3CDTF">2020-06-21T08:10:55Z</dcterms:created>
  <dcterms:modified xsi:type="dcterms:W3CDTF">2020-06-29T11:18:55Z</dcterms:modified>
</cp:coreProperties>
</file>