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Book Antiqua" pitchFamily="18" charset="0"/>
              </a:rPr>
              <a:t>Направление подготовки  032700.68 «Филология»</a:t>
            </a:r>
            <a:endParaRPr lang="ru-RU" sz="2800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latin typeface="Monotype Corsiva" pitchFamily="66" charset="0"/>
              </a:rPr>
              <a:t>Магистерская программа: </a:t>
            </a:r>
            <a:r>
              <a:rPr lang="ru-RU" sz="1200" b="1" dirty="0" smtClean="0">
                <a:latin typeface="Monotype Corsiva" pitchFamily="66" charset="0"/>
              </a:rPr>
              <a:t>«</a:t>
            </a:r>
            <a:r>
              <a:rPr lang="ru-RU" sz="1200" b="1" dirty="0" smtClean="0">
                <a:solidFill>
                  <a:srgbClr val="7030A0"/>
                </a:solidFill>
                <a:latin typeface="Monotype Corsiva" pitchFamily="66" charset="0"/>
              </a:rPr>
              <a:t>Русский язык как иностранный</a:t>
            </a:r>
            <a:r>
              <a:rPr lang="ru-RU" sz="1200" b="1" dirty="0" smtClean="0">
                <a:latin typeface="Monotype Corsiva" pitchFamily="66" charset="0"/>
              </a:rPr>
              <a:t>»</a:t>
            </a:r>
            <a:endParaRPr lang="ru-RU" sz="1200" dirty="0" smtClean="0">
              <a:latin typeface="Monotype Corsiva" pitchFamily="66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200" b="1" dirty="0" smtClean="0">
                <a:latin typeface="Monotype Corsiva" pitchFamily="66" charset="0"/>
              </a:rPr>
              <a:t> </a:t>
            </a:r>
            <a:r>
              <a:rPr lang="ru-RU" sz="1200" dirty="0" smtClean="0">
                <a:latin typeface="Monotype Corsiva" pitchFamily="66" charset="0"/>
              </a:rPr>
              <a:t>Квалификация выпускника – магистр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000" dirty="0" smtClean="0">
                <a:latin typeface="Monotype Corsiva" pitchFamily="66" charset="0"/>
              </a:rPr>
              <a:t>Нормативный срок освоения программы по очной форме обучения – 2 года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b="1" dirty="0" smtClean="0">
                <a:latin typeface="Monotype Corsiva" pitchFamily="66" charset="0"/>
              </a:rPr>
              <a:t>Дисциплины</a:t>
            </a:r>
            <a:r>
              <a:rPr lang="ru-RU" sz="1200" dirty="0" smtClean="0">
                <a:latin typeface="Monotype Corsiva" pitchFamily="66" charset="0"/>
              </a:rPr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Филология в системе современного гуманитарного знания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История методики русского языка как иностранного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Философия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Социолингвистика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Социология коммуникации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Психология коммуникации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Основа методики русского языка как иностранного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Теория и практика речевого воздействия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Теория и практика перевода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Иностранный язык для академических целей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Информационные технологии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Деловой иностранный язык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Современный русский язык в лингводидактическом освещении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Анализ текста в иностранной аудитории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Учебная лексикография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Психолингвистика. Экспериментальные методы лингвистического анализа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err="1" smtClean="0">
                <a:latin typeface="Book Antiqua" pitchFamily="18" charset="0"/>
                <a:cs typeface="Aparajita" pitchFamily="34" charset="0"/>
              </a:rPr>
              <a:t>Лингвострановедение</a:t>
            </a:r>
            <a:endParaRPr lang="ru-RU" sz="1000" dirty="0" smtClean="0">
              <a:latin typeface="Book Antiqua" pitchFamily="18" charset="0"/>
              <a:cs typeface="Aparajita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Инновационные образовательные технологии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Научно-исследовательский семинар: активные методы обучения в РКИ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Научно-исследовательский семинар: педагогическое взаимодействие на уроках РКИ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Активные методы обучения: практикум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Педагогическое взаимодействие в обучении русскому языку как иностранному: практикум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Научно-педагогическая практика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Научно-исследовательская практика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Научно-исследовательская работа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  <a:cs typeface="Aparajita" pitchFamily="34" charset="0"/>
              </a:rPr>
              <a:t>Выполнение и защита выпускной квалификационной работы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/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/>
              <a:t> </a:t>
            </a:r>
          </a:p>
          <a:p>
            <a:pPr>
              <a:spcBef>
                <a:spcPts val="0"/>
              </a:spcBef>
              <a:buNone/>
            </a:pPr>
            <a:endParaRPr lang="ru-RU" sz="1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498316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latin typeface="Monotype Corsiva" pitchFamily="66" charset="0"/>
              </a:rPr>
              <a:t>Магистерская программа: </a:t>
            </a:r>
            <a:r>
              <a:rPr lang="ru-RU" sz="1200" b="1" dirty="0" smtClean="0">
                <a:latin typeface="Monotype Corsiva" pitchFamily="66" charset="0"/>
              </a:rPr>
              <a:t>«</a:t>
            </a:r>
            <a:r>
              <a:rPr lang="ru-RU" sz="1200" b="1" dirty="0" smtClean="0">
                <a:solidFill>
                  <a:srgbClr val="7030A0"/>
                </a:solidFill>
                <a:latin typeface="Monotype Corsiva" pitchFamily="66" charset="0"/>
              </a:rPr>
              <a:t>Прикладная </a:t>
            </a:r>
            <a:r>
              <a:rPr lang="ru-RU" sz="1200" b="1" dirty="0" err="1" smtClean="0">
                <a:solidFill>
                  <a:srgbClr val="7030A0"/>
                </a:solidFill>
                <a:latin typeface="Monotype Corsiva" pitchFamily="66" charset="0"/>
              </a:rPr>
              <a:t>коммуникативистика</a:t>
            </a:r>
            <a:r>
              <a:rPr lang="ru-RU" sz="1200" b="1" dirty="0" smtClean="0">
                <a:latin typeface="Monotype Corsiva" pitchFamily="66" charset="0"/>
              </a:rPr>
              <a:t>»</a:t>
            </a:r>
            <a:endParaRPr lang="ru-RU" sz="1200" dirty="0" smtClean="0">
              <a:latin typeface="Monotype Corsiva" pitchFamily="66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200" b="1" dirty="0" smtClean="0">
                <a:latin typeface="Monotype Corsiva" pitchFamily="66" charset="0"/>
              </a:rPr>
              <a:t> </a:t>
            </a:r>
            <a:r>
              <a:rPr lang="ru-RU" sz="1200" dirty="0" smtClean="0">
                <a:latin typeface="Monotype Corsiva" pitchFamily="66" charset="0"/>
              </a:rPr>
              <a:t>Квалификация выпускника – магистр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000" dirty="0" smtClean="0">
                <a:latin typeface="Monotype Corsiva" pitchFamily="66" charset="0"/>
              </a:rPr>
              <a:t>Нормативный срок освоения программы по очной форме обучения – 2 года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b="1" dirty="0" smtClean="0">
                <a:latin typeface="Monotype Corsiva" pitchFamily="66" charset="0"/>
              </a:rPr>
              <a:t>Дисциплины: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Философия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Филология в системе современного гуманитарного знания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Технологии чтения и анализа художественного произведения: практикум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Теория и практика речевого воздействия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Теория и практика перевода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Социология коммуникации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Социолингвистика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err="1" smtClean="0">
                <a:latin typeface="Book Antiqua" pitchFamily="18" charset="0"/>
              </a:rPr>
              <a:t>Юрислингвистика</a:t>
            </a:r>
            <a:endParaRPr lang="ru-RU" sz="1000" dirty="0" smtClean="0">
              <a:latin typeface="Book Antiqua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Современные теории речевых актов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Современная теория текста и </a:t>
            </a:r>
            <a:r>
              <a:rPr lang="ru-RU" sz="1000" dirty="0" err="1" smtClean="0">
                <a:latin typeface="Book Antiqua" pitchFamily="18" charset="0"/>
              </a:rPr>
              <a:t>дискурса</a:t>
            </a:r>
            <a:endParaRPr lang="ru-RU" sz="1000" dirty="0" smtClean="0">
              <a:latin typeface="Book Antiqua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Психология коммуникации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Психолингвистика. Экспериментальные методы лингвистического анализа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Проблемы и тенденции современной </a:t>
            </a:r>
            <a:r>
              <a:rPr lang="ru-RU" sz="1000" dirty="0" err="1" smtClean="0">
                <a:latin typeface="Book Antiqua" pitchFamily="18" charset="0"/>
              </a:rPr>
              <a:t>коммуникативистики</a:t>
            </a:r>
            <a:endParaRPr lang="ru-RU" sz="1000" dirty="0" smtClean="0">
              <a:latin typeface="Book Antiqua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Научно-исследовательский семинар: художественная коммуникация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Научно-исследовательский семинар: речевая коммуникация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Информационные технологии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Информационно-массовые коммуникации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Иностранный язык для академических целей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Инновационные образовательные технологии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err="1" smtClean="0">
                <a:latin typeface="Book Antiqua" pitchFamily="18" charset="0"/>
              </a:rPr>
              <a:t>Жанроведение</a:t>
            </a:r>
            <a:endParaRPr lang="ru-RU" sz="1000" dirty="0" smtClean="0">
              <a:latin typeface="Book Antiqua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Деловой иностранный язык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Виды речевой коммуникации: практикум </a:t>
            </a:r>
          </a:p>
          <a:p>
            <a:pPr lvl="1">
              <a:spcBef>
                <a:spcPts val="0"/>
              </a:spcBef>
              <a:buNone/>
            </a:pPr>
            <a:r>
              <a:rPr lang="ru-RU" sz="600" dirty="0" smtClean="0">
                <a:latin typeface="Book Antiqua" pitchFamily="18" charset="0"/>
              </a:rPr>
              <a:t>Модули: </a:t>
            </a:r>
          </a:p>
          <a:p>
            <a:pPr lvl="1">
              <a:spcBef>
                <a:spcPts val="0"/>
              </a:spcBef>
              <a:buNone/>
            </a:pPr>
            <a:r>
              <a:rPr lang="ru-RU" sz="600" dirty="0" smtClean="0">
                <a:latin typeface="Book Antiqua" pitchFamily="18" charset="0"/>
              </a:rPr>
              <a:t>1. Жанры речевой коммуникации: </a:t>
            </a:r>
            <a:r>
              <a:rPr lang="ru-RU" sz="600" dirty="0" err="1" smtClean="0">
                <a:latin typeface="Book Antiqua" pitchFamily="18" charset="0"/>
              </a:rPr>
              <a:t>спичрайтинг</a:t>
            </a:r>
            <a:r>
              <a:rPr lang="ru-RU" sz="600" dirty="0" smtClean="0">
                <a:latin typeface="Book Antiqua" pitchFamily="18" charset="0"/>
              </a:rPr>
              <a:t> </a:t>
            </a:r>
          </a:p>
          <a:p>
            <a:pPr lvl="1">
              <a:spcBef>
                <a:spcPts val="0"/>
              </a:spcBef>
              <a:buNone/>
            </a:pPr>
            <a:r>
              <a:rPr lang="ru-RU" sz="600" dirty="0" smtClean="0">
                <a:latin typeface="Book Antiqua" pitchFamily="18" charset="0"/>
              </a:rPr>
              <a:t>2. Виды и жанры деловой коммуникации </a:t>
            </a:r>
          </a:p>
          <a:p>
            <a:pPr lvl="1">
              <a:spcBef>
                <a:spcPts val="0"/>
              </a:spcBef>
              <a:buNone/>
            </a:pPr>
            <a:r>
              <a:rPr lang="ru-RU" sz="600" dirty="0" smtClean="0">
                <a:latin typeface="Book Antiqua" pitchFamily="18" charset="0"/>
              </a:rPr>
              <a:t>3. Коммуникативно-речевая </a:t>
            </a:r>
            <a:r>
              <a:rPr lang="ru-RU" sz="600" dirty="0" err="1" smtClean="0">
                <a:latin typeface="Book Antiqua" pitchFamily="18" charset="0"/>
              </a:rPr>
              <a:t>имиджелогия</a:t>
            </a:r>
            <a:endParaRPr lang="ru-RU" sz="600" dirty="0" smtClean="0">
              <a:latin typeface="Book Antiqua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Научно-исследовательская работа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Научно-исследовательская практика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Научно-педагогическая практика</a:t>
            </a:r>
          </a:p>
          <a:p>
            <a:pPr>
              <a:spcBef>
                <a:spcPts val="0"/>
              </a:spcBef>
              <a:buNone/>
            </a:pPr>
            <a:r>
              <a:rPr lang="ru-RU" sz="1000" dirty="0" smtClean="0">
                <a:latin typeface="Book Antiqua" pitchFamily="18" charset="0"/>
              </a:rPr>
              <a:t>Выполнение и защита выпускной квалификационной работы</a:t>
            </a:r>
          </a:p>
          <a:p>
            <a:pPr>
              <a:spcBef>
                <a:spcPts val="0"/>
              </a:spcBef>
              <a:buNone/>
            </a:pPr>
            <a:endParaRPr lang="ru-RU" sz="1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"/>
            <a:ext cx="7162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haroni" pitchFamily="2" charset="-79"/>
              </a:rPr>
              <a:t>Магистратура</a:t>
            </a:r>
            <a:endParaRPr lang="ru-RU" sz="4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Aharoni" pitchFamily="2" charset="-79"/>
            </a:endParaRP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6934200" y="152400"/>
            <a:ext cx="19812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Новосибирский государственный университет   </a:t>
            </a:r>
            <a:r>
              <a:rPr kumimoji="0" lang="en-US" sz="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http://www.nstu.ru/</a:t>
            </a:r>
            <a:endParaRPr kumimoji="0" lang="ru-RU" sz="7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Кафедра филологии  Тел.: 8 (383) 346 08 91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700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7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 корпус 502 ауд.</a:t>
            </a:r>
            <a:endParaRPr kumimoji="0" lang="ru-RU" sz="7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</Words>
  <Application>Microsoft Office PowerPoint</Application>
  <PresentationFormat>Экран (4:3)</PresentationFormat>
  <Paragraphs>71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Направление подготовки  032700.68 «Филология»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Направление подготовки  032700.68 «Филология»</dc:title>
  <dc:creator>Bukaty</dc:creator>
  <cp:lastModifiedBy>Bukaty</cp:lastModifiedBy>
  <cp:revision>9</cp:revision>
  <dcterms:created xsi:type="dcterms:W3CDTF">2013-04-26T05:30:15Z</dcterms:created>
  <dcterms:modified xsi:type="dcterms:W3CDTF">2013-04-26T05:58:10Z</dcterms:modified>
</cp:coreProperties>
</file>