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0801350" cy="5761038"/>
  <p:notesSz cx="6858000" cy="9144000"/>
  <p:defaultTextStyle>
    <a:defPPr>
      <a:defRPr lang="ru-RU"/>
    </a:defPPr>
    <a:lvl1pPr marL="0" algn="l" defTabSz="97471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87358" algn="l" defTabSz="97471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74719" algn="l" defTabSz="97471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62077" algn="l" defTabSz="97471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949436" algn="l" defTabSz="97471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436796" algn="l" defTabSz="97471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924155" algn="l" defTabSz="97471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411512" algn="l" defTabSz="97471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898873" algn="l" defTabSz="97471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64" d="100"/>
          <a:sy n="64" d="100"/>
        </p:scale>
        <p:origin x="-774" y="-102"/>
      </p:cViewPr>
      <p:guideLst>
        <p:guide orient="horz" pos="1815"/>
        <p:guide pos="340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0103" y="1789661"/>
            <a:ext cx="9181148" cy="123488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20204" y="3264590"/>
            <a:ext cx="7560945" cy="147226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873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4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62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94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67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241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115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88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830981" y="230712"/>
            <a:ext cx="2430304" cy="491555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40068" y="230712"/>
            <a:ext cx="7110889" cy="491555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3234" y="3702001"/>
            <a:ext cx="9181148" cy="1144206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3234" y="2441775"/>
            <a:ext cx="9181148" cy="1260226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8735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7471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6207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4943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3679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241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1151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9887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40070" y="1344246"/>
            <a:ext cx="4770596" cy="3802019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90690" y="1344246"/>
            <a:ext cx="4770596" cy="3802019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0069" y="1289569"/>
            <a:ext cx="4772473" cy="537430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87358" indent="0">
              <a:buNone/>
              <a:defRPr sz="2200" b="1"/>
            </a:lvl2pPr>
            <a:lvl3pPr marL="974719" indent="0">
              <a:buNone/>
              <a:defRPr sz="1900" b="1"/>
            </a:lvl3pPr>
            <a:lvl4pPr marL="1462077" indent="0">
              <a:buNone/>
              <a:defRPr sz="1700" b="1"/>
            </a:lvl4pPr>
            <a:lvl5pPr marL="1949436" indent="0">
              <a:buNone/>
              <a:defRPr sz="1700" b="1"/>
            </a:lvl5pPr>
            <a:lvl6pPr marL="2436796" indent="0">
              <a:buNone/>
              <a:defRPr sz="1700" b="1"/>
            </a:lvl6pPr>
            <a:lvl7pPr marL="2924155" indent="0">
              <a:buNone/>
              <a:defRPr sz="1700" b="1"/>
            </a:lvl7pPr>
            <a:lvl8pPr marL="3411512" indent="0">
              <a:buNone/>
              <a:defRPr sz="1700" b="1"/>
            </a:lvl8pPr>
            <a:lvl9pPr marL="3898873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0069" y="1826998"/>
            <a:ext cx="4772473" cy="3319265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86941" y="1289569"/>
            <a:ext cx="4774347" cy="537430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87358" indent="0">
              <a:buNone/>
              <a:defRPr sz="2200" b="1"/>
            </a:lvl2pPr>
            <a:lvl3pPr marL="974719" indent="0">
              <a:buNone/>
              <a:defRPr sz="1900" b="1"/>
            </a:lvl3pPr>
            <a:lvl4pPr marL="1462077" indent="0">
              <a:buNone/>
              <a:defRPr sz="1700" b="1"/>
            </a:lvl4pPr>
            <a:lvl5pPr marL="1949436" indent="0">
              <a:buNone/>
              <a:defRPr sz="1700" b="1"/>
            </a:lvl5pPr>
            <a:lvl6pPr marL="2436796" indent="0">
              <a:buNone/>
              <a:defRPr sz="1700" b="1"/>
            </a:lvl6pPr>
            <a:lvl7pPr marL="2924155" indent="0">
              <a:buNone/>
              <a:defRPr sz="1700" b="1"/>
            </a:lvl7pPr>
            <a:lvl8pPr marL="3411512" indent="0">
              <a:buNone/>
              <a:defRPr sz="1700" b="1"/>
            </a:lvl8pPr>
            <a:lvl9pPr marL="3898873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86941" y="1826998"/>
            <a:ext cx="4774347" cy="3319265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73" y="229377"/>
            <a:ext cx="3553570" cy="976175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23030" y="229380"/>
            <a:ext cx="6038255" cy="4916885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40073" y="1205555"/>
            <a:ext cx="3553570" cy="3940710"/>
          </a:xfrm>
        </p:spPr>
        <p:txBody>
          <a:bodyPr/>
          <a:lstStyle>
            <a:lvl1pPr marL="0" indent="0">
              <a:buNone/>
              <a:defRPr sz="1500"/>
            </a:lvl1pPr>
            <a:lvl2pPr marL="487358" indent="0">
              <a:buNone/>
              <a:defRPr sz="1400"/>
            </a:lvl2pPr>
            <a:lvl3pPr marL="974719" indent="0">
              <a:buNone/>
              <a:defRPr sz="1100"/>
            </a:lvl3pPr>
            <a:lvl4pPr marL="1462077" indent="0">
              <a:buNone/>
              <a:defRPr sz="1000"/>
            </a:lvl4pPr>
            <a:lvl5pPr marL="1949436" indent="0">
              <a:buNone/>
              <a:defRPr sz="1000"/>
            </a:lvl5pPr>
            <a:lvl6pPr marL="2436796" indent="0">
              <a:buNone/>
              <a:defRPr sz="1000"/>
            </a:lvl6pPr>
            <a:lvl7pPr marL="2924155" indent="0">
              <a:buNone/>
              <a:defRPr sz="1000"/>
            </a:lvl7pPr>
            <a:lvl8pPr marL="3411512" indent="0">
              <a:buNone/>
              <a:defRPr sz="1000"/>
            </a:lvl8pPr>
            <a:lvl9pPr marL="389887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7141" y="4032727"/>
            <a:ext cx="6480810" cy="476087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117141" y="514760"/>
            <a:ext cx="6480810" cy="3456623"/>
          </a:xfrm>
        </p:spPr>
        <p:txBody>
          <a:bodyPr/>
          <a:lstStyle>
            <a:lvl1pPr marL="0" indent="0">
              <a:buNone/>
              <a:defRPr sz="3500"/>
            </a:lvl1pPr>
            <a:lvl2pPr marL="487358" indent="0">
              <a:buNone/>
              <a:defRPr sz="3000"/>
            </a:lvl2pPr>
            <a:lvl3pPr marL="974719" indent="0">
              <a:buNone/>
              <a:defRPr sz="2500"/>
            </a:lvl3pPr>
            <a:lvl4pPr marL="1462077" indent="0">
              <a:buNone/>
              <a:defRPr sz="2200"/>
            </a:lvl4pPr>
            <a:lvl5pPr marL="1949436" indent="0">
              <a:buNone/>
              <a:defRPr sz="2200"/>
            </a:lvl5pPr>
            <a:lvl6pPr marL="2436796" indent="0">
              <a:buNone/>
              <a:defRPr sz="2200"/>
            </a:lvl6pPr>
            <a:lvl7pPr marL="2924155" indent="0">
              <a:buNone/>
              <a:defRPr sz="2200"/>
            </a:lvl7pPr>
            <a:lvl8pPr marL="3411512" indent="0">
              <a:buNone/>
              <a:defRPr sz="2200"/>
            </a:lvl8pPr>
            <a:lvl9pPr marL="3898873" indent="0">
              <a:buNone/>
              <a:defRPr sz="22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17141" y="4508817"/>
            <a:ext cx="6480810" cy="676122"/>
          </a:xfrm>
        </p:spPr>
        <p:txBody>
          <a:bodyPr/>
          <a:lstStyle>
            <a:lvl1pPr marL="0" indent="0">
              <a:buNone/>
              <a:defRPr sz="1500"/>
            </a:lvl1pPr>
            <a:lvl2pPr marL="487358" indent="0">
              <a:buNone/>
              <a:defRPr sz="1400"/>
            </a:lvl2pPr>
            <a:lvl3pPr marL="974719" indent="0">
              <a:buNone/>
              <a:defRPr sz="1100"/>
            </a:lvl3pPr>
            <a:lvl4pPr marL="1462077" indent="0">
              <a:buNone/>
              <a:defRPr sz="1000"/>
            </a:lvl4pPr>
            <a:lvl5pPr marL="1949436" indent="0">
              <a:buNone/>
              <a:defRPr sz="1000"/>
            </a:lvl5pPr>
            <a:lvl6pPr marL="2436796" indent="0">
              <a:buNone/>
              <a:defRPr sz="1000"/>
            </a:lvl6pPr>
            <a:lvl7pPr marL="2924155" indent="0">
              <a:buNone/>
              <a:defRPr sz="1000"/>
            </a:lvl7pPr>
            <a:lvl8pPr marL="3411512" indent="0">
              <a:buNone/>
              <a:defRPr sz="1000"/>
            </a:lvl8pPr>
            <a:lvl9pPr marL="389887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70" y="230711"/>
            <a:ext cx="9721215" cy="960173"/>
          </a:xfrm>
          <a:prstGeom prst="rect">
            <a:avLst/>
          </a:prstGeom>
        </p:spPr>
        <p:txBody>
          <a:bodyPr vert="horz" lIns="97473" tIns="48735" rIns="97473" bIns="48735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0070" y="1344246"/>
            <a:ext cx="9721215" cy="3802019"/>
          </a:xfrm>
          <a:prstGeom prst="rect">
            <a:avLst/>
          </a:prstGeom>
        </p:spPr>
        <p:txBody>
          <a:bodyPr vert="horz" lIns="97473" tIns="48735" rIns="97473" bIns="4873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40070" y="5339633"/>
            <a:ext cx="2520315" cy="306722"/>
          </a:xfrm>
          <a:prstGeom prst="rect">
            <a:avLst/>
          </a:prstGeom>
        </p:spPr>
        <p:txBody>
          <a:bodyPr vert="horz" lIns="97473" tIns="48735" rIns="97473" bIns="48735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12.04.2022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90464" y="5339633"/>
            <a:ext cx="3420427" cy="306722"/>
          </a:xfrm>
          <a:prstGeom prst="rect">
            <a:avLst/>
          </a:prstGeom>
        </p:spPr>
        <p:txBody>
          <a:bodyPr vert="horz" lIns="97473" tIns="48735" rIns="97473" bIns="48735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740969" y="5339633"/>
            <a:ext cx="2520315" cy="306722"/>
          </a:xfrm>
          <a:prstGeom prst="rect">
            <a:avLst/>
          </a:prstGeom>
        </p:spPr>
        <p:txBody>
          <a:bodyPr vert="horz" lIns="97473" tIns="48735" rIns="97473" bIns="48735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74719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5521" indent="-365521" algn="l" defTabSz="974719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791958" indent="-304600" algn="l" defTabSz="974719" rtl="0" eaLnBrk="1" latinLnBrk="0" hangingPunct="1">
        <a:spcBef>
          <a:spcPct val="20000"/>
        </a:spcBef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398" indent="-243680" algn="l" defTabSz="974719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705758" indent="-243680" algn="l" defTabSz="974719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3116" indent="-243680" algn="l" defTabSz="974719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680475" indent="-243680" algn="l" defTabSz="974719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167834" indent="-243680" algn="l" defTabSz="974719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655194" indent="-243680" algn="l" defTabSz="974719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142552" indent="-243680" algn="l" defTabSz="974719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7471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87358" algn="l" defTabSz="97471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74719" algn="l" defTabSz="97471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62077" algn="l" defTabSz="97471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49436" algn="l" defTabSz="97471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36796" algn="l" defTabSz="97471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24155" algn="l" defTabSz="97471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11512" algn="l" defTabSz="97471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98873" algn="l" defTabSz="97471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WinTen\Desktop\&#1047;&#1072;&#1087;&#1080;&#1089;&#1100;.m4a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ESXOOyoE9t8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04133" y="360239"/>
          <a:ext cx="9793085" cy="4824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8617"/>
                <a:gridCol w="1958617"/>
                <a:gridCol w="1958617"/>
                <a:gridCol w="1958617"/>
                <a:gridCol w="1958617"/>
              </a:tblGrid>
              <a:tr h="1476898">
                <a:tc>
                  <a:txBody>
                    <a:bodyPr/>
                    <a:lstStyle/>
                    <a:p>
                      <a:r>
                        <a:rPr lang="fr-FR" dirty="0" smtClean="0"/>
                        <a:t>Le mot en</a:t>
                      </a:r>
                      <a:r>
                        <a:rPr lang="fr-FR" baseline="0" dirty="0" smtClean="0"/>
                        <a:t> français</a:t>
                      </a:r>
                      <a:r>
                        <a:rPr lang="ru-RU" baseline="0" dirty="0" smtClean="0"/>
                        <a:t> </a:t>
                      </a:r>
                      <a:r>
                        <a:rPr lang="en-US" baseline="0" dirty="0" smtClean="0"/>
                        <a:t>*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Le mot en </a:t>
                      </a:r>
                      <a:r>
                        <a:rPr lang="en-US" dirty="0" err="1" smtClean="0"/>
                        <a:t>anglais</a:t>
                      </a:r>
                      <a:r>
                        <a:rPr lang="en-US" dirty="0" smtClean="0"/>
                        <a:t>*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La </a:t>
                      </a:r>
                      <a:r>
                        <a:rPr lang="en-US" dirty="0" err="1" smtClean="0"/>
                        <a:t>définition</a:t>
                      </a:r>
                      <a:r>
                        <a:rPr lang="en-US" dirty="0" smtClean="0"/>
                        <a:t>*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L’image</a:t>
                      </a:r>
                      <a:r>
                        <a:rPr lang="en-US" dirty="0" smtClean="0"/>
                        <a:t>*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Le son</a:t>
                      </a:r>
                      <a:endParaRPr lang="ru-RU" dirty="0"/>
                    </a:p>
                  </a:txBody>
                  <a:tcPr/>
                </a:tc>
              </a:tr>
              <a:tr h="3347638">
                <a:tc>
                  <a:txBody>
                    <a:bodyPr/>
                    <a:lstStyle/>
                    <a:p>
                      <a:r>
                        <a:rPr lang="en-US" dirty="0" smtClean="0"/>
                        <a:t> chaise (f)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chair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Siège</a:t>
                      </a:r>
                      <a:r>
                        <a:rPr lang="en-US" dirty="0" smtClean="0"/>
                        <a:t> à dossier et sans bras pour </a:t>
                      </a:r>
                      <a:r>
                        <a:rPr lang="en-US" dirty="0" err="1" smtClean="0"/>
                        <a:t>une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personne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7471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 descr="0db4ef7808b94bd88161e63aacfd98e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52803" y="2160440"/>
            <a:ext cx="1656183" cy="1656183"/>
          </a:xfrm>
          <a:prstGeom prst="rect">
            <a:avLst/>
          </a:prstGeom>
        </p:spPr>
      </p:pic>
      <p:pic>
        <p:nvPicPr>
          <p:cNvPr id="7" name="Запись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857059" y="2088431"/>
            <a:ext cx="584448" cy="5844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9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2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39750" y="1344613"/>
          <a:ext cx="9721850" cy="3368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4370"/>
                <a:gridCol w="1944370"/>
                <a:gridCol w="1944370"/>
                <a:gridCol w="1944370"/>
                <a:gridCol w="194437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Le mot en </a:t>
                      </a:r>
                      <a:r>
                        <a:rPr lang="en-US" dirty="0" err="1" smtClean="0"/>
                        <a:t>français</a:t>
                      </a:r>
                      <a:r>
                        <a:rPr lang="en-US" dirty="0" smtClean="0"/>
                        <a:t>*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Le mot en </a:t>
                      </a:r>
                      <a:r>
                        <a:rPr lang="en-US" dirty="0" err="1" smtClean="0"/>
                        <a:t>anglais</a:t>
                      </a:r>
                      <a:r>
                        <a:rPr lang="en-US" dirty="0" smtClean="0"/>
                        <a:t>*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La </a:t>
                      </a:r>
                      <a:r>
                        <a:rPr lang="en-US" dirty="0" err="1" smtClean="0"/>
                        <a:t>définition</a:t>
                      </a:r>
                      <a:r>
                        <a:rPr lang="en-US" dirty="0" smtClean="0"/>
                        <a:t>*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Les expressions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L’animation</a:t>
                      </a:r>
                      <a:r>
                        <a:rPr lang="en-US" dirty="0" smtClean="0"/>
                        <a:t>/ </a:t>
                      </a:r>
                      <a:r>
                        <a:rPr lang="en-US" dirty="0" err="1" smtClean="0"/>
                        <a:t>l’image</a:t>
                      </a:r>
                      <a:r>
                        <a:rPr lang="en-US" dirty="0" smtClean="0"/>
                        <a:t>*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heure</a:t>
                      </a:r>
                      <a:r>
                        <a:rPr lang="en-US" dirty="0" smtClean="0"/>
                        <a:t> (f)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hour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 </a:t>
                      </a:r>
                      <a:r>
                        <a:rPr lang="en-US" dirty="0" err="1" smtClean="0"/>
                        <a:t>Espace</a:t>
                      </a:r>
                      <a:r>
                        <a:rPr lang="en-US" dirty="0" smtClean="0"/>
                        <a:t> de temps </a:t>
                      </a:r>
                      <a:r>
                        <a:rPr lang="en-US" dirty="0" err="1" smtClean="0"/>
                        <a:t>égal</a:t>
                      </a:r>
                      <a:r>
                        <a:rPr lang="en-US" dirty="0" smtClean="0"/>
                        <a:t> à la </a:t>
                      </a:r>
                      <a:r>
                        <a:rPr lang="en-US" dirty="0" err="1" smtClean="0"/>
                        <a:t>vingt-quatrième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partie</a:t>
                      </a:r>
                      <a:r>
                        <a:rPr lang="en-US" dirty="0" smtClean="0"/>
                        <a:t> du jour.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2. Moment de la vie  d’un </a:t>
                      </a:r>
                      <a:r>
                        <a:rPr lang="en-US" dirty="0" err="1" smtClean="0"/>
                        <a:t>individu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ou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d’une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société</a:t>
                      </a:r>
                      <a:r>
                        <a:rPr lang="en-US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 faire 100 km à </a:t>
                      </a:r>
                      <a:r>
                        <a:rPr lang="en-US" dirty="0" err="1" smtClean="0"/>
                        <a:t>l’heure</a:t>
                      </a:r>
                      <a:r>
                        <a:rPr lang="en-US" dirty="0" smtClean="0"/>
                        <a:t>;</a:t>
                      </a:r>
                    </a:p>
                    <a:p>
                      <a:r>
                        <a:rPr lang="en-US" dirty="0" err="1" smtClean="0"/>
                        <a:t>être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payé</a:t>
                      </a:r>
                      <a:r>
                        <a:rPr lang="en-US" dirty="0" smtClean="0"/>
                        <a:t> à </a:t>
                      </a:r>
                      <a:r>
                        <a:rPr lang="en-US" dirty="0" err="1" smtClean="0"/>
                        <a:t>l’heure</a:t>
                      </a:r>
                      <a:r>
                        <a:rPr lang="en-US" dirty="0" smtClean="0"/>
                        <a:t>;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2. Se lever de </a:t>
                      </a:r>
                      <a:r>
                        <a:rPr lang="en-US" dirty="0" err="1" smtClean="0"/>
                        <a:t>bonne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heure</a:t>
                      </a:r>
                      <a:r>
                        <a:rPr lang="en-US" dirty="0" smtClean="0"/>
                        <a:t>;</a:t>
                      </a:r>
                    </a:p>
                    <a:p>
                      <a:r>
                        <a:rPr lang="en-US" dirty="0" err="1" smtClean="0"/>
                        <a:t>d’une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heure</a:t>
                      </a:r>
                      <a:r>
                        <a:rPr lang="en-US" dirty="0" smtClean="0"/>
                        <a:t> à </a:t>
                      </a:r>
                      <a:r>
                        <a:rPr lang="en-US" dirty="0" err="1" smtClean="0"/>
                        <a:t>l’autre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hlinkClick r:id="rId2"/>
                        </a:rPr>
                        <a:t>https://youtu.be/ESXOOyoE9t8 </a:t>
                      </a:r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ПРИМЕЧАНИЯ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В качестве информационных полей могут быть также:  грамматические особенности глагола, синонимы, антонимы, однокоренные слова, фразеологические обороты, устойчивые словосочетания, содержащие изучаемое вами слово, видео, анимация, изображение, звук и т.д.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152</Words>
  <Application>Microsoft Office PowerPoint</Application>
  <PresentationFormat>Произвольный</PresentationFormat>
  <Paragraphs>27</Paragraphs>
  <Slides>3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Слайд 1</vt:lpstr>
      <vt:lpstr>Образец 2</vt:lpstr>
      <vt:lpstr>ПРИМЕЧАНИЯ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WinTen</dc:creator>
  <cp:lastModifiedBy>WinTen</cp:lastModifiedBy>
  <cp:revision>15</cp:revision>
  <dcterms:created xsi:type="dcterms:W3CDTF">2022-02-09T05:46:15Z</dcterms:created>
  <dcterms:modified xsi:type="dcterms:W3CDTF">2022-04-12T05:01:13Z</dcterms:modified>
</cp:coreProperties>
</file>