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2"/>
  </p:notesMasterIdLst>
  <p:sldIdLst>
    <p:sldId id="257" r:id="rId3"/>
    <p:sldId id="258" r:id="rId4"/>
    <p:sldId id="259" r:id="rId5"/>
    <p:sldId id="260" r:id="rId6"/>
    <p:sldId id="271" r:id="rId7"/>
    <p:sldId id="272" r:id="rId8"/>
    <p:sldId id="273" r:id="rId9"/>
    <p:sldId id="262" r:id="rId10"/>
    <p:sldId id="261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8" autoAdjust="0"/>
    <p:restoredTop sz="94660"/>
  </p:normalViewPr>
  <p:slideViewPr>
    <p:cSldViewPr snapToGrid="0">
      <p:cViewPr varScale="1">
        <p:scale>
          <a:sx n="88" d="100"/>
          <a:sy n="88" d="100"/>
        </p:scale>
        <p:origin x="2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4" Type="http://schemas.openxmlformats.org/officeDocument/2006/relationships/image" Target="../media/image51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image" Target="../media/image60.wmf"/><Relationship Id="rId7" Type="http://schemas.openxmlformats.org/officeDocument/2006/relationships/image" Target="../media/image64.wmf"/><Relationship Id="rId12" Type="http://schemas.openxmlformats.org/officeDocument/2006/relationships/image" Target="../media/image69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6" Type="http://schemas.openxmlformats.org/officeDocument/2006/relationships/image" Target="../media/image63.wmf"/><Relationship Id="rId11" Type="http://schemas.openxmlformats.org/officeDocument/2006/relationships/image" Target="../media/image68.wmf"/><Relationship Id="rId5" Type="http://schemas.openxmlformats.org/officeDocument/2006/relationships/image" Target="../media/image62.wmf"/><Relationship Id="rId10" Type="http://schemas.openxmlformats.org/officeDocument/2006/relationships/image" Target="../media/image67.wmf"/><Relationship Id="rId4" Type="http://schemas.openxmlformats.org/officeDocument/2006/relationships/image" Target="../media/image61.wmf"/><Relationship Id="rId9" Type="http://schemas.openxmlformats.org/officeDocument/2006/relationships/image" Target="../media/image66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image" Target="../media/image82.wmf"/><Relationship Id="rId3" Type="http://schemas.openxmlformats.org/officeDocument/2006/relationships/image" Target="../media/image72.wmf"/><Relationship Id="rId7" Type="http://schemas.openxmlformats.org/officeDocument/2006/relationships/image" Target="../media/image76.wmf"/><Relationship Id="rId12" Type="http://schemas.openxmlformats.org/officeDocument/2006/relationships/image" Target="../media/image81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Relationship Id="rId6" Type="http://schemas.openxmlformats.org/officeDocument/2006/relationships/image" Target="../media/image75.wmf"/><Relationship Id="rId11" Type="http://schemas.openxmlformats.org/officeDocument/2006/relationships/image" Target="../media/image80.wmf"/><Relationship Id="rId5" Type="http://schemas.openxmlformats.org/officeDocument/2006/relationships/image" Target="../media/image74.wmf"/><Relationship Id="rId10" Type="http://schemas.openxmlformats.org/officeDocument/2006/relationships/image" Target="../media/image79.wmf"/><Relationship Id="rId4" Type="http://schemas.openxmlformats.org/officeDocument/2006/relationships/image" Target="../media/image73.wmf"/><Relationship Id="rId9" Type="http://schemas.openxmlformats.org/officeDocument/2006/relationships/image" Target="../media/image78.wmf"/><Relationship Id="rId14" Type="http://schemas.openxmlformats.org/officeDocument/2006/relationships/image" Target="../media/image83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8.wmf"/><Relationship Id="rId1" Type="http://schemas.openxmlformats.org/officeDocument/2006/relationships/image" Target="../media/image87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11" Type="http://schemas.openxmlformats.org/officeDocument/2006/relationships/image" Target="../media/image18.wmf"/><Relationship Id="rId5" Type="http://schemas.openxmlformats.org/officeDocument/2006/relationships/image" Target="../media/image12.wmf"/><Relationship Id="rId10" Type="http://schemas.openxmlformats.org/officeDocument/2006/relationships/image" Target="../media/image17.wmf"/><Relationship Id="rId4" Type="http://schemas.openxmlformats.org/officeDocument/2006/relationships/image" Target="../media/image11.wmf"/><Relationship Id="rId9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4" Type="http://schemas.openxmlformats.org/officeDocument/2006/relationships/image" Target="../media/image38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4" Type="http://schemas.openxmlformats.org/officeDocument/2006/relationships/image" Target="../media/image4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93227-ED4F-4931-B1E5-49BCA51F84D4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990E-B59A-4744-994F-34EEC0381D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180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A4CAED-36E3-4D09-9DB7-EAED4E46FDD9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836985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3C8977-DE05-4EBF-990E-0405F99A833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217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D8C282-8FF9-4662-A3AC-9D36924BCED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22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D10CCE-7577-4556-88C7-384DD28BAF7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706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3C8977-DE05-4EBF-990E-0405F99A833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710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49A945-0B17-4156-8CAD-C6EFFE6E39A4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459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32F2E3-A968-4F23-8B90-88635E0B2F9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5088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CF90D0-150F-45F7-BCD6-72B75453CF7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4247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FC8676-6EB4-459F-8E63-6FB693FE908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4420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2F60F3-A5F6-4269-BABD-33963BD35037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7983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5B16DA-1108-493A-9A04-70C84D6EB5AD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009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E33F7C-7186-4F62-87AF-9269E7955D1D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105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49A945-0B17-4156-8CAD-C6EFFE6E39A4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9407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557D74-0472-452D-AF19-176BC17A7C1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6518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D8C282-8FF9-4662-A3AC-9D36924BCED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9364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D10CCE-7577-4556-88C7-384DD28BAF7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3287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92100"/>
            <a:ext cx="109728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есто для изображения из Интернета 3"/>
          <p:cNvSpPr>
            <a:spLocks noGrp="1"/>
          </p:cNvSpPr>
          <p:nvPr>
            <p:ph type="clipArt"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1720CC4A-0D20-4012-B70C-BFC97952AFA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31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32F2E3-A968-4F23-8B90-88635E0B2F9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355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CF90D0-150F-45F7-BCD6-72B75453CF7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86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FC8676-6EB4-459F-8E63-6FB693FE908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630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2F60F3-A5F6-4269-BABD-33963BD35037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551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5B16DA-1108-493A-9A04-70C84D6EB5AD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310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E33F7C-7186-4F62-87AF-9269E7955D1D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670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557D74-0472-452D-AF19-176BC17A7C1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917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7EE19E-903D-4FC8-839D-F4BC78949581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925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7EE19E-903D-4FC8-839D-F4BC78949581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602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oleObject" Target="../embeddings/oleObject5.bin"/><Relationship Id="rId3" Type="http://schemas.openxmlformats.org/officeDocument/2006/relationships/image" Target="../media/image6.wmf"/><Relationship Id="rId7" Type="http://schemas.openxmlformats.org/officeDocument/2006/relationships/image" Target="../media/image2.wmf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wmf"/><Relationship Id="rId5" Type="http://schemas.openxmlformats.org/officeDocument/2006/relationships/image" Target="../media/image1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Relationship Id="rId14" Type="http://schemas.openxmlformats.org/officeDocument/2006/relationships/image" Target="../media/image5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4.wmf"/><Relationship Id="rId11" Type="http://schemas.openxmlformats.org/officeDocument/2006/relationships/image" Target="../media/image47.wmf"/><Relationship Id="rId5" Type="http://schemas.openxmlformats.org/officeDocument/2006/relationships/oleObject" Target="../embeddings/oleObject36.bin"/><Relationship Id="rId10" Type="http://schemas.openxmlformats.org/officeDocument/2006/relationships/image" Target="../media/image46.wmf"/><Relationship Id="rId4" Type="http://schemas.openxmlformats.org/officeDocument/2006/relationships/image" Target="../media/image43.wmf"/><Relationship Id="rId9" Type="http://schemas.openxmlformats.org/officeDocument/2006/relationships/oleObject" Target="../embeddings/oleObject38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image" Target="../media/image52.wmf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51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8.w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50.wmf"/><Relationship Id="rId4" Type="http://schemas.openxmlformats.org/officeDocument/2006/relationships/image" Target="../media/image53.wmf"/><Relationship Id="rId9" Type="http://schemas.openxmlformats.org/officeDocument/2006/relationships/oleObject" Target="../embeddings/oleObject4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7" Type="http://schemas.openxmlformats.org/officeDocument/2006/relationships/image" Target="../media/image55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4.bin"/><Relationship Id="rId5" Type="http://schemas.openxmlformats.org/officeDocument/2006/relationships/image" Target="../media/image56.wmf"/><Relationship Id="rId4" Type="http://schemas.openxmlformats.org/officeDocument/2006/relationships/image" Target="../media/image54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13" Type="http://schemas.openxmlformats.org/officeDocument/2006/relationships/oleObject" Target="../embeddings/oleObject50.bin"/><Relationship Id="rId18" Type="http://schemas.openxmlformats.org/officeDocument/2006/relationships/image" Target="../media/image65.wmf"/><Relationship Id="rId26" Type="http://schemas.openxmlformats.org/officeDocument/2006/relationships/image" Target="../media/image69.wmf"/><Relationship Id="rId3" Type="http://schemas.openxmlformats.org/officeDocument/2006/relationships/oleObject" Target="../embeddings/oleObject45.bin"/><Relationship Id="rId21" Type="http://schemas.openxmlformats.org/officeDocument/2006/relationships/oleObject" Target="../embeddings/oleObject54.bin"/><Relationship Id="rId7" Type="http://schemas.openxmlformats.org/officeDocument/2006/relationships/oleObject" Target="../embeddings/oleObject47.bin"/><Relationship Id="rId12" Type="http://schemas.openxmlformats.org/officeDocument/2006/relationships/image" Target="../media/image62.wmf"/><Relationship Id="rId17" Type="http://schemas.openxmlformats.org/officeDocument/2006/relationships/oleObject" Target="../embeddings/oleObject52.bin"/><Relationship Id="rId25" Type="http://schemas.openxmlformats.org/officeDocument/2006/relationships/oleObject" Target="../embeddings/oleObject56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64.wmf"/><Relationship Id="rId20" Type="http://schemas.openxmlformats.org/officeDocument/2006/relationships/image" Target="../media/image66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9.wmf"/><Relationship Id="rId11" Type="http://schemas.openxmlformats.org/officeDocument/2006/relationships/oleObject" Target="../embeddings/oleObject49.bin"/><Relationship Id="rId24" Type="http://schemas.openxmlformats.org/officeDocument/2006/relationships/image" Target="../media/image68.wmf"/><Relationship Id="rId5" Type="http://schemas.openxmlformats.org/officeDocument/2006/relationships/oleObject" Target="../embeddings/oleObject46.bin"/><Relationship Id="rId15" Type="http://schemas.openxmlformats.org/officeDocument/2006/relationships/oleObject" Target="../embeddings/oleObject51.bin"/><Relationship Id="rId23" Type="http://schemas.openxmlformats.org/officeDocument/2006/relationships/oleObject" Target="../embeddings/oleObject55.bin"/><Relationship Id="rId10" Type="http://schemas.openxmlformats.org/officeDocument/2006/relationships/image" Target="../media/image61.wmf"/><Relationship Id="rId19" Type="http://schemas.openxmlformats.org/officeDocument/2006/relationships/oleObject" Target="../embeddings/oleObject53.bin"/><Relationship Id="rId4" Type="http://schemas.openxmlformats.org/officeDocument/2006/relationships/image" Target="../media/image58.wmf"/><Relationship Id="rId9" Type="http://schemas.openxmlformats.org/officeDocument/2006/relationships/oleObject" Target="../embeddings/oleObject48.bin"/><Relationship Id="rId14" Type="http://schemas.openxmlformats.org/officeDocument/2006/relationships/image" Target="../media/image63.wmf"/><Relationship Id="rId22" Type="http://schemas.openxmlformats.org/officeDocument/2006/relationships/image" Target="../media/image67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13" Type="http://schemas.openxmlformats.org/officeDocument/2006/relationships/oleObject" Target="../embeddings/oleObject62.bin"/><Relationship Id="rId18" Type="http://schemas.openxmlformats.org/officeDocument/2006/relationships/image" Target="../media/image77.wmf"/><Relationship Id="rId26" Type="http://schemas.openxmlformats.org/officeDocument/2006/relationships/image" Target="../media/image81.wmf"/><Relationship Id="rId3" Type="http://schemas.openxmlformats.org/officeDocument/2006/relationships/oleObject" Target="../embeddings/oleObject57.bin"/><Relationship Id="rId21" Type="http://schemas.openxmlformats.org/officeDocument/2006/relationships/oleObject" Target="../embeddings/oleObject66.bin"/><Relationship Id="rId7" Type="http://schemas.openxmlformats.org/officeDocument/2006/relationships/oleObject" Target="../embeddings/oleObject59.bin"/><Relationship Id="rId12" Type="http://schemas.openxmlformats.org/officeDocument/2006/relationships/image" Target="../media/image74.wmf"/><Relationship Id="rId17" Type="http://schemas.openxmlformats.org/officeDocument/2006/relationships/oleObject" Target="../embeddings/oleObject64.bin"/><Relationship Id="rId25" Type="http://schemas.openxmlformats.org/officeDocument/2006/relationships/oleObject" Target="../embeddings/oleObject68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76.wmf"/><Relationship Id="rId20" Type="http://schemas.openxmlformats.org/officeDocument/2006/relationships/image" Target="../media/image78.wmf"/><Relationship Id="rId29" Type="http://schemas.openxmlformats.org/officeDocument/2006/relationships/oleObject" Target="../embeddings/oleObject70.bin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1.wmf"/><Relationship Id="rId11" Type="http://schemas.openxmlformats.org/officeDocument/2006/relationships/oleObject" Target="../embeddings/oleObject61.bin"/><Relationship Id="rId24" Type="http://schemas.openxmlformats.org/officeDocument/2006/relationships/image" Target="../media/image80.wmf"/><Relationship Id="rId5" Type="http://schemas.openxmlformats.org/officeDocument/2006/relationships/oleObject" Target="../embeddings/oleObject58.bin"/><Relationship Id="rId15" Type="http://schemas.openxmlformats.org/officeDocument/2006/relationships/oleObject" Target="../embeddings/oleObject63.bin"/><Relationship Id="rId23" Type="http://schemas.openxmlformats.org/officeDocument/2006/relationships/oleObject" Target="../embeddings/oleObject67.bin"/><Relationship Id="rId28" Type="http://schemas.openxmlformats.org/officeDocument/2006/relationships/image" Target="../media/image82.wmf"/><Relationship Id="rId10" Type="http://schemas.openxmlformats.org/officeDocument/2006/relationships/image" Target="../media/image73.wmf"/><Relationship Id="rId19" Type="http://schemas.openxmlformats.org/officeDocument/2006/relationships/oleObject" Target="../embeddings/oleObject65.bin"/><Relationship Id="rId31" Type="http://schemas.openxmlformats.org/officeDocument/2006/relationships/image" Target="../media/image84.wmf"/><Relationship Id="rId4" Type="http://schemas.openxmlformats.org/officeDocument/2006/relationships/image" Target="../media/image70.wmf"/><Relationship Id="rId9" Type="http://schemas.openxmlformats.org/officeDocument/2006/relationships/oleObject" Target="../embeddings/oleObject60.bin"/><Relationship Id="rId14" Type="http://schemas.openxmlformats.org/officeDocument/2006/relationships/image" Target="../media/image75.wmf"/><Relationship Id="rId22" Type="http://schemas.openxmlformats.org/officeDocument/2006/relationships/image" Target="../media/image79.wmf"/><Relationship Id="rId27" Type="http://schemas.openxmlformats.org/officeDocument/2006/relationships/oleObject" Target="../embeddings/oleObject69.bin"/><Relationship Id="rId30" Type="http://schemas.openxmlformats.org/officeDocument/2006/relationships/image" Target="../media/image83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88.wmf"/><Relationship Id="rId5" Type="http://schemas.openxmlformats.org/officeDocument/2006/relationships/oleObject" Target="../embeddings/oleObject72.bin"/><Relationship Id="rId4" Type="http://schemas.openxmlformats.org/officeDocument/2006/relationships/image" Target="../media/image87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11.bin"/><Relationship Id="rId18" Type="http://schemas.openxmlformats.org/officeDocument/2006/relationships/image" Target="../media/image15.wmf"/><Relationship Id="rId26" Type="http://schemas.openxmlformats.org/officeDocument/2006/relationships/image" Target="../media/image20.wmf"/><Relationship Id="rId3" Type="http://schemas.openxmlformats.org/officeDocument/2006/relationships/oleObject" Target="../embeddings/oleObject6.bin"/><Relationship Id="rId21" Type="http://schemas.openxmlformats.org/officeDocument/2006/relationships/oleObject" Target="../embeddings/oleObject15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2.wmf"/><Relationship Id="rId17" Type="http://schemas.openxmlformats.org/officeDocument/2006/relationships/oleObject" Target="../embeddings/oleObject13.bin"/><Relationship Id="rId25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4.wmf"/><Relationship Id="rId20" Type="http://schemas.openxmlformats.org/officeDocument/2006/relationships/image" Target="../media/image16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10.bin"/><Relationship Id="rId24" Type="http://schemas.openxmlformats.org/officeDocument/2006/relationships/image" Target="../media/image18.wmf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2.bin"/><Relationship Id="rId23" Type="http://schemas.openxmlformats.org/officeDocument/2006/relationships/oleObject" Target="../embeddings/oleObject16.bin"/><Relationship Id="rId10" Type="http://schemas.openxmlformats.org/officeDocument/2006/relationships/image" Target="../media/image11.wmf"/><Relationship Id="rId19" Type="http://schemas.openxmlformats.org/officeDocument/2006/relationships/oleObject" Target="../embeddings/oleObject14.bin"/><Relationship Id="rId4" Type="http://schemas.openxmlformats.org/officeDocument/2006/relationships/image" Target="../media/image8.w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3.wmf"/><Relationship Id="rId22" Type="http://schemas.openxmlformats.org/officeDocument/2006/relationships/image" Target="../media/image17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oleObject" Target="../embeddings/oleObject22.bin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5.wmf"/><Relationship Id="rId17" Type="http://schemas.openxmlformats.org/officeDocument/2006/relationships/image" Target="../media/image28.wmf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27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5" Type="http://schemas.openxmlformats.org/officeDocument/2006/relationships/oleObject" Target="../embeddings/oleObject23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26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9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image" Target="../media/image34.png"/><Relationship Id="rId7" Type="http://schemas.openxmlformats.org/officeDocument/2006/relationships/image" Target="../media/image32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5.bin"/><Relationship Id="rId9" Type="http://schemas.openxmlformats.org/officeDocument/2006/relationships/image" Target="../media/image33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38.wmf"/><Relationship Id="rId4" Type="http://schemas.openxmlformats.org/officeDocument/2006/relationships/image" Target="../media/image35.wmf"/><Relationship Id="rId9" Type="http://schemas.openxmlformats.org/officeDocument/2006/relationships/oleObject" Target="../embeddings/oleObject3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3.bin"/><Relationship Id="rId5" Type="http://schemas.openxmlformats.org/officeDocument/2006/relationships/image" Target="../media/image39.wmf"/><Relationship Id="rId4" Type="http://schemas.openxmlformats.org/officeDocument/2006/relationships/oleObject" Target="../embeddings/oleObject3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41.wmf"/><Relationship Id="rId4" Type="http://schemas.openxmlformats.org/officeDocument/2006/relationships/oleObject" Target="../embeddings/oleObject3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Группа 3"/>
          <p:cNvGrpSpPr>
            <a:grpSpLocks/>
          </p:cNvGrpSpPr>
          <p:nvPr/>
        </p:nvGrpSpPr>
        <p:grpSpPr bwMode="auto">
          <a:xfrm>
            <a:off x="2590800" y="1066800"/>
            <a:ext cx="2116138" cy="1752600"/>
            <a:chOff x="1066800" y="1066800"/>
            <a:chExt cx="2116138" cy="1752600"/>
          </a:xfrm>
        </p:grpSpPr>
        <p:pic>
          <p:nvPicPr>
            <p:cNvPr id="1034" name="Picture 2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1066800"/>
              <a:ext cx="2116138" cy="167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1600200" y="2514600"/>
              <a:ext cx="685800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5" name="Object 19"/>
          <p:cNvGraphicFramePr>
            <a:graphicFrameLocks noChangeAspect="1"/>
          </p:cNvGraphicFramePr>
          <p:nvPr/>
        </p:nvGraphicFramePr>
        <p:xfrm>
          <a:off x="5257801" y="1098551"/>
          <a:ext cx="1217613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" name="Формула" r:id="rId4" imgW="761669" imgH="495085" progId="Equation.3">
                  <p:embed/>
                </p:oleObj>
              </mc:Choice>
              <mc:Fallback>
                <p:oleObj name="Формула" r:id="rId4" imgW="761669" imgH="49508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1" y="1098551"/>
                        <a:ext cx="1217613" cy="7921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2"/>
          <p:cNvGraphicFramePr>
            <a:graphicFrameLocks noChangeAspect="1"/>
          </p:cNvGraphicFramePr>
          <p:nvPr/>
        </p:nvGraphicFramePr>
        <p:xfrm>
          <a:off x="5224463" y="2339976"/>
          <a:ext cx="205105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" name="Формула" r:id="rId6" imgW="1282700" imgH="495300" progId="Equation.3">
                  <p:embed/>
                </p:oleObj>
              </mc:Choice>
              <mc:Fallback>
                <p:oleObj name="Формула" r:id="rId6" imgW="1282700" imgH="495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4463" y="2339976"/>
                        <a:ext cx="2051050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4"/>
          <p:cNvGraphicFramePr>
            <a:graphicFrameLocks noChangeAspect="1"/>
          </p:cNvGraphicFramePr>
          <p:nvPr/>
        </p:nvGraphicFramePr>
        <p:xfrm>
          <a:off x="8229600" y="2422526"/>
          <a:ext cx="133985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" name="Формула" r:id="rId8" imgW="837836" imgH="495085" progId="Equation.3">
                  <p:embed/>
                </p:oleObj>
              </mc:Choice>
              <mc:Fallback>
                <p:oleObj name="Формула" r:id="rId8" imgW="837836" imgH="49508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2422526"/>
                        <a:ext cx="1339850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7"/>
          <p:cNvGraphicFramePr>
            <a:graphicFrameLocks noChangeAspect="1"/>
          </p:cNvGraphicFramePr>
          <p:nvPr/>
        </p:nvGraphicFramePr>
        <p:xfrm>
          <a:off x="5205413" y="3505201"/>
          <a:ext cx="1454150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" name="Формула" r:id="rId10" imgW="901309" imgH="495085" progId="Equation.3">
                  <p:embed/>
                </p:oleObj>
              </mc:Choice>
              <mc:Fallback>
                <p:oleObj name="Формула" r:id="rId10" imgW="901309" imgH="49508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5413" y="3505201"/>
                        <a:ext cx="1454150" cy="7969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064" y="4495800"/>
            <a:ext cx="2116137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Object 27"/>
          <p:cNvGraphicFramePr>
            <a:graphicFrameLocks noChangeAspect="1"/>
          </p:cNvGraphicFramePr>
          <p:nvPr/>
        </p:nvGraphicFramePr>
        <p:xfrm>
          <a:off x="5589588" y="4953001"/>
          <a:ext cx="1320800" cy="70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" name="Формула" r:id="rId13" imgW="825142" imgH="444307" progId="Equation.3">
                  <p:embed/>
                </p:oleObj>
              </mc:Choice>
              <mc:Fallback>
                <p:oleObj name="Формула" r:id="rId13" imgW="825142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9588" y="4953001"/>
                        <a:ext cx="1320800" cy="70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Rectangle 5"/>
          <p:cNvSpPr>
            <a:spLocks noChangeArrowheads="1"/>
          </p:cNvSpPr>
          <p:nvPr/>
        </p:nvSpPr>
        <p:spPr bwMode="auto">
          <a:xfrm>
            <a:off x="1981201" y="228601"/>
            <a:ext cx="58912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>
                <a:solidFill>
                  <a:srgbClr val="000000"/>
                </a:solidFill>
              </a:rPr>
              <a:t>Геометрические характеристики плоских сечений</a:t>
            </a:r>
          </a:p>
        </p:txBody>
      </p:sp>
    </p:spTree>
    <p:extLst>
      <p:ext uri="{BB962C8B-B14F-4D97-AF65-F5344CB8AC3E}">
        <p14:creationId xmlns:p14="http://schemas.microsoft.com/office/powerpoint/2010/main" val="405865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524001" y="27823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1524001" y="3091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7170" name="Object 7"/>
          <p:cNvGraphicFramePr>
            <a:graphicFrameLocks noChangeAspect="1"/>
          </p:cNvGraphicFramePr>
          <p:nvPr/>
        </p:nvGraphicFramePr>
        <p:xfrm>
          <a:off x="2133601" y="381000"/>
          <a:ext cx="6245225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4" name="Формула" r:id="rId3" imgW="1993900" imgH="304800" progId="Equation.3">
                  <p:embed/>
                </p:oleObj>
              </mc:Choice>
              <mc:Fallback>
                <p:oleObj name="Формула" r:id="rId3" imgW="19939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1" y="381000"/>
                        <a:ext cx="6245225" cy="954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1524001" y="3106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3322" name="Object 10"/>
          <p:cNvGraphicFramePr>
            <a:graphicFrameLocks noChangeAspect="1"/>
          </p:cNvGraphicFramePr>
          <p:nvPr/>
        </p:nvGraphicFramePr>
        <p:xfrm>
          <a:off x="2743200" y="1600200"/>
          <a:ext cx="2590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5" name="Формула" r:id="rId5" imgW="1409700" imgH="279400" progId="Equation.3">
                  <p:embed/>
                </p:oleObj>
              </mc:Choice>
              <mc:Fallback>
                <p:oleObj name="Формула" r:id="rId5" imgW="14097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600200"/>
                        <a:ext cx="2590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1524001" y="30728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332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820234"/>
              </p:ext>
            </p:extLst>
          </p:nvPr>
        </p:nvGraphicFramePr>
        <p:xfrm>
          <a:off x="3314700" y="2225793"/>
          <a:ext cx="5562600" cy="192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6" name="Equation" r:id="rId7" imgW="2971800" imgH="1028700" progId="Equation.DSMT4">
                  <p:embed/>
                </p:oleObj>
              </mc:Choice>
              <mc:Fallback>
                <p:oleObj name="Equation" r:id="rId7" imgW="2971800" imgH="1028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4700" y="2225793"/>
                        <a:ext cx="5562600" cy="1922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1524001" y="30728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332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8072207"/>
              </p:ext>
            </p:extLst>
          </p:nvPr>
        </p:nvGraphicFramePr>
        <p:xfrm>
          <a:off x="2133601" y="4170561"/>
          <a:ext cx="7265988" cy="255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7" name="Формула" r:id="rId9" imgW="3505200" imgH="1231900" progId="Equation.3">
                  <p:embed/>
                </p:oleObj>
              </mc:Choice>
              <mc:Fallback>
                <p:oleObj name="Формула" r:id="rId9" imgW="3505200" imgH="1231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1" y="4170561"/>
                        <a:ext cx="7265988" cy="2555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28" name="Picture 1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3292475"/>
            <a:ext cx="2667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048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nimBg="1"/>
      <p:bldP spid="13320" grpId="0" animBg="1"/>
      <p:bldP spid="13323" grpId="0" animBg="1"/>
      <p:bldP spid="13325" grpId="0" animBg="1"/>
      <p:bldP spid="133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175" y="442913"/>
            <a:ext cx="2374900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714" y="542925"/>
            <a:ext cx="3309937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6"/>
          <p:cNvSpPr txBox="1">
            <a:spLocks noChangeArrowheads="1"/>
          </p:cNvSpPr>
          <p:nvPr/>
        </p:nvSpPr>
        <p:spPr bwMode="auto">
          <a:xfrm>
            <a:off x="2166939" y="2500313"/>
            <a:ext cx="2352675" cy="228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200" i="1"/>
              <a:t>Рис.</a:t>
            </a:r>
            <a:r>
              <a:rPr lang="en-US" altLang="ru-RU" sz="1200" i="1"/>
              <a:t> 14</a:t>
            </a:r>
            <a:endParaRPr lang="ru-RU" altLang="ru-RU"/>
          </a:p>
        </p:txBody>
      </p:sp>
      <p:graphicFrame>
        <p:nvGraphicFramePr>
          <p:cNvPr id="8194" name="Object 8"/>
          <p:cNvGraphicFramePr>
            <a:graphicFrameLocks noChangeAspect="1"/>
          </p:cNvGraphicFramePr>
          <p:nvPr/>
        </p:nvGraphicFramePr>
        <p:xfrm>
          <a:off x="4579938" y="787401"/>
          <a:ext cx="2152650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0" name="Формула" r:id="rId5" imgW="1536700" imgH="482600" progId="Equation.3">
                  <p:embed/>
                </p:oleObj>
              </mc:Choice>
              <mc:Fallback>
                <p:oleObj name="Формула" r:id="rId5" imgW="15367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9938" y="787401"/>
                        <a:ext cx="2152650" cy="67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7"/>
          <p:cNvGraphicFramePr>
            <a:graphicFrameLocks noChangeAspect="1"/>
          </p:cNvGraphicFramePr>
          <p:nvPr/>
        </p:nvGraphicFramePr>
        <p:xfrm>
          <a:off x="4672014" y="1608139"/>
          <a:ext cx="211772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1" name="Формула" r:id="rId7" imgW="1511300" imgH="482600" progId="Equation.3">
                  <p:embed/>
                </p:oleObj>
              </mc:Choice>
              <mc:Fallback>
                <p:oleObj name="Формула" r:id="rId7" imgW="15113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2014" y="1608139"/>
                        <a:ext cx="2117725" cy="67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Rectangle 12"/>
          <p:cNvSpPr>
            <a:spLocks noChangeArrowheads="1"/>
          </p:cNvSpPr>
          <p:nvPr/>
        </p:nvSpPr>
        <p:spPr bwMode="auto">
          <a:xfrm>
            <a:off x="1143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8196" name="Object 11"/>
          <p:cNvGraphicFramePr>
            <a:graphicFrameLocks noChangeAspect="1"/>
          </p:cNvGraphicFramePr>
          <p:nvPr/>
        </p:nvGraphicFramePr>
        <p:xfrm>
          <a:off x="4546600" y="2481263"/>
          <a:ext cx="248285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2" name="Формула" r:id="rId9" imgW="1777229" imgH="672808" progId="Equation.3">
                  <p:embed/>
                </p:oleObj>
              </mc:Choice>
              <mc:Fallback>
                <p:oleObj name="Формула" r:id="rId9" imgW="1777229" imgH="67280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6600" y="2481263"/>
                        <a:ext cx="248285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2" name="Rectangle 14"/>
          <p:cNvSpPr>
            <a:spLocks noChangeArrowheads="1"/>
          </p:cNvSpPr>
          <p:nvPr/>
        </p:nvSpPr>
        <p:spPr bwMode="auto">
          <a:xfrm>
            <a:off x="1143001" y="25632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8197" name="Object 13"/>
          <p:cNvGraphicFramePr>
            <a:graphicFrameLocks noChangeAspect="1"/>
          </p:cNvGraphicFramePr>
          <p:nvPr/>
        </p:nvGraphicFramePr>
        <p:xfrm>
          <a:off x="3832226" y="3794125"/>
          <a:ext cx="4283075" cy="204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3" name="Формула" r:id="rId11" imgW="2844800" imgH="1358900" progId="Equation.3">
                  <p:embed/>
                </p:oleObj>
              </mc:Choice>
              <mc:Fallback>
                <p:oleObj name="Формула" r:id="rId11" imgW="2844800" imgH="1358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2226" y="3794125"/>
                        <a:ext cx="4283075" cy="2046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182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2"/>
          <p:cNvSpPr txBox="1">
            <a:spLocks noChangeArrowheads="1"/>
          </p:cNvSpPr>
          <p:nvPr/>
        </p:nvSpPr>
        <p:spPr bwMode="auto">
          <a:xfrm>
            <a:off x="2033588" y="188913"/>
            <a:ext cx="12049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Пример 2</a:t>
            </a:r>
          </a:p>
        </p:txBody>
      </p:sp>
      <p:graphicFrame>
        <p:nvGraphicFramePr>
          <p:cNvPr id="13333" name="Object 21"/>
          <p:cNvGraphicFramePr>
            <a:graphicFrameLocks noChangeAspect="1"/>
          </p:cNvGraphicFramePr>
          <p:nvPr/>
        </p:nvGraphicFramePr>
        <p:xfrm>
          <a:off x="2800351" y="2863850"/>
          <a:ext cx="4144963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6" name="Формула" r:id="rId3" imgW="2641320" imgH="850680" progId="Equation.3">
                  <p:embed/>
                </p:oleObj>
              </mc:Choice>
              <mc:Fallback>
                <p:oleObj name="Формула" r:id="rId3" imgW="2641320" imgH="850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0351" y="2863850"/>
                        <a:ext cx="4144963" cy="1225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Rectangle 24"/>
          <p:cNvSpPr>
            <a:spLocks noChangeArrowheads="1"/>
          </p:cNvSpPr>
          <p:nvPr/>
        </p:nvSpPr>
        <p:spPr bwMode="auto">
          <a:xfrm>
            <a:off x="1143001" y="30157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22" name="Rectangle 26"/>
          <p:cNvSpPr>
            <a:spLocks noChangeArrowheads="1"/>
          </p:cNvSpPr>
          <p:nvPr/>
        </p:nvSpPr>
        <p:spPr bwMode="auto">
          <a:xfrm>
            <a:off x="1143001" y="3091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23" name="Rectangle 28"/>
          <p:cNvSpPr>
            <a:spLocks noChangeArrowheads="1"/>
          </p:cNvSpPr>
          <p:nvPr/>
        </p:nvSpPr>
        <p:spPr bwMode="auto">
          <a:xfrm>
            <a:off x="1143001" y="3091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9225" name="Picture 3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088" y="223838"/>
            <a:ext cx="5956300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" name="Rectangle 35"/>
          <p:cNvSpPr>
            <a:spLocks noChangeArrowheads="1"/>
          </p:cNvSpPr>
          <p:nvPr/>
        </p:nvSpPr>
        <p:spPr bwMode="auto">
          <a:xfrm>
            <a:off x="1143001" y="31252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3346" name="Object 34"/>
          <p:cNvGraphicFramePr>
            <a:graphicFrameLocks noChangeAspect="1"/>
          </p:cNvGraphicFramePr>
          <p:nvPr/>
        </p:nvGraphicFramePr>
        <p:xfrm>
          <a:off x="1555750" y="4311650"/>
          <a:ext cx="89154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7" name="Формула" r:id="rId6" imgW="3429000" imgH="241200" progId="Equation.3">
                  <p:embed/>
                </p:oleObj>
              </mc:Choice>
              <mc:Fallback>
                <p:oleObj name="Формула" r:id="rId6" imgW="34290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5750" y="4311650"/>
                        <a:ext cx="89154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7" name="Text Box 36"/>
          <p:cNvSpPr txBox="1">
            <a:spLocks noChangeArrowheads="1"/>
          </p:cNvSpPr>
          <p:nvPr/>
        </p:nvSpPr>
        <p:spPr bwMode="auto">
          <a:xfrm>
            <a:off x="6624639" y="2236789"/>
            <a:ext cx="528637" cy="2746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1200"/>
              <a:t>15</a:t>
            </a:r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1280957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39" y="638175"/>
            <a:ext cx="5500687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780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1190625" y="225425"/>
            <a:ext cx="526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ДЕФОРМИРОВАННОЕ  СОСТОЯНИЕ в точке</a:t>
            </a:r>
            <a:r>
              <a:rPr lang="ru-RU" altLang="ru-RU"/>
              <a:t> </a:t>
            </a:r>
          </a:p>
        </p:txBody>
      </p:sp>
      <p:graphicFrame>
        <p:nvGraphicFramePr>
          <p:cNvPr id="3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3692068"/>
              </p:ext>
            </p:extLst>
          </p:nvPr>
        </p:nvGraphicFramePr>
        <p:xfrm>
          <a:off x="794544" y="988741"/>
          <a:ext cx="792162" cy="1157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1" name="Формула" r:id="rId3" imgW="495000" imgH="723600" progId="Equation.3">
                  <p:embed/>
                </p:oleObj>
              </mc:Choice>
              <mc:Fallback>
                <p:oleObj name="Формула" r:id="rId3" imgW="495000" imgH="723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4544" y="988741"/>
                        <a:ext cx="792162" cy="1157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0535035"/>
              </p:ext>
            </p:extLst>
          </p:nvPr>
        </p:nvGraphicFramePr>
        <p:xfrm>
          <a:off x="3218997" y="795860"/>
          <a:ext cx="1400175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2" name="Формула" r:id="rId5" imgW="876300" imgH="241300" progId="Equation.3">
                  <p:embed/>
                </p:oleObj>
              </mc:Choice>
              <mc:Fallback>
                <p:oleObj name="Формула" r:id="rId5" imgW="8763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8997" y="795860"/>
                        <a:ext cx="1400175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3572022"/>
              </p:ext>
            </p:extLst>
          </p:nvPr>
        </p:nvGraphicFramePr>
        <p:xfrm>
          <a:off x="4876347" y="765697"/>
          <a:ext cx="1398588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3" name="Формула" r:id="rId7" imgW="876240" imgH="279360" progId="Equation.3">
                  <p:embed/>
                </p:oleObj>
              </mc:Choice>
              <mc:Fallback>
                <p:oleObj name="Формула" r:id="rId7" imgW="87624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347" y="765697"/>
                        <a:ext cx="1398588" cy="446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0368847"/>
              </p:ext>
            </p:extLst>
          </p:nvPr>
        </p:nvGraphicFramePr>
        <p:xfrm>
          <a:off x="6694035" y="738710"/>
          <a:ext cx="1360487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4" name="Формула" r:id="rId9" imgW="850531" imgH="241195" progId="Equation.3">
                  <p:embed/>
                </p:oleObj>
              </mc:Choice>
              <mc:Fallback>
                <p:oleObj name="Формула" r:id="rId9" imgW="850531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4035" y="738710"/>
                        <a:ext cx="1360487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9301702"/>
              </p:ext>
            </p:extLst>
          </p:nvPr>
        </p:nvGraphicFramePr>
        <p:xfrm>
          <a:off x="3095853" y="1188766"/>
          <a:ext cx="28829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5" name="Формула" r:id="rId11" imgW="1663700" imgH="279400" progId="Equation.3">
                  <p:embed/>
                </p:oleObj>
              </mc:Choice>
              <mc:Fallback>
                <p:oleObj name="Формула" r:id="rId11" imgW="16637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853" y="1188766"/>
                        <a:ext cx="2882900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243596"/>
              </p:ext>
            </p:extLst>
          </p:nvPr>
        </p:nvGraphicFramePr>
        <p:xfrm>
          <a:off x="6111651" y="1344340"/>
          <a:ext cx="2817812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6" name="Формула" r:id="rId13" imgW="1625400" imgH="279360" progId="Equation.3">
                  <p:embed/>
                </p:oleObj>
              </mc:Choice>
              <mc:Fallback>
                <p:oleObj name="Формула" r:id="rId13" imgW="162540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651" y="1344340"/>
                        <a:ext cx="2817812" cy="446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0357874"/>
              </p:ext>
            </p:extLst>
          </p:nvPr>
        </p:nvGraphicFramePr>
        <p:xfrm>
          <a:off x="2944246" y="1612357"/>
          <a:ext cx="2598738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7" name="Формула" r:id="rId15" imgW="1625400" imgH="241200" progId="Equation.3">
                  <p:embed/>
                </p:oleObj>
              </mc:Choice>
              <mc:Fallback>
                <p:oleObj name="Формула" r:id="rId15" imgW="16254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4246" y="1612357"/>
                        <a:ext cx="2598738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518650"/>
              </p:ext>
            </p:extLst>
          </p:nvPr>
        </p:nvGraphicFramePr>
        <p:xfrm>
          <a:off x="671060" y="2365896"/>
          <a:ext cx="5603875" cy="1192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8" name="Формула" r:id="rId17" imgW="1790640" imgH="380880" progId="Equation.3">
                  <p:embed/>
                </p:oleObj>
              </mc:Choice>
              <mc:Fallback>
                <p:oleObj name="Формула" r:id="rId17" imgW="1790640" imgH="380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060" y="2365896"/>
                        <a:ext cx="5603875" cy="1192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5140917"/>
              </p:ext>
            </p:extLst>
          </p:nvPr>
        </p:nvGraphicFramePr>
        <p:xfrm>
          <a:off x="279400" y="3300139"/>
          <a:ext cx="2578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9" name="Формула" r:id="rId19" imgW="1295280" imgH="279360" progId="Equation.3">
                  <p:embed/>
                </p:oleObj>
              </mc:Choice>
              <mc:Fallback>
                <p:oleObj name="Формула" r:id="rId19" imgW="129528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" y="3300139"/>
                        <a:ext cx="2578100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2204481"/>
              </p:ext>
            </p:extLst>
          </p:nvPr>
        </p:nvGraphicFramePr>
        <p:xfrm>
          <a:off x="422275" y="4000227"/>
          <a:ext cx="8328025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0" name="Формула" r:id="rId21" imgW="4254500" imgH="342900" progId="Equation.3">
                  <p:embed/>
                </p:oleObj>
              </mc:Choice>
              <mc:Fallback>
                <p:oleObj name="Формула" r:id="rId21" imgW="4254500" imgH="342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" y="4000227"/>
                        <a:ext cx="8328025" cy="619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1772484"/>
              </p:ext>
            </p:extLst>
          </p:nvPr>
        </p:nvGraphicFramePr>
        <p:xfrm>
          <a:off x="1039813" y="4770164"/>
          <a:ext cx="4664075" cy="1547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1" name="Формула" r:id="rId23" imgW="2794000" imgH="927100" progId="Equation.3">
                  <p:embed/>
                </p:oleObj>
              </mc:Choice>
              <mc:Fallback>
                <p:oleObj name="Формула" r:id="rId23" imgW="2794000" imgH="927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9813" y="4770164"/>
                        <a:ext cx="4664075" cy="1547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7489891" y="4770164"/>
            <a:ext cx="2727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dirty="0"/>
              <a:t>Объемная деформация</a:t>
            </a:r>
          </a:p>
        </p:txBody>
      </p:sp>
      <p:graphicFrame>
        <p:nvGraphicFramePr>
          <p:cNvPr id="1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5273436"/>
              </p:ext>
            </p:extLst>
          </p:nvPr>
        </p:nvGraphicFramePr>
        <p:xfrm>
          <a:off x="7489891" y="5544070"/>
          <a:ext cx="3582987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2" name="Формула" r:id="rId25" imgW="1816100" imgH="279400" progId="Equation.3">
                  <p:embed/>
                </p:oleObj>
              </mc:Choice>
              <mc:Fallback>
                <p:oleObj name="Формула" r:id="rId25" imgW="18161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9891" y="5544070"/>
                        <a:ext cx="3582987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3923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8" name="Text Box 4"/>
          <p:cNvSpPr txBox="1">
            <a:spLocks noChangeArrowheads="1"/>
          </p:cNvSpPr>
          <p:nvPr/>
        </p:nvSpPr>
        <p:spPr bwMode="auto">
          <a:xfrm>
            <a:off x="2049463" y="298451"/>
            <a:ext cx="13319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Закон Гука</a:t>
            </a:r>
          </a:p>
        </p:txBody>
      </p:sp>
      <p:graphicFrame>
        <p:nvGraphicFramePr>
          <p:cNvPr id="13314" name="Object 6"/>
          <p:cNvGraphicFramePr>
            <a:graphicFrameLocks noChangeAspect="1"/>
          </p:cNvGraphicFramePr>
          <p:nvPr/>
        </p:nvGraphicFramePr>
        <p:xfrm>
          <a:off x="2670175" y="874713"/>
          <a:ext cx="11430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6" name="Формула" r:id="rId3" imgW="761760" imgH="241200" progId="Equation.3">
                  <p:embed/>
                </p:oleObj>
              </mc:Choice>
              <mc:Fallback>
                <p:oleObj name="Формула" r:id="rId3" imgW="7617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0175" y="874713"/>
                        <a:ext cx="11430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4270375" y="858838"/>
          <a:ext cx="11430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7" name="Формула" r:id="rId5" imgW="761760" imgH="241200" progId="Equation.3">
                  <p:embed/>
                </p:oleObj>
              </mc:Choice>
              <mc:Fallback>
                <p:oleObj name="Формула" r:id="rId5" imgW="7617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0375" y="858838"/>
                        <a:ext cx="11430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1820863" y="1557338"/>
            <a:ext cx="3937000" cy="1600200"/>
            <a:chOff x="394" y="981"/>
            <a:chExt cx="2289" cy="1008"/>
          </a:xfrm>
        </p:grpSpPr>
        <p:graphicFrame>
          <p:nvGraphicFramePr>
            <p:cNvPr id="13325" name="Object 13"/>
            <p:cNvGraphicFramePr>
              <a:graphicFrameLocks noChangeAspect="1"/>
            </p:cNvGraphicFramePr>
            <p:nvPr/>
          </p:nvGraphicFramePr>
          <p:xfrm>
            <a:off x="402" y="981"/>
            <a:ext cx="2260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08" name="Формула" r:id="rId7" imgW="1993900" imgH="241300" progId="Equation.3">
                    <p:embed/>
                  </p:oleObj>
                </mc:Choice>
                <mc:Fallback>
                  <p:oleObj name="Формула" r:id="rId7" imgW="1993900" imgH="2413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" y="981"/>
                          <a:ext cx="2260" cy="27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26" name="Object 11"/>
            <p:cNvGraphicFramePr>
              <a:graphicFrameLocks noChangeAspect="1"/>
            </p:cNvGraphicFramePr>
            <p:nvPr/>
          </p:nvGraphicFramePr>
          <p:xfrm>
            <a:off x="394" y="1349"/>
            <a:ext cx="2289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09" name="Формула" r:id="rId9" imgW="2019300" imgH="241300" progId="Equation.3">
                    <p:embed/>
                  </p:oleObj>
                </mc:Choice>
                <mc:Fallback>
                  <p:oleObj name="Формула" r:id="rId9" imgW="2019300" imgH="2413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" y="1349"/>
                          <a:ext cx="2289" cy="27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27" name="Object 10"/>
            <p:cNvGraphicFramePr>
              <a:graphicFrameLocks noChangeAspect="1"/>
            </p:cNvGraphicFramePr>
            <p:nvPr/>
          </p:nvGraphicFramePr>
          <p:xfrm>
            <a:off x="394" y="1718"/>
            <a:ext cx="2289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10" name="Формула" r:id="rId11" imgW="2019300" imgH="241300" progId="Equation.3">
                    <p:embed/>
                  </p:oleObj>
                </mc:Choice>
                <mc:Fallback>
                  <p:oleObj name="Формула" r:id="rId11" imgW="2019300" imgH="2413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" y="1718"/>
                          <a:ext cx="2289" cy="27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330" name="Line 12"/>
          <p:cNvSpPr>
            <a:spLocks noChangeShapeType="1"/>
          </p:cNvSpPr>
          <p:nvPr/>
        </p:nvSpPr>
        <p:spPr bwMode="auto">
          <a:xfrm>
            <a:off x="3524250" y="357346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1" name="Rectangle 16"/>
          <p:cNvSpPr>
            <a:spLocks noChangeArrowheads="1"/>
          </p:cNvSpPr>
          <p:nvPr/>
        </p:nvSpPr>
        <p:spPr bwMode="auto">
          <a:xfrm>
            <a:off x="1143001" y="32633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32" name="Rectangle 22"/>
          <p:cNvSpPr>
            <a:spLocks noChangeArrowheads="1"/>
          </p:cNvSpPr>
          <p:nvPr/>
        </p:nvSpPr>
        <p:spPr bwMode="auto">
          <a:xfrm>
            <a:off x="5314950" y="2894014"/>
            <a:ext cx="22225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>
                <a:cs typeface="Times New Roman" panose="02020603050405020304" pitchFamily="18" charset="0"/>
              </a:rPr>
              <a:t>,</a:t>
            </a:r>
            <a:endParaRPr lang="ru-RU" altLang="ru-RU" sz="1100"/>
          </a:p>
          <a:p>
            <a:endParaRPr lang="ru-RU" altLang="ru-RU"/>
          </a:p>
        </p:txBody>
      </p:sp>
      <p:graphicFrame>
        <p:nvGraphicFramePr>
          <p:cNvPr id="18458" name="Object 26"/>
          <p:cNvGraphicFramePr>
            <a:graphicFrameLocks noChangeAspect="1"/>
          </p:cNvGraphicFramePr>
          <p:nvPr/>
        </p:nvGraphicFramePr>
        <p:xfrm>
          <a:off x="8335964" y="4356100"/>
          <a:ext cx="1716087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1" name="Формула" r:id="rId13" imgW="952087" imgH="279279" progId="Equation.3">
                  <p:embed/>
                </p:oleObj>
              </mc:Choice>
              <mc:Fallback>
                <p:oleObj name="Формула" r:id="rId13" imgW="952087" imgH="27927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5964" y="4356100"/>
                        <a:ext cx="1716087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7" name="Object 25"/>
          <p:cNvGraphicFramePr>
            <a:graphicFrameLocks noChangeAspect="1"/>
          </p:cNvGraphicFramePr>
          <p:nvPr/>
        </p:nvGraphicFramePr>
        <p:xfrm>
          <a:off x="8367714" y="5124450"/>
          <a:ext cx="1716087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2" name="Формула" r:id="rId15" imgW="952087" imgH="279279" progId="Equation.3">
                  <p:embed/>
                </p:oleObj>
              </mc:Choice>
              <mc:Fallback>
                <p:oleObj name="Формула" r:id="rId15" imgW="952087" imgH="27927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7714" y="5124450"/>
                        <a:ext cx="1716087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6" name="Object 24"/>
          <p:cNvGraphicFramePr>
            <a:graphicFrameLocks noChangeAspect="1"/>
          </p:cNvGraphicFramePr>
          <p:nvPr/>
        </p:nvGraphicFramePr>
        <p:xfrm>
          <a:off x="8434388" y="5938839"/>
          <a:ext cx="1687512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3" name="Формула" r:id="rId17" imgW="939392" imgH="241195" progId="Equation.3">
                  <p:embed/>
                </p:oleObj>
              </mc:Choice>
              <mc:Fallback>
                <p:oleObj name="Формула" r:id="rId17" imgW="939392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34388" y="5938839"/>
                        <a:ext cx="1687512" cy="433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3" name="Rectangle 27"/>
          <p:cNvSpPr>
            <a:spLocks noChangeArrowheads="1"/>
          </p:cNvSpPr>
          <p:nvPr/>
        </p:nvSpPr>
        <p:spPr bwMode="auto">
          <a:xfrm>
            <a:off x="1143001" y="25442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8462" name="Object 30"/>
          <p:cNvGraphicFramePr>
            <a:graphicFrameLocks noChangeAspect="1"/>
          </p:cNvGraphicFramePr>
          <p:nvPr/>
        </p:nvGraphicFramePr>
        <p:xfrm>
          <a:off x="7289801" y="2395539"/>
          <a:ext cx="2028825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4" name="Формула" r:id="rId19" imgW="1218671" imgH="241195" progId="Equation.3">
                  <p:embed/>
                </p:oleObj>
              </mc:Choice>
              <mc:Fallback>
                <p:oleObj name="Формула" r:id="rId19" imgW="1218671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9801" y="2395539"/>
                        <a:ext cx="2028825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4" name="Rectangle 33"/>
          <p:cNvSpPr>
            <a:spLocks noChangeArrowheads="1"/>
          </p:cNvSpPr>
          <p:nvPr/>
        </p:nvSpPr>
        <p:spPr bwMode="auto">
          <a:xfrm>
            <a:off x="1143001" y="31490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8464" name="Object 32"/>
          <p:cNvGraphicFramePr>
            <a:graphicFrameLocks noChangeAspect="1"/>
          </p:cNvGraphicFramePr>
          <p:nvPr/>
        </p:nvGraphicFramePr>
        <p:xfrm>
          <a:off x="7372350" y="2971801"/>
          <a:ext cx="1525588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5" name="Формула" r:id="rId21" imgW="1028700" imgH="190500" progId="Equation.3">
                  <p:embed/>
                </p:oleObj>
              </mc:Choice>
              <mc:Fallback>
                <p:oleObj name="Формула" r:id="rId21" imgW="1028700" imgH="190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2350" y="2971801"/>
                        <a:ext cx="1525588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67" name="Object 35"/>
          <p:cNvGraphicFramePr>
            <a:graphicFrameLocks noChangeAspect="1"/>
          </p:cNvGraphicFramePr>
          <p:nvPr/>
        </p:nvGraphicFramePr>
        <p:xfrm>
          <a:off x="9104314" y="3398839"/>
          <a:ext cx="1169987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6" name="Формула" r:id="rId23" imgW="787320" imgH="241200" progId="Equation.3">
                  <p:embed/>
                </p:oleObj>
              </mc:Choice>
              <mc:Fallback>
                <p:oleObj name="Формула" r:id="rId23" imgW="78732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04314" y="3398839"/>
                        <a:ext cx="1169987" cy="358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5" name="Rectangle 37"/>
          <p:cNvSpPr>
            <a:spLocks noChangeArrowheads="1"/>
          </p:cNvSpPr>
          <p:nvPr/>
        </p:nvSpPr>
        <p:spPr bwMode="auto">
          <a:xfrm>
            <a:off x="1143001" y="3106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8468" name="Object 36"/>
          <p:cNvGraphicFramePr>
            <a:graphicFrameLocks noChangeAspect="1"/>
          </p:cNvGraphicFramePr>
          <p:nvPr/>
        </p:nvGraphicFramePr>
        <p:xfrm>
          <a:off x="2571751" y="4508500"/>
          <a:ext cx="457517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7" name="Формула" r:id="rId25" imgW="2540000" imgH="279400" progId="Equation.3">
                  <p:embed/>
                </p:oleObj>
              </mc:Choice>
              <mc:Fallback>
                <p:oleObj name="Формула" r:id="rId25" imgW="25400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51" y="4508500"/>
                        <a:ext cx="4575175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6" name="Rectangle 39"/>
          <p:cNvSpPr>
            <a:spLocks noChangeArrowheads="1"/>
          </p:cNvSpPr>
          <p:nvPr/>
        </p:nvSpPr>
        <p:spPr bwMode="auto">
          <a:xfrm>
            <a:off x="1143001" y="3106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8470" name="Object 38"/>
          <p:cNvGraphicFramePr>
            <a:graphicFrameLocks noChangeAspect="1"/>
          </p:cNvGraphicFramePr>
          <p:nvPr/>
        </p:nvGraphicFramePr>
        <p:xfrm>
          <a:off x="2630489" y="5148264"/>
          <a:ext cx="4460875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8" name="Формула" r:id="rId27" imgW="2476500" imgH="279400" progId="Equation.3">
                  <p:embed/>
                </p:oleObj>
              </mc:Choice>
              <mc:Fallback>
                <p:oleObj name="Формула" r:id="rId27" imgW="24765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0489" y="5148264"/>
                        <a:ext cx="4460875" cy="50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7" name="Rectangle 41"/>
          <p:cNvSpPr>
            <a:spLocks noChangeArrowheads="1"/>
          </p:cNvSpPr>
          <p:nvPr/>
        </p:nvSpPr>
        <p:spPr bwMode="auto">
          <a:xfrm>
            <a:off x="1143001" y="3106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8472" name="Object 40"/>
          <p:cNvGraphicFramePr>
            <a:graphicFrameLocks noChangeAspect="1"/>
          </p:cNvGraphicFramePr>
          <p:nvPr/>
        </p:nvGraphicFramePr>
        <p:xfrm>
          <a:off x="2676525" y="5830889"/>
          <a:ext cx="4414838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9" name="Формула" r:id="rId29" imgW="2451100" imgH="279400" progId="Equation.3">
                  <p:embed/>
                </p:oleObj>
              </mc:Choice>
              <mc:Fallback>
                <p:oleObj name="Формула" r:id="rId29" imgW="24511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6525" y="5830889"/>
                        <a:ext cx="4414838" cy="50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39" name="Picture 46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0" y="642939"/>
            <a:ext cx="1601788" cy="148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40" name="Text Box 47"/>
          <p:cNvSpPr txBox="1">
            <a:spLocks noChangeArrowheads="1"/>
          </p:cNvSpPr>
          <p:nvPr/>
        </p:nvSpPr>
        <p:spPr bwMode="auto">
          <a:xfrm>
            <a:off x="8642351" y="1889125"/>
            <a:ext cx="530225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1200"/>
              <a:t>17</a:t>
            </a:r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337428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1971675"/>
            <a:ext cx="912495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96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700" y="266700"/>
            <a:ext cx="93726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21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2016126" y="1968500"/>
            <a:ext cx="4124325" cy="2763838"/>
            <a:chOff x="833" y="8156"/>
            <a:chExt cx="6494" cy="4352"/>
          </a:xfrm>
        </p:grpSpPr>
        <p:sp>
          <p:nvSpPr>
            <p:cNvPr id="9219" name="Line 3"/>
            <p:cNvSpPr>
              <a:spLocks noChangeAspect="1" noChangeShapeType="1"/>
            </p:cNvSpPr>
            <p:nvPr/>
          </p:nvSpPr>
          <p:spPr bwMode="auto">
            <a:xfrm>
              <a:off x="1771" y="8209"/>
              <a:ext cx="4592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20" name="Text Box 4"/>
            <p:cNvSpPr txBox="1">
              <a:spLocks noChangeArrowheads="1"/>
            </p:cNvSpPr>
            <p:nvPr/>
          </p:nvSpPr>
          <p:spPr bwMode="auto">
            <a:xfrm>
              <a:off x="3882" y="8407"/>
              <a:ext cx="769" cy="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ru-RU" sz="2600">
                  <a:latin typeface="Times New Roman" panose="02020603050405020304" pitchFamily="18" charset="0"/>
                </a:rPr>
                <a:t>l</a:t>
              </a:r>
              <a:endParaRPr lang="ru-RU" altLang="ru-RU">
                <a:latin typeface="Tahoma" panose="020B0604030504040204" pitchFamily="34" charset="0"/>
              </a:endParaRPr>
            </a:p>
          </p:txBody>
        </p:sp>
        <p:grpSp>
          <p:nvGrpSpPr>
            <p:cNvPr id="9221" name="Group 5"/>
            <p:cNvGrpSpPr>
              <a:grpSpLocks/>
            </p:cNvGrpSpPr>
            <p:nvPr/>
          </p:nvGrpSpPr>
          <p:grpSpPr bwMode="auto">
            <a:xfrm>
              <a:off x="6015" y="8156"/>
              <a:ext cx="907" cy="730"/>
              <a:chOff x="7505" y="8353"/>
              <a:chExt cx="907" cy="730"/>
            </a:xfrm>
          </p:grpSpPr>
          <p:sp>
            <p:nvSpPr>
              <p:cNvPr id="9222" name="AutoShape 6"/>
              <p:cNvSpPr>
                <a:spLocks noChangeAspect="1" noChangeArrowheads="1"/>
              </p:cNvSpPr>
              <p:nvPr/>
            </p:nvSpPr>
            <p:spPr bwMode="auto">
              <a:xfrm>
                <a:off x="7615" y="8436"/>
                <a:ext cx="453" cy="392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223" name="Group 7"/>
              <p:cNvGrpSpPr>
                <a:grpSpLocks noChangeAspect="1"/>
              </p:cNvGrpSpPr>
              <p:nvPr/>
            </p:nvGrpSpPr>
            <p:grpSpPr bwMode="auto">
              <a:xfrm>
                <a:off x="7505" y="8856"/>
                <a:ext cx="907" cy="227"/>
                <a:chOff x="5121" y="2934"/>
                <a:chExt cx="720" cy="180"/>
              </a:xfrm>
            </p:grpSpPr>
            <p:sp>
              <p:nvSpPr>
                <p:cNvPr id="9224" name="Line 8"/>
                <p:cNvSpPr>
                  <a:spLocks noChangeAspect="1" noChangeShapeType="1"/>
                </p:cNvSpPr>
                <p:nvPr/>
              </p:nvSpPr>
              <p:spPr bwMode="auto">
                <a:xfrm>
                  <a:off x="5121" y="2934"/>
                  <a:ext cx="54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25" name="Line 9"/>
                <p:cNvSpPr>
                  <a:spLocks noChangeAspect="1" noChangeShapeType="1"/>
                </p:cNvSpPr>
                <p:nvPr/>
              </p:nvSpPr>
              <p:spPr bwMode="auto">
                <a:xfrm>
                  <a:off x="5121" y="2934"/>
                  <a:ext cx="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26" name="Line 10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5121" y="2934"/>
                  <a:ext cx="180" cy="18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27" name="Line 11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5121" y="2934"/>
                  <a:ext cx="180" cy="18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28" name="Line 12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5301" y="2934"/>
                  <a:ext cx="180" cy="18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29" name="Line 13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5481" y="2934"/>
                  <a:ext cx="180" cy="18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30" name="Line 14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5661" y="2934"/>
                  <a:ext cx="180" cy="18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231" name="Oval 15"/>
              <p:cNvSpPr>
                <a:spLocks noChangeAspect="1" noChangeArrowheads="1"/>
              </p:cNvSpPr>
              <p:nvPr/>
            </p:nvSpPr>
            <p:spPr bwMode="auto">
              <a:xfrm>
                <a:off x="7768" y="8353"/>
                <a:ext cx="116" cy="11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232" name="Group 16"/>
            <p:cNvGrpSpPr>
              <a:grpSpLocks/>
            </p:cNvGrpSpPr>
            <p:nvPr/>
          </p:nvGrpSpPr>
          <p:grpSpPr bwMode="auto">
            <a:xfrm>
              <a:off x="1447" y="8165"/>
              <a:ext cx="907" cy="835"/>
              <a:chOff x="8180" y="7888"/>
              <a:chExt cx="907" cy="835"/>
            </a:xfrm>
          </p:grpSpPr>
          <p:sp>
            <p:nvSpPr>
              <p:cNvPr id="9233" name="AutoShape 17"/>
              <p:cNvSpPr>
                <a:spLocks noChangeAspect="1" noChangeArrowheads="1"/>
              </p:cNvSpPr>
              <p:nvPr/>
            </p:nvSpPr>
            <p:spPr bwMode="auto">
              <a:xfrm>
                <a:off x="8275" y="7971"/>
                <a:ext cx="453" cy="392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234" name="Group 18"/>
              <p:cNvGrpSpPr>
                <a:grpSpLocks noChangeAspect="1"/>
              </p:cNvGrpSpPr>
              <p:nvPr/>
            </p:nvGrpSpPr>
            <p:grpSpPr bwMode="auto">
              <a:xfrm>
                <a:off x="8180" y="8496"/>
                <a:ext cx="907" cy="227"/>
                <a:chOff x="5121" y="2934"/>
                <a:chExt cx="720" cy="180"/>
              </a:xfrm>
            </p:grpSpPr>
            <p:sp>
              <p:nvSpPr>
                <p:cNvPr id="9235" name="Line 19"/>
                <p:cNvSpPr>
                  <a:spLocks noChangeAspect="1" noChangeShapeType="1"/>
                </p:cNvSpPr>
                <p:nvPr/>
              </p:nvSpPr>
              <p:spPr bwMode="auto">
                <a:xfrm>
                  <a:off x="5121" y="2934"/>
                  <a:ext cx="54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36" name="Line 20"/>
                <p:cNvSpPr>
                  <a:spLocks noChangeAspect="1" noChangeShapeType="1"/>
                </p:cNvSpPr>
                <p:nvPr/>
              </p:nvSpPr>
              <p:spPr bwMode="auto">
                <a:xfrm>
                  <a:off x="5121" y="2934"/>
                  <a:ext cx="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37" name="Line 21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5121" y="2934"/>
                  <a:ext cx="180" cy="18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38" name="Line 22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5121" y="2934"/>
                  <a:ext cx="180" cy="18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39" name="Line 23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5301" y="2934"/>
                  <a:ext cx="180" cy="18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40" name="Line 24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5481" y="2934"/>
                  <a:ext cx="180" cy="18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41" name="Line 25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5661" y="2934"/>
                  <a:ext cx="180" cy="18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242" name="Oval 26"/>
              <p:cNvSpPr>
                <a:spLocks noChangeAspect="1" noChangeArrowheads="1"/>
              </p:cNvSpPr>
              <p:nvPr/>
            </p:nvSpPr>
            <p:spPr bwMode="auto">
              <a:xfrm>
                <a:off x="8612" y="8368"/>
                <a:ext cx="116" cy="11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3" name="Oval 27"/>
              <p:cNvSpPr>
                <a:spLocks noChangeAspect="1" noChangeArrowheads="1"/>
              </p:cNvSpPr>
              <p:nvPr/>
            </p:nvSpPr>
            <p:spPr bwMode="auto">
              <a:xfrm>
                <a:off x="8308" y="8368"/>
                <a:ext cx="116" cy="11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4" name="Oval 28"/>
              <p:cNvSpPr>
                <a:spLocks noChangeAspect="1" noChangeArrowheads="1"/>
              </p:cNvSpPr>
              <p:nvPr/>
            </p:nvSpPr>
            <p:spPr bwMode="auto">
              <a:xfrm>
                <a:off x="8447" y="7888"/>
                <a:ext cx="116" cy="11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245" name="Line 29"/>
            <p:cNvSpPr>
              <a:spLocks noChangeAspect="1" noChangeShapeType="1"/>
            </p:cNvSpPr>
            <p:nvPr/>
          </p:nvSpPr>
          <p:spPr bwMode="auto">
            <a:xfrm>
              <a:off x="1747" y="12344"/>
              <a:ext cx="224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stealth" w="sm" len="lg"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46" name="Line 30"/>
            <p:cNvSpPr>
              <a:spLocks noChangeAspect="1" noChangeShapeType="1"/>
            </p:cNvSpPr>
            <p:nvPr/>
          </p:nvSpPr>
          <p:spPr bwMode="auto">
            <a:xfrm>
              <a:off x="3978" y="11131"/>
              <a:ext cx="0" cy="13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47" name="Text Box 31"/>
            <p:cNvSpPr txBox="1">
              <a:spLocks noChangeArrowheads="1"/>
            </p:cNvSpPr>
            <p:nvPr/>
          </p:nvSpPr>
          <p:spPr bwMode="auto">
            <a:xfrm>
              <a:off x="6558" y="11106"/>
              <a:ext cx="769" cy="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ru-RU" sz="2600">
                  <a:latin typeface="Times New Roman" panose="02020603050405020304" pitchFamily="18" charset="0"/>
                </a:rPr>
                <a:t>ql</a:t>
              </a:r>
              <a:endParaRPr lang="ru-RU" altLang="ru-RU">
                <a:latin typeface="Tahoma" panose="020B0604030504040204" pitchFamily="34" charset="0"/>
              </a:endParaRPr>
            </a:p>
          </p:txBody>
        </p:sp>
        <p:sp>
          <p:nvSpPr>
            <p:cNvPr id="9248" name="Line 32"/>
            <p:cNvSpPr>
              <a:spLocks noChangeAspect="1" noChangeShapeType="1"/>
            </p:cNvSpPr>
            <p:nvPr/>
          </p:nvSpPr>
          <p:spPr bwMode="auto">
            <a:xfrm>
              <a:off x="1771" y="8209"/>
              <a:ext cx="0" cy="42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49" name="Line 33"/>
            <p:cNvSpPr>
              <a:spLocks noChangeAspect="1" noChangeShapeType="1"/>
            </p:cNvSpPr>
            <p:nvPr/>
          </p:nvSpPr>
          <p:spPr bwMode="auto">
            <a:xfrm>
              <a:off x="1737" y="9080"/>
              <a:ext cx="463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stealth" w="sm" len="lg"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50" name="Line 34"/>
            <p:cNvSpPr>
              <a:spLocks noChangeAspect="1" noChangeShapeType="1"/>
            </p:cNvSpPr>
            <p:nvPr/>
          </p:nvSpPr>
          <p:spPr bwMode="auto">
            <a:xfrm>
              <a:off x="6351" y="8209"/>
              <a:ext cx="0" cy="42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51" name="Line 35"/>
            <p:cNvSpPr>
              <a:spLocks noChangeShapeType="1"/>
            </p:cNvSpPr>
            <p:nvPr/>
          </p:nvSpPr>
          <p:spPr bwMode="auto">
            <a:xfrm>
              <a:off x="1767" y="11334"/>
              <a:ext cx="458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52" name="Freeform 36" descr="Темный вертикальный"/>
            <p:cNvSpPr>
              <a:spLocks/>
            </p:cNvSpPr>
            <p:nvPr/>
          </p:nvSpPr>
          <p:spPr bwMode="auto">
            <a:xfrm>
              <a:off x="1767" y="10522"/>
              <a:ext cx="4585" cy="1510"/>
            </a:xfrm>
            <a:custGeom>
              <a:avLst/>
              <a:gdLst>
                <a:gd name="T0" fmla="*/ 9 w 4585"/>
                <a:gd name="T1" fmla="*/ 0 h 1510"/>
                <a:gd name="T2" fmla="*/ 857 w 4585"/>
                <a:gd name="T3" fmla="*/ 176 h 1510"/>
                <a:gd name="T4" fmla="*/ 1696 w 4585"/>
                <a:gd name="T5" fmla="*/ 388 h 1510"/>
                <a:gd name="T6" fmla="*/ 2518 w 4585"/>
                <a:gd name="T7" fmla="*/ 662 h 1510"/>
                <a:gd name="T8" fmla="*/ 3604 w 4585"/>
                <a:gd name="T9" fmla="*/ 1051 h 1510"/>
                <a:gd name="T10" fmla="*/ 4391 w 4585"/>
                <a:gd name="T11" fmla="*/ 1413 h 1510"/>
                <a:gd name="T12" fmla="*/ 4585 w 4585"/>
                <a:gd name="T13" fmla="*/ 1510 h 1510"/>
                <a:gd name="T14" fmla="*/ 4585 w 4585"/>
                <a:gd name="T15" fmla="*/ 804 h 1510"/>
                <a:gd name="T16" fmla="*/ 0 w 4585"/>
                <a:gd name="T17" fmla="*/ 804 h 1510"/>
                <a:gd name="T18" fmla="*/ 9 w 4585"/>
                <a:gd name="T19" fmla="*/ 0 h 1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85" h="1510">
                  <a:moveTo>
                    <a:pt x="9" y="0"/>
                  </a:moveTo>
                  <a:lnTo>
                    <a:pt x="857" y="176"/>
                  </a:lnTo>
                  <a:lnTo>
                    <a:pt x="1696" y="388"/>
                  </a:lnTo>
                  <a:lnTo>
                    <a:pt x="2518" y="662"/>
                  </a:lnTo>
                  <a:lnTo>
                    <a:pt x="3604" y="1051"/>
                  </a:lnTo>
                  <a:lnTo>
                    <a:pt x="4391" y="1413"/>
                  </a:lnTo>
                  <a:lnTo>
                    <a:pt x="4585" y="1510"/>
                  </a:lnTo>
                  <a:lnTo>
                    <a:pt x="4585" y="804"/>
                  </a:lnTo>
                  <a:lnTo>
                    <a:pt x="0" y="804"/>
                  </a:lnTo>
                  <a:lnTo>
                    <a:pt x="9" y="0"/>
                  </a:lnTo>
                  <a:close/>
                </a:path>
              </a:pathLst>
            </a:custGeom>
            <a:pattFill prst="dkVert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3" name="Text Box 37"/>
            <p:cNvSpPr txBox="1">
              <a:spLocks noChangeArrowheads="1"/>
            </p:cNvSpPr>
            <p:nvPr/>
          </p:nvSpPr>
          <p:spPr bwMode="auto">
            <a:xfrm>
              <a:off x="833" y="10514"/>
              <a:ext cx="769" cy="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ru-RU" sz="2600">
                  <a:latin typeface="Times New Roman" panose="02020603050405020304" pitchFamily="18" charset="0"/>
                </a:rPr>
                <a:t>ql</a:t>
              </a:r>
              <a:endParaRPr lang="ru-RU" altLang="ru-RU">
                <a:latin typeface="Tahoma" panose="020B0604030504040204" pitchFamily="34" charset="0"/>
              </a:endParaRPr>
            </a:p>
          </p:txBody>
        </p:sp>
        <p:sp>
          <p:nvSpPr>
            <p:cNvPr id="9254" name="Text Box 38"/>
            <p:cNvSpPr txBox="1">
              <a:spLocks noChangeArrowheads="1"/>
            </p:cNvSpPr>
            <p:nvPr/>
          </p:nvSpPr>
          <p:spPr bwMode="auto">
            <a:xfrm>
              <a:off x="3484" y="10064"/>
              <a:ext cx="1246" cy="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ru-RU" sz="2600">
                  <a:latin typeface="Times New Roman" panose="02020603050405020304" pitchFamily="18" charset="0"/>
                </a:rPr>
                <a:t>ql/4</a:t>
              </a:r>
              <a:endParaRPr lang="ru-RU" altLang="ru-RU">
                <a:latin typeface="Tahoma" panose="020B0604030504040204" pitchFamily="34" charset="0"/>
              </a:endParaRPr>
            </a:p>
          </p:txBody>
        </p:sp>
        <p:sp>
          <p:nvSpPr>
            <p:cNvPr id="9255" name="Text Box 39"/>
            <p:cNvSpPr txBox="1">
              <a:spLocks noChangeArrowheads="1"/>
            </p:cNvSpPr>
            <p:nvPr/>
          </p:nvSpPr>
          <p:spPr bwMode="auto">
            <a:xfrm>
              <a:off x="2495" y="11518"/>
              <a:ext cx="946" cy="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ru-RU" sz="2600">
                  <a:latin typeface="Times New Roman" panose="02020603050405020304" pitchFamily="18" charset="0"/>
                </a:rPr>
                <a:t>l/2</a:t>
              </a:r>
              <a:endParaRPr lang="ru-RU" altLang="ru-RU">
                <a:latin typeface="Tahoma" panose="020B0604030504040204" pitchFamily="34" charset="0"/>
              </a:endParaRPr>
            </a:p>
          </p:txBody>
        </p:sp>
        <p:sp>
          <p:nvSpPr>
            <p:cNvPr id="9256" name="Text Box 40"/>
            <p:cNvSpPr txBox="1">
              <a:spLocks noChangeArrowheads="1"/>
            </p:cNvSpPr>
            <p:nvPr/>
          </p:nvSpPr>
          <p:spPr bwMode="auto">
            <a:xfrm>
              <a:off x="3070" y="9295"/>
              <a:ext cx="1794" cy="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ru-RU" altLang="ru-RU" sz="2600">
                  <a:latin typeface="Times New Roman" panose="02020603050405020304" pitchFamily="18" charset="0"/>
                </a:rPr>
                <a:t>Эп. </a:t>
              </a:r>
              <a:r>
                <a:rPr lang="en-US" altLang="ru-RU" sz="2600">
                  <a:latin typeface="Times New Roman" panose="02020603050405020304" pitchFamily="18" charset="0"/>
                </a:rPr>
                <a:t>Q</a:t>
              </a:r>
              <a:endParaRPr lang="ru-RU" altLang="ru-RU">
                <a:latin typeface="Tahoma" panose="020B0604030504040204" pitchFamily="34" charset="0"/>
              </a:endParaRPr>
            </a:p>
          </p:txBody>
        </p:sp>
      </p:grpSp>
      <p:sp>
        <p:nvSpPr>
          <p:cNvPr id="9257" name="Rectangle 41"/>
          <p:cNvSpPr>
            <a:spLocks noGrp="1" noChangeArrowheads="1"/>
          </p:cNvSpPr>
          <p:nvPr>
            <p:ph type="body" sz="half" idx="1"/>
          </p:nvPr>
        </p:nvSpPr>
        <p:spPr>
          <a:xfrm>
            <a:off x="6275388" y="641351"/>
            <a:ext cx="3598862" cy="5891213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800"/>
              <a:t>Воспроизвести нагрузку и эпюру изгибающего момента по известной эпюре поперечной силы. Известно, что изгибающий момент на левой опопре равен нулю.</a:t>
            </a:r>
          </a:p>
        </p:txBody>
      </p:sp>
      <p:sp>
        <p:nvSpPr>
          <p:cNvPr id="9258" name="AutoShape 42"/>
          <p:cNvSpPr>
            <a:spLocks/>
          </p:cNvSpPr>
          <p:nvPr/>
        </p:nvSpPr>
        <p:spPr bwMode="auto">
          <a:xfrm>
            <a:off x="2043113" y="4954588"/>
            <a:ext cx="2559050" cy="444500"/>
          </a:xfrm>
          <a:prstGeom prst="callout1">
            <a:avLst>
              <a:gd name="adj1" fmla="val 25713"/>
              <a:gd name="adj2" fmla="val 102977"/>
              <a:gd name="adj3" fmla="val -189644"/>
              <a:gd name="adj4" fmla="val 10899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>
                <a:latin typeface="Tahoma" panose="020B0604030504040204" pitchFamily="34" charset="0"/>
              </a:rPr>
              <a:t>Квадратная парабола</a:t>
            </a:r>
          </a:p>
        </p:txBody>
      </p:sp>
    </p:spTree>
    <p:extLst>
      <p:ext uri="{BB962C8B-B14F-4D97-AF65-F5344CB8AC3E}">
        <p14:creationId xmlns:p14="http://schemas.microsoft.com/office/powerpoint/2010/main" val="99031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2327275" y="704850"/>
            <a:ext cx="2916238" cy="855663"/>
            <a:chOff x="506" y="96"/>
            <a:chExt cx="1837" cy="539"/>
          </a:xfrm>
        </p:grpSpPr>
        <p:sp>
          <p:nvSpPr>
            <p:cNvPr id="10244" name="Line 4"/>
            <p:cNvSpPr>
              <a:spLocks noChangeAspect="1" noChangeShapeType="1"/>
            </p:cNvSpPr>
            <p:nvPr/>
          </p:nvSpPr>
          <p:spPr bwMode="auto">
            <a:xfrm>
              <a:off x="506" y="635"/>
              <a:ext cx="183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45" name="Line 5"/>
            <p:cNvSpPr>
              <a:spLocks noChangeShapeType="1"/>
            </p:cNvSpPr>
            <p:nvPr/>
          </p:nvSpPr>
          <p:spPr bwMode="auto">
            <a:xfrm>
              <a:off x="508" y="441"/>
              <a:ext cx="0" cy="1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46" name="Line 6"/>
            <p:cNvSpPr>
              <a:spLocks noChangeShapeType="1"/>
            </p:cNvSpPr>
            <p:nvPr/>
          </p:nvSpPr>
          <p:spPr bwMode="auto">
            <a:xfrm>
              <a:off x="656" y="407"/>
              <a:ext cx="4" cy="19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47" name="Line 7"/>
            <p:cNvSpPr>
              <a:spLocks noChangeShapeType="1"/>
            </p:cNvSpPr>
            <p:nvPr/>
          </p:nvSpPr>
          <p:spPr bwMode="auto">
            <a:xfrm>
              <a:off x="812" y="380"/>
              <a:ext cx="0" cy="2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48" name="Line 8"/>
            <p:cNvSpPr>
              <a:spLocks noChangeShapeType="1"/>
            </p:cNvSpPr>
            <p:nvPr/>
          </p:nvSpPr>
          <p:spPr bwMode="auto">
            <a:xfrm>
              <a:off x="964" y="355"/>
              <a:ext cx="0" cy="25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>
              <a:off x="1116" y="323"/>
              <a:ext cx="0" cy="27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0" name="Line 10"/>
            <p:cNvSpPr>
              <a:spLocks noChangeShapeType="1"/>
            </p:cNvSpPr>
            <p:nvPr/>
          </p:nvSpPr>
          <p:spPr bwMode="auto">
            <a:xfrm>
              <a:off x="1268" y="286"/>
              <a:ext cx="0" cy="31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>
              <a:off x="1412" y="264"/>
              <a:ext cx="8" cy="33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2" name="Line 12"/>
            <p:cNvSpPr>
              <a:spLocks noChangeShapeType="1"/>
            </p:cNvSpPr>
            <p:nvPr/>
          </p:nvSpPr>
          <p:spPr bwMode="auto">
            <a:xfrm>
              <a:off x="1568" y="237"/>
              <a:ext cx="4" cy="3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3" name="Line 13"/>
            <p:cNvSpPr>
              <a:spLocks noChangeShapeType="1"/>
            </p:cNvSpPr>
            <p:nvPr/>
          </p:nvSpPr>
          <p:spPr bwMode="auto">
            <a:xfrm>
              <a:off x="1722" y="216"/>
              <a:ext cx="2" cy="3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Line 14"/>
            <p:cNvSpPr>
              <a:spLocks noChangeShapeType="1"/>
            </p:cNvSpPr>
            <p:nvPr/>
          </p:nvSpPr>
          <p:spPr bwMode="auto">
            <a:xfrm>
              <a:off x="1868" y="177"/>
              <a:ext cx="8" cy="42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5" name="Line 15"/>
            <p:cNvSpPr>
              <a:spLocks noChangeShapeType="1"/>
            </p:cNvSpPr>
            <p:nvPr/>
          </p:nvSpPr>
          <p:spPr bwMode="auto">
            <a:xfrm flipH="1">
              <a:off x="2028" y="141"/>
              <a:ext cx="4" cy="4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Line 16"/>
            <p:cNvSpPr>
              <a:spLocks noChangeShapeType="1"/>
            </p:cNvSpPr>
            <p:nvPr/>
          </p:nvSpPr>
          <p:spPr bwMode="auto">
            <a:xfrm>
              <a:off x="2180" y="120"/>
              <a:ext cx="0" cy="4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Line 17"/>
            <p:cNvSpPr>
              <a:spLocks noChangeShapeType="1"/>
            </p:cNvSpPr>
            <p:nvPr/>
          </p:nvSpPr>
          <p:spPr bwMode="auto">
            <a:xfrm>
              <a:off x="2332" y="96"/>
              <a:ext cx="0" cy="50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3668713" y="1685926"/>
            <a:ext cx="487362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sz="2600">
                <a:latin typeface="Times New Roman" panose="02020603050405020304" pitchFamily="18" charset="0"/>
              </a:rPr>
              <a:t>l</a:t>
            </a:r>
            <a:endParaRPr lang="ru-RU" altLang="ru-RU">
              <a:latin typeface="Tahoma" panose="020B0604030504040204" pitchFamily="34" charset="0"/>
            </a:endParaRPr>
          </a:p>
        </p:txBody>
      </p:sp>
      <p:sp>
        <p:nvSpPr>
          <p:cNvPr id="10260" name="Line 20"/>
          <p:cNvSpPr>
            <a:spLocks noChangeAspect="1" noChangeShapeType="1"/>
          </p:cNvSpPr>
          <p:nvPr/>
        </p:nvSpPr>
        <p:spPr bwMode="auto">
          <a:xfrm>
            <a:off x="2312989" y="4186238"/>
            <a:ext cx="142398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stealth" w="sm" len="lg"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1" name="Line 21"/>
          <p:cNvSpPr>
            <a:spLocks noChangeAspect="1" noChangeShapeType="1"/>
          </p:cNvSpPr>
          <p:nvPr/>
        </p:nvSpPr>
        <p:spPr bwMode="auto">
          <a:xfrm>
            <a:off x="3729038" y="3416301"/>
            <a:ext cx="0" cy="8556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5367338" y="3400426"/>
            <a:ext cx="4889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sz="2600">
                <a:latin typeface="Times New Roman" panose="02020603050405020304" pitchFamily="18" charset="0"/>
              </a:rPr>
              <a:t>ql</a:t>
            </a:r>
            <a:endParaRPr lang="ru-RU" altLang="ru-RU">
              <a:latin typeface="Tahoma" panose="020B0604030504040204" pitchFamily="34" charset="0"/>
            </a:endParaRPr>
          </a:p>
        </p:txBody>
      </p:sp>
      <p:sp>
        <p:nvSpPr>
          <p:cNvPr id="10263" name="Line 23"/>
          <p:cNvSpPr>
            <a:spLocks noChangeAspect="1" noChangeShapeType="1"/>
          </p:cNvSpPr>
          <p:nvPr/>
        </p:nvSpPr>
        <p:spPr bwMode="auto">
          <a:xfrm>
            <a:off x="2327275" y="1560513"/>
            <a:ext cx="0" cy="4476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4" name="Line 24"/>
          <p:cNvSpPr>
            <a:spLocks noChangeAspect="1" noChangeShapeType="1"/>
          </p:cNvSpPr>
          <p:nvPr/>
        </p:nvSpPr>
        <p:spPr bwMode="auto">
          <a:xfrm>
            <a:off x="2306639" y="2114550"/>
            <a:ext cx="29432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stealth" w="sm" len="lg"/>
            <a:tailEnd type="stealth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5" name="Line 25"/>
          <p:cNvSpPr>
            <a:spLocks noChangeAspect="1" noChangeShapeType="1"/>
          </p:cNvSpPr>
          <p:nvPr/>
        </p:nvSpPr>
        <p:spPr bwMode="auto">
          <a:xfrm>
            <a:off x="5237163" y="1560514"/>
            <a:ext cx="0" cy="44910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6" name="Line 26"/>
          <p:cNvSpPr>
            <a:spLocks noChangeShapeType="1"/>
          </p:cNvSpPr>
          <p:nvPr/>
        </p:nvSpPr>
        <p:spPr bwMode="auto">
          <a:xfrm>
            <a:off x="2325689" y="3544888"/>
            <a:ext cx="29114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7" name="Freeform 27" descr="Темный вертикальный"/>
          <p:cNvSpPr>
            <a:spLocks/>
          </p:cNvSpPr>
          <p:nvPr/>
        </p:nvSpPr>
        <p:spPr bwMode="auto">
          <a:xfrm>
            <a:off x="2325689" y="3030538"/>
            <a:ext cx="2911475" cy="958850"/>
          </a:xfrm>
          <a:custGeom>
            <a:avLst/>
            <a:gdLst>
              <a:gd name="T0" fmla="*/ 9 w 4585"/>
              <a:gd name="T1" fmla="*/ 0 h 1510"/>
              <a:gd name="T2" fmla="*/ 857 w 4585"/>
              <a:gd name="T3" fmla="*/ 176 h 1510"/>
              <a:gd name="T4" fmla="*/ 1696 w 4585"/>
              <a:gd name="T5" fmla="*/ 388 h 1510"/>
              <a:gd name="T6" fmla="*/ 2518 w 4585"/>
              <a:gd name="T7" fmla="*/ 662 h 1510"/>
              <a:gd name="T8" fmla="*/ 3604 w 4585"/>
              <a:gd name="T9" fmla="*/ 1051 h 1510"/>
              <a:gd name="T10" fmla="*/ 4391 w 4585"/>
              <a:gd name="T11" fmla="*/ 1413 h 1510"/>
              <a:gd name="T12" fmla="*/ 4585 w 4585"/>
              <a:gd name="T13" fmla="*/ 1510 h 1510"/>
              <a:gd name="T14" fmla="*/ 4585 w 4585"/>
              <a:gd name="T15" fmla="*/ 804 h 1510"/>
              <a:gd name="T16" fmla="*/ 0 w 4585"/>
              <a:gd name="T17" fmla="*/ 804 h 1510"/>
              <a:gd name="T18" fmla="*/ 9 w 4585"/>
              <a:gd name="T19" fmla="*/ 0 h 1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585" h="1510">
                <a:moveTo>
                  <a:pt x="9" y="0"/>
                </a:moveTo>
                <a:lnTo>
                  <a:pt x="857" y="176"/>
                </a:lnTo>
                <a:lnTo>
                  <a:pt x="1696" y="388"/>
                </a:lnTo>
                <a:lnTo>
                  <a:pt x="2518" y="662"/>
                </a:lnTo>
                <a:lnTo>
                  <a:pt x="3604" y="1051"/>
                </a:lnTo>
                <a:lnTo>
                  <a:pt x="4391" y="1413"/>
                </a:lnTo>
                <a:lnTo>
                  <a:pt x="4585" y="1510"/>
                </a:lnTo>
                <a:lnTo>
                  <a:pt x="4585" y="804"/>
                </a:lnTo>
                <a:lnTo>
                  <a:pt x="0" y="804"/>
                </a:lnTo>
                <a:lnTo>
                  <a:pt x="9" y="0"/>
                </a:lnTo>
                <a:close/>
              </a:path>
            </a:pathLst>
          </a:custGeom>
          <a:pattFill prst="dkVert">
            <a:fgClr>
              <a:srgbClr val="000000"/>
            </a:fgClr>
            <a:bgClr>
              <a:srgbClr val="FFFFFF"/>
            </a:bgClr>
          </a:patt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1731963" y="3024188"/>
            <a:ext cx="488950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sz="2600">
                <a:latin typeface="Times New Roman" panose="02020603050405020304" pitchFamily="18" charset="0"/>
              </a:rPr>
              <a:t>ql</a:t>
            </a:r>
            <a:endParaRPr lang="ru-RU" altLang="ru-RU">
              <a:latin typeface="Tahoma" panose="020B0604030504040204" pitchFamily="34" charset="0"/>
            </a:endParaRPr>
          </a:p>
        </p:txBody>
      </p:sp>
      <p:sp>
        <p:nvSpPr>
          <p:cNvPr id="10269" name="Text Box 29"/>
          <p:cNvSpPr txBox="1">
            <a:spLocks noChangeArrowheads="1"/>
          </p:cNvSpPr>
          <p:nvPr/>
        </p:nvSpPr>
        <p:spPr bwMode="auto">
          <a:xfrm>
            <a:off x="3416301" y="2738438"/>
            <a:ext cx="790575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sz="2600">
                <a:latin typeface="Times New Roman" panose="02020603050405020304" pitchFamily="18" charset="0"/>
              </a:rPr>
              <a:t>ql/4</a:t>
            </a:r>
            <a:endParaRPr lang="ru-RU" altLang="ru-RU">
              <a:latin typeface="Tahoma" panose="020B0604030504040204" pitchFamily="34" charset="0"/>
            </a:endParaRPr>
          </a:p>
        </p:txBody>
      </p:sp>
      <p:sp>
        <p:nvSpPr>
          <p:cNvPr id="10270" name="Text Box 30"/>
          <p:cNvSpPr txBox="1">
            <a:spLocks noChangeArrowheads="1"/>
          </p:cNvSpPr>
          <p:nvPr/>
        </p:nvSpPr>
        <p:spPr bwMode="auto">
          <a:xfrm>
            <a:off x="2787651" y="3662364"/>
            <a:ext cx="6000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sz="2600">
                <a:latin typeface="Times New Roman" panose="02020603050405020304" pitchFamily="18" charset="0"/>
              </a:rPr>
              <a:t>l/2</a:t>
            </a:r>
            <a:endParaRPr lang="ru-RU" altLang="ru-RU">
              <a:latin typeface="Tahoma" panose="020B0604030504040204" pitchFamily="34" charset="0"/>
            </a:endParaRPr>
          </a:p>
        </p:txBody>
      </p:sp>
      <p:sp>
        <p:nvSpPr>
          <p:cNvPr id="10271" name="Text Box 31"/>
          <p:cNvSpPr txBox="1">
            <a:spLocks noChangeArrowheads="1"/>
          </p:cNvSpPr>
          <p:nvPr/>
        </p:nvSpPr>
        <p:spPr bwMode="auto">
          <a:xfrm>
            <a:off x="3152776" y="2251076"/>
            <a:ext cx="11398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z="2600">
                <a:latin typeface="Times New Roman" panose="02020603050405020304" pitchFamily="18" charset="0"/>
              </a:rPr>
              <a:t>Эп. </a:t>
            </a:r>
            <a:r>
              <a:rPr lang="en-US" altLang="ru-RU" sz="2600">
                <a:latin typeface="Times New Roman" panose="02020603050405020304" pitchFamily="18" charset="0"/>
              </a:rPr>
              <a:t>Q</a:t>
            </a:r>
            <a:endParaRPr lang="ru-RU" altLang="ru-RU">
              <a:latin typeface="Tahoma" panose="020B0604030504040204" pitchFamily="34" charset="0"/>
            </a:endParaRPr>
          </a:p>
        </p:txBody>
      </p:sp>
      <p:sp>
        <p:nvSpPr>
          <p:cNvPr id="10272" name="Text Box 32"/>
          <p:cNvSpPr txBox="1">
            <a:spLocks noChangeArrowheads="1"/>
          </p:cNvSpPr>
          <p:nvPr/>
        </p:nvSpPr>
        <p:spPr bwMode="auto">
          <a:xfrm>
            <a:off x="1903413" y="1047751"/>
            <a:ext cx="4889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sz="2600">
                <a:latin typeface="Times New Roman" panose="02020603050405020304" pitchFamily="18" charset="0"/>
              </a:rPr>
              <a:t>q</a:t>
            </a:r>
            <a:endParaRPr lang="ru-RU" altLang="ru-RU">
              <a:latin typeface="Tahoma" panose="020B0604030504040204" pitchFamily="34" charset="0"/>
            </a:endParaRPr>
          </a:p>
        </p:txBody>
      </p:sp>
      <p:sp>
        <p:nvSpPr>
          <p:cNvPr id="10273" name="Text Box 33"/>
          <p:cNvSpPr txBox="1">
            <a:spLocks noChangeArrowheads="1"/>
          </p:cNvSpPr>
          <p:nvPr/>
        </p:nvSpPr>
        <p:spPr bwMode="auto">
          <a:xfrm>
            <a:off x="5219700" y="552451"/>
            <a:ext cx="617538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z="2600">
                <a:latin typeface="Times New Roman" panose="02020603050405020304" pitchFamily="18" charset="0"/>
              </a:rPr>
              <a:t>3</a:t>
            </a:r>
            <a:r>
              <a:rPr lang="en-US" altLang="ru-RU" sz="2600">
                <a:latin typeface="Times New Roman" panose="02020603050405020304" pitchFamily="18" charset="0"/>
              </a:rPr>
              <a:t>q</a:t>
            </a:r>
            <a:endParaRPr lang="ru-RU" altLang="ru-RU">
              <a:latin typeface="Tahoma" panose="020B0604030504040204" pitchFamily="34" charset="0"/>
            </a:endParaRPr>
          </a:p>
        </p:txBody>
      </p:sp>
      <p:sp>
        <p:nvSpPr>
          <p:cNvPr id="10274" name="Line 34"/>
          <p:cNvSpPr>
            <a:spLocks noChangeShapeType="1"/>
          </p:cNvSpPr>
          <p:nvPr/>
        </p:nvSpPr>
        <p:spPr bwMode="auto">
          <a:xfrm flipV="1">
            <a:off x="2328863" y="1557339"/>
            <a:ext cx="0" cy="733425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5" name="Line 35"/>
          <p:cNvSpPr>
            <a:spLocks noChangeShapeType="1"/>
          </p:cNvSpPr>
          <p:nvPr/>
        </p:nvSpPr>
        <p:spPr bwMode="auto">
          <a:xfrm flipV="1">
            <a:off x="5233988" y="1581151"/>
            <a:ext cx="0" cy="733425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6" name="Text Box 36"/>
          <p:cNvSpPr txBox="1">
            <a:spLocks noChangeArrowheads="1"/>
          </p:cNvSpPr>
          <p:nvPr/>
        </p:nvSpPr>
        <p:spPr bwMode="auto">
          <a:xfrm>
            <a:off x="1831975" y="1709738"/>
            <a:ext cx="488950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sz="2600">
                <a:latin typeface="Times New Roman" panose="02020603050405020304" pitchFamily="18" charset="0"/>
              </a:rPr>
              <a:t>ql</a:t>
            </a:r>
            <a:endParaRPr lang="ru-RU" altLang="ru-RU">
              <a:latin typeface="Tahoma" panose="020B0604030504040204" pitchFamily="34" charset="0"/>
            </a:endParaRPr>
          </a:p>
        </p:txBody>
      </p:sp>
      <p:sp>
        <p:nvSpPr>
          <p:cNvPr id="10277" name="Text Box 37"/>
          <p:cNvSpPr txBox="1">
            <a:spLocks noChangeArrowheads="1"/>
          </p:cNvSpPr>
          <p:nvPr/>
        </p:nvSpPr>
        <p:spPr bwMode="auto">
          <a:xfrm>
            <a:off x="5386388" y="1752601"/>
            <a:ext cx="4889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sz="2600">
                <a:latin typeface="Times New Roman" panose="02020603050405020304" pitchFamily="18" charset="0"/>
              </a:rPr>
              <a:t>ql</a:t>
            </a:r>
            <a:endParaRPr lang="ru-RU" altLang="ru-RU">
              <a:latin typeface="Tahoma" panose="020B0604030504040204" pitchFamily="34" charset="0"/>
            </a:endParaRPr>
          </a:p>
        </p:txBody>
      </p:sp>
      <p:grpSp>
        <p:nvGrpSpPr>
          <p:cNvPr id="10278" name="Group 38"/>
          <p:cNvGrpSpPr>
            <a:grpSpLocks/>
          </p:cNvGrpSpPr>
          <p:nvPr/>
        </p:nvGrpSpPr>
        <p:grpSpPr bwMode="auto">
          <a:xfrm rot="2876375" flipH="1">
            <a:off x="4966495" y="1307307"/>
            <a:ext cx="442912" cy="561975"/>
            <a:chOff x="7628" y="6630"/>
            <a:chExt cx="697" cy="885"/>
          </a:xfrm>
        </p:grpSpPr>
        <p:sp>
          <p:nvSpPr>
            <p:cNvPr id="10279" name="Line 39"/>
            <p:cNvSpPr>
              <a:spLocks noChangeShapeType="1"/>
            </p:cNvSpPr>
            <p:nvPr/>
          </p:nvSpPr>
          <p:spPr bwMode="auto">
            <a:xfrm>
              <a:off x="7980" y="6630"/>
              <a:ext cx="0" cy="885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80" name="Line 40"/>
            <p:cNvSpPr>
              <a:spLocks noChangeShapeType="1"/>
            </p:cNvSpPr>
            <p:nvPr/>
          </p:nvSpPr>
          <p:spPr bwMode="auto">
            <a:xfrm>
              <a:off x="7980" y="6630"/>
              <a:ext cx="345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81" name="Line 41"/>
            <p:cNvSpPr>
              <a:spLocks noChangeShapeType="1"/>
            </p:cNvSpPr>
            <p:nvPr/>
          </p:nvSpPr>
          <p:spPr bwMode="auto">
            <a:xfrm flipH="1">
              <a:off x="7628" y="7508"/>
              <a:ext cx="345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82" name="Text Box 42"/>
          <p:cNvSpPr txBox="1">
            <a:spLocks noChangeArrowheads="1"/>
          </p:cNvSpPr>
          <p:nvPr/>
        </p:nvSpPr>
        <p:spPr bwMode="auto">
          <a:xfrm>
            <a:off x="5386388" y="1165226"/>
            <a:ext cx="102870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sz="2600">
                <a:latin typeface="Times New Roman" panose="02020603050405020304" pitchFamily="18" charset="0"/>
              </a:rPr>
              <a:t>ql</a:t>
            </a:r>
            <a:r>
              <a:rPr lang="ru-RU" altLang="ru-RU" sz="2600" baseline="30000">
                <a:latin typeface="Times New Roman" panose="02020603050405020304" pitchFamily="18" charset="0"/>
              </a:rPr>
              <a:t>2</a:t>
            </a:r>
            <a:r>
              <a:rPr lang="ru-RU" altLang="ru-RU" sz="2600">
                <a:latin typeface="Times New Roman" panose="02020603050405020304" pitchFamily="18" charset="0"/>
              </a:rPr>
              <a:t>/6</a:t>
            </a:r>
            <a:endParaRPr lang="ru-RU" altLang="ru-RU">
              <a:latin typeface="Tahoma" panose="020B0604030504040204" pitchFamily="34" charset="0"/>
            </a:endParaRPr>
          </a:p>
        </p:txBody>
      </p:sp>
      <p:sp>
        <p:nvSpPr>
          <p:cNvPr id="10283" name="Line 43"/>
          <p:cNvSpPr>
            <a:spLocks noChangeShapeType="1"/>
          </p:cNvSpPr>
          <p:nvPr/>
        </p:nvSpPr>
        <p:spPr bwMode="auto">
          <a:xfrm>
            <a:off x="2330450" y="5797550"/>
            <a:ext cx="29019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84" name="Freeform 44"/>
          <p:cNvSpPr>
            <a:spLocks/>
          </p:cNvSpPr>
          <p:nvPr/>
        </p:nvSpPr>
        <p:spPr bwMode="auto">
          <a:xfrm>
            <a:off x="2330450" y="5048250"/>
            <a:ext cx="2908300" cy="749300"/>
          </a:xfrm>
          <a:custGeom>
            <a:avLst/>
            <a:gdLst>
              <a:gd name="T0" fmla="*/ 0 w 1832"/>
              <a:gd name="T1" fmla="*/ 468 h 472"/>
              <a:gd name="T2" fmla="*/ 200 w 1832"/>
              <a:gd name="T3" fmla="*/ 336 h 472"/>
              <a:gd name="T4" fmla="*/ 372 w 1832"/>
              <a:gd name="T5" fmla="*/ 244 h 472"/>
              <a:gd name="T6" fmla="*/ 648 w 1832"/>
              <a:gd name="T7" fmla="*/ 124 h 472"/>
              <a:gd name="T8" fmla="*/ 844 w 1832"/>
              <a:gd name="T9" fmla="*/ 52 h 472"/>
              <a:gd name="T10" fmla="*/ 1100 w 1832"/>
              <a:gd name="T11" fmla="*/ 0 h 472"/>
              <a:gd name="T12" fmla="*/ 1200 w 1832"/>
              <a:gd name="T13" fmla="*/ 0 h 472"/>
              <a:gd name="T14" fmla="*/ 1360 w 1832"/>
              <a:gd name="T15" fmla="*/ 20 h 472"/>
              <a:gd name="T16" fmla="*/ 1568 w 1832"/>
              <a:gd name="T17" fmla="*/ 80 h 472"/>
              <a:gd name="T18" fmla="*/ 1704 w 1832"/>
              <a:gd name="T19" fmla="*/ 124 h 472"/>
              <a:gd name="T20" fmla="*/ 1832 w 1832"/>
              <a:gd name="T21" fmla="*/ 180 h 472"/>
              <a:gd name="T22" fmla="*/ 1828 w 1832"/>
              <a:gd name="T23" fmla="*/ 472 h 472"/>
              <a:gd name="T24" fmla="*/ 0 w 1832"/>
              <a:gd name="T25" fmla="*/ 468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832" h="472">
                <a:moveTo>
                  <a:pt x="0" y="468"/>
                </a:moveTo>
                <a:lnTo>
                  <a:pt x="200" y="336"/>
                </a:lnTo>
                <a:lnTo>
                  <a:pt x="372" y="244"/>
                </a:lnTo>
                <a:lnTo>
                  <a:pt x="648" y="124"/>
                </a:lnTo>
                <a:lnTo>
                  <a:pt x="844" y="52"/>
                </a:lnTo>
                <a:lnTo>
                  <a:pt x="1100" y="0"/>
                </a:lnTo>
                <a:lnTo>
                  <a:pt x="1200" y="0"/>
                </a:lnTo>
                <a:lnTo>
                  <a:pt x="1360" y="20"/>
                </a:lnTo>
                <a:lnTo>
                  <a:pt x="1568" y="80"/>
                </a:lnTo>
                <a:lnTo>
                  <a:pt x="1704" y="124"/>
                </a:lnTo>
                <a:lnTo>
                  <a:pt x="1832" y="180"/>
                </a:lnTo>
                <a:lnTo>
                  <a:pt x="1828" y="472"/>
                </a:lnTo>
                <a:lnTo>
                  <a:pt x="0" y="468"/>
                </a:lnTo>
                <a:close/>
              </a:path>
            </a:pathLst>
          </a:custGeom>
          <a:pattFill prst="dkVert">
            <a:fgClr>
              <a:schemeClr val="accent1"/>
            </a:fgClr>
            <a:bgClr>
              <a:schemeClr val="tx1"/>
            </a:bgClr>
          </a:patt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85" name="Line 45"/>
          <p:cNvSpPr>
            <a:spLocks noChangeShapeType="1"/>
          </p:cNvSpPr>
          <p:nvPr/>
        </p:nvSpPr>
        <p:spPr bwMode="auto">
          <a:xfrm>
            <a:off x="4165600" y="3505200"/>
            <a:ext cx="0" cy="23304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86" name="Text Box 46"/>
          <p:cNvSpPr txBox="1">
            <a:spLocks noChangeArrowheads="1"/>
          </p:cNvSpPr>
          <p:nvPr/>
        </p:nvSpPr>
        <p:spPr bwMode="auto">
          <a:xfrm>
            <a:off x="5303838" y="5318126"/>
            <a:ext cx="102870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sz="2600">
                <a:latin typeface="Times New Roman" panose="02020603050405020304" pitchFamily="18" charset="0"/>
              </a:rPr>
              <a:t>ql</a:t>
            </a:r>
            <a:r>
              <a:rPr lang="ru-RU" altLang="ru-RU" sz="2600" baseline="30000">
                <a:latin typeface="Times New Roman" panose="02020603050405020304" pitchFamily="18" charset="0"/>
              </a:rPr>
              <a:t>2</a:t>
            </a:r>
            <a:r>
              <a:rPr lang="ru-RU" altLang="ru-RU" sz="2600">
                <a:latin typeface="Times New Roman" panose="02020603050405020304" pitchFamily="18" charset="0"/>
              </a:rPr>
              <a:t>/6</a:t>
            </a:r>
            <a:endParaRPr lang="ru-RU" altLang="ru-RU">
              <a:latin typeface="Tahoma" panose="020B0604030504040204" pitchFamily="34" charset="0"/>
            </a:endParaRPr>
          </a:p>
        </p:txBody>
      </p:sp>
      <p:sp>
        <p:nvSpPr>
          <p:cNvPr id="10287" name="Text Box 47"/>
          <p:cNvSpPr txBox="1">
            <a:spLocks noChangeArrowheads="1"/>
          </p:cNvSpPr>
          <p:nvPr/>
        </p:nvSpPr>
        <p:spPr bwMode="auto">
          <a:xfrm>
            <a:off x="3862388" y="4505326"/>
            <a:ext cx="14160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z="2600">
                <a:latin typeface="Times New Roman" panose="02020603050405020304" pitchFamily="18" charset="0"/>
              </a:rPr>
              <a:t>0,448</a:t>
            </a:r>
            <a:r>
              <a:rPr lang="en-US" altLang="ru-RU" sz="2600">
                <a:latin typeface="Times New Roman" panose="02020603050405020304" pitchFamily="18" charset="0"/>
              </a:rPr>
              <a:t>ql</a:t>
            </a:r>
            <a:r>
              <a:rPr lang="ru-RU" altLang="ru-RU" sz="2600" baseline="30000">
                <a:latin typeface="Times New Roman" panose="02020603050405020304" pitchFamily="18" charset="0"/>
              </a:rPr>
              <a:t>2</a:t>
            </a:r>
            <a:endParaRPr lang="ru-RU" altLang="ru-RU">
              <a:latin typeface="Tahoma" panose="020B0604030504040204" pitchFamily="34" charset="0"/>
            </a:endParaRPr>
          </a:p>
        </p:txBody>
      </p:sp>
      <p:sp>
        <p:nvSpPr>
          <p:cNvPr id="10288" name="Text Box 48"/>
          <p:cNvSpPr txBox="1">
            <a:spLocks noChangeArrowheads="1"/>
          </p:cNvSpPr>
          <p:nvPr/>
        </p:nvSpPr>
        <p:spPr bwMode="auto">
          <a:xfrm>
            <a:off x="2638426" y="4394201"/>
            <a:ext cx="11398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z="2600">
                <a:latin typeface="Times New Roman" panose="02020603050405020304" pitchFamily="18" charset="0"/>
              </a:rPr>
              <a:t>Эп. </a:t>
            </a:r>
            <a:r>
              <a:rPr lang="en-US" altLang="ru-RU" sz="2600">
                <a:latin typeface="Times New Roman" panose="02020603050405020304" pitchFamily="18" charset="0"/>
              </a:rPr>
              <a:t>M</a:t>
            </a:r>
            <a:endParaRPr lang="ru-RU" altLang="ru-RU">
              <a:latin typeface="Tahoma" panose="020B0604030504040204" pitchFamily="34" charset="0"/>
            </a:endParaRPr>
          </a:p>
        </p:txBody>
      </p:sp>
      <p:graphicFrame>
        <p:nvGraphicFramePr>
          <p:cNvPr id="10289" name="Object 49"/>
          <p:cNvGraphicFramePr>
            <a:graphicFrameLocks noChangeAspect="1"/>
          </p:cNvGraphicFramePr>
          <p:nvPr/>
        </p:nvGraphicFramePr>
        <p:xfrm>
          <a:off x="6884988" y="420688"/>
          <a:ext cx="3467100" cy="373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2" name="Equation" r:id="rId3" imgW="3466800" imgH="3733560" progId="Equation.DSMT4">
                  <p:embed/>
                </p:oleObj>
              </mc:Choice>
              <mc:Fallback>
                <p:oleObj name="Equation" r:id="rId3" imgW="3466800" imgH="3733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4988" y="420688"/>
                        <a:ext cx="3467100" cy="373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0" name="Object 50"/>
          <p:cNvGraphicFramePr>
            <a:graphicFrameLocks noChangeAspect="1"/>
          </p:cNvGraphicFramePr>
          <p:nvPr/>
        </p:nvGraphicFramePr>
        <p:xfrm>
          <a:off x="6602413" y="4497388"/>
          <a:ext cx="2946400" cy="196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3" name="Equation" r:id="rId5" imgW="2946240" imgH="1968480" progId="Equation.DSMT4">
                  <p:embed/>
                </p:oleObj>
              </mc:Choice>
              <mc:Fallback>
                <p:oleObj name="Equation" r:id="rId5" imgW="2946240" imgH="1968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2413" y="4497388"/>
                        <a:ext cx="2946400" cy="196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 flipV="1">
            <a:off x="2306639" y="704850"/>
            <a:ext cx="2925761" cy="5476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830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5"/>
          <p:cNvSpPr>
            <a:spLocks noChangeArrowheads="1"/>
          </p:cNvSpPr>
          <p:nvPr/>
        </p:nvSpPr>
        <p:spPr bwMode="auto">
          <a:xfrm>
            <a:off x="2025651" y="88901"/>
            <a:ext cx="58467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>
                <a:solidFill>
                  <a:srgbClr val="000000"/>
                </a:solidFill>
              </a:rPr>
              <a:t>Статические моменты и определение положения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>
                <a:solidFill>
                  <a:srgbClr val="000000"/>
                </a:solidFill>
              </a:rPr>
              <a:t> центра тяжести сечения</a:t>
            </a:r>
          </a:p>
        </p:txBody>
      </p:sp>
      <p:sp>
        <p:nvSpPr>
          <p:cNvPr id="2062" name="Rectangle 10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2063" name="Group 15"/>
          <p:cNvGrpSpPr>
            <a:grpSpLocks/>
          </p:cNvGrpSpPr>
          <p:nvPr/>
        </p:nvGrpSpPr>
        <p:grpSpPr bwMode="auto">
          <a:xfrm>
            <a:off x="2286001" y="1447800"/>
            <a:ext cx="1846263" cy="711200"/>
            <a:chOff x="1392" y="624"/>
            <a:chExt cx="1163" cy="448"/>
          </a:xfrm>
        </p:grpSpPr>
        <p:graphicFrame>
          <p:nvGraphicFramePr>
            <p:cNvPr id="2060" name="Object 9"/>
            <p:cNvGraphicFramePr>
              <a:graphicFrameLocks noChangeAspect="1"/>
            </p:cNvGraphicFramePr>
            <p:nvPr/>
          </p:nvGraphicFramePr>
          <p:xfrm>
            <a:off x="1392" y="624"/>
            <a:ext cx="665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03" name="Формула" r:id="rId3" imgW="660113" imgH="444307" progId="Equation.3">
                    <p:embed/>
                  </p:oleObj>
                </mc:Choice>
                <mc:Fallback>
                  <p:oleObj name="Формула" r:id="rId3" imgW="660113" imgH="44430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" y="624"/>
                          <a:ext cx="665" cy="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84" name="Rectangle 11"/>
            <p:cNvSpPr>
              <a:spLocks noChangeArrowheads="1"/>
            </p:cNvSpPr>
            <p:nvPr/>
          </p:nvSpPr>
          <p:spPr bwMode="auto">
            <a:xfrm>
              <a:off x="2064" y="624"/>
              <a:ext cx="49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>
                  <a:solidFill>
                    <a:srgbClr val="000000"/>
                  </a:solidFill>
                </a:rPr>
                <a:t>(м</a:t>
              </a:r>
              <a:r>
                <a:rPr lang="ru-RU" altLang="ru-RU" baseline="30000">
                  <a:solidFill>
                    <a:srgbClr val="000000"/>
                  </a:solidFill>
                </a:rPr>
                <a:t>2</a:t>
              </a:r>
              <a:r>
                <a:rPr lang="ru-RU" altLang="ru-RU">
                  <a:solidFill>
                    <a:srgbClr val="000000"/>
                  </a:solidFill>
                </a:rPr>
                <a:t>)</a:t>
              </a:r>
            </a:p>
          </p:txBody>
        </p:sp>
      </p:grpSp>
      <p:sp>
        <p:nvSpPr>
          <p:cNvPr id="2064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1676400" y="838200"/>
            <a:ext cx="2362200" cy="5905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333399"/>
                </a:solidFill>
              </a:rPr>
              <a:t>площадь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333399"/>
                </a:solidFill>
              </a:rPr>
              <a:t>поперечного сечения</a:t>
            </a:r>
          </a:p>
        </p:txBody>
      </p:sp>
      <p:sp>
        <p:nvSpPr>
          <p:cNvPr id="2066" name="Rectangle 20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graphicFrame>
        <p:nvGraphicFramePr>
          <p:cNvPr id="3091" name="Object 19"/>
          <p:cNvGraphicFramePr>
            <a:graphicFrameLocks noChangeAspect="1"/>
          </p:cNvGraphicFramePr>
          <p:nvPr/>
        </p:nvGraphicFramePr>
        <p:xfrm>
          <a:off x="1905000" y="2438401"/>
          <a:ext cx="1398588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" name="Формула" r:id="rId5" imgW="875920" imgH="444307" progId="Equation.3">
                  <p:embed/>
                </p:oleObj>
              </mc:Choice>
              <mc:Fallback>
                <p:oleObj name="Формула" r:id="rId5" imgW="875920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438401"/>
                        <a:ext cx="1398588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7" name="Rectangle 22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graphicFrame>
        <p:nvGraphicFramePr>
          <p:cNvPr id="3093" name="Object 21"/>
          <p:cNvGraphicFramePr>
            <a:graphicFrameLocks noChangeAspect="1"/>
          </p:cNvGraphicFramePr>
          <p:nvPr/>
        </p:nvGraphicFramePr>
        <p:xfrm>
          <a:off x="3962400" y="2438401"/>
          <a:ext cx="1398588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5" name="Формула" r:id="rId7" imgW="875920" imgH="444307" progId="Equation.3">
                  <p:embed/>
                </p:oleObj>
              </mc:Choice>
              <mc:Fallback>
                <p:oleObj name="Формула" r:id="rId7" imgW="875920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2438401"/>
                        <a:ext cx="1398588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5" name="Rectangle 23"/>
          <p:cNvSpPr>
            <a:spLocks noChangeArrowheads="1"/>
          </p:cNvSpPr>
          <p:nvPr/>
        </p:nvSpPr>
        <p:spPr bwMode="auto">
          <a:xfrm>
            <a:off x="5867400" y="2514601"/>
            <a:ext cx="577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>
                <a:solidFill>
                  <a:srgbClr val="000000"/>
                </a:solidFill>
              </a:rPr>
              <a:t>(м</a:t>
            </a:r>
            <a:r>
              <a:rPr lang="ru-RU" altLang="ru-RU" baseline="30000">
                <a:solidFill>
                  <a:srgbClr val="000000"/>
                </a:solidFill>
              </a:rPr>
              <a:t>3</a:t>
            </a:r>
            <a:r>
              <a:rPr lang="ru-RU" altLang="ru-RU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3096" name="Rectangle 24"/>
          <p:cNvSpPr>
            <a:spLocks noChangeArrowheads="1"/>
          </p:cNvSpPr>
          <p:nvPr/>
        </p:nvSpPr>
        <p:spPr bwMode="auto">
          <a:xfrm>
            <a:off x="6705601" y="2438400"/>
            <a:ext cx="3332163" cy="5905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333399"/>
                </a:solidFill>
              </a:rPr>
              <a:t>статические моменты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333399"/>
                </a:solidFill>
              </a:rPr>
              <a:t>площади поперечного сечения</a:t>
            </a:r>
          </a:p>
        </p:txBody>
      </p:sp>
      <p:sp>
        <p:nvSpPr>
          <p:cNvPr id="2070" name="Rectangle 27"/>
          <p:cNvSpPr>
            <a:spLocks noChangeArrowheads="1"/>
          </p:cNvSpPr>
          <p:nvPr/>
        </p:nvSpPr>
        <p:spPr bwMode="auto">
          <a:xfrm>
            <a:off x="1524001" y="31252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graphicFrame>
        <p:nvGraphicFramePr>
          <p:cNvPr id="3098" name="Object 26"/>
          <p:cNvGraphicFramePr>
            <a:graphicFrameLocks noChangeAspect="1"/>
          </p:cNvGraphicFramePr>
          <p:nvPr/>
        </p:nvGraphicFramePr>
        <p:xfrm>
          <a:off x="1905000" y="6096001"/>
          <a:ext cx="1157288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" name="Формула" r:id="rId9" imgW="723586" imgH="241195" progId="Equation.3">
                  <p:embed/>
                </p:oleObj>
              </mc:Choice>
              <mc:Fallback>
                <p:oleObj name="Формула" r:id="rId9" imgW="723586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6096001"/>
                        <a:ext cx="1157288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1" name="Rectangle 29"/>
          <p:cNvSpPr>
            <a:spLocks noChangeArrowheads="1"/>
          </p:cNvSpPr>
          <p:nvPr/>
        </p:nvSpPr>
        <p:spPr bwMode="auto">
          <a:xfrm>
            <a:off x="1524001" y="31252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graphicFrame>
        <p:nvGraphicFramePr>
          <p:cNvPr id="3100" name="Object 28"/>
          <p:cNvGraphicFramePr>
            <a:graphicFrameLocks noChangeAspect="1"/>
          </p:cNvGraphicFramePr>
          <p:nvPr/>
        </p:nvGraphicFramePr>
        <p:xfrm>
          <a:off x="3352800" y="6096001"/>
          <a:ext cx="1117600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7" name="Формула" r:id="rId11" imgW="698500" imgH="241300" progId="Equation.3">
                  <p:embed/>
                </p:oleObj>
              </mc:Choice>
              <mc:Fallback>
                <p:oleObj name="Формула" r:id="rId11" imgW="6985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6096001"/>
                        <a:ext cx="1117600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2" name="Rectangle 31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graphicFrame>
        <p:nvGraphicFramePr>
          <p:cNvPr id="3102" name="Object 30"/>
          <p:cNvGraphicFramePr>
            <a:graphicFrameLocks noChangeAspect="1"/>
          </p:cNvGraphicFramePr>
          <p:nvPr/>
        </p:nvGraphicFramePr>
        <p:xfrm>
          <a:off x="5257800" y="3429000"/>
          <a:ext cx="194945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8" name="Формула" r:id="rId13" imgW="1218671" imgH="444307" progId="Equation.3">
                  <p:embed/>
                </p:oleObj>
              </mc:Choice>
              <mc:Fallback>
                <p:oleObj name="Формула" r:id="rId13" imgW="1218671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429000"/>
                        <a:ext cx="194945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3" name="Rectangle 33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graphicFrame>
        <p:nvGraphicFramePr>
          <p:cNvPr id="3104" name="Object 32"/>
          <p:cNvGraphicFramePr>
            <a:graphicFrameLocks noChangeAspect="1"/>
          </p:cNvGraphicFramePr>
          <p:nvPr/>
        </p:nvGraphicFramePr>
        <p:xfrm>
          <a:off x="7543800" y="3429000"/>
          <a:ext cx="194945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9" name="Формула" r:id="rId15" imgW="1218671" imgH="444307" progId="Equation.3">
                  <p:embed/>
                </p:oleObj>
              </mc:Choice>
              <mc:Fallback>
                <p:oleObj name="Формула" r:id="rId15" imgW="1218671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3429000"/>
                        <a:ext cx="194945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4" name="Rectangle 35"/>
          <p:cNvSpPr>
            <a:spLocks noChangeArrowheads="1"/>
          </p:cNvSpPr>
          <p:nvPr/>
        </p:nvSpPr>
        <p:spPr bwMode="auto">
          <a:xfrm>
            <a:off x="1524001" y="3106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graphicFrame>
        <p:nvGraphicFramePr>
          <p:cNvPr id="3106" name="Object 34"/>
          <p:cNvGraphicFramePr>
            <a:graphicFrameLocks noChangeAspect="1"/>
          </p:cNvGraphicFramePr>
          <p:nvPr/>
        </p:nvGraphicFramePr>
        <p:xfrm>
          <a:off x="5257800" y="4495801"/>
          <a:ext cx="164465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0" name="Формула" r:id="rId17" imgW="1028700" imgH="279400" progId="Equation.3">
                  <p:embed/>
                </p:oleObj>
              </mc:Choice>
              <mc:Fallback>
                <p:oleObj name="Формула" r:id="rId17" imgW="10287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4495801"/>
                        <a:ext cx="164465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5" name="Rectangle 37"/>
          <p:cNvSpPr>
            <a:spLocks noChangeArrowheads="1"/>
          </p:cNvSpPr>
          <p:nvPr/>
        </p:nvSpPr>
        <p:spPr bwMode="auto">
          <a:xfrm>
            <a:off x="1524001" y="3106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graphicFrame>
        <p:nvGraphicFramePr>
          <p:cNvPr id="3108" name="Object 36"/>
          <p:cNvGraphicFramePr>
            <a:graphicFrameLocks noChangeAspect="1"/>
          </p:cNvGraphicFramePr>
          <p:nvPr/>
        </p:nvGraphicFramePr>
        <p:xfrm>
          <a:off x="7543801" y="4495800"/>
          <a:ext cx="1584325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1" name="Формула" r:id="rId19" imgW="990170" imgH="279279" progId="Equation.3">
                  <p:embed/>
                </p:oleObj>
              </mc:Choice>
              <mc:Fallback>
                <p:oleObj name="Формула" r:id="rId19" imgW="990170" imgH="27927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1" y="4495800"/>
                        <a:ext cx="1584325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6" name="Rectangle 39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graphicFrame>
        <p:nvGraphicFramePr>
          <p:cNvPr id="3110" name="Object 38"/>
          <p:cNvGraphicFramePr>
            <a:graphicFrameLocks noChangeAspect="1"/>
          </p:cNvGraphicFramePr>
          <p:nvPr/>
        </p:nvGraphicFramePr>
        <p:xfrm>
          <a:off x="7666039" y="5297488"/>
          <a:ext cx="1462087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2" name="Формула" r:id="rId21" imgW="914400" imgH="444500" progId="Equation.3">
                  <p:embed/>
                </p:oleObj>
              </mc:Choice>
              <mc:Fallback>
                <p:oleObj name="Формула" r:id="rId21" imgW="9144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6039" y="5297488"/>
                        <a:ext cx="1462087" cy="7112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7" name="Rectangle 41"/>
          <p:cNvSpPr>
            <a:spLocks noChangeArrowheads="1"/>
          </p:cNvSpPr>
          <p:nvPr/>
        </p:nvSpPr>
        <p:spPr bwMode="auto">
          <a:xfrm>
            <a:off x="1524001" y="30109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graphicFrame>
        <p:nvGraphicFramePr>
          <p:cNvPr id="3112" name="Object 40"/>
          <p:cNvGraphicFramePr>
            <a:graphicFrameLocks noChangeAspect="1"/>
          </p:cNvGraphicFramePr>
          <p:nvPr/>
        </p:nvGraphicFramePr>
        <p:xfrm>
          <a:off x="5291139" y="5237164"/>
          <a:ext cx="1462087" cy="750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3" name="Формула" r:id="rId23" imgW="914400" imgH="469900" progId="Equation.3">
                  <p:embed/>
                </p:oleObj>
              </mc:Choice>
              <mc:Fallback>
                <p:oleObj name="Формула" r:id="rId23" imgW="9144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1139" y="5237164"/>
                        <a:ext cx="1462087" cy="75088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78" name="Группа 2"/>
          <p:cNvGrpSpPr>
            <a:grpSpLocks/>
          </p:cNvGrpSpPr>
          <p:nvPr/>
        </p:nvGrpSpPr>
        <p:grpSpPr bwMode="auto">
          <a:xfrm>
            <a:off x="8305801" y="457201"/>
            <a:ext cx="1865313" cy="1909763"/>
            <a:chOff x="6781800" y="457200"/>
            <a:chExt cx="1865313" cy="1909763"/>
          </a:xfrm>
        </p:grpSpPr>
        <p:pic>
          <p:nvPicPr>
            <p:cNvPr id="2082" name="Picture 8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1800" y="457200"/>
              <a:ext cx="1865313" cy="1909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7391400" y="2057400"/>
              <a:ext cx="762000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</p:grpSp>
      <p:grpSp>
        <p:nvGrpSpPr>
          <p:cNvPr id="10" name="Группа 4"/>
          <p:cNvGrpSpPr>
            <a:grpSpLocks/>
          </p:cNvGrpSpPr>
          <p:nvPr/>
        </p:nvGrpSpPr>
        <p:grpSpPr bwMode="auto">
          <a:xfrm>
            <a:off x="1752600" y="3124200"/>
            <a:ext cx="2914650" cy="2840038"/>
            <a:chOff x="228600" y="3124200"/>
            <a:chExt cx="2914650" cy="2840038"/>
          </a:xfrm>
        </p:grpSpPr>
        <p:pic>
          <p:nvPicPr>
            <p:cNvPr id="2080" name="Picture 25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3124200"/>
              <a:ext cx="2914650" cy="2840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779588" y="5715000"/>
              <a:ext cx="658812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912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5" grpId="0"/>
      <p:bldP spid="309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7"/>
          <p:cNvSpPr>
            <a:spLocks noChangeArrowheads="1"/>
          </p:cNvSpPr>
          <p:nvPr/>
        </p:nvSpPr>
        <p:spPr bwMode="auto">
          <a:xfrm>
            <a:off x="2233613" y="153989"/>
            <a:ext cx="4787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>
                <a:solidFill>
                  <a:srgbClr val="000000"/>
                </a:solidFill>
              </a:rPr>
              <a:t>Моменты инерции поперечных сечений</a:t>
            </a: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106" name="Rectangle 9"/>
          <p:cNvSpPr>
            <a:spLocks noChangeArrowheads="1"/>
          </p:cNvSpPr>
          <p:nvPr/>
        </p:nvSpPr>
        <p:spPr bwMode="auto">
          <a:xfrm>
            <a:off x="1524001" y="29919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graphicFrame>
        <p:nvGraphicFramePr>
          <p:cNvPr id="4098" name="Object 8"/>
          <p:cNvGraphicFramePr>
            <a:graphicFrameLocks noChangeAspect="1"/>
          </p:cNvGraphicFramePr>
          <p:nvPr/>
        </p:nvGraphicFramePr>
        <p:xfrm>
          <a:off x="3886201" y="1295400"/>
          <a:ext cx="1482725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5" name="Формула" r:id="rId3" imgW="927100" imgH="508000" progId="Equation.3">
                  <p:embed/>
                </p:oleObj>
              </mc:Choice>
              <mc:Fallback>
                <p:oleObj name="Формула" r:id="rId3" imgW="9271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1" y="1295400"/>
                        <a:ext cx="1482725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1524001" y="29919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graphicFrame>
        <p:nvGraphicFramePr>
          <p:cNvPr id="4099" name="Object 10"/>
          <p:cNvGraphicFramePr>
            <a:graphicFrameLocks noChangeAspect="1"/>
          </p:cNvGraphicFramePr>
          <p:nvPr/>
        </p:nvGraphicFramePr>
        <p:xfrm>
          <a:off x="1905000" y="1295400"/>
          <a:ext cx="1462088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6" name="Формула" r:id="rId5" imgW="914400" imgH="508000" progId="Equation.3">
                  <p:embed/>
                </p:oleObj>
              </mc:Choice>
              <mc:Fallback>
                <p:oleObj name="Формула" r:id="rId5" imgW="9144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295400"/>
                        <a:ext cx="1462088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8" name="Rectangle 13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graphicFrame>
        <p:nvGraphicFramePr>
          <p:cNvPr id="4" name="Object 12"/>
          <p:cNvGraphicFramePr>
            <a:graphicFrameLocks noChangeAspect="1"/>
          </p:cNvGraphicFramePr>
          <p:nvPr/>
        </p:nvGraphicFramePr>
        <p:xfrm>
          <a:off x="6248401" y="1371600"/>
          <a:ext cx="1603375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7" name="Формула" r:id="rId7" imgW="1002865" imgH="444307" progId="Equation.3">
                  <p:embed/>
                </p:oleObj>
              </mc:Choice>
              <mc:Fallback>
                <p:oleObj name="Формула" r:id="rId7" imgW="1002865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1" y="1371600"/>
                        <a:ext cx="1603375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9" name="Rectangle 15"/>
          <p:cNvSpPr>
            <a:spLocks noChangeArrowheads="1"/>
          </p:cNvSpPr>
          <p:nvPr/>
        </p:nvSpPr>
        <p:spPr bwMode="auto">
          <a:xfrm>
            <a:off x="1524001" y="3091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110" name="Rectangle 17"/>
          <p:cNvSpPr>
            <a:spLocks noChangeArrowheads="1"/>
          </p:cNvSpPr>
          <p:nvPr/>
        </p:nvSpPr>
        <p:spPr bwMode="auto">
          <a:xfrm>
            <a:off x="1524001" y="30014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111" name="Rectangle 18"/>
          <p:cNvSpPr>
            <a:spLocks noChangeArrowheads="1"/>
          </p:cNvSpPr>
          <p:nvPr/>
        </p:nvSpPr>
        <p:spPr bwMode="auto">
          <a:xfrm>
            <a:off x="2057401" y="628650"/>
            <a:ext cx="3332163" cy="5905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srgbClr val="333399"/>
                </a:solidFill>
              </a:rPr>
              <a:t>осевые моменты инерции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srgbClr val="333399"/>
                </a:solidFill>
              </a:rPr>
              <a:t>площади поперечного сечения</a:t>
            </a:r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5943601" y="609600"/>
            <a:ext cx="3497263" cy="5905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333399"/>
                </a:solidFill>
              </a:rPr>
              <a:t>центробежный момент инерции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333399"/>
                </a:solidFill>
              </a:rPr>
              <a:t>площади поперечного сечения</a:t>
            </a: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113" name="Rectangle 23"/>
          <p:cNvSpPr>
            <a:spLocks noChangeArrowheads="1"/>
          </p:cNvSpPr>
          <p:nvPr/>
        </p:nvSpPr>
        <p:spPr bwMode="auto">
          <a:xfrm>
            <a:off x="1524001" y="29919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graphicFrame>
        <p:nvGraphicFramePr>
          <p:cNvPr id="4118" name="Object 22"/>
          <p:cNvGraphicFramePr>
            <a:graphicFrameLocks noChangeAspect="1"/>
          </p:cNvGraphicFramePr>
          <p:nvPr/>
        </p:nvGraphicFramePr>
        <p:xfrm>
          <a:off x="4321176" y="2201863"/>
          <a:ext cx="1482725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8" name="Формула" r:id="rId9" imgW="927100" imgH="508000" progId="Equation.3">
                  <p:embed/>
                </p:oleObj>
              </mc:Choice>
              <mc:Fallback>
                <p:oleObj name="Формула" r:id="rId9" imgW="9271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1176" y="2201863"/>
                        <a:ext cx="1482725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4" name="Rectangle 25"/>
          <p:cNvSpPr>
            <a:spLocks noChangeArrowheads="1"/>
          </p:cNvSpPr>
          <p:nvPr/>
        </p:nvSpPr>
        <p:spPr bwMode="auto">
          <a:xfrm>
            <a:off x="1524001" y="30014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graphicFrame>
        <p:nvGraphicFramePr>
          <p:cNvPr id="4120" name="Object 24"/>
          <p:cNvGraphicFramePr>
            <a:graphicFrameLocks noChangeAspect="1"/>
          </p:cNvGraphicFramePr>
          <p:nvPr/>
        </p:nvGraphicFramePr>
        <p:xfrm>
          <a:off x="3586163" y="3159126"/>
          <a:ext cx="692785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9" name="Формула" r:id="rId11" imgW="4330700" imgH="482600" progId="Equation.3">
                  <p:embed/>
                </p:oleObj>
              </mc:Choice>
              <mc:Fallback>
                <p:oleObj name="Формула" r:id="rId11" imgW="43307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6163" y="3159126"/>
                        <a:ext cx="6927850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2" name="Object 26"/>
          <p:cNvGraphicFramePr>
            <a:graphicFrameLocks noChangeAspect="1"/>
          </p:cNvGraphicFramePr>
          <p:nvPr/>
        </p:nvGraphicFramePr>
        <p:xfrm>
          <a:off x="7512051" y="4486275"/>
          <a:ext cx="192881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0" name="Формула" r:id="rId13" imgW="1205977" imgH="444307" progId="Equation.3">
                  <p:embed/>
                </p:oleObj>
              </mc:Choice>
              <mc:Fallback>
                <p:oleObj name="Формула" r:id="rId13" imgW="1205977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2051" y="4486275"/>
                        <a:ext cx="1928813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4" name="Object 28"/>
          <p:cNvGraphicFramePr>
            <a:graphicFrameLocks noChangeAspect="1"/>
          </p:cNvGraphicFramePr>
          <p:nvPr/>
        </p:nvGraphicFramePr>
        <p:xfrm>
          <a:off x="4292601" y="4953000"/>
          <a:ext cx="2193925" cy="164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1" name="Формула" r:id="rId15" imgW="1371600" imgH="1028700" progId="Equation.3">
                  <p:embed/>
                </p:oleObj>
              </mc:Choice>
              <mc:Fallback>
                <p:oleObj name="Формула" r:id="rId15" imgW="1371600" imgH="1028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2601" y="4953000"/>
                        <a:ext cx="2193925" cy="16446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1670051" y="3830638"/>
            <a:ext cx="2151063" cy="2209800"/>
            <a:chOff x="0" y="3048000"/>
            <a:chExt cx="2151063" cy="2209800"/>
          </a:xfrm>
        </p:grpSpPr>
        <p:pic>
          <p:nvPicPr>
            <p:cNvPr id="4116" name="Picture 2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048000"/>
              <a:ext cx="2151063" cy="2149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762000" y="4810125"/>
              <a:ext cx="685800" cy="4476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993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9666128"/>
              </p:ext>
            </p:extLst>
          </p:nvPr>
        </p:nvGraphicFramePr>
        <p:xfrm>
          <a:off x="7461024" y="138567"/>
          <a:ext cx="4306887" cy="184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Equation" r:id="rId3" imgW="2692080" imgH="1155600" progId="Equation.DSMT4">
                  <p:embed/>
                </p:oleObj>
              </mc:Choice>
              <mc:Fallback>
                <p:oleObj name="Equation" r:id="rId3" imgW="2692080" imgH="1155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1024" y="138567"/>
                        <a:ext cx="4306887" cy="18478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8"/>
          <p:cNvSpPr>
            <a:spLocks noChangeArrowheads="1"/>
          </p:cNvSpPr>
          <p:nvPr/>
        </p:nvSpPr>
        <p:spPr bwMode="auto">
          <a:xfrm>
            <a:off x="320947" y="369978"/>
            <a:ext cx="6281420" cy="34861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1600" b="1" kern="1200">
                <a:solidFill>
                  <a:srgbClr val="3333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т. С- не центр тяжести, оси </a:t>
            </a:r>
            <a:r>
              <a:rPr lang="en-US" sz="1600" b="1" kern="1200">
                <a:solidFill>
                  <a:srgbClr val="3333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600" b="1" kern="1200" baseline="-25000">
                <a:solidFill>
                  <a:srgbClr val="3333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600" b="1" kern="1200">
                <a:solidFill>
                  <a:srgbClr val="3333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kern="1200">
                <a:solidFill>
                  <a:srgbClr val="3333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1600" b="1" kern="1200">
                <a:solidFill>
                  <a:srgbClr val="3333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1600" b="1" kern="1200" baseline="-25000">
                <a:solidFill>
                  <a:srgbClr val="3333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b="1" kern="1200">
                <a:solidFill>
                  <a:srgbClr val="3333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kern="1200">
                <a:solidFill>
                  <a:srgbClr val="3333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1600" b="1" kern="1200" baseline="-25000">
                <a:solidFill>
                  <a:srgbClr val="3333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600" b="1" kern="1200">
                <a:solidFill>
                  <a:srgbClr val="3333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kern="1200">
                <a:solidFill>
                  <a:srgbClr val="3333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1600" b="1" kern="1200">
                <a:solidFill>
                  <a:srgbClr val="3333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1600" b="1" kern="1200" baseline="-25000">
                <a:solidFill>
                  <a:srgbClr val="3333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b="1" kern="1200">
                <a:solidFill>
                  <a:srgbClr val="33339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центральные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1324" y="1062492"/>
            <a:ext cx="3425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ось симметрии - всегда главная;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1324" y="165317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сечений, имеющих более двух осей симметрии, осевые моменты относительно всех центральных осей равны между собой (равносторонний треугольник, квадрат, круг), т.е. все центральные оси – главные;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4028" y="307486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en-US" b="1" dirty="0" err="1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="1" baseline="-25000" dirty="0" err="1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b="1" dirty="0" err="1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="1" baseline="-25000" dirty="0" err="1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b="1" dirty="0" err="1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="1" baseline="-25000" dirty="0" err="1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yz</a:t>
            </a:r>
            <a:r>
              <a:rPr lang="en-US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=0 – любые оси, полученные поворотом осей </a:t>
            </a:r>
            <a:r>
              <a:rPr lang="en-US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ru-RU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ru-RU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главные оси;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4028" y="406377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en-US" b="1" dirty="0" err="1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="1" baseline="-25000" dirty="0" err="1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b="1" dirty="0" err="1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="1" baseline="-25000" dirty="0" err="1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b="1" dirty="0" err="1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="1" baseline="-25000" dirty="0" err="1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yz</a:t>
            </a:r>
            <a:r>
              <a:rPr lang="en-US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равен 0 – главные оси расположены под углом 45°.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11086" y="515536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b="1" dirty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через любую точку можно провести главные оси, но они, скорее всего, не будут центральными</a:t>
            </a:r>
            <a:r>
              <a:rPr lang="ru-RU" b="1" dirty="0" smtClean="0">
                <a:solidFill>
                  <a:srgbClr val="3333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54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163288" y="512173"/>
            <a:ext cx="6450828" cy="3482884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76425"/>
              </p:ext>
            </p:extLst>
          </p:nvPr>
        </p:nvGraphicFramePr>
        <p:xfrm>
          <a:off x="331243" y="4206785"/>
          <a:ext cx="11599500" cy="2389958"/>
        </p:xfrm>
        <a:graphic>
          <a:graphicData uri="http://schemas.openxmlformats.org/drawingml/2006/table">
            <a:tbl>
              <a:tblPr firstRow="1" firstCol="1" bandRow="1"/>
              <a:tblGrid>
                <a:gridCol w="11599500"/>
              </a:tblGrid>
              <a:tr h="23899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2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Задача.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38862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 полукруга радиуса </a:t>
                      </a:r>
                      <a:r>
                        <a:rPr lang="en-US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ru-RU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вырезан треугольник АВС с основанием 2</a:t>
                      </a:r>
                      <a:r>
                        <a:rPr lang="en-US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высотой </a:t>
                      </a:r>
                      <a:r>
                        <a:rPr lang="en-US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ru-RU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Определить момент инерции оставшейся (заштрихованной) фигуры относительно оси, проходящей через точки О и В.  </a:t>
                      </a:r>
                      <a:r>
                        <a:rPr lang="ru-RU" sz="2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ru-RU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&lt;90</a:t>
                      </a:r>
                      <a:r>
                        <a:rPr lang="ru-RU" sz="2800" baseline="30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2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171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46212" y="251966"/>
            <a:ext cx="1138261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415754" y="724987"/>
            <a:ext cx="6241641" cy="4609011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1489659"/>
              </p:ext>
            </p:extLst>
          </p:nvPr>
        </p:nvGraphicFramePr>
        <p:xfrm>
          <a:off x="8156198" y="565442"/>
          <a:ext cx="1901985" cy="337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2" name="Equation" r:id="rId4" imgW="1180588" imgH="215806" progId="Equation.DSMT4">
                  <p:embed/>
                </p:oleObj>
              </mc:Choice>
              <mc:Fallback>
                <p:oleObj name="Equation" r:id="rId4" imgW="1180588" imgH="215806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6198" y="565442"/>
                        <a:ext cx="1901985" cy="3374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6434154"/>
              </p:ext>
            </p:extLst>
          </p:nvPr>
        </p:nvGraphicFramePr>
        <p:xfrm>
          <a:off x="7229475" y="1412366"/>
          <a:ext cx="2812663" cy="394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3" name="Equation" r:id="rId6" imgW="1497950" imgH="215806" progId="Equation.DSMT4">
                  <p:embed/>
                </p:oleObj>
              </mc:Choice>
              <mc:Fallback>
                <p:oleObj name="Equation" r:id="rId6" imgW="1497950" imgH="215806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9475" y="1412366"/>
                        <a:ext cx="2812663" cy="3941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0471090"/>
              </p:ext>
            </p:extLst>
          </p:nvPr>
        </p:nvGraphicFramePr>
        <p:xfrm>
          <a:off x="1997075" y="5691489"/>
          <a:ext cx="8962056" cy="744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4" name="Equation" r:id="rId8" imgW="5155920" imgH="431640" progId="Equation.DSMT4">
                  <p:embed/>
                </p:oleObj>
              </mc:Choice>
              <mc:Fallback>
                <p:oleObj name="Equation" r:id="rId8" imgW="5155920" imgH="4316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7075" y="5691489"/>
                        <a:ext cx="8962056" cy="7445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892768" y="195006"/>
            <a:ext cx="699443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ось, проходящая через точки О и В. Момент инерции заштрихованной фигуры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892768" y="911063"/>
            <a:ext cx="56743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Так как 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ось симметрии, то для полукруга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296703" y="4010559"/>
            <a:ext cx="586554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и, следовательно: момент инерции полукруга относительно любой оси, проходящей через точку О: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4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9435178"/>
              </p:ext>
            </p:extLst>
          </p:nvPr>
        </p:nvGraphicFramePr>
        <p:xfrm>
          <a:off x="276807" y="559427"/>
          <a:ext cx="10330123" cy="7491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6" name="Equation" r:id="rId3" imgW="5206680" imgH="380880" progId="Equation.DSMT4">
                  <p:embed/>
                </p:oleObj>
              </mc:Choice>
              <mc:Fallback>
                <p:oleObj name="Equation" r:id="rId3" imgW="5206680" imgH="3808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807" y="559427"/>
                        <a:ext cx="10330123" cy="7491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2662455"/>
              </p:ext>
            </p:extLst>
          </p:nvPr>
        </p:nvGraphicFramePr>
        <p:xfrm>
          <a:off x="0" y="2310157"/>
          <a:ext cx="12010893" cy="1095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7" name="Equation" r:id="rId5" imgW="6311900" imgH="546100" progId="Equation.DSMT4">
                  <p:embed/>
                </p:oleObj>
              </mc:Choice>
              <mc:Fallback>
                <p:oleObj name="Equation" r:id="rId5" imgW="6311900" imgH="5461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310157"/>
                        <a:ext cx="12010893" cy="10953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277397"/>
              </p:ext>
            </p:extLst>
          </p:nvPr>
        </p:nvGraphicFramePr>
        <p:xfrm>
          <a:off x="936701" y="3793124"/>
          <a:ext cx="6571999" cy="105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8" name="Equation" r:id="rId7" imgW="3454400" imgH="533400" progId="Equation.DSMT4">
                  <p:embed/>
                </p:oleObj>
              </mc:Choice>
              <mc:Fallback>
                <p:oleObj name="Equation" r:id="rId7" imgW="3454400" imgH="5334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6701" y="3793124"/>
                        <a:ext cx="6571999" cy="10575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1188108"/>
              </p:ext>
            </p:extLst>
          </p:nvPr>
        </p:nvGraphicFramePr>
        <p:xfrm>
          <a:off x="5887844" y="5312107"/>
          <a:ext cx="3588160" cy="105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9" name="Equation" r:id="rId9" imgW="1892300" imgH="533400" progId="Equation.DSMT4">
                  <p:embed/>
                </p:oleObj>
              </mc:Choice>
              <mc:Fallback>
                <p:oleObj name="Equation" r:id="rId9" imgW="1892300" imgH="5334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7844" y="5312107"/>
                        <a:ext cx="3588160" cy="10575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490653" y="1588243"/>
            <a:ext cx="12634241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Момент инерции треугольника АВС относительно оси </a:t>
            </a:r>
            <a:r>
              <a:rPr kumimoji="0" lang="en-US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936701" y="5591816"/>
            <a:ext cx="126342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Ответ: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3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2209800" y="685802"/>
            <a:ext cx="3930650" cy="1991043"/>
            <a:chOff x="1598" y="10823"/>
            <a:chExt cx="6190" cy="3136"/>
          </a:xfrm>
        </p:grpSpPr>
        <p:sp>
          <p:nvSpPr>
            <p:cNvPr id="1071" name="AutoShape 5"/>
            <p:cNvSpPr>
              <a:spLocks noChangeAspect="1" noChangeArrowheads="1"/>
            </p:cNvSpPr>
            <p:nvPr/>
          </p:nvSpPr>
          <p:spPr bwMode="auto">
            <a:xfrm>
              <a:off x="4686" y="11441"/>
              <a:ext cx="2200" cy="1877"/>
            </a:xfrm>
            <a:prstGeom prst="cube">
              <a:avLst>
                <a:gd name="adj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72" name="Line 6"/>
            <p:cNvSpPr>
              <a:spLocks noChangeAspect="1" noChangeShapeType="1"/>
            </p:cNvSpPr>
            <p:nvPr/>
          </p:nvSpPr>
          <p:spPr bwMode="auto">
            <a:xfrm>
              <a:off x="6605" y="12354"/>
              <a:ext cx="94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3" name="Line 7"/>
            <p:cNvSpPr>
              <a:spLocks noChangeAspect="1" noChangeShapeType="1"/>
            </p:cNvSpPr>
            <p:nvPr/>
          </p:nvSpPr>
          <p:spPr bwMode="auto">
            <a:xfrm flipV="1">
              <a:off x="5824" y="10971"/>
              <a:ext cx="0" cy="75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4" name="Line 8"/>
            <p:cNvSpPr>
              <a:spLocks noChangeAspect="1" noChangeShapeType="1"/>
            </p:cNvSpPr>
            <p:nvPr/>
          </p:nvSpPr>
          <p:spPr bwMode="auto">
            <a:xfrm flipH="1">
              <a:off x="4496" y="12756"/>
              <a:ext cx="946" cy="9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5" name="Line 9"/>
            <p:cNvSpPr>
              <a:spLocks noChangeAspect="1" noChangeShapeType="1"/>
            </p:cNvSpPr>
            <p:nvPr/>
          </p:nvSpPr>
          <p:spPr bwMode="auto">
            <a:xfrm>
              <a:off x="4875" y="12756"/>
              <a:ext cx="113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6" name="Line 10"/>
            <p:cNvSpPr>
              <a:spLocks noChangeAspect="1" noChangeShapeType="1"/>
            </p:cNvSpPr>
            <p:nvPr/>
          </p:nvSpPr>
          <p:spPr bwMode="auto">
            <a:xfrm flipV="1">
              <a:off x="5442" y="12192"/>
              <a:ext cx="0" cy="9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7" name="Line 11"/>
            <p:cNvSpPr>
              <a:spLocks noChangeAspect="1" noChangeShapeType="1"/>
            </p:cNvSpPr>
            <p:nvPr/>
          </p:nvSpPr>
          <p:spPr bwMode="auto">
            <a:xfrm>
              <a:off x="5368" y="11722"/>
              <a:ext cx="94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8" name="Line 12"/>
            <p:cNvSpPr>
              <a:spLocks noChangeAspect="1" noChangeShapeType="1"/>
            </p:cNvSpPr>
            <p:nvPr/>
          </p:nvSpPr>
          <p:spPr bwMode="auto">
            <a:xfrm flipH="1">
              <a:off x="5481" y="11464"/>
              <a:ext cx="569" cy="5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9" name="Oval 13"/>
            <p:cNvSpPr>
              <a:spLocks noChangeAspect="1" noChangeArrowheads="1"/>
            </p:cNvSpPr>
            <p:nvPr/>
          </p:nvSpPr>
          <p:spPr bwMode="auto">
            <a:xfrm>
              <a:off x="1825" y="11932"/>
              <a:ext cx="1184" cy="939"/>
            </a:xfrm>
            <a:prstGeom prst="ellipse">
              <a:avLst/>
            </a:prstGeom>
            <a:gradFill rotWithShape="0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pSp>
          <p:nvGrpSpPr>
            <p:cNvPr id="1080" name="Group 14"/>
            <p:cNvGrpSpPr>
              <a:grpSpLocks noChangeAspect="1"/>
            </p:cNvGrpSpPr>
            <p:nvPr/>
          </p:nvGrpSpPr>
          <p:grpSpPr bwMode="auto">
            <a:xfrm>
              <a:off x="2535" y="12166"/>
              <a:ext cx="254" cy="252"/>
              <a:chOff x="2302" y="3834"/>
              <a:chExt cx="193" cy="193"/>
            </a:xfrm>
          </p:grpSpPr>
          <p:sp>
            <p:nvSpPr>
              <p:cNvPr id="1115" name="AutoShape 15"/>
              <p:cNvSpPr>
                <a:spLocks noChangeAspect="1" noChangeArrowheads="1"/>
              </p:cNvSpPr>
              <p:nvPr/>
            </p:nvSpPr>
            <p:spPr bwMode="auto">
              <a:xfrm>
                <a:off x="2302" y="3834"/>
                <a:ext cx="193" cy="193"/>
              </a:xfrm>
              <a:prstGeom prst="cube">
                <a:avLst>
                  <a:gd name="adj" fmla="val 2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116" name="Oval 16"/>
              <p:cNvSpPr>
                <a:spLocks noChangeAspect="1" noChangeArrowheads="1"/>
              </p:cNvSpPr>
              <p:nvPr/>
            </p:nvSpPr>
            <p:spPr bwMode="auto">
              <a:xfrm>
                <a:off x="2337" y="3904"/>
                <a:ext cx="68" cy="6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  <p:sp>
          <p:nvSpPr>
            <p:cNvPr id="1081" name="Text Box 17"/>
            <p:cNvSpPr txBox="1">
              <a:spLocks noChangeAspect="1" noChangeArrowheads="1"/>
            </p:cNvSpPr>
            <p:nvPr/>
          </p:nvSpPr>
          <p:spPr bwMode="auto">
            <a:xfrm>
              <a:off x="3218" y="12364"/>
              <a:ext cx="237" cy="34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400" i="1"/>
                <a:t>x</a:t>
              </a:r>
              <a:endParaRPr lang="ru-RU" altLang="ru-RU"/>
            </a:p>
          </p:txBody>
        </p:sp>
        <p:sp>
          <p:nvSpPr>
            <p:cNvPr id="1082" name="Text Box 18"/>
            <p:cNvSpPr txBox="1">
              <a:spLocks noChangeAspect="1" noChangeArrowheads="1"/>
            </p:cNvSpPr>
            <p:nvPr/>
          </p:nvSpPr>
          <p:spPr bwMode="auto">
            <a:xfrm>
              <a:off x="2318" y="11104"/>
              <a:ext cx="237" cy="34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400" i="1"/>
                <a:t>y</a:t>
              </a:r>
              <a:endParaRPr lang="ru-RU" altLang="ru-RU"/>
            </a:p>
          </p:txBody>
        </p:sp>
        <p:sp>
          <p:nvSpPr>
            <p:cNvPr id="1083" name="Text Box 19"/>
            <p:cNvSpPr txBox="1">
              <a:spLocks noChangeAspect="1" noChangeArrowheads="1"/>
            </p:cNvSpPr>
            <p:nvPr/>
          </p:nvSpPr>
          <p:spPr bwMode="auto">
            <a:xfrm>
              <a:off x="2207" y="12166"/>
              <a:ext cx="236" cy="3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 i="1"/>
                <a:t>K</a:t>
              </a:r>
              <a:endParaRPr lang="ru-RU" altLang="ru-RU"/>
            </a:p>
          </p:txBody>
        </p:sp>
        <p:sp>
          <p:nvSpPr>
            <p:cNvPr id="1084" name="Text Box 20"/>
            <p:cNvSpPr txBox="1">
              <a:spLocks noChangeAspect="1" noChangeArrowheads="1"/>
            </p:cNvSpPr>
            <p:nvPr/>
          </p:nvSpPr>
          <p:spPr bwMode="auto">
            <a:xfrm>
              <a:off x="5378" y="13368"/>
              <a:ext cx="474" cy="2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400" i="1"/>
                <a:t>dx</a:t>
              </a:r>
              <a:endParaRPr lang="ru-RU" altLang="ru-RU"/>
            </a:p>
          </p:txBody>
        </p:sp>
        <p:sp>
          <p:nvSpPr>
            <p:cNvPr id="1085" name="Text Box 21"/>
            <p:cNvSpPr txBox="1">
              <a:spLocks noChangeAspect="1" noChangeArrowheads="1"/>
            </p:cNvSpPr>
            <p:nvPr/>
          </p:nvSpPr>
          <p:spPr bwMode="auto">
            <a:xfrm>
              <a:off x="4121" y="12474"/>
              <a:ext cx="473" cy="46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/>
              <a:r>
                <a:rPr lang="en-US" altLang="ru-RU" sz="1400" i="1"/>
                <a:t>dy</a:t>
              </a:r>
              <a:endParaRPr lang="ru-RU" altLang="ru-RU"/>
            </a:p>
          </p:txBody>
        </p:sp>
        <p:sp>
          <p:nvSpPr>
            <p:cNvPr id="1086" name="Text Box 22"/>
            <p:cNvSpPr txBox="1">
              <a:spLocks noChangeAspect="1" noChangeArrowheads="1"/>
            </p:cNvSpPr>
            <p:nvPr/>
          </p:nvSpPr>
          <p:spPr bwMode="auto">
            <a:xfrm>
              <a:off x="6594" y="13014"/>
              <a:ext cx="474" cy="35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 i="1"/>
                <a:t>dz</a:t>
              </a:r>
              <a:endParaRPr lang="ru-RU" altLang="ru-RU"/>
            </a:p>
          </p:txBody>
        </p:sp>
        <p:sp>
          <p:nvSpPr>
            <p:cNvPr id="1087" name="Line 23"/>
            <p:cNvSpPr>
              <a:spLocks noChangeAspect="1" noChangeShapeType="1"/>
            </p:cNvSpPr>
            <p:nvPr/>
          </p:nvSpPr>
          <p:spPr bwMode="auto">
            <a:xfrm flipH="1">
              <a:off x="6298" y="12185"/>
              <a:ext cx="474" cy="47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8" name="Line 24"/>
            <p:cNvSpPr>
              <a:spLocks noChangeAspect="1" noChangeShapeType="1"/>
            </p:cNvSpPr>
            <p:nvPr/>
          </p:nvSpPr>
          <p:spPr bwMode="auto">
            <a:xfrm flipV="1">
              <a:off x="6627" y="11797"/>
              <a:ext cx="0" cy="9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9" name="Text Box 25"/>
            <p:cNvSpPr txBox="1">
              <a:spLocks noChangeAspect="1" noChangeArrowheads="1"/>
            </p:cNvSpPr>
            <p:nvPr/>
          </p:nvSpPr>
          <p:spPr bwMode="auto">
            <a:xfrm>
              <a:off x="7368" y="11891"/>
              <a:ext cx="0" cy="4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ru-RU" altLang="ru-RU"/>
            </a:p>
          </p:txBody>
        </p:sp>
        <p:sp>
          <p:nvSpPr>
            <p:cNvPr id="1090" name="Text Box 26"/>
            <p:cNvSpPr txBox="1">
              <a:spLocks noChangeAspect="1" noChangeArrowheads="1"/>
            </p:cNvSpPr>
            <p:nvPr/>
          </p:nvSpPr>
          <p:spPr bwMode="auto">
            <a:xfrm>
              <a:off x="6098" y="10823"/>
              <a:ext cx="0" cy="4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ru-RU" altLang="ru-RU"/>
            </a:p>
          </p:txBody>
        </p:sp>
        <p:sp>
          <p:nvSpPr>
            <p:cNvPr id="1091" name="Text Box 27"/>
            <p:cNvSpPr txBox="1">
              <a:spLocks noChangeAspect="1" noChangeArrowheads="1"/>
            </p:cNvSpPr>
            <p:nvPr/>
          </p:nvSpPr>
          <p:spPr bwMode="auto">
            <a:xfrm>
              <a:off x="4893" y="13523"/>
              <a:ext cx="0" cy="4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ru-RU" altLang="ru-RU"/>
            </a:p>
          </p:txBody>
        </p:sp>
        <p:sp>
          <p:nvSpPr>
            <p:cNvPr id="1092" name="Text Box 28"/>
            <p:cNvSpPr txBox="1">
              <a:spLocks noChangeAspect="1" noChangeArrowheads="1"/>
            </p:cNvSpPr>
            <p:nvPr/>
          </p:nvSpPr>
          <p:spPr bwMode="auto">
            <a:xfrm>
              <a:off x="7141" y="11363"/>
              <a:ext cx="0" cy="4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ru-RU" altLang="ru-RU"/>
            </a:p>
          </p:txBody>
        </p:sp>
        <p:sp>
          <p:nvSpPr>
            <p:cNvPr id="1093" name="Text Box 29"/>
            <p:cNvSpPr txBox="1">
              <a:spLocks noChangeAspect="1" noChangeArrowheads="1"/>
            </p:cNvSpPr>
            <p:nvPr/>
          </p:nvSpPr>
          <p:spPr bwMode="auto">
            <a:xfrm>
              <a:off x="7196" y="12753"/>
              <a:ext cx="0" cy="4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ru-RU" altLang="ru-RU"/>
            </a:p>
          </p:txBody>
        </p:sp>
        <p:sp>
          <p:nvSpPr>
            <p:cNvPr id="1094" name="Text Box 30"/>
            <p:cNvSpPr txBox="1">
              <a:spLocks noChangeAspect="1" noChangeArrowheads="1"/>
            </p:cNvSpPr>
            <p:nvPr/>
          </p:nvSpPr>
          <p:spPr bwMode="auto">
            <a:xfrm>
              <a:off x="4338" y="11673"/>
              <a:ext cx="0" cy="4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ru-RU" altLang="ru-RU"/>
            </a:p>
          </p:txBody>
        </p:sp>
        <p:sp>
          <p:nvSpPr>
            <p:cNvPr id="1095" name="Text Box 31"/>
            <p:cNvSpPr txBox="1">
              <a:spLocks noChangeAspect="1" noChangeArrowheads="1"/>
            </p:cNvSpPr>
            <p:nvPr/>
          </p:nvSpPr>
          <p:spPr bwMode="auto">
            <a:xfrm>
              <a:off x="6848" y="10853"/>
              <a:ext cx="0" cy="4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ru-RU" altLang="ru-RU"/>
            </a:p>
          </p:txBody>
        </p:sp>
        <p:sp>
          <p:nvSpPr>
            <p:cNvPr id="1096" name="Text Box 32"/>
            <p:cNvSpPr txBox="1">
              <a:spLocks noChangeAspect="1" noChangeArrowheads="1"/>
            </p:cNvSpPr>
            <p:nvPr/>
          </p:nvSpPr>
          <p:spPr bwMode="auto">
            <a:xfrm>
              <a:off x="5962" y="12121"/>
              <a:ext cx="0" cy="4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/>
              <a:endParaRPr lang="ru-RU" altLang="ru-RU"/>
            </a:p>
          </p:txBody>
        </p:sp>
        <p:sp>
          <p:nvSpPr>
            <p:cNvPr id="1097" name="Text Box 33"/>
            <p:cNvSpPr txBox="1">
              <a:spLocks noChangeAspect="1" noChangeArrowheads="1"/>
            </p:cNvSpPr>
            <p:nvPr/>
          </p:nvSpPr>
          <p:spPr bwMode="auto">
            <a:xfrm>
              <a:off x="5873" y="12813"/>
              <a:ext cx="0" cy="4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ru-RU" altLang="ru-RU"/>
            </a:p>
          </p:txBody>
        </p:sp>
        <p:sp>
          <p:nvSpPr>
            <p:cNvPr id="1098" name="Line 34"/>
            <p:cNvSpPr>
              <a:spLocks noChangeAspect="1" noChangeShapeType="1"/>
            </p:cNvSpPr>
            <p:nvPr/>
          </p:nvSpPr>
          <p:spPr bwMode="auto">
            <a:xfrm>
              <a:off x="6627" y="12583"/>
              <a:ext cx="474" cy="2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99" name="Line 35"/>
            <p:cNvSpPr>
              <a:spLocks noChangeAspect="1" noChangeShapeType="1"/>
            </p:cNvSpPr>
            <p:nvPr/>
          </p:nvSpPr>
          <p:spPr bwMode="auto">
            <a:xfrm rot="1615860" flipV="1">
              <a:off x="6824" y="11643"/>
              <a:ext cx="172" cy="70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0" name="Line 36"/>
            <p:cNvSpPr>
              <a:spLocks noChangeAspect="1" noChangeShapeType="1"/>
            </p:cNvSpPr>
            <p:nvPr/>
          </p:nvSpPr>
          <p:spPr bwMode="auto">
            <a:xfrm flipV="1">
              <a:off x="5929" y="11130"/>
              <a:ext cx="710" cy="4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1" name="Text Box 37"/>
            <p:cNvSpPr txBox="1">
              <a:spLocks noChangeAspect="1" noChangeArrowheads="1"/>
            </p:cNvSpPr>
            <p:nvPr/>
          </p:nvSpPr>
          <p:spPr bwMode="auto">
            <a:xfrm>
              <a:off x="1598" y="12724"/>
              <a:ext cx="235" cy="4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400" i="1"/>
                <a:t>z</a:t>
              </a:r>
              <a:endParaRPr lang="ru-RU" altLang="ru-RU"/>
            </a:p>
          </p:txBody>
        </p:sp>
        <p:sp>
          <p:nvSpPr>
            <p:cNvPr id="1102" name="Line 39"/>
            <p:cNvSpPr>
              <a:spLocks noChangeShapeType="1"/>
            </p:cNvSpPr>
            <p:nvPr/>
          </p:nvSpPr>
          <p:spPr bwMode="auto">
            <a:xfrm flipV="1">
              <a:off x="2622" y="11188"/>
              <a:ext cx="0" cy="10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3" name="Line 40"/>
            <p:cNvSpPr>
              <a:spLocks noChangeShapeType="1"/>
            </p:cNvSpPr>
            <p:nvPr/>
          </p:nvSpPr>
          <p:spPr bwMode="auto">
            <a:xfrm>
              <a:off x="2608" y="12308"/>
              <a:ext cx="9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4" name="Line 41"/>
            <p:cNvSpPr>
              <a:spLocks noChangeShapeType="1"/>
            </p:cNvSpPr>
            <p:nvPr/>
          </p:nvSpPr>
          <p:spPr bwMode="auto">
            <a:xfrm flipH="1">
              <a:off x="1890" y="12308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5" name="Line 42"/>
            <p:cNvSpPr>
              <a:spLocks noChangeShapeType="1"/>
            </p:cNvSpPr>
            <p:nvPr/>
          </p:nvSpPr>
          <p:spPr bwMode="auto">
            <a:xfrm flipV="1">
              <a:off x="4602" y="11726"/>
              <a:ext cx="90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6" name="Line 43"/>
            <p:cNvSpPr>
              <a:spLocks noChangeShapeType="1"/>
            </p:cNvSpPr>
            <p:nvPr/>
          </p:nvSpPr>
          <p:spPr bwMode="auto">
            <a:xfrm>
              <a:off x="5336" y="10896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7" name="Line 44"/>
            <p:cNvSpPr>
              <a:spLocks noChangeShapeType="1"/>
            </p:cNvSpPr>
            <p:nvPr/>
          </p:nvSpPr>
          <p:spPr bwMode="auto">
            <a:xfrm>
              <a:off x="6888" y="12668"/>
              <a:ext cx="9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8" name="Line 45"/>
            <p:cNvSpPr>
              <a:spLocks noChangeShapeType="1"/>
            </p:cNvSpPr>
            <p:nvPr/>
          </p:nvSpPr>
          <p:spPr bwMode="auto">
            <a:xfrm flipH="1">
              <a:off x="4326" y="13318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9" name="Line 46"/>
            <p:cNvSpPr>
              <a:spLocks noChangeShapeType="1"/>
            </p:cNvSpPr>
            <p:nvPr/>
          </p:nvSpPr>
          <p:spPr bwMode="auto">
            <a:xfrm flipH="1">
              <a:off x="5378" y="12668"/>
              <a:ext cx="14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10" name="Line 47"/>
            <p:cNvSpPr>
              <a:spLocks noChangeShapeType="1"/>
            </p:cNvSpPr>
            <p:nvPr/>
          </p:nvSpPr>
          <p:spPr bwMode="auto">
            <a:xfrm>
              <a:off x="5336" y="11408"/>
              <a:ext cx="0" cy="12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11" name="Line 48"/>
            <p:cNvSpPr>
              <a:spLocks noChangeShapeType="1"/>
            </p:cNvSpPr>
            <p:nvPr/>
          </p:nvSpPr>
          <p:spPr bwMode="auto">
            <a:xfrm flipH="1">
              <a:off x="4644" y="12654"/>
              <a:ext cx="72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12" name="Text Box 49"/>
            <p:cNvSpPr txBox="1">
              <a:spLocks noChangeAspect="1" noChangeArrowheads="1"/>
            </p:cNvSpPr>
            <p:nvPr/>
          </p:nvSpPr>
          <p:spPr bwMode="auto">
            <a:xfrm>
              <a:off x="7538" y="12682"/>
              <a:ext cx="237" cy="34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400" i="1"/>
                <a:t>x</a:t>
              </a:r>
              <a:endParaRPr lang="ru-RU" altLang="ru-RU"/>
            </a:p>
          </p:txBody>
        </p:sp>
        <p:sp>
          <p:nvSpPr>
            <p:cNvPr id="1113" name="Text Box 50"/>
            <p:cNvSpPr txBox="1">
              <a:spLocks noChangeAspect="1" noChangeArrowheads="1"/>
            </p:cNvSpPr>
            <p:nvPr/>
          </p:nvSpPr>
          <p:spPr bwMode="auto">
            <a:xfrm>
              <a:off x="5018" y="10854"/>
              <a:ext cx="237" cy="34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400" i="1"/>
                <a:t>y</a:t>
              </a:r>
              <a:endParaRPr lang="ru-RU" altLang="ru-RU"/>
            </a:p>
          </p:txBody>
        </p:sp>
        <p:sp>
          <p:nvSpPr>
            <p:cNvPr id="1114" name="Text Box 51"/>
            <p:cNvSpPr txBox="1">
              <a:spLocks noChangeAspect="1" noChangeArrowheads="1"/>
            </p:cNvSpPr>
            <p:nvPr/>
          </p:nvSpPr>
          <p:spPr bwMode="auto">
            <a:xfrm>
              <a:off x="4118" y="13374"/>
              <a:ext cx="235" cy="4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400" i="1"/>
                <a:t>z</a:t>
              </a:r>
              <a:endParaRPr lang="ru-RU" altLang="ru-RU"/>
            </a:p>
          </p:txBody>
        </p:sp>
      </p:grpSp>
      <p:sp>
        <p:nvSpPr>
          <p:cNvPr id="1029" name="Rectangle 74"/>
          <p:cNvSpPr>
            <a:spLocks noChangeArrowheads="1"/>
          </p:cNvSpPr>
          <p:nvPr/>
        </p:nvSpPr>
        <p:spPr bwMode="auto">
          <a:xfrm>
            <a:off x="1524001" y="3106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30" name="Text Box 75"/>
          <p:cNvSpPr txBox="1">
            <a:spLocks noChangeArrowheads="1"/>
          </p:cNvSpPr>
          <p:nvPr/>
        </p:nvSpPr>
        <p:spPr bwMode="auto">
          <a:xfrm>
            <a:off x="6019800" y="1371601"/>
            <a:ext cx="762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ym typeface="Symbol" panose="05050102010706020507" pitchFamily="18" charset="2"/>
              </a:rPr>
              <a:t></a:t>
            </a:r>
            <a:r>
              <a:rPr lang="en-US" altLang="ru-RU" baseline="-25000">
                <a:sym typeface="Symbol" panose="05050102010706020507" pitchFamily="18" charset="2"/>
              </a:rPr>
              <a:t>x</a:t>
            </a:r>
            <a:endParaRPr lang="ru-RU" altLang="ru-RU">
              <a:sym typeface="Symbol" panose="05050102010706020507" pitchFamily="18" charset="2"/>
            </a:endParaRPr>
          </a:p>
        </p:txBody>
      </p:sp>
      <p:sp>
        <p:nvSpPr>
          <p:cNvPr id="1031" name="Text Box 76"/>
          <p:cNvSpPr txBox="1">
            <a:spLocks noChangeArrowheads="1"/>
          </p:cNvSpPr>
          <p:nvPr/>
        </p:nvSpPr>
        <p:spPr bwMode="auto">
          <a:xfrm>
            <a:off x="4724400" y="457201"/>
            <a:ext cx="53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ym typeface="Symbol" panose="05050102010706020507" pitchFamily="18" charset="2"/>
              </a:rPr>
              <a:t></a:t>
            </a:r>
            <a:r>
              <a:rPr lang="en-US" altLang="ru-RU" baseline="-25000">
                <a:sym typeface="Symbol" panose="05050102010706020507" pitchFamily="18" charset="2"/>
              </a:rPr>
              <a:t>y</a:t>
            </a:r>
            <a:endParaRPr lang="ru-RU" altLang="ru-RU">
              <a:sym typeface="Symbol" panose="05050102010706020507" pitchFamily="18" charset="2"/>
            </a:endParaRPr>
          </a:p>
        </p:txBody>
      </p:sp>
      <p:sp>
        <p:nvSpPr>
          <p:cNvPr id="1032" name="Text Box 77"/>
          <p:cNvSpPr txBox="1">
            <a:spLocks noChangeArrowheads="1"/>
          </p:cNvSpPr>
          <p:nvPr/>
        </p:nvSpPr>
        <p:spPr bwMode="auto">
          <a:xfrm>
            <a:off x="4038600" y="2362201"/>
            <a:ext cx="53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ym typeface="Symbol" panose="05050102010706020507" pitchFamily="18" charset="2"/>
              </a:rPr>
              <a:t></a:t>
            </a:r>
            <a:r>
              <a:rPr lang="en-US" altLang="ru-RU" baseline="-25000">
                <a:sym typeface="Symbol" panose="05050102010706020507" pitchFamily="18" charset="2"/>
              </a:rPr>
              <a:t>z</a:t>
            </a:r>
            <a:endParaRPr lang="ru-RU" altLang="ru-RU">
              <a:sym typeface="Symbol" panose="05050102010706020507" pitchFamily="18" charset="2"/>
            </a:endParaRPr>
          </a:p>
        </p:txBody>
      </p:sp>
      <p:sp>
        <p:nvSpPr>
          <p:cNvPr id="1033" name="Text Box 78"/>
          <p:cNvSpPr txBox="1">
            <a:spLocks noChangeAspect="1" noChangeArrowheads="1"/>
          </p:cNvSpPr>
          <p:nvPr/>
        </p:nvSpPr>
        <p:spPr bwMode="auto">
          <a:xfrm>
            <a:off x="4191000" y="1385888"/>
            <a:ext cx="533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ym typeface="Symbol" panose="05050102010706020507" pitchFamily="18" charset="2"/>
              </a:rPr>
              <a:t></a:t>
            </a:r>
            <a:r>
              <a:rPr lang="en-US" altLang="ru-RU" baseline="-25000">
                <a:sym typeface="Symbol" panose="05050102010706020507" pitchFamily="18" charset="2"/>
              </a:rPr>
              <a:t>zy</a:t>
            </a:r>
            <a:endParaRPr lang="ru-RU" altLang="ru-RU">
              <a:sym typeface="Symbol" panose="05050102010706020507" pitchFamily="18" charset="2"/>
            </a:endParaRPr>
          </a:p>
        </p:txBody>
      </p:sp>
      <p:sp>
        <p:nvSpPr>
          <p:cNvPr id="1034" name="Text Box 79"/>
          <p:cNvSpPr txBox="1">
            <a:spLocks noChangeArrowheads="1"/>
          </p:cNvSpPr>
          <p:nvPr/>
        </p:nvSpPr>
        <p:spPr bwMode="auto">
          <a:xfrm>
            <a:off x="5562600" y="1905001"/>
            <a:ext cx="53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ym typeface="Symbol" panose="05050102010706020507" pitchFamily="18" charset="2"/>
              </a:rPr>
              <a:t></a:t>
            </a:r>
            <a:r>
              <a:rPr lang="en-US" altLang="ru-RU" baseline="-25000">
                <a:sym typeface="Symbol" panose="05050102010706020507" pitchFamily="18" charset="2"/>
              </a:rPr>
              <a:t>xy</a:t>
            </a:r>
            <a:endParaRPr lang="ru-RU" altLang="ru-RU">
              <a:sym typeface="Symbol" panose="05050102010706020507" pitchFamily="18" charset="2"/>
            </a:endParaRPr>
          </a:p>
        </p:txBody>
      </p:sp>
      <p:sp>
        <p:nvSpPr>
          <p:cNvPr id="1035" name="Text Box 80"/>
          <p:cNvSpPr txBox="1">
            <a:spLocks noChangeArrowheads="1"/>
          </p:cNvSpPr>
          <p:nvPr/>
        </p:nvSpPr>
        <p:spPr bwMode="auto">
          <a:xfrm>
            <a:off x="3733800" y="990601"/>
            <a:ext cx="53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ym typeface="Symbol" panose="05050102010706020507" pitchFamily="18" charset="2"/>
              </a:rPr>
              <a:t></a:t>
            </a:r>
            <a:r>
              <a:rPr lang="en-US" altLang="ru-RU" baseline="-25000">
                <a:sym typeface="Symbol" panose="05050102010706020507" pitchFamily="18" charset="2"/>
              </a:rPr>
              <a:t>yx</a:t>
            </a:r>
            <a:endParaRPr lang="ru-RU" altLang="ru-RU">
              <a:sym typeface="Symbol" panose="05050102010706020507" pitchFamily="18" charset="2"/>
            </a:endParaRPr>
          </a:p>
        </p:txBody>
      </p:sp>
      <p:sp>
        <p:nvSpPr>
          <p:cNvPr id="1036" name="Text Box 81"/>
          <p:cNvSpPr txBox="1">
            <a:spLocks noChangeArrowheads="1"/>
          </p:cNvSpPr>
          <p:nvPr/>
        </p:nvSpPr>
        <p:spPr bwMode="auto">
          <a:xfrm>
            <a:off x="5334000" y="457201"/>
            <a:ext cx="53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ym typeface="Symbol" panose="05050102010706020507" pitchFamily="18" charset="2"/>
              </a:rPr>
              <a:t></a:t>
            </a:r>
            <a:r>
              <a:rPr lang="en-US" altLang="ru-RU" baseline="-25000">
                <a:sym typeface="Symbol" panose="05050102010706020507" pitchFamily="18" charset="2"/>
              </a:rPr>
              <a:t>yz</a:t>
            </a:r>
            <a:endParaRPr lang="ru-RU" altLang="ru-RU">
              <a:sym typeface="Symbol" panose="05050102010706020507" pitchFamily="18" charset="2"/>
            </a:endParaRPr>
          </a:p>
        </p:txBody>
      </p:sp>
      <p:sp>
        <p:nvSpPr>
          <p:cNvPr id="1037" name="Text Box 82"/>
          <p:cNvSpPr txBox="1">
            <a:spLocks noChangeArrowheads="1"/>
          </p:cNvSpPr>
          <p:nvPr/>
        </p:nvSpPr>
        <p:spPr bwMode="auto">
          <a:xfrm>
            <a:off x="5638800" y="1066801"/>
            <a:ext cx="53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ym typeface="Symbol" panose="05050102010706020507" pitchFamily="18" charset="2"/>
              </a:rPr>
              <a:t></a:t>
            </a:r>
            <a:r>
              <a:rPr lang="en-US" altLang="ru-RU" baseline="-25000">
                <a:sym typeface="Symbol" panose="05050102010706020507" pitchFamily="18" charset="2"/>
              </a:rPr>
              <a:t>xz</a:t>
            </a:r>
            <a:endParaRPr lang="ru-RU" altLang="ru-RU">
              <a:sym typeface="Symbol" panose="05050102010706020507" pitchFamily="18" charset="2"/>
            </a:endParaRPr>
          </a:p>
        </p:txBody>
      </p:sp>
      <p:sp>
        <p:nvSpPr>
          <p:cNvPr id="1038" name="Text Box 83"/>
          <p:cNvSpPr txBox="1">
            <a:spLocks noChangeAspect="1" noChangeArrowheads="1"/>
          </p:cNvSpPr>
          <p:nvPr/>
        </p:nvSpPr>
        <p:spPr bwMode="auto">
          <a:xfrm>
            <a:off x="4724400" y="1874838"/>
            <a:ext cx="4572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ym typeface="Symbol" panose="05050102010706020507" pitchFamily="18" charset="2"/>
              </a:rPr>
              <a:t></a:t>
            </a:r>
            <a:r>
              <a:rPr lang="en-US" altLang="ru-RU" baseline="-25000">
                <a:sym typeface="Symbol" panose="05050102010706020507" pitchFamily="18" charset="2"/>
              </a:rPr>
              <a:t>zx</a:t>
            </a:r>
            <a:endParaRPr lang="ru-RU" altLang="ru-RU">
              <a:sym typeface="Symbol" panose="05050102010706020507" pitchFamily="18" charset="2"/>
            </a:endParaRPr>
          </a:p>
        </p:txBody>
      </p:sp>
      <p:grpSp>
        <p:nvGrpSpPr>
          <p:cNvPr id="4" name="Group 96"/>
          <p:cNvGrpSpPr>
            <a:grpSpLocks/>
          </p:cNvGrpSpPr>
          <p:nvPr/>
        </p:nvGrpSpPr>
        <p:grpSpPr bwMode="auto">
          <a:xfrm>
            <a:off x="2743200" y="3733800"/>
            <a:ext cx="1676400" cy="1543050"/>
            <a:chOff x="768" y="2352"/>
            <a:chExt cx="1056" cy="972"/>
          </a:xfrm>
        </p:grpSpPr>
        <p:grpSp>
          <p:nvGrpSpPr>
            <p:cNvPr id="1049" name="Group 52"/>
            <p:cNvGrpSpPr>
              <a:grpSpLocks/>
            </p:cNvGrpSpPr>
            <p:nvPr/>
          </p:nvGrpSpPr>
          <p:grpSpPr bwMode="auto">
            <a:xfrm>
              <a:off x="768" y="2399"/>
              <a:ext cx="942" cy="925"/>
              <a:chOff x="8618" y="10134"/>
              <a:chExt cx="2354" cy="2312"/>
            </a:xfrm>
          </p:grpSpPr>
          <p:sp>
            <p:nvSpPr>
              <p:cNvPr id="1052" name="AutoShape 53"/>
              <p:cNvSpPr>
                <a:spLocks noChangeAspect="1" noChangeArrowheads="1"/>
              </p:cNvSpPr>
              <p:nvPr/>
            </p:nvSpPr>
            <p:spPr bwMode="auto">
              <a:xfrm>
                <a:off x="9109" y="10654"/>
                <a:ext cx="1405" cy="1405"/>
              </a:xfrm>
              <a:prstGeom prst="cube">
                <a:avLst>
                  <a:gd name="adj" fmla="val 2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053" name="Line 54"/>
              <p:cNvSpPr>
                <a:spLocks noChangeAspect="1" noChangeShapeType="1"/>
              </p:cNvSpPr>
              <p:nvPr/>
            </p:nvSpPr>
            <p:spPr bwMode="auto">
              <a:xfrm>
                <a:off x="9460" y="10290"/>
                <a:ext cx="0" cy="140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4" name="Line 55"/>
              <p:cNvSpPr>
                <a:spLocks noChangeAspect="1" noChangeShapeType="1"/>
              </p:cNvSpPr>
              <p:nvPr/>
            </p:nvSpPr>
            <p:spPr bwMode="auto">
              <a:xfrm flipH="1">
                <a:off x="9460" y="11695"/>
                <a:ext cx="140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5" name="Line 56"/>
              <p:cNvSpPr>
                <a:spLocks noChangeAspect="1" noChangeShapeType="1"/>
              </p:cNvSpPr>
              <p:nvPr/>
            </p:nvSpPr>
            <p:spPr bwMode="auto">
              <a:xfrm flipH="1">
                <a:off x="8758" y="11695"/>
                <a:ext cx="702" cy="7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6" name="Line 57"/>
              <p:cNvSpPr>
                <a:spLocks noChangeAspect="1" noChangeShapeType="1"/>
              </p:cNvSpPr>
              <p:nvPr/>
            </p:nvSpPr>
            <p:spPr bwMode="auto">
              <a:xfrm flipV="1">
                <a:off x="10329" y="11044"/>
                <a:ext cx="0" cy="70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7" name="Line 58"/>
              <p:cNvSpPr>
                <a:spLocks noChangeAspect="1" noChangeShapeType="1"/>
              </p:cNvSpPr>
              <p:nvPr/>
            </p:nvSpPr>
            <p:spPr bwMode="auto">
              <a:xfrm>
                <a:off x="9525" y="10823"/>
                <a:ext cx="70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8" name="Line 59"/>
              <p:cNvSpPr>
                <a:spLocks noChangeAspect="1" noChangeShapeType="1"/>
              </p:cNvSpPr>
              <p:nvPr/>
            </p:nvSpPr>
            <p:spPr bwMode="auto">
              <a:xfrm>
                <a:off x="9282" y="11148"/>
                <a:ext cx="0" cy="46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dash"/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9" name="Line 60"/>
              <p:cNvSpPr>
                <a:spLocks noChangeAspect="1" noChangeShapeType="1"/>
              </p:cNvSpPr>
              <p:nvPr/>
            </p:nvSpPr>
            <p:spPr bwMode="auto">
              <a:xfrm flipH="1">
                <a:off x="9512" y="11851"/>
                <a:ext cx="469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dash"/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0" name="Text Box 61"/>
              <p:cNvSpPr txBox="1">
                <a:spLocks noChangeAspect="1" noChangeArrowheads="1"/>
              </p:cNvSpPr>
              <p:nvPr/>
            </p:nvSpPr>
            <p:spPr bwMode="auto">
              <a:xfrm>
                <a:off x="10738" y="11785"/>
                <a:ext cx="234" cy="46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400" i="1"/>
                  <a:t>x</a:t>
                </a:r>
                <a:endParaRPr lang="ru-RU" altLang="ru-RU"/>
              </a:p>
            </p:txBody>
          </p:sp>
          <p:sp>
            <p:nvSpPr>
              <p:cNvPr id="1061" name="Text Box 62"/>
              <p:cNvSpPr txBox="1">
                <a:spLocks noChangeAspect="1" noChangeArrowheads="1"/>
              </p:cNvSpPr>
              <p:nvPr/>
            </p:nvSpPr>
            <p:spPr bwMode="auto">
              <a:xfrm>
                <a:off x="9174" y="10165"/>
                <a:ext cx="234" cy="46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400" i="1"/>
                  <a:t>y</a:t>
                </a:r>
                <a:endParaRPr lang="ru-RU" altLang="ru-RU"/>
              </a:p>
            </p:txBody>
          </p:sp>
          <p:sp>
            <p:nvSpPr>
              <p:cNvPr id="1062" name="Text Box 63"/>
              <p:cNvSpPr txBox="1">
                <a:spLocks noChangeAspect="1" noChangeArrowheads="1"/>
              </p:cNvSpPr>
              <p:nvPr/>
            </p:nvSpPr>
            <p:spPr bwMode="auto">
              <a:xfrm>
                <a:off x="8618" y="11995"/>
                <a:ext cx="180" cy="36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400" i="1"/>
                  <a:t>z</a:t>
                </a:r>
                <a:endParaRPr lang="ru-RU" altLang="ru-RU"/>
              </a:p>
            </p:txBody>
          </p:sp>
          <p:sp>
            <p:nvSpPr>
              <p:cNvPr id="1063" name="Text Box 64"/>
              <p:cNvSpPr txBox="1">
                <a:spLocks noChangeAspect="1" noChangeArrowheads="1"/>
              </p:cNvSpPr>
              <p:nvPr/>
            </p:nvSpPr>
            <p:spPr bwMode="auto">
              <a:xfrm>
                <a:off x="10768" y="10966"/>
                <a:ext cx="0" cy="4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ru-RU" altLang="ru-RU"/>
              </a:p>
            </p:txBody>
          </p:sp>
          <p:sp>
            <p:nvSpPr>
              <p:cNvPr id="1064" name="Text Box 65"/>
              <p:cNvSpPr txBox="1">
                <a:spLocks noChangeAspect="1" noChangeArrowheads="1"/>
              </p:cNvSpPr>
              <p:nvPr/>
            </p:nvSpPr>
            <p:spPr bwMode="auto">
              <a:xfrm>
                <a:off x="10148" y="10134"/>
                <a:ext cx="0" cy="4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ru-RU" altLang="ru-RU"/>
              </a:p>
            </p:txBody>
          </p:sp>
          <p:sp>
            <p:nvSpPr>
              <p:cNvPr id="1065" name="Line 67"/>
              <p:cNvSpPr>
                <a:spLocks noChangeShapeType="1"/>
              </p:cNvSpPr>
              <p:nvPr/>
            </p:nvSpPr>
            <p:spPr bwMode="auto">
              <a:xfrm>
                <a:off x="10516" y="11703"/>
                <a:ext cx="36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6" name="Line 68"/>
              <p:cNvSpPr>
                <a:spLocks noChangeShapeType="1"/>
              </p:cNvSpPr>
              <p:nvPr/>
            </p:nvSpPr>
            <p:spPr bwMode="auto">
              <a:xfrm>
                <a:off x="9464" y="10291"/>
                <a:ext cx="0" cy="36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7" name="Line 69"/>
              <p:cNvSpPr>
                <a:spLocks noChangeShapeType="1"/>
              </p:cNvSpPr>
              <p:nvPr/>
            </p:nvSpPr>
            <p:spPr bwMode="auto">
              <a:xfrm flipH="1">
                <a:off x="8758" y="12035"/>
                <a:ext cx="360" cy="36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8" name="Text Box 70"/>
              <p:cNvSpPr txBox="1">
                <a:spLocks noChangeAspect="1" noChangeArrowheads="1"/>
              </p:cNvSpPr>
              <p:nvPr/>
            </p:nvSpPr>
            <p:spPr bwMode="auto">
              <a:xfrm>
                <a:off x="9338" y="12086"/>
                <a:ext cx="360" cy="36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400" i="1"/>
                  <a:t>dx</a:t>
                </a:r>
                <a:endParaRPr lang="ru-RU" altLang="ru-RU"/>
              </a:p>
            </p:txBody>
          </p:sp>
          <p:sp>
            <p:nvSpPr>
              <p:cNvPr id="1069" name="Text Box 71"/>
              <p:cNvSpPr txBox="1">
                <a:spLocks noChangeAspect="1" noChangeArrowheads="1"/>
              </p:cNvSpPr>
              <p:nvPr/>
            </p:nvSpPr>
            <p:spPr bwMode="auto">
              <a:xfrm>
                <a:off x="8674" y="11214"/>
                <a:ext cx="360" cy="36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400" i="1"/>
                  <a:t>dy</a:t>
                </a:r>
                <a:endParaRPr lang="ru-RU" altLang="ru-RU"/>
              </a:p>
            </p:txBody>
          </p:sp>
          <p:sp>
            <p:nvSpPr>
              <p:cNvPr id="1070" name="Text Box 72"/>
              <p:cNvSpPr txBox="1">
                <a:spLocks noChangeAspect="1" noChangeArrowheads="1"/>
              </p:cNvSpPr>
              <p:nvPr/>
            </p:nvSpPr>
            <p:spPr bwMode="auto">
              <a:xfrm>
                <a:off x="10280" y="11948"/>
                <a:ext cx="360" cy="36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400" i="1"/>
                  <a:t>dz</a:t>
                </a:r>
                <a:endParaRPr lang="ru-RU" altLang="ru-RU"/>
              </a:p>
            </p:txBody>
          </p:sp>
        </p:grpSp>
        <p:sp>
          <p:nvSpPr>
            <p:cNvPr id="1050" name="Text Box 84"/>
            <p:cNvSpPr txBox="1">
              <a:spLocks noChangeAspect="1" noChangeArrowheads="1"/>
            </p:cNvSpPr>
            <p:nvPr/>
          </p:nvSpPr>
          <p:spPr bwMode="auto">
            <a:xfrm>
              <a:off x="1152" y="2352"/>
              <a:ext cx="2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altLang="ru-RU">
                  <a:sym typeface="Symbol" panose="05050102010706020507" pitchFamily="18" charset="2"/>
                </a:rPr>
                <a:t></a:t>
              </a:r>
              <a:r>
                <a:rPr lang="en-US" altLang="ru-RU" baseline="-25000">
                  <a:sym typeface="Symbol" panose="05050102010706020507" pitchFamily="18" charset="2"/>
                </a:rPr>
                <a:t>yx</a:t>
              </a:r>
              <a:endParaRPr lang="ru-RU" altLang="ru-RU">
                <a:sym typeface="Symbol" panose="05050102010706020507" pitchFamily="18" charset="2"/>
              </a:endParaRPr>
            </a:p>
          </p:txBody>
        </p:sp>
        <p:sp>
          <p:nvSpPr>
            <p:cNvPr id="1051" name="Text Box 85"/>
            <p:cNvSpPr txBox="1">
              <a:spLocks noChangeArrowheads="1"/>
            </p:cNvSpPr>
            <p:nvPr/>
          </p:nvSpPr>
          <p:spPr bwMode="auto">
            <a:xfrm>
              <a:off x="1488" y="2736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altLang="ru-RU">
                  <a:sym typeface="Symbol" panose="05050102010706020507" pitchFamily="18" charset="2"/>
                </a:rPr>
                <a:t></a:t>
              </a:r>
              <a:r>
                <a:rPr lang="en-US" altLang="ru-RU" baseline="-25000">
                  <a:sym typeface="Symbol" panose="05050102010706020507" pitchFamily="18" charset="2"/>
                </a:rPr>
                <a:t>xy</a:t>
              </a:r>
              <a:endParaRPr lang="ru-RU" altLang="ru-RU">
                <a:sym typeface="Symbol" panose="05050102010706020507" pitchFamily="18" charset="2"/>
              </a:endParaRPr>
            </a:p>
          </p:txBody>
        </p:sp>
      </p:grpSp>
      <p:sp>
        <p:nvSpPr>
          <p:cNvPr id="1040" name="Rectangle 88"/>
          <p:cNvSpPr>
            <a:spLocks noChangeArrowheads="1"/>
          </p:cNvSpPr>
          <p:nvPr/>
        </p:nvSpPr>
        <p:spPr bwMode="auto">
          <a:xfrm>
            <a:off x="1524001" y="28315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1" name="Rectangle 89"/>
          <p:cNvSpPr>
            <a:spLocks noChangeArrowheads="1"/>
          </p:cNvSpPr>
          <p:nvPr/>
        </p:nvSpPr>
        <p:spPr bwMode="auto">
          <a:xfrm>
            <a:off x="6858001" y="4495800"/>
            <a:ext cx="2651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cs typeface="Times New Roman" panose="02020603050405020304" pitchFamily="18" charset="0"/>
              </a:rPr>
              <a:t>,</a:t>
            </a:r>
            <a:r>
              <a:rPr lang="ru-RU" altLang="ru-RU" sz="1100">
                <a:cs typeface="Times New Roman" panose="02020603050405020304" pitchFamily="18" charset="0"/>
              </a:rPr>
              <a:t> </a:t>
            </a:r>
            <a:endParaRPr lang="ru-RU" altLang="ru-RU"/>
          </a:p>
        </p:txBody>
      </p:sp>
      <p:grpSp>
        <p:nvGrpSpPr>
          <p:cNvPr id="6" name="Group 95"/>
          <p:cNvGrpSpPr>
            <a:grpSpLocks/>
          </p:cNvGrpSpPr>
          <p:nvPr/>
        </p:nvGrpSpPr>
        <p:grpSpPr bwMode="auto">
          <a:xfrm>
            <a:off x="4987926" y="4495801"/>
            <a:ext cx="4689475" cy="512763"/>
            <a:chOff x="2134" y="2208"/>
            <a:chExt cx="2954" cy="323"/>
          </a:xfrm>
        </p:grpSpPr>
        <p:graphicFrame>
          <p:nvGraphicFramePr>
            <p:cNvPr id="1027" name="Object 73"/>
            <p:cNvGraphicFramePr>
              <a:graphicFrameLocks noChangeAspect="1"/>
            </p:cNvGraphicFramePr>
            <p:nvPr/>
          </p:nvGraphicFramePr>
          <p:xfrm>
            <a:off x="2134" y="2208"/>
            <a:ext cx="2403" cy="3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56" name="Формула" r:id="rId4" imgW="2057400" imgH="279400" progId="Equation.3">
                    <p:embed/>
                  </p:oleObj>
                </mc:Choice>
                <mc:Fallback>
                  <p:oleObj name="Формула" r:id="rId4" imgW="2057400" imgH="279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4" y="2208"/>
                          <a:ext cx="2403" cy="3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8" name="Text Box 90"/>
            <p:cNvSpPr txBox="1">
              <a:spLocks noChangeArrowheads="1"/>
            </p:cNvSpPr>
            <p:nvPr/>
          </p:nvSpPr>
          <p:spPr bwMode="auto">
            <a:xfrm>
              <a:off x="4752" y="2256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b="1">
                  <a:sym typeface="Symbol" panose="05050102010706020507" pitchFamily="18" charset="2"/>
                </a:rPr>
                <a:t>(1)</a:t>
              </a:r>
              <a:endParaRPr lang="ru-RU" altLang="ru-RU" b="1">
                <a:sym typeface="Symbol" panose="05050102010706020507" pitchFamily="18" charset="2"/>
              </a:endParaRPr>
            </a:p>
          </p:txBody>
        </p:sp>
      </p:grpSp>
      <p:graphicFrame>
        <p:nvGraphicFramePr>
          <p:cNvPr id="3159" name="Object 87"/>
          <p:cNvGraphicFramePr>
            <a:graphicFrameLocks noChangeAspect="1"/>
          </p:cNvGraphicFramePr>
          <p:nvPr/>
        </p:nvGraphicFramePr>
        <p:xfrm>
          <a:off x="4800600" y="5334001"/>
          <a:ext cx="48768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name="Формула" r:id="rId6" imgW="2387600" imgH="279400" progId="Equation.3">
                  <p:embed/>
                </p:oleObj>
              </mc:Choice>
              <mc:Fallback>
                <p:oleObj name="Формула" r:id="rId6" imgW="23876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5334001"/>
                        <a:ext cx="4876800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63" name="Text Box 91"/>
          <p:cNvSpPr txBox="1">
            <a:spLocks noChangeArrowheads="1"/>
          </p:cNvSpPr>
          <p:nvPr/>
        </p:nvSpPr>
        <p:spPr bwMode="auto">
          <a:xfrm>
            <a:off x="9829800" y="5410201"/>
            <a:ext cx="53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b="1">
                <a:sym typeface="Symbol" panose="05050102010706020507" pitchFamily="18" charset="2"/>
              </a:rPr>
              <a:t>(2)</a:t>
            </a:r>
            <a:endParaRPr lang="ru-RU" altLang="ru-RU" b="1">
              <a:sym typeface="Symbol" panose="05050102010706020507" pitchFamily="18" charset="2"/>
            </a:endParaRPr>
          </a:p>
        </p:txBody>
      </p:sp>
      <p:sp>
        <p:nvSpPr>
          <p:cNvPr id="94" name="Rectangle 2"/>
          <p:cNvSpPr txBox="1">
            <a:spLocks noChangeArrowheads="1"/>
          </p:cNvSpPr>
          <p:nvPr/>
        </p:nvSpPr>
        <p:spPr>
          <a:xfrm>
            <a:off x="2590800" y="3124200"/>
            <a:ext cx="6858000" cy="609600"/>
          </a:xfrm>
          <a:prstGeom prst="rect">
            <a:avLst/>
          </a:prstGeom>
        </p:spPr>
        <p:txBody>
          <a:bodyPr anchor="ctr"/>
          <a:lstStyle/>
          <a:p>
            <a:pPr algn="ctr" eaLnBrk="1" hangingPunct="1">
              <a:defRPr/>
            </a:pPr>
            <a:r>
              <a:rPr lang="ru-RU" alt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Закон парности касательных напряжений</a:t>
            </a:r>
          </a:p>
        </p:txBody>
      </p:sp>
    </p:spTree>
    <p:extLst>
      <p:ext uri="{BB962C8B-B14F-4D97-AF65-F5344CB8AC3E}">
        <p14:creationId xmlns:p14="http://schemas.microsoft.com/office/powerpoint/2010/main" val="99503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3" grpId="0"/>
      <p:bldP spid="9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2286000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3048000" y="914400"/>
          <a:ext cx="205740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Формула" r:id="rId4" imgW="977900" imgH="241300" progId="Equation.3">
                  <p:embed/>
                </p:oleObj>
              </mc:Choice>
              <mc:Fallback>
                <p:oleObj name="Формула" r:id="rId4" imgW="9779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914400"/>
                        <a:ext cx="2057400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5410200" y="914400"/>
            <a:ext cx="3303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i="1" dirty="0"/>
              <a:t>-главные напряжения</a:t>
            </a:r>
          </a:p>
        </p:txBody>
      </p:sp>
    </p:spTree>
    <p:extLst>
      <p:ext uri="{BB962C8B-B14F-4D97-AF65-F5344CB8AC3E}">
        <p14:creationId xmlns:p14="http://schemas.microsoft.com/office/powerpoint/2010/main" val="109483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375</Words>
  <Application>Microsoft Office PowerPoint</Application>
  <PresentationFormat>Широкоэкранный</PresentationFormat>
  <Paragraphs>92</Paragraphs>
  <Slides>19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Arial</vt:lpstr>
      <vt:lpstr>Calibri</vt:lpstr>
      <vt:lpstr>Symbol</vt:lpstr>
      <vt:lpstr>Tahoma</vt:lpstr>
      <vt:lpstr>Times New Roman</vt:lpstr>
      <vt:lpstr>Оформление по умолчанию</vt:lpstr>
      <vt:lpstr>1_Оформление по умолчанию</vt:lpstr>
      <vt:lpstr>Microsoft Equation 3.0</vt:lpstr>
      <vt:lpstr>MathType 6.0 Equation</vt:lpstr>
      <vt:lpstr>MathType 5.0 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АлександрНиколаевич</dc:creator>
  <cp:lastModifiedBy>АлександрНиколаевич</cp:lastModifiedBy>
  <cp:revision>24</cp:revision>
  <dcterms:created xsi:type="dcterms:W3CDTF">2026-03-03T05:24:35Z</dcterms:created>
  <dcterms:modified xsi:type="dcterms:W3CDTF">2026-03-03T13:10:02Z</dcterms:modified>
</cp:coreProperties>
</file>