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70" r:id="rId9"/>
    <p:sldId id="271" r:id="rId10"/>
    <p:sldId id="272" r:id="rId11"/>
    <p:sldId id="265" r:id="rId12"/>
    <p:sldId id="266" r:id="rId13"/>
    <p:sldId id="267" r:id="rId14"/>
    <p:sldId id="268" r:id="rId15"/>
    <p:sldId id="269" r:id="rId16"/>
    <p:sldId id="263" r:id="rId17"/>
    <p:sldId id="264" r:id="rId18"/>
    <p:sldId id="273" r:id="rId1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490FC19-99E4-4C64-927B-E123CA57296D}" type="datetimeFigureOut">
              <a:rPr lang="ru-RU" smtClean="0"/>
              <a:pPr/>
              <a:t>24.05.2016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155D5AC-315D-46D6-A034-1724FF1FE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6%D1%83%D1%80%D0%BD%D0%B0%D0%BB" TargetMode="External"/><Relationship Id="rId2" Type="http://schemas.openxmlformats.org/officeDocument/2006/relationships/hyperlink" Target="https://ru.wikipedia.org/wiki/%D0%A0%D0%B5%D1%86%D0%B5%D0%BD%D0%B7%D0%B8%D1%80%D0%BE%D0%B2%D0%B0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0%D1%83%D1%87%D0%BD%D0%B0%D1%8F_%D0%BB%D0%B8%D1%82%D0%B5%D1%80%D0%B0%D1%82%D1%83%D1%80%D0%B0" TargetMode="External"/><Relationship Id="rId5" Type="http://schemas.openxmlformats.org/officeDocument/2006/relationships/hyperlink" Target="https://ru.wikipedia.org/wiki/%D0%A1%D0%BF%D0%B5%D1%86%D0%B8%D0%B0%D0%BB%D0%B8%D1%81%D1%82" TargetMode="External"/><Relationship Id="rId4" Type="http://schemas.openxmlformats.org/officeDocument/2006/relationships/hyperlink" Target="https://ru.wikipedia.org/wiki/%D0%A1%D1%82%D0%B0%D1%82%D1%8C%D1%8F_(%D0%BD%D0%B0%D1%83%D1%87%D0%BD%D0%B0%D1%8F)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0%D1%83%D1%87%D0%BD%D0%B0%D1%8F_%D0%BA%D0%BE%D0%BD%D1%84%D0%B5%D1%80%D0%B5%D0%BD%D1%86%D0%B8%D1%8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0%D1%83%D1%87%D0%BD%D0%B0%D1%8F_%D0%BF%D1%83%D0%B1%D0%BB%D0%B8%D0%BA%D0%B0%D1%86%D0%B8%D1%8F" TargetMode="External"/><Relationship Id="rId3" Type="http://schemas.openxmlformats.org/officeDocument/2006/relationships/hyperlink" Target="https://ru.wikipedia.org/wiki/2005_%D0%B3%D0%BE%D0%B4_%D0%B2_%D0%BD%D0%B0%D1%83%D0%BA%D0%B5" TargetMode="External"/><Relationship Id="rId7" Type="http://schemas.openxmlformats.org/officeDocument/2006/relationships/hyperlink" Target="https://ru.wikipedia.org/w/index.php?title=%D0%9D%D0%B0%D1%83%D1%87%D0%BD%D0%B0%D1%8F_%D0%BE%D1%80%D0%B3%D0%B0%D0%BD%D0%B8%D0%B7%D0%B0%D1%86%D0%B8%D1%8F&amp;action=edit&amp;redlink=1" TargetMode="External"/><Relationship Id="rId2" Type="http://schemas.openxmlformats.org/officeDocument/2006/relationships/hyperlink" Target="https://ru.wikipedia.org/wiki/%D0%9D%D0%B0%D1%83%D0%BA%D0%BE%D0%BC%D0%B5%D1%82%D1%80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3%D1%87%D1%91%D0%BD%D1%8B%D0%B9" TargetMode="External"/><Relationship Id="rId5" Type="http://schemas.openxmlformats.org/officeDocument/2006/relationships/hyperlink" Target="https://ru.wikipedia.org/wiki/%D0%9A%D0%B0%D0%BB%D0%B8%D1%84%D0%BE%D1%80%D0%BD%D0%B8%D0%B9%D1%81%D0%BA%D0%B8%D0%B9_%D1%83%D0%BD%D0%B8%D0%B2%D0%B5%D1%80%D1%81%D0%B8%D1%82%D0%B5%D1%82_%D0%B2_%D0%A1%D0%B0%D0%BD-%D0%94%D0%B8%D0%B5%D0%B3%D0%BE" TargetMode="External"/><Relationship Id="rId4" Type="http://schemas.openxmlformats.org/officeDocument/2006/relationships/hyperlink" Target="https://ru.wikipedia.org/wiki/%D0%A5%D0%B8%D1%80%D1%88,_%D0%A5%D0%BE%D1%80%D1%85%D0%B5" TargetMode="External"/><Relationship Id="rId9" Type="http://schemas.openxmlformats.org/officeDocument/2006/relationships/hyperlink" Target="https://ru.wikipedia.org/wiki/%D0%98%D0%BD%D0%B4%D0%B5%D0%BA%D1%81_%D1%86%D0%B8%D1%82%D0%B8%D1%80%D0%BE%D0%B2%D0%B0%D0%BD%D0%B8%D1%8F_%D0%BD%D0%B0%D1%83%D1%87%D0%BD%D1%8B%D1%85_%D1%81%D1%82%D0%B0%D1%82%D0%B5%D0%B9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магистрантов ФЛА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Основы </a:t>
            </a:r>
            <a:r>
              <a:rPr lang="ru-RU" dirty="0" smtClean="0"/>
              <a:t>написания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научных статей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пишут буржуи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изданий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Непериодическое </a:t>
            </a:r>
            <a:r>
              <a:rPr lang="ru-RU" b="1" dirty="0" smtClean="0"/>
              <a:t>издание</a:t>
            </a:r>
            <a:endParaRPr lang="ru-RU" dirty="0" smtClean="0"/>
          </a:p>
          <a:p>
            <a:r>
              <a:rPr lang="ru-RU" b="1" dirty="0" smtClean="0"/>
              <a:t>Сериальное </a:t>
            </a:r>
            <a:r>
              <a:rPr lang="ru-RU" b="1" dirty="0" smtClean="0"/>
              <a:t>издание</a:t>
            </a:r>
            <a:endParaRPr lang="ru-RU" dirty="0" smtClean="0"/>
          </a:p>
          <a:p>
            <a:r>
              <a:rPr lang="ru-RU" b="1" dirty="0" smtClean="0"/>
              <a:t>Периодическое </a:t>
            </a:r>
            <a:r>
              <a:rPr lang="ru-RU" b="1" dirty="0" smtClean="0"/>
              <a:t>издание</a:t>
            </a:r>
            <a:endParaRPr lang="ru-RU" dirty="0" smtClean="0"/>
          </a:p>
          <a:p>
            <a:r>
              <a:rPr lang="ru-RU" b="1" dirty="0" smtClean="0"/>
              <a:t>Продолжающееся издание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Виды научных изданий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1. </a:t>
            </a:r>
            <a:r>
              <a:rPr lang="ru-RU" b="1" dirty="0" smtClean="0"/>
              <a:t>Монография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b="1" dirty="0" smtClean="0"/>
              <a:t>Сборники научных </a:t>
            </a:r>
            <a:r>
              <a:rPr lang="ru-RU" b="1" dirty="0" smtClean="0"/>
              <a:t>трудов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b="1" dirty="0" smtClean="0"/>
              <a:t>Автореферат </a:t>
            </a:r>
            <a:r>
              <a:rPr lang="ru-RU" b="1" dirty="0" smtClean="0"/>
              <a:t>диссертации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b="1" dirty="0" smtClean="0"/>
              <a:t>Тезисы докладов научной </a:t>
            </a:r>
            <a:r>
              <a:rPr lang="ru-RU" b="1" dirty="0" smtClean="0"/>
              <a:t>конференции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b="1" dirty="0" smtClean="0"/>
              <a:t>Материалы </a:t>
            </a:r>
            <a:r>
              <a:rPr lang="ru-RU" b="1" dirty="0" smtClean="0"/>
              <a:t>конференции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hlinkClick r:id="rId2" tooltip="Рецензирование"/>
              </a:rPr>
              <a:t>Рецензируемый</a:t>
            </a:r>
            <a:r>
              <a:rPr lang="ru-RU" dirty="0" smtClean="0"/>
              <a:t> </a:t>
            </a:r>
            <a:r>
              <a:rPr lang="ru-RU" b="1" dirty="0" smtClean="0"/>
              <a:t>научный журнал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3" tooltip="Журнал"/>
              </a:rPr>
              <a:t>журнал</a:t>
            </a:r>
            <a:r>
              <a:rPr lang="ru-RU" dirty="0" smtClean="0"/>
              <a:t>, в котором присылаемые </a:t>
            </a:r>
            <a:r>
              <a:rPr lang="ru-RU" dirty="0" smtClean="0">
                <a:hlinkClick r:id="rId4" tooltip="Статья (научная)"/>
              </a:rPr>
              <a:t>статьи</a:t>
            </a:r>
            <a:r>
              <a:rPr lang="ru-RU" dirty="0" smtClean="0"/>
              <a:t> перед публикацией представляются на </a:t>
            </a:r>
            <a:r>
              <a:rPr lang="ru-RU" dirty="0" smtClean="0">
                <a:hlinkClick r:id="rId2" tooltip="Рецензирование"/>
              </a:rPr>
              <a:t>рецензирование</a:t>
            </a:r>
            <a:r>
              <a:rPr lang="ru-RU" dirty="0" smtClean="0"/>
              <a:t> независимым </a:t>
            </a:r>
            <a:r>
              <a:rPr lang="ru-RU" dirty="0" smtClean="0">
                <a:hlinkClick r:id="rId5" tooltip="Специалист"/>
              </a:rPr>
              <a:t>специалистам</a:t>
            </a:r>
            <a:r>
              <a:rPr lang="ru-RU" dirty="0" smtClean="0"/>
              <a:t>, которые обычно не входят в состав редакции журнала и ведут исследования в областях, близких с тематикой статьи. Научный журнал является одной из главных составляющих </a:t>
            </a:r>
            <a:r>
              <a:rPr lang="ru-RU" dirty="0" smtClean="0">
                <a:hlinkClick r:id="rId6" tooltip="Научная литература"/>
              </a:rPr>
              <a:t>научной литературы</a:t>
            </a:r>
            <a:r>
              <a:rPr lang="ru-RU" dirty="0" smtClean="0"/>
              <a:t>. Рецензирование материалов выполняется для того, чтобы постараться оградить читателей от методологических ошибок или фальсификаций..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Scopus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библиографическая и реферативная база данных и инструмент для отслеживания цитируемости статей, опубликованных в научных изданиях. Индексирует 18 тыс. названий научных изданий по техническим, медицинским и гуманитарным наукам 5 тыс. издателей</a:t>
            </a:r>
            <a:r>
              <a:rPr lang="ru-RU" baseline="30000" dirty="0" smtClean="0"/>
              <a:t>.</a:t>
            </a:r>
            <a:r>
              <a:rPr lang="ru-RU" dirty="0" smtClean="0"/>
              <a:t> База данных индексирует научные журналы, материалы </a:t>
            </a:r>
            <a:r>
              <a:rPr lang="ru-RU" dirty="0" smtClean="0">
                <a:hlinkClick r:id="rId2" tooltip="Научная конференция"/>
              </a:rPr>
              <a:t>конференций</a:t>
            </a:r>
            <a:r>
              <a:rPr lang="ru-RU" dirty="0" smtClean="0"/>
              <a:t> и серийные книжные издания.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20688"/>
            <a:ext cx="8534400" cy="3668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Индекс </a:t>
            </a:r>
            <a:r>
              <a:rPr lang="ru-RU" b="1" dirty="0" err="1" smtClean="0"/>
              <a:t>Хирша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— </a:t>
            </a:r>
            <a:r>
              <a:rPr lang="ru-RU" dirty="0" err="1" smtClean="0">
                <a:hlinkClick r:id="rId2" tooltip="Наукометрия"/>
              </a:rPr>
              <a:t>наукометрический</a:t>
            </a:r>
            <a:r>
              <a:rPr lang="ru-RU" dirty="0" smtClean="0"/>
              <a:t> показатель, предложенный в </a:t>
            </a:r>
            <a:r>
              <a:rPr lang="ru-RU" dirty="0" smtClean="0">
                <a:hlinkClick r:id="rId3" tooltip="2005 год в науке"/>
              </a:rPr>
              <a:t>2005 году</a:t>
            </a:r>
            <a:r>
              <a:rPr lang="ru-RU" dirty="0" smtClean="0"/>
              <a:t> </a:t>
            </a:r>
            <a:r>
              <a:rPr lang="ru-RU" dirty="0" err="1" smtClean="0"/>
              <a:t>аргентино-американским</a:t>
            </a:r>
            <a:r>
              <a:rPr lang="ru-RU" dirty="0" smtClean="0"/>
              <a:t> физиком </a:t>
            </a:r>
            <a:r>
              <a:rPr lang="ru-RU" dirty="0" smtClean="0">
                <a:hlinkClick r:id="rId4" tooltip="Хирш, Хорхе"/>
              </a:rPr>
              <a:t>Хорхе </a:t>
            </a:r>
            <a:r>
              <a:rPr lang="ru-RU" dirty="0" err="1" smtClean="0">
                <a:hlinkClick r:id="rId4" tooltip="Хирш, Хорхе"/>
              </a:rPr>
              <a:t>Хиршем</a:t>
            </a:r>
            <a:r>
              <a:rPr lang="ru-RU" dirty="0" smtClean="0"/>
              <a:t> из </a:t>
            </a:r>
            <a:r>
              <a:rPr lang="ru-RU" dirty="0" smtClean="0">
                <a:hlinkClick r:id="rId5" tooltip="Калифорнийский университет в Сан-Диего"/>
              </a:rPr>
              <a:t>Калифорнийского университета в Сан-Диего</a:t>
            </a:r>
            <a:r>
              <a:rPr lang="ru-RU" dirty="0" smtClean="0"/>
              <a:t> первоначально для оценки научной </a:t>
            </a:r>
            <a:r>
              <a:rPr lang="ru-RU" smtClean="0"/>
              <a:t>продуктивности физиков. </a:t>
            </a:r>
            <a:r>
              <a:rPr lang="ru-RU" dirty="0" smtClean="0"/>
              <a:t>Индекс </a:t>
            </a:r>
            <a:r>
              <a:rPr lang="ru-RU" dirty="0" err="1" smtClean="0"/>
              <a:t>Хирша</a:t>
            </a:r>
            <a:r>
              <a:rPr lang="ru-RU" dirty="0" smtClean="0"/>
              <a:t> является количественной характеристикой продуктивности </a:t>
            </a:r>
            <a:r>
              <a:rPr lang="ru-RU" dirty="0" smtClean="0">
                <a:hlinkClick r:id="rId6" tooltip="Учёный"/>
              </a:rPr>
              <a:t>учёного</a:t>
            </a:r>
            <a:r>
              <a:rPr lang="ru-RU" dirty="0" smtClean="0"/>
              <a:t>, группы учёных, </a:t>
            </a:r>
            <a:r>
              <a:rPr lang="ru-RU" dirty="0" smtClean="0">
                <a:hlinkClick r:id="rId7" tooltip="Научная организация (страница отсутствует)"/>
              </a:rPr>
              <a:t>научной организации</a:t>
            </a:r>
            <a:r>
              <a:rPr lang="ru-RU" dirty="0" smtClean="0"/>
              <a:t> или страны в целом, основанной на количестве </a:t>
            </a:r>
            <a:r>
              <a:rPr lang="ru-RU" dirty="0" smtClean="0">
                <a:hlinkClick r:id="rId8" tooltip="Научная публикация"/>
              </a:rPr>
              <a:t>публикаций</a:t>
            </a:r>
            <a:r>
              <a:rPr lang="ru-RU" dirty="0" smtClean="0"/>
              <a:t> и </a:t>
            </a:r>
            <a:r>
              <a:rPr lang="ru-RU" dirty="0" smtClean="0">
                <a:hlinkClick r:id="rId9" tooltip="Индекс цитирования научных статей"/>
              </a:rPr>
              <a:t>количестве цитирований</a:t>
            </a:r>
            <a:r>
              <a:rPr lang="ru-RU" dirty="0" smtClean="0"/>
              <a:t> этих публикаций.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-1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Работа со опубликованными статьями соответствующего научного направления (5-8 публикаций):</a:t>
            </a:r>
          </a:p>
          <a:p>
            <a:r>
              <a:rPr lang="ru-RU" sz="2400" dirty="0" smtClean="0"/>
              <a:t>определение типа статьи,</a:t>
            </a:r>
          </a:p>
          <a:p>
            <a:r>
              <a:rPr lang="ru-RU" sz="2400" dirty="0" smtClean="0"/>
              <a:t>анализ структуры,</a:t>
            </a:r>
          </a:p>
          <a:p>
            <a:r>
              <a:rPr lang="ru-RU" sz="2400" dirty="0" smtClean="0"/>
              <a:t>словарь терминов и оборотов,</a:t>
            </a:r>
          </a:p>
          <a:p>
            <a:r>
              <a:rPr lang="ru-RU" sz="2400" dirty="0" smtClean="0"/>
              <a:t>реферат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-2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Работа со опубликованными статьями соответствующего научного направления (5-8 публикаций):</a:t>
            </a:r>
          </a:p>
          <a:p>
            <a:r>
              <a:rPr lang="ru-RU" sz="2000" dirty="0" smtClean="0"/>
              <a:t>определение типа статьи,</a:t>
            </a:r>
          </a:p>
          <a:p>
            <a:r>
              <a:rPr lang="ru-RU" sz="2000" dirty="0" smtClean="0"/>
              <a:t>анализ структуры,</a:t>
            </a:r>
          </a:p>
          <a:p>
            <a:r>
              <a:rPr lang="ru-RU" sz="2000" dirty="0" smtClean="0"/>
              <a:t>словарь терминов и оборотов,</a:t>
            </a:r>
          </a:p>
          <a:p>
            <a:r>
              <a:rPr lang="ru-RU" sz="2000" dirty="0" smtClean="0"/>
              <a:t>реферат.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Отчетность и контакты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Папка- скоросшиватель  с работой </a:t>
            </a:r>
          </a:p>
          <a:p>
            <a:r>
              <a:rPr lang="ru-RU" dirty="0" smtClean="0"/>
              <a:t>Копия бакалаврского диплома</a:t>
            </a:r>
          </a:p>
          <a:p>
            <a:r>
              <a:rPr lang="ru-RU" dirty="0" smtClean="0"/>
              <a:t>Наверное, деньги  за корочки </a:t>
            </a:r>
          </a:p>
          <a:p>
            <a:r>
              <a:rPr lang="ru-RU" dirty="0" smtClean="0"/>
              <a:t>3-215 –Галина Геннадьевна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Определение понятия статья и этапы ее написания:</a:t>
            </a:r>
          </a:p>
          <a:p>
            <a:pPr lvl="1">
              <a:buFont typeface="Arial" pitchFamily="34" charset="0"/>
              <a:buChar char="•"/>
            </a:pPr>
            <a:r>
              <a:rPr lang="ru-RU" sz="2300" dirty="0" err="1" smtClean="0"/>
              <a:t>многоэтапность</a:t>
            </a:r>
            <a:r>
              <a:rPr lang="ru-RU" sz="2300" dirty="0" smtClean="0"/>
              <a:t> процесса,</a:t>
            </a:r>
            <a:endParaRPr lang="ru-RU" sz="1500" dirty="0" smtClean="0"/>
          </a:p>
          <a:p>
            <a:pPr lvl="1">
              <a:buFont typeface="Arial" pitchFamily="34" charset="0"/>
              <a:buChar char="•"/>
            </a:pPr>
            <a:r>
              <a:rPr lang="ru-RU" sz="2300" dirty="0" smtClean="0"/>
              <a:t> тип статьи,</a:t>
            </a:r>
            <a:endParaRPr lang="ru-RU" sz="1500" dirty="0" smtClean="0"/>
          </a:p>
          <a:p>
            <a:pPr lvl="1">
              <a:buFont typeface="Arial" pitchFamily="34" charset="0"/>
              <a:buChar char="•"/>
            </a:pPr>
            <a:r>
              <a:rPr lang="ru-RU" sz="2300" dirty="0" smtClean="0"/>
              <a:t>определение читательской аудитории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300" dirty="0" smtClean="0"/>
              <a:t>Определение читательской аудитории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Первый раз на эстраде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«…</a:t>
            </a:r>
            <a:r>
              <a:rPr lang="ru-RU" i="1" dirty="0" smtClean="0"/>
              <a:t>Недавно был запланирован симфонический утренник для ленинградских школ, точнее, для первых классов "А" и первых классов "Б". Но по ошибке билеты попали в Академию наук, и вместо самых маленьких пришли наши дорогие </a:t>
            </a:r>
            <a:r>
              <a:rPr lang="ru-RU" i="1" dirty="0" err="1" smtClean="0"/>
              <a:t>Мафусаилы</a:t>
            </a:r>
            <a:r>
              <a:rPr lang="ru-RU" i="1" dirty="0" smtClean="0"/>
              <a:t>. Об этом мой помощник узнал минут за пять до концерта. И, не имея способности учесть требования новой аудитории, он рассказал академикам и членам-корреспондентам, что скрипочка - это ящичек, на котором натянуты </a:t>
            </a:r>
            <a:r>
              <a:rPr lang="ru-RU" i="1" dirty="0" err="1" smtClean="0"/>
              <a:t>кишочки</a:t>
            </a:r>
            <a:r>
              <a:rPr lang="ru-RU" i="1" dirty="0" smtClean="0"/>
              <a:t>, а по ним водят волосиками, и они пищат... Почтенные старцы стонали от смеха, но это не совсем та реакция, которая нам нужна! …»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dirty="0" err="1" smtClean="0"/>
              <a:t>И.Адронников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статьи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(он же формат) определяется тем, какую функцию выполняет материал:</a:t>
            </a:r>
          </a:p>
          <a:p>
            <a:pPr lvl="1"/>
            <a:r>
              <a:rPr lang="ru-RU" dirty="0" smtClean="0"/>
              <a:t>• новость;</a:t>
            </a:r>
          </a:p>
          <a:p>
            <a:pPr lvl="1"/>
            <a:r>
              <a:rPr lang="ru-RU" dirty="0" smtClean="0"/>
              <a:t>• эссе;</a:t>
            </a:r>
          </a:p>
          <a:p>
            <a:pPr lvl="1"/>
            <a:r>
              <a:rPr lang="ru-RU" dirty="0" smtClean="0"/>
              <a:t>• мотивирующая статья; </a:t>
            </a:r>
          </a:p>
          <a:p>
            <a:pPr lvl="1"/>
            <a:r>
              <a:rPr lang="ru-RU" dirty="0" smtClean="0"/>
              <a:t>• статья на спорную тему;</a:t>
            </a:r>
          </a:p>
          <a:p>
            <a:pPr lvl="1"/>
            <a:r>
              <a:rPr lang="ru-RU" dirty="0" smtClean="0"/>
              <a:t>• статья, отвечающая на вопрос «как»;</a:t>
            </a:r>
          </a:p>
          <a:p>
            <a:pPr lvl="1"/>
            <a:r>
              <a:rPr lang="ru-RU" dirty="0" smtClean="0"/>
              <a:t>• интервью;</a:t>
            </a:r>
          </a:p>
          <a:p>
            <a:pPr lvl="1"/>
            <a:r>
              <a:rPr lang="ru-RU" dirty="0" smtClean="0"/>
              <a:t>• обзорная..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Основные стили написания статей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Разговорный стиль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Официально-деловой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Публицистический стиль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Стили и типы </a:t>
            </a:r>
            <a:r>
              <a:rPr lang="ru-RU" b="1" dirty="0" smtClean="0"/>
              <a:t>научных текстов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монография,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журнальная статья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рецензия,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учебник (учебное пособие),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лекция,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доклад,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информационное сообщение (о состоявшейся конференции, симпозиуме, конгрессе),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устное выступление (на конференции, симпозиуме и т. д.)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Многоэтапность</a:t>
            </a:r>
            <a:r>
              <a:rPr lang="ru-RU" dirty="0" smtClean="0"/>
              <a:t> процесса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формулировка замысла; </a:t>
            </a:r>
          </a:p>
          <a:p>
            <a:r>
              <a:rPr lang="ru-RU" i="1" dirty="0" smtClean="0"/>
              <a:t>составление плана статьи;</a:t>
            </a:r>
          </a:p>
          <a:p>
            <a:r>
              <a:rPr lang="ru-RU" i="1" dirty="0" smtClean="0"/>
              <a:t> отбор и подготовка материалов; группирование материалов; </a:t>
            </a:r>
          </a:p>
          <a:p>
            <a:r>
              <a:rPr lang="ru-RU" i="1" dirty="0" smtClean="0"/>
              <a:t>написание рукописи; </a:t>
            </a:r>
          </a:p>
          <a:p>
            <a:r>
              <a:rPr lang="ru-RU" i="1" dirty="0" smtClean="0"/>
              <a:t> проверка правильности оформления, </a:t>
            </a:r>
          </a:p>
          <a:p>
            <a:r>
              <a:rPr lang="ru-RU" i="1" dirty="0" smtClean="0"/>
              <a:t>литературная правка.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48680"/>
            <a:ext cx="8534400" cy="43887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Структура научной статьи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Название (заголовок</a:t>
            </a:r>
            <a:r>
              <a:rPr lang="ru-RU" dirty="0" smtClean="0"/>
              <a:t>).</a:t>
            </a:r>
          </a:p>
          <a:p>
            <a:pPr lvl="0"/>
            <a:r>
              <a:rPr lang="ru-RU" dirty="0" err="1" smtClean="0"/>
              <a:t>Портфолио</a:t>
            </a:r>
            <a:r>
              <a:rPr lang="ru-RU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Аннотация.</a:t>
            </a:r>
          </a:p>
          <a:p>
            <a:pPr lvl="0"/>
            <a:r>
              <a:rPr lang="ru-RU" dirty="0" smtClean="0"/>
              <a:t>Ключевые слова.</a:t>
            </a:r>
          </a:p>
          <a:p>
            <a:pPr lvl="0"/>
            <a:r>
              <a:rPr lang="ru-RU" dirty="0" smtClean="0"/>
              <a:t>Введение.</a:t>
            </a:r>
          </a:p>
          <a:p>
            <a:pPr lvl="0"/>
            <a:r>
              <a:rPr lang="ru-RU" dirty="0" smtClean="0"/>
              <a:t>Обзор литературы.</a:t>
            </a:r>
          </a:p>
          <a:p>
            <a:pPr lvl="0"/>
            <a:r>
              <a:rPr lang="ru-RU" dirty="0" smtClean="0"/>
              <a:t>Основная часть (методология, результаты).</a:t>
            </a:r>
          </a:p>
          <a:p>
            <a:pPr lvl="0"/>
            <a:r>
              <a:rPr lang="ru-RU" dirty="0" smtClean="0"/>
              <a:t>Выводы и дальнейшие перспективы исследования</a:t>
            </a:r>
            <a:r>
              <a:rPr lang="ru-RU" dirty="0" smtClean="0"/>
              <a:t>.</a:t>
            </a:r>
          </a:p>
          <a:p>
            <a:pPr lvl="0"/>
            <a:r>
              <a:rPr lang="ru-RU" i="1" dirty="0" smtClean="0">
                <a:solidFill>
                  <a:srgbClr val="FF0000"/>
                </a:solidFill>
              </a:rPr>
              <a:t>Благодарность.</a:t>
            </a:r>
            <a:endParaRPr lang="ru-RU" i="1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Список литературы.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написано у нас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7061945" cy="393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292</TotalTime>
  <Words>567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Основы написания  научных статей</vt:lpstr>
      <vt:lpstr>Слайд 2</vt:lpstr>
      <vt:lpstr>Определение читательской аудитории </vt:lpstr>
      <vt:lpstr>Тип статьи</vt:lpstr>
      <vt:lpstr> Основные стили написания статей  </vt:lpstr>
      <vt:lpstr> Стили и типы научных текстов</vt:lpstr>
      <vt:lpstr>Многоэтапность процесса</vt:lpstr>
      <vt:lpstr> Структура научной статьи</vt:lpstr>
      <vt:lpstr>Как написано у нас </vt:lpstr>
      <vt:lpstr>Как пишут буржуи</vt:lpstr>
      <vt:lpstr>Типы изданий</vt:lpstr>
      <vt:lpstr>Виды научных изданий </vt:lpstr>
      <vt:lpstr>Рецензируемый научный журнал</vt:lpstr>
      <vt:lpstr>Scopus</vt:lpstr>
      <vt:lpstr> Индекс Хирша</vt:lpstr>
      <vt:lpstr>Самостоятельная работа -1</vt:lpstr>
      <vt:lpstr>Самостоятельная работа -2</vt:lpstr>
      <vt:lpstr>Отчетность и контакты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написания  научных статей</dc:title>
  <dc:creator>user</dc:creator>
  <cp:lastModifiedBy>user</cp:lastModifiedBy>
  <cp:revision>30</cp:revision>
  <dcterms:created xsi:type="dcterms:W3CDTF">2016-05-23T06:59:01Z</dcterms:created>
  <dcterms:modified xsi:type="dcterms:W3CDTF">2016-05-24T07:34:46Z</dcterms:modified>
</cp:coreProperties>
</file>