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80" r:id="rId4"/>
    <p:sldId id="261" r:id="rId5"/>
    <p:sldId id="257" r:id="rId6"/>
    <p:sldId id="262" r:id="rId7"/>
    <p:sldId id="264" r:id="rId8"/>
    <p:sldId id="259" r:id="rId9"/>
    <p:sldId id="272" r:id="rId10"/>
    <p:sldId id="269" r:id="rId11"/>
    <p:sldId id="268" r:id="rId12"/>
    <p:sldId id="260" r:id="rId13"/>
    <p:sldId id="265" r:id="rId14"/>
    <p:sldId id="266" r:id="rId15"/>
    <p:sldId id="267" r:id="rId16"/>
    <p:sldId id="270" r:id="rId17"/>
    <p:sldId id="274" r:id="rId18"/>
    <p:sldId id="273" r:id="rId19"/>
    <p:sldId id="275" r:id="rId20"/>
    <p:sldId id="276" r:id="rId21"/>
    <p:sldId id="277" r:id="rId22"/>
    <p:sldId id="278" r:id="rId23"/>
    <p:sldId id="279" r:id="rId24"/>
    <p:sldId id="271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576" autoAdjust="0"/>
  </p:normalViewPr>
  <p:slideViewPr>
    <p:cSldViewPr>
      <p:cViewPr varScale="1">
        <p:scale>
          <a:sx n="86" d="100"/>
          <a:sy n="86" d="100"/>
        </p:scale>
        <p:origin x="58" y="1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C2B79-3EF5-43B7-9292-5AD35CDE1BA7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E7E46-3343-4ABA-8FF3-F4503771B1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C2B79-3EF5-43B7-9292-5AD35CDE1BA7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E7E46-3343-4ABA-8FF3-F4503771B1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C2B79-3EF5-43B7-9292-5AD35CDE1BA7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E7E46-3343-4ABA-8FF3-F4503771B1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C2B79-3EF5-43B7-9292-5AD35CDE1BA7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E7E46-3343-4ABA-8FF3-F4503771B1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C2B79-3EF5-43B7-9292-5AD35CDE1BA7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E7E46-3343-4ABA-8FF3-F4503771B1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C2B79-3EF5-43B7-9292-5AD35CDE1BA7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E7E46-3343-4ABA-8FF3-F4503771B1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C2B79-3EF5-43B7-9292-5AD35CDE1BA7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E7E46-3343-4ABA-8FF3-F4503771B1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C2B79-3EF5-43B7-9292-5AD35CDE1BA7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E7E46-3343-4ABA-8FF3-F4503771B1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C2B79-3EF5-43B7-9292-5AD35CDE1BA7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E7E46-3343-4ABA-8FF3-F4503771B1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C2B79-3EF5-43B7-9292-5AD35CDE1BA7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E7E46-3343-4ABA-8FF3-F4503771B1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C2B79-3EF5-43B7-9292-5AD35CDE1BA7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E7E46-3343-4ABA-8FF3-F4503771B1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47000" b="-4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9C2B79-3EF5-43B7-9292-5AD35CDE1BA7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E7E46-3343-4ABA-8FF3-F4503771B1E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79512" y="1628800"/>
            <a:ext cx="8784976" cy="4824536"/>
          </a:xfrm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isometricTopUp"/>
            <a:lightRig rig="threePt" dir="t"/>
          </a:scene3d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9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Международная </a:t>
            </a:r>
            <a:r>
              <a:rPr lang="ru-RU" sz="49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Летняя </a:t>
            </a:r>
            <a:r>
              <a:rPr lang="ru-RU" sz="49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Школа </a:t>
            </a:r>
            <a:br>
              <a:rPr lang="ru-RU" sz="49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ФБ НГТУ</a:t>
            </a: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9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УСТОЙЧИВОЕ РАЗВИТИЕ: ГЛОБАЛЬНЫЙ ДИАЛОГ» 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7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«SUSTAINABLE DEVELOPMENT: GLOBAL CONVERSATION»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en-US" sz="49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14 - 17 </a:t>
            </a:r>
            <a:r>
              <a:rPr lang="ru-RU" sz="49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июня</a:t>
            </a:r>
            <a:r>
              <a:rPr lang="en-US" sz="49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2016 </a:t>
            </a:r>
            <a:r>
              <a:rPr lang="ru-RU" sz="49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sz="49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en-US" sz="2200" b="1" dirty="0">
                <a:solidFill>
                  <a:srgbClr val="214C5E"/>
                </a:solidFill>
                <a:latin typeface="Arial" panose="020B0604020202020204" pitchFamily="34" charset="0"/>
                <a:ea typeface="+mn-ea"/>
                <a:cs typeface="+mn-cs"/>
              </a:rPr>
              <a:t> </a:t>
            </a:r>
            <a:r>
              <a:rPr lang="ru-RU" sz="2200" b="1" dirty="0">
                <a:solidFill>
                  <a:srgbClr val="214C5E"/>
                </a:solidFill>
                <a:latin typeface="Arial" panose="020B0604020202020204" pitchFamily="34" charset="0"/>
                <a:ea typeface="+mn-ea"/>
                <a:cs typeface="+mn-cs"/>
              </a:rPr>
              <a:t/>
            </a:r>
            <a:br>
              <a:rPr lang="ru-RU" sz="2200" b="1" dirty="0">
                <a:solidFill>
                  <a:srgbClr val="214C5E"/>
                </a:solidFill>
                <a:latin typeface="Arial" panose="020B0604020202020204" pitchFamily="34" charset="0"/>
                <a:ea typeface="+mn-ea"/>
                <a:cs typeface="+mn-cs"/>
              </a:rPr>
            </a:br>
            <a:endParaRPr lang="ru-RU" sz="2200" b="1" dirty="0">
              <a:solidFill>
                <a:srgbClr val="214C5E"/>
              </a:solidFill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1026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-45987"/>
            <a:ext cx="1976537" cy="1637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972526"/>
            <a:ext cx="1854405" cy="154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8065" y="620688"/>
            <a:ext cx="3816424" cy="787516"/>
          </a:xfrm>
          <a:prstGeom prst="rect">
            <a:avLst/>
          </a:prstGeom>
        </p:spPr>
      </p:pic>
      <p:pic>
        <p:nvPicPr>
          <p:cNvPr id="2050" name="Picture 2" descr="http://fb.nstu.ru/static_files/faculty_36/image/Logo_FB_cve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121777"/>
            <a:ext cx="2232248" cy="2232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79712" y="752445"/>
            <a:ext cx="28905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Arial Narrow" panose="020B0606020202030204" pitchFamily="34" charset="0"/>
              </a:rPr>
              <a:t>Факультет энергетики (ФЭН)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140563" y="6483894"/>
            <a:ext cx="28937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Arial Narrow" panose="020B0606020202030204" pitchFamily="34" charset="0"/>
              </a:rPr>
              <a:t>Electrical Engineering Faculty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52640" y="218180"/>
            <a:ext cx="39950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 Narrow" panose="020B0606020202030204" pitchFamily="34" charset="0"/>
              </a:rPr>
              <a:t>Научно-производственное предприятие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5100" b="1" dirty="0">
                <a:solidFill>
                  <a:srgbClr val="7030A0"/>
                </a:solidFill>
              </a:rPr>
              <a:t>Отзывы участников:</a:t>
            </a:r>
          </a:p>
          <a:p>
            <a:pPr marL="0" indent="0">
              <a:buNone/>
            </a:pPr>
            <a:endParaRPr lang="ru-RU" b="1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n-US" dirty="0" smtClean="0"/>
              <a:t>… </a:t>
            </a:r>
            <a:r>
              <a:rPr lang="ru-RU" sz="3800" dirty="0"/>
              <a:t>Вполне представительная группа. </a:t>
            </a:r>
            <a:endParaRPr lang="ru-RU" sz="3800" dirty="0" smtClean="0"/>
          </a:p>
          <a:p>
            <a:pPr marL="0" indent="0">
              <a:buNone/>
            </a:pPr>
            <a:r>
              <a:rPr lang="ru-RU" sz="3800" dirty="0" smtClean="0"/>
              <a:t>Думаю</a:t>
            </a:r>
            <a:r>
              <a:rPr lang="ru-RU" sz="3800" dirty="0"/>
              <a:t>, всем нам от мероприятия будет только польза.</a:t>
            </a:r>
          </a:p>
          <a:p>
            <a:pPr marL="0" indent="0">
              <a:buNone/>
            </a:pPr>
            <a:endParaRPr lang="ru-RU" sz="3800" dirty="0"/>
          </a:p>
          <a:p>
            <a:pPr marL="0" indent="0" algn="r">
              <a:buNone/>
            </a:pPr>
            <a:r>
              <a:rPr lang="ru-RU" sz="3800" dirty="0"/>
              <a:t>До встречи,</a:t>
            </a:r>
          </a:p>
          <a:p>
            <a:pPr marL="0" indent="0" algn="r">
              <a:buNone/>
            </a:pPr>
            <a:r>
              <a:rPr lang="ru-RU" sz="3800" dirty="0" smtClean="0"/>
              <a:t>Алексей</a:t>
            </a:r>
          </a:p>
          <a:p>
            <a:pPr marL="0" indent="0" algn="r">
              <a:buNone/>
            </a:pPr>
            <a:r>
              <a:rPr lang="ru-RU" dirty="0" smtClean="0"/>
              <a:t> </a:t>
            </a:r>
          </a:p>
          <a:p>
            <a:pPr marL="0" indent="0" algn="r">
              <a:buNone/>
            </a:pPr>
            <a:r>
              <a:rPr lang="ru-RU" sz="3600" dirty="0" smtClean="0">
                <a:latin typeface="Times New Roman" panose="02020603050405020304" pitchFamily="18" charset="0"/>
                <a:ea typeface="SimSun" panose="02010600030101010101" pitchFamily="2" charset="-122"/>
              </a:rPr>
              <a:t>А.В</a:t>
            </a:r>
            <a:r>
              <a:rPr lang="ru-RU" sz="3600" dirty="0">
                <a:latin typeface="Times New Roman" panose="02020603050405020304" pitchFamily="18" charset="0"/>
                <a:ea typeface="SimSun" panose="02010600030101010101" pitchFamily="2" charset="-122"/>
              </a:rPr>
              <a:t>. Алексеев, </a:t>
            </a:r>
            <a:endParaRPr lang="ru-RU" sz="3600" dirty="0" smtClean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0" indent="0" algn="r">
              <a:buNone/>
            </a:pPr>
            <a:r>
              <a:rPr lang="ru-RU" sz="3600" dirty="0" smtClean="0">
                <a:latin typeface="Times New Roman" panose="02020603050405020304" pitchFamily="18" charset="0"/>
                <a:ea typeface="SimSun" panose="02010600030101010101" pitchFamily="2" charset="-122"/>
              </a:rPr>
              <a:t>доц</a:t>
            </a:r>
            <a:r>
              <a:rPr lang="ru-RU" sz="3600" dirty="0">
                <a:latin typeface="Times New Roman" panose="02020603050405020304" pitchFamily="18" charset="0"/>
                <a:ea typeface="SimSun" panose="02010600030101010101" pitchFamily="2" charset="-122"/>
              </a:rPr>
              <a:t>. КМ НГУ, заведующий Отделом темпов и пропорций промышленного производства Института экономики и организации промышленного производства Сибирского отделения российской академии </a:t>
            </a:r>
            <a:r>
              <a:rPr lang="ru-RU" sz="3600" dirty="0" smtClean="0">
                <a:latin typeface="Times New Roman" panose="02020603050405020304" pitchFamily="18" charset="0"/>
                <a:ea typeface="SimSun" panose="02010600030101010101" pitchFamily="2" charset="-122"/>
              </a:rPr>
              <a:t>наук</a:t>
            </a:r>
            <a:endParaRPr lang="ru-RU" sz="3600" dirty="0"/>
          </a:p>
          <a:p>
            <a:pPr marL="0" indent="0" algn="r">
              <a:buNone/>
            </a:pPr>
            <a:endParaRPr lang="ru-RU" dirty="0" smtClean="0"/>
          </a:p>
          <a:p>
            <a:pPr marL="0" indent="0" algn="r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>
              <a:spcAft>
                <a:spcPts val="0"/>
              </a:spcAft>
            </a:pPr>
            <a:r>
              <a:rPr lang="ru-RU" sz="27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Международная Летняя Школа </a:t>
            </a:r>
            <a:r>
              <a:rPr lang="ru-RU" sz="2700" b="1" dirty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ФБ </a:t>
            </a:r>
            <a:r>
              <a:rPr lang="ru-RU" sz="27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НГТУ</a:t>
            </a:r>
            <a:r>
              <a:rPr lang="ru-RU" sz="22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2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Устойчивое развитие: глобальный диалог</a:t>
            </a:r>
            <a:r>
              <a:rPr lang="en-US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-</a:t>
            </a:r>
            <a:b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en-US" sz="2000" b="1" i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Sustainable development: global conversation</a:t>
            </a:r>
            <a:r>
              <a:rPr lang="en-US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 </a:t>
            </a: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14-17 июня 2016 года</a:t>
            </a:r>
            <a:endParaRPr lang="ru-RU" sz="2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331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Отзывы участников:</a:t>
            </a:r>
            <a:endParaRPr lang="ru-RU" b="1" dirty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>
              <a:spcAft>
                <a:spcPts val="0"/>
              </a:spcAft>
            </a:pPr>
            <a:r>
              <a:rPr lang="ru-RU" sz="27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Международная Летняя Школа </a:t>
            </a:r>
            <a:r>
              <a:rPr lang="ru-RU" sz="2700" b="1" dirty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ФБ </a:t>
            </a:r>
            <a:r>
              <a:rPr lang="ru-RU" sz="27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НГТУ</a:t>
            </a:r>
            <a:r>
              <a:rPr lang="ru-RU" sz="22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2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Устойчивое развитие: глобальный диалог</a:t>
            </a:r>
            <a:r>
              <a:rPr lang="en-US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-</a:t>
            </a:r>
            <a:b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en-US" sz="2000" b="1" i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Sustainable development: global conversation</a:t>
            </a:r>
            <a:r>
              <a:rPr lang="en-US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 </a:t>
            </a: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14-17 июня 2016 года</a:t>
            </a:r>
            <a:endParaRPr lang="ru-RU" sz="2000" b="1" dirty="0">
              <a:solidFill>
                <a:schemeClr val="accent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2132856"/>
            <a:ext cx="8352928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900" dirty="0"/>
              <a:t>Уважаемые Вадим Владимирович Некрасов и </a:t>
            </a:r>
            <a:r>
              <a:rPr lang="ru-RU" sz="1900" dirty="0" smtClean="0"/>
              <a:t>Ирина </a:t>
            </a:r>
            <a:r>
              <a:rPr lang="ru-RU" sz="1900" dirty="0"/>
              <a:t>Львовна Клавсуц</a:t>
            </a:r>
            <a:r>
              <a:rPr lang="ru-RU" sz="1900" dirty="0" smtClean="0"/>
              <a:t>!</a:t>
            </a:r>
            <a:endParaRPr lang="ru-RU" sz="1900" dirty="0"/>
          </a:p>
          <a:p>
            <a:pPr>
              <a:spcAft>
                <a:spcPts val="0"/>
              </a:spcAft>
            </a:pPr>
            <a:r>
              <a:rPr lang="ru-RU" sz="1900" dirty="0" smtClean="0"/>
              <a:t>Для </a:t>
            </a:r>
            <a:r>
              <a:rPr lang="ru-RU" sz="1900" dirty="0"/>
              <a:t>меня было интересным профессиональным вызовом и большой честью стать одним из зарубежных ведущих Вашей Летней школы, представляя на ней не только свои методики, но и, отчасти, Израиль и Израильский культурный Центр.</a:t>
            </a:r>
          </a:p>
          <a:p>
            <a:pPr>
              <a:spcAft>
                <a:spcPts val="0"/>
              </a:spcAft>
            </a:pPr>
            <a:r>
              <a:rPr lang="ru-RU" sz="1900" dirty="0"/>
              <a:t>   Мне доставило большое удовольствие общение со студентами и аспирантами Вашего вуза, их заинтересованность, включенность в тему, активное участие в предлагаемых интерактивных формах общения и обучения. Время пролетело незаметно, и жаль было расставаться.</a:t>
            </a:r>
          </a:p>
          <a:p>
            <a:pPr>
              <a:spcAft>
                <a:spcPts val="0"/>
              </a:spcAft>
            </a:pPr>
            <a:r>
              <a:rPr lang="ru-RU" sz="1900" dirty="0"/>
              <a:t>    Встреча в НГТУ была стартом моей работы в Новосибирске, где я оказался впервые. И старт этот дал импульс к другим успешным встречам. Так что - еще раз - благодарю за представленную возможность и желаю больших успехов и Вам лично, и той Летней Школе, которую Вы организуете и работаете над ее успехом в настоящем и в будущем</a:t>
            </a:r>
            <a:r>
              <a:rPr lang="ru-RU" sz="1900" dirty="0" smtClean="0"/>
              <a:t>.</a:t>
            </a:r>
            <a:endParaRPr lang="ru-RU" sz="1900" dirty="0"/>
          </a:p>
          <a:p>
            <a:pPr algn="r">
              <a:spcAft>
                <a:spcPts val="0"/>
              </a:spcAft>
            </a:pPr>
            <a:r>
              <a:rPr lang="ru-RU" sz="1900" dirty="0"/>
              <a:t>С уважением, </a:t>
            </a:r>
          </a:p>
          <a:p>
            <a:pPr algn="r">
              <a:spcAft>
                <a:spcPts val="0"/>
              </a:spcAft>
            </a:pPr>
            <a:r>
              <a:rPr lang="ru-RU" sz="1900" dirty="0"/>
              <a:t>Д-р Михаил Кипнис</a:t>
            </a:r>
          </a:p>
        </p:txBody>
      </p:sp>
    </p:spTree>
    <p:extLst>
      <p:ext uri="{BB962C8B-B14F-4D97-AF65-F5344CB8AC3E}">
        <p14:creationId xmlns:p14="http://schemas.microsoft.com/office/powerpoint/2010/main" val="1523577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4100" b="1" dirty="0" smtClean="0">
                <a:solidFill>
                  <a:srgbClr val="7030A0"/>
                </a:solidFill>
              </a:rPr>
              <a:t>Отзывы участников:</a:t>
            </a:r>
            <a:endParaRPr lang="ru-RU" sz="4100" b="1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n-US" dirty="0" smtClean="0"/>
              <a:t>… </a:t>
            </a:r>
            <a:r>
              <a:rPr lang="ru-RU" dirty="0" smtClean="0"/>
              <a:t>От </a:t>
            </a:r>
            <a:r>
              <a:rPr lang="ru-RU" dirty="0"/>
              <a:t>лица команды, разрабатывающей проект </a:t>
            </a:r>
            <a:r>
              <a:rPr lang="ru-RU" dirty="0" smtClean="0"/>
              <a:t>по </a:t>
            </a:r>
            <a:r>
              <a:rPr lang="ru-RU" i="1" dirty="0" smtClean="0"/>
              <a:t>«микропроцессорной технике», </a:t>
            </a:r>
            <a:r>
              <a:rPr lang="ru-RU" dirty="0"/>
              <a:t>хотим выразить благодарность за организацию летней школы, подаренный опыт и возможность прикоснуться к совершенно незнакомой для нас деятельности!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Эта </a:t>
            </a:r>
            <a:r>
              <a:rPr lang="ru-RU" dirty="0"/>
              <a:t>неделя была действительно тёплой и полезной не только для профессионального роста, но и личностного! </a:t>
            </a:r>
            <a:endParaRPr lang="en-US" dirty="0" smtClean="0"/>
          </a:p>
          <a:p>
            <a:pPr marL="0" indent="0" algn="r">
              <a:buNone/>
            </a:pPr>
            <a:endParaRPr lang="ru-RU" dirty="0" smtClean="0"/>
          </a:p>
          <a:p>
            <a:pPr marL="0" indent="0" algn="r">
              <a:buNone/>
            </a:pPr>
            <a:r>
              <a:rPr lang="ru-RU" dirty="0" smtClean="0"/>
              <a:t>С уважением</a:t>
            </a:r>
            <a:r>
              <a:rPr lang="en-US" dirty="0"/>
              <a:t>,</a:t>
            </a:r>
            <a:r>
              <a:rPr lang="ru-RU" dirty="0" smtClean="0"/>
              <a:t> </a:t>
            </a:r>
            <a:endParaRPr lang="en-US" dirty="0" smtClean="0"/>
          </a:p>
          <a:p>
            <a:pPr marL="0" indent="0" algn="r">
              <a:buNone/>
            </a:pPr>
            <a:r>
              <a:rPr lang="ru-RU" dirty="0" smtClean="0"/>
              <a:t>Студенты ФБ и аспирант ФЭН: </a:t>
            </a:r>
          </a:p>
          <a:p>
            <a:pPr marL="0" indent="0" algn="r">
              <a:buNone/>
            </a:pPr>
            <a:r>
              <a:rPr lang="ru-RU" dirty="0" smtClean="0"/>
              <a:t>Валерия </a:t>
            </a:r>
            <a:r>
              <a:rPr lang="ru-RU" dirty="0" err="1" smtClean="0"/>
              <a:t>Чешунас</a:t>
            </a:r>
            <a:r>
              <a:rPr lang="ru-RU" dirty="0" smtClean="0"/>
              <a:t>, </a:t>
            </a:r>
            <a:r>
              <a:rPr lang="ru-RU" dirty="0"/>
              <a:t>Виктория Попович, </a:t>
            </a:r>
            <a:r>
              <a:rPr lang="ru-RU" dirty="0" smtClean="0"/>
              <a:t>Швец Влада, </a:t>
            </a:r>
            <a:r>
              <a:rPr lang="ru-RU" dirty="0"/>
              <a:t>Кочергина </a:t>
            </a:r>
            <a:r>
              <a:rPr lang="ru-RU" dirty="0" smtClean="0"/>
              <a:t>Алена и Фролов Михаил! 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>
              <a:spcAft>
                <a:spcPts val="0"/>
              </a:spcAft>
            </a:pPr>
            <a:r>
              <a:rPr lang="ru-RU" sz="27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Международная Летняя Школа </a:t>
            </a:r>
            <a:r>
              <a:rPr lang="ru-RU" sz="2700" b="1" dirty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ФБ </a:t>
            </a:r>
            <a:r>
              <a:rPr lang="ru-RU" sz="27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НГТУ</a:t>
            </a:r>
            <a:r>
              <a:rPr lang="ru-RU" sz="22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2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Устойчивое развитие: глобальный диалог</a:t>
            </a:r>
            <a:r>
              <a:rPr lang="en-US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-</a:t>
            </a:r>
            <a:b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en-US" sz="2000" b="1" i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Sustainable development: global conversation</a:t>
            </a:r>
            <a:r>
              <a:rPr lang="en-US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 </a:t>
            </a: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14-17 июня 2016 года</a:t>
            </a:r>
            <a:endParaRPr lang="ru-RU" sz="2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14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8300" b="1" dirty="0">
                <a:solidFill>
                  <a:srgbClr val="7030A0"/>
                </a:solidFill>
              </a:rPr>
              <a:t>Отзывы участников:</a:t>
            </a:r>
          </a:p>
          <a:p>
            <a:pPr marL="0" indent="0">
              <a:buNone/>
            </a:pPr>
            <a:r>
              <a:rPr lang="en-US" sz="7200" dirty="0" smtClean="0"/>
              <a:t>…</a:t>
            </a:r>
            <a:r>
              <a:rPr lang="ru-RU" sz="7200" dirty="0" smtClean="0"/>
              <a:t>Глобальный </a:t>
            </a:r>
            <a:r>
              <a:rPr lang="ru-RU" sz="7200" dirty="0"/>
              <a:t>диалог был создан благодаря специалистам из России, Румынии и Израиля, а также студентам </a:t>
            </a:r>
            <a:r>
              <a:rPr lang="ru-RU" sz="7200" dirty="0" smtClean="0"/>
              <a:t>– участникам </a:t>
            </a:r>
            <a:r>
              <a:rPr lang="ru-RU" sz="7200" dirty="0"/>
              <a:t>из РФ, Казахстана, Таджикистана, Монголии. </a:t>
            </a:r>
            <a:endParaRPr lang="ru-RU" sz="7200" dirty="0" smtClean="0"/>
          </a:p>
          <a:p>
            <a:pPr marL="0" indent="0">
              <a:buNone/>
            </a:pPr>
            <a:r>
              <a:rPr lang="ru-RU" sz="7200" dirty="0" smtClean="0"/>
              <a:t>Нельзя </a:t>
            </a:r>
            <a:r>
              <a:rPr lang="ru-RU" sz="7200" dirty="0"/>
              <a:t>не отметить и тот факт, что диалог также состоялся и с помощью обмена информацией из разных областей науки. </a:t>
            </a:r>
            <a:endParaRPr lang="ru-RU" sz="7200" dirty="0" smtClean="0"/>
          </a:p>
          <a:p>
            <a:pPr marL="0" indent="0">
              <a:buNone/>
            </a:pPr>
            <a:r>
              <a:rPr lang="ru-RU" sz="7200" dirty="0" smtClean="0"/>
              <a:t>Аспиранты </a:t>
            </a:r>
            <a:r>
              <a:rPr lang="ru-RU" sz="7200" dirty="0"/>
              <a:t>факультета энергетики любезно делились знаниями о энергосистеме и сопутствующих ресурсах, стараясь объяснить все процессы на простом и понятном языке, проводя </a:t>
            </a:r>
            <a:r>
              <a:rPr lang="ru-RU" sz="7200" dirty="0" smtClean="0"/>
              <a:t>аналогии </a:t>
            </a:r>
            <a:r>
              <a:rPr lang="ru-RU" sz="7200" dirty="0"/>
              <a:t>с простыми вещами. </a:t>
            </a:r>
            <a:r>
              <a:rPr lang="ru-RU" sz="7200" dirty="0" smtClean="0"/>
              <a:t>В </a:t>
            </a:r>
            <a:r>
              <a:rPr lang="ru-RU" sz="7200" dirty="0"/>
              <a:t>свою очередь, представители факультета бизнеса старались объяснить ценность и сложность финансовой и экономической оценки того или иного процесса. Ведь очень важно, сколько средств требуется для воплощения твоей гениальной разработки, сколько потребуется ресурсов, имеется ли конкурент уже в данном сегменте рынка и через сколько окупится твой проект</a:t>
            </a:r>
            <a:r>
              <a:rPr lang="ru-RU" sz="7200" dirty="0" smtClean="0"/>
              <a:t>.</a:t>
            </a:r>
          </a:p>
          <a:p>
            <a:pPr marL="0" indent="0">
              <a:buNone/>
            </a:pPr>
            <a:r>
              <a:rPr lang="ru-RU" sz="7200" dirty="0"/>
              <a:t>Надеемся такие ШКОЛЫ войдут в хорошую традицию, и мы будем собираться таким составом и даже больше ежегодно и уже, возможно, на территории иностранного ВУЗа, набираться опыта у мудрейших и всезнающих, генерировать свои новые, уникальные идеи. </a:t>
            </a:r>
          </a:p>
          <a:p>
            <a:pPr marL="0" indent="0">
              <a:buNone/>
            </a:pPr>
            <a:r>
              <a:rPr lang="ru-RU" sz="7200" dirty="0"/>
              <a:t>Ведь главное захотеть, и это обязательно исполнится</a:t>
            </a:r>
          </a:p>
          <a:p>
            <a:pPr marL="0" indent="0">
              <a:buNone/>
            </a:pPr>
            <a:r>
              <a:rPr lang="ru-RU" sz="7200" dirty="0"/>
              <a:t> </a:t>
            </a:r>
          </a:p>
          <a:p>
            <a:pPr marL="0" indent="0" algn="r">
              <a:buNone/>
            </a:pPr>
            <a:r>
              <a:rPr lang="ru-RU" sz="7200" dirty="0"/>
              <a:t>Котенёва Юлия, студентка факультет бизнеса, 4 курс.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>
              <a:spcAft>
                <a:spcPts val="0"/>
              </a:spcAft>
            </a:pPr>
            <a:r>
              <a:rPr lang="ru-RU" sz="27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Международная Летняя Школа </a:t>
            </a:r>
            <a:r>
              <a:rPr lang="ru-RU" sz="2700" b="1" dirty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ФБ </a:t>
            </a:r>
            <a:r>
              <a:rPr lang="ru-RU" sz="27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НГТУ</a:t>
            </a:r>
            <a:r>
              <a:rPr lang="ru-RU" sz="22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2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Устойчивое развитие: глобальный диалог</a:t>
            </a:r>
            <a:r>
              <a:rPr lang="en-US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-</a:t>
            </a:r>
            <a:b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en-US" sz="2000" b="1" i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Sustainable development: global conversation</a:t>
            </a:r>
            <a:r>
              <a:rPr lang="en-US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 </a:t>
            </a: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14-17 июня 2016 года</a:t>
            </a:r>
            <a:endParaRPr lang="ru-RU" sz="2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972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4900" b="1" dirty="0">
                <a:solidFill>
                  <a:srgbClr val="7030A0"/>
                </a:solidFill>
              </a:rPr>
              <a:t>Отзывы участников:</a:t>
            </a:r>
            <a:endParaRPr lang="en-US" sz="4900" b="1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dirty="0" smtClean="0"/>
              <a:t>… Совсем </a:t>
            </a:r>
            <a:r>
              <a:rPr lang="ru-RU" dirty="0"/>
              <a:t>недавно завершился </a:t>
            </a:r>
            <a:r>
              <a:rPr lang="ru-RU" b="1" i="1" dirty="0"/>
              <a:t>Международный инновационный форум 2016 в Санкт-Петербурге</a:t>
            </a:r>
            <a:r>
              <a:rPr lang="ru-RU" dirty="0"/>
              <a:t>, подошла к концу и </a:t>
            </a:r>
            <a:r>
              <a:rPr lang="ru-RU" b="1" i="1" dirty="0" smtClean="0"/>
              <a:t>Наша </a:t>
            </a:r>
            <a:r>
              <a:rPr lang="ru-RU" b="1" i="1" dirty="0"/>
              <a:t>Международная </a:t>
            </a:r>
            <a:r>
              <a:rPr lang="ru-RU" b="1" i="1" dirty="0" smtClean="0"/>
              <a:t>Летняя Школа «Устойчивое Развитие: Глобальный Диалог».</a:t>
            </a:r>
            <a:r>
              <a:rPr lang="ru-RU" dirty="0" smtClean="0"/>
              <a:t> </a:t>
            </a:r>
            <a:r>
              <a:rPr lang="ru-RU" dirty="0"/>
              <a:t>Подобно форуму в культурной </a:t>
            </a:r>
            <a:r>
              <a:rPr lang="ru-RU" dirty="0" smtClean="0"/>
              <a:t>столице РФ, </a:t>
            </a:r>
            <a:r>
              <a:rPr lang="ru-RU" dirty="0"/>
              <a:t>мы работали </a:t>
            </a:r>
            <a:r>
              <a:rPr lang="ru-RU" dirty="0" smtClean="0"/>
              <a:t>в столице Сибири над </a:t>
            </a:r>
            <a:r>
              <a:rPr lang="ru-RU" dirty="0"/>
              <a:t>созданием </a:t>
            </a:r>
            <a:r>
              <a:rPr lang="ru-RU" dirty="0" smtClean="0"/>
              <a:t>инновационных проектов </a:t>
            </a:r>
            <a:r>
              <a:rPr lang="ru-RU" dirty="0"/>
              <a:t>в области </a:t>
            </a:r>
            <a:r>
              <a:rPr lang="ru-RU" dirty="0" smtClean="0"/>
              <a:t>умной энергетики и умных городов.</a:t>
            </a:r>
          </a:p>
          <a:p>
            <a:pPr marL="0" indent="0">
              <a:buNone/>
            </a:pPr>
            <a:endParaRPr lang="en-US" sz="1500" dirty="0"/>
          </a:p>
          <a:p>
            <a:pPr marL="0" lvl="0" indent="0">
              <a:buNone/>
            </a:pPr>
            <a:r>
              <a:rPr lang="ru-RU" dirty="0"/>
              <a:t>Ничего бы не получилось если бы не организаторы образовательного праздника- летняя школа. </a:t>
            </a:r>
            <a:endParaRPr lang="en-US" dirty="0" smtClean="0"/>
          </a:p>
          <a:p>
            <a:pPr marL="0" lvl="0" indent="0">
              <a:buNone/>
            </a:pPr>
            <a:r>
              <a:rPr lang="ru-RU" dirty="0" smtClean="0"/>
              <a:t>Хочется </a:t>
            </a:r>
            <a:r>
              <a:rPr lang="ru-RU" dirty="0"/>
              <a:t>поблагодарить всех тех, кто принял участие и имел непосредственное отношение к организации данного мероприятия. </a:t>
            </a:r>
            <a:endParaRPr lang="en-US" dirty="0" smtClean="0"/>
          </a:p>
          <a:p>
            <a:pPr marL="0" lvl="0" indent="0">
              <a:buNone/>
            </a:pPr>
            <a:r>
              <a:rPr lang="ru-RU" dirty="0" smtClean="0"/>
              <a:t>Это </a:t>
            </a:r>
            <a:r>
              <a:rPr lang="ru-RU" dirty="0"/>
              <a:t>бесценный вклад в наше развитие, в будущее нашего </a:t>
            </a:r>
            <a:r>
              <a:rPr lang="ru-RU" dirty="0" smtClean="0"/>
              <a:t>ВУЗа </a:t>
            </a:r>
            <a:r>
              <a:rPr lang="ru-RU" dirty="0"/>
              <a:t>и страны в целом. </a:t>
            </a:r>
            <a:endParaRPr lang="en-US" dirty="0" smtClean="0"/>
          </a:p>
          <a:p>
            <a:pPr marL="0" lvl="0" indent="0">
              <a:buNone/>
            </a:pPr>
            <a:endParaRPr lang="en-US" sz="1500" dirty="0"/>
          </a:p>
          <a:p>
            <a:pPr marL="0" lvl="0" indent="0">
              <a:buNone/>
            </a:pPr>
            <a:endParaRPr lang="ru-RU" dirty="0"/>
          </a:p>
          <a:p>
            <a:pPr marL="0" lvl="0" indent="0" algn="r">
              <a:buNone/>
            </a:pPr>
            <a:endParaRPr lang="ru-RU" dirty="0" smtClean="0"/>
          </a:p>
          <a:p>
            <a:pPr marL="0" lvl="0" indent="0" algn="r">
              <a:buNone/>
            </a:pPr>
            <a:r>
              <a:rPr lang="ru-RU" dirty="0" smtClean="0"/>
              <a:t>Дмитрий </a:t>
            </a:r>
            <a:r>
              <a:rPr lang="ru-RU" dirty="0"/>
              <a:t>Жданов, </a:t>
            </a:r>
            <a:r>
              <a:rPr lang="ru-RU" dirty="0" smtClean="0"/>
              <a:t>магистрант ФБ, </a:t>
            </a:r>
          </a:p>
          <a:p>
            <a:pPr marL="0" lvl="0" indent="0" algn="r">
              <a:buNone/>
            </a:pPr>
            <a:r>
              <a:rPr lang="ru-RU" dirty="0" smtClean="0"/>
              <a:t>Марченко Андрей, аспирант ФЭН </a:t>
            </a:r>
            <a:r>
              <a:rPr lang="ru-RU" dirty="0" smtClean="0">
                <a:solidFill>
                  <a:prstClr val="black"/>
                </a:solidFill>
              </a:rPr>
              <a:t>.</a:t>
            </a:r>
            <a:endParaRPr lang="ru-RU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ru-RU" b="1" dirty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ru-RU" b="1" dirty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>
              <a:spcAft>
                <a:spcPts val="0"/>
              </a:spcAft>
            </a:pPr>
            <a:r>
              <a:rPr lang="ru-RU" sz="27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Международная Летняя Школа </a:t>
            </a:r>
            <a:r>
              <a:rPr lang="ru-RU" sz="2700" b="1" dirty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ФБ </a:t>
            </a:r>
            <a:r>
              <a:rPr lang="ru-RU" sz="27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НГТУ</a:t>
            </a:r>
            <a:r>
              <a:rPr lang="ru-RU" sz="22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2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Устойчивое развитие: глобальный диалог</a:t>
            </a:r>
            <a:r>
              <a:rPr lang="en-US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-</a:t>
            </a:r>
            <a:b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en-US" sz="2000" b="1" i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Sustainable development: global conversation</a:t>
            </a:r>
            <a:r>
              <a:rPr lang="en-US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 </a:t>
            </a: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14-17 июня 2016 года</a:t>
            </a:r>
            <a:endParaRPr lang="ru-RU" sz="2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6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Отзывы участников:</a:t>
            </a:r>
          </a:p>
          <a:p>
            <a:pPr marL="0" indent="0">
              <a:buNone/>
            </a:pPr>
            <a:r>
              <a:rPr lang="en-US" sz="3600" dirty="0"/>
              <a:t>Dear </a:t>
            </a:r>
            <a:r>
              <a:rPr lang="en-US" sz="3600" dirty="0" smtClean="0"/>
              <a:t>Irina</a:t>
            </a:r>
            <a:r>
              <a:rPr lang="ru-RU" sz="3600" dirty="0" smtClean="0"/>
              <a:t> </a:t>
            </a:r>
            <a:r>
              <a:rPr lang="en-US" sz="3600" dirty="0" smtClean="0"/>
              <a:t>and Marina</a:t>
            </a:r>
            <a:endParaRPr lang="en-US" sz="3600" dirty="0"/>
          </a:p>
          <a:p>
            <a:pPr marL="0" indent="0">
              <a:buNone/>
            </a:pPr>
            <a:r>
              <a:rPr lang="en-US" sz="3600" dirty="0"/>
              <a:t>Thank you again for the very kind and warm welcome you gave us in Novosibirsk</a:t>
            </a:r>
            <a:r>
              <a:rPr lang="en-US" sz="3600" dirty="0" smtClean="0"/>
              <a:t>!</a:t>
            </a:r>
            <a:endParaRPr lang="en-US" sz="3600" dirty="0"/>
          </a:p>
          <a:p>
            <a:pPr marL="0" indent="0">
              <a:buNone/>
            </a:pPr>
            <a:r>
              <a:rPr lang="en-US" sz="3600" dirty="0"/>
              <a:t>I shared my impressions with a friend </a:t>
            </a:r>
            <a:r>
              <a:rPr lang="en-US" sz="3600" dirty="0" smtClean="0"/>
              <a:t>whose </a:t>
            </a:r>
            <a:r>
              <a:rPr lang="en-US" sz="3600" dirty="0"/>
              <a:t>is in close contact with the Russian Embassy in Bucharest. He told them about our trip and they decided to </a:t>
            </a:r>
            <a:r>
              <a:rPr lang="en-US" sz="3600" dirty="0" smtClean="0"/>
              <a:t>publish brief impression </a:t>
            </a:r>
            <a:r>
              <a:rPr lang="en-US" sz="3600" dirty="0"/>
              <a:t>about Novosibirsk in their embassy journal.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 smtClean="0"/>
              <a:t>Thank </a:t>
            </a:r>
            <a:r>
              <a:rPr lang="en-US" sz="3600" dirty="0"/>
              <a:t>you</a:t>
            </a:r>
            <a:r>
              <a:rPr lang="en-US" sz="3600" dirty="0" smtClean="0"/>
              <a:t>!</a:t>
            </a:r>
            <a:endParaRPr lang="en-US" sz="3600" dirty="0"/>
          </a:p>
          <a:p>
            <a:pPr marL="0" indent="0">
              <a:buNone/>
            </a:pPr>
            <a:r>
              <a:rPr lang="en-US" sz="3600" dirty="0" smtClean="0"/>
              <a:t>Andrei</a:t>
            </a:r>
          </a:p>
          <a:p>
            <a:pPr marL="0" indent="0">
              <a:buNone/>
            </a:pPr>
            <a:r>
              <a:rPr lang="en-US" dirty="0"/>
              <a:t>---</a:t>
            </a:r>
          </a:p>
          <a:p>
            <a:pPr marL="0" indent="0">
              <a:buNone/>
            </a:pPr>
            <a:r>
              <a:rPr lang="en-US" sz="2500" dirty="0"/>
              <a:t>Andrei CECLAN</a:t>
            </a:r>
          </a:p>
          <a:p>
            <a:pPr marL="0" indent="0">
              <a:buNone/>
            </a:pPr>
            <a:r>
              <a:rPr lang="en-US" sz="2500" dirty="0"/>
              <a:t>Doctor Engineer</a:t>
            </a:r>
          </a:p>
          <a:p>
            <a:pPr marL="0" indent="0">
              <a:buNone/>
            </a:pPr>
            <a:r>
              <a:rPr lang="en-US" sz="2500" dirty="0"/>
              <a:t>Technical University of Cluj-Napoca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>
              <a:spcAft>
                <a:spcPts val="0"/>
              </a:spcAft>
            </a:pPr>
            <a:r>
              <a:rPr lang="ru-RU" sz="27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Международная Летняя Школа </a:t>
            </a:r>
            <a:r>
              <a:rPr lang="ru-RU" sz="2700" b="1" dirty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ФБ </a:t>
            </a:r>
            <a:r>
              <a:rPr lang="ru-RU" sz="27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НГТУ</a:t>
            </a:r>
            <a:r>
              <a:rPr lang="ru-RU" sz="22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2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Устойчивое развитие: глобальный диалог</a:t>
            </a:r>
            <a:r>
              <a:rPr lang="en-US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-</a:t>
            </a:r>
            <a:b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en-US" sz="2000" b="1" i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Sustainable development: global conversation</a:t>
            </a:r>
            <a:r>
              <a:rPr lang="en-US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 </a:t>
            </a: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14-17 июня 2016 года</a:t>
            </a:r>
            <a:endParaRPr lang="ru-RU" sz="2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3937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8800" b="1" dirty="0">
                <a:solidFill>
                  <a:srgbClr val="7030A0"/>
                </a:solidFill>
              </a:rPr>
              <a:t>Отзывы участников:</a:t>
            </a:r>
          </a:p>
          <a:p>
            <a:pPr marL="0" indent="0">
              <a:buNone/>
            </a:pPr>
            <a:endParaRPr lang="en-US" sz="6800" dirty="0" smtClean="0"/>
          </a:p>
          <a:p>
            <a:pPr marL="0" indent="0">
              <a:buNone/>
            </a:pPr>
            <a:r>
              <a:rPr lang="en-US" sz="6800" dirty="0" smtClean="0"/>
              <a:t>Dear </a:t>
            </a:r>
            <a:r>
              <a:rPr lang="en-US" sz="6800" dirty="0"/>
              <a:t>Irina, </a:t>
            </a:r>
            <a:r>
              <a:rPr lang="en-US" sz="6800" dirty="0" smtClean="0"/>
              <a:t>Marina, Dmitry </a:t>
            </a:r>
            <a:r>
              <a:rPr lang="en-US" sz="6800" dirty="0"/>
              <a:t>and Alexander</a:t>
            </a:r>
          </a:p>
          <a:p>
            <a:pPr marL="0" indent="0">
              <a:buNone/>
            </a:pPr>
            <a:endParaRPr lang="en-US" sz="6800" dirty="0"/>
          </a:p>
          <a:p>
            <a:pPr marL="0" indent="0">
              <a:buNone/>
            </a:pPr>
            <a:r>
              <a:rPr lang="en-US" sz="6800" dirty="0"/>
              <a:t>Thank you again for your great hospitality! You give me one of the best treatment from all the Universities that I visited in the world (more than 50...).</a:t>
            </a:r>
          </a:p>
          <a:p>
            <a:pPr marL="0" indent="0">
              <a:buNone/>
            </a:pPr>
            <a:endParaRPr lang="en-US" sz="6800" dirty="0"/>
          </a:p>
          <a:p>
            <a:pPr marL="0" indent="0">
              <a:buNone/>
            </a:pPr>
            <a:r>
              <a:rPr lang="en-US" sz="6800" dirty="0"/>
              <a:t>I sent you by wetransfer.com the lecture presentations and also the UPEC presentation!</a:t>
            </a:r>
          </a:p>
          <a:p>
            <a:pPr marL="0" indent="0">
              <a:buNone/>
            </a:pPr>
            <a:endParaRPr lang="en-US" sz="6800" dirty="0"/>
          </a:p>
          <a:p>
            <a:pPr marL="0" indent="0">
              <a:buNone/>
            </a:pPr>
            <a:r>
              <a:rPr lang="en-US" sz="6800" dirty="0"/>
              <a:t>I will talk with </a:t>
            </a:r>
            <a:r>
              <a:rPr lang="en-US" sz="6800" dirty="0" smtClean="0"/>
              <a:t>Prof. Carlos Ferreira (UPEC2016 Chair) to </a:t>
            </a:r>
            <a:r>
              <a:rPr lang="en-US" sz="6800" dirty="0"/>
              <a:t>include you in the Meeting!</a:t>
            </a:r>
          </a:p>
          <a:p>
            <a:pPr marL="0" indent="0">
              <a:buNone/>
            </a:pPr>
            <a:endParaRPr lang="en-US" sz="6800" dirty="0"/>
          </a:p>
          <a:p>
            <a:pPr marL="0" indent="0">
              <a:buNone/>
            </a:pPr>
            <a:r>
              <a:rPr lang="en-US" sz="6800" dirty="0"/>
              <a:t>Keep you in contact</a:t>
            </a:r>
          </a:p>
          <a:p>
            <a:pPr marL="0" indent="0">
              <a:buNone/>
            </a:pPr>
            <a:endParaRPr lang="en-US" sz="6800" dirty="0"/>
          </a:p>
          <a:p>
            <a:pPr marL="0" indent="0">
              <a:buNone/>
            </a:pPr>
            <a:r>
              <a:rPr lang="en-US" sz="6800" dirty="0" smtClean="0"/>
              <a:t>Dan</a:t>
            </a:r>
            <a:endParaRPr lang="en-US" sz="6800" dirty="0"/>
          </a:p>
          <a:p>
            <a:pPr marL="0" indent="0">
              <a:buNone/>
            </a:pPr>
            <a:r>
              <a:rPr lang="en-US" sz="6800" dirty="0"/>
              <a:t>---</a:t>
            </a:r>
          </a:p>
          <a:p>
            <a:pPr marL="0" indent="0">
              <a:buNone/>
            </a:pPr>
            <a:r>
              <a:rPr lang="en-US" sz="6800" dirty="0"/>
              <a:t>Dan D. Micu, Prof</a:t>
            </a:r>
            <a:r>
              <a:rPr lang="en-US" sz="6800" dirty="0" smtClean="0"/>
              <a:t>.</a:t>
            </a:r>
            <a:r>
              <a:rPr lang="ru-RU" sz="6800" dirty="0" smtClean="0"/>
              <a:t> </a:t>
            </a:r>
            <a:r>
              <a:rPr lang="en-US" sz="6800" dirty="0" smtClean="0"/>
              <a:t>dr.</a:t>
            </a:r>
            <a:r>
              <a:rPr lang="ru-RU" sz="6800" dirty="0" smtClean="0"/>
              <a:t> </a:t>
            </a:r>
            <a:r>
              <a:rPr lang="en-US" sz="6800" dirty="0" err="1" smtClean="0"/>
              <a:t>eng.</a:t>
            </a:r>
            <a:r>
              <a:rPr lang="ru-RU" sz="6800" dirty="0" smtClean="0"/>
              <a:t> </a:t>
            </a:r>
            <a:r>
              <a:rPr lang="en-US" sz="6800" dirty="0" smtClean="0"/>
              <a:t>math</a:t>
            </a:r>
            <a:r>
              <a:rPr lang="en-US" sz="6800" dirty="0"/>
              <a:t>.</a:t>
            </a:r>
          </a:p>
          <a:p>
            <a:pPr marL="0" indent="0">
              <a:buNone/>
            </a:pPr>
            <a:r>
              <a:rPr lang="en-US" sz="6800" dirty="0"/>
              <a:t>Technical University of Cluj-Napoca</a:t>
            </a:r>
          </a:p>
          <a:p>
            <a:pPr marL="0" indent="0">
              <a:buNone/>
            </a:pPr>
            <a:r>
              <a:rPr lang="en-US" sz="6800" dirty="0"/>
              <a:t>Electrical Engineering Faculty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>
              <a:spcAft>
                <a:spcPts val="0"/>
              </a:spcAft>
            </a:pPr>
            <a:r>
              <a:rPr lang="ru-RU" sz="27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Международная Летняя Школа </a:t>
            </a:r>
            <a:r>
              <a:rPr lang="ru-RU" sz="2700" b="1" dirty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ФБ </a:t>
            </a:r>
            <a:r>
              <a:rPr lang="ru-RU" sz="27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НГТУ</a:t>
            </a:r>
            <a:r>
              <a:rPr lang="ru-RU" sz="22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2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Устойчивое развитие: глобальный диалог</a:t>
            </a:r>
            <a:r>
              <a:rPr lang="en-US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-</a:t>
            </a:r>
            <a:b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en-US" sz="2000" b="1" i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Sustainable development: global conversation</a:t>
            </a:r>
            <a:r>
              <a:rPr lang="en-US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 </a:t>
            </a: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14-17 июня 2016 года</a:t>
            </a:r>
            <a:endParaRPr lang="ru-RU" sz="2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3079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>
              <a:spcAft>
                <a:spcPts val="0"/>
              </a:spcAft>
            </a:pPr>
            <a:r>
              <a:rPr lang="ru-RU" sz="27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Международная Летняя Школа </a:t>
            </a:r>
            <a:r>
              <a:rPr lang="ru-RU" sz="2700" b="1" dirty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ФБ </a:t>
            </a:r>
            <a:r>
              <a:rPr lang="ru-RU" sz="27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НГТУ</a:t>
            </a:r>
            <a:r>
              <a:rPr lang="ru-RU" sz="22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2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Устойчивое развитие: глобальный диалог</a:t>
            </a:r>
            <a:r>
              <a:rPr lang="en-US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-</a:t>
            </a:r>
            <a:b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en-US" sz="2000" b="1" i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Sustainable development: global conversation</a:t>
            </a:r>
            <a:r>
              <a:rPr lang="en-US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 </a:t>
            </a: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14-17 июня 2016 года</a:t>
            </a:r>
            <a:endParaRPr lang="ru-RU" sz="2000" b="1" dirty="0">
              <a:solidFill>
                <a:schemeClr val="accent1"/>
              </a:solidFill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8" y="1556792"/>
            <a:ext cx="8763396" cy="4929411"/>
          </a:xfrm>
        </p:spPr>
      </p:pic>
    </p:spTree>
    <p:extLst>
      <p:ext uri="{BB962C8B-B14F-4D97-AF65-F5344CB8AC3E}">
        <p14:creationId xmlns:p14="http://schemas.microsoft.com/office/powerpoint/2010/main" val="536980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>
              <a:spcAft>
                <a:spcPts val="0"/>
              </a:spcAft>
            </a:pPr>
            <a:r>
              <a:rPr lang="ru-RU" sz="27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Международная Летняя Школа </a:t>
            </a:r>
            <a:r>
              <a:rPr lang="ru-RU" sz="2700" b="1" dirty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ФБ </a:t>
            </a:r>
            <a:r>
              <a:rPr lang="ru-RU" sz="27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НГТУ</a:t>
            </a:r>
            <a:r>
              <a:rPr lang="ru-RU" sz="22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2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Устойчивое развитие: глобальный диалог</a:t>
            </a:r>
            <a:r>
              <a:rPr lang="en-US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-</a:t>
            </a:r>
            <a:b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en-US" sz="2000" b="1" i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Sustainable development: global conversation</a:t>
            </a:r>
            <a:r>
              <a:rPr lang="en-US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 </a:t>
            </a: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14-17 июня 2016 года</a:t>
            </a:r>
            <a:endParaRPr lang="ru-RU" sz="2000" b="1" dirty="0">
              <a:solidFill>
                <a:schemeClr val="accent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5132" y="2465512"/>
            <a:ext cx="7808868" cy="4392488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370"/>
            <a:ext cx="8604448" cy="4395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571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>
              <a:spcAft>
                <a:spcPts val="0"/>
              </a:spcAft>
            </a:pPr>
            <a:r>
              <a:rPr lang="ru-RU" sz="27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Международная Летняя Школа </a:t>
            </a:r>
            <a:r>
              <a:rPr lang="ru-RU" sz="2700" b="1" dirty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ФБ </a:t>
            </a:r>
            <a:r>
              <a:rPr lang="ru-RU" sz="27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НГТУ</a:t>
            </a:r>
            <a:r>
              <a:rPr lang="ru-RU" sz="22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2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Устойчивое развитие: глобальный диалог</a:t>
            </a:r>
            <a:r>
              <a:rPr lang="en-US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-</a:t>
            </a:r>
            <a:b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en-US" sz="2000" b="1" i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Sustainable development: global conversation</a:t>
            </a:r>
            <a:r>
              <a:rPr lang="en-US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 </a:t>
            </a: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14-17 июня 2016 года</a:t>
            </a:r>
            <a:endParaRPr lang="ru-RU" sz="2000" b="1" dirty="0">
              <a:solidFill>
                <a:schemeClr val="accent1"/>
              </a:solidFill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0" y="-458"/>
            <a:ext cx="8778440" cy="4937873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809040"/>
            <a:ext cx="7236296" cy="4070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636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417638"/>
            <a:ext cx="9036496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200" b="1" i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Инициаторы и организаторы:</a:t>
            </a:r>
            <a:r>
              <a:rPr lang="ru-RU" sz="2400" b="1" i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2400" b="1" i="1" dirty="0" smtClean="0">
              <a:solidFill>
                <a:srgbClr val="7030A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ru-RU" sz="2200" b="1" i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Факультет </a:t>
            </a:r>
            <a:r>
              <a:rPr lang="ru-RU" sz="2200" b="1" i="1" dirty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Бизнеса НГТУ и </a:t>
            </a:r>
            <a:r>
              <a:rPr lang="ru-RU" sz="2200" b="1" i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НПП </a:t>
            </a:r>
            <a:r>
              <a:rPr lang="en-US" sz="2000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“NORM</a:t>
            </a:r>
            <a:r>
              <a:rPr lang="en-US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EL”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sz="2200" b="1" i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</a:t>
            </a:r>
            <a:r>
              <a:rPr lang="ru-RU" sz="2200" b="1" i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оторыми</a:t>
            </a:r>
          </a:p>
          <a:p>
            <a:pPr marL="0" indent="0">
              <a:buNone/>
            </a:pPr>
            <a:r>
              <a:rPr lang="ru-RU" sz="2200" b="1" i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</a:t>
            </a:r>
            <a:r>
              <a:rPr lang="ru-RU" sz="2200" b="1" i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азработана </a:t>
            </a:r>
            <a:r>
              <a:rPr lang="ru-RU" sz="2200" b="1" i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совместная профессиональная </a:t>
            </a:r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программа </a:t>
            </a:r>
            <a:r>
              <a:rPr lang="ru-RU" sz="2200" b="1" i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повышения </a:t>
            </a:r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квалификации.</a:t>
            </a:r>
            <a:endParaRPr lang="ru-RU" sz="2200" b="1" i="1" dirty="0">
              <a:solidFill>
                <a:srgbClr val="7030A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ru-RU" sz="800" b="1" i="1" dirty="0" smtClean="0">
              <a:solidFill>
                <a:srgbClr val="7030A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Цель: </a:t>
            </a:r>
            <a:r>
              <a:rPr lang="ru-RU" sz="2200" b="1" i="1" dirty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интенсивная дополнительная </a:t>
            </a:r>
            <a:r>
              <a:rPr lang="ru-RU" sz="2200" b="1" i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профессиональная </a:t>
            </a:r>
            <a:r>
              <a:rPr lang="ru-RU" sz="2200" b="1" i="1" dirty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и </a:t>
            </a:r>
            <a:r>
              <a:rPr lang="ru-RU" sz="2200" b="1" i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научная подготовка </a:t>
            </a:r>
            <a:r>
              <a:rPr lang="ru-RU" sz="2200" b="1" i="1" dirty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 сфере различных аспектов устойчивого развития экономики и общества в современном мире в контексте концепций </a:t>
            </a:r>
            <a:r>
              <a:rPr lang="ru-RU" sz="2200" b="1" i="1" dirty="0" err="1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Smart</a:t>
            </a:r>
            <a:r>
              <a:rPr lang="ru-RU" sz="2200" b="1" i="1" dirty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200" b="1" i="1" dirty="0" err="1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Grid</a:t>
            </a:r>
            <a:r>
              <a:rPr lang="ru-RU" sz="2200" b="1" i="1" dirty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и </a:t>
            </a:r>
            <a:r>
              <a:rPr lang="ru-RU" sz="2200" b="1" i="1" dirty="0" err="1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Smart</a:t>
            </a:r>
            <a:r>
              <a:rPr lang="ru-RU" sz="2200" b="1" i="1" dirty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200" b="1" i="1" dirty="0" err="1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City</a:t>
            </a:r>
            <a:r>
              <a:rPr lang="ru-RU" sz="2200" b="1" i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pPr marL="0" indent="0">
              <a:spcAft>
                <a:spcPts val="0"/>
              </a:spcAft>
              <a:buNone/>
            </a:pPr>
            <a:endParaRPr lang="ru-RU" sz="1000" b="1" i="1" dirty="0" smtClean="0">
              <a:solidFill>
                <a:srgbClr val="7030A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Возможность </a:t>
            </a:r>
            <a:r>
              <a:rPr lang="ru-RU" sz="2200" b="1" i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на </a:t>
            </a:r>
            <a:r>
              <a:rPr lang="ru-RU" sz="2200" b="1" i="1" dirty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своем опыте изучить, </a:t>
            </a:r>
            <a:r>
              <a:rPr lang="ru-RU" sz="2200" b="1" i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как </a:t>
            </a:r>
            <a:r>
              <a:rPr lang="ru-RU" sz="2200" b="1" i="1" dirty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работают сообща совершенно новые люди, </a:t>
            </a:r>
            <a:r>
              <a:rPr lang="ru-RU" sz="2200" b="1" i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обучающиеся </a:t>
            </a:r>
            <a:r>
              <a:rPr lang="ru-RU" sz="2200" b="1" i="1" dirty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по различным направлениям и имеющие уникальный комплекс знаний, объединенные в </a:t>
            </a:r>
            <a:r>
              <a:rPr lang="ru-RU" sz="2200" b="1" i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команды по разработке проектов создания </a:t>
            </a:r>
            <a:r>
              <a:rPr lang="ru-RU" sz="2200" b="1" i="1" dirty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«умных городов</a:t>
            </a:r>
            <a:r>
              <a:rPr lang="ru-RU" sz="2200" b="1" i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».</a:t>
            </a:r>
          </a:p>
          <a:p>
            <a:pPr marL="0" indent="0">
              <a:spcAft>
                <a:spcPts val="0"/>
              </a:spcAft>
              <a:buNone/>
            </a:pPr>
            <a:endParaRPr lang="ru-RU" sz="1000" b="1" i="1" dirty="0" smtClean="0">
              <a:solidFill>
                <a:srgbClr val="7030A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Рабочие языки: русский</a:t>
            </a:r>
            <a:r>
              <a:rPr lang="ru-RU" sz="2400" b="1" i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и английский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>
              <a:spcAft>
                <a:spcPts val="0"/>
              </a:spcAft>
            </a:pPr>
            <a:r>
              <a:rPr lang="ru-RU" sz="27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Международная Летняя Школа </a:t>
            </a:r>
            <a:r>
              <a:rPr lang="ru-RU" sz="2700" b="1" dirty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ФБ </a:t>
            </a:r>
            <a:r>
              <a:rPr lang="ru-RU" sz="27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НГТУ</a:t>
            </a:r>
            <a:r>
              <a:rPr lang="ru-RU" sz="22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2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Устойчивое развитие: глобальный диалог</a:t>
            </a:r>
            <a:r>
              <a:rPr lang="en-US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-</a:t>
            </a:r>
            <a:b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en-US" sz="2000" b="1" i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Sustainable development: global conversation</a:t>
            </a:r>
            <a:r>
              <a:rPr lang="en-US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 </a:t>
            </a: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14-17 июня 2016 года</a:t>
            </a:r>
            <a:endParaRPr lang="ru-RU" sz="2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920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>
              <a:spcAft>
                <a:spcPts val="0"/>
              </a:spcAft>
            </a:pPr>
            <a:r>
              <a:rPr lang="ru-RU" sz="27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Международная Летняя Школа </a:t>
            </a:r>
            <a:r>
              <a:rPr lang="ru-RU" sz="2700" b="1" dirty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ФБ </a:t>
            </a:r>
            <a:r>
              <a:rPr lang="ru-RU" sz="27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НГТУ</a:t>
            </a:r>
            <a:r>
              <a:rPr lang="ru-RU" sz="22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2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Устойчивое развитие: глобальный диалог</a:t>
            </a:r>
            <a:r>
              <a:rPr lang="en-US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-</a:t>
            </a:r>
            <a:b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en-US" sz="2000" b="1" i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Sustainable development: global conversation</a:t>
            </a:r>
            <a:r>
              <a:rPr lang="en-US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 </a:t>
            </a: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14-17 июня 2016 года</a:t>
            </a:r>
            <a:endParaRPr lang="ru-RU" sz="2000" b="1" dirty="0">
              <a:solidFill>
                <a:schemeClr val="accent1"/>
              </a:solidFill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36" y="1417639"/>
            <a:ext cx="9138796" cy="5419136"/>
          </a:xfrm>
        </p:spPr>
      </p:pic>
    </p:spTree>
    <p:extLst>
      <p:ext uri="{BB962C8B-B14F-4D97-AF65-F5344CB8AC3E}">
        <p14:creationId xmlns:p14="http://schemas.microsoft.com/office/powerpoint/2010/main" val="1728995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>
              <a:spcAft>
                <a:spcPts val="0"/>
              </a:spcAft>
            </a:pPr>
            <a:r>
              <a:rPr lang="ru-RU" sz="27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Международная Летняя Школа </a:t>
            </a:r>
            <a:r>
              <a:rPr lang="ru-RU" sz="2700" b="1" dirty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ФБ </a:t>
            </a:r>
            <a:r>
              <a:rPr lang="ru-RU" sz="27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НГТУ</a:t>
            </a:r>
            <a:r>
              <a:rPr lang="ru-RU" sz="22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2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Устойчивое развитие: глобальный диалог</a:t>
            </a:r>
            <a:r>
              <a:rPr lang="en-US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-</a:t>
            </a:r>
            <a:b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en-US" sz="2000" b="1" i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Sustainable development: global conversation</a:t>
            </a:r>
            <a:r>
              <a:rPr lang="en-US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 </a:t>
            </a: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14-17 июня 2016 года</a:t>
            </a:r>
            <a:endParaRPr lang="ru-RU" sz="2000" b="1" dirty="0">
              <a:solidFill>
                <a:schemeClr val="accent1"/>
              </a:solidFill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68" y="2275082"/>
            <a:ext cx="8046156" cy="4525963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8865" y="0"/>
            <a:ext cx="7376141" cy="4149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697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>
              <a:spcAft>
                <a:spcPts val="0"/>
              </a:spcAft>
            </a:pPr>
            <a:r>
              <a:rPr lang="ru-RU" sz="27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Международная Летняя Школа </a:t>
            </a:r>
            <a:r>
              <a:rPr lang="ru-RU" sz="2700" b="1" dirty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ФБ </a:t>
            </a:r>
            <a:r>
              <a:rPr lang="ru-RU" sz="27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НГТУ</a:t>
            </a:r>
            <a:r>
              <a:rPr lang="ru-RU" sz="22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2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Устойчивое развитие: глобальный диалог</a:t>
            </a:r>
            <a:r>
              <a:rPr lang="en-US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-</a:t>
            </a:r>
            <a:b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en-US" sz="2000" b="1" i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Sustainable development: global conversation</a:t>
            </a:r>
            <a:r>
              <a:rPr lang="en-US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 </a:t>
            </a: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14-17 июня 2016 года</a:t>
            </a:r>
            <a:endParaRPr lang="ru-RU" sz="2000" b="1" dirty="0">
              <a:solidFill>
                <a:schemeClr val="accent1"/>
              </a:solidFill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587" y="0"/>
            <a:ext cx="8046156" cy="4525963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0" y="3356992"/>
            <a:ext cx="6224013" cy="3501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317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>
              <a:spcAft>
                <a:spcPts val="0"/>
              </a:spcAft>
            </a:pPr>
            <a:r>
              <a:rPr lang="ru-RU" sz="27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Международная Летняя Школа </a:t>
            </a:r>
            <a:r>
              <a:rPr lang="ru-RU" sz="2700" b="1" dirty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ФБ </a:t>
            </a:r>
            <a:r>
              <a:rPr lang="ru-RU" sz="27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НГТУ</a:t>
            </a:r>
            <a:r>
              <a:rPr lang="ru-RU" sz="22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2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Устойчивое развитие: глобальный диалог</a:t>
            </a:r>
            <a:r>
              <a:rPr lang="en-US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-</a:t>
            </a:r>
            <a:b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en-US" sz="2000" b="1" i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Sustainable development: global conversation</a:t>
            </a:r>
            <a:r>
              <a:rPr lang="en-US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 </a:t>
            </a: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14-17 июня 2016 года</a:t>
            </a:r>
            <a:endParaRPr lang="ru-RU" sz="2000" b="1" dirty="0">
              <a:solidFill>
                <a:schemeClr val="accent1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ctr">
              <a:spcAft>
                <a:spcPts val="0"/>
              </a:spcAft>
              <a:buNone/>
            </a:pPr>
            <a:r>
              <a:rPr lang="ru-RU" b="1" i="1" dirty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Уважаемые, коллеги</a:t>
            </a:r>
            <a:r>
              <a:rPr lang="ru-RU" b="1" i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!</a:t>
            </a:r>
            <a:r>
              <a:rPr lang="ru-RU" sz="2800" b="1" i="1" dirty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  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b="1" i="1" dirty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Позвольте поблагодарить </a:t>
            </a:r>
            <a:r>
              <a:rPr lang="ru-RU" b="1" i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Вас за </a:t>
            </a:r>
          </a:p>
          <a:p>
            <a:pPr marL="0" indent="0" algn="ctr">
              <a:spcAft>
                <a:spcPts val="0"/>
              </a:spcAft>
              <a:buNone/>
            </a:pPr>
            <a:r>
              <a:rPr lang="ru-RU" b="1" i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Ваш интеллектуальный подарок</a:t>
            </a:r>
            <a:r>
              <a:rPr lang="en-US" b="1" i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!</a:t>
            </a:r>
            <a:endParaRPr lang="en-US" b="1" i="1" dirty="0">
              <a:solidFill>
                <a:srgbClr val="2E75B6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 algn="ctr">
              <a:spcAft>
                <a:spcPts val="0"/>
              </a:spcAft>
              <a:buNone/>
            </a:pPr>
            <a:endParaRPr lang="en-US" b="1" i="1" dirty="0" smtClean="0">
              <a:solidFill>
                <a:srgbClr val="2E75B6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b="1" i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Надеюсь</a:t>
            </a:r>
            <a:r>
              <a:rPr lang="ru-RU" b="1" i="1" dirty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, что Международные Летние Школы станут хорошей традицией и основой устойчивого развития ФБ, ФЭН, … и  НГТУ</a:t>
            </a:r>
            <a:r>
              <a:rPr lang="ru-RU" b="1" i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!</a:t>
            </a:r>
          </a:p>
          <a:p>
            <a:pPr marL="0" indent="0" algn="ctr">
              <a:spcAft>
                <a:spcPts val="0"/>
              </a:spcAft>
              <a:buNone/>
            </a:pPr>
            <a:endParaRPr lang="en-US" b="1" i="1" dirty="0" smtClean="0">
              <a:solidFill>
                <a:srgbClr val="2E75B6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sz="5100" b="1" i="1" dirty="0" smtClean="0">
                <a:solidFill>
                  <a:srgbClr val="00B0F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Глобальный </a:t>
            </a:r>
            <a:r>
              <a:rPr lang="ru-RU" sz="5100" b="1" i="1" dirty="0">
                <a:solidFill>
                  <a:srgbClr val="00B0F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диалог продолжается</a:t>
            </a:r>
            <a:r>
              <a:rPr lang="ru-RU" sz="5100" b="1" i="1" dirty="0" smtClean="0">
                <a:solidFill>
                  <a:srgbClr val="00B0F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!...</a:t>
            </a:r>
          </a:p>
          <a:p>
            <a:pPr marL="0" indent="0" algn="ctr">
              <a:spcAft>
                <a:spcPts val="0"/>
              </a:spcAft>
              <a:buNone/>
            </a:pPr>
            <a:endParaRPr lang="ru-RU" sz="2100" b="1" i="1" dirty="0" smtClean="0">
              <a:solidFill>
                <a:srgbClr val="00B05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 algn="ctr">
              <a:spcAft>
                <a:spcPts val="0"/>
              </a:spcAft>
              <a:buNone/>
            </a:pPr>
            <a:endParaRPr lang="ru-RU" sz="2100" b="1" i="1" dirty="0" smtClean="0">
              <a:solidFill>
                <a:srgbClr val="00B05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 algn="r">
              <a:spcAft>
                <a:spcPts val="0"/>
              </a:spcAft>
              <a:buNone/>
            </a:pPr>
            <a:r>
              <a:rPr lang="ru-RU" b="1" i="1" dirty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Координатор летней </a:t>
            </a:r>
            <a:r>
              <a:rPr lang="ru-RU" b="1" i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школы:</a:t>
            </a:r>
          </a:p>
          <a:p>
            <a:pPr marL="0" indent="0" algn="r">
              <a:spcAft>
                <a:spcPts val="0"/>
              </a:spcAft>
              <a:buNone/>
            </a:pPr>
            <a:r>
              <a:rPr lang="ru-RU" b="1" i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b="1" i="1" dirty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доцент, к.т.н. Ирина Клавсуц</a:t>
            </a:r>
          </a:p>
          <a:p>
            <a:pPr marL="0" indent="0" algn="ctr">
              <a:spcAft>
                <a:spcPts val="0"/>
              </a:spcAft>
              <a:buNone/>
            </a:pPr>
            <a:endParaRPr lang="ru-RU" sz="28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0260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73256"/>
            <a:ext cx="9001000" cy="6750750"/>
          </a:xfr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>
              <a:spcAft>
                <a:spcPts val="0"/>
              </a:spcAft>
            </a:pPr>
            <a:r>
              <a:rPr lang="ru-RU" sz="27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Международная Летняя Школа </a:t>
            </a:r>
            <a:r>
              <a:rPr lang="ru-RU" sz="2700" b="1" dirty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ФБ </a:t>
            </a:r>
            <a:r>
              <a:rPr lang="ru-RU" sz="27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НГТУ</a:t>
            </a:r>
            <a:r>
              <a:rPr lang="ru-RU" sz="22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2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Устойчивое развитие: глобальный диалог</a:t>
            </a:r>
            <a:r>
              <a:rPr lang="en-US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-</a:t>
            </a:r>
            <a:b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en-US" sz="2000" b="1" i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Sustainable development: global conversation</a:t>
            </a:r>
            <a:r>
              <a:rPr lang="en-US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 </a:t>
            </a: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14-17 июня 2016 года</a:t>
            </a:r>
            <a:endParaRPr lang="ru-RU" sz="2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397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716" y="-387424"/>
            <a:ext cx="5456811" cy="7999619"/>
          </a:xfr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499992" y="2924944"/>
            <a:ext cx="4546848" cy="1143000"/>
          </a:xfrm>
        </p:spPr>
        <p:txBody>
          <a:bodyPr>
            <a:normAutofit fontScale="90000"/>
          </a:bodyPr>
          <a:lstStyle/>
          <a:p>
            <a:pPr algn="r">
              <a:spcAft>
                <a:spcPts val="0"/>
              </a:spcAft>
            </a:pPr>
            <a:r>
              <a:rPr lang="ru-RU" sz="27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Международная Летняя Школа </a:t>
            </a:r>
            <a:r>
              <a:rPr lang="ru-RU" sz="2700" b="1" dirty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ФБ </a:t>
            </a:r>
            <a:r>
              <a:rPr lang="ru-RU" sz="27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НГТУ</a:t>
            </a:r>
            <a:br>
              <a:rPr lang="ru-RU" sz="27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700" b="1" dirty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700" b="1" dirty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2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2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Устойчивое развитие: </a:t>
            </a:r>
            <a:b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глобальный диалог</a:t>
            </a:r>
            <a:r>
              <a:rPr lang="en-US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-</a:t>
            </a:r>
            <a:b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en-US" sz="2000" b="1" i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Sustainable development: 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global </a:t>
            </a:r>
            <a:r>
              <a:rPr lang="en-US" sz="2000" b="1" i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conversation</a:t>
            </a:r>
            <a:r>
              <a:rPr lang="en-US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 </a:t>
            </a: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14-17 июня 2016 года</a:t>
            </a:r>
            <a:endParaRPr lang="ru-RU" sz="2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9462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47500" lnSpcReduction="20000"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ru-RU" sz="5100" b="1" i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Проведен цикл </a:t>
            </a:r>
            <a:r>
              <a:rPr lang="ru-RU" sz="51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лекций</a:t>
            </a:r>
            <a:r>
              <a:rPr lang="ru-RU" sz="5100" b="1" i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sz="51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семинаров и тренингов по </a:t>
            </a:r>
            <a:r>
              <a:rPr lang="ru-RU" sz="5100" b="1" i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следующим направлениям: </a:t>
            </a:r>
            <a:r>
              <a:rPr lang="ru-RU" sz="4400" b="1" i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</a:p>
          <a:p>
            <a:pPr>
              <a:spcAft>
                <a:spcPts val="0"/>
              </a:spcAft>
            </a:pPr>
            <a:r>
              <a:rPr lang="ru-RU" sz="4700" b="1" dirty="0">
                <a:solidFill>
                  <a:schemeClr val="tx2"/>
                </a:solidFill>
              </a:rPr>
              <a:t>научные основы и сущность устойчивого развития и инновационной экономики;  </a:t>
            </a:r>
          </a:p>
          <a:p>
            <a:pPr>
              <a:spcAft>
                <a:spcPts val="0"/>
              </a:spcAft>
            </a:pPr>
            <a:r>
              <a:rPr lang="ru-RU" sz="4700" b="1" dirty="0">
                <a:solidFill>
                  <a:schemeClr val="tx2"/>
                </a:solidFill>
              </a:rPr>
              <a:t>умная энергетика: проблемы и перспективы развития от </a:t>
            </a:r>
            <a:r>
              <a:rPr lang="ru-RU" sz="4700" b="1" dirty="0" err="1">
                <a:solidFill>
                  <a:schemeClr val="tx2"/>
                </a:solidFill>
              </a:rPr>
              <a:t>Personal</a:t>
            </a:r>
            <a:r>
              <a:rPr lang="ru-RU" sz="4700" b="1" dirty="0">
                <a:solidFill>
                  <a:schemeClr val="tx2"/>
                </a:solidFill>
              </a:rPr>
              <a:t> </a:t>
            </a:r>
            <a:r>
              <a:rPr lang="ru-RU" sz="4700" b="1" dirty="0" err="1">
                <a:solidFill>
                  <a:schemeClr val="tx2"/>
                </a:solidFill>
              </a:rPr>
              <a:t>Power</a:t>
            </a:r>
            <a:r>
              <a:rPr lang="ru-RU" sz="4700" b="1" dirty="0">
                <a:solidFill>
                  <a:schemeClr val="tx2"/>
                </a:solidFill>
              </a:rPr>
              <a:t> до </a:t>
            </a:r>
            <a:r>
              <a:rPr lang="ru-RU" sz="4700" b="1" dirty="0" err="1">
                <a:solidFill>
                  <a:schemeClr val="tx2"/>
                </a:solidFill>
              </a:rPr>
              <a:t>Smart</a:t>
            </a:r>
            <a:r>
              <a:rPr lang="ru-RU" sz="4700" b="1" dirty="0">
                <a:solidFill>
                  <a:schemeClr val="tx2"/>
                </a:solidFill>
              </a:rPr>
              <a:t> </a:t>
            </a:r>
            <a:r>
              <a:rPr lang="ru-RU" sz="4700" b="1" dirty="0" err="1">
                <a:solidFill>
                  <a:schemeClr val="tx2"/>
                </a:solidFill>
              </a:rPr>
              <a:t>Grid</a:t>
            </a:r>
            <a:r>
              <a:rPr lang="ru-RU" sz="4700" b="1" dirty="0">
                <a:solidFill>
                  <a:schemeClr val="tx2"/>
                </a:solidFill>
              </a:rPr>
              <a:t> и </a:t>
            </a:r>
            <a:r>
              <a:rPr lang="ru-RU" sz="4700" b="1" dirty="0" err="1">
                <a:solidFill>
                  <a:schemeClr val="tx2"/>
                </a:solidFill>
              </a:rPr>
              <a:t>Smart</a:t>
            </a:r>
            <a:r>
              <a:rPr lang="ru-RU" sz="4700" b="1" dirty="0">
                <a:solidFill>
                  <a:schemeClr val="tx2"/>
                </a:solidFill>
              </a:rPr>
              <a:t> </a:t>
            </a:r>
            <a:r>
              <a:rPr lang="ru-RU" sz="4700" b="1" dirty="0" err="1">
                <a:solidFill>
                  <a:schemeClr val="tx2"/>
                </a:solidFill>
              </a:rPr>
              <a:t>City</a:t>
            </a:r>
            <a:r>
              <a:rPr lang="ru-RU" sz="4700" b="1" dirty="0">
                <a:solidFill>
                  <a:schemeClr val="tx2"/>
                </a:solidFill>
              </a:rPr>
              <a:t>; </a:t>
            </a:r>
          </a:p>
          <a:p>
            <a:pPr>
              <a:spcAft>
                <a:spcPts val="0"/>
              </a:spcAft>
            </a:pPr>
            <a:r>
              <a:rPr lang="ru-RU" sz="4700" b="1" dirty="0">
                <a:solidFill>
                  <a:schemeClr val="tx2"/>
                </a:solidFill>
              </a:rPr>
              <a:t>методические подходы к формированию бизнес-модели и портфеля инновационных проектов; </a:t>
            </a:r>
          </a:p>
          <a:p>
            <a:r>
              <a:rPr lang="ru-RU" sz="4700" b="1" dirty="0">
                <a:solidFill>
                  <a:schemeClr val="tx2"/>
                </a:solidFill>
              </a:rPr>
              <a:t>анализ и оценка конкурентных преимуществ инновационной технологии;</a:t>
            </a:r>
          </a:p>
          <a:p>
            <a:pPr>
              <a:spcAft>
                <a:spcPts val="0"/>
              </a:spcAft>
            </a:pPr>
            <a:r>
              <a:rPr lang="ru-RU" sz="4700" b="1" dirty="0" smtClean="0">
                <a:solidFill>
                  <a:schemeClr val="tx2"/>
                </a:solidFill>
              </a:rPr>
              <a:t>методика </a:t>
            </a:r>
            <a:r>
              <a:rPr lang="ru-RU" sz="4700" b="1" dirty="0">
                <a:solidFill>
                  <a:schemeClr val="tx2"/>
                </a:solidFill>
              </a:rPr>
              <a:t>стратегического анализа для разработки инновационного проекта,</a:t>
            </a:r>
          </a:p>
          <a:p>
            <a:pPr>
              <a:spcAft>
                <a:spcPts val="0"/>
              </a:spcAft>
            </a:pPr>
            <a:r>
              <a:rPr lang="ru-RU" sz="4700" b="1" dirty="0" smtClean="0">
                <a:solidFill>
                  <a:schemeClr val="tx2"/>
                </a:solidFill>
              </a:rPr>
              <a:t>тренинги </a:t>
            </a:r>
            <a:r>
              <a:rPr lang="ru-RU" sz="4700" b="1" dirty="0">
                <a:solidFill>
                  <a:schemeClr val="tx2"/>
                </a:solidFill>
              </a:rPr>
              <a:t>общения, основанные на техниках развития личности, влияния, воздействия и </a:t>
            </a:r>
            <a:r>
              <a:rPr lang="ru-RU" sz="4700" b="1" dirty="0" err="1">
                <a:solidFill>
                  <a:schemeClr val="tx2"/>
                </a:solidFill>
              </a:rPr>
              <a:t>командообразования</a:t>
            </a:r>
            <a:r>
              <a:rPr lang="ru-RU" sz="4700" b="1" dirty="0">
                <a:solidFill>
                  <a:schemeClr val="tx2"/>
                </a:solidFill>
              </a:rPr>
              <a:t>;</a:t>
            </a:r>
          </a:p>
          <a:p>
            <a:pPr>
              <a:spcAft>
                <a:spcPts val="0"/>
              </a:spcAft>
            </a:pPr>
            <a:r>
              <a:rPr lang="ru-RU" sz="4700" b="1" dirty="0">
                <a:solidFill>
                  <a:schemeClr val="tx2"/>
                </a:solidFill>
              </a:rPr>
              <a:t>мастер-класс </a:t>
            </a:r>
            <a:r>
              <a:rPr lang="ru-RU" sz="4700" b="1" dirty="0" smtClean="0">
                <a:solidFill>
                  <a:schemeClr val="tx2"/>
                </a:solidFill>
              </a:rPr>
              <a:t>«Трудно быть богом, </a:t>
            </a:r>
            <a:r>
              <a:rPr lang="ru-RU" sz="4700" b="1" dirty="0">
                <a:solidFill>
                  <a:schemeClr val="tx2"/>
                </a:solidFill>
              </a:rPr>
              <a:t>или друзья и враги </a:t>
            </a:r>
            <a:r>
              <a:rPr lang="ru-RU" sz="4700" b="1" dirty="0" smtClean="0">
                <a:solidFill>
                  <a:schemeClr val="tx2"/>
                </a:solidFill>
              </a:rPr>
              <a:t>лидерства».</a:t>
            </a:r>
            <a:endParaRPr lang="ru-RU" sz="4700" b="1" dirty="0">
              <a:solidFill>
                <a:schemeClr val="tx2"/>
              </a:solidFill>
            </a:endParaRP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>
              <a:spcAft>
                <a:spcPts val="0"/>
              </a:spcAft>
            </a:pPr>
            <a:r>
              <a:rPr lang="ru-RU" sz="27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Международная Летняя Школа </a:t>
            </a:r>
            <a:r>
              <a:rPr lang="ru-RU" sz="2700" b="1" dirty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ФБ </a:t>
            </a:r>
            <a:r>
              <a:rPr lang="ru-RU" sz="27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НГТУ</a:t>
            </a:r>
            <a:r>
              <a:rPr lang="ru-RU" sz="22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2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Устойчивое развитие: глобальный диалог</a:t>
            </a:r>
            <a:r>
              <a:rPr lang="en-US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-</a:t>
            </a:r>
            <a:b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en-US" sz="2000" b="1" i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Sustainable development: global conversation</a:t>
            </a:r>
            <a:r>
              <a:rPr lang="en-US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 </a:t>
            </a: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14-17 июня 2016 года</a:t>
            </a:r>
            <a:endParaRPr lang="ru-RU" sz="2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537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928992" cy="1143000"/>
          </a:xfrm>
        </p:spPr>
        <p:txBody>
          <a:bodyPr>
            <a:normAutofit fontScale="90000"/>
          </a:bodyPr>
          <a:lstStyle/>
          <a:p>
            <a:pPr algn="r">
              <a:spcAft>
                <a:spcPts val="0"/>
              </a:spcAft>
            </a:pPr>
            <a:r>
              <a:rPr lang="ru-RU" sz="27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Международная Летняя Школа </a:t>
            </a:r>
            <a:r>
              <a:rPr lang="ru-RU" sz="2700" b="1" dirty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ФБ </a:t>
            </a:r>
            <a:r>
              <a:rPr lang="ru-RU" sz="27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НГТУ</a:t>
            </a:r>
            <a:r>
              <a:rPr lang="ru-RU" sz="22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2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Устойчивое развитие: глобальный диалог</a:t>
            </a:r>
            <a:r>
              <a:rPr lang="en-US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-</a:t>
            </a:r>
            <a:b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en-US" sz="2000" b="1" i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Sustainable development: global conversation</a:t>
            </a:r>
            <a:r>
              <a:rPr lang="en-US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 </a:t>
            </a: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14-17 июня 2016 года</a:t>
            </a:r>
            <a:endParaRPr lang="ru-RU" sz="2000" b="1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7030A0"/>
                </a:solidFill>
              </a:rPr>
              <a:t>6 стран – </a:t>
            </a:r>
            <a:r>
              <a:rPr lang="ru-RU" b="1" dirty="0" smtClean="0">
                <a:solidFill>
                  <a:srgbClr val="7030A0"/>
                </a:solidFill>
              </a:rPr>
              <a:t>участниц</a:t>
            </a:r>
            <a:r>
              <a:rPr lang="ru-RU" sz="2800" b="1" dirty="0" smtClean="0">
                <a:solidFill>
                  <a:schemeClr val="tx2"/>
                </a:solidFill>
              </a:rPr>
              <a:t>: Россия, Румыния, Израиль,                 Казахстан, Узбекистан, Монголия </a:t>
            </a:r>
            <a:endParaRPr lang="ru-RU" sz="2800" b="1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AutoShape 2" descr="Картинки по запросу флаг рф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5" y="3002410"/>
            <a:ext cx="2254173" cy="1518768"/>
          </a:xfrm>
          <a:prstGeom prst="rect">
            <a:avLst/>
          </a:prstGeom>
        </p:spPr>
      </p:pic>
      <p:pic>
        <p:nvPicPr>
          <p:cNvPr id="1028" name="Picture 4" descr="Флаг Румыни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5885" y="3002409"/>
            <a:ext cx="2304256" cy="1518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upload.wikimedia.org/wikipedia/commons/thumb/d/d4/Flag_of_Israel.svg/250px-Flag_of_Israel.svg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002409"/>
            <a:ext cx="2298705" cy="1540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Флаг Казахстана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175" y="4903637"/>
            <a:ext cx="2244573" cy="1512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Картинки по запросу флаг таджикистана фото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898608"/>
            <a:ext cx="2298705" cy="1512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AutoShape 16" descr="Картинки по запросу флаг монголии фото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8" descr="Картинки по запросу флаг монголии фото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45885" y="4898608"/>
            <a:ext cx="2304256" cy="1512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07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</a:rPr>
              <a:t>6 организаций - участников:</a:t>
            </a:r>
          </a:p>
          <a:p>
            <a:pPr marL="0" indent="0">
              <a:buNone/>
            </a:pPr>
            <a:endParaRPr lang="ru-RU" b="1" dirty="0" smtClean="0">
              <a:solidFill>
                <a:srgbClr val="7030A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800" b="1" dirty="0">
                <a:solidFill>
                  <a:schemeClr val="tx2"/>
                </a:solidFill>
              </a:rPr>
              <a:t>Новосибирский государственный технический университет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>
                <a:solidFill>
                  <a:schemeClr val="tx2"/>
                </a:solidFill>
              </a:rPr>
              <a:t>Научно-производственное предприятие </a:t>
            </a:r>
            <a:r>
              <a:rPr lang="en-US" sz="2800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“NORM</a:t>
            </a:r>
            <a:r>
              <a:rPr lang="en-US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EL”</a:t>
            </a:r>
            <a:endParaRPr lang="ru-RU" sz="2800" b="1" dirty="0">
              <a:solidFill>
                <a:srgbClr val="7030A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800" b="1" dirty="0">
                <a:solidFill>
                  <a:schemeClr val="tx2"/>
                </a:solidFill>
              </a:rPr>
              <a:t>Technical University of Cluj-Napoca</a:t>
            </a:r>
            <a:r>
              <a:rPr lang="ru-RU" sz="2800" b="1" dirty="0">
                <a:solidFill>
                  <a:schemeClr val="tx2"/>
                </a:solidFill>
              </a:rPr>
              <a:t>, Румыния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b="1" dirty="0" smtClean="0">
                <a:solidFill>
                  <a:schemeClr val="tx2"/>
                </a:solidFill>
              </a:rPr>
              <a:t>Новосибирский </a:t>
            </a:r>
            <a:r>
              <a:rPr lang="ru-RU" sz="2800" b="1" dirty="0">
                <a:solidFill>
                  <a:schemeClr val="tx2"/>
                </a:solidFill>
              </a:rPr>
              <a:t>государственный университет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>
                <a:solidFill>
                  <a:schemeClr val="tx2"/>
                </a:solidFill>
              </a:rPr>
              <a:t>Институт </a:t>
            </a:r>
            <a:r>
              <a:rPr lang="ru-RU" sz="2800" b="1" dirty="0">
                <a:solidFill>
                  <a:schemeClr val="tx2"/>
                </a:solidFill>
              </a:rPr>
              <a:t>экономики и организации промышленного производства </a:t>
            </a:r>
            <a:r>
              <a:rPr lang="ru-RU" sz="2800" b="1" dirty="0" smtClean="0">
                <a:solidFill>
                  <a:schemeClr val="tx2"/>
                </a:solidFill>
              </a:rPr>
              <a:t>СО РАН </a:t>
            </a:r>
            <a:endParaRPr lang="ru-RU" sz="2800" b="1" dirty="0">
              <a:solidFill>
                <a:schemeClr val="tx2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>
                <a:solidFill>
                  <a:schemeClr val="tx2"/>
                </a:solidFill>
              </a:rPr>
              <a:t>Израильский </a:t>
            </a:r>
            <a:r>
              <a:rPr lang="ru-RU" sz="2800" b="1" dirty="0">
                <a:solidFill>
                  <a:schemeClr val="tx2"/>
                </a:solidFill>
              </a:rPr>
              <a:t>культурный центр </a:t>
            </a:r>
            <a:r>
              <a:rPr lang="ru-RU" sz="2800" b="1" dirty="0" smtClean="0">
                <a:solidFill>
                  <a:schemeClr val="tx2"/>
                </a:solidFill>
              </a:rPr>
              <a:t>при </a:t>
            </a:r>
            <a:r>
              <a:rPr lang="ru-RU" sz="2800" b="1" dirty="0">
                <a:solidFill>
                  <a:schemeClr val="tx2"/>
                </a:solidFill>
              </a:rPr>
              <a:t>Посольстве государства Израиль в РФ</a:t>
            </a:r>
          </a:p>
          <a:p>
            <a:pPr marL="0" indent="0">
              <a:buNone/>
            </a:pPr>
            <a:endParaRPr lang="ru-RU" sz="2400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ru-RU" sz="2400" b="1" dirty="0" smtClean="0">
              <a:solidFill>
                <a:srgbClr val="7030A0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ru-RU" sz="2400" b="1" dirty="0" smtClean="0">
              <a:solidFill>
                <a:srgbClr val="7030A0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ru-RU" sz="2400" b="1" dirty="0" smtClean="0">
              <a:solidFill>
                <a:srgbClr val="7030A0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ru-RU" sz="2400" b="1" dirty="0">
              <a:solidFill>
                <a:srgbClr val="7030A0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>
              <a:spcAft>
                <a:spcPts val="0"/>
              </a:spcAft>
            </a:pPr>
            <a:r>
              <a:rPr lang="ru-RU" sz="27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Международная Летняя Школа </a:t>
            </a:r>
            <a:r>
              <a:rPr lang="ru-RU" sz="2700" b="1" dirty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ФБ </a:t>
            </a:r>
            <a:r>
              <a:rPr lang="ru-RU" sz="27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НГТУ</a:t>
            </a:r>
            <a:r>
              <a:rPr lang="ru-RU" sz="22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2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Устойчивое развитие: глобальный диалог</a:t>
            </a:r>
            <a:r>
              <a:rPr lang="en-US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-</a:t>
            </a:r>
            <a:b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en-US" sz="2000" b="1" i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Sustainable development: global conversation</a:t>
            </a:r>
            <a:r>
              <a:rPr lang="en-US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 </a:t>
            </a: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14-17 июня 2016 года</a:t>
            </a:r>
            <a:endParaRPr lang="ru-RU" sz="2000" b="1" dirty="0">
              <a:solidFill>
                <a:schemeClr val="accent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1960" y="4725144"/>
            <a:ext cx="1656184" cy="436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02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4 Факультета - участника: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НГТУ:</a:t>
            </a:r>
          </a:p>
          <a:p>
            <a:pPr marL="0" indent="-514350">
              <a:spcBef>
                <a:spcPts val="0"/>
              </a:spcBef>
              <a:buFont typeface="+mj-lt"/>
              <a:buAutoNum type="arabicPeriod"/>
            </a:pPr>
            <a:r>
              <a:rPr lang="ru-RU" sz="2800" b="1" dirty="0" smtClean="0">
                <a:solidFill>
                  <a:schemeClr val="tx2"/>
                </a:solidFill>
              </a:rPr>
              <a:t>Факультет бизнеса</a:t>
            </a:r>
          </a:p>
          <a:p>
            <a:pPr marL="0" indent="-514350">
              <a:spcBef>
                <a:spcPts val="0"/>
              </a:spcBef>
              <a:buFont typeface="+mj-lt"/>
              <a:buAutoNum type="arabicPeriod"/>
            </a:pPr>
            <a:r>
              <a:rPr lang="ru-RU" sz="2800" b="1" dirty="0">
                <a:solidFill>
                  <a:schemeClr val="tx2"/>
                </a:solidFill>
              </a:rPr>
              <a:t>Факультет энергетики (ФЭН</a:t>
            </a:r>
            <a:r>
              <a:rPr lang="ru-RU" sz="2800" b="1" dirty="0" smtClean="0">
                <a:solidFill>
                  <a:schemeClr val="tx2"/>
                </a:solidFill>
              </a:rPr>
              <a:t>)</a:t>
            </a:r>
          </a:p>
          <a:p>
            <a:pPr marL="0" indent="0">
              <a:spcBef>
                <a:spcPts val="0"/>
              </a:spcBef>
              <a:buNone/>
            </a:pPr>
            <a:endParaRPr lang="ru-RU" sz="2800" b="1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ru-RU" sz="3600" b="1" dirty="0">
                <a:solidFill>
                  <a:srgbClr val="7030A0"/>
                </a:solidFill>
              </a:rPr>
              <a:t>НГУ</a:t>
            </a:r>
            <a:r>
              <a:rPr lang="ru-RU" sz="3600" b="1" dirty="0" smtClean="0">
                <a:solidFill>
                  <a:srgbClr val="7030A0"/>
                </a:solidFill>
              </a:rPr>
              <a:t>:</a:t>
            </a:r>
            <a:endParaRPr lang="ru-RU" sz="3600" b="1" dirty="0" smtClean="0">
              <a:solidFill>
                <a:schemeClr val="tx2"/>
              </a:solidFill>
            </a:endParaRPr>
          </a:p>
          <a:p>
            <a:pPr marL="0" lvl="0" indent="0">
              <a:buNone/>
            </a:pPr>
            <a:r>
              <a:rPr lang="ru-RU" sz="2800" b="1" dirty="0" smtClean="0">
                <a:solidFill>
                  <a:schemeClr val="tx2"/>
                </a:solidFill>
              </a:rPr>
              <a:t>3. Экономический факультет</a:t>
            </a:r>
          </a:p>
          <a:p>
            <a:pPr marL="0" lvl="0" indent="0">
              <a:buNone/>
            </a:pPr>
            <a:endParaRPr lang="ru-RU" sz="3100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n-US" sz="3600" b="1" dirty="0" smtClean="0">
                <a:solidFill>
                  <a:srgbClr val="7030A0"/>
                </a:solidFill>
              </a:rPr>
              <a:t>Technical </a:t>
            </a:r>
            <a:r>
              <a:rPr lang="en-US" sz="3600" b="1" dirty="0">
                <a:solidFill>
                  <a:srgbClr val="7030A0"/>
                </a:solidFill>
              </a:rPr>
              <a:t>University of </a:t>
            </a:r>
            <a:r>
              <a:rPr lang="en-US" sz="3600" b="1" dirty="0" smtClean="0">
                <a:solidFill>
                  <a:srgbClr val="7030A0"/>
                </a:solidFill>
              </a:rPr>
              <a:t>Cluj-Napoca</a:t>
            </a:r>
            <a:r>
              <a:rPr lang="ru-RU" sz="3600" b="1" dirty="0" smtClean="0">
                <a:solidFill>
                  <a:srgbClr val="7030A0"/>
                </a:solidFill>
              </a:rPr>
              <a:t> </a:t>
            </a:r>
            <a:endParaRPr lang="ru-RU" sz="3600" b="1" dirty="0">
              <a:solidFill>
                <a:srgbClr val="7030A0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chemeClr val="tx2"/>
                </a:solidFill>
              </a:rPr>
              <a:t>4. </a:t>
            </a:r>
            <a:r>
              <a:rPr lang="en-US" sz="2800" b="1" dirty="0" smtClean="0">
                <a:solidFill>
                  <a:schemeClr val="tx2"/>
                </a:solidFill>
              </a:rPr>
              <a:t>Electrical </a:t>
            </a:r>
            <a:r>
              <a:rPr lang="en-US" sz="2800" b="1" dirty="0">
                <a:solidFill>
                  <a:schemeClr val="tx2"/>
                </a:solidFill>
              </a:rPr>
              <a:t>Engineering </a:t>
            </a:r>
            <a:r>
              <a:rPr lang="en-US" sz="2800" b="1" dirty="0" smtClean="0">
                <a:solidFill>
                  <a:schemeClr val="tx2"/>
                </a:solidFill>
              </a:rPr>
              <a:t>Faculty</a:t>
            </a:r>
            <a:r>
              <a:rPr lang="ru-RU" sz="2800" b="1" dirty="0" smtClean="0">
                <a:solidFill>
                  <a:schemeClr val="tx2"/>
                </a:solidFill>
              </a:rPr>
              <a:t>, </a:t>
            </a:r>
            <a:r>
              <a:rPr lang="en-US" sz="2800" b="1" dirty="0">
                <a:solidFill>
                  <a:schemeClr val="tx2"/>
                </a:solidFill>
              </a:rPr>
              <a:t>Numerical Methods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800" b="1" dirty="0">
                <a:solidFill>
                  <a:schemeClr val="tx2"/>
                </a:solidFill>
              </a:rPr>
              <a:t>Research Center</a:t>
            </a:r>
          </a:p>
          <a:p>
            <a:pPr marL="0" indent="0">
              <a:buNone/>
            </a:pPr>
            <a:endParaRPr lang="ru-RU" sz="2800" b="1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ru-RU" sz="2800" b="1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ru-RU" sz="2400" b="1" dirty="0" smtClean="0">
              <a:solidFill>
                <a:srgbClr val="7030A0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ru-RU" sz="2400" b="1" dirty="0" smtClean="0">
              <a:solidFill>
                <a:srgbClr val="7030A0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ru-RU" sz="2400" b="1" dirty="0" smtClean="0">
              <a:solidFill>
                <a:srgbClr val="7030A0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ru-RU" sz="2400" b="1" dirty="0" smtClean="0">
              <a:solidFill>
                <a:srgbClr val="7030A0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ru-RU" sz="2400" b="1" dirty="0">
              <a:solidFill>
                <a:srgbClr val="7030A0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>
              <a:spcAft>
                <a:spcPts val="0"/>
              </a:spcAft>
            </a:pPr>
            <a:r>
              <a:rPr lang="ru-RU" sz="27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Международная Летняя Школа </a:t>
            </a:r>
            <a:r>
              <a:rPr lang="ru-RU" sz="2700" b="1" dirty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ФБ </a:t>
            </a:r>
            <a:r>
              <a:rPr lang="ru-RU" sz="27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НГТУ</a:t>
            </a:r>
            <a:r>
              <a:rPr lang="ru-RU" sz="22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2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Устойчивое развитие: глобальный диалог</a:t>
            </a:r>
            <a:r>
              <a:rPr lang="en-US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-</a:t>
            </a:r>
            <a:b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en-US" sz="2000" b="1" i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Sustainable development: global conversation</a:t>
            </a:r>
            <a:r>
              <a:rPr lang="en-US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 </a:t>
            </a: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14-17 июня 2016 года</a:t>
            </a:r>
            <a:endParaRPr lang="ru-RU" sz="2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64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4500" b="1" dirty="0" smtClean="0">
                <a:solidFill>
                  <a:srgbClr val="7030A0"/>
                </a:solidFill>
              </a:rPr>
              <a:t>Участвовали 50 человек:</a:t>
            </a:r>
          </a:p>
          <a:p>
            <a:pPr marL="0" indent="0">
              <a:buNone/>
            </a:pPr>
            <a:r>
              <a:rPr lang="ru-RU" sz="5100" b="1" dirty="0" smtClean="0">
                <a:solidFill>
                  <a:schemeClr val="tx2"/>
                </a:solidFill>
              </a:rPr>
              <a:t>39 </a:t>
            </a:r>
            <a:r>
              <a:rPr lang="ru-RU" sz="3500" b="1" dirty="0" smtClean="0">
                <a:solidFill>
                  <a:schemeClr val="tx2"/>
                </a:solidFill>
              </a:rPr>
              <a:t>докторантов, аспирантов, магистрантов и студентов 3 и 4 курсов факультетов - бизнеса (4 кафедры 22 чел.) и энергетического (3 кафедры, 17 чел.) НГТУ из 4 стран. </a:t>
            </a:r>
          </a:p>
          <a:p>
            <a:pPr marL="0" indent="0" algn="ctr">
              <a:buNone/>
            </a:pPr>
            <a:endParaRPr lang="ru-RU" sz="3300" b="1" i="1" dirty="0" smtClean="0">
              <a:solidFill>
                <a:srgbClr val="7030A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ru-RU" sz="38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Представлено 6 инновационных проектов. </a:t>
            </a:r>
            <a:endParaRPr lang="en-US" sz="3800" b="1" i="1" dirty="0">
              <a:solidFill>
                <a:srgbClr val="7030A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ru-RU" sz="38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Выданы Удостоверения </a:t>
            </a:r>
            <a:r>
              <a:rPr lang="ru-RU" sz="3800" b="1" i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 повышении </a:t>
            </a:r>
            <a:r>
              <a:rPr lang="ru-RU" sz="38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квалификации.</a:t>
            </a:r>
            <a:endParaRPr lang="ru-RU" sz="3800" dirty="0"/>
          </a:p>
          <a:p>
            <a:endParaRPr lang="ru-RU" sz="2800" b="1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ru-RU" sz="5100" b="1" dirty="0" smtClean="0">
                <a:solidFill>
                  <a:schemeClr val="tx2"/>
                </a:solidFill>
              </a:rPr>
              <a:t>11 </a:t>
            </a:r>
            <a:r>
              <a:rPr lang="ru-RU" sz="3500" b="1" dirty="0" smtClean="0">
                <a:solidFill>
                  <a:schemeClr val="tx2"/>
                </a:solidFill>
              </a:rPr>
              <a:t>преподавателей из </a:t>
            </a:r>
            <a:r>
              <a:rPr lang="ru-RU" sz="3500" b="1" dirty="0">
                <a:solidFill>
                  <a:schemeClr val="tx2"/>
                </a:solidFill>
              </a:rPr>
              <a:t>3-х </a:t>
            </a:r>
            <a:r>
              <a:rPr lang="ru-RU" sz="3500" b="1" dirty="0" smtClean="0">
                <a:solidFill>
                  <a:schemeClr val="tx2"/>
                </a:solidFill>
              </a:rPr>
              <a:t>стран: </a:t>
            </a:r>
          </a:p>
          <a:p>
            <a:r>
              <a:rPr lang="ru-RU" sz="3500" b="1" dirty="0" smtClean="0">
                <a:solidFill>
                  <a:schemeClr val="tx2"/>
                </a:solidFill>
              </a:rPr>
              <a:t>6 - экономических наук</a:t>
            </a:r>
            <a:r>
              <a:rPr lang="ru-RU" sz="3500" b="1" dirty="0">
                <a:solidFill>
                  <a:schemeClr val="tx2"/>
                </a:solidFill>
              </a:rPr>
              <a:t>  </a:t>
            </a:r>
            <a:r>
              <a:rPr lang="ru-RU" sz="3500" b="1" dirty="0" smtClean="0">
                <a:solidFill>
                  <a:schemeClr val="tx2"/>
                </a:solidFill>
              </a:rPr>
              <a:t>-  НГТУ, </a:t>
            </a:r>
            <a:r>
              <a:rPr lang="ru-RU" sz="3500" b="1" dirty="0">
                <a:solidFill>
                  <a:schemeClr val="tx2"/>
                </a:solidFill>
              </a:rPr>
              <a:t>НГУ, ИЭОПП СО </a:t>
            </a:r>
            <a:r>
              <a:rPr lang="ru-RU" sz="3500" b="1" dirty="0" smtClean="0">
                <a:solidFill>
                  <a:schemeClr val="tx2"/>
                </a:solidFill>
              </a:rPr>
              <a:t>РАН, </a:t>
            </a:r>
            <a:r>
              <a:rPr lang="ru-RU" sz="3500" b="1" dirty="0" smtClean="0">
                <a:solidFill>
                  <a:srgbClr val="7030A0"/>
                </a:solidFill>
              </a:rPr>
              <a:t>РФ</a:t>
            </a:r>
            <a:r>
              <a:rPr lang="ru-RU" sz="3500" b="1" dirty="0" smtClean="0">
                <a:solidFill>
                  <a:schemeClr val="tx2"/>
                </a:solidFill>
              </a:rPr>
              <a:t>;</a:t>
            </a:r>
          </a:p>
          <a:p>
            <a:r>
              <a:rPr lang="ru-RU" sz="3500" b="1" dirty="0" smtClean="0">
                <a:solidFill>
                  <a:schemeClr val="tx2"/>
                </a:solidFill>
              </a:rPr>
              <a:t>4 - электроэнергетических и математических наук </a:t>
            </a:r>
            <a:r>
              <a:rPr lang="ru-RU" sz="3500" b="1" dirty="0">
                <a:solidFill>
                  <a:schemeClr val="tx2"/>
                </a:solidFill>
              </a:rPr>
              <a:t>- НГТУ</a:t>
            </a:r>
            <a:r>
              <a:rPr lang="ru-RU" sz="3500" b="1" dirty="0" smtClean="0">
                <a:solidFill>
                  <a:schemeClr val="tx2"/>
                </a:solidFill>
              </a:rPr>
              <a:t>,</a:t>
            </a:r>
            <a:r>
              <a:rPr lang="ru-RU" sz="3500" b="1" dirty="0">
                <a:solidFill>
                  <a:srgbClr val="FF0000"/>
                </a:solidFill>
              </a:rPr>
              <a:t> </a:t>
            </a:r>
            <a:r>
              <a:rPr lang="ru-RU" sz="3500" b="1" dirty="0" smtClean="0">
                <a:solidFill>
                  <a:srgbClr val="7030A0"/>
                </a:solidFill>
              </a:rPr>
              <a:t>РФ, </a:t>
            </a:r>
            <a:r>
              <a:rPr lang="en-US" sz="3500" b="1" dirty="0">
                <a:solidFill>
                  <a:schemeClr val="tx2"/>
                </a:solidFill>
              </a:rPr>
              <a:t>Technical University of </a:t>
            </a:r>
            <a:r>
              <a:rPr lang="en-US" sz="3500" b="1" dirty="0" smtClean="0">
                <a:solidFill>
                  <a:schemeClr val="tx2"/>
                </a:solidFill>
              </a:rPr>
              <a:t>Cluj-Napoca</a:t>
            </a:r>
            <a:r>
              <a:rPr lang="ru-RU" sz="3500" b="1" dirty="0" smtClean="0">
                <a:solidFill>
                  <a:schemeClr val="tx2"/>
                </a:solidFill>
              </a:rPr>
              <a:t>,</a:t>
            </a:r>
            <a:r>
              <a:rPr lang="ru-RU" sz="3500" b="1" dirty="0" smtClean="0">
                <a:solidFill>
                  <a:srgbClr val="7030A0"/>
                </a:solidFill>
              </a:rPr>
              <a:t> Румыния</a:t>
            </a:r>
            <a:r>
              <a:rPr lang="ru-RU" sz="3500" b="1" dirty="0" smtClean="0">
                <a:solidFill>
                  <a:schemeClr val="tx2"/>
                </a:solidFill>
              </a:rPr>
              <a:t>;</a:t>
            </a:r>
          </a:p>
          <a:p>
            <a:r>
              <a:rPr lang="ru-RU" sz="3500" b="1" dirty="0" smtClean="0">
                <a:solidFill>
                  <a:schemeClr val="tx2"/>
                </a:solidFill>
              </a:rPr>
              <a:t>1 - педагогических наук - практикующий </a:t>
            </a:r>
            <a:r>
              <a:rPr lang="ru-RU" sz="3500" b="1" dirty="0">
                <a:solidFill>
                  <a:schemeClr val="tx2"/>
                </a:solidFill>
              </a:rPr>
              <a:t>групповой </a:t>
            </a:r>
            <a:r>
              <a:rPr lang="ru-RU" sz="3500" b="1" dirty="0" smtClean="0">
                <a:solidFill>
                  <a:schemeClr val="tx2"/>
                </a:solidFill>
              </a:rPr>
              <a:t>тренер</a:t>
            </a:r>
            <a:r>
              <a:rPr lang="ru-RU" sz="3500" b="1" dirty="0">
                <a:solidFill>
                  <a:schemeClr val="tx2"/>
                </a:solidFill>
              </a:rPr>
              <a:t>, автор 20 книг  в области деловых коммуникаций, </a:t>
            </a:r>
            <a:r>
              <a:rPr lang="ru-RU" sz="3500" b="1" dirty="0" smtClean="0">
                <a:solidFill>
                  <a:srgbClr val="7030A0"/>
                </a:solidFill>
              </a:rPr>
              <a:t>Израиль</a:t>
            </a:r>
            <a:endParaRPr lang="ru-RU" sz="3500" b="1" dirty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ru-RU" sz="800" b="1" dirty="0">
              <a:solidFill>
                <a:schemeClr val="tx2"/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>
              <a:spcAft>
                <a:spcPts val="0"/>
              </a:spcAft>
            </a:pPr>
            <a:r>
              <a:rPr lang="ru-RU" sz="27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Международная Летняя Школа </a:t>
            </a:r>
            <a:r>
              <a:rPr lang="ru-RU" sz="2700" b="1" dirty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ФБ </a:t>
            </a:r>
            <a:r>
              <a:rPr lang="ru-RU" sz="27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НГТУ</a:t>
            </a:r>
            <a:r>
              <a:rPr lang="ru-RU" sz="22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2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Устойчивое развитие: глобальный диалог</a:t>
            </a:r>
            <a:r>
              <a:rPr lang="en-US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-</a:t>
            </a:r>
            <a:b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en-US" sz="2000" b="1" i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Sustainable development: global conversation</a:t>
            </a:r>
            <a:r>
              <a:rPr lang="en-US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 </a:t>
            </a: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14-17 июня 2016 года</a:t>
            </a:r>
            <a:endParaRPr lang="ru-RU" sz="2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6937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496" y="1417638"/>
            <a:ext cx="9108504" cy="5440362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ru-RU" sz="9800" b="1" dirty="0">
                <a:solidFill>
                  <a:srgbClr val="7030A0"/>
                </a:solidFill>
              </a:rPr>
              <a:t>Преподаватели: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5200" b="1" dirty="0"/>
              <a:t>Хайруллина Марина Валентиновна</a:t>
            </a:r>
            <a:r>
              <a:rPr lang="ru-RU" sz="5200" dirty="0"/>
              <a:t>, профессор, декан </a:t>
            </a:r>
            <a:r>
              <a:rPr lang="ru-RU" sz="5200" dirty="0" smtClean="0"/>
              <a:t>ФБ</a:t>
            </a:r>
            <a:r>
              <a:rPr lang="en-US" sz="5200" dirty="0" smtClean="0"/>
              <a:t>,</a:t>
            </a:r>
            <a:r>
              <a:rPr lang="ru-RU" sz="5200" dirty="0"/>
              <a:t> </a:t>
            </a:r>
            <a:r>
              <a:rPr lang="ru-RU" sz="5200" dirty="0" smtClean="0"/>
              <a:t>зав. каф</a:t>
            </a:r>
            <a:r>
              <a:rPr lang="ru-RU" sz="5200" dirty="0"/>
              <a:t>. Менеджмента</a:t>
            </a:r>
            <a:r>
              <a:rPr lang="ru-RU" sz="5200" dirty="0" smtClean="0"/>
              <a:t> НГТУ.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5200" b="1" dirty="0" smtClean="0"/>
              <a:t>Клавсуц </a:t>
            </a:r>
            <a:r>
              <a:rPr lang="ru-RU" sz="5200" b="1" dirty="0"/>
              <a:t>Ирина Львовна</a:t>
            </a:r>
            <a:r>
              <a:rPr lang="ru-RU" sz="5200" dirty="0"/>
              <a:t>, доцент каф. </a:t>
            </a:r>
            <a:r>
              <a:rPr lang="ru-RU" sz="5200" dirty="0" smtClean="0"/>
              <a:t>Менеджмента НГТУ, директор по инновационному развитию научно-производственного предприятия «</a:t>
            </a:r>
            <a:r>
              <a:rPr lang="en-US" sz="5200" dirty="0" smtClean="0"/>
              <a:t>NORM</a:t>
            </a:r>
            <a:r>
              <a:rPr lang="en-US" sz="5200" dirty="0" smtClean="0">
                <a:solidFill>
                  <a:srgbClr val="FF0000"/>
                </a:solidFill>
              </a:rPr>
              <a:t>EL</a:t>
            </a:r>
            <a:r>
              <a:rPr lang="ru-RU" sz="5200" dirty="0" smtClean="0"/>
              <a:t>».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5200" b="1" dirty="0"/>
              <a:t>Горевая Евгения Сергеевна</a:t>
            </a:r>
            <a:r>
              <a:rPr lang="ru-RU" sz="5200" dirty="0"/>
              <a:t>, доцент каф. </a:t>
            </a:r>
            <a:r>
              <a:rPr lang="ru-RU" sz="5200" dirty="0" smtClean="0"/>
              <a:t>Менеджмента, НГТУ.</a:t>
            </a:r>
            <a:endParaRPr lang="ru-RU" sz="5200" dirty="0"/>
          </a:p>
          <a:p>
            <a:pPr marL="514350" lvl="0" indent="-514350">
              <a:buFont typeface="+mj-lt"/>
              <a:buAutoNum type="arabicPeriod"/>
            </a:pPr>
            <a:r>
              <a:rPr lang="ru-RU" sz="5200" b="1" dirty="0"/>
              <a:t>Русин Георгий Леонидович</a:t>
            </a:r>
            <a:r>
              <a:rPr lang="ru-RU" sz="5200" dirty="0"/>
              <a:t>, доцент каф. </a:t>
            </a:r>
            <a:r>
              <a:rPr lang="ru-RU" sz="5200" dirty="0" smtClean="0"/>
              <a:t>Менеджмента, НГТУ.</a:t>
            </a:r>
            <a:endParaRPr lang="ru-RU" sz="5200" dirty="0"/>
          </a:p>
          <a:p>
            <a:pPr marL="514350" lvl="0" indent="-514350">
              <a:buFont typeface="+mj-lt"/>
              <a:buAutoNum type="arabicPeriod"/>
            </a:pPr>
            <a:r>
              <a:rPr lang="ru-RU" sz="5200" b="1" dirty="0"/>
              <a:t>Чуваев Алексей Владимирович</a:t>
            </a:r>
            <a:r>
              <a:rPr lang="ru-RU" sz="5200" dirty="0"/>
              <a:t>, ассистент каф. </a:t>
            </a:r>
            <a:r>
              <a:rPr lang="ru-RU" sz="5200" dirty="0" smtClean="0"/>
              <a:t>Менеджмента, НГТУ.</a:t>
            </a:r>
            <a:endParaRPr lang="ru-RU" sz="5200" dirty="0"/>
          </a:p>
          <a:p>
            <a:pPr marL="514350" lvl="0" indent="-514350">
              <a:buFont typeface="+mj-lt"/>
              <a:buAutoNum type="arabicPeriod"/>
            </a:pPr>
            <a:r>
              <a:rPr lang="ru-RU" sz="5200" b="1" dirty="0" smtClean="0"/>
              <a:t>Алексеев Алексей Вениаминович</a:t>
            </a:r>
            <a:r>
              <a:rPr lang="ru-RU" sz="5200" dirty="0" smtClean="0"/>
              <a:t>, заведующий </a:t>
            </a:r>
            <a:r>
              <a:rPr lang="ru-RU" sz="5200" dirty="0"/>
              <a:t>Отделом темпов и пропорций промышленного </a:t>
            </a:r>
            <a:r>
              <a:rPr lang="ru-RU" sz="5200" dirty="0" smtClean="0"/>
              <a:t>производства </a:t>
            </a:r>
            <a:r>
              <a:rPr lang="ru-RU" sz="5200" dirty="0"/>
              <a:t>Института экономики и организации промышленного производства Сибирского отделения российской академии </a:t>
            </a:r>
            <a:r>
              <a:rPr lang="ru-RU" sz="5200" dirty="0" smtClean="0"/>
              <a:t>наук, доцент </a:t>
            </a:r>
            <a:r>
              <a:rPr lang="ru-RU" sz="5200" dirty="0"/>
              <a:t>каф. </a:t>
            </a:r>
            <a:r>
              <a:rPr lang="ru-RU" sz="5200" dirty="0" smtClean="0"/>
              <a:t>Менеджмента Экономического факультета НГУ.  </a:t>
            </a:r>
            <a:endParaRPr lang="ru-RU" sz="5200" dirty="0"/>
          </a:p>
          <a:p>
            <a:pPr marL="514350" lvl="0" indent="-514350">
              <a:buFont typeface="+mj-lt"/>
              <a:buAutoNum type="arabicPeriod"/>
            </a:pPr>
            <a:r>
              <a:rPr lang="ru-RU" sz="5200" b="1" dirty="0" smtClean="0"/>
              <a:t>Фишов Александр Георгиевич</a:t>
            </a:r>
            <a:r>
              <a:rPr lang="ru-RU" sz="5200" dirty="0" smtClean="0"/>
              <a:t>, </a:t>
            </a:r>
            <a:r>
              <a:rPr lang="ru-RU" sz="5200" dirty="0"/>
              <a:t>профессор, зав. каф. </a:t>
            </a:r>
            <a:r>
              <a:rPr lang="ru-RU" sz="5200" dirty="0" smtClean="0"/>
              <a:t>Автоматизированных </a:t>
            </a:r>
            <a:r>
              <a:rPr lang="ru-RU" sz="5200" dirty="0"/>
              <a:t>электроэнергетических систем</a:t>
            </a:r>
            <a:r>
              <a:rPr lang="ru-RU" sz="5200" dirty="0" smtClean="0"/>
              <a:t>, </a:t>
            </a:r>
            <a:r>
              <a:rPr lang="ru-RU" sz="5200" dirty="0"/>
              <a:t>д</a:t>
            </a:r>
            <a:r>
              <a:rPr lang="ru-RU" sz="5200" dirty="0" smtClean="0"/>
              <a:t>иректор </a:t>
            </a:r>
            <a:r>
              <a:rPr lang="ru-RU" sz="5200" dirty="0"/>
              <a:t>Исследовательского центра численных </a:t>
            </a:r>
            <a:r>
              <a:rPr lang="ru-RU" sz="5200" dirty="0" smtClean="0"/>
              <a:t>методов, ФЭН, НГТУ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5200" b="1" dirty="0" smtClean="0"/>
              <a:t>Русина </a:t>
            </a:r>
            <a:r>
              <a:rPr lang="ru-RU" sz="5200" b="1" dirty="0"/>
              <a:t>Анастасия Георгиевна</a:t>
            </a:r>
            <a:r>
              <a:rPr lang="ru-RU" sz="5200" dirty="0"/>
              <a:t>, </a:t>
            </a:r>
            <a:r>
              <a:rPr lang="ru-RU" sz="5200" dirty="0" smtClean="0"/>
              <a:t>профессор</a:t>
            </a:r>
            <a:r>
              <a:rPr lang="ru-RU" sz="5200" dirty="0"/>
              <a:t> каф. автоматизированных электроэнергетических </a:t>
            </a:r>
            <a:r>
              <a:rPr lang="ru-RU" sz="5200" dirty="0" smtClean="0"/>
              <a:t>систем, ФЭН НГТУ.</a:t>
            </a:r>
            <a:endParaRPr lang="ru-RU" sz="5200" dirty="0"/>
          </a:p>
          <a:p>
            <a:pPr marL="514350" lvl="0" indent="-514350">
              <a:buFont typeface="+mj-lt"/>
              <a:buAutoNum type="arabicPeriod"/>
            </a:pPr>
            <a:r>
              <a:rPr lang="ru-RU" sz="5200" b="1" dirty="0" smtClean="0"/>
              <a:t>Михаил Кипнис, </a:t>
            </a:r>
            <a:r>
              <a:rPr lang="ru-RU" sz="5200" dirty="0" err="1"/>
              <a:t>к.п.н</a:t>
            </a:r>
            <a:r>
              <a:rPr lang="ru-RU" sz="5200" dirty="0"/>
              <a:t>., руководитель Израильского центра семьи «Майя», практикующий групповой тренер в области деловых коммуникаций.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5200" b="1" dirty="0"/>
              <a:t>Dan </a:t>
            </a:r>
            <a:r>
              <a:rPr lang="en-US" sz="5200" b="1" dirty="0" err="1"/>
              <a:t>Doru</a:t>
            </a:r>
            <a:r>
              <a:rPr lang="en-US" sz="5200" b="1" dirty="0"/>
              <a:t> </a:t>
            </a:r>
            <a:r>
              <a:rPr lang="en-US" sz="5200" b="1" dirty="0" smtClean="0"/>
              <a:t>Micu</a:t>
            </a:r>
            <a:r>
              <a:rPr lang="en-US" sz="5200" dirty="0" smtClean="0"/>
              <a:t>, </a:t>
            </a:r>
            <a:r>
              <a:rPr lang="en-US" sz="5200" dirty="0"/>
              <a:t>p</a:t>
            </a:r>
            <a:r>
              <a:rPr lang="en-US" sz="5200" dirty="0" smtClean="0"/>
              <a:t>rofessor</a:t>
            </a:r>
            <a:r>
              <a:rPr lang="en-US" sz="5200" dirty="0"/>
              <a:t>, dr</a:t>
            </a:r>
            <a:r>
              <a:rPr lang="en-US" sz="5200" dirty="0" smtClean="0"/>
              <a:t>. </a:t>
            </a:r>
            <a:r>
              <a:rPr lang="en-US" sz="5200" dirty="0" err="1" smtClean="0"/>
              <a:t>eng.</a:t>
            </a:r>
            <a:r>
              <a:rPr lang="en-US" sz="5200" dirty="0" smtClean="0"/>
              <a:t> math., </a:t>
            </a:r>
            <a:r>
              <a:rPr lang="en-US" sz="5200" dirty="0"/>
              <a:t>Director of Numerical Methods Research </a:t>
            </a:r>
            <a:r>
              <a:rPr lang="en-US" sz="5200" dirty="0" smtClean="0"/>
              <a:t>Center, </a:t>
            </a:r>
            <a:r>
              <a:rPr lang="en-US" sz="5200" dirty="0"/>
              <a:t>Electrical Engineering </a:t>
            </a:r>
            <a:r>
              <a:rPr lang="en-US" sz="5200" dirty="0" smtClean="0"/>
              <a:t>Faculty, Technical </a:t>
            </a:r>
            <a:r>
              <a:rPr lang="en-US" sz="5200" dirty="0"/>
              <a:t>University of Cluj-Napoca</a:t>
            </a:r>
            <a:r>
              <a:rPr lang="en-US" sz="5200" dirty="0" smtClean="0"/>
              <a:t>, Romania</a:t>
            </a:r>
            <a:r>
              <a:rPr lang="ru-RU" sz="5200" dirty="0" smtClean="0"/>
              <a:t>.</a:t>
            </a:r>
            <a:r>
              <a:rPr lang="en-US" sz="5200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5200" b="1" dirty="0" smtClean="0"/>
              <a:t>Andrei Ceclan,</a:t>
            </a:r>
            <a:r>
              <a:rPr lang="en-US" sz="5200" dirty="0" smtClean="0"/>
              <a:t> </a:t>
            </a:r>
            <a:r>
              <a:rPr lang="en-US" sz="5200" dirty="0"/>
              <a:t>Doctor </a:t>
            </a:r>
            <a:r>
              <a:rPr lang="en-US" sz="5200" dirty="0" smtClean="0"/>
              <a:t>Engineer, Researcher </a:t>
            </a:r>
            <a:r>
              <a:rPr lang="en-US" sz="5200" dirty="0"/>
              <a:t>of Numerical Methods Research </a:t>
            </a:r>
            <a:r>
              <a:rPr lang="en-US" sz="5200" dirty="0" smtClean="0"/>
              <a:t>Center</a:t>
            </a:r>
            <a:r>
              <a:rPr lang="ru-RU" sz="5200" dirty="0" smtClean="0"/>
              <a:t>,</a:t>
            </a:r>
            <a:r>
              <a:rPr lang="en-US" sz="5200" dirty="0" smtClean="0"/>
              <a:t> Electrical </a:t>
            </a:r>
            <a:r>
              <a:rPr lang="en-US" sz="5200" dirty="0"/>
              <a:t>Engineering </a:t>
            </a:r>
            <a:r>
              <a:rPr lang="en-US" sz="5200" dirty="0" smtClean="0"/>
              <a:t>Faculty, Technical </a:t>
            </a:r>
            <a:r>
              <a:rPr lang="en-US" sz="5200" dirty="0"/>
              <a:t>University of </a:t>
            </a:r>
            <a:r>
              <a:rPr lang="en-US" sz="5200" dirty="0" smtClean="0"/>
              <a:t>Cluj-Napoca, Romania</a:t>
            </a:r>
            <a:r>
              <a:rPr lang="ru-RU" sz="5200" dirty="0" smtClean="0"/>
              <a:t>.</a:t>
            </a:r>
            <a:r>
              <a:rPr lang="en-US" sz="5200" dirty="0" smtClean="0"/>
              <a:t> </a:t>
            </a:r>
            <a:endParaRPr lang="ru-RU" sz="5200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>
              <a:spcAft>
                <a:spcPts val="0"/>
              </a:spcAft>
            </a:pPr>
            <a:r>
              <a:rPr lang="ru-RU" sz="27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Международная Летняя Школа </a:t>
            </a:r>
            <a:r>
              <a:rPr lang="ru-RU" sz="2700" b="1" dirty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ФБ </a:t>
            </a:r>
            <a:r>
              <a:rPr lang="ru-RU" sz="27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НГТУ</a:t>
            </a:r>
            <a:r>
              <a:rPr lang="ru-RU" sz="22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200" b="1" dirty="0" smtClean="0">
                <a:solidFill>
                  <a:srgbClr val="2E75B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Устойчивое развитие: глобальный диалог</a:t>
            </a:r>
            <a:r>
              <a:rPr lang="en-US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-</a:t>
            </a:r>
            <a:b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en-US" sz="2000" b="1" i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Sustainable development: global conversation</a:t>
            </a:r>
            <a:r>
              <a:rPr lang="en-US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 </a:t>
            </a: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14-17 июня 2016 года</a:t>
            </a:r>
            <a:endParaRPr lang="ru-RU" sz="2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3990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765</TotalTime>
  <Words>1227</Words>
  <Application>Microsoft Office PowerPoint</Application>
  <PresentationFormat>Экран (4:3)</PresentationFormat>
  <Paragraphs>185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0" baseType="lpstr">
      <vt:lpstr>SimSun</vt:lpstr>
      <vt:lpstr>Arial</vt:lpstr>
      <vt:lpstr>Arial Narrow</vt:lpstr>
      <vt:lpstr>Calibri</vt:lpstr>
      <vt:lpstr>Times New Roman</vt:lpstr>
      <vt:lpstr>Тема Office</vt:lpstr>
      <vt:lpstr>  Международная Летняя Школа  ФБ НГТУ  «УСТОЙЧИВОЕ РАЗВИТИЕ: ГЛОБАЛЬНЫЙ ДИАЛОГ»   «SUSTAINABLE DEVELOPMENT: GLOBAL CONVERSATION»      14 - 17 июня 2016 г.   </vt:lpstr>
      <vt:lpstr>Международная Летняя Школа ФБ НГТУ «Устойчивое развитие: глобальный диалог» - «Sustainable development: global conversation»  14-17 июня 2016 года</vt:lpstr>
      <vt:lpstr>Международная Летняя Школа ФБ НГТУ   «Устойчивое развитие:  глобальный диалог» - «Sustainable development:  global conversation»    14-17 июня 2016 года</vt:lpstr>
      <vt:lpstr>Международная Летняя Школа ФБ НГТУ «Устойчивое развитие: глобальный диалог» - «Sustainable development: global conversation»  14-17 июня 2016 года</vt:lpstr>
      <vt:lpstr>Международная Летняя Школа ФБ НГТУ «Устойчивое развитие: глобальный диалог» - «Sustainable development: global conversation»  14-17 июня 2016 года</vt:lpstr>
      <vt:lpstr>Международная Летняя Школа ФБ НГТУ «Устойчивое развитие: глобальный диалог» - «Sustainable development: global conversation»  14-17 июня 2016 года</vt:lpstr>
      <vt:lpstr>Международная Летняя Школа ФБ НГТУ «Устойчивое развитие: глобальный диалог» - «Sustainable development: global conversation»  14-17 июня 2016 года</vt:lpstr>
      <vt:lpstr>Международная Летняя Школа ФБ НГТУ «Устойчивое развитие: глобальный диалог» - «Sustainable development: global conversation»  14-17 июня 2016 года</vt:lpstr>
      <vt:lpstr>Международная Летняя Школа ФБ НГТУ «Устойчивое развитие: глобальный диалог» - «Sustainable development: global conversation»  14-17 июня 2016 года</vt:lpstr>
      <vt:lpstr>Международная Летняя Школа ФБ НГТУ «Устойчивое развитие: глобальный диалог» - «Sustainable development: global conversation»  14-17 июня 2016 года</vt:lpstr>
      <vt:lpstr>Международная Летняя Школа ФБ НГТУ «Устойчивое развитие: глобальный диалог» - «Sustainable development: global conversation»  14-17 июня 2016 года</vt:lpstr>
      <vt:lpstr>Международная Летняя Школа ФБ НГТУ «Устойчивое развитие: глобальный диалог» - «Sustainable development: global conversation»  14-17 июня 2016 года</vt:lpstr>
      <vt:lpstr>Международная Летняя Школа ФБ НГТУ «Устойчивое развитие: глобальный диалог» - «Sustainable development: global conversation»  14-17 июня 2016 года</vt:lpstr>
      <vt:lpstr>Международная Летняя Школа ФБ НГТУ «Устойчивое развитие: глобальный диалог» - «Sustainable development: global conversation»  14-17 июня 2016 года</vt:lpstr>
      <vt:lpstr>Международная Летняя Школа ФБ НГТУ «Устойчивое развитие: глобальный диалог» - «Sustainable development: global conversation»  14-17 июня 2016 года</vt:lpstr>
      <vt:lpstr>Международная Летняя Школа ФБ НГТУ «Устойчивое развитие: глобальный диалог» - «Sustainable development: global conversation»  14-17 июня 2016 года</vt:lpstr>
      <vt:lpstr>Международная Летняя Школа ФБ НГТУ «Устойчивое развитие: глобальный диалог» - «Sustainable development: global conversation»  14-17 июня 2016 года</vt:lpstr>
      <vt:lpstr>Международная Летняя Школа ФБ НГТУ «Устойчивое развитие: глобальный диалог» - «Sustainable development: global conversation»  14-17 июня 2016 года</vt:lpstr>
      <vt:lpstr>Международная Летняя Школа ФБ НГТУ «Устойчивое развитие: глобальный диалог» - «Sustainable development: global conversation»  14-17 июня 2016 года</vt:lpstr>
      <vt:lpstr>Международная Летняя Школа ФБ НГТУ «Устойчивое развитие: глобальный диалог» - «Sustainable development: global conversation»  14-17 июня 2016 года</vt:lpstr>
      <vt:lpstr>Международная Летняя Школа ФБ НГТУ «Устойчивое развитие: глобальный диалог» - «Sustainable development: global conversation»  14-17 июня 2016 года</vt:lpstr>
      <vt:lpstr>Международная Летняя Школа ФБ НГТУ «Устойчивое развитие: глобальный диалог» - «Sustainable development: global conversation»  14-17 июня 2016 года</vt:lpstr>
      <vt:lpstr>Международная Летняя Школа ФБ НГТУ «Устойчивое развитие: глобальный диалог» - «Sustainable development: global conversation»  14-17 июня 2016 года</vt:lpstr>
      <vt:lpstr>Международная Летняя Школа ФБ НГТУ «Устойчивое развитие: глобальный диалог» - «Sustainable development: global conversation»  14-17 июня 2016 года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Alysha</dc:creator>
  <cp:lastModifiedBy>Irina Klavsuts</cp:lastModifiedBy>
  <cp:revision>86</cp:revision>
  <dcterms:created xsi:type="dcterms:W3CDTF">2016-06-13T17:12:09Z</dcterms:created>
  <dcterms:modified xsi:type="dcterms:W3CDTF">2017-01-15T06:32:14Z</dcterms:modified>
</cp:coreProperties>
</file>