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5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97" r:id="rId23"/>
    <p:sldId id="277" r:id="rId24"/>
    <p:sldId id="278" r:id="rId25"/>
    <p:sldId id="29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309" r:id="rId45"/>
    <p:sldId id="299" r:id="rId46"/>
    <p:sldId id="305" r:id="rId47"/>
    <p:sldId id="306" r:id="rId48"/>
    <p:sldId id="307" r:id="rId49"/>
    <p:sldId id="308" r:id="rId50"/>
    <p:sldId id="310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746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8C1AB-6E0E-40D2-ADAD-7584AA402F85}" type="datetimeFigureOut">
              <a:rPr lang="ru-RU" smtClean="0"/>
              <a:pPr/>
              <a:t>18.02.2026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30671D-A064-4DA6-B0AC-BA473AE67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1BE9-1624-4EBA-B4F4-F8C0781349FD}" type="datetime1">
              <a:rPr lang="ru-RU" smtClean="0"/>
              <a:pPr/>
              <a:t>18.02.2026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 b="1"/>
            </a:lvl1pPr>
          </a:lstStyle>
          <a:p>
            <a:fld id="{44A94EF4-3323-4790-AE3D-2D2BA750C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983BE-64C8-4473-90AD-20A47B195543}" type="datetime1">
              <a:rPr lang="ru-RU" smtClean="0"/>
              <a:pPr/>
              <a:t>18.02.2026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92F0F-597A-4F13-85C6-C3208BD7862F}" type="datetime1">
              <a:rPr lang="ru-RU" smtClean="0"/>
              <a:pPr/>
              <a:t>18.02.2026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FB14E-07A4-42D7-9384-0511C999ABB8}" type="datetime1">
              <a:rPr lang="ru-RU" smtClean="0"/>
              <a:pPr/>
              <a:t>18.02.2026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6B973-A05A-429D-AAE2-513A44D01BEA}" type="datetime1">
              <a:rPr lang="ru-RU" smtClean="0"/>
              <a:pPr/>
              <a:t>18.02.2026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C6A7A-9359-4442-AABB-D0D33C84E90B}" type="datetime1">
              <a:rPr lang="ru-RU" smtClean="0"/>
              <a:pPr/>
              <a:t>18.02.2026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00ADB-5480-423D-AC80-C421B13A7D2D}" type="datetime1">
              <a:rPr lang="ru-RU" smtClean="0"/>
              <a:pPr/>
              <a:t>18.02.2026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DEA4-75BB-45B2-A284-460C781D3D34}" type="datetime1">
              <a:rPr lang="ru-RU" smtClean="0"/>
              <a:pPr/>
              <a:t>18.02.2026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14F79-AF72-4E74-90E1-4A4EF2F9E4C3}" type="datetime1">
              <a:rPr lang="ru-RU" smtClean="0"/>
              <a:pPr/>
              <a:t>18.02.2026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5173-271F-4DB2-82A6-CEB58E0A0FD0}" type="datetime1">
              <a:rPr lang="ru-RU" smtClean="0"/>
              <a:pPr/>
              <a:t>18.02.2026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335DA-1852-41FE-AC57-ED77BB68ED3D}" type="datetime1">
              <a:rPr lang="ru-RU" smtClean="0"/>
              <a:pPr/>
              <a:t>18.02.2026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927A4-B82B-4EB2-B761-EF63E716C3BA}" type="datetime1">
              <a:rPr lang="ru-RU" smtClean="0"/>
              <a:pPr/>
              <a:t>18.02.2026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ru-RU" sz="3200" b="1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44A94EF4-3323-4790-AE3D-2D2BA750C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Основы экономического прогнозирования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>
                <a:solidFill>
                  <a:schemeClr val="tx1"/>
                </a:solidFill>
              </a:rPr>
              <a:t>Яцко</a:t>
            </a:r>
            <a:r>
              <a:rPr lang="ru-RU" dirty="0">
                <a:solidFill>
                  <a:schemeClr val="tx1"/>
                </a:solidFill>
              </a:rPr>
              <a:t> Владимир Александрович, к.т.н., доцент кафедры АУФ</a:t>
            </a:r>
          </a:p>
          <a:p>
            <a:r>
              <a:rPr lang="ru-RU" dirty="0">
                <a:solidFill>
                  <a:schemeClr val="tx1"/>
                </a:solidFill>
              </a:rPr>
              <a:t>Ауд. </a:t>
            </a:r>
            <a:r>
              <a:rPr lang="en-US" dirty="0">
                <a:solidFill>
                  <a:schemeClr val="tx1"/>
                </a:solidFill>
              </a:rPr>
              <a:t>VI-1013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pPr>
              <a:buNone/>
            </a:pPr>
            <a:r>
              <a:rPr lang="ru-RU" b="1" i="1" dirty="0"/>
              <a:t>	</a:t>
            </a:r>
            <a:r>
              <a:rPr lang="ru-RU" dirty="0"/>
              <a:t>Основу экономического прогнозирования составляет предположение о том, что состояние экономики </a:t>
            </a:r>
            <a:r>
              <a:rPr lang="ru-RU" dirty="0">
                <a:solidFill>
                  <a:srgbClr val="C00000"/>
                </a:solidFill>
              </a:rPr>
              <a:t>в</a:t>
            </a:r>
            <a:r>
              <a:rPr lang="ru-RU" dirty="0"/>
              <a:t> </a:t>
            </a:r>
            <a:r>
              <a:rPr lang="ru-RU" dirty="0">
                <a:solidFill>
                  <a:srgbClr val="C00000"/>
                </a:solidFill>
              </a:rPr>
              <a:t>будущем</a:t>
            </a:r>
            <a:r>
              <a:rPr lang="ru-RU" dirty="0"/>
              <a:t> предопределяется ее состоянием </a:t>
            </a:r>
            <a:r>
              <a:rPr lang="ru-RU" dirty="0">
                <a:solidFill>
                  <a:srgbClr val="C00000"/>
                </a:solidFill>
              </a:rPr>
              <a:t>в прошлом и настоящем</a:t>
            </a:r>
            <a:r>
              <a:rPr lang="ru-RU" dirty="0"/>
              <a:t>. </a:t>
            </a:r>
          </a:p>
          <a:p>
            <a:pPr>
              <a:buNone/>
            </a:pPr>
            <a:r>
              <a:rPr lang="ru-RU" dirty="0"/>
              <a:t>	Будущее состояние несет в себе </a:t>
            </a:r>
            <a:r>
              <a:rPr lang="ru-RU" dirty="0">
                <a:solidFill>
                  <a:srgbClr val="C00000"/>
                </a:solidFill>
              </a:rPr>
              <a:t>элементы неопределенности</a:t>
            </a:r>
            <a:r>
              <a:rPr lang="ru-RU" dirty="0"/>
              <a:t>, что объясняется следующим: </a:t>
            </a:r>
          </a:p>
          <a:p>
            <a:r>
              <a:rPr lang="ru-RU" dirty="0"/>
              <a:t>наличием множества альтернативных вариантов возможного развития; </a:t>
            </a:r>
          </a:p>
          <a:p>
            <a:r>
              <a:rPr lang="ru-RU" dirty="0"/>
              <a:t>действием экономических законов, будущее которых зависит не только от состояния экономики, но и от принятых и реализованных управленческих решений; </a:t>
            </a:r>
          </a:p>
          <a:p>
            <a:r>
              <a:rPr lang="ru-RU" dirty="0"/>
              <a:t>неполнотой степени познания </a:t>
            </a:r>
            <a:r>
              <a:rPr lang="ru-RU"/>
              <a:t>экономических законов;</a:t>
            </a:r>
          </a:p>
          <a:p>
            <a:r>
              <a:rPr lang="ru-RU"/>
              <a:t>дефицитом </a:t>
            </a:r>
            <a:r>
              <a:rPr lang="ru-RU" dirty="0"/>
              <a:t>и недостаточностью надежности информации.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Предвидение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dirty="0">
                <a:solidFill>
                  <a:schemeClr val="tx2"/>
                </a:solidFill>
              </a:rPr>
              <a:t>Предвидение</a:t>
            </a:r>
            <a:r>
              <a:rPr lang="ru-RU" dirty="0"/>
              <a:t> – это опережающее отображение действительности, основанное на познании законов природы, общества и мышления.</a:t>
            </a:r>
          </a:p>
          <a:p>
            <a:pPr>
              <a:buNone/>
            </a:pPr>
            <a:r>
              <a:rPr lang="ru-RU" dirty="0"/>
              <a:t>	Различают три формы предвидения: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chemeClr val="tx2"/>
                </a:solidFill>
              </a:rPr>
              <a:t>гипотеза</a:t>
            </a:r>
            <a:r>
              <a:rPr lang="ru-RU" dirty="0"/>
              <a:t> (общенаучное предвидение),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chemeClr val="tx2"/>
                </a:solidFill>
              </a:rPr>
              <a:t>прогноз</a:t>
            </a:r>
            <a:r>
              <a:rPr lang="ru-RU" dirty="0"/>
              <a:t>,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chemeClr val="tx2"/>
                </a:solidFill>
              </a:rPr>
              <a:t>план</a:t>
            </a:r>
            <a:r>
              <a:rPr lang="ru-RU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Гипотеза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>
                <a:solidFill>
                  <a:schemeClr val="tx2"/>
                </a:solidFill>
              </a:rPr>
              <a:t>	</a:t>
            </a:r>
            <a:r>
              <a:rPr lang="ru-RU" dirty="0">
                <a:solidFill>
                  <a:schemeClr val="tx2"/>
                </a:solidFill>
              </a:rPr>
              <a:t>Гипотеза</a:t>
            </a:r>
            <a:r>
              <a:rPr lang="ru-RU" dirty="0"/>
              <a:t> характеризует научное предвидение на уровне общей теории.</a:t>
            </a:r>
          </a:p>
          <a:p>
            <a:pPr>
              <a:buNone/>
            </a:pPr>
            <a:r>
              <a:rPr lang="ru-RU" dirty="0"/>
              <a:t>	</a:t>
            </a:r>
          </a:p>
          <a:p>
            <a:pPr>
              <a:buNone/>
            </a:pPr>
            <a:r>
              <a:rPr lang="ru-RU" dirty="0"/>
              <a:t>	Исходную базу построения гипотезы составляют теория и открытые на ее основе закономерности и причинно-следственные связи функционирования и развития исследуемых объектов.</a:t>
            </a:r>
          </a:p>
          <a:p>
            <a:pPr>
              <a:buNone/>
            </a:pPr>
            <a:r>
              <a:rPr lang="ru-RU" dirty="0"/>
              <a:t>	</a:t>
            </a:r>
          </a:p>
          <a:p>
            <a:pPr>
              <a:buNone/>
            </a:pPr>
            <a:r>
              <a:rPr lang="ru-RU" dirty="0"/>
              <a:t>	На уровне гипотезы дается </a:t>
            </a:r>
            <a:r>
              <a:rPr lang="ru-RU" dirty="0">
                <a:solidFill>
                  <a:srgbClr val="C00000"/>
                </a:solidFill>
              </a:rPr>
              <a:t>качественная характеристика</a:t>
            </a:r>
            <a:r>
              <a:rPr lang="ru-RU" dirty="0"/>
              <a:t> исследуемых объектов, выражающая общие закономерности их поведения.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Прогноз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2"/>
                </a:solidFill>
              </a:rPr>
              <a:t>Прогноз</a:t>
            </a:r>
            <a:r>
              <a:rPr lang="ru-RU" dirty="0"/>
              <a:t> в сравнении с гипотезой имеет </a:t>
            </a:r>
            <a:r>
              <a:rPr lang="ru-RU" dirty="0">
                <a:solidFill>
                  <a:srgbClr val="C00000"/>
                </a:solidFill>
              </a:rPr>
              <a:t>более высокую определенность</a:t>
            </a:r>
            <a:r>
              <a:rPr lang="ru-RU" dirty="0"/>
              <a:t>, так как зачастую основывается не только на </a:t>
            </a:r>
            <a:r>
              <a:rPr lang="ru-RU" dirty="0">
                <a:solidFill>
                  <a:srgbClr val="C00000"/>
                </a:solidFill>
              </a:rPr>
              <a:t>качественных</a:t>
            </a:r>
            <a:r>
              <a:rPr lang="ru-RU" dirty="0"/>
              <a:t>, но и на </a:t>
            </a:r>
            <a:r>
              <a:rPr lang="ru-RU" dirty="0">
                <a:solidFill>
                  <a:srgbClr val="C00000"/>
                </a:solidFill>
              </a:rPr>
              <a:t>количественных</a:t>
            </a:r>
            <a:r>
              <a:rPr lang="ru-RU" dirty="0"/>
              <a:t> параметрах и потому позволяет характеризовать будущее состояние объекта с </a:t>
            </a:r>
            <a:r>
              <a:rPr lang="ru-RU" dirty="0">
                <a:solidFill>
                  <a:srgbClr val="C00000"/>
                </a:solidFill>
              </a:rPr>
              <a:t>большей достоверностью</a:t>
            </a:r>
            <a:r>
              <a:rPr lang="ru-RU" dirty="0"/>
              <a:t>.</a:t>
            </a:r>
          </a:p>
          <a:p>
            <a:r>
              <a:rPr lang="ru-RU" dirty="0">
                <a:solidFill>
                  <a:schemeClr val="tx2"/>
                </a:solidFill>
              </a:rPr>
              <a:t>Прогноз</a:t>
            </a:r>
            <a:r>
              <a:rPr lang="ru-RU" dirty="0"/>
              <a:t> носит </a:t>
            </a:r>
            <a:r>
              <a:rPr lang="ru-RU" dirty="0">
                <a:solidFill>
                  <a:srgbClr val="C00000"/>
                </a:solidFill>
              </a:rPr>
              <a:t>вероятностный характер</a:t>
            </a:r>
            <a:r>
              <a:rPr lang="ru-RU" dirty="0"/>
              <a:t>.</a:t>
            </a:r>
          </a:p>
          <a:p>
            <a:r>
              <a:rPr lang="ru-RU" dirty="0">
                <a:solidFill>
                  <a:schemeClr val="tx2"/>
                </a:solidFill>
              </a:rPr>
              <a:t>Прогнозы</a:t>
            </a:r>
            <a:r>
              <a:rPr lang="ru-RU" dirty="0"/>
              <a:t> зачастую имеют </a:t>
            </a:r>
            <a:r>
              <a:rPr lang="ru-RU" dirty="0">
                <a:solidFill>
                  <a:srgbClr val="C00000"/>
                </a:solidFill>
              </a:rPr>
              <a:t>несколько альтернативных вариантов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2"/>
                </a:solidFill>
              </a:rPr>
              <a:t>План</a:t>
            </a:r>
            <a:r>
              <a:rPr lang="ru-RU" dirty="0"/>
              <a:t> – перечень взаимосвязанных, направленных на достижение единой цели плановых заданий, определяющих порядок, сроки и последовательность осуществления системы конкретных мероприятий. </a:t>
            </a:r>
          </a:p>
          <a:p>
            <a:r>
              <a:rPr lang="ru-RU" dirty="0">
                <a:solidFill>
                  <a:schemeClr val="tx2"/>
                </a:solidFill>
              </a:rPr>
              <a:t>План</a:t>
            </a:r>
            <a:r>
              <a:rPr lang="ru-RU" dirty="0"/>
              <a:t> носит, как правило, </a:t>
            </a:r>
            <a:r>
              <a:rPr lang="ru-RU" dirty="0">
                <a:solidFill>
                  <a:srgbClr val="C00000"/>
                </a:solidFill>
              </a:rPr>
              <a:t>директивный характер</a:t>
            </a:r>
            <a:r>
              <a:rPr lang="ru-RU" dirty="0"/>
              <a:t>. </a:t>
            </a:r>
          </a:p>
          <a:p>
            <a:r>
              <a:rPr lang="ru-RU" dirty="0">
                <a:solidFill>
                  <a:schemeClr val="tx2"/>
                </a:solidFill>
              </a:rPr>
              <a:t>План</a:t>
            </a:r>
            <a:r>
              <a:rPr lang="ru-RU" dirty="0"/>
              <a:t> представляет собой </a:t>
            </a:r>
            <a:r>
              <a:rPr lang="ru-RU" dirty="0">
                <a:solidFill>
                  <a:srgbClr val="C00000"/>
                </a:solidFill>
              </a:rPr>
              <a:t>однозначное решение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1.2. Классификация объектов прогнозирования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43010"/>
            <a:ext cx="8572560" cy="5043510"/>
          </a:xfrm>
        </p:spPr>
        <p:txBody>
          <a:bodyPr>
            <a:noAutofit/>
          </a:bodyPr>
          <a:lstStyle/>
          <a:p>
            <a:pPr marL="0" indent="266700">
              <a:buNone/>
            </a:pPr>
            <a:r>
              <a:rPr lang="ru-RU" sz="1800" dirty="0"/>
              <a:t>По </a:t>
            </a:r>
            <a:r>
              <a:rPr lang="ru-RU" sz="1800" dirty="0">
                <a:solidFill>
                  <a:schemeClr val="tx2"/>
                </a:solidFill>
              </a:rPr>
              <a:t>природе</a:t>
            </a:r>
            <a:r>
              <a:rPr lang="ru-RU" sz="1800" dirty="0"/>
              <a:t> объекты прогнозирования можно подразделить на следующие виды :</a:t>
            </a:r>
          </a:p>
          <a:p>
            <a:pPr marL="266700" indent="-266700">
              <a:buAutoNum type="arabicParenR"/>
            </a:pPr>
            <a:r>
              <a:rPr lang="ru-RU" sz="1800" dirty="0"/>
              <a:t>научно-технические (развитие фундаментальных и прикладных исследований, развитие областей техники, новые виды техники, технические характеристики, изобретения и открытия в области науки и техники, новые материалы, технология); </a:t>
            </a:r>
          </a:p>
          <a:p>
            <a:pPr marL="266700" indent="-266700">
              <a:buNone/>
            </a:pPr>
            <a:r>
              <a:rPr lang="ru-RU" sz="1800" dirty="0"/>
              <a:t>2) </a:t>
            </a:r>
            <a:r>
              <a:rPr lang="ru-RU" sz="1800" dirty="0">
                <a:solidFill>
                  <a:srgbClr val="C00000"/>
                </a:solidFill>
              </a:rPr>
              <a:t>технико-экономические</a:t>
            </a:r>
            <a:r>
              <a:rPr lang="ru-RU" sz="1800" dirty="0"/>
              <a:t> (развитие экономика в целом, отраслевое развитие и размещение производства, развитие экономических субъектов, технико-экономические показатели производства продукции, организационно-экономические системы управления, освоение новых видов продукции, финансирование производства); </a:t>
            </a:r>
          </a:p>
          <a:p>
            <a:pPr marL="266700" indent="-266700">
              <a:buNone/>
            </a:pPr>
            <a:r>
              <a:rPr lang="ru-RU" sz="1800" dirty="0"/>
              <a:t>3) </a:t>
            </a:r>
            <a:r>
              <a:rPr lang="ru-RU" sz="1800" dirty="0">
                <a:solidFill>
                  <a:srgbClr val="C00000"/>
                </a:solidFill>
              </a:rPr>
              <a:t>социально-экономические </a:t>
            </a:r>
            <a:r>
              <a:rPr lang="ru-RU" sz="1800" dirty="0"/>
              <a:t>(демография, миграция, рабочая сила, образование, цепочки добавленной стоимости, спрос, потребление, уровень жизни населения, производительность труда); </a:t>
            </a:r>
          </a:p>
          <a:p>
            <a:pPr marL="266700" indent="-266700">
              <a:buNone/>
            </a:pPr>
            <a:r>
              <a:rPr lang="ru-RU" sz="1800" dirty="0"/>
              <a:t>4) военно-политические (международные отношения, опасные зоны мира, военный потенциал стран, стратегический курс государств, военные конфликты); </a:t>
            </a:r>
          </a:p>
          <a:p>
            <a:pPr marL="266700" indent="-266700">
              <a:buNone/>
            </a:pPr>
            <a:r>
              <a:rPr lang="ru-RU" sz="1800" dirty="0"/>
              <a:t>5) естественно-природные (погода, землетрясения, ураганы, окружающая среда, природные ресурсы, космические явления).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429684" cy="62865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По </a:t>
            </a:r>
            <a:r>
              <a:rPr lang="ru-RU" sz="2800" dirty="0">
                <a:solidFill>
                  <a:schemeClr val="tx2"/>
                </a:solidFill>
              </a:rPr>
              <a:t>масштабности</a:t>
            </a:r>
            <a:r>
              <a:rPr lang="ru-RU" sz="2800" dirty="0"/>
              <a:t> объекты прогнозирования можно классифицировать в зависимости от числа переменных, входящих в полное описание объекта на стадии анализа: </a:t>
            </a:r>
            <a:endParaRPr lang="ru-RU" sz="2400" dirty="0"/>
          </a:p>
          <a:p>
            <a:endParaRPr lang="ru-RU" sz="1600" dirty="0"/>
          </a:p>
          <a:p>
            <a:pPr marL="355600" indent="-355600">
              <a:buFont typeface="+mj-lt"/>
              <a:buAutoNum type="arabicPeriod"/>
            </a:pPr>
            <a:r>
              <a:rPr lang="ru-RU" sz="2400" dirty="0" err="1">
                <a:solidFill>
                  <a:srgbClr val="C00000"/>
                </a:solidFill>
              </a:rPr>
              <a:t>сублокальные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— с числом значащих переменных от 1 до 3 (численность населения страны) ; </a:t>
            </a:r>
          </a:p>
          <a:p>
            <a:pPr marL="355600" indent="-355600">
              <a:buFont typeface="+mj-lt"/>
              <a:buAutoNum type="arabicPeriod"/>
            </a:pPr>
            <a:r>
              <a:rPr lang="ru-RU" sz="2400" dirty="0">
                <a:solidFill>
                  <a:srgbClr val="C00000"/>
                </a:solidFill>
              </a:rPr>
              <a:t>локальные</a:t>
            </a:r>
            <a:r>
              <a:rPr lang="ru-RU" sz="2400" dirty="0"/>
              <a:t> — с числом значащих переменных от 4 до 14 (производительность труда) ; </a:t>
            </a:r>
          </a:p>
          <a:p>
            <a:pPr marL="355600" indent="-355600">
              <a:buFont typeface="+mj-lt"/>
              <a:buAutoNum type="arabicPeriod"/>
            </a:pPr>
            <a:r>
              <a:rPr lang="ru-RU" sz="2400" dirty="0" err="1">
                <a:solidFill>
                  <a:srgbClr val="C00000"/>
                </a:solidFill>
              </a:rPr>
              <a:t>субглобальные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— с числом значащих переменных от 15 до 35 (спрос населения на какой-либо товар) ; </a:t>
            </a:r>
          </a:p>
          <a:p>
            <a:pPr marL="355600" indent="-355600">
              <a:buFont typeface="+mj-lt"/>
              <a:buAutoNum type="arabicPeriod"/>
            </a:pPr>
            <a:r>
              <a:rPr lang="ru-RU" sz="2400" dirty="0">
                <a:solidFill>
                  <a:srgbClr val="C00000"/>
                </a:solidFill>
              </a:rPr>
              <a:t>глобальные </a:t>
            </a:r>
            <a:r>
              <a:rPr lang="ru-RU" sz="2400" dirty="0"/>
              <a:t>— с числом значащих переменных от 36 до 100 (транспортная сеть региона) ; </a:t>
            </a:r>
          </a:p>
          <a:p>
            <a:pPr marL="355600" indent="-355600">
              <a:buFont typeface="+mj-lt"/>
              <a:buAutoNum type="arabicPeriod"/>
            </a:pPr>
            <a:r>
              <a:rPr lang="ru-RU" sz="2400" dirty="0">
                <a:solidFill>
                  <a:srgbClr val="C00000"/>
                </a:solidFill>
              </a:rPr>
              <a:t>суперглобальные </a:t>
            </a:r>
            <a:r>
              <a:rPr lang="ru-RU" sz="2400" dirty="0"/>
              <a:t>— с числом значащих переменных свыше 100 (развитие какой-либо отрасли , транспортная сеть страны)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По </a:t>
            </a:r>
            <a:r>
              <a:rPr lang="ru-RU" dirty="0">
                <a:solidFill>
                  <a:schemeClr val="tx2"/>
                </a:solidFill>
              </a:rPr>
              <a:t>степени детерминированности </a:t>
            </a:r>
            <a:r>
              <a:rPr lang="ru-RU" dirty="0"/>
              <a:t>можно выделить следующие объекты прогнозирования: </a:t>
            </a:r>
          </a:p>
          <a:p>
            <a:pPr>
              <a:buNone/>
            </a:pPr>
            <a:endParaRPr lang="ru-RU" dirty="0"/>
          </a:p>
          <a:p>
            <a:r>
              <a:rPr lang="ru-RU" dirty="0">
                <a:solidFill>
                  <a:srgbClr val="C00000"/>
                </a:solidFill>
              </a:rPr>
              <a:t>детерминированные</a:t>
            </a:r>
            <a:r>
              <a:rPr lang="ru-RU" dirty="0"/>
              <a:t>, описание которых может быть представлено в детерминированной форме без существенных для задачи прогнозирования потерь информации; </a:t>
            </a:r>
          </a:p>
          <a:p>
            <a:r>
              <a:rPr lang="ru-RU" dirty="0">
                <a:solidFill>
                  <a:srgbClr val="C00000"/>
                </a:solidFill>
              </a:rPr>
              <a:t>стохастические</a:t>
            </a:r>
            <a:r>
              <a:rPr lang="ru-RU" dirty="0"/>
              <a:t>, при анализе и прогнозировании которых учет случайных составляющих необходим для удовлетворения требований точности и достоверности прогноза; </a:t>
            </a:r>
          </a:p>
          <a:p>
            <a:r>
              <a:rPr lang="ru-RU" dirty="0">
                <a:solidFill>
                  <a:srgbClr val="C00000"/>
                </a:solidFill>
              </a:rPr>
              <a:t>смешанные</a:t>
            </a:r>
            <a:r>
              <a:rPr lang="ru-RU" dirty="0"/>
              <a:t>, описание которых возможно частично в детерминированном, частично в стохастическом виде.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	По </a:t>
            </a:r>
            <a:r>
              <a:rPr lang="ru-RU" dirty="0">
                <a:solidFill>
                  <a:schemeClr val="tx2"/>
                </a:solidFill>
              </a:rPr>
              <a:t>характеру развития во времени</a:t>
            </a:r>
            <a:r>
              <a:rPr lang="ru-RU" dirty="0"/>
              <a:t> объекты прогнозирования можно подразделить на: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rgbClr val="C00000"/>
                </a:solidFill>
              </a:rPr>
              <a:t>дискретные</a:t>
            </a:r>
            <a:r>
              <a:rPr lang="ru-RU" dirty="0"/>
              <a:t> (прерывные) – объекты, у которых развитие происходит скачками (например, курс доллара)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rgbClr val="C00000"/>
                </a:solidFill>
              </a:rPr>
              <a:t>апериодические</a:t>
            </a:r>
            <a:r>
              <a:rPr lang="ru-RU" dirty="0"/>
              <a:t> – объекты, чей тренд развития имеет четко выраженную тенденцию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rgbClr val="C00000"/>
                </a:solidFill>
              </a:rPr>
              <a:t>циклические</a:t>
            </a:r>
            <a:r>
              <a:rPr lang="ru-RU" dirty="0"/>
              <a:t> – объекты, характеризующиеся циклическим характером развития, т.е. спад сменяется подъемом (например, спрос на товары, имеющие сезонный характер)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-24"/>
            <a:ext cx="8715436" cy="6000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200" dirty="0"/>
              <a:t>По </a:t>
            </a:r>
            <a:r>
              <a:rPr lang="ru-RU" sz="2200" dirty="0">
                <a:solidFill>
                  <a:schemeClr val="tx2"/>
                </a:solidFill>
              </a:rPr>
              <a:t>степени информационной обеспеченности </a:t>
            </a:r>
            <a:r>
              <a:rPr lang="ru-RU" sz="2200" dirty="0"/>
              <a:t>объекты прогнозирования подразделяются на: </a:t>
            </a:r>
          </a:p>
          <a:p>
            <a:pPr>
              <a:buNone/>
            </a:pPr>
            <a:endParaRPr lang="ru-RU" sz="1050" dirty="0"/>
          </a:p>
          <a:p>
            <a:r>
              <a:rPr lang="ru-RU" sz="2200" dirty="0"/>
              <a:t>объекты </a:t>
            </a:r>
            <a:r>
              <a:rPr lang="ru-RU" sz="2200" dirty="0">
                <a:solidFill>
                  <a:srgbClr val="C00000"/>
                </a:solidFill>
              </a:rPr>
              <a:t>с полным обеспечением </a:t>
            </a:r>
            <a:r>
              <a:rPr lang="ru-RU" sz="2200" dirty="0"/>
              <a:t>количественной информацией, для которых имеется в наличии ретроспективная количественная информация в объеме, достаточном для реализации метода экстраполяции либо статистического метода прогнозирования с заданной точностью на заданное время упреждения; </a:t>
            </a:r>
          </a:p>
          <a:p>
            <a:r>
              <a:rPr lang="ru-RU" sz="2200" dirty="0"/>
              <a:t>объекты </a:t>
            </a:r>
            <a:r>
              <a:rPr lang="ru-RU" sz="2200" dirty="0">
                <a:solidFill>
                  <a:srgbClr val="C00000"/>
                </a:solidFill>
              </a:rPr>
              <a:t>с неполным обеспечением </a:t>
            </a:r>
            <a:r>
              <a:rPr lang="ru-RU" sz="2200" dirty="0"/>
              <a:t>количественной информацией, для которых имеющаяся в наличии ретроспективная информация допускает использование статистических и </a:t>
            </a:r>
            <a:r>
              <a:rPr lang="ru-RU" sz="2200" dirty="0" err="1"/>
              <a:t>экстраполяционных</a:t>
            </a:r>
            <a:r>
              <a:rPr lang="ru-RU" sz="2200" dirty="0"/>
              <a:t> методов, однако не обеспечивает на заданное временя упреждения заданную точность прогноза; </a:t>
            </a:r>
          </a:p>
          <a:p>
            <a:r>
              <a:rPr lang="ru-RU" sz="2200" dirty="0"/>
              <a:t>объекты </a:t>
            </a:r>
            <a:r>
              <a:rPr lang="ru-RU" sz="2200" dirty="0">
                <a:solidFill>
                  <a:srgbClr val="C00000"/>
                </a:solidFill>
              </a:rPr>
              <a:t>с наличием качественной ретроспективной информации</a:t>
            </a:r>
            <a:r>
              <a:rPr lang="ru-RU" sz="2200" dirty="0"/>
              <a:t>, относительно прошлого развития которых имеется только качественная информация и полностью отсутствует либо очень ограничена количественная; </a:t>
            </a:r>
          </a:p>
          <a:p>
            <a:r>
              <a:rPr lang="ru-RU" sz="2200" dirty="0"/>
              <a:t>объекты </a:t>
            </a:r>
            <a:r>
              <a:rPr lang="ru-RU" sz="2200" dirty="0">
                <a:solidFill>
                  <a:srgbClr val="C00000"/>
                </a:solidFill>
              </a:rPr>
              <a:t>с полным отсутствием ретроспективной информации</a:t>
            </a:r>
            <a:r>
              <a:rPr lang="ru-RU" sz="2200" dirty="0"/>
              <a:t> — это, как правило, несуществующие, проектируемые объекты. </a:t>
            </a:r>
          </a:p>
          <a:p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65153"/>
          </a:xfrm>
        </p:spPr>
        <p:txBody>
          <a:bodyPr>
            <a:normAutofit fontScale="90000"/>
          </a:bodyPr>
          <a:lstStyle/>
          <a:p>
            <a:r>
              <a:rPr lang="ru-RU" dirty="0"/>
              <a:t>Учебный план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29062"/>
            <a:ext cx="8229600" cy="6156322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18 часов лекций, 18 часов практических занятий</a:t>
            </a:r>
          </a:p>
          <a:p>
            <a:r>
              <a:rPr lang="ru-RU" dirty="0"/>
              <a:t>Контрольная работа</a:t>
            </a:r>
          </a:p>
          <a:p>
            <a:r>
              <a:rPr lang="ru-RU" dirty="0"/>
              <a:t>Зачет</a:t>
            </a:r>
          </a:p>
          <a:p>
            <a:pPr algn="ctr">
              <a:buNone/>
            </a:pPr>
            <a:r>
              <a:rPr lang="ru-RU" sz="3600" b="1" dirty="0">
                <a:latin typeface="+mj-lt"/>
                <a:ea typeface="+mj-ea"/>
                <a:cs typeface="+mj-cs"/>
              </a:rPr>
              <a:t>Рекомендуемая литература</a:t>
            </a:r>
            <a:endParaRPr lang="en-US" sz="3600" dirty="0">
              <a:latin typeface="+mj-lt"/>
              <a:ea typeface="+mj-ea"/>
              <a:cs typeface="+mj-cs"/>
            </a:endParaRPr>
          </a:p>
          <a:p>
            <a:pPr marL="444500" indent="-444500">
              <a:buFont typeface="+mj-lt"/>
              <a:buAutoNum type="arabicPeriod"/>
            </a:pPr>
            <a:r>
              <a:rPr lang="ru-RU" dirty="0"/>
              <a:t>Яцко В.А. Основы экономического прогнозирования. –  Новосибирск: Изд-во НГТУ, 2025. – 70 с.</a:t>
            </a:r>
          </a:p>
          <a:p>
            <a:pPr marL="444500" indent="-444500">
              <a:buFont typeface="+mj-lt"/>
              <a:buAutoNum type="arabicPeriod"/>
            </a:pPr>
            <a:r>
              <a:rPr lang="ru-RU" dirty="0" err="1"/>
              <a:t>Светуньков</a:t>
            </a:r>
            <a:r>
              <a:rPr lang="ru-RU" dirty="0"/>
              <a:t> И.С., </a:t>
            </a:r>
            <a:r>
              <a:rPr lang="ru-RU" dirty="0" err="1"/>
              <a:t>Светуньков</a:t>
            </a:r>
            <a:r>
              <a:rPr lang="ru-RU" dirty="0"/>
              <a:t> С.Г. Методы социально-экономического прогнозирования в 2 т. Т. 1. Теория и методология, Т. 2. Модели и методы. – М.: Издательство </a:t>
            </a:r>
            <a:r>
              <a:rPr lang="ru-RU" dirty="0" err="1"/>
              <a:t>Юрайт</a:t>
            </a:r>
            <a:r>
              <a:rPr lang="ru-RU" dirty="0"/>
              <a:t>, 2024.</a:t>
            </a:r>
          </a:p>
          <a:p>
            <a:pPr marL="444500" indent="-444500">
              <a:buFont typeface="+mj-lt"/>
              <a:buAutoNum type="arabicPeriod"/>
            </a:pPr>
            <a:r>
              <a:rPr lang="ru-RU" dirty="0" err="1"/>
              <a:t>Музыко</a:t>
            </a:r>
            <a:r>
              <a:rPr lang="ru-RU" dirty="0"/>
              <a:t> Е. И. Экономическое прогнозирование: методы и подходы. –  Новосибирск: Изд-во НГТУ, 2015. – 238 с.</a:t>
            </a:r>
          </a:p>
          <a:p>
            <a:pPr marL="444500" indent="-444500">
              <a:buFont typeface="+mj-lt"/>
              <a:buAutoNum type="arabicPeriod"/>
            </a:pPr>
            <a:r>
              <a:rPr lang="ru-RU" dirty="0" err="1"/>
              <a:t>Бутакова</a:t>
            </a:r>
            <a:r>
              <a:rPr lang="ru-RU" dirty="0"/>
              <a:t> М.М. Методы экономического прогнозирования. – М.: </a:t>
            </a:r>
            <a:r>
              <a:rPr lang="ru-RU" dirty="0" err="1"/>
              <a:t>Русайнс</a:t>
            </a:r>
            <a:r>
              <a:rPr lang="ru-RU" dirty="0"/>
              <a:t>, 2022. – 214 с.</a:t>
            </a:r>
          </a:p>
          <a:p>
            <a:pPr marL="444500" indent="-444500">
              <a:buFont typeface="+mj-lt"/>
              <a:buAutoNum type="arabicPeriod"/>
            </a:pPr>
            <a:r>
              <a:rPr lang="ru-RU" dirty="0"/>
              <a:t>Нильсен Э. Практический анализ временных рядов: прогнозирование со статистикой и машинное обучение. – СПб.: ООО «Диалектика», 2021. – 544 с.</a:t>
            </a:r>
          </a:p>
          <a:p>
            <a:pPr marL="444500" indent="-444500">
              <a:buFont typeface="+mj-lt"/>
              <a:buAutoNum type="arabicPeriod"/>
            </a:pPr>
            <a:endParaRPr lang="ru-RU" dirty="0">
              <a:latin typeface="+mj-lt"/>
              <a:ea typeface="+mj-ea"/>
              <a:cs typeface="+mj-cs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/>
              <a:t>1.3. Виды экономических прогнозов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85791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Основания для классификации:</a:t>
            </a:r>
          </a:p>
          <a:p>
            <a:r>
              <a:rPr lang="ru-RU" dirty="0"/>
              <a:t>период (интервал) упреждения</a:t>
            </a:r>
          </a:p>
          <a:p>
            <a:r>
              <a:rPr lang="ru-RU" dirty="0"/>
              <a:t>возможность воздействия предприятия на свое будущее </a:t>
            </a:r>
          </a:p>
          <a:p>
            <a:r>
              <a:rPr lang="ru-RU" dirty="0"/>
              <a:t>функциональный признак</a:t>
            </a:r>
          </a:p>
          <a:p>
            <a:r>
              <a:rPr lang="ru-RU" dirty="0"/>
              <a:t>используемые методы</a:t>
            </a:r>
          </a:p>
          <a:p>
            <a:r>
              <a:rPr lang="ru-RU" dirty="0"/>
              <a:t>периодичность проведения</a:t>
            </a:r>
          </a:p>
          <a:p>
            <a:r>
              <a:rPr lang="ru-RU" dirty="0"/>
              <a:t>степень вероятности наступления будущих событий</a:t>
            </a:r>
          </a:p>
          <a:p>
            <a:r>
              <a:rPr lang="ru-RU" dirty="0"/>
              <a:t>способ представления результатов прогнозирования</a:t>
            </a:r>
          </a:p>
          <a:p>
            <a:r>
              <a:rPr lang="ru-RU" dirty="0"/>
              <a:t>сложность объекта прогнозирования</a:t>
            </a:r>
          </a:p>
          <a:p>
            <a:r>
              <a:rPr lang="ru-RU" dirty="0"/>
              <a:t>масштабность объекта прогнозирования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24"/>
            <a:ext cx="8572560" cy="64294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 периоду (интервалу) упреждения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4525963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текущие</a:t>
            </a:r>
            <a:r>
              <a:rPr lang="ru-RU" dirty="0"/>
              <a:t> – до 1 года </a:t>
            </a:r>
          </a:p>
          <a:p>
            <a:r>
              <a:rPr lang="ru-RU" dirty="0">
                <a:solidFill>
                  <a:schemeClr val="tx2"/>
                </a:solidFill>
              </a:rPr>
              <a:t>краткосрочные</a:t>
            </a:r>
            <a:r>
              <a:rPr lang="ru-RU" dirty="0"/>
              <a:t> – 1-3 года </a:t>
            </a:r>
          </a:p>
          <a:p>
            <a:r>
              <a:rPr lang="ru-RU" dirty="0">
                <a:solidFill>
                  <a:schemeClr val="tx2"/>
                </a:solidFill>
              </a:rPr>
              <a:t>среднесрочные</a:t>
            </a:r>
            <a:r>
              <a:rPr lang="ru-RU" dirty="0"/>
              <a:t> – 3-5 лет </a:t>
            </a:r>
          </a:p>
          <a:p>
            <a:r>
              <a:rPr lang="ru-RU" dirty="0">
                <a:solidFill>
                  <a:schemeClr val="tx2"/>
                </a:solidFill>
              </a:rPr>
              <a:t>долгосрочные</a:t>
            </a:r>
            <a:r>
              <a:rPr lang="ru-RU" dirty="0"/>
              <a:t> – свыше 5 лет </a:t>
            </a:r>
          </a:p>
          <a:p>
            <a:r>
              <a:rPr lang="ru-RU" dirty="0">
                <a:solidFill>
                  <a:schemeClr val="tx2"/>
                </a:solidFill>
              </a:rPr>
              <a:t>дальнесрочные</a:t>
            </a:r>
            <a:r>
              <a:rPr lang="ru-RU" dirty="0"/>
              <a:t> – свыше 15 лет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3786190"/>
            <a:ext cx="40719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Период упреждения</a:t>
            </a:r>
            <a:r>
              <a:rPr lang="ru-RU" sz="2400" dirty="0"/>
              <a:t> – это отрезок времени от момента, для которого имеются последние статистические данные об изучаемом объекте, до момента, к которому относится прогноз.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33919" y="3851573"/>
            <a:ext cx="4495799" cy="250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 возможность воздействия предприятия на свое будущее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пассивный</a:t>
            </a:r>
            <a:r>
              <a:rPr lang="ru-RU" dirty="0"/>
              <a:t> прогноз – предприятие в силу ряда причин (отсутствие необходимых средств, наличие благоприятных тенденций развития и т.д.) не намерено воздействовать на свою среду и предполагает возможность самостоятельного, не зависимого от действий предприятия развития внешних процессов</a:t>
            </a:r>
          </a:p>
          <a:p>
            <a:r>
              <a:rPr lang="ru-RU" dirty="0">
                <a:solidFill>
                  <a:srgbClr val="C00000"/>
                </a:solidFill>
              </a:rPr>
              <a:t>активный</a:t>
            </a:r>
            <a:r>
              <a:rPr lang="ru-RU" dirty="0"/>
              <a:t> прогноз предусматривает возможность активных действий предприятия по проектированию собственного будущего, его реального воздействия на внешнюю среду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 функциональному признаку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поисковый</a:t>
            </a:r>
            <a:r>
              <a:rPr lang="ru-RU" dirty="0"/>
              <a:t> (трендовый) - основан на условном продолжении в будущее тенденции развития исследуемого объекта, наблюдавшейся в прошлом и настоящем. Поисковый прогноз отвечает на вопрос: </a:t>
            </a:r>
            <a:r>
              <a:rPr lang="ru-RU" i="1" dirty="0">
                <a:solidFill>
                  <a:schemeClr val="tx2"/>
                </a:solidFill>
              </a:rPr>
              <a:t>что вероятнее всего произойдет при условии сохранения тенденций развития объекта</a:t>
            </a:r>
            <a:endParaRPr lang="ru-RU" i="1" dirty="0"/>
          </a:p>
          <a:p>
            <a:r>
              <a:rPr lang="ru-RU" dirty="0">
                <a:solidFill>
                  <a:srgbClr val="C00000"/>
                </a:solidFill>
              </a:rPr>
              <a:t>нормативный</a:t>
            </a:r>
            <a:r>
              <a:rPr lang="ru-RU" dirty="0"/>
              <a:t> (целевой) прогноз представляет собой определение путей и сроков достижения возможных состояний объекта прогнозирования, принимаемых в качестве цели. Нормативный прогноз отвечает на вопрос: </a:t>
            </a:r>
            <a:r>
              <a:rPr lang="ru-RU" i="1" dirty="0">
                <a:solidFill>
                  <a:schemeClr val="tx2"/>
                </a:solidFill>
              </a:rPr>
              <a:t>какими путями достичь желаемого</a:t>
            </a:r>
            <a:endParaRPr lang="ru-RU" i="1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по используемым методам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интуитивные</a:t>
            </a:r>
          </a:p>
          <a:p>
            <a:r>
              <a:rPr lang="ru-RU" dirty="0">
                <a:solidFill>
                  <a:srgbClr val="C00000"/>
                </a:solidFill>
              </a:rPr>
              <a:t>экспертные</a:t>
            </a:r>
            <a:endParaRPr lang="ru-RU" dirty="0"/>
          </a:p>
          <a:p>
            <a:r>
              <a:rPr lang="ru-RU" dirty="0">
                <a:solidFill>
                  <a:srgbClr val="C00000"/>
                </a:solidFill>
              </a:rPr>
              <a:t>объясняющие модельные</a:t>
            </a:r>
            <a:endParaRPr lang="ru-RU" dirty="0"/>
          </a:p>
          <a:p>
            <a:r>
              <a:rPr lang="ru-RU" dirty="0">
                <a:solidFill>
                  <a:srgbClr val="C00000"/>
                </a:solidFill>
              </a:rPr>
              <a:t>эвристические и </a:t>
            </a:r>
            <a:r>
              <a:rPr lang="ru-RU" dirty="0" err="1">
                <a:solidFill>
                  <a:srgbClr val="C00000"/>
                </a:solidFill>
              </a:rPr>
              <a:t>экстраполяционные</a:t>
            </a:r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Типология методов прогнозирования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9215"/>
            <a:ext cx="9143999" cy="4301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по периодичности проведения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дискретные</a:t>
            </a:r>
            <a:r>
              <a:rPr lang="ru-RU" dirty="0"/>
              <a:t> - разовые (единовременные) </a:t>
            </a:r>
          </a:p>
          <a:p>
            <a:r>
              <a:rPr lang="ru-RU" dirty="0">
                <a:solidFill>
                  <a:srgbClr val="C00000"/>
                </a:solidFill>
              </a:rPr>
              <a:t>непрерывные</a:t>
            </a:r>
            <a:r>
              <a:rPr lang="ru-RU" dirty="0"/>
              <a:t> – постоянно возобновляемые (разрабатываемые)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715436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 степени вероятности наступления </a:t>
            </a:r>
            <a:br>
              <a:rPr lang="ru-RU" b="1" dirty="0"/>
            </a:br>
            <a:r>
              <a:rPr lang="ru-RU" b="1" dirty="0"/>
              <a:t>будущих событий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вариантные</a:t>
            </a:r>
            <a:r>
              <a:rPr lang="ru-RU" sz="2800" dirty="0"/>
              <a:t> прогнозы предусматривают несколько вариантов будущего развития событий </a:t>
            </a:r>
          </a:p>
          <a:p>
            <a:r>
              <a:rPr lang="ru-RU" sz="2800" dirty="0">
                <a:solidFill>
                  <a:srgbClr val="C00000"/>
                </a:solidFill>
              </a:rPr>
              <a:t>инвариантные</a:t>
            </a:r>
            <a:r>
              <a:rPr lang="ru-RU" sz="2800" dirty="0"/>
              <a:t> прогнозы включают только один вариант развития событий, вероятность прогнозируемых событий велика </a:t>
            </a:r>
          </a:p>
          <a:p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661" y="3500438"/>
            <a:ext cx="7534363" cy="3205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53474" cy="660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35322"/>
            <a:ext cx="6691332" cy="6651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Цель учебного курса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i="1" dirty="0"/>
              <a:t>	</a:t>
            </a:r>
            <a:r>
              <a:rPr lang="ru-RU" i="1" dirty="0"/>
              <a:t>Формирование </a:t>
            </a:r>
            <a:r>
              <a:rPr lang="ru-RU" i="1" dirty="0">
                <a:solidFill>
                  <a:schemeClr val="tx2"/>
                </a:solidFill>
              </a:rPr>
              <a:t>компетенций</a:t>
            </a:r>
            <a:r>
              <a:rPr lang="ru-RU" i="1" dirty="0"/>
              <a:t> у обучающихся в использовании </a:t>
            </a:r>
            <a:r>
              <a:rPr lang="ru-RU" i="1" dirty="0">
                <a:solidFill>
                  <a:srgbClr val="C00000"/>
                </a:solidFill>
              </a:rPr>
              <a:t>методов и моделей прогнозирования</a:t>
            </a:r>
            <a:r>
              <a:rPr lang="ru-RU" i="1" dirty="0"/>
              <a:t> экономических объектов и процессов на основе </a:t>
            </a:r>
            <a:r>
              <a:rPr lang="ru-RU" i="1" dirty="0">
                <a:solidFill>
                  <a:schemeClr val="tx2"/>
                </a:solidFill>
              </a:rPr>
              <a:t>фактографической</a:t>
            </a:r>
            <a:r>
              <a:rPr lang="ru-RU" i="1" dirty="0"/>
              <a:t> и </a:t>
            </a:r>
            <a:r>
              <a:rPr lang="ru-RU" i="1" dirty="0">
                <a:solidFill>
                  <a:schemeClr val="tx2"/>
                </a:solidFill>
              </a:rPr>
              <a:t>экспертной</a:t>
            </a:r>
            <a:r>
              <a:rPr lang="ru-RU" i="1" dirty="0"/>
              <a:t> информации</a:t>
            </a:r>
            <a:r>
              <a:rPr lang="ru-RU" b="1" i="1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6878"/>
            <a:ext cx="9144000" cy="586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 способу представления результатов прогнозирования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точечный прогноз</a:t>
            </a:r>
            <a:r>
              <a:rPr lang="ru-RU" dirty="0"/>
              <a:t> – предсказание будущего содержит единственное значение исследуемого показателя </a:t>
            </a:r>
          </a:p>
          <a:p>
            <a:r>
              <a:rPr lang="ru-RU" dirty="0">
                <a:solidFill>
                  <a:srgbClr val="C00000"/>
                </a:solidFill>
              </a:rPr>
              <a:t>интервальный прогноз</a:t>
            </a:r>
            <a:r>
              <a:rPr lang="ru-RU" dirty="0"/>
              <a:t> – это такой прогноз, в котором определяется некоторый диапазон значений (интервал) изучаемого показателя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94" y="5143512"/>
            <a:ext cx="5929322" cy="161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 сложности объекта прогнозирования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сверхсложные</a:t>
            </a:r>
            <a:r>
              <a:rPr lang="ru-RU" dirty="0"/>
              <a:t> – следует учитывать взаимосвязи между всеми переменными </a:t>
            </a:r>
          </a:p>
          <a:p>
            <a:r>
              <a:rPr lang="ru-RU" dirty="0">
                <a:solidFill>
                  <a:srgbClr val="C00000"/>
                </a:solidFill>
              </a:rPr>
              <a:t>сложные</a:t>
            </a:r>
            <a:r>
              <a:rPr lang="ru-RU" dirty="0"/>
              <a:t> – следует учитывать взаимосвязи и совместное влияние нескольких переменных </a:t>
            </a:r>
          </a:p>
          <a:p>
            <a:r>
              <a:rPr lang="ru-RU" dirty="0">
                <a:solidFill>
                  <a:srgbClr val="C00000"/>
                </a:solidFill>
              </a:rPr>
              <a:t>простые</a:t>
            </a:r>
            <a:r>
              <a:rPr lang="ru-RU" dirty="0"/>
              <a:t> – следует учитывать парные взаимосвязи </a:t>
            </a:r>
          </a:p>
          <a:p>
            <a:r>
              <a:rPr lang="ru-RU" dirty="0" err="1">
                <a:solidFill>
                  <a:srgbClr val="C00000"/>
                </a:solidFill>
              </a:rPr>
              <a:t>сверхпростые</a:t>
            </a:r>
            <a:r>
              <a:rPr lang="ru-RU" dirty="0"/>
              <a:t> – отсутствуют существенные взаимосвязи между переменными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 масштабности объекта прогнозирования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14974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глобальные</a:t>
            </a:r>
            <a:r>
              <a:rPr lang="ru-RU" dirty="0"/>
              <a:t> – оценивают сценарии развития в глобальной повестке дня (в мировом масштабе) </a:t>
            </a:r>
          </a:p>
          <a:p>
            <a:r>
              <a:rPr lang="ru-RU" dirty="0">
                <a:solidFill>
                  <a:srgbClr val="C00000"/>
                </a:solidFill>
              </a:rPr>
              <a:t>макроэкономические</a:t>
            </a:r>
            <a:r>
              <a:rPr lang="ru-RU" dirty="0"/>
              <a:t> – общие тенденции для национальной экономики </a:t>
            </a:r>
          </a:p>
          <a:p>
            <a:r>
              <a:rPr lang="ru-RU" dirty="0">
                <a:solidFill>
                  <a:srgbClr val="C00000"/>
                </a:solidFill>
              </a:rPr>
              <a:t>структурные</a:t>
            </a:r>
            <a:r>
              <a:rPr lang="ru-RU" dirty="0"/>
              <a:t> – межрегиональные и межотраслевые (</a:t>
            </a:r>
            <a:r>
              <a:rPr lang="ru-RU" dirty="0" err="1"/>
              <a:t>межсекторальные</a:t>
            </a:r>
            <a:r>
              <a:rPr lang="ru-RU" dirty="0"/>
              <a:t>) </a:t>
            </a:r>
          </a:p>
          <a:p>
            <a:r>
              <a:rPr lang="ru-RU" dirty="0">
                <a:solidFill>
                  <a:srgbClr val="C00000"/>
                </a:solidFill>
              </a:rPr>
              <a:t>региональные</a:t>
            </a:r>
            <a:r>
              <a:rPr lang="ru-RU" dirty="0"/>
              <a:t> – прогнозные оценки для регионов </a:t>
            </a:r>
          </a:p>
          <a:p>
            <a:r>
              <a:rPr lang="ru-RU" dirty="0">
                <a:solidFill>
                  <a:srgbClr val="C00000"/>
                </a:solidFill>
              </a:rPr>
              <a:t>отраслевые </a:t>
            </a:r>
            <a:r>
              <a:rPr lang="ru-RU" dirty="0"/>
              <a:t>– выражающие вероятные сценарии развития для отраслей и видов экономической деятельности </a:t>
            </a:r>
          </a:p>
          <a:p>
            <a:r>
              <a:rPr lang="ru-RU" dirty="0">
                <a:solidFill>
                  <a:srgbClr val="C00000"/>
                </a:solidFill>
              </a:rPr>
              <a:t>микроэкономические</a:t>
            </a:r>
            <a:r>
              <a:rPr lang="ru-RU" dirty="0"/>
              <a:t> – для отдельных экономических субъектов, предприятий или производств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1.4. Принципы, функции и этапы экономического прогнозирования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89119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Экономическое прогнозирование должно основываться на следующих </a:t>
            </a:r>
            <a:r>
              <a:rPr lang="ru-RU" dirty="0">
                <a:solidFill>
                  <a:schemeClr val="tx2"/>
                </a:solidFill>
              </a:rPr>
              <a:t>принципах</a:t>
            </a:r>
            <a:r>
              <a:rPr lang="ru-RU" dirty="0"/>
              <a:t>:</a:t>
            </a:r>
          </a:p>
          <a:p>
            <a:r>
              <a:rPr lang="ru-RU" dirty="0">
                <a:solidFill>
                  <a:srgbClr val="C00000"/>
                </a:solidFill>
              </a:rPr>
              <a:t>системности </a:t>
            </a:r>
            <a:r>
              <a:rPr lang="ru-RU" dirty="0"/>
              <a:t>прогнозирования</a:t>
            </a:r>
          </a:p>
          <a:p>
            <a:r>
              <a:rPr lang="ru-RU" dirty="0">
                <a:solidFill>
                  <a:srgbClr val="C00000"/>
                </a:solidFill>
              </a:rPr>
              <a:t>научной обоснованности</a:t>
            </a:r>
          </a:p>
          <a:p>
            <a:r>
              <a:rPr lang="ru-RU" dirty="0">
                <a:solidFill>
                  <a:srgbClr val="C00000"/>
                </a:solidFill>
              </a:rPr>
              <a:t>адекватности</a:t>
            </a:r>
            <a:r>
              <a:rPr lang="ru-RU" dirty="0"/>
              <a:t> прогнозов объективным закономерностям развития</a:t>
            </a:r>
          </a:p>
          <a:p>
            <a:r>
              <a:rPr lang="ru-RU" dirty="0">
                <a:solidFill>
                  <a:srgbClr val="C00000"/>
                </a:solidFill>
              </a:rPr>
              <a:t>альтернативности</a:t>
            </a:r>
            <a:r>
              <a:rPr lang="ru-RU" dirty="0"/>
              <a:t> прогнозирования</a:t>
            </a:r>
          </a:p>
          <a:p>
            <a:r>
              <a:rPr lang="ru-RU" dirty="0">
                <a:solidFill>
                  <a:srgbClr val="C00000"/>
                </a:solidFill>
              </a:rPr>
              <a:t>единства политики и экономики</a:t>
            </a:r>
            <a:r>
              <a:rPr lang="ru-RU" dirty="0"/>
              <a:t> </a:t>
            </a:r>
          </a:p>
          <a:p>
            <a:endParaRPr lang="ru-RU" sz="4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C00000"/>
                </a:solidFill>
              </a:rPr>
              <a:t>Принцип системности</a:t>
            </a:r>
            <a:r>
              <a:rPr lang="ru-RU" sz="2800" dirty="0"/>
              <a:t> прогнозирования требует рассмотрения объекта прогнозирования как </a:t>
            </a:r>
            <a:r>
              <a:rPr lang="ru-RU" sz="2800" dirty="0">
                <a:solidFill>
                  <a:schemeClr val="tx2"/>
                </a:solidFill>
              </a:rPr>
              <a:t>системы</a:t>
            </a:r>
            <a:r>
              <a:rPr lang="ru-RU" sz="2800" dirty="0"/>
              <a:t> взаимосвязанных характеристик и прогнозного фона в соответствии с целями и задачами исследования</a:t>
            </a:r>
          </a:p>
          <a:p>
            <a:pPr marL="0" indent="0">
              <a:buNone/>
            </a:pPr>
            <a:r>
              <a:rPr lang="ru-RU" sz="2800" dirty="0"/>
              <a:t>В качестве обязательного условия системного представления предполагается наличие следующих вполне определенных свойств:</a:t>
            </a:r>
          </a:p>
          <a:p>
            <a:r>
              <a:rPr lang="ru-RU" sz="2800" dirty="0">
                <a:solidFill>
                  <a:srgbClr val="C00000"/>
                </a:solidFill>
              </a:rPr>
              <a:t>целостность</a:t>
            </a:r>
            <a:r>
              <a:rPr lang="ru-RU" sz="2800" dirty="0"/>
              <a:t> (</a:t>
            </a:r>
            <a:r>
              <a:rPr lang="ru-RU" sz="2800" dirty="0" err="1"/>
              <a:t>эмерджентность</a:t>
            </a:r>
            <a:r>
              <a:rPr lang="ru-RU" sz="2800" dirty="0"/>
              <a:t>)</a:t>
            </a:r>
          </a:p>
          <a:p>
            <a:r>
              <a:rPr lang="ru-RU" sz="2800" dirty="0">
                <a:solidFill>
                  <a:srgbClr val="C00000"/>
                </a:solidFill>
              </a:rPr>
              <a:t>иерархичность</a:t>
            </a:r>
          </a:p>
          <a:p>
            <a:r>
              <a:rPr lang="ru-RU" sz="2800" dirty="0">
                <a:solidFill>
                  <a:srgbClr val="C00000"/>
                </a:solidFill>
              </a:rPr>
              <a:t>целенаправленность</a:t>
            </a:r>
          </a:p>
          <a:p>
            <a:r>
              <a:rPr lang="ru-RU" sz="2800" dirty="0" err="1">
                <a:solidFill>
                  <a:srgbClr val="C00000"/>
                </a:solidFill>
              </a:rPr>
              <a:t>самоорганизованность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ru-RU" sz="2800" dirty="0">
                <a:solidFill>
                  <a:srgbClr val="C00000"/>
                </a:solidFill>
              </a:rPr>
              <a:t>управляемость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85794"/>
            <a:ext cx="8429684" cy="53403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Принцип научной обоснованности</a:t>
            </a:r>
            <a:r>
              <a:rPr lang="ru-RU" dirty="0"/>
              <a:t> определяет, что экономическое прогнозирование должно базироваться </a:t>
            </a:r>
            <a:r>
              <a:rPr lang="ru-RU" dirty="0">
                <a:solidFill>
                  <a:schemeClr val="tx2"/>
                </a:solidFill>
              </a:rPr>
              <a:t>на основании данных науки</a:t>
            </a:r>
            <a:r>
              <a:rPr lang="ru-RU" dirty="0"/>
              <a:t>, на достижениях теории и опытных данных научного управления объектами разного рода.</a:t>
            </a:r>
          </a:p>
          <a:p>
            <a:pPr marL="0" indent="0">
              <a:buNone/>
            </a:pPr>
            <a:r>
              <a:rPr lang="ru-RU" dirty="0"/>
              <a:t>Принцип научности предполагает использование арсенала современных научных методов познания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C00000"/>
                </a:solidFill>
              </a:rPr>
              <a:t>Принцип адекватности прогноза объективным закономерностям </a:t>
            </a:r>
            <a:r>
              <a:rPr lang="ru-RU" sz="2800" dirty="0"/>
              <a:t>предполагает, что методы и модели разработки прогнозов рассчитаны на выявление и количественное измерение устойчивых тенденций и взаимосвязей в развитии объекта прогнозирования и </a:t>
            </a:r>
            <a:r>
              <a:rPr lang="ru-RU" sz="2800" dirty="0">
                <a:solidFill>
                  <a:schemeClr val="tx2"/>
                </a:solidFill>
              </a:rPr>
              <a:t>создание теоретического аналога</a:t>
            </a:r>
            <a:r>
              <a:rPr lang="ru-RU" sz="2800" dirty="0"/>
              <a:t> реальных экономических процессов с их полной и точной имитацией. Реализация принципа адекватности предполагает учет вероятностного характера экономических и социальных процессов. Это означает необходимость оценки как господствующих тенденций, так и сложившихся отклонений, определение возможной области их расхождения, а также оценку вероятности их реализации в будущем.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C00000"/>
                </a:solidFill>
              </a:rPr>
              <a:t>Принцип альтернативности</a:t>
            </a:r>
            <a:r>
              <a:rPr lang="ru-RU" sz="2800" dirty="0"/>
              <a:t> прогнозирования связан с возможностью развития экономического субъекта и его отдельных звеньев по разным траекториям при разных взаимосвязях и структурных соотношениях.</a:t>
            </a:r>
          </a:p>
          <a:p>
            <a:pPr marL="0" indent="0">
              <a:buNone/>
            </a:pPr>
            <a:r>
              <a:rPr lang="ru-RU" sz="2800" dirty="0"/>
              <a:t>При переходе от имитации сложившихся процессов и тенденций к предвидению их будущего развития возникает необходимость построения альтернатив, т.е. определения возможных путей развития экономического субъекта. Необходимость построения альтернатив обусловлена вероятностным характером экономического развития.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333"/>
            <a:ext cx="8572560" cy="54118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Принцип единства политики и экономики</a:t>
            </a:r>
            <a:r>
              <a:rPr lang="ru-RU" dirty="0"/>
              <a:t> означает, что при осуществлении хозяйственной деятельности общество не может не учитывать политических последствий тех или иных экономических мер на общественное развитие. </a:t>
            </a:r>
          </a:p>
          <a:p>
            <a:pPr marL="0" indent="0">
              <a:buNone/>
            </a:pPr>
            <a:r>
              <a:rPr lang="ru-RU" dirty="0"/>
              <a:t>Прогнозные оценки служат исходным материалом для осуществления таких этапов планирования, как:</a:t>
            </a:r>
          </a:p>
          <a:p>
            <a:pPr marL="0" indent="0"/>
            <a:r>
              <a:rPr lang="ru-RU" dirty="0"/>
              <a:t> выбор целей развития национальной экономики в определенном плановом периоде;</a:t>
            </a:r>
          </a:p>
          <a:p>
            <a:pPr marL="0" indent="0"/>
            <a:r>
              <a:rPr lang="ru-RU" dirty="0"/>
              <a:t> разработка перспективного плана развития.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dirty="0"/>
              <a:t>Взаимосвязь курса с дисциплинами учебного плана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" y="2345365"/>
            <a:ext cx="9144032" cy="3245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Основные функции экономического прогнозирования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научный анализ </a:t>
            </a:r>
            <a:r>
              <a:rPr lang="ru-RU" dirty="0"/>
              <a:t>экономических процессов и тенденций;</a:t>
            </a:r>
          </a:p>
          <a:p>
            <a:r>
              <a:rPr lang="ru-RU" dirty="0">
                <a:solidFill>
                  <a:srgbClr val="C00000"/>
                </a:solidFill>
              </a:rPr>
              <a:t>исследование объективных связей </a:t>
            </a:r>
            <a:r>
              <a:rPr lang="ru-RU" dirty="0"/>
              <a:t>явлений развития экономического субъекта в конкретных условиях в определенном периоде;</a:t>
            </a:r>
          </a:p>
          <a:p>
            <a:r>
              <a:rPr lang="ru-RU" dirty="0">
                <a:solidFill>
                  <a:srgbClr val="C00000"/>
                </a:solidFill>
              </a:rPr>
              <a:t>оценка</a:t>
            </a:r>
            <a:r>
              <a:rPr lang="ru-RU" dirty="0"/>
              <a:t> объекта прогнозирования;</a:t>
            </a:r>
          </a:p>
          <a:p>
            <a:r>
              <a:rPr lang="ru-RU" dirty="0">
                <a:solidFill>
                  <a:srgbClr val="C00000"/>
                </a:solidFill>
              </a:rPr>
              <a:t>выявление альтернатив </a:t>
            </a:r>
            <a:r>
              <a:rPr lang="ru-RU" dirty="0"/>
              <a:t>развития экономики;</a:t>
            </a:r>
          </a:p>
          <a:p>
            <a:r>
              <a:rPr lang="ru-RU" dirty="0">
                <a:solidFill>
                  <a:srgbClr val="C00000"/>
                </a:solidFill>
              </a:rPr>
              <a:t>накопление научного материала </a:t>
            </a:r>
            <a:r>
              <a:rPr lang="ru-RU" dirty="0"/>
              <a:t>для обоснованного выбора определенных решений.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6975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Научный анализ</a:t>
            </a:r>
            <a:r>
              <a:rPr lang="ru-RU" dirty="0"/>
              <a:t> экономических процессов и тенденций осуществляется по трем стадиям:</a:t>
            </a:r>
          </a:p>
          <a:p>
            <a:pPr marL="0" indent="0">
              <a:buNone/>
            </a:pPr>
            <a:r>
              <a:rPr lang="ru-RU" dirty="0"/>
              <a:t>1) </a:t>
            </a:r>
            <a:r>
              <a:rPr lang="ru-RU" dirty="0">
                <a:solidFill>
                  <a:schemeClr val="tx2"/>
                </a:solidFill>
              </a:rPr>
              <a:t>ретроспекция</a:t>
            </a:r>
            <a:r>
              <a:rPr lang="ru-RU" dirty="0"/>
              <a:t>, 2) </a:t>
            </a:r>
            <a:r>
              <a:rPr lang="ru-RU" dirty="0">
                <a:solidFill>
                  <a:schemeClr val="tx2"/>
                </a:solidFill>
              </a:rPr>
              <a:t>диагноз</a:t>
            </a:r>
            <a:r>
              <a:rPr lang="ru-RU" dirty="0"/>
              <a:t>, 3) </a:t>
            </a:r>
            <a:r>
              <a:rPr lang="ru-RU" dirty="0" err="1">
                <a:solidFill>
                  <a:schemeClr val="tx2"/>
                </a:solidFill>
              </a:rPr>
              <a:t>проспекция</a:t>
            </a:r>
            <a:r>
              <a:rPr lang="ru-RU" dirty="0"/>
              <a:t>. </a:t>
            </a:r>
          </a:p>
          <a:p>
            <a:pPr>
              <a:buNone/>
            </a:pPr>
            <a:endParaRPr lang="ru-RU" sz="1050" dirty="0"/>
          </a:p>
          <a:p>
            <a:pPr marL="0" indent="0">
              <a:buNone/>
            </a:pPr>
            <a:r>
              <a:rPr lang="ru-RU" dirty="0"/>
              <a:t>1) Под </a:t>
            </a:r>
            <a:r>
              <a:rPr lang="ru-RU" dirty="0">
                <a:solidFill>
                  <a:schemeClr val="tx2"/>
                </a:solidFill>
              </a:rPr>
              <a:t>ретроспекцией</a:t>
            </a:r>
            <a:r>
              <a:rPr lang="ru-RU" dirty="0"/>
              <a:t> понимается этап прогнозирования, на котором исследуется история развития объекта прогнозирования. На стадии ретроспекции происходит сбор, хранение и обработка информации, источников, необходимых для прогнозирования, уточнение и окончательное формирование структуры и состава характеристик объекта прогнозирования.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2) </a:t>
            </a:r>
            <a:r>
              <a:rPr lang="ru-RU" dirty="0">
                <a:solidFill>
                  <a:srgbClr val="C00000"/>
                </a:solidFill>
              </a:rPr>
              <a:t>Диагноз</a:t>
            </a:r>
            <a:r>
              <a:rPr lang="ru-RU" dirty="0"/>
              <a:t> представляет этап прогнозирования, на котором исследуется систематизированное описание объекта прогнозирования с целью выявления тенденции его развития и выбора методов и моделей прогнозирования.</a:t>
            </a:r>
          </a:p>
          <a:p>
            <a:pPr marL="0" indent="0">
              <a:buNone/>
            </a:pPr>
            <a:r>
              <a:rPr lang="ru-RU" dirty="0"/>
              <a:t>На стадии диагноза производится </a:t>
            </a:r>
            <a:r>
              <a:rPr lang="ru-RU" dirty="0">
                <a:solidFill>
                  <a:schemeClr val="tx2"/>
                </a:solidFill>
              </a:rPr>
              <a:t>анализ </a:t>
            </a:r>
            <a:r>
              <a:rPr lang="ru-RU" dirty="0"/>
              <a:t>объекта прогнозирования, который лежит в основе прогнозной модели, а также осуществляется </a:t>
            </a:r>
            <a:r>
              <a:rPr lang="ru-RU" dirty="0">
                <a:solidFill>
                  <a:schemeClr val="tx2"/>
                </a:solidFill>
              </a:rPr>
              <a:t>выбор</a:t>
            </a:r>
            <a:r>
              <a:rPr lang="ru-RU" dirty="0"/>
              <a:t> адекватного метода прогнозирования.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/>
              <a:t>3) </a:t>
            </a:r>
            <a:r>
              <a:rPr lang="ru-RU" dirty="0" err="1">
                <a:solidFill>
                  <a:srgbClr val="C00000"/>
                </a:solidFill>
              </a:rPr>
              <a:t>Проспекция</a:t>
            </a:r>
            <a:r>
              <a:rPr lang="ru-RU" dirty="0"/>
              <a:t> представляет этап прогнозирования, на котором по данным диагноза </a:t>
            </a:r>
            <a:r>
              <a:rPr lang="ru-RU" dirty="0">
                <a:solidFill>
                  <a:schemeClr val="tx2"/>
                </a:solidFill>
              </a:rPr>
              <a:t>разрабатываются прогнозы</a:t>
            </a:r>
            <a:r>
              <a:rPr lang="ru-RU" dirty="0"/>
              <a:t> объекта прогнозирования, производится </a:t>
            </a:r>
            <a:r>
              <a:rPr lang="ru-RU" dirty="0">
                <a:solidFill>
                  <a:schemeClr val="tx2"/>
                </a:solidFill>
              </a:rPr>
              <a:t>оценка достоверности</a:t>
            </a:r>
            <a:r>
              <a:rPr lang="ru-RU" dirty="0"/>
              <a:t>, </a:t>
            </a:r>
            <a:r>
              <a:rPr lang="ru-RU" dirty="0">
                <a:solidFill>
                  <a:schemeClr val="tx2"/>
                </a:solidFill>
              </a:rPr>
              <a:t>точности</a:t>
            </a:r>
            <a:r>
              <a:rPr lang="ru-RU" dirty="0"/>
              <a:t> или </a:t>
            </a:r>
            <a:r>
              <a:rPr lang="ru-RU" dirty="0">
                <a:solidFill>
                  <a:schemeClr val="tx2"/>
                </a:solidFill>
              </a:rPr>
              <a:t>обоснованности</a:t>
            </a:r>
            <a:r>
              <a:rPr lang="ru-RU" dirty="0"/>
              <a:t> прогноза (</a:t>
            </a:r>
            <a:r>
              <a:rPr lang="ru-RU" dirty="0">
                <a:solidFill>
                  <a:srgbClr val="C00000"/>
                </a:solidFill>
              </a:rPr>
              <a:t>верификация</a:t>
            </a:r>
            <a:r>
              <a:rPr lang="ru-RU" dirty="0"/>
              <a:t>). На стадии </a:t>
            </a:r>
            <a:r>
              <a:rPr lang="ru-RU" dirty="0" err="1"/>
              <a:t>проспекции</a:t>
            </a:r>
            <a:r>
              <a:rPr lang="ru-RU" dirty="0"/>
              <a:t> выявляется недостающая информация об объекте прогнозирования, уточняется ранее полученная, вносятся коррективы в модель прогнозируемого объекта в соответствии с вновь поступившей информацией.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Этапы экономического прогнозирования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/>
              <a:t>1) прогнозное обоснование; </a:t>
            </a:r>
          </a:p>
          <a:p>
            <a:pPr>
              <a:buNone/>
            </a:pPr>
            <a:r>
              <a:rPr lang="ru-RU" dirty="0"/>
              <a:t>2) описание внешней среды; </a:t>
            </a:r>
          </a:p>
          <a:p>
            <a:pPr>
              <a:buNone/>
            </a:pPr>
            <a:r>
              <a:rPr lang="ru-RU" dirty="0"/>
              <a:t>3) разработка прогнозной модели; </a:t>
            </a:r>
          </a:p>
          <a:p>
            <a:pPr>
              <a:buNone/>
            </a:pPr>
            <a:r>
              <a:rPr lang="ru-RU" dirty="0"/>
              <a:t>4) разработка альтернативных вариантов прогноза; </a:t>
            </a:r>
          </a:p>
          <a:p>
            <a:pPr>
              <a:buNone/>
            </a:pPr>
            <a:r>
              <a:rPr lang="ru-RU" dirty="0"/>
              <a:t>5) верификация прогноза; </a:t>
            </a:r>
          </a:p>
          <a:p>
            <a:pPr>
              <a:buNone/>
            </a:pPr>
            <a:r>
              <a:rPr lang="ru-RU" dirty="0"/>
              <a:t>6) разработка рекомендаций по управлению развитием процесса прогнозирования; </a:t>
            </a:r>
          </a:p>
          <a:p>
            <a:pPr>
              <a:buNone/>
            </a:pPr>
            <a:r>
              <a:rPr lang="ru-RU" dirty="0"/>
              <a:t>7) формулировка задачи по разработке нового варианта прогноза.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Этапы экономического прогнозирования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3600" dirty="0"/>
              <a:t>1) </a:t>
            </a:r>
            <a:r>
              <a:rPr lang="ru-RU" sz="3600" dirty="0">
                <a:solidFill>
                  <a:srgbClr val="C00000"/>
                </a:solidFill>
              </a:rPr>
              <a:t>прогнозное обоснование </a:t>
            </a:r>
            <a:r>
              <a:rPr lang="ru-RU" sz="3600" dirty="0"/>
              <a:t>– формулировка целей, задач, исходных данных о структуре объекта и анализируемых процессах, разработка предварительных гипотез о </a:t>
            </a:r>
            <a:r>
              <a:rPr lang="ru-RU" sz="4000" dirty="0"/>
              <a:t>закономерностях</a:t>
            </a:r>
            <a:r>
              <a:rPr lang="ru-RU" sz="3600" dirty="0"/>
              <a:t> развития, методах и организации прогнозирования;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Этапы экономического прогнозирования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3600" dirty="0"/>
              <a:t>2) </a:t>
            </a:r>
            <a:r>
              <a:rPr lang="ru-RU" sz="3600" dirty="0">
                <a:solidFill>
                  <a:srgbClr val="C00000"/>
                </a:solidFill>
              </a:rPr>
              <a:t>описание внешней среды</a:t>
            </a:r>
            <a:r>
              <a:rPr lang="ru-RU" sz="3600" dirty="0"/>
              <a:t> (прогнозного фона), выявление внешних воздействий на развитие объекта и особенностей внутреннего управления, уточнение критериев развития и параметров управления;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Этапы экономического прогнозирования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3600" dirty="0"/>
              <a:t>3) </a:t>
            </a:r>
            <a:r>
              <a:rPr lang="ru-RU" sz="3600" dirty="0">
                <a:solidFill>
                  <a:srgbClr val="C00000"/>
                </a:solidFill>
              </a:rPr>
              <a:t>разработка прогнозной модели</a:t>
            </a:r>
            <a:r>
              <a:rPr lang="ru-RU" sz="3600" dirty="0"/>
              <a:t>, т.е. определение ее структуры и составляющих элементов, установление взаимосвязей между ними, которые позволят проследить закономерности изменения процесса;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Этапы экономического прогнозирования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4000" dirty="0"/>
              <a:t>4) </a:t>
            </a:r>
            <a:r>
              <a:rPr lang="ru-RU" sz="4000" dirty="0">
                <a:solidFill>
                  <a:srgbClr val="C00000"/>
                </a:solidFill>
              </a:rPr>
              <a:t>разработка</a:t>
            </a:r>
            <a:r>
              <a:rPr lang="ru-RU" sz="4000" dirty="0"/>
              <a:t>, при возможности, </a:t>
            </a:r>
            <a:r>
              <a:rPr lang="ru-RU" sz="4000" dirty="0">
                <a:solidFill>
                  <a:srgbClr val="C00000"/>
                </a:solidFill>
              </a:rPr>
              <a:t>альтернативных вариантов </a:t>
            </a:r>
            <a:r>
              <a:rPr lang="ru-RU" sz="4000" dirty="0"/>
              <a:t>прогноза на основе применения подходящих методов прогнозирования;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Этапы экономического прогнозирования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dirty="0"/>
              <a:t>5) </a:t>
            </a:r>
            <a:r>
              <a:rPr lang="ru-RU" dirty="0">
                <a:solidFill>
                  <a:srgbClr val="C00000"/>
                </a:solidFill>
              </a:rPr>
              <a:t>верификация прогноза</a:t>
            </a:r>
            <a:r>
              <a:rPr lang="ru-RU" dirty="0"/>
              <a:t>, т.е. оценка достоверности, точности и обоснованности прогноза, последствий его реализации, сравнение результатов прогноза с альтернативными вариантами;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857232"/>
            <a:ext cx="8572560" cy="11430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/>
              <a:t>1. Экономическое прогнозирование: понятие, принципы, функции</a:t>
            </a:r>
            <a:br>
              <a:rPr lang="ru-RU" b="1" dirty="0"/>
            </a:br>
            <a:r>
              <a:rPr lang="ru-RU" sz="1200" b="1" dirty="0"/>
              <a:t> </a:t>
            </a:r>
            <a:br>
              <a:rPr lang="ru-RU" b="1" dirty="0"/>
            </a:br>
            <a:r>
              <a:rPr lang="ru-RU" dirty="0"/>
              <a:t>1.1. Сущность прогноза и прогнозирования, основные понятия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3248"/>
            <a:ext cx="8229600" cy="298291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Прогнозирование изучает наука «</a:t>
            </a:r>
            <a:r>
              <a:rPr lang="ru-RU" dirty="0">
                <a:solidFill>
                  <a:schemeClr val="tx2"/>
                </a:solidFill>
              </a:rPr>
              <a:t>прогностика</a:t>
            </a:r>
            <a:r>
              <a:rPr lang="ru-RU" dirty="0"/>
              <a:t>» (с греч. – «предвидение»). </a:t>
            </a:r>
          </a:p>
          <a:p>
            <a:r>
              <a:rPr lang="ru-RU" dirty="0"/>
              <a:t>В научной литературе </a:t>
            </a:r>
            <a:r>
              <a:rPr lang="ru-RU" dirty="0">
                <a:solidFill>
                  <a:schemeClr val="tx2"/>
                </a:solidFill>
              </a:rPr>
              <a:t>прогностика</a:t>
            </a:r>
            <a:r>
              <a:rPr lang="ru-RU" dirty="0"/>
              <a:t> определяется как </a:t>
            </a:r>
            <a:r>
              <a:rPr lang="ru-RU" dirty="0">
                <a:solidFill>
                  <a:srgbClr val="C00000"/>
                </a:solidFill>
              </a:rPr>
              <a:t>наука о принципах, методах и средствах научного прогнозирования</a:t>
            </a:r>
            <a:r>
              <a:rPr lang="ru-RU" dirty="0"/>
              <a:t>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Этапы экономического прогнозирования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dirty="0"/>
              <a:t>6) </a:t>
            </a:r>
            <a:r>
              <a:rPr lang="ru-RU" dirty="0">
                <a:solidFill>
                  <a:srgbClr val="C00000"/>
                </a:solidFill>
              </a:rPr>
              <a:t>разработка рекомендаций по управлению развитием процесса прогнозирования</a:t>
            </a:r>
            <a:r>
              <a:rPr lang="ru-RU" dirty="0"/>
              <a:t> с учетом вариантов воздействия внешней среды и внутренней эволюции объекта; </a:t>
            </a:r>
          </a:p>
          <a:p>
            <a:pPr>
              <a:buNone/>
            </a:pPr>
            <a:r>
              <a:rPr lang="ru-RU" dirty="0"/>
              <a:t>7) </a:t>
            </a:r>
            <a:r>
              <a:rPr lang="ru-RU" dirty="0">
                <a:solidFill>
                  <a:srgbClr val="C00000"/>
                </a:solidFill>
              </a:rPr>
              <a:t>формулировка задачи по разработке нового варианта прогноза</a:t>
            </a:r>
            <a:r>
              <a:rPr lang="ru-RU" dirty="0"/>
              <a:t> с учетом анализа полученных результатов и поступившей информации.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solidFill>
                  <a:schemeClr val="tx2"/>
                </a:solidFill>
              </a:rPr>
              <a:t>	Значимость прогнозирования </a:t>
            </a:r>
            <a:r>
              <a:rPr lang="ru-RU" dirty="0"/>
              <a:t>заключается в том, что оно, раскрывая будущие взаимосвязи явлений объективной реальности, расширяет выбор вариантов развития исследуемой системы и, как следствие, </a:t>
            </a:r>
            <a:r>
              <a:rPr lang="ru-RU" dirty="0">
                <a:solidFill>
                  <a:srgbClr val="C00000"/>
                </a:solidFill>
              </a:rPr>
              <a:t>способствует принятию эффективных управленческих решений</a:t>
            </a:r>
            <a:r>
              <a:rPr lang="ru-RU" dirty="0"/>
              <a:t>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3209"/>
            <a:ext cx="8229600" cy="5840435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tx2"/>
                </a:solidFill>
              </a:rPr>
              <a:t>Прогнозирование</a:t>
            </a:r>
            <a:r>
              <a:rPr lang="ru-RU" dirty="0"/>
              <a:t> – это способ научного предвидения, в котором используется как накопленный в прошлом опыт, так и текущие допущения в отношениях будущего в целях его определения. </a:t>
            </a:r>
          </a:p>
          <a:p>
            <a:r>
              <a:rPr lang="ru-RU" dirty="0">
                <a:solidFill>
                  <a:schemeClr val="tx2"/>
                </a:solidFill>
              </a:rPr>
              <a:t>Цель прогнозирования</a:t>
            </a:r>
            <a:r>
              <a:rPr lang="ru-RU" dirty="0"/>
              <a:t> – оценка перспектив воздействия внешней среды, под влиянием которой субъект уточняет цели и разрабатывает планы перспективного развития. </a:t>
            </a:r>
          </a:p>
          <a:p>
            <a:r>
              <a:rPr lang="ru-RU" dirty="0"/>
              <a:t>К </a:t>
            </a:r>
            <a:r>
              <a:rPr lang="ru-RU" dirty="0">
                <a:solidFill>
                  <a:schemeClr val="tx2"/>
                </a:solidFill>
              </a:rPr>
              <a:t>объектам прогнозирования</a:t>
            </a:r>
            <a:r>
              <a:rPr lang="ru-RU" dirty="0"/>
              <a:t> относят </a:t>
            </a:r>
            <a:r>
              <a:rPr lang="ru-RU" dirty="0">
                <a:solidFill>
                  <a:srgbClr val="C00000"/>
                </a:solidFill>
              </a:rPr>
              <a:t>события</a:t>
            </a:r>
            <a:r>
              <a:rPr lang="ru-RU" dirty="0"/>
              <a:t>, </a:t>
            </a:r>
            <a:r>
              <a:rPr lang="ru-RU" dirty="0">
                <a:solidFill>
                  <a:srgbClr val="C00000"/>
                </a:solidFill>
              </a:rPr>
              <a:t>явления</a:t>
            </a:r>
            <a:r>
              <a:rPr lang="ru-RU" dirty="0"/>
              <a:t>, </a:t>
            </a:r>
            <a:r>
              <a:rPr lang="ru-RU" dirty="0">
                <a:solidFill>
                  <a:srgbClr val="C00000"/>
                </a:solidFill>
              </a:rPr>
              <a:t>процессы</a:t>
            </a:r>
            <a:r>
              <a:rPr lang="ru-RU" dirty="0"/>
              <a:t>, на которые направлена познавательная и практическая деятельность человека.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tx2"/>
                </a:solidFill>
              </a:rPr>
              <a:t>Прогноз</a:t>
            </a:r>
            <a:r>
              <a:rPr lang="ru-RU" dirty="0"/>
              <a:t> – это научно-обоснованное предвидение, предположение, суждение о возможном состоянии какого-либо </a:t>
            </a:r>
            <a:r>
              <a:rPr lang="ru-RU" dirty="0">
                <a:solidFill>
                  <a:srgbClr val="C00000"/>
                </a:solidFill>
              </a:rPr>
              <a:t>события</a:t>
            </a:r>
            <a:r>
              <a:rPr lang="ru-RU" dirty="0"/>
              <a:t>, </a:t>
            </a:r>
            <a:r>
              <a:rPr lang="ru-RU" dirty="0">
                <a:solidFill>
                  <a:srgbClr val="C00000"/>
                </a:solidFill>
              </a:rPr>
              <a:t>явления</a:t>
            </a:r>
            <a:r>
              <a:rPr lang="ru-RU" dirty="0"/>
              <a:t>, </a:t>
            </a:r>
            <a:r>
              <a:rPr lang="ru-RU" dirty="0">
                <a:solidFill>
                  <a:srgbClr val="C00000"/>
                </a:solidFill>
              </a:rPr>
              <a:t>процесса</a:t>
            </a:r>
            <a:r>
              <a:rPr lang="ru-RU" dirty="0"/>
              <a:t> в будущем с учетом привязки к определенному периоду времени.</a:t>
            </a:r>
          </a:p>
          <a:p>
            <a:r>
              <a:rPr lang="ru-RU" dirty="0"/>
              <a:t>Прогноз может выражаться в </a:t>
            </a:r>
            <a:r>
              <a:rPr lang="ru-RU" dirty="0">
                <a:solidFill>
                  <a:srgbClr val="C00000"/>
                </a:solidFill>
              </a:rPr>
              <a:t>словесной</a:t>
            </a:r>
            <a:r>
              <a:rPr lang="ru-RU" dirty="0"/>
              <a:t>, </a:t>
            </a:r>
            <a:r>
              <a:rPr lang="ru-RU" dirty="0">
                <a:solidFill>
                  <a:srgbClr val="C00000"/>
                </a:solidFill>
              </a:rPr>
              <a:t>математической</a:t>
            </a:r>
            <a:r>
              <a:rPr lang="ru-RU" dirty="0"/>
              <a:t>, </a:t>
            </a:r>
            <a:r>
              <a:rPr lang="ru-RU" dirty="0">
                <a:solidFill>
                  <a:srgbClr val="C00000"/>
                </a:solidFill>
              </a:rPr>
              <a:t>графической</a:t>
            </a:r>
            <a:r>
              <a:rPr lang="ru-RU" dirty="0"/>
              <a:t> или другой форме суждения о возможном состоянии объекта прогнозирования в будущий период времени.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Экономическое прогнозирование</a:t>
            </a:r>
            <a:r>
              <a:rPr lang="ru-RU" dirty="0"/>
              <a:t> – это процесс разработки экономических прогнозов, основанный на научных методах познания экономических явлений и использовании всей совокупности методов, средств и способов экономической прогностики.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94EF4-3323-4790-AE3D-2D2BA750CE7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</TotalTime>
  <Words>2415</Words>
  <Application>Microsoft Office PowerPoint</Application>
  <PresentationFormat>Экран (4:3)</PresentationFormat>
  <Paragraphs>241</Paragraphs>
  <Slides>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3" baseType="lpstr">
      <vt:lpstr>Arial</vt:lpstr>
      <vt:lpstr>Calibri</vt:lpstr>
      <vt:lpstr>Тема Office</vt:lpstr>
      <vt:lpstr>Основы экономического прогнозирования</vt:lpstr>
      <vt:lpstr>Учебный план</vt:lpstr>
      <vt:lpstr>Цель учебного курса</vt:lpstr>
      <vt:lpstr>Взаимосвязь курса с дисциплинами учебного плана</vt:lpstr>
      <vt:lpstr>1. Экономическое прогнозирование: понятие, принципы, функции   1.1. Сущность прогноза и прогнозирования, основные понятия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Предвидение</vt:lpstr>
      <vt:lpstr>Гипотеза</vt:lpstr>
      <vt:lpstr>Прогноз</vt:lpstr>
      <vt:lpstr>План</vt:lpstr>
      <vt:lpstr>1.2. Классификация объектов прогнозирования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1.3. Виды экономических прогнозов</vt:lpstr>
      <vt:lpstr>по периоду (интервалу) упреждения</vt:lpstr>
      <vt:lpstr>по возможность воздействия предприятия на свое будущее</vt:lpstr>
      <vt:lpstr>по функциональному признаку</vt:lpstr>
      <vt:lpstr>по используемым методам </vt:lpstr>
      <vt:lpstr>Типология методов прогнозирования</vt:lpstr>
      <vt:lpstr>по периодичности проведения </vt:lpstr>
      <vt:lpstr>по степени вероятности наступления  будущих событий </vt:lpstr>
      <vt:lpstr>Презентация PowerPoint</vt:lpstr>
      <vt:lpstr>Презентация PowerPoint</vt:lpstr>
      <vt:lpstr>Презентация PowerPoint</vt:lpstr>
      <vt:lpstr>по способу представления результатов прогнозирования </vt:lpstr>
      <vt:lpstr>по сложности объекта прогнозирования</vt:lpstr>
      <vt:lpstr>по масштабности объекта прогнозирования</vt:lpstr>
      <vt:lpstr>1.4. Принципы, функции и этапы экономического прогнозирования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функции экономического прогнозирования</vt:lpstr>
      <vt:lpstr>Презентация PowerPoint</vt:lpstr>
      <vt:lpstr>Презентация PowerPoint</vt:lpstr>
      <vt:lpstr>Презентация PowerPoint</vt:lpstr>
      <vt:lpstr>Этапы экономического прогнозирования</vt:lpstr>
      <vt:lpstr>Этапы экономического прогнозирования</vt:lpstr>
      <vt:lpstr>Этапы экономического прогнозирования</vt:lpstr>
      <vt:lpstr>Этапы экономического прогнозирования</vt:lpstr>
      <vt:lpstr>Этапы экономического прогнозирования</vt:lpstr>
      <vt:lpstr>Этапы экономического прогнозирования</vt:lpstr>
      <vt:lpstr>Этапы экономического прогнозирования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экономического прогнозирования</dc:title>
  <dc:creator>Владимир Яцко</dc:creator>
  <cp:lastModifiedBy>yacko</cp:lastModifiedBy>
  <cp:revision>19</cp:revision>
  <dcterms:created xsi:type="dcterms:W3CDTF">2024-02-15T23:17:56Z</dcterms:created>
  <dcterms:modified xsi:type="dcterms:W3CDTF">2026-02-18T02:26:08Z</dcterms:modified>
</cp:coreProperties>
</file>