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7" r:id="rId3"/>
    <p:sldId id="258" r:id="rId4"/>
    <p:sldId id="277" r:id="rId5"/>
    <p:sldId id="278" r:id="rId6"/>
    <p:sldId id="280" r:id="rId7"/>
    <p:sldId id="259" r:id="rId8"/>
    <p:sldId id="260" r:id="rId9"/>
    <p:sldId id="261" r:id="rId10"/>
    <p:sldId id="263" r:id="rId11"/>
    <p:sldId id="264" r:id="rId12"/>
    <p:sldId id="262" r:id="rId13"/>
    <p:sldId id="265" r:id="rId14"/>
    <p:sldId id="266" r:id="rId15"/>
    <p:sldId id="274" r:id="rId16"/>
    <p:sldId id="275" r:id="rId17"/>
    <p:sldId id="276" r:id="rId18"/>
    <p:sldId id="267" r:id="rId19"/>
    <p:sldId id="268" r:id="rId20"/>
    <p:sldId id="269" r:id="rId21"/>
    <p:sldId id="270" r:id="rId22"/>
    <p:sldId id="271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06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07.09.2010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07.09.2010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07.09.2010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07.09.2010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Язык как знаковая система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Лекция 2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92869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Слово имеет форму и содержание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217238"/>
          </a:xfrm>
        </p:spPr>
        <p:txBody>
          <a:bodyPr/>
          <a:lstStyle/>
          <a:p>
            <a:pPr>
              <a:buNone/>
            </a:pPr>
            <a:r>
              <a:rPr lang="ru-RU" b="1" u="sng" dirty="0" smtClean="0"/>
              <a:t>Форма</a:t>
            </a:r>
            <a:r>
              <a:rPr lang="ru-RU" b="1" dirty="0" smtClean="0"/>
              <a:t>                                     </a:t>
            </a:r>
            <a:r>
              <a:rPr lang="ru-RU" b="1" dirty="0" smtClean="0"/>
              <a:t>    </a:t>
            </a:r>
            <a:r>
              <a:rPr lang="ru-RU" b="1" u="sng" dirty="0" smtClean="0"/>
              <a:t>Содержание</a:t>
            </a:r>
          </a:p>
          <a:p>
            <a:pPr>
              <a:buNone/>
            </a:pPr>
            <a:r>
              <a:rPr lang="ru-RU" i="1" dirty="0" smtClean="0">
                <a:solidFill>
                  <a:srgbClr val="00B050"/>
                </a:solidFill>
              </a:rPr>
              <a:t>Зелёный</a:t>
            </a:r>
            <a:r>
              <a:rPr lang="ru-RU" dirty="0" smtClean="0"/>
              <a:t>                                           1. цвет;</a:t>
            </a:r>
          </a:p>
          <a:p>
            <a:pPr>
              <a:buNone/>
            </a:pPr>
            <a:r>
              <a:rPr lang="ru-RU" dirty="0" smtClean="0"/>
              <a:t>                                                            2. молодой;</a:t>
            </a:r>
          </a:p>
          <a:p>
            <a:pPr>
              <a:buNone/>
            </a:pPr>
            <a:r>
              <a:rPr lang="ru-RU" dirty="0" smtClean="0"/>
              <a:t>                                                            3. незрелый</a:t>
            </a:r>
          </a:p>
          <a:p>
            <a:pPr>
              <a:buNone/>
            </a:pPr>
            <a:r>
              <a:rPr lang="ru-RU" dirty="0" smtClean="0"/>
              <a:t>                         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полисемия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__________________________________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i="1" dirty="0" smtClean="0">
                <a:solidFill>
                  <a:srgbClr val="0070C0"/>
                </a:solidFill>
              </a:rPr>
              <a:t>языкознание</a:t>
            </a:r>
            <a:r>
              <a:rPr lang="ru-RU" i="1" dirty="0" smtClean="0"/>
              <a:t>                                                             </a:t>
            </a:r>
          </a:p>
          <a:p>
            <a:pPr>
              <a:buNone/>
            </a:pPr>
            <a:r>
              <a:rPr lang="ru-RU" i="1" dirty="0" smtClean="0"/>
              <a:t> </a:t>
            </a:r>
            <a:r>
              <a:rPr lang="ru-RU" i="1" dirty="0" smtClean="0">
                <a:solidFill>
                  <a:srgbClr val="0070C0"/>
                </a:solidFill>
              </a:rPr>
              <a:t>языковедение</a:t>
            </a:r>
            <a:r>
              <a:rPr lang="ru-RU" dirty="0" smtClean="0"/>
              <a:t>                                  наука о языке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i="1" dirty="0" smtClean="0">
                <a:solidFill>
                  <a:srgbClr val="0070C0"/>
                </a:solidFill>
              </a:rPr>
              <a:t>лингвистика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синонимия</a:t>
            </a:r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19" name="Группа 18"/>
          <p:cNvGrpSpPr/>
          <p:nvPr/>
        </p:nvGrpSpPr>
        <p:grpSpPr>
          <a:xfrm>
            <a:off x="2143108" y="2071678"/>
            <a:ext cx="3500462" cy="1000132"/>
            <a:chOff x="2214546" y="2500306"/>
            <a:chExt cx="3500462" cy="1000132"/>
          </a:xfrm>
        </p:grpSpPr>
        <p:cxnSp>
          <p:nvCxnSpPr>
            <p:cNvPr id="5" name="Прямая со стрелкой 4"/>
            <p:cNvCxnSpPr/>
            <p:nvPr/>
          </p:nvCxnSpPr>
          <p:spPr>
            <a:xfrm>
              <a:off x="2214546" y="2500306"/>
              <a:ext cx="3500462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 стрелкой 6"/>
            <p:cNvCxnSpPr/>
            <p:nvPr/>
          </p:nvCxnSpPr>
          <p:spPr>
            <a:xfrm>
              <a:off x="2214546" y="2500306"/>
              <a:ext cx="3500462" cy="50006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 стрелкой 8"/>
            <p:cNvCxnSpPr/>
            <p:nvPr/>
          </p:nvCxnSpPr>
          <p:spPr>
            <a:xfrm>
              <a:off x="2214546" y="2500306"/>
              <a:ext cx="3429024" cy="100013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Группа 26"/>
          <p:cNvGrpSpPr/>
          <p:nvPr/>
        </p:nvGrpSpPr>
        <p:grpSpPr>
          <a:xfrm>
            <a:off x="3000364" y="4429132"/>
            <a:ext cx="2857520" cy="928694"/>
            <a:chOff x="3071802" y="4357694"/>
            <a:chExt cx="2857520" cy="928694"/>
          </a:xfrm>
        </p:grpSpPr>
        <p:cxnSp>
          <p:nvCxnSpPr>
            <p:cNvPr id="21" name="Прямая со стрелкой 20"/>
            <p:cNvCxnSpPr/>
            <p:nvPr/>
          </p:nvCxnSpPr>
          <p:spPr>
            <a:xfrm rot="10800000">
              <a:off x="3071802" y="4357694"/>
              <a:ext cx="2857520" cy="50006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 стрелкой 22"/>
            <p:cNvCxnSpPr/>
            <p:nvPr/>
          </p:nvCxnSpPr>
          <p:spPr>
            <a:xfrm rot="10800000" flipV="1">
              <a:off x="3214678" y="4857760"/>
              <a:ext cx="2643206" cy="7143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 стрелкой 24"/>
            <p:cNvCxnSpPr/>
            <p:nvPr/>
          </p:nvCxnSpPr>
          <p:spPr>
            <a:xfrm rot="10800000" flipV="1">
              <a:off x="3143240" y="4857760"/>
              <a:ext cx="2714644" cy="42862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Знаки постоянно изменяются и тяготеют к 2-м полюсам: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14620"/>
            <a:ext cx="8229600" cy="3859916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Изменчивость</a:t>
            </a:r>
            <a:endParaRPr lang="ru-RU" dirty="0" smtClean="0"/>
          </a:p>
          <a:p>
            <a:pPr algn="ctr">
              <a:buNone/>
            </a:pPr>
            <a:r>
              <a:rPr lang="ru-RU" dirty="0" smtClean="0"/>
              <a:t>Асимметрия знака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just">
              <a:buNone/>
            </a:pPr>
            <a:r>
              <a:rPr lang="ru-RU" sz="36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Полисемия</a:t>
            </a:r>
            <a:r>
              <a:rPr lang="ru-RU" sz="36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знак          </a:t>
            </a:r>
            <a:r>
              <a:rPr lang="ru-RU" sz="36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Синонимия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Стрелка вправо 5"/>
          <p:cNvSpPr/>
          <p:nvPr/>
        </p:nvSpPr>
        <p:spPr>
          <a:xfrm rot="10800000">
            <a:off x="2928926" y="4286256"/>
            <a:ext cx="928694" cy="428628"/>
          </a:xfrm>
          <a:prstGeom prst="right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>
            <a:off x="5286380" y="4286256"/>
            <a:ext cx="928694" cy="428628"/>
          </a:xfrm>
          <a:prstGeom prst="rightArrow">
            <a:avLst>
              <a:gd name="adj1" fmla="val 50000"/>
              <a:gd name="adj2" fmla="val 4407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Свойства знаков: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№ 1-4 – общие знаки;</a:t>
            </a:r>
          </a:p>
          <a:p>
            <a:pPr>
              <a:buNone/>
            </a:pPr>
            <a:r>
              <a:rPr lang="ru-RU" dirty="0" smtClean="0"/>
              <a:t>№ 5 – для всех знаков кроме знаков языка;</a:t>
            </a:r>
          </a:p>
          <a:p>
            <a:pPr>
              <a:buNone/>
            </a:pPr>
            <a:r>
              <a:rPr lang="ru-RU" dirty="0" smtClean="0"/>
              <a:t>№6 – 7 – только для знаков языка. 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92869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5</a:t>
            </a:r>
            <a:r>
              <a:rPr lang="ru-RU" dirty="0" smtClean="0"/>
              <a:t>. </a:t>
            </a:r>
            <a:r>
              <a:rPr lang="ru-RU" dirty="0" smtClean="0"/>
              <a:t>ЕДИНИЦЫ ЯЗЫКА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714488"/>
            <a:ext cx="8401080" cy="4860048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Знак - двусторонен</a:t>
            </a:r>
          </a:p>
          <a:p>
            <a:pPr>
              <a:buNone/>
            </a:pPr>
            <a:r>
              <a:rPr lang="ru-RU" b="1" i="1" u="sng" dirty="0" smtClean="0"/>
              <a:t>План выражения </a:t>
            </a:r>
            <a:r>
              <a:rPr lang="ru-RU" dirty="0" smtClean="0"/>
              <a:t>– звуковая, материальная сторона.</a:t>
            </a:r>
          </a:p>
          <a:p>
            <a:pPr>
              <a:buNone/>
            </a:pPr>
            <a:r>
              <a:rPr lang="ru-RU" b="1" i="1" u="sng" dirty="0" smtClean="0"/>
              <a:t>План содержания </a:t>
            </a:r>
            <a:r>
              <a:rPr lang="ru-RU" dirty="0" smtClean="0"/>
              <a:t>– информация.</a:t>
            </a:r>
          </a:p>
          <a:p>
            <a:pPr>
              <a:buNone/>
            </a:pPr>
            <a:r>
              <a:rPr lang="ru-RU" dirty="0" smtClean="0"/>
              <a:t>_________________________________</a:t>
            </a:r>
          </a:p>
          <a:p>
            <a:pPr>
              <a:buNone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Звуки (фонемы), слоги            Семы</a:t>
            </a:r>
          </a:p>
          <a:p>
            <a:pPr>
              <a:buNone/>
            </a:pPr>
            <a:r>
              <a:rPr lang="ru-RU" dirty="0" smtClean="0"/>
              <a:t>                                                                   </a:t>
            </a:r>
          </a:p>
          <a:p>
            <a:pPr>
              <a:buNone/>
            </a:pPr>
            <a:r>
              <a:rPr lang="ru-RU" dirty="0" smtClean="0"/>
              <a:t>имеют только форму и           имеют только зна-</a:t>
            </a:r>
          </a:p>
          <a:p>
            <a:pPr>
              <a:buNone/>
            </a:pPr>
            <a:r>
              <a:rPr lang="ru-RU" dirty="0" smtClean="0"/>
              <a:t>не имеют содержание            чение и не имеют                     </a:t>
            </a:r>
          </a:p>
          <a:p>
            <a:pPr>
              <a:buNone/>
            </a:pPr>
            <a:r>
              <a:rPr lang="ru-RU" dirty="0" smtClean="0"/>
              <a:t>                                                                 формы            </a:t>
            </a:r>
            <a:endParaRPr lang="ru-RU" dirty="0"/>
          </a:p>
        </p:txBody>
      </p:sp>
      <p:sp>
        <p:nvSpPr>
          <p:cNvPr id="4" name="Стрелка вправо 3"/>
          <p:cNvSpPr/>
          <p:nvPr/>
        </p:nvSpPr>
        <p:spPr>
          <a:xfrm rot="5400000">
            <a:off x="2071670" y="4500570"/>
            <a:ext cx="331471" cy="5000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6215074" y="4572008"/>
            <a:ext cx="500066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714380"/>
          </a:xfrm>
        </p:spPr>
        <p:txBody>
          <a:bodyPr/>
          <a:lstStyle/>
          <a:p>
            <a:pPr algn="ctr"/>
            <a:r>
              <a:rPr lang="ru-RU" dirty="0" smtClean="0"/>
              <a:t>Единицы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788610"/>
          </a:xfrm>
        </p:spPr>
        <p:txBody>
          <a:bodyPr/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Фонема</a:t>
            </a:r>
            <a:r>
              <a:rPr lang="ru-RU" dirty="0" smtClean="0"/>
              <a:t> </a:t>
            </a:r>
            <a:r>
              <a:rPr lang="ru-RU" dirty="0" smtClean="0"/>
              <a:t> </a:t>
            </a:r>
            <a:endParaRPr lang="ru-RU" dirty="0" smtClean="0"/>
          </a:p>
          <a:p>
            <a:r>
              <a:rPr lang="ru-RU" dirty="0" smtClean="0"/>
              <a:t>Слог</a:t>
            </a:r>
          </a:p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Морфема</a:t>
            </a:r>
          </a:p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Слово</a:t>
            </a:r>
          </a:p>
          <a:p>
            <a:r>
              <a:rPr lang="ru-RU" dirty="0" smtClean="0"/>
              <a:t>Словосочетание</a:t>
            </a:r>
          </a:p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Предложение</a:t>
            </a:r>
            <a:r>
              <a:rPr lang="ru-RU" dirty="0" smtClean="0"/>
              <a:t> </a:t>
            </a:r>
          </a:p>
          <a:p>
            <a:r>
              <a:rPr lang="ru-RU" dirty="0" smtClean="0"/>
              <a:t>Сверхфразовое единство </a:t>
            </a:r>
          </a:p>
          <a:p>
            <a:r>
              <a:rPr lang="ru-RU" dirty="0" smtClean="0"/>
              <a:t>Текст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8601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Слово </a:t>
            </a:r>
            <a:r>
              <a:rPr lang="ru-RU" dirty="0" smtClean="0"/>
              <a:t>- наиболее типичная языковая единица, </a:t>
            </a:r>
            <a:r>
              <a:rPr lang="ru-RU" dirty="0" smtClean="0"/>
              <a:t>поскольку оно выполняет номинативную (назывную) функцию, обозначая отдельные понятия, представления и предметы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Морфемы</a:t>
            </a:r>
            <a:r>
              <a:rPr lang="ru-RU" dirty="0" smtClean="0"/>
              <a:t> </a:t>
            </a:r>
            <a:r>
              <a:rPr lang="ru-RU" dirty="0" smtClean="0"/>
              <a:t>номинативной </a:t>
            </a:r>
            <a:r>
              <a:rPr lang="ru-RU" dirty="0" smtClean="0"/>
              <a:t>функцией не обладают и реализуют свои возможности не самостоятельно, а лишь через слово, в комбинации с другими его значимыми частями</a:t>
            </a:r>
            <a:r>
              <a:rPr lang="ru-RU" dirty="0" smtClean="0"/>
              <a:t>. Это - </a:t>
            </a:r>
            <a:r>
              <a:rPr lang="ru-RU" i="1" dirty="0" smtClean="0"/>
              <a:t>полузнаки</a:t>
            </a:r>
            <a:r>
              <a:rPr lang="ru-RU" dirty="0" smtClean="0"/>
              <a:t>. Например,</a:t>
            </a:r>
            <a:endParaRPr lang="ru-RU" dirty="0" smtClean="0"/>
          </a:p>
          <a:p>
            <a:pPr>
              <a:buNone/>
            </a:pPr>
            <a:r>
              <a:rPr lang="ru-RU" i="1" dirty="0" smtClean="0">
                <a:solidFill>
                  <a:srgbClr val="FF0000"/>
                </a:solidFill>
              </a:rPr>
              <a:t>красный, краснота, краснеть, красненький</a:t>
            </a:r>
            <a:endParaRPr lang="ru-RU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dirty="0" smtClean="0"/>
              <a:t>в составе приведённых </a:t>
            </a:r>
            <a:r>
              <a:rPr lang="ru-RU" dirty="0" smtClean="0"/>
              <a:t>слов коронь-полузнак </a:t>
            </a:r>
            <a:r>
              <a:rPr lang="ru-RU" i="1" dirty="0" err="1" smtClean="0">
                <a:solidFill>
                  <a:srgbClr val="FF0000"/>
                </a:solidFill>
              </a:rPr>
              <a:t>красн</a:t>
            </a:r>
            <a:r>
              <a:rPr lang="ru-RU" i="1" dirty="0" smtClean="0"/>
              <a:t>-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6. Монолатеральная и билатеральная концепции знака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788610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Монолатеральная концепция </a:t>
            </a:r>
            <a:r>
              <a:rPr lang="ru-RU" dirty="0" smtClean="0"/>
              <a:t>– соотнесение понятия знака  </a:t>
            </a:r>
            <a:r>
              <a:rPr lang="ru-RU" dirty="0" smtClean="0"/>
              <a:t>лишь с его внешней стороной (материальной, означающей) стороной. Тем самым знак признаётся односторонней единицей, лишённой смысловой </a:t>
            </a:r>
            <a:r>
              <a:rPr lang="ru-RU" dirty="0" smtClean="0"/>
              <a:t>стороны</a:t>
            </a:r>
          </a:p>
          <a:p>
            <a:pPr>
              <a:buNone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Билатеральная концепция </a:t>
            </a:r>
            <a:r>
              <a:rPr lang="ru-RU" dirty="0" smtClean="0"/>
              <a:t>– знак является двусторонней единицей, имеющей и план выражения, и план содержания.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857256"/>
          </a:xfrm>
        </p:spPr>
        <p:txBody>
          <a:bodyPr/>
          <a:lstStyle/>
          <a:p>
            <a:r>
              <a:rPr lang="ru-RU" dirty="0" smtClean="0"/>
              <a:t>Луи Ельсмлев (1899-1965)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507436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«Чтобы </a:t>
            </a:r>
            <a:r>
              <a:rPr lang="ru-RU" dirty="0" smtClean="0"/>
              <a:t>быть полностью адекватным, язык должен быть удобным в обращении, практичным в усвоении и употреблении. При условии неограниченного числа знаков это достигается тем, что все знаки строятся из незнаков, число которых строго ограничено. Такие незнаки, входящие в знаковую систему как часть знаков, мы назовём фигурами… Таким образом, язык организован так, что с помощью горстки фигур и благодаря их всё новым и новым расположениям может быть построен легион </a:t>
            </a:r>
            <a:r>
              <a:rPr lang="ru-RU" dirty="0" smtClean="0"/>
              <a:t>знаков». 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785818"/>
          </a:xfrm>
        </p:spPr>
        <p:txBody>
          <a:bodyPr/>
          <a:lstStyle/>
          <a:p>
            <a:pPr algn="ctr"/>
            <a:r>
              <a:rPr lang="ru-RU" dirty="0" smtClean="0"/>
              <a:t>7.</a:t>
            </a:r>
            <a:r>
              <a:rPr lang="ru-RU" dirty="0" smtClean="0"/>
              <a:t> </a:t>
            </a:r>
            <a:r>
              <a:rPr lang="ru-RU" dirty="0" smtClean="0"/>
              <a:t>Виды знаков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860048"/>
          </a:xfrm>
        </p:spPr>
        <p:txBody>
          <a:bodyPr/>
          <a:lstStyle/>
          <a:p>
            <a:pPr marL="624078" indent="-514350">
              <a:buFont typeface="+mj-lt"/>
              <a:buAutoNum type="arabicPeriod"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Иконические знаки </a:t>
            </a:r>
            <a:r>
              <a:rPr lang="ru-RU" dirty="0" smtClean="0"/>
              <a:t>(образные) – </a:t>
            </a:r>
            <a:r>
              <a:rPr lang="ru-RU" i="1" dirty="0" smtClean="0"/>
              <a:t>некоторые дорожные знаки, пиктограммы, географические карты, схемы, в языке – звукоподражательные слова</a:t>
            </a:r>
            <a:r>
              <a:rPr lang="ru-RU" dirty="0" smtClean="0"/>
              <a:t>;</a:t>
            </a:r>
          </a:p>
          <a:p>
            <a:pPr marL="624078" indent="-514350">
              <a:buFont typeface="+mj-lt"/>
              <a:buAutoNum type="arabicPeriod"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Знаки-индексы</a:t>
            </a:r>
            <a:r>
              <a:rPr lang="ru-RU" dirty="0" smtClean="0"/>
              <a:t> (ассоциативное сходство) – </a:t>
            </a:r>
            <a:r>
              <a:rPr lang="ru-RU" i="1" dirty="0" smtClean="0"/>
              <a:t>дым, стрелки, след ноги на песке, отверстие от пули в стекле;</a:t>
            </a:r>
          </a:p>
          <a:p>
            <a:pPr marL="624078" indent="-514350">
              <a:buFont typeface="+mj-lt"/>
              <a:buAutoNum type="arabicPeriod"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Знаки-символы</a:t>
            </a:r>
            <a:r>
              <a:rPr lang="ru-RU" dirty="0" smtClean="0"/>
              <a:t> (условные) – </a:t>
            </a:r>
            <a:r>
              <a:rPr lang="ru-RU" i="1" dirty="0" smtClean="0"/>
              <a:t>слова, предложения, некоторые дорожные знаки</a:t>
            </a:r>
            <a:r>
              <a:rPr lang="ru-RU" dirty="0" smtClean="0"/>
              <a:t>. </a:t>
            </a:r>
          </a:p>
          <a:p>
            <a:pPr marL="624078" indent="-51435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1430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>8</a:t>
            </a:r>
            <a:r>
              <a:rPr lang="ru-RU" sz="3600" dirty="0" smtClean="0"/>
              <a:t>. </a:t>
            </a:r>
            <a:r>
              <a:rPr lang="ru-RU" sz="3600" dirty="0" smtClean="0"/>
              <a:t>Функционирование знаков (аспекты семиотики) Ч.Моррис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931486"/>
          </a:xfrm>
        </p:spPr>
        <p:txBody>
          <a:bodyPr>
            <a:normAutofit lnSpcReduction="10000"/>
          </a:bodyPr>
          <a:lstStyle/>
          <a:p>
            <a:pPr marL="624078" indent="-514350">
              <a:buNone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</a:t>
            </a:r>
            <a:r>
              <a:rPr lang="ru-RU" sz="2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  Семантика</a:t>
            </a:r>
            <a:r>
              <a:rPr lang="ru-RU" sz="2600" dirty="0" smtClean="0"/>
              <a:t>   (отношения знаков к обозначаемым объектам) </a:t>
            </a:r>
          </a:p>
          <a:p>
            <a:pPr marL="624078" indent="-514350">
              <a:buNone/>
            </a:pPr>
            <a:r>
              <a:rPr lang="ru-RU" sz="2600" dirty="0" smtClean="0"/>
              <a:t>                  </a:t>
            </a:r>
            <a:r>
              <a:rPr lang="ru-RU" sz="2600" b="1" dirty="0" smtClean="0"/>
              <a:t>объект</a:t>
            </a:r>
            <a:r>
              <a:rPr lang="ru-RU" sz="2600" dirty="0" smtClean="0"/>
              <a:t>                    </a:t>
            </a:r>
            <a:r>
              <a:rPr lang="ru-RU" sz="2600" b="1" dirty="0" smtClean="0"/>
              <a:t>знак</a:t>
            </a:r>
          </a:p>
          <a:p>
            <a:pPr marL="624078" indent="-514350">
              <a:buFont typeface="+mj-lt"/>
              <a:buAutoNum type="arabicPeriod" startAt="2"/>
            </a:pPr>
            <a:r>
              <a:rPr lang="ru-RU" sz="2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Синтактика </a:t>
            </a:r>
            <a:r>
              <a:rPr lang="ru-RU" sz="2600" dirty="0" smtClean="0"/>
              <a:t>(отношения между знаками и способы их сочетания)</a:t>
            </a:r>
          </a:p>
          <a:p>
            <a:pPr marL="624078" indent="-514350">
              <a:buNone/>
            </a:pPr>
            <a:r>
              <a:rPr lang="ru-RU" sz="2600" dirty="0" smtClean="0"/>
              <a:t>                                       </a:t>
            </a:r>
            <a:r>
              <a:rPr lang="ru-RU" sz="2600" b="1" dirty="0" smtClean="0"/>
              <a:t>объект</a:t>
            </a:r>
          </a:p>
          <a:p>
            <a:pPr marL="624078" indent="-514350">
              <a:buNone/>
            </a:pPr>
            <a:r>
              <a:rPr lang="ru-RU" sz="2600" dirty="0" smtClean="0"/>
              <a:t>          </a:t>
            </a:r>
            <a:r>
              <a:rPr lang="ru-RU" sz="2600" b="1" dirty="0" smtClean="0"/>
              <a:t>знак</a:t>
            </a:r>
            <a:r>
              <a:rPr lang="ru-RU" sz="2600" dirty="0" smtClean="0"/>
              <a:t>                   </a:t>
            </a:r>
            <a:r>
              <a:rPr lang="ru-RU" sz="2600" b="1" dirty="0" smtClean="0"/>
              <a:t>знак</a:t>
            </a:r>
          </a:p>
          <a:p>
            <a:pPr marL="624078" indent="-514350">
              <a:buAutoNum type="arabicPeriod" startAt="3"/>
            </a:pPr>
            <a:r>
              <a:rPr lang="ru-RU" sz="2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Прагматика</a:t>
            </a:r>
            <a:r>
              <a:rPr lang="ru-RU" sz="2600" dirty="0" smtClean="0"/>
              <a:t> (отношения между знаками и теми, кто их использует)</a:t>
            </a:r>
          </a:p>
          <a:p>
            <a:pPr marL="624078" indent="-514350">
              <a:buNone/>
            </a:pPr>
            <a:r>
              <a:rPr lang="ru-RU" sz="2600" smtClean="0"/>
              <a:t>                                       </a:t>
            </a:r>
            <a:r>
              <a:rPr lang="ru-RU" sz="2600" b="1" smtClean="0"/>
              <a:t>объект</a:t>
            </a:r>
            <a:endParaRPr lang="ru-RU" sz="2600" b="1" dirty="0" smtClean="0"/>
          </a:p>
          <a:p>
            <a:pPr marL="624078" indent="-514350">
              <a:buNone/>
            </a:pPr>
            <a:r>
              <a:rPr lang="ru-RU" sz="2600" dirty="0" smtClean="0"/>
              <a:t>          </a:t>
            </a:r>
            <a:r>
              <a:rPr lang="ru-RU" sz="2600" b="1" dirty="0" smtClean="0"/>
              <a:t>знак</a:t>
            </a:r>
            <a:r>
              <a:rPr lang="ru-RU" sz="2600" dirty="0" smtClean="0"/>
              <a:t>                  </a:t>
            </a:r>
            <a:r>
              <a:rPr lang="ru-RU" sz="2600" b="1" dirty="0" smtClean="0"/>
              <a:t>знак</a:t>
            </a:r>
          </a:p>
          <a:p>
            <a:pPr marL="624078" indent="-514350">
              <a:buNone/>
            </a:pPr>
            <a:r>
              <a:rPr lang="ru-RU" sz="2600" dirty="0" smtClean="0"/>
              <a:t>                                       </a:t>
            </a:r>
            <a:r>
              <a:rPr lang="ru-RU" sz="2600" b="1" dirty="0" smtClean="0"/>
              <a:t>говорящий</a:t>
            </a:r>
            <a:r>
              <a:rPr lang="ru-RU" sz="2600" dirty="0" smtClean="0"/>
              <a:t> </a:t>
            </a:r>
          </a:p>
        </p:txBody>
      </p:sp>
      <p:sp>
        <p:nvSpPr>
          <p:cNvPr id="4" name="Стрелка вправо 3"/>
          <p:cNvSpPr/>
          <p:nvPr/>
        </p:nvSpPr>
        <p:spPr>
          <a:xfrm>
            <a:off x="3500430" y="2500306"/>
            <a:ext cx="1071570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 rot="20685340">
            <a:off x="2230849" y="3874258"/>
            <a:ext cx="1273933" cy="24889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>
            <a:off x="2285984" y="4143380"/>
            <a:ext cx="1214446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 rot="20544434">
            <a:off x="2249048" y="5416053"/>
            <a:ext cx="1337248" cy="2407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2285984" y="5643578"/>
            <a:ext cx="1214446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 rot="1146156">
            <a:off x="2262299" y="5844239"/>
            <a:ext cx="1355348" cy="24927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9286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1. Знаки и знаковые системы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543956" cy="5217238"/>
          </a:xfrm>
          <a:ln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Предмет – А     Знак – Б! </a:t>
            </a:r>
            <a:b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dirty="0" smtClean="0"/>
          </a:p>
          <a:p>
            <a:pPr>
              <a:buNone/>
            </a:pPr>
            <a:r>
              <a:rPr lang="ru-RU" u="sng" dirty="0" smtClean="0"/>
              <a:t>Термин </a:t>
            </a:r>
            <a:r>
              <a:rPr lang="ru-RU" u="sng" dirty="0" smtClean="0"/>
              <a:t>«язык»</a:t>
            </a:r>
            <a:r>
              <a:rPr lang="ru-RU" b="1" u="sng" dirty="0" smtClean="0"/>
              <a:t> </a:t>
            </a:r>
            <a:r>
              <a:rPr lang="ru-RU" u="sng" dirty="0" smtClean="0"/>
              <a:t>имеет множество определений</a:t>
            </a:r>
            <a:r>
              <a:rPr lang="ru-RU" dirty="0" smtClean="0"/>
              <a:t>. </a:t>
            </a:r>
          </a:p>
          <a:p>
            <a:r>
              <a:rPr lang="ru-RU" dirty="0" smtClean="0"/>
              <a:t>Язык – средство общения; </a:t>
            </a:r>
          </a:p>
          <a:p>
            <a:r>
              <a:rPr lang="ru-RU" dirty="0" smtClean="0"/>
              <a:t>Язык - общественное явление; </a:t>
            </a:r>
          </a:p>
          <a:p>
            <a:r>
              <a:rPr lang="ru-RU" dirty="0" smtClean="0"/>
              <a:t>Язык – знаковая система и т.д.</a:t>
            </a:r>
          </a:p>
          <a:p>
            <a:r>
              <a:rPr lang="ru-RU" dirty="0" smtClean="0"/>
              <a:t>Основные признаки языка – знаки, следовательно, язык – система знаков. </a:t>
            </a:r>
          </a:p>
          <a:p>
            <a:r>
              <a:rPr lang="ru-RU" dirty="0" smtClean="0"/>
              <a:t>Язык основан на принципе </a:t>
            </a:r>
            <a:r>
              <a:rPr lang="ru-RU" i="1" u="sng" dirty="0" smtClean="0"/>
              <a:t>замещения</a:t>
            </a:r>
            <a:r>
              <a:rPr lang="ru-RU" dirty="0" smtClean="0"/>
              <a:t> какого-либо предмета, при передаче которого возникает определённый образ.</a:t>
            </a:r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107157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Лингвосемиотика</a:t>
            </a:r>
            <a:r>
              <a:rPr lang="ru-RU" dirty="0" smtClean="0"/>
              <a:t> изучает языковые знаковые системы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574296"/>
          </a:xfrm>
        </p:spPr>
        <p:txBody>
          <a:bodyPr/>
          <a:lstStyle/>
          <a:p>
            <a:pPr marL="624078" indent="-514350">
              <a:buFont typeface="+mj-lt"/>
              <a:buAutoNum type="arabicPeriod"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Семантика</a:t>
            </a:r>
            <a:r>
              <a:rPr lang="ru-RU" dirty="0" smtClean="0"/>
              <a:t> – теория значения и обозначения.</a:t>
            </a:r>
          </a:p>
          <a:p>
            <a:pPr marL="624078" indent="-514350">
              <a:buFont typeface="+mj-lt"/>
              <a:buAutoNum type="arabicPeriod"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Синтактика</a:t>
            </a:r>
            <a:r>
              <a:rPr lang="ru-RU" dirty="0" smtClean="0"/>
              <a:t> – </a:t>
            </a:r>
            <a:r>
              <a:rPr lang="ru-RU" b="1" i="1" dirty="0" smtClean="0"/>
              <a:t>синтагматика</a:t>
            </a:r>
            <a:r>
              <a:rPr lang="ru-RU" dirty="0" smtClean="0"/>
              <a:t> (отношения между знаками в речевой цепи) и </a:t>
            </a:r>
            <a:r>
              <a:rPr lang="ru-RU" b="1" i="1" dirty="0" smtClean="0"/>
              <a:t>парадигматика</a:t>
            </a:r>
            <a:r>
              <a:rPr lang="ru-RU" dirty="0" smtClean="0"/>
              <a:t> (отношения, возникающие в результате их сопоставления).</a:t>
            </a:r>
          </a:p>
          <a:p>
            <a:pPr marL="624078" indent="-514350">
              <a:buFont typeface="+mj-lt"/>
              <a:buAutoNum type="arabicPeriod"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Лингвистическая прагматика </a:t>
            </a:r>
            <a:r>
              <a:rPr lang="ru-RU" dirty="0" smtClean="0"/>
              <a:t>– теория речевого воздействия, теория речевых актов, теория стилей.</a:t>
            </a: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785818"/>
          </a:xfrm>
        </p:spPr>
        <p:txBody>
          <a:bodyPr/>
          <a:lstStyle/>
          <a:p>
            <a:pPr algn="ctr"/>
            <a:r>
              <a:rPr lang="ru-RU" dirty="0" smtClean="0"/>
              <a:t>9</a:t>
            </a:r>
            <a:r>
              <a:rPr lang="ru-RU" dirty="0" smtClean="0"/>
              <a:t>. </a:t>
            </a:r>
            <a:r>
              <a:rPr lang="ru-RU" dirty="0" smtClean="0"/>
              <a:t>Правила поведения знаков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931486"/>
          </a:xfrm>
        </p:spPr>
        <p:txBody>
          <a:bodyPr/>
          <a:lstStyle/>
          <a:p>
            <a:pPr marL="624078" indent="-514350">
              <a:buFont typeface="+mj-lt"/>
              <a:buAutoNum type="arabicPeriod"/>
            </a:pPr>
            <a:r>
              <a:rPr lang="ru-RU" dirty="0" smtClean="0"/>
              <a:t>Не может быть системы, состоящей из одного знака.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Отсутствие знака – тоже знак (есть пешеходный переход – нет его).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Устранение одного знака ведёт </a:t>
            </a:r>
            <a:r>
              <a:rPr lang="ru-RU" dirty="0" smtClean="0"/>
              <a:t>к </a:t>
            </a:r>
            <a:r>
              <a:rPr lang="ru-RU" dirty="0" smtClean="0"/>
              <a:t>перестройке всей системы (т.е. 2-1=0).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Экспоненты (план выражения) знаков материальны, т.е. чувствуются.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Все знаки несут определённую информацию.</a:t>
            </a: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ru-RU" smtClean="0"/>
              <a:t>10. </a:t>
            </a:r>
            <a:r>
              <a:rPr lang="ru-RU" dirty="0" smtClean="0"/>
              <a:t>Социальная роль языкового знака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543956" cy="5074362"/>
          </a:xfrm>
        </p:spPr>
        <p:txBody>
          <a:bodyPr/>
          <a:lstStyle/>
          <a:p>
            <a:pPr marL="624078" indent="-514350">
              <a:buFont typeface="+mj-lt"/>
              <a:buAutoNum type="arabicPeriod"/>
            </a:pPr>
            <a:r>
              <a:rPr lang="ru-RU" dirty="0" smtClean="0"/>
              <a:t>Язык – полифункциональная система.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Базовая функция языка – коммуникативная.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Знаки языка имеют свойство коммуникативности.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Язык – система знаков, выражающих идеи  (Ф. де Соссюр).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Знаки – материальные носители социальной информации.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Знаки – заместители реалий.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Знак – то, что употребляется вместо </a:t>
            </a:r>
            <a:r>
              <a:rPr lang="ru-RU" smtClean="0"/>
              <a:t>чего-то другого.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186766" cy="857256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Предмет – А     Знак – Б!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57430"/>
            <a:ext cx="8229600" cy="35719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1) Знак – материальный объект, используемый для передачи информации.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2) Знак – материальный носитель </a:t>
            </a:r>
            <a:r>
              <a:rPr lang="ru-RU" dirty="0" smtClean="0"/>
              <a:t>соци</a:t>
            </a:r>
            <a:r>
              <a:rPr lang="ru-RU" dirty="0" smtClean="0"/>
              <a:t>альной </a:t>
            </a:r>
            <a:r>
              <a:rPr lang="ru-RU" dirty="0" smtClean="0"/>
              <a:t>информации. Форма, за которой стоит значение. </a:t>
            </a:r>
            <a:r>
              <a:rPr lang="ru-RU" dirty="0" smtClean="0"/>
              <a:t>Где информация – след, оставляемый в объекте (системе) А воздействием объекта (системы) Б.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2. Соссюровское понимание языка как системы знаков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14488"/>
            <a:ext cx="8229600" cy="485778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«Языковой знак связывает не вещь и её название, а понятие и акустический образ</a:t>
            </a:r>
            <a:r>
              <a:rPr lang="ru-RU" dirty="0" smtClean="0"/>
              <a:t>».</a:t>
            </a:r>
          </a:p>
          <a:p>
            <a:r>
              <a:rPr lang="ru-RU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Языковой знак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dirty="0" smtClean="0"/>
              <a:t>– двусторонняя психическая сущность.</a:t>
            </a:r>
          </a:p>
          <a:p>
            <a:r>
              <a:rPr lang="ru-RU" dirty="0" smtClean="0"/>
              <a:t>Составляющие </a:t>
            </a:r>
            <a:r>
              <a:rPr lang="ru-RU" dirty="0" smtClean="0"/>
              <a:t>его стороны: </a:t>
            </a:r>
            <a:r>
              <a:rPr lang="ru-RU" i="1" u="sng" dirty="0" smtClean="0"/>
              <a:t>обозначаемое</a:t>
            </a:r>
            <a:r>
              <a:rPr lang="ru-RU" dirty="0" smtClean="0"/>
              <a:t> – понятие, </a:t>
            </a:r>
            <a:r>
              <a:rPr lang="ru-RU" i="1" u="sng" dirty="0" smtClean="0"/>
              <a:t>обозначающее</a:t>
            </a:r>
            <a:r>
              <a:rPr lang="ru-RU" dirty="0" smtClean="0"/>
              <a:t> – акустический образ. </a:t>
            </a:r>
          </a:p>
          <a:p>
            <a:r>
              <a:rPr lang="ru-RU" dirty="0" smtClean="0"/>
              <a:t>Два  главных свойства знака: </a:t>
            </a:r>
            <a:r>
              <a:rPr lang="ru-RU" i="1" u="sng" dirty="0" smtClean="0"/>
              <a:t>произвольность</a:t>
            </a:r>
            <a:r>
              <a:rPr lang="ru-RU" dirty="0" smtClean="0"/>
              <a:t> знака и </a:t>
            </a:r>
            <a:r>
              <a:rPr lang="ru-RU" i="1" u="sng" dirty="0" smtClean="0"/>
              <a:t>линейный характер</a:t>
            </a:r>
            <a:r>
              <a:rPr lang="ru-RU" dirty="0" smtClean="0"/>
              <a:t> означающего.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86018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Означающее </a:t>
            </a:r>
            <a:r>
              <a:rPr lang="ru-RU" dirty="0" smtClean="0"/>
              <a:t>– </a:t>
            </a:r>
            <a:r>
              <a:rPr lang="ru-RU" i="1" u="sng" dirty="0" smtClean="0"/>
              <a:t>немотивировано</a:t>
            </a:r>
            <a:r>
              <a:rPr lang="ru-RU" dirty="0" smtClean="0"/>
              <a:t>, т.е. произвольно по отношению к данному означаемому, с которым у него нет в действительности никакой естественной связи</a:t>
            </a:r>
            <a:r>
              <a:rPr lang="ru-RU" dirty="0" smtClean="0"/>
              <a:t>.</a:t>
            </a:r>
          </a:p>
          <a:p>
            <a:pPr algn="ctr">
              <a:buNone/>
            </a:pPr>
            <a:r>
              <a:rPr lang="ru-RU" u="sng" dirty="0" smtClean="0"/>
              <a:t>Признаки означающего</a:t>
            </a:r>
            <a:r>
              <a:rPr lang="ru-RU" dirty="0" smtClean="0"/>
              <a:t>: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оно </a:t>
            </a:r>
            <a:r>
              <a:rPr lang="ru-RU" dirty="0" smtClean="0"/>
              <a:t>обладает протяжённостью, </a:t>
            </a:r>
            <a:endParaRPr lang="ru-RU" dirty="0" smtClean="0"/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эта </a:t>
            </a:r>
            <a:r>
              <a:rPr lang="ru-RU" dirty="0" smtClean="0"/>
              <a:t>протяжённость имеет одно измерение – это линия.</a:t>
            </a:r>
          </a:p>
          <a:p>
            <a:pPr algn="ctr">
              <a:buNone/>
            </a:pPr>
            <a:r>
              <a:rPr lang="ru-RU" u="sng" dirty="0" smtClean="0"/>
              <a:t>Фундаментальные принципы исследования языка</a:t>
            </a:r>
            <a:r>
              <a:rPr lang="ru-RU" dirty="0" smtClean="0"/>
              <a:t>:</a:t>
            </a:r>
          </a:p>
          <a:p>
            <a:pPr marL="624078" indent="-514350">
              <a:buAutoNum type="arabicPeriod"/>
            </a:pPr>
            <a:r>
              <a:rPr lang="ru-RU" dirty="0" smtClean="0"/>
              <a:t>немотивированность знака,</a:t>
            </a:r>
          </a:p>
          <a:p>
            <a:pPr marL="624078" indent="-514350">
              <a:buAutoNum type="arabicPeriod"/>
            </a:pPr>
            <a:r>
              <a:rPr lang="ru-RU" dirty="0" smtClean="0"/>
              <a:t>п</a:t>
            </a:r>
            <a:r>
              <a:rPr lang="ru-RU" dirty="0" smtClean="0"/>
              <a:t>ротяжённость означающего.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Ф. де Соссюр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Немотивированность </a:t>
            </a:r>
            <a:r>
              <a:rPr lang="ru-RU" dirty="0" smtClean="0"/>
              <a:t>знака и протяжённость обозначающего определяют собою два фундаментальных принципа исследования языка, и последствия этих принципов неисчислимы, они подчиняют себе всю лингвистику языка. 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92869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3. Семиотика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5002924"/>
          </a:xfrm>
        </p:spPr>
        <p:txBody>
          <a:bodyPr>
            <a:normAutofit fontScale="92500"/>
          </a:bodyPr>
          <a:lstStyle/>
          <a:p>
            <a:r>
              <a:rPr lang="ru-RU" b="1" dirty="0" smtClean="0"/>
              <a:t>Семиотика - </a:t>
            </a:r>
            <a:r>
              <a:rPr lang="ru-RU" dirty="0" smtClean="0"/>
              <a:t>наука, изучающая различные знаковые системы называется. </a:t>
            </a:r>
          </a:p>
          <a:p>
            <a:r>
              <a:rPr lang="ru-RU" dirty="0" smtClean="0"/>
              <a:t>Основатель семиотики – Чарльз Сандерс Пирс (1839-1914) – американский учёный. </a:t>
            </a:r>
          </a:p>
          <a:p>
            <a:r>
              <a:rPr lang="ru-RU" dirty="0" smtClean="0"/>
              <a:t>Все системы средств, используемые человеком для обмена информацией, являются </a:t>
            </a:r>
            <a:r>
              <a:rPr lang="ru-RU" b="1" dirty="0" smtClean="0"/>
              <a:t>знаковыми, или семиотическими</a:t>
            </a:r>
            <a:r>
              <a:rPr lang="ru-RU" dirty="0" smtClean="0"/>
              <a:t>, т.е. системами знаков и правил их употребления.</a:t>
            </a:r>
          </a:p>
          <a:p>
            <a:r>
              <a:rPr lang="ru-RU" dirty="0" smtClean="0"/>
              <a:t>Язык – самая сложная из всех знаковая система. </a:t>
            </a:r>
          </a:p>
          <a:p>
            <a:r>
              <a:rPr lang="ru-RU" b="1" dirty="0" smtClean="0"/>
              <a:t>Лингвосемиотика - </a:t>
            </a:r>
            <a:r>
              <a:rPr lang="ru-RU" dirty="0" smtClean="0"/>
              <a:t>наука, изучающая язык как знаковую систему называется. 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788742"/>
          </a:xfrm>
        </p:spPr>
        <p:txBody>
          <a:bodyPr/>
          <a:lstStyle/>
          <a:p>
            <a:r>
              <a:rPr lang="ru-RU" dirty="0" smtClean="0"/>
              <a:t>Главный признак знаковой системы – </a:t>
            </a:r>
            <a:r>
              <a:rPr lang="ru-RU" b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информационность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</a:t>
            </a:r>
            <a:r>
              <a:rPr lang="ru-RU" dirty="0" smtClean="0"/>
              <a:t> она служит для передачи информации. </a:t>
            </a:r>
          </a:p>
          <a:p>
            <a:r>
              <a:rPr lang="ru-RU" dirty="0" smtClean="0"/>
              <a:t>Для того, чтобы предмет стал знаком, должна быть так называемая 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система перевода</a:t>
            </a:r>
            <a:r>
              <a:rPr lang="ru-RU" dirty="0" smtClean="0"/>
              <a:t>.</a:t>
            </a:r>
          </a:p>
          <a:p>
            <a:pPr algn="ctr">
              <a:buNone/>
            </a:pP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ЗНАКИ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Зебра – пешеходный переход.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Светофор.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Зуммер телефона.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Гороскоп.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Татуировка.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Военная форма.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85725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4</a:t>
            </a:r>
            <a:r>
              <a:rPr lang="ru-RU" dirty="0" smtClean="0"/>
              <a:t>. </a:t>
            </a:r>
            <a:r>
              <a:rPr lang="ru-RU" dirty="0" smtClean="0"/>
              <a:t>Свойства знаков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142984"/>
            <a:ext cx="8858312" cy="5715016"/>
          </a:xfrm>
        </p:spPr>
        <p:txBody>
          <a:bodyPr>
            <a:normAutofit/>
          </a:bodyPr>
          <a:lstStyle/>
          <a:p>
            <a:pPr marL="624078" indent="-514350">
              <a:buAutoNum type="arabicPeriod"/>
            </a:pPr>
            <a:r>
              <a:rPr lang="ru-RU" sz="2400" b="1" i="1" u="sng" dirty="0" smtClean="0"/>
              <a:t>Преднамеренность </a:t>
            </a:r>
            <a:r>
              <a:rPr lang="ru-RU" sz="2400" dirty="0" smtClean="0"/>
              <a:t>(сообщить информацию).</a:t>
            </a:r>
          </a:p>
          <a:p>
            <a:pPr marL="624078" indent="-514350">
              <a:buAutoNum type="arabicPeriod"/>
            </a:pPr>
            <a:r>
              <a:rPr lang="ru-RU" sz="2400" b="1" i="1" u="sng" dirty="0" smtClean="0"/>
              <a:t>Двусторонность </a:t>
            </a:r>
            <a:endParaRPr lang="ru-RU" sz="2400" b="1" i="1" u="sng" dirty="0" smtClean="0"/>
          </a:p>
          <a:p>
            <a:pPr marL="624078" indent="-514350">
              <a:buNone/>
            </a:pPr>
            <a:r>
              <a:rPr lang="ru-RU" sz="2400" b="1" i="1" dirty="0" smtClean="0"/>
              <a:t>	</a:t>
            </a:r>
            <a:r>
              <a:rPr lang="ru-RU" sz="2400" dirty="0" smtClean="0"/>
              <a:t>а)</a:t>
            </a:r>
            <a:r>
              <a:rPr lang="ru-RU" sz="2400" b="1" i="1" dirty="0" smtClean="0"/>
              <a:t> </a:t>
            </a:r>
            <a:r>
              <a:rPr lang="ru-RU" sz="2400" dirty="0" smtClean="0"/>
              <a:t>форма </a:t>
            </a:r>
            <a:r>
              <a:rPr lang="ru-RU" sz="2400" dirty="0" smtClean="0"/>
              <a:t>- значение = </a:t>
            </a:r>
            <a:endParaRPr lang="ru-RU" sz="2400" dirty="0" smtClean="0"/>
          </a:p>
          <a:p>
            <a:pPr marL="624078" indent="-514350">
              <a:buNone/>
            </a:pPr>
            <a:r>
              <a:rPr lang="ru-RU" sz="2400" dirty="0" smtClean="0"/>
              <a:t>	</a:t>
            </a:r>
            <a:r>
              <a:rPr lang="ru-RU" sz="2400" dirty="0" smtClean="0"/>
              <a:t>б) </a:t>
            </a:r>
            <a:r>
              <a:rPr lang="ru-RU" sz="2400" dirty="0" smtClean="0"/>
              <a:t>план </a:t>
            </a:r>
            <a:r>
              <a:rPr lang="ru-RU" sz="2400" dirty="0" smtClean="0"/>
              <a:t>выражения - план </a:t>
            </a:r>
            <a:r>
              <a:rPr lang="ru-RU" sz="2400" dirty="0" smtClean="0"/>
              <a:t>содержания = </a:t>
            </a:r>
          </a:p>
          <a:p>
            <a:pPr marL="624078" indent="-514350">
              <a:buNone/>
            </a:pPr>
            <a:r>
              <a:rPr lang="ru-RU" sz="2400" dirty="0" smtClean="0"/>
              <a:t>	</a:t>
            </a:r>
            <a:r>
              <a:rPr lang="ru-RU" sz="2400" dirty="0" smtClean="0"/>
              <a:t>в) </a:t>
            </a:r>
            <a:r>
              <a:rPr lang="ru-RU" sz="2400" dirty="0" smtClean="0"/>
              <a:t>означающее </a:t>
            </a:r>
            <a:r>
              <a:rPr lang="ru-RU" sz="2400" dirty="0" smtClean="0"/>
              <a:t>– </a:t>
            </a:r>
            <a:r>
              <a:rPr lang="ru-RU" sz="2400" dirty="0" smtClean="0"/>
              <a:t>означаемое. </a:t>
            </a:r>
          </a:p>
          <a:p>
            <a:pPr marL="624078" indent="-514350">
              <a:buNone/>
            </a:pP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	</a:t>
            </a: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Экспонент</a:t>
            </a:r>
            <a:r>
              <a:rPr lang="ru-RU" sz="2400" dirty="0" smtClean="0"/>
              <a:t> </a:t>
            </a:r>
            <a:r>
              <a:rPr lang="ru-RU" sz="2400" dirty="0" smtClean="0"/>
              <a:t>знака – то, на чём делается акцент </a:t>
            </a:r>
            <a:r>
              <a:rPr lang="ru-RU" sz="2400" dirty="0" smtClean="0"/>
              <a:t>.</a:t>
            </a:r>
            <a:endParaRPr lang="ru-RU" sz="2400" dirty="0" smtClean="0"/>
          </a:p>
          <a:p>
            <a:pPr marL="624078" indent="-514350">
              <a:buAutoNum type="arabicPeriod"/>
            </a:pPr>
            <a:r>
              <a:rPr lang="ru-RU" sz="2400" b="1" i="1" u="sng" dirty="0" smtClean="0"/>
              <a:t>Конвенциональность </a:t>
            </a:r>
            <a:r>
              <a:rPr lang="ru-RU" sz="2400" dirty="0" smtClean="0"/>
              <a:t>(договорённость).</a:t>
            </a:r>
          </a:p>
          <a:p>
            <a:pPr marL="624078" indent="-514350">
              <a:buAutoNum type="arabicPeriod"/>
            </a:pPr>
            <a:r>
              <a:rPr lang="ru-RU" sz="2400" b="1" i="1" u="sng" dirty="0" smtClean="0"/>
              <a:t>Противопоставленность</a:t>
            </a:r>
            <a:r>
              <a:rPr lang="ru-RU" sz="2400" dirty="0" smtClean="0"/>
              <a:t> (чувственная восприимчивость, различимость). </a:t>
            </a:r>
            <a:endParaRPr lang="ru-RU" sz="2400" dirty="0" smtClean="0"/>
          </a:p>
          <a:p>
            <a:pPr marL="624078" indent="-514350">
              <a:buNone/>
            </a:pP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	</a:t>
            </a: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Нулевой </a:t>
            </a: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экспонент </a:t>
            </a:r>
            <a:r>
              <a:rPr lang="ru-RU" sz="2400" dirty="0" smtClean="0"/>
              <a:t>– отсутствие материально-чувственного восприятия.</a:t>
            </a:r>
          </a:p>
          <a:p>
            <a:pPr marL="624078" indent="-514350">
              <a:buAutoNum type="arabicPeriod"/>
            </a:pPr>
            <a:r>
              <a:rPr lang="ru-RU" sz="2400" b="1" i="1" u="sng" dirty="0" smtClean="0"/>
              <a:t>Консервативность</a:t>
            </a:r>
            <a:r>
              <a:rPr lang="ru-RU" sz="2400" dirty="0" smtClean="0"/>
              <a:t> (стабильность).</a:t>
            </a:r>
          </a:p>
          <a:p>
            <a:pPr marL="624078" indent="-514350">
              <a:buAutoNum type="arabicPeriod"/>
            </a:pPr>
            <a:r>
              <a:rPr lang="ru-RU" sz="2400" b="1" i="1" u="sng" dirty="0" smtClean="0"/>
              <a:t>Изменчивость</a:t>
            </a:r>
            <a:endParaRPr lang="ru-RU" sz="2400" b="1" i="1" u="sng" dirty="0" smtClean="0"/>
          </a:p>
          <a:p>
            <a:pPr marL="624078" indent="-514350">
              <a:buAutoNum type="arabicPeriod"/>
            </a:pPr>
            <a:r>
              <a:rPr lang="ru-RU" sz="2400" b="1" i="1" u="sng" dirty="0" smtClean="0"/>
              <a:t>Асимметрия</a:t>
            </a:r>
            <a:r>
              <a:rPr lang="ru-RU" sz="2400" dirty="0" smtClean="0"/>
              <a:t> </a:t>
            </a:r>
            <a:r>
              <a:rPr lang="ru-RU" sz="2400" dirty="0" smtClean="0"/>
              <a:t>знака (результат его изменчивости).  </a:t>
            </a:r>
          </a:p>
          <a:p>
            <a:pPr marL="624078" indent="-514350">
              <a:buAutoNum type="arabicPeriod"/>
            </a:pPr>
            <a:endParaRPr lang="ru-RU" dirty="0" smtClean="0"/>
          </a:p>
          <a:p>
            <a:pPr marL="624078" indent="-514350"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482</TotalTime>
  <Words>959</Words>
  <PresentationFormat>Экран (4:3)</PresentationFormat>
  <Paragraphs>137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Городская</vt:lpstr>
      <vt:lpstr>Язык как знаковая система</vt:lpstr>
      <vt:lpstr>1. Знаки и знаковые системы </vt:lpstr>
      <vt:lpstr>Предмет – А     Знак – Б!</vt:lpstr>
      <vt:lpstr>2. Соссюровское понимание языка как системы знаков</vt:lpstr>
      <vt:lpstr>Слайд 5</vt:lpstr>
      <vt:lpstr>Ф. де Соссюр</vt:lpstr>
      <vt:lpstr>3. Семиотика</vt:lpstr>
      <vt:lpstr>Слайд 8</vt:lpstr>
      <vt:lpstr>4. Свойства знаков</vt:lpstr>
      <vt:lpstr>Слово имеет форму и содержание</vt:lpstr>
      <vt:lpstr>Знаки постоянно изменяются и тяготеют к 2-м полюсам:</vt:lpstr>
      <vt:lpstr>Свойства знаков:</vt:lpstr>
      <vt:lpstr>5. ЕДИНИЦЫ ЯЗЫКА </vt:lpstr>
      <vt:lpstr>Единицы</vt:lpstr>
      <vt:lpstr>Слайд 15</vt:lpstr>
      <vt:lpstr>6. Монолатеральная и билатеральная концепции знака </vt:lpstr>
      <vt:lpstr>Луи Ельсмлев (1899-1965)</vt:lpstr>
      <vt:lpstr>7. Виды знаков</vt:lpstr>
      <vt:lpstr>8. Функционирование знаков (аспекты семиотики) Ч.Моррис.</vt:lpstr>
      <vt:lpstr>Лингвосемиотика изучает языковые знаковые системы</vt:lpstr>
      <vt:lpstr>9. Правила поведения знаков</vt:lpstr>
      <vt:lpstr>10. Социальная роль языкового знака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Язык как знаковая система</dc:title>
  <cp:lastModifiedBy>М. В. Влавацкая</cp:lastModifiedBy>
  <cp:revision>69</cp:revision>
  <dcterms:modified xsi:type="dcterms:W3CDTF">2010-09-07T13:09:02Z</dcterms:modified>
</cp:coreProperties>
</file>