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20.09.2010</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20.09.2010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20.09.2010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20.09.2010</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20.09.2010</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dirty="0" smtClean="0"/>
              <a:t>Types of Forming Words. Derivation. Affixation.</a:t>
            </a:r>
            <a:endParaRPr lang="ru-RU" dirty="0"/>
          </a:p>
        </p:txBody>
      </p:sp>
      <p:sp>
        <p:nvSpPr>
          <p:cNvPr id="3" name="Подзаголовок 2"/>
          <p:cNvSpPr>
            <a:spLocks noGrp="1"/>
          </p:cNvSpPr>
          <p:nvPr>
            <p:ph type="subTitle" idx="1"/>
          </p:nvPr>
        </p:nvSpPr>
        <p:spPr/>
        <p:style>
          <a:lnRef idx="2">
            <a:schemeClr val="accent5"/>
          </a:lnRef>
          <a:fillRef idx="1">
            <a:schemeClr val="lt1"/>
          </a:fillRef>
          <a:effectRef idx="0">
            <a:schemeClr val="accent5"/>
          </a:effectRef>
          <a:fontRef idx="minor">
            <a:schemeClr val="dk1"/>
          </a:fontRef>
        </p:style>
        <p:txBody>
          <a:bodyPr/>
          <a:lstStyle/>
          <a:p>
            <a:r>
              <a:rPr lang="en-US" dirty="0" smtClean="0"/>
              <a:t>Lecture 9</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072098"/>
          </a:xfrm>
        </p:spPr>
        <p:txBody>
          <a:bodyPr/>
          <a:lstStyle/>
          <a:p>
            <a:pPr marL="624078" indent="-514350">
              <a:buFont typeface="+mj-lt"/>
              <a:buAutoNum type="arabicPeriod"/>
            </a:pPr>
            <a:r>
              <a:rPr lang="en-GB" sz="2800" b="1" i="1" u="sng" dirty="0" smtClean="0">
                <a:solidFill>
                  <a:srgbClr val="00B050"/>
                </a:solidFill>
              </a:rPr>
              <a:t>derivational base </a:t>
            </a:r>
            <a:r>
              <a:rPr lang="en-GB" sz="2800" dirty="0" smtClean="0"/>
              <a:t>is the part of the word, which establishes connection with the lexical unit that motivates the derivative and determines its individual lexical meaning describing the difference between words in the same derivational set: </a:t>
            </a:r>
            <a:r>
              <a:rPr lang="en-US" sz="2800" i="1" dirty="0" err="1" smtClean="0">
                <a:solidFill>
                  <a:srgbClr val="C00000"/>
                </a:solidFill>
              </a:rPr>
              <a:t>danc-er</a:t>
            </a:r>
            <a:r>
              <a:rPr lang="en-US" sz="2800" i="1" dirty="0" smtClean="0">
                <a:solidFill>
                  <a:srgbClr val="C00000"/>
                </a:solidFill>
              </a:rPr>
              <a:t>,</a:t>
            </a:r>
            <a:r>
              <a:rPr lang="en-US" sz="2800" b="1" dirty="0" smtClean="0">
                <a:solidFill>
                  <a:srgbClr val="C00000"/>
                </a:solidFill>
              </a:rPr>
              <a:t> </a:t>
            </a:r>
            <a:r>
              <a:rPr lang="en-GB" sz="2800" i="1" dirty="0" smtClean="0">
                <a:solidFill>
                  <a:srgbClr val="C00000"/>
                </a:solidFill>
              </a:rPr>
              <a:t>rebuild-</a:t>
            </a:r>
            <a:r>
              <a:rPr lang="en-GB" sz="2800" i="1" dirty="0" err="1" smtClean="0">
                <a:solidFill>
                  <a:srgbClr val="C00000"/>
                </a:solidFill>
              </a:rPr>
              <a:t>er</a:t>
            </a:r>
            <a:r>
              <a:rPr lang="en-GB" sz="2800" i="1" dirty="0" smtClean="0">
                <a:solidFill>
                  <a:srgbClr val="C00000"/>
                </a:solidFill>
              </a:rPr>
              <a:t>, whitewash-</a:t>
            </a:r>
            <a:r>
              <a:rPr lang="en-GB" sz="2800" i="1" dirty="0" err="1" smtClean="0">
                <a:solidFill>
                  <a:srgbClr val="C00000"/>
                </a:solidFill>
              </a:rPr>
              <a:t>er</a:t>
            </a:r>
            <a:r>
              <a:rPr lang="en-GB" sz="2800" i="1" dirty="0" smtClean="0">
                <a:solidFill>
                  <a:srgbClr val="C00000"/>
                </a:solidFill>
              </a:rPr>
              <a:t> </a:t>
            </a:r>
          </a:p>
          <a:p>
            <a:pPr marL="624078" lvl="1" indent="-514350">
              <a:spcBef>
                <a:spcPts val="400"/>
              </a:spcBef>
              <a:buSzPct val="68000"/>
              <a:buFont typeface="+mj-lt"/>
              <a:buAutoNum type="arabicPeriod" startAt="2"/>
            </a:pPr>
            <a:r>
              <a:rPr lang="en-US" sz="2800" b="1" i="1" u="sng" dirty="0" smtClean="0">
                <a:solidFill>
                  <a:srgbClr val="00B050"/>
                </a:solidFill>
              </a:rPr>
              <a:t>d</a:t>
            </a:r>
            <a:r>
              <a:rPr lang="en-GB" sz="2800" b="1" i="1" u="sng" dirty="0" err="1" smtClean="0">
                <a:solidFill>
                  <a:srgbClr val="00B050"/>
                </a:solidFill>
              </a:rPr>
              <a:t>erivational</a:t>
            </a:r>
            <a:r>
              <a:rPr lang="en-GB" sz="2800" b="1" i="1" u="sng" dirty="0" smtClean="0">
                <a:solidFill>
                  <a:srgbClr val="00B050"/>
                </a:solidFill>
              </a:rPr>
              <a:t> affixes </a:t>
            </a:r>
            <a:r>
              <a:rPr lang="en-US" sz="2800" dirty="0" smtClean="0"/>
              <a:t>are Immediate Constituents of derived words in all parts of speech;</a:t>
            </a:r>
          </a:p>
          <a:p>
            <a:pPr marL="624078" lvl="1" indent="-514350">
              <a:spcBef>
                <a:spcPts val="400"/>
              </a:spcBef>
              <a:buSzPct val="68000"/>
              <a:buFont typeface="+mj-lt"/>
              <a:buAutoNum type="arabicPeriod" startAt="2"/>
            </a:pPr>
            <a:endParaRPr lang="ru-RU" sz="2000" dirty="0" smtClean="0"/>
          </a:p>
          <a:p>
            <a:pPr marL="624078" indent="-514350">
              <a:buFont typeface="+mj-lt"/>
              <a:buAutoNum type="arabicPeriod"/>
            </a:pPr>
            <a:endParaRPr lang="en-GB" i="1" dirty="0" smtClean="0">
              <a:solidFill>
                <a:srgbClr val="C00000"/>
              </a:solidFill>
            </a:endParaRPr>
          </a:p>
          <a:p>
            <a:pPr marL="624078" indent="-514350">
              <a:buFont typeface="+mj-lt"/>
              <a:buAutoNum type="arabicPeriod"/>
            </a:pPr>
            <a:endParaRPr lang="ru-RU" dirty="0">
              <a:solidFill>
                <a:srgbClr val="C00000"/>
              </a:solidFill>
            </a:endParaRPr>
          </a:p>
        </p:txBody>
      </p:sp>
      <p:sp>
        <p:nvSpPr>
          <p:cNvPr id="3" name="Заголовок 2"/>
          <p:cNvSpPr>
            <a:spLocks noGrp="1"/>
          </p:cNvSpPr>
          <p:nvPr>
            <p:ph type="title"/>
          </p:nvPr>
        </p:nvSpPr>
        <p:spPr>
          <a:xfrm>
            <a:off x="457200" y="274638"/>
            <a:ext cx="8229600" cy="868346"/>
          </a:xfrm>
        </p:spPr>
        <p:txBody>
          <a:bodyPr>
            <a:noAutofit/>
          </a:bodyPr>
          <a:lstStyle/>
          <a:p>
            <a:r>
              <a:rPr lang="en-GB" sz="3600" dirty="0" smtClean="0"/>
              <a:t>The basic elementary units of the derivative structure of words</a:t>
            </a:r>
            <a:endParaRPr lang="ru-RU"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429396"/>
          </a:xfrm>
        </p:spPr>
        <p:txBody>
          <a:bodyPr>
            <a:normAutofit/>
          </a:bodyPr>
          <a:lstStyle/>
          <a:p>
            <a:pPr marL="850392" lvl="1" indent="-457200">
              <a:buFont typeface="+mj-lt"/>
              <a:buAutoNum type="arabicPeriod" startAt="3"/>
            </a:pPr>
            <a:r>
              <a:rPr lang="en-GB" sz="2400" b="1" i="1" u="sng" dirty="0" smtClean="0">
                <a:solidFill>
                  <a:srgbClr val="00B050"/>
                </a:solidFill>
              </a:rPr>
              <a:t>derivational pattern</a:t>
            </a:r>
            <a:r>
              <a:rPr lang="en-GB" sz="2400" i="1" u="sng" dirty="0" smtClean="0">
                <a:solidFill>
                  <a:srgbClr val="00B050"/>
                </a:solidFill>
              </a:rPr>
              <a:t> </a:t>
            </a:r>
            <a:r>
              <a:rPr lang="en-GB" sz="2400" dirty="0" smtClean="0"/>
              <a:t>is a regular meaningful arrangement, a structure that imposes rigid rules on the order and the nature of the derivational bases and affixes that may be brought together. </a:t>
            </a:r>
          </a:p>
          <a:p>
            <a:pPr marL="850392" lvl="1" indent="-457200">
              <a:buNone/>
            </a:pPr>
            <a:r>
              <a:rPr lang="en-GB" sz="2400" dirty="0" smtClean="0"/>
              <a:t>All words may be classified into four classes: </a:t>
            </a:r>
            <a:endParaRPr lang="ru-RU" sz="2000" dirty="0" smtClean="0"/>
          </a:p>
          <a:p>
            <a:pPr marL="1162050" indent="-360363">
              <a:buFont typeface="+mj-lt"/>
              <a:buAutoNum type="alphaLcParenR"/>
            </a:pPr>
            <a:r>
              <a:rPr lang="en-GB" sz="2400" b="1" dirty="0" err="1" smtClean="0">
                <a:solidFill>
                  <a:srgbClr val="0070C0"/>
                </a:solidFill>
              </a:rPr>
              <a:t>suffixal</a:t>
            </a:r>
            <a:r>
              <a:rPr lang="en-GB" sz="2400" b="1" dirty="0" smtClean="0">
                <a:solidFill>
                  <a:srgbClr val="0070C0"/>
                </a:solidFill>
              </a:rPr>
              <a:t> derivatives:</a:t>
            </a:r>
            <a:r>
              <a:rPr lang="en-GB" sz="2400" dirty="0" smtClean="0"/>
              <a:t> </a:t>
            </a:r>
            <a:r>
              <a:rPr lang="en-GB" sz="2400" i="1" dirty="0" smtClean="0"/>
              <a:t>friendship, blackness;</a:t>
            </a:r>
            <a:endParaRPr lang="ru-RU" sz="2400" dirty="0" smtClean="0"/>
          </a:p>
          <a:p>
            <a:pPr marL="1162050" indent="-360363">
              <a:buFont typeface="+mj-lt"/>
              <a:buAutoNum type="alphaLcParenR"/>
            </a:pPr>
            <a:r>
              <a:rPr lang="en-US" sz="2400" b="1" dirty="0" err="1" smtClean="0">
                <a:solidFill>
                  <a:srgbClr val="0070C0"/>
                </a:solidFill>
              </a:rPr>
              <a:t>prefixal</a:t>
            </a:r>
            <a:r>
              <a:rPr lang="en-US" sz="2400" b="1" dirty="0" smtClean="0">
                <a:solidFill>
                  <a:srgbClr val="0070C0"/>
                </a:solidFill>
              </a:rPr>
              <a:t> derivatives:</a:t>
            </a:r>
            <a:r>
              <a:rPr lang="en-GB" sz="2400" dirty="0" smtClean="0"/>
              <a:t> </a:t>
            </a:r>
            <a:r>
              <a:rPr lang="en-US" sz="2400" i="1" dirty="0" smtClean="0"/>
              <a:t>rewrite, </a:t>
            </a:r>
            <a:r>
              <a:rPr lang="en-US" sz="2400" i="1" dirty="0" err="1" smtClean="0"/>
              <a:t>exboxer</a:t>
            </a:r>
            <a:r>
              <a:rPr lang="en-US" sz="2400" i="1" dirty="0" smtClean="0"/>
              <a:t>, </a:t>
            </a:r>
            <a:r>
              <a:rPr lang="en-US" sz="2400" dirty="0" smtClean="0"/>
              <a:t>etc.; </a:t>
            </a:r>
            <a:endParaRPr lang="ru-RU" sz="2400" dirty="0" smtClean="0"/>
          </a:p>
          <a:p>
            <a:pPr marL="1162050" indent="-360363">
              <a:buFont typeface="+mj-lt"/>
              <a:buAutoNum type="alphaLcParenR"/>
            </a:pPr>
            <a:r>
              <a:rPr lang="en-GB" sz="2400" b="1" dirty="0" err="1" smtClean="0">
                <a:solidFill>
                  <a:srgbClr val="0070C0"/>
                </a:solidFill>
              </a:rPr>
              <a:t>conversions:</a:t>
            </a:r>
            <a:r>
              <a:rPr lang="en-GB" sz="2400" i="1" dirty="0" err="1" smtClean="0"/>
              <a:t>a</a:t>
            </a:r>
            <a:r>
              <a:rPr lang="en-GB" sz="2400" i="1" dirty="0" smtClean="0"/>
              <a:t> cut, to parrot, to winter</a:t>
            </a:r>
            <a:r>
              <a:rPr lang="en-GB" sz="2400" b="1" dirty="0" smtClean="0"/>
              <a:t>, </a:t>
            </a:r>
            <a:r>
              <a:rPr lang="en-GB" sz="2400" dirty="0" smtClean="0"/>
              <a:t>etc.; </a:t>
            </a:r>
            <a:endParaRPr lang="ru-RU" sz="2400" dirty="0" smtClean="0"/>
          </a:p>
          <a:p>
            <a:pPr marL="1162050" indent="-360363">
              <a:buFont typeface="+mj-lt"/>
              <a:buAutoNum type="alphaLcParenR"/>
            </a:pPr>
            <a:r>
              <a:rPr lang="en-GB" sz="2400" b="1" dirty="0" smtClean="0">
                <a:solidFill>
                  <a:srgbClr val="0070C0"/>
                </a:solidFill>
              </a:rPr>
              <a:t>compound words:</a:t>
            </a:r>
            <a:r>
              <a:rPr lang="en-GB" sz="2400" dirty="0" smtClean="0"/>
              <a:t> </a:t>
            </a:r>
            <a:r>
              <a:rPr lang="en-GB" sz="2400" i="1" dirty="0" smtClean="0"/>
              <a:t>key-ring, music-lover, wind-driven</a:t>
            </a:r>
            <a:r>
              <a:rPr lang="en-GB" sz="2400" b="1" dirty="0" smtClean="0"/>
              <a:t>, </a:t>
            </a:r>
            <a:r>
              <a:rPr lang="en-GB" sz="2400" dirty="0" smtClean="0"/>
              <a:t>etc. </a:t>
            </a:r>
            <a:endParaRPr lang="ru-RU" sz="2400" dirty="0" smtClean="0"/>
          </a:p>
          <a:p>
            <a:pPr marL="566928" lvl="1" indent="-457200">
              <a:spcBef>
                <a:spcPts val="400"/>
              </a:spcBef>
              <a:buSzPct val="68000"/>
              <a:buFont typeface="+mj-lt"/>
              <a:buAutoNum type="arabicPeriod" startAt="4"/>
            </a:pPr>
            <a:r>
              <a:rPr lang="en-GB" sz="2400" b="1" i="1" u="sng" dirty="0" smtClean="0">
                <a:solidFill>
                  <a:srgbClr val="00B050"/>
                </a:solidFill>
              </a:rPr>
              <a:t>derivational relations</a:t>
            </a:r>
            <a:r>
              <a:rPr lang="en-GB" sz="2400" i="1" u="sng" dirty="0" smtClean="0">
                <a:solidFill>
                  <a:srgbClr val="00B050"/>
                </a:solidFill>
              </a:rPr>
              <a:t> </a:t>
            </a:r>
            <a:r>
              <a:rPr lang="en-GB" sz="2400" dirty="0" smtClean="0"/>
              <a:t>are the relations between words with a common root but of different derivational structure. </a:t>
            </a:r>
            <a:endParaRPr lang="ru-RU" sz="2400"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lstStyle/>
          <a:p>
            <a:r>
              <a:rPr lang="en-US" b="1" dirty="0" smtClean="0"/>
              <a:t>Affixation</a:t>
            </a:r>
            <a:r>
              <a:rPr lang="en-US" dirty="0" smtClean="0"/>
              <a:t> is the formation of words by adding derivational affixes to different types of bases. </a:t>
            </a:r>
          </a:p>
          <a:p>
            <a:r>
              <a:rPr lang="en-GB" b="1" dirty="0" smtClean="0"/>
              <a:t>An affix</a:t>
            </a:r>
            <a:r>
              <a:rPr lang="en-GB" dirty="0" smtClean="0"/>
              <a:t> is not-root or a bound morpheme that modifies the meaning and / or syntactic category of the stem in some way. </a:t>
            </a:r>
          </a:p>
          <a:p>
            <a:r>
              <a:rPr lang="en-GB" dirty="0" smtClean="0"/>
              <a:t>Affixes are classified into prefixes and suffixes.</a:t>
            </a:r>
            <a:endParaRPr lang="ru-RU" dirty="0"/>
          </a:p>
        </p:txBody>
      </p:sp>
      <p:sp>
        <p:nvSpPr>
          <p:cNvPr id="3" name="Заголовок 2"/>
          <p:cNvSpPr>
            <a:spLocks noGrp="1"/>
          </p:cNvSpPr>
          <p:nvPr>
            <p:ph type="title"/>
          </p:nvPr>
        </p:nvSpPr>
        <p:spPr>
          <a:xfrm>
            <a:off x="457200" y="357166"/>
            <a:ext cx="8229600" cy="642942"/>
          </a:xfrm>
        </p:spPr>
        <p:txBody>
          <a:bodyPr>
            <a:normAutofit fontScale="90000"/>
          </a:bodyPr>
          <a:lstStyle/>
          <a:p>
            <a:pPr lvl="0" algn="ctr"/>
            <a:r>
              <a:rPr lang="en-US" dirty="0" smtClean="0"/>
              <a:t>3. AFFIXATION</a:t>
            </a:r>
            <a:r>
              <a:rPr lang="ru-RU" dirty="0" smtClean="0"/>
              <a:t/>
            </a:r>
            <a:br>
              <a:rPr lang="ru-RU" dirty="0" smtClean="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643050"/>
            <a:ext cx="8229600" cy="4364241"/>
          </a:xfrm>
        </p:spPr>
        <p:txBody>
          <a:bodyPr/>
          <a:lstStyle/>
          <a:p>
            <a:r>
              <a:rPr lang="en-GB" b="1" i="1" u="sng" dirty="0" smtClean="0">
                <a:solidFill>
                  <a:srgbClr val="00B050"/>
                </a:solidFill>
              </a:rPr>
              <a:t>Suffixation</a:t>
            </a:r>
            <a:r>
              <a:rPr lang="en-GB" dirty="0" smtClean="0"/>
              <a:t> is the formation of words with the help of suffixes, which usually modify the lexical meaning of the base and transfer words to a different part of speech. </a:t>
            </a:r>
            <a:endParaRPr lang="ru-RU" dirty="0" smtClean="0"/>
          </a:p>
          <a:p>
            <a:r>
              <a:rPr lang="en-GB" b="1" i="1" u="sng" dirty="0" smtClean="0">
                <a:solidFill>
                  <a:srgbClr val="00B050"/>
                </a:solidFill>
              </a:rPr>
              <a:t>A suffix</a:t>
            </a:r>
            <a:r>
              <a:rPr lang="en-GB" i="1" u="sng" dirty="0" smtClean="0">
                <a:solidFill>
                  <a:srgbClr val="00B050"/>
                </a:solidFill>
              </a:rPr>
              <a:t> </a:t>
            </a:r>
            <a:r>
              <a:rPr lang="en-GB" dirty="0" smtClean="0"/>
              <a:t>is a derivational morpheme following the root and forming a new derivative in a different word class (-</a:t>
            </a:r>
            <a:r>
              <a:rPr lang="en-GB" i="1" dirty="0" smtClean="0">
                <a:solidFill>
                  <a:srgbClr val="C00000"/>
                </a:solidFill>
              </a:rPr>
              <a:t>en, -y, -less</a:t>
            </a:r>
            <a:r>
              <a:rPr lang="en-GB" dirty="0" smtClean="0">
                <a:solidFill>
                  <a:srgbClr val="C00000"/>
                </a:solidFill>
              </a:rPr>
              <a:t> </a:t>
            </a:r>
            <a:r>
              <a:rPr lang="en-GB" dirty="0" smtClean="0"/>
              <a:t>in </a:t>
            </a:r>
            <a:r>
              <a:rPr lang="en-GB" i="1" dirty="0" smtClean="0">
                <a:solidFill>
                  <a:srgbClr val="C00000"/>
                </a:solidFill>
              </a:rPr>
              <a:t>heart</a:t>
            </a:r>
            <a:r>
              <a:rPr lang="en-GB" dirty="0" smtClean="0">
                <a:solidFill>
                  <a:srgbClr val="C00000"/>
                </a:solidFill>
              </a:rPr>
              <a:t>-en</a:t>
            </a:r>
            <a:r>
              <a:rPr lang="en-GB" i="1" dirty="0" smtClean="0">
                <a:solidFill>
                  <a:srgbClr val="C00000"/>
                </a:solidFill>
              </a:rPr>
              <a:t>, heart-</a:t>
            </a:r>
            <a:r>
              <a:rPr lang="en-GB" dirty="0" smtClean="0">
                <a:solidFill>
                  <a:srgbClr val="C00000"/>
                </a:solidFill>
              </a:rPr>
              <a:t>y</a:t>
            </a:r>
            <a:r>
              <a:rPr lang="en-GB" i="1" dirty="0" smtClean="0">
                <a:solidFill>
                  <a:srgbClr val="C00000"/>
                </a:solidFill>
              </a:rPr>
              <a:t>, heart</a:t>
            </a:r>
            <a:r>
              <a:rPr lang="en-GB" dirty="0" smtClean="0">
                <a:solidFill>
                  <a:srgbClr val="C00000"/>
                </a:solidFill>
              </a:rPr>
              <a:t>-less). </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214290"/>
            <a:ext cx="8229600" cy="1000132"/>
          </a:xfrm>
        </p:spPr>
        <p:txBody>
          <a:bodyPr>
            <a:normAutofit fontScale="90000"/>
          </a:bodyPr>
          <a:lstStyle/>
          <a:p>
            <a:r>
              <a:rPr lang="en-US" sz="3600" i="1" dirty="0" smtClean="0"/>
              <a:t/>
            </a:r>
            <a:br>
              <a:rPr lang="en-US" sz="3600" i="1" dirty="0" smtClean="0"/>
            </a:br>
            <a:r>
              <a:rPr lang="en-US" sz="3600" i="1" dirty="0" smtClean="0"/>
              <a:t>3.1. SUFFIXATION. CLASSIFICATION OF SUFFIXES</a:t>
            </a:r>
            <a:r>
              <a:rPr lang="ru-RU" dirty="0" smtClean="0"/>
              <a:t/>
            </a:r>
            <a:br>
              <a:rPr lang="ru-RU" dirty="0" smtClean="0"/>
            </a:b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lvl="0" indent="-514350">
              <a:buFont typeface="+mj-lt"/>
              <a:buAutoNum type="arabicPeriod"/>
            </a:pPr>
            <a:r>
              <a:rPr lang="en-GB" sz="2800" u="sng" dirty="0" smtClean="0"/>
              <a:t>According to the lexical</a:t>
            </a:r>
            <a:r>
              <a:rPr lang="en-GB" sz="2800" dirty="0" smtClean="0"/>
              <a:t>-</a:t>
            </a:r>
            <a:r>
              <a:rPr lang="en-GB" sz="2800" u="sng" dirty="0" smtClean="0"/>
              <a:t>grammatical character of the base </a:t>
            </a:r>
            <a:r>
              <a:rPr lang="en-GB" sz="2800" dirty="0" smtClean="0"/>
              <a:t>suffixes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b="1" dirty="0" smtClean="0">
                <a:solidFill>
                  <a:srgbClr val="0070C0"/>
                </a:solidFill>
              </a:rPr>
              <a:t> </a:t>
            </a:r>
            <a:r>
              <a:rPr lang="en-GB" sz="2400" b="1" dirty="0" err="1" smtClean="0">
                <a:solidFill>
                  <a:srgbClr val="0070C0"/>
                </a:solidFill>
              </a:rPr>
              <a:t>suffixex</a:t>
            </a:r>
            <a:r>
              <a:rPr lang="en-GB" sz="2400" dirty="0" smtClean="0">
                <a:solidFill>
                  <a:srgbClr val="0070C0"/>
                </a:solidFill>
              </a:rPr>
              <a:t> </a:t>
            </a:r>
            <a:r>
              <a:rPr lang="en-GB" sz="2400" dirty="0" smtClean="0"/>
              <a:t>(those added to the verbal base):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(builder);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(writing); </a:t>
            </a:r>
            <a:endParaRPr lang="en-GB" sz="24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dirty="0" smtClean="0">
                <a:solidFill>
                  <a:srgbClr val="0070C0"/>
                </a:solidFill>
              </a:rPr>
              <a:t> suffixes</a:t>
            </a:r>
            <a:r>
              <a:rPr lang="en-GB" sz="2400" dirty="0" smtClean="0">
                <a:solidFill>
                  <a:srgbClr val="0070C0"/>
                </a:solidFill>
              </a:rPr>
              <a:t> </a:t>
            </a:r>
            <a:r>
              <a:rPr lang="en-GB" sz="2400" dirty="0" smtClean="0"/>
              <a:t>(those added to the nominal base): </a:t>
            </a:r>
            <a:r>
              <a:rPr lang="en-GB" sz="2400" dirty="0" smtClean="0">
                <a:solidFill>
                  <a:srgbClr val="C00000"/>
                </a:solidFill>
              </a:rPr>
              <a:t>-less</a:t>
            </a:r>
            <a:r>
              <a:rPr lang="en-GB" sz="2400" i="1" dirty="0" smtClean="0">
                <a:solidFill>
                  <a:srgbClr val="C00000"/>
                </a:solidFill>
              </a:rPr>
              <a:t> (timeless); </a:t>
            </a:r>
            <a:r>
              <a:rPr lang="en-GB" sz="2400" dirty="0" smtClean="0">
                <a:solidFill>
                  <a:srgbClr val="C00000"/>
                </a:solidFill>
              </a:rPr>
              <a:t>-</a:t>
            </a:r>
            <a:r>
              <a:rPr lang="en-GB" sz="2400" dirty="0" err="1" smtClean="0">
                <a:solidFill>
                  <a:srgbClr val="C00000"/>
                </a:solidFill>
              </a:rPr>
              <a:t>ful</a:t>
            </a:r>
            <a:r>
              <a:rPr lang="en-GB" sz="2400" i="1" dirty="0" smtClean="0">
                <a:solidFill>
                  <a:srgbClr val="C00000"/>
                </a:solidFill>
              </a:rPr>
              <a:t> (hopeful); </a:t>
            </a:r>
            <a:r>
              <a:rPr lang="en-GB" sz="2400" dirty="0" smtClean="0">
                <a:solidFill>
                  <a:srgbClr val="C00000"/>
                </a:solidFill>
              </a:rPr>
              <a:t>-</a:t>
            </a:r>
            <a:r>
              <a:rPr lang="en-GB" sz="2400" dirty="0" err="1" smtClean="0">
                <a:solidFill>
                  <a:srgbClr val="C00000"/>
                </a:solidFill>
              </a:rPr>
              <a:t>ist</a:t>
            </a:r>
            <a:r>
              <a:rPr lang="en-GB" sz="2400" i="1" dirty="0" smtClean="0">
                <a:solidFill>
                  <a:srgbClr val="C00000"/>
                </a:solidFill>
              </a:rPr>
              <a:t> (scientist); </a:t>
            </a:r>
            <a:r>
              <a:rPr lang="en-GB" sz="2400" dirty="0" smtClean="0">
                <a:solidFill>
                  <a:srgbClr val="C00000"/>
                </a:solidFill>
              </a:rPr>
              <a:t>-some</a:t>
            </a:r>
            <a:r>
              <a:rPr lang="en-GB" sz="2400" i="1" dirty="0" smtClean="0">
                <a:solidFill>
                  <a:srgbClr val="C00000"/>
                </a:solidFill>
              </a:rPr>
              <a:t> (troublesome)</a:t>
            </a:r>
            <a:r>
              <a:rPr lang="en-GB" sz="2400" dirty="0" smtClean="0">
                <a:solidFill>
                  <a:srgbClr val="C00000"/>
                </a:solidFill>
              </a:rPr>
              <a:t>;</a:t>
            </a:r>
          </a:p>
          <a:p>
            <a:pPr marL="850392" lvl="1" indent="-457200">
              <a:buFont typeface="+mj-lt"/>
              <a:buAutoNum type="alphaLcParenR"/>
            </a:pPr>
            <a:r>
              <a:rPr lang="en-GB" sz="2400" b="1" i="1" dirty="0" err="1" smtClean="0">
                <a:solidFill>
                  <a:srgbClr val="0070C0"/>
                </a:solidFill>
              </a:rPr>
              <a:t>deajectival</a:t>
            </a:r>
            <a:r>
              <a:rPr lang="en-GB" sz="2400" b="1" i="1" dirty="0" smtClean="0">
                <a:solidFill>
                  <a:srgbClr val="0070C0"/>
                </a:solidFill>
              </a:rPr>
              <a:t> suffixes</a:t>
            </a:r>
            <a:r>
              <a:rPr lang="en-GB" sz="2400" i="1" dirty="0" smtClean="0">
                <a:solidFill>
                  <a:srgbClr val="0070C0"/>
                </a:solidFill>
              </a:rPr>
              <a:t> </a:t>
            </a:r>
            <a:r>
              <a:rPr lang="en-GB" sz="2400" i="1" dirty="0" smtClean="0"/>
              <a:t>(those added to the adjectival base): </a:t>
            </a:r>
            <a:r>
              <a:rPr lang="en-GB" sz="2400" i="1" dirty="0" smtClean="0">
                <a:solidFill>
                  <a:srgbClr val="C00000"/>
                </a:solidFill>
              </a:rPr>
              <a:t>-en (widen); </a:t>
            </a:r>
            <a:r>
              <a:rPr lang="en-GB" sz="2400" dirty="0" smtClean="0">
                <a:solidFill>
                  <a:srgbClr val="C00000"/>
                </a:solidFill>
              </a:rPr>
              <a:t>-</a:t>
            </a:r>
            <a:r>
              <a:rPr lang="en-GB" sz="2400" dirty="0" err="1" smtClean="0">
                <a:solidFill>
                  <a:srgbClr val="C00000"/>
                </a:solidFill>
              </a:rPr>
              <a:t>ly</a:t>
            </a:r>
            <a:r>
              <a:rPr lang="en-GB" sz="2400" i="1" dirty="0" smtClean="0">
                <a:solidFill>
                  <a:srgbClr val="C00000"/>
                </a:solidFill>
              </a:rPr>
              <a:t> (friendly); </a:t>
            </a:r>
            <a:r>
              <a:rPr lang="en-GB" sz="2400" dirty="0" smtClean="0">
                <a:solidFill>
                  <a:srgbClr val="C00000"/>
                </a:solidFill>
              </a:rPr>
              <a:t>-</a:t>
            </a:r>
            <a:r>
              <a:rPr lang="en-GB" sz="2400" dirty="0" err="1" smtClean="0">
                <a:solidFill>
                  <a:srgbClr val="C00000"/>
                </a:solidFill>
              </a:rPr>
              <a:t>ish</a:t>
            </a:r>
            <a:r>
              <a:rPr lang="en-GB" sz="2400" i="1" dirty="0" smtClean="0">
                <a:solidFill>
                  <a:srgbClr val="C00000"/>
                </a:solidFill>
              </a:rPr>
              <a:t> (whitish); </a:t>
            </a:r>
            <a:r>
              <a:rPr lang="en-GB" sz="2400" dirty="0" smtClean="0">
                <a:solidFill>
                  <a:srgbClr val="C00000"/>
                </a:solidFill>
              </a:rPr>
              <a:t>-</a:t>
            </a:r>
            <a:r>
              <a:rPr lang="en-GB" sz="2400" dirty="0" err="1" smtClean="0">
                <a:solidFill>
                  <a:srgbClr val="C00000"/>
                </a:solidFill>
              </a:rPr>
              <a:t>ness</a:t>
            </a:r>
            <a:r>
              <a:rPr lang="en-GB" sz="2400" i="1" dirty="0" smtClean="0">
                <a:solidFill>
                  <a:srgbClr val="C00000"/>
                </a:solidFill>
              </a:rPr>
              <a:t> (brightness)</a:t>
            </a:r>
            <a:r>
              <a:rPr lang="en-GB"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p:txBody>
          <a:bodyPr>
            <a:noAutofit/>
          </a:bodyPr>
          <a:lstStyle/>
          <a:p>
            <a:r>
              <a:rPr lang="en-GB" sz="2800" dirty="0" smtClean="0"/>
              <a:t>Suffixes can be classified into different types in accordance with different principles:</a:t>
            </a:r>
            <a:endParaRPr lang="ru-RU"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fontScale="92500" lnSpcReduction="10000"/>
          </a:bodyPr>
          <a:lstStyle/>
          <a:p>
            <a:pPr marL="624078" lvl="0" indent="-514350">
              <a:buFont typeface="+mj-lt"/>
              <a:buAutoNum type="arabicPeriod" startAt="2"/>
            </a:pPr>
            <a:r>
              <a:rPr lang="en-GB" sz="2800" u="sng" dirty="0" smtClean="0"/>
              <a:t>According to the part of speech formed suffixes </a:t>
            </a:r>
            <a:r>
              <a:rPr lang="en-GB" sz="2800" dirty="0" smtClean="0"/>
              <a:t>fall into several groups:</a:t>
            </a:r>
            <a:endParaRPr lang="ru-RU" sz="2400" dirty="0" smtClean="0"/>
          </a:p>
          <a:p>
            <a:pPr marL="850392" lvl="1" indent="-457200">
              <a:buFont typeface="+mj-lt"/>
              <a:buAutoNum type="alphaLcParenR"/>
            </a:pPr>
            <a:r>
              <a:rPr lang="en-GB" sz="2400" b="1" dirty="0" smtClean="0">
                <a:solidFill>
                  <a:srgbClr val="0070C0"/>
                </a:solidFill>
              </a:rPr>
              <a:t>noun-forming suffixes</a:t>
            </a:r>
            <a:r>
              <a:rPr lang="en-GB" sz="2400" dirty="0" smtClean="0"/>
              <a:t>: -age</a:t>
            </a:r>
            <a:r>
              <a:rPr lang="en-GB" sz="2400" i="1" dirty="0" smtClean="0"/>
              <a:t> (breakage, bondage); </a:t>
            </a:r>
            <a:r>
              <a:rPr lang="en-GB" sz="2400" dirty="0" smtClean="0"/>
              <a:t>-</a:t>
            </a:r>
            <a:r>
              <a:rPr lang="en-GB" sz="2400" dirty="0" err="1" smtClean="0"/>
              <a:t>ance</a:t>
            </a:r>
            <a:r>
              <a:rPr lang="en-GB" sz="2400" dirty="0" smtClean="0"/>
              <a:t>/-</a:t>
            </a:r>
            <a:r>
              <a:rPr lang="en-GB" sz="2400" dirty="0" err="1" smtClean="0"/>
              <a:t>ence</a:t>
            </a:r>
            <a:r>
              <a:rPr lang="en-GB" sz="2400" i="1" dirty="0" smtClean="0"/>
              <a:t> (assistance, reference); </a:t>
            </a:r>
            <a:r>
              <a:rPr lang="en-GB" sz="2400" dirty="0" smtClean="0"/>
              <a:t>-</a:t>
            </a:r>
            <a:r>
              <a:rPr lang="en-GB" sz="2400" dirty="0" err="1" smtClean="0"/>
              <a:t>dom</a:t>
            </a:r>
            <a:r>
              <a:rPr lang="en-GB" sz="2400" i="1" dirty="0" smtClean="0"/>
              <a:t> (freedom, kingdom); </a:t>
            </a:r>
            <a:r>
              <a:rPr lang="en-GB" sz="2400" dirty="0" smtClean="0"/>
              <a:t>-</a:t>
            </a:r>
            <a:r>
              <a:rPr lang="en-GB" sz="2400" dirty="0" err="1" smtClean="0"/>
              <a:t>er</a:t>
            </a:r>
            <a:r>
              <a:rPr lang="en-GB" sz="2400" i="1" dirty="0" smtClean="0"/>
              <a:t> (teacher, baker); </a:t>
            </a:r>
            <a:r>
              <a:rPr lang="en-GB" sz="2400" dirty="0" smtClean="0"/>
              <a:t>-</a:t>
            </a:r>
            <a:r>
              <a:rPr lang="en-GB" sz="2400" dirty="0" err="1" smtClean="0"/>
              <a:t>ess</a:t>
            </a:r>
            <a:r>
              <a:rPr lang="en-GB" sz="2400" i="1" dirty="0" smtClean="0"/>
              <a:t> (actress, hostess); </a:t>
            </a:r>
            <a:r>
              <a:rPr lang="en-GB" sz="2400" dirty="0" smtClean="0"/>
              <a:t>-</a:t>
            </a:r>
            <a:r>
              <a:rPr lang="en-GB" sz="2400" dirty="0" err="1" smtClean="0"/>
              <a:t>ing</a:t>
            </a:r>
            <a:r>
              <a:rPr lang="en-GB" sz="2400" i="1" dirty="0" smtClean="0"/>
              <a:t> (building, </a:t>
            </a:r>
            <a:r>
              <a:rPr lang="en-GB" sz="2400" i="1" dirty="0" err="1" smtClean="0"/>
              <a:t>wasing</a:t>
            </a:r>
            <a:r>
              <a:rPr lang="en-GB" sz="2400" i="1" dirty="0" smtClean="0"/>
              <a:t>); </a:t>
            </a:r>
            <a:endParaRPr lang="en-GB" sz="2400" dirty="0" smtClean="0"/>
          </a:p>
          <a:p>
            <a:pPr marL="850392" lvl="1" indent="-457200">
              <a:buFont typeface="+mj-lt"/>
              <a:buAutoNum type="alphaLcParenR"/>
            </a:pPr>
            <a:r>
              <a:rPr lang="en-GB" sz="2400" b="1" dirty="0" smtClean="0">
                <a:solidFill>
                  <a:srgbClr val="0070C0"/>
                </a:solidFill>
              </a:rPr>
              <a:t>adjective-forming suffixes</a:t>
            </a:r>
            <a:r>
              <a:rPr lang="en-GB" sz="2400" dirty="0" smtClean="0"/>
              <a:t>: -able/-</a:t>
            </a:r>
            <a:r>
              <a:rPr lang="en-GB" sz="2400" dirty="0" err="1" smtClean="0"/>
              <a:t>ible</a:t>
            </a:r>
            <a:r>
              <a:rPr lang="en-GB" sz="2400" dirty="0" smtClean="0"/>
              <a:t>/-</a:t>
            </a:r>
            <a:r>
              <a:rPr lang="en-GB" sz="2400" dirty="0" err="1" smtClean="0"/>
              <a:t>uble</a:t>
            </a:r>
            <a:r>
              <a:rPr lang="en-GB" sz="2400" i="1" dirty="0" smtClean="0"/>
              <a:t> (favourable, incredible, soluble); -</a:t>
            </a:r>
            <a:r>
              <a:rPr lang="en-GB" sz="2400" dirty="0" smtClean="0"/>
              <a:t>al</a:t>
            </a:r>
            <a:r>
              <a:rPr lang="en-GB" sz="2400" i="1" dirty="0" smtClean="0"/>
              <a:t> (formal, official); </a:t>
            </a:r>
            <a:r>
              <a:rPr lang="en-GB" sz="2400" dirty="0" smtClean="0"/>
              <a:t>-</a:t>
            </a:r>
            <a:r>
              <a:rPr lang="en-GB" sz="2400" dirty="0" err="1" smtClean="0"/>
              <a:t>ic</a:t>
            </a:r>
            <a:r>
              <a:rPr lang="en-GB" sz="2400" i="1" dirty="0" smtClean="0"/>
              <a:t> (dynamic); </a:t>
            </a:r>
            <a:r>
              <a:rPr lang="en-GB" sz="2400" dirty="0" smtClean="0"/>
              <a:t>-ant/-</a:t>
            </a:r>
            <a:r>
              <a:rPr lang="en-GB" sz="2400" dirty="0" err="1" smtClean="0"/>
              <a:t>ent</a:t>
            </a:r>
            <a:r>
              <a:rPr lang="en-GB" sz="2400" i="1" dirty="0" smtClean="0"/>
              <a:t> (repentant, dependent); </a:t>
            </a:r>
            <a:endParaRPr lang="en-GB" sz="2400" dirty="0" smtClean="0"/>
          </a:p>
          <a:p>
            <a:pPr marL="850392" lvl="1" indent="-457200">
              <a:buFont typeface="+mj-lt"/>
              <a:buAutoNum type="alphaLcParenR"/>
            </a:pPr>
            <a:r>
              <a:rPr lang="en-GB" sz="2400" b="1" dirty="0" smtClean="0">
                <a:solidFill>
                  <a:srgbClr val="0070C0"/>
                </a:solidFill>
              </a:rPr>
              <a:t>numeral-forming suffixes</a:t>
            </a:r>
            <a:r>
              <a:rPr lang="en-GB" sz="2400" dirty="0" smtClean="0"/>
              <a:t>: -fold</a:t>
            </a:r>
            <a:r>
              <a:rPr lang="en-GB" sz="2400" i="1" dirty="0" smtClean="0"/>
              <a:t> (twofold); </a:t>
            </a:r>
            <a:r>
              <a:rPr lang="en-GB" sz="2400" dirty="0" smtClean="0"/>
              <a:t>-teen</a:t>
            </a:r>
            <a:r>
              <a:rPr lang="en-GB" sz="2400" i="1" dirty="0" smtClean="0"/>
              <a:t> (fourteen); </a:t>
            </a:r>
            <a:r>
              <a:rPr lang="en-GB" sz="2400" dirty="0" smtClean="0"/>
              <a:t>-</a:t>
            </a:r>
            <a:r>
              <a:rPr lang="en-GB" sz="2400" dirty="0" err="1" smtClean="0"/>
              <a:t>th</a:t>
            </a:r>
            <a:r>
              <a:rPr lang="en-GB" sz="2400" i="1" dirty="0" smtClean="0"/>
              <a:t> (sixth); </a:t>
            </a:r>
            <a:r>
              <a:rPr lang="en-GB" sz="2400" dirty="0" smtClean="0"/>
              <a:t>-</a:t>
            </a:r>
            <a:r>
              <a:rPr lang="en-GB" sz="2400" dirty="0" err="1" smtClean="0"/>
              <a:t>ty</a:t>
            </a:r>
            <a:r>
              <a:rPr lang="en-GB" sz="2400" i="1" dirty="0" smtClean="0"/>
              <a:t> (thirty)</a:t>
            </a:r>
            <a:r>
              <a:rPr lang="en-GB" sz="2400" dirty="0" smtClean="0"/>
              <a:t>;</a:t>
            </a:r>
          </a:p>
          <a:p>
            <a:pPr marL="850392" lvl="1" indent="-457200">
              <a:buFont typeface="+mj-lt"/>
              <a:buAutoNum type="alphaLcParenR"/>
            </a:pPr>
            <a:r>
              <a:rPr lang="en-GB" sz="2400" b="1" dirty="0" smtClean="0">
                <a:solidFill>
                  <a:srgbClr val="0070C0"/>
                </a:solidFill>
              </a:rPr>
              <a:t>verb-forming suffixes</a:t>
            </a:r>
            <a:r>
              <a:rPr lang="en-GB" sz="2400" dirty="0" smtClean="0"/>
              <a:t>: -ate</a:t>
            </a:r>
            <a:r>
              <a:rPr lang="en-GB" sz="2400" i="1" dirty="0" smtClean="0"/>
              <a:t> (activate); </a:t>
            </a:r>
            <a:r>
              <a:rPr lang="en-GB" sz="2400" dirty="0" smtClean="0"/>
              <a:t>-</a:t>
            </a:r>
            <a:r>
              <a:rPr lang="en-GB" sz="2400" dirty="0" err="1" smtClean="0"/>
              <a:t>er</a:t>
            </a:r>
            <a:r>
              <a:rPr lang="en-GB" sz="2400" i="1" dirty="0" smtClean="0"/>
              <a:t> (glimmer); </a:t>
            </a:r>
            <a:r>
              <a:rPr lang="en-GB" sz="2400" dirty="0" smtClean="0"/>
              <a:t>-</a:t>
            </a:r>
            <a:r>
              <a:rPr lang="en-GB" sz="2400" dirty="0" err="1" smtClean="0"/>
              <a:t>fy</a:t>
            </a:r>
            <a:r>
              <a:rPr lang="en-GB" sz="2400" dirty="0" smtClean="0"/>
              <a:t>/-</a:t>
            </a:r>
            <a:r>
              <a:rPr lang="en-GB" sz="2400" dirty="0" err="1" smtClean="0"/>
              <a:t>ify</a:t>
            </a:r>
            <a:r>
              <a:rPr lang="en-GB" sz="2400" i="1" dirty="0" smtClean="0"/>
              <a:t> (terrify, specify); -</a:t>
            </a:r>
            <a:r>
              <a:rPr lang="en-GB" sz="2400" dirty="0" err="1" smtClean="0"/>
              <a:t>ize</a:t>
            </a:r>
            <a:r>
              <a:rPr lang="en-GB" sz="2400" i="1" dirty="0" smtClean="0"/>
              <a:t> (minimize); </a:t>
            </a:r>
            <a:r>
              <a:rPr lang="en-GB" sz="2400" dirty="0" smtClean="0"/>
              <a:t>-</a:t>
            </a:r>
            <a:r>
              <a:rPr lang="en-GB" sz="2400" dirty="0" err="1" smtClean="0"/>
              <a:t>ish</a:t>
            </a:r>
            <a:r>
              <a:rPr lang="en-GB" sz="2400" i="1" dirty="0" smtClean="0"/>
              <a:t> (establish);</a:t>
            </a:r>
            <a:r>
              <a:rPr lang="en-GB" sz="2400" dirty="0" smtClean="0"/>
              <a:t> </a:t>
            </a:r>
          </a:p>
          <a:p>
            <a:pPr marL="850392" lvl="1" indent="-457200">
              <a:buFont typeface="+mj-lt"/>
              <a:buAutoNum type="alphaLcParenR"/>
            </a:pPr>
            <a:r>
              <a:rPr lang="en-GB" sz="2400" b="1" dirty="0" smtClean="0">
                <a:solidFill>
                  <a:srgbClr val="0070C0"/>
                </a:solidFill>
              </a:rPr>
              <a:t>adverb-forming suffixes</a:t>
            </a:r>
            <a:r>
              <a:rPr lang="en-GB" sz="2400" dirty="0" smtClean="0"/>
              <a:t>: -</a:t>
            </a:r>
            <a:r>
              <a:rPr lang="en-GB" sz="2400" dirty="0" err="1" smtClean="0"/>
              <a:t>ly</a:t>
            </a:r>
            <a:r>
              <a:rPr lang="en-GB" sz="2400" i="1" dirty="0" smtClean="0"/>
              <a:t> (quickly, coldly); </a:t>
            </a:r>
            <a:r>
              <a:rPr lang="en-GB" sz="2400" dirty="0" smtClean="0"/>
              <a:t>-ward/-wards</a:t>
            </a:r>
            <a:r>
              <a:rPr lang="en-GB" sz="2400" i="1" dirty="0" smtClean="0"/>
              <a:t> (backward, northwards); </a:t>
            </a:r>
            <a:r>
              <a:rPr lang="en-GB" sz="2400" dirty="0" smtClean="0"/>
              <a:t>-wise</a:t>
            </a:r>
            <a:r>
              <a:rPr lang="en-GB" sz="2400" i="1" dirty="0" smtClean="0"/>
              <a:t> (likewise</a:t>
            </a:r>
            <a:r>
              <a:rPr lang="en-GB" sz="2400" dirty="0" smtClean="0"/>
              <a:t>).  </a:t>
            </a:r>
            <a:endParaRPr lang="ru-RU" sz="2000"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292935"/>
          </a:xfrm>
        </p:spPr>
        <p:txBody>
          <a:bodyPr/>
          <a:lstStyle/>
          <a:p>
            <a:pPr marL="624078" lvl="0" indent="-514350">
              <a:buFont typeface="+mj-lt"/>
              <a:buAutoNum type="arabicPeriod" startAt="3"/>
            </a:pPr>
            <a:r>
              <a:rPr lang="en-GB" sz="2800" u="sng" dirty="0" smtClean="0"/>
              <a:t>Semantically </a:t>
            </a:r>
            <a:r>
              <a:rPr lang="en-GB" sz="2800" dirty="0" smtClean="0"/>
              <a:t>suffixes fall into:</a:t>
            </a:r>
            <a:endParaRPr lang="ru-RU" sz="2400" dirty="0" smtClean="0"/>
          </a:p>
          <a:p>
            <a:pPr marL="850392" lvl="1" indent="-457200">
              <a:buFont typeface="+mj-lt"/>
              <a:buAutoNum type="alphaLcParenR"/>
            </a:pPr>
            <a:r>
              <a:rPr lang="en-GB" sz="2800" b="1" dirty="0" err="1" smtClean="0">
                <a:solidFill>
                  <a:srgbClr val="0070C0"/>
                </a:solidFill>
              </a:rPr>
              <a:t>Monosemantic:</a:t>
            </a:r>
            <a:r>
              <a:rPr lang="en-GB" sz="2800" i="1" dirty="0" err="1" smtClean="0"/>
              <a:t>the</a:t>
            </a:r>
            <a:r>
              <a:rPr lang="en-GB" sz="2800" i="1" dirty="0" smtClean="0"/>
              <a:t> suffix </a:t>
            </a:r>
            <a:r>
              <a:rPr lang="en-GB" sz="2800" dirty="0" smtClean="0"/>
              <a:t>-</a:t>
            </a:r>
            <a:r>
              <a:rPr lang="en-GB" sz="2800" dirty="0" err="1" smtClean="0"/>
              <a:t>ess</a:t>
            </a:r>
            <a:r>
              <a:rPr lang="en-GB" sz="2800" i="1" dirty="0" smtClean="0"/>
              <a:t> has only one meaning ‘female’ – tigress, </a:t>
            </a:r>
            <a:r>
              <a:rPr lang="en-GB" sz="2800" i="1" dirty="0" err="1" smtClean="0"/>
              <a:t>taloress</a:t>
            </a:r>
            <a:r>
              <a:rPr lang="en-GB" sz="2800" dirty="0" smtClean="0"/>
              <a:t>;</a:t>
            </a:r>
          </a:p>
          <a:p>
            <a:pPr marL="850392" lvl="1" indent="-457200">
              <a:buFont typeface="+mj-lt"/>
              <a:buAutoNum type="alphaLcParenR"/>
            </a:pPr>
            <a:r>
              <a:rPr lang="en-GB" sz="2800" b="1" dirty="0" err="1" smtClean="0">
                <a:solidFill>
                  <a:srgbClr val="0070C0"/>
                </a:solidFill>
              </a:rPr>
              <a:t>Polysemantic</a:t>
            </a:r>
            <a:r>
              <a:rPr lang="en-GB" sz="2800" b="1" dirty="0" smtClean="0">
                <a:solidFill>
                  <a:srgbClr val="0070C0"/>
                </a:solidFill>
              </a:rPr>
              <a:t>:</a:t>
            </a:r>
            <a:r>
              <a:rPr lang="en-GB" sz="2800" dirty="0" smtClean="0"/>
              <a:t> the suffix -hood has two meanings:</a:t>
            </a:r>
            <a:endParaRPr lang="ru-RU" sz="2800" dirty="0" smtClean="0"/>
          </a:p>
          <a:p>
            <a:pPr marL="1252538" lvl="0" indent="-360363">
              <a:buFont typeface="+mj-lt"/>
              <a:buAutoNum type="arabicParenR"/>
            </a:pPr>
            <a:r>
              <a:rPr lang="en-GB" sz="2800" dirty="0" smtClean="0"/>
              <a:t>‘condition or quality’ – </a:t>
            </a:r>
            <a:r>
              <a:rPr lang="en-GB" sz="2800" i="1" dirty="0" smtClean="0"/>
              <a:t>falsehood, womanhood</a:t>
            </a:r>
            <a:r>
              <a:rPr lang="en-GB" sz="2800" dirty="0" smtClean="0"/>
              <a:t>;</a:t>
            </a:r>
          </a:p>
          <a:p>
            <a:pPr marL="1252538" lvl="0" indent="-360363">
              <a:buFont typeface="+mj-lt"/>
              <a:buAutoNum type="arabicParenR"/>
            </a:pPr>
            <a:r>
              <a:rPr lang="en-GB" sz="2800" dirty="0" smtClean="0"/>
              <a:t>‘collection or group’ – </a:t>
            </a:r>
            <a:r>
              <a:rPr lang="en-GB" sz="2800" i="1" dirty="0" smtClean="0"/>
              <a:t>brotherhood.</a:t>
            </a:r>
            <a:endParaRPr lang="ru-RU" sz="2400"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 </a:t>
            </a:r>
            <a:r>
              <a:rPr lang="en-GB" sz="2800" dirty="0" smtClean="0"/>
              <a:t>suffixes may fall into several groups. E.g., noun-suffixes fall into those denoting:</a:t>
            </a:r>
            <a:endParaRPr lang="ru-RU" sz="2400" dirty="0" smtClean="0"/>
          </a:p>
          <a:p>
            <a:pPr marL="850392" lvl="1" indent="-457200">
              <a:buFont typeface="+mj-lt"/>
              <a:buAutoNum type="alphaLcParenR"/>
            </a:pPr>
            <a:r>
              <a:rPr lang="en-GB" sz="2400" dirty="0" smtClean="0"/>
              <a:t>the agent of the action: </a:t>
            </a:r>
            <a:r>
              <a:rPr lang="en-GB" sz="2400" i="1" dirty="0" smtClean="0"/>
              <a:t>-</a:t>
            </a:r>
            <a:r>
              <a:rPr lang="en-GB" sz="2400" i="1" dirty="0" err="1" smtClean="0">
                <a:solidFill>
                  <a:srgbClr val="C00000"/>
                </a:solidFill>
              </a:rPr>
              <a:t>er</a:t>
            </a:r>
            <a:r>
              <a:rPr lang="en-GB" sz="2400" i="1" dirty="0" smtClean="0">
                <a:solidFill>
                  <a:srgbClr val="C00000"/>
                </a:solidFill>
              </a:rPr>
              <a:t> (baker); </a:t>
            </a:r>
            <a:r>
              <a:rPr lang="en-GB" sz="2400" dirty="0" smtClean="0">
                <a:solidFill>
                  <a:srgbClr val="C00000"/>
                </a:solidFill>
              </a:rPr>
              <a:t>-ant</a:t>
            </a:r>
            <a:r>
              <a:rPr lang="en-GB" sz="2400" i="1" dirty="0" smtClean="0">
                <a:solidFill>
                  <a:srgbClr val="C00000"/>
                </a:solidFill>
              </a:rPr>
              <a:t> (accountant)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appurtenance: </a:t>
            </a:r>
            <a:r>
              <a:rPr lang="en-GB" sz="2400" dirty="0" smtClean="0">
                <a:solidFill>
                  <a:srgbClr val="C00000"/>
                </a:solidFill>
              </a:rPr>
              <a:t>-an/-</a:t>
            </a:r>
            <a:r>
              <a:rPr lang="en-GB" sz="2400" dirty="0" err="1" smtClean="0">
                <a:solidFill>
                  <a:srgbClr val="C00000"/>
                </a:solidFill>
              </a:rPr>
              <a:t>ian</a:t>
            </a:r>
            <a:r>
              <a:rPr lang="en-GB" sz="2400" i="1" dirty="0" smtClean="0">
                <a:solidFill>
                  <a:srgbClr val="C00000"/>
                </a:solidFill>
              </a:rPr>
              <a:t> (Victorian, Russian); </a:t>
            </a:r>
            <a:r>
              <a:rPr lang="en-GB" sz="2400" dirty="0" smtClean="0">
                <a:solidFill>
                  <a:srgbClr val="C00000"/>
                </a:solidFill>
              </a:rPr>
              <a:t>-</a:t>
            </a:r>
            <a:r>
              <a:rPr lang="en-GB" sz="2400" dirty="0" err="1" smtClean="0">
                <a:solidFill>
                  <a:srgbClr val="C00000"/>
                </a:solidFill>
              </a:rPr>
              <a:t>ese</a:t>
            </a:r>
            <a:r>
              <a:rPr lang="en-GB" sz="2400" i="1" dirty="0" smtClean="0">
                <a:solidFill>
                  <a:srgbClr val="C00000"/>
                </a:solidFill>
              </a:rPr>
              <a:t> (Chinese)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err="1" smtClean="0"/>
              <a:t>collectivity</a:t>
            </a:r>
            <a:r>
              <a:rPr lang="en-GB" sz="2400" dirty="0" smtClean="0"/>
              <a:t>: -</a:t>
            </a:r>
            <a:r>
              <a:rPr lang="en-GB" sz="2400" dirty="0" err="1" smtClean="0">
                <a:solidFill>
                  <a:srgbClr val="C00000"/>
                </a:solidFill>
              </a:rPr>
              <a:t>dom</a:t>
            </a:r>
            <a:r>
              <a:rPr lang="en-GB" sz="2400" i="1" dirty="0" smtClean="0">
                <a:solidFill>
                  <a:srgbClr val="C00000"/>
                </a:solidFill>
              </a:rPr>
              <a:t> (officialdom); </a:t>
            </a:r>
            <a:r>
              <a:rPr lang="en-GB" sz="2400" dirty="0" smtClean="0">
                <a:solidFill>
                  <a:srgbClr val="C00000"/>
                </a:solidFill>
              </a:rPr>
              <a:t>-</a:t>
            </a:r>
            <a:r>
              <a:rPr lang="en-GB" sz="2400" dirty="0" err="1" smtClean="0">
                <a:solidFill>
                  <a:srgbClr val="C00000"/>
                </a:solidFill>
              </a:rPr>
              <a:t>ry</a:t>
            </a:r>
            <a:r>
              <a:rPr lang="en-GB" sz="2400" i="1" dirty="0" smtClean="0">
                <a:solidFill>
                  <a:srgbClr val="C00000"/>
                </a:solidFill>
              </a:rPr>
              <a:t> (pleasantry</a:t>
            </a:r>
            <a:r>
              <a:rPr lang="en-GB" sz="2400" i="1" dirty="0" smtClean="0"/>
              <a:t>)</a:t>
            </a:r>
            <a:r>
              <a:rPr lang="en-GB" sz="2400" dirty="0" smtClean="0"/>
              <a:t>;</a:t>
            </a:r>
            <a:endParaRPr lang="ru-RU" sz="2000" dirty="0" smtClean="0"/>
          </a:p>
          <a:p>
            <a:pPr marL="850392" lvl="1" indent="-457200">
              <a:buFont typeface="+mj-lt"/>
              <a:buAutoNum type="alphaLcParenR"/>
            </a:pPr>
            <a:r>
              <a:rPr lang="en-GB" sz="2400" dirty="0" smtClean="0"/>
              <a:t>Diminutiveness:-</a:t>
            </a:r>
            <a:r>
              <a:rPr lang="en-GB" sz="2400" dirty="0" err="1" smtClean="0">
                <a:solidFill>
                  <a:srgbClr val="C00000"/>
                </a:solidFill>
              </a:rPr>
              <a:t>ie</a:t>
            </a:r>
            <a:r>
              <a:rPr lang="en-GB" sz="2400" i="1" dirty="0" smtClean="0">
                <a:solidFill>
                  <a:srgbClr val="C00000"/>
                </a:solidFill>
              </a:rPr>
              <a:t> (birdie); </a:t>
            </a:r>
            <a:r>
              <a:rPr lang="en-GB" sz="2400" dirty="0" smtClean="0">
                <a:solidFill>
                  <a:srgbClr val="C00000"/>
                </a:solidFill>
              </a:rPr>
              <a:t>-let</a:t>
            </a:r>
            <a:r>
              <a:rPr lang="en-GB" sz="2400" i="1" dirty="0" smtClean="0">
                <a:solidFill>
                  <a:srgbClr val="C00000"/>
                </a:solidFill>
              </a:rPr>
              <a:t> (cloudlet); </a:t>
            </a:r>
            <a:r>
              <a:rPr lang="en-GB" sz="2400" dirty="0" smtClean="0">
                <a:solidFill>
                  <a:srgbClr val="C00000"/>
                </a:solidFill>
              </a:rPr>
              <a:t>-ling</a:t>
            </a:r>
            <a:r>
              <a:rPr lang="en-GB" sz="2400" i="1" dirty="0" smtClean="0">
                <a:solidFill>
                  <a:srgbClr val="C00000"/>
                </a:solidFill>
              </a:rPr>
              <a:t> (</a:t>
            </a:r>
            <a:r>
              <a:rPr lang="en-GB" sz="2400" i="1" dirty="0" err="1" smtClean="0">
                <a:solidFill>
                  <a:srgbClr val="C00000"/>
                </a:solidFill>
              </a:rPr>
              <a:t>wolfling</a:t>
            </a:r>
            <a:r>
              <a:rPr lang="en-GB" sz="2400" i="1" dirty="0" smtClean="0">
                <a:solidFill>
                  <a:srgbClr val="C00000"/>
                </a:solidFill>
              </a:rPr>
              <a:t>)</a:t>
            </a:r>
            <a:r>
              <a:rPr lang="en-GB" sz="2400" dirty="0" smtClean="0">
                <a:solidFill>
                  <a:srgbClr val="C00000"/>
                </a:solidFill>
              </a:rPr>
              <a:t>.</a:t>
            </a:r>
            <a:endParaRPr lang="ru-RU" sz="2000" dirty="0" smtClean="0">
              <a:solidFill>
                <a:srgbClr val="C00000"/>
              </a:solidFill>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5"/>
            </a:pPr>
            <a:r>
              <a:rPr lang="en-GB" sz="2800" u="sng" dirty="0" smtClean="0"/>
              <a:t>According to their stylistic reference</a:t>
            </a:r>
            <a:r>
              <a:rPr lang="en-GB" sz="2800" dirty="0" smtClean="0"/>
              <a:t> suffixes may be classified into:</a:t>
            </a:r>
            <a:endParaRPr lang="ru-RU" sz="2400" dirty="0" smtClean="0"/>
          </a:p>
          <a:p>
            <a:pPr marL="850392" lvl="1" indent="-457200">
              <a:buFont typeface="+mj-lt"/>
              <a:buAutoNum type="alphaLcParenR"/>
            </a:pPr>
            <a:r>
              <a:rPr lang="en-GB" sz="2400" dirty="0" smtClean="0"/>
              <a:t>those characterized by neutral stylistic reference: -</a:t>
            </a:r>
            <a:r>
              <a:rPr lang="en-GB" sz="2400" dirty="0" smtClean="0">
                <a:solidFill>
                  <a:srgbClr val="C00000"/>
                </a:solidFill>
              </a:rPr>
              <a:t>able</a:t>
            </a:r>
            <a:r>
              <a:rPr lang="en-GB" sz="2400" i="1" dirty="0" smtClean="0">
                <a:solidFill>
                  <a:srgbClr val="C00000"/>
                </a:solidFill>
              </a:rPr>
              <a:t> (agreeable);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(writer);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(meeting)</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having a certain stylistic value: -</a:t>
            </a:r>
            <a:r>
              <a:rPr lang="en-GB" sz="2400" dirty="0" err="1" smtClean="0">
                <a:solidFill>
                  <a:srgbClr val="C00000"/>
                </a:solidFill>
              </a:rPr>
              <a:t>oid</a:t>
            </a:r>
            <a:r>
              <a:rPr lang="en-GB" sz="2400" i="1" dirty="0" smtClean="0">
                <a:solidFill>
                  <a:srgbClr val="C00000"/>
                </a:solidFill>
              </a:rPr>
              <a:t> (asteroid); </a:t>
            </a:r>
            <a:r>
              <a:rPr lang="en-GB" sz="2400" dirty="0" smtClean="0">
                <a:solidFill>
                  <a:srgbClr val="C00000"/>
                </a:solidFill>
              </a:rPr>
              <a:t>-</a:t>
            </a:r>
            <a:r>
              <a:rPr lang="en-GB" sz="2400" dirty="0" err="1" smtClean="0">
                <a:solidFill>
                  <a:srgbClr val="C00000"/>
                </a:solidFill>
              </a:rPr>
              <a:t>tron</a:t>
            </a:r>
            <a:r>
              <a:rPr lang="en-GB" sz="2400" i="1" dirty="0" smtClean="0">
                <a:solidFill>
                  <a:srgbClr val="C00000"/>
                </a:solidFill>
              </a:rPr>
              <a:t> (cyclotron)</a:t>
            </a:r>
            <a:r>
              <a:rPr lang="en-GB" sz="2400" dirty="0" smtClean="0">
                <a:solidFill>
                  <a:srgbClr val="C00000"/>
                </a:solidFill>
              </a:rPr>
              <a:t>. </a:t>
            </a:r>
          </a:p>
          <a:p>
            <a:pPr marL="850392" lvl="1" indent="-457200">
              <a:buNone/>
            </a:pPr>
            <a:r>
              <a:rPr lang="en-GB" sz="2400" dirty="0" smtClean="0"/>
              <a:t>These suffixes occur usually in terms and are bookish.</a:t>
            </a:r>
            <a:endParaRPr lang="ru-RU" sz="2000"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b="1" i="1" u="sng" dirty="0" err="1" smtClean="0">
                <a:solidFill>
                  <a:srgbClr val="00B050"/>
                </a:solidFill>
              </a:rPr>
              <a:t>Prefixation</a:t>
            </a:r>
            <a:r>
              <a:rPr lang="en-US" dirty="0" smtClean="0"/>
              <a:t> </a:t>
            </a:r>
            <a:r>
              <a:rPr lang="en-GB" dirty="0" smtClean="0"/>
              <a:t>is the formation of words with the help of prefixes, which are derivational morphemes, affixed before the derivational base. </a:t>
            </a:r>
          </a:p>
          <a:p>
            <a:r>
              <a:rPr lang="en-US" b="1" i="1" u="sng" dirty="0" smtClean="0">
                <a:solidFill>
                  <a:srgbClr val="00B050"/>
                </a:solidFill>
              </a:rPr>
              <a:t>A</a:t>
            </a:r>
            <a:r>
              <a:rPr lang="en-GB" b="1" i="1" u="sng" dirty="0" smtClean="0">
                <a:solidFill>
                  <a:srgbClr val="00B050"/>
                </a:solidFill>
              </a:rPr>
              <a:t> prefix</a:t>
            </a:r>
            <a:r>
              <a:rPr lang="en-GB" i="1" u="sng" dirty="0" smtClean="0">
                <a:solidFill>
                  <a:srgbClr val="00B050"/>
                </a:solidFill>
              </a:rPr>
              <a:t> </a:t>
            </a:r>
            <a:r>
              <a:rPr lang="en-GB" dirty="0" smtClean="0"/>
              <a:t>is a derivational morpheme preceding the root-morpheme and modifying its meaning (</a:t>
            </a:r>
            <a:r>
              <a:rPr lang="en-GB" i="1" dirty="0" smtClean="0"/>
              <a:t>understand – </a:t>
            </a:r>
            <a:r>
              <a:rPr lang="en-GB" dirty="0" err="1" smtClean="0"/>
              <a:t>mis</a:t>
            </a:r>
            <a:r>
              <a:rPr lang="en-GB" i="1" dirty="0" smtClean="0"/>
              <a:t>-understand, correct – </a:t>
            </a:r>
            <a:r>
              <a:rPr lang="en-GB" dirty="0" smtClean="0"/>
              <a:t>in</a:t>
            </a:r>
            <a:r>
              <a:rPr lang="en-GB" i="1" dirty="0" smtClean="0"/>
              <a:t>-correct</a:t>
            </a:r>
            <a:r>
              <a:rPr lang="en-GB" dirty="0" smtClean="0"/>
              <a:t>). </a:t>
            </a:r>
            <a:endParaRPr lang="ru-RU" dirty="0" smtClean="0"/>
          </a:p>
          <a:p>
            <a:endParaRPr lang="ru-RU" dirty="0"/>
          </a:p>
        </p:txBody>
      </p:sp>
      <p:sp>
        <p:nvSpPr>
          <p:cNvPr id="3" name="Заголовок 2"/>
          <p:cNvSpPr>
            <a:spLocks noGrp="1"/>
          </p:cNvSpPr>
          <p:nvPr>
            <p:ph type="title"/>
          </p:nvPr>
        </p:nvSpPr>
        <p:spPr>
          <a:xfrm>
            <a:off x="500034" y="357166"/>
            <a:ext cx="8229600" cy="1000124"/>
          </a:xfrm>
        </p:spPr>
        <p:txBody>
          <a:bodyPr>
            <a:noAutofit/>
          </a:bodyPr>
          <a:lstStyle/>
          <a:p>
            <a:pPr lvl="1" algn="l" rtl="0">
              <a:spcBef>
                <a:spcPct val="0"/>
              </a:spcBef>
            </a:pPr>
            <a:r>
              <a:rPr lang="en-US" sz="3600" b="1" i="1" dirty="0" smtClean="0"/>
              <a:t/>
            </a:r>
            <a:br>
              <a:rPr lang="en-US" sz="3600" b="1" i="1" dirty="0" smtClean="0"/>
            </a:br>
            <a:r>
              <a:rPr lang="en-US" sz="3200" i="1" dirty="0" smtClean="0"/>
              <a:t>3.2</a:t>
            </a:r>
            <a:r>
              <a:rPr lang="en-US" sz="3200" i="1" dirty="0"/>
              <a:t>. PREFIXATION. CLASSIFICATION OF PREFIXES.</a:t>
            </a:r>
            <a:r>
              <a:rPr lang="ru-RU" sz="3200" dirty="0"/>
              <a:t/>
            </a:r>
            <a:br>
              <a:rPr lang="ru-RU" sz="3200" dirty="0"/>
            </a:br>
            <a:endParaRPr lang="ru-RU"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214974"/>
          </a:xfrm>
        </p:spPr>
        <p:txBody>
          <a:bodyPr>
            <a:normAutofit fontScale="92500" lnSpcReduction="10000"/>
          </a:bodyPr>
          <a:lstStyle/>
          <a:p>
            <a:r>
              <a:rPr lang="en-GB" b="1" dirty="0" smtClean="0"/>
              <a:t>Word-formation</a:t>
            </a:r>
            <a:r>
              <a:rPr lang="en-GB" dirty="0" smtClean="0"/>
              <a:t> is the system of derivative types of words and the process of creating new words from the material available in the language after certain structural and semantic formulas and patterns. </a:t>
            </a:r>
          </a:p>
          <a:p>
            <a:r>
              <a:rPr lang="en-GB" i="1" dirty="0" smtClean="0"/>
              <a:t>Driver</a:t>
            </a:r>
            <a:r>
              <a:rPr lang="en-GB" b="1" dirty="0" smtClean="0"/>
              <a:t> =</a:t>
            </a:r>
            <a:r>
              <a:rPr lang="en-GB" dirty="0" smtClean="0"/>
              <a:t> v</a:t>
            </a:r>
            <a:r>
              <a:rPr lang="en-GB" i="1" dirty="0" smtClean="0"/>
              <a:t>+-</a:t>
            </a:r>
            <a:r>
              <a:rPr lang="en-GB" i="1" dirty="0" err="1" smtClean="0"/>
              <a:t>er</a:t>
            </a:r>
            <a:r>
              <a:rPr lang="en-GB" i="1" dirty="0" smtClean="0"/>
              <a:t> (</a:t>
            </a:r>
            <a:r>
              <a:rPr lang="en-GB" dirty="0" smtClean="0"/>
              <a:t>a verbal stem + the noun-forming suffix –</a:t>
            </a:r>
            <a:r>
              <a:rPr lang="en-GB" i="1" dirty="0" err="1" smtClean="0"/>
              <a:t>er</a:t>
            </a:r>
            <a:r>
              <a:rPr lang="en-GB" i="1" dirty="0" smtClean="0"/>
              <a:t>)</a:t>
            </a:r>
            <a:r>
              <a:rPr lang="en-GB" dirty="0" smtClean="0"/>
              <a:t>. </a:t>
            </a:r>
          </a:p>
          <a:p>
            <a:r>
              <a:rPr lang="en-GB" dirty="0" smtClean="0"/>
              <a:t>The meaning of </a:t>
            </a:r>
          </a:p>
          <a:p>
            <a:r>
              <a:rPr lang="en-GB" i="1" dirty="0" smtClean="0"/>
              <a:t>Driver</a:t>
            </a:r>
            <a:r>
              <a:rPr lang="en-GB" b="1" dirty="0" smtClean="0"/>
              <a:t> -</a:t>
            </a:r>
            <a:r>
              <a:rPr lang="en-GB" dirty="0" smtClean="0"/>
              <a:t> the meaning of the stem </a:t>
            </a:r>
            <a:r>
              <a:rPr lang="en-GB" i="1" dirty="0" smtClean="0"/>
              <a:t>drive-</a:t>
            </a:r>
            <a:r>
              <a:rPr lang="en-GB" b="1" dirty="0" smtClean="0"/>
              <a:t> ‘</a:t>
            </a:r>
            <a:r>
              <a:rPr lang="en-GB" dirty="0" smtClean="0"/>
              <a:t>to direct the course of a vehicle’ and the suffix </a:t>
            </a:r>
            <a:r>
              <a:rPr lang="en-GB" b="1" dirty="0" smtClean="0"/>
              <a:t>-</a:t>
            </a:r>
            <a:r>
              <a:rPr lang="en-GB" i="1" dirty="0" err="1" smtClean="0"/>
              <a:t>er</a:t>
            </a:r>
            <a:r>
              <a:rPr lang="en-GB" b="1" dirty="0" smtClean="0"/>
              <a:t> </a:t>
            </a:r>
            <a:r>
              <a:rPr lang="en-GB" dirty="0" smtClean="0"/>
              <a:t>meaning ‘an active agent’: a </a:t>
            </a:r>
            <a:r>
              <a:rPr lang="en-GB" i="1" dirty="0" smtClean="0"/>
              <a:t>driver</a:t>
            </a:r>
            <a:r>
              <a:rPr lang="en-GB" b="1" dirty="0" smtClean="0"/>
              <a:t> </a:t>
            </a:r>
            <a:r>
              <a:rPr lang="en-GB" dirty="0" smtClean="0"/>
              <a:t>is ‘one who drives’ (</a:t>
            </a:r>
            <a:r>
              <a:rPr lang="en-GB" i="1" dirty="0" smtClean="0"/>
              <a:t>a carriage, motorcar, railway engine</a:t>
            </a:r>
            <a:r>
              <a:rPr lang="en-GB" dirty="0" smtClean="0"/>
              <a:t>, etc.).</a:t>
            </a:r>
            <a:endParaRPr lang="ru-RU" dirty="0" smtClean="0"/>
          </a:p>
          <a:p>
            <a:r>
              <a:rPr lang="en-US" dirty="0" smtClean="0"/>
              <a:t> </a:t>
            </a:r>
            <a:endParaRPr lang="ru-RU" dirty="0" smtClean="0"/>
          </a:p>
          <a:p>
            <a:endParaRPr lang="ru-RU" dirty="0"/>
          </a:p>
        </p:txBody>
      </p:sp>
      <p:sp>
        <p:nvSpPr>
          <p:cNvPr id="2" name="Заголовок 1"/>
          <p:cNvSpPr>
            <a:spLocks noGrp="1"/>
          </p:cNvSpPr>
          <p:nvPr>
            <p:ph type="title"/>
          </p:nvPr>
        </p:nvSpPr>
        <p:spPr>
          <a:xfrm>
            <a:off x="457200" y="274638"/>
            <a:ext cx="8229600" cy="939784"/>
          </a:xfrm>
        </p:spPr>
        <p:txBody>
          <a:bodyPr>
            <a:normAutofit fontScale="90000"/>
          </a:bodyPr>
          <a:lstStyle/>
          <a:p>
            <a:pPr lvl="0"/>
            <a:r>
              <a:rPr lang="en-US" dirty="0" smtClean="0"/>
              <a:t>1. TYPES OF FORMING WORDS</a:t>
            </a:r>
            <a:r>
              <a:rPr lang="ru-RU" dirty="0" smtClean="0"/>
              <a:t/>
            </a:r>
            <a:br>
              <a:rPr lang="ru-RU" dirty="0" smtClean="0"/>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864307"/>
          </a:xfrm>
        </p:spPr>
        <p:txBody>
          <a:bodyPr>
            <a:normAutofit/>
          </a:bodyPr>
          <a:lstStyle/>
          <a:p>
            <a:pPr marL="624078" lvl="0" indent="-514350">
              <a:buFont typeface="+mj-lt"/>
              <a:buAutoNum type="arabicPeriod"/>
            </a:pPr>
            <a:r>
              <a:rPr lang="en-GB" sz="2800" u="sng" dirty="0" smtClean="0"/>
              <a:t>According to the </a:t>
            </a:r>
            <a:r>
              <a:rPr lang="en-GB" sz="2800" u="sng" dirty="0" err="1" smtClean="0"/>
              <a:t>lexico</a:t>
            </a:r>
            <a:r>
              <a:rPr lang="en-GB" sz="2800" u="sng" dirty="0" smtClean="0"/>
              <a:t>-grammatical character of the base</a:t>
            </a:r>
            <a:r>
              <a:rPr lang="en-GB" sz="2800" dirty="0" smtClean="0"/>
              <a:t> prefixes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dirty="0" smtClean="0">
                <a:solidFill>
                  <a:srgbClr val="0070C0"/>
                </a:solidFill>
              </a:rPr>
              <a:t> </a:t>
            </a:r>
            <a:r>
              <a:rPr lang="en-GB" sz="2400" dirty="0" smtClean="0"/>
              <a:t>(those added to the verbal base): </a:t>
            </a:r>
            <a:r>
              <a:rPr lang="en-GB" sz="2400" dirty="0" smtClean="0">
                <a:solidFill>
                  <a:srgbClr val="C00000"/>
                </a:solidFill>
              </a:rPr>
              <a:t>re-</a:t>
            </a:r>
            <a:r>
              <a:rPr lang="en-GB" sz="2400" i="1" dirty="0" smtClean="0">
                <a:solidFill>
                  <a:srgbClr val="C00000"/>
                </a:solidFill>
              </a:rPr>
              <a:t> (rewrite); </a:t>
            </a:r>
            <a:r>
              <a:rPr lang="en-GB" sz="2400" dirty="0" smtClean="0">
                <a:solidFill>
                  <a:srgbClr val="C00000"/>
                </a:solidFill>
              </a:rPr>
              <a:t>over-</a:t>
            </a:r>
            <a:r>
              <a:rPr lang="en-GB" sz="2400" i="1" dirty="0" smtClean="0">
                <a:solidFill>
                  <a:srgbClr val="C00000"/>
                </a:solidFill>
              </a:rPr>
              <a:t> (overdo); </a:t>
            </a:r>
            <a:r>
              <a:rPr lang="en-GB" sz="2400" dirty="0" smtClean="0">
                <a:solidFill>
                  <a:srgbClr val="C00000"/>
                </a:solidFill>
              </a:rPr>
              <a:t>out-</a:t>
            </a:r>
            <a:r>
              <a:rPr lang="en-GB" sz="2400" i="1" dirty="0" smtClean="0">
                <a:solidFill>
                  <a:srgbClr val="C00000"/>
                </a:solidFill>
              </a:rPr>
              <a:t> (outstay)</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i="1" dirty="0" smtClean="0"/>
              <a:t> </a:t>
            </a:r>
            <a:r>
              <a:rPr lang="en-GB" sz="2400" dirty="0" smtClean="0"/>
              <a:t>(those added to the nominal base): </a:t>
            </a:r>
            <a:r>
              <a:rPr lang="en-GB" sz="2400" i="1" dirty="0" smtClean="0"/>
              <a:t>- </a:t>
            </a:r>
            <a:r>
              <a:rPr lang="en-GB" sz="2400" i="1" dirty="0" smtClean="0">
                <a:solidFill>
                  <a:srgbClr val="C00000"/>
                </a:solidFill>
              </a:rPr>
              <a:t>(unbutton); </a:t>
            </a:r>
            <a:r>
              <a:rPr lang="en-GB" sz="2400" dirty="0" smtClean="0">
                <a:solidFill>
                  <a:srgbClr val="C00000"/>
                </a:solidFill>
              </a:rPr>
              <a:t>de</a:t>
            </a:r>
            <a:r>
              <a:rPr lang="en-GB" sz="2400" i="1" dirty="0" smtClean="0">
                <a:solidFill>
                  <a:srgbClr val="C00000"/>
                </a:solidFill>
              </a:rPr>
              <a:t>- (detrain); </a:t>
            </a:r>
            <a:r>
              <a:rPr lang="en-GB" sz="2400" dirty="0" smtClean="0">
                <a:solidFill>
                  <a:srgbClr val="C00000"/>
                </a:solidFill>
              </a:rPr>
              <a:t>ex-</a:t>
            </a:r>
            <a:r>
              <a:rPr lang="en-GB" sz="2400" i="1" dirty="0" smtClean="0">
                <a:solidFill>
                  <a:srgbClr val="C00000"/>
                </a:solidFill>
              </a:rPr>
              <a:t> (ex-president)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deadjectival</a:t>
            </a:r>
            <a:r>
              <a:rPr lang="en-GB" sz="2400" dirty="0" smtClean="0"/>
              <a:t> (those added to the adjectival base): </a:t>
            </a:r>
            <a:r>
              <a:rPr lang="en-GB" sz="2400" dirty="0" smtClean="0">
                <a:solidFill>
                  <a:srgbClr val="C00000"/>
                </a:solidFill>
              </a:rPr>
              <a:t>un-</a:t>
            </a:r>
            <a:r>
              <a:rPr lang="en-GB" sz="2400" i="1" dirty="0" smtClean="0">
                <a:solidFill>
                  <a:srgbClr val="C00000"/>
                </a:solidFill>
              </a:rPr>
              <a:t> (uneasy); </a:t>
            </a:r>
            <a:r>
              <a:rPr lang="en-GB" sz="2400" dirty="0" smtClean="0">
                <a:solidFill>
                  <a:srgbClr val="C00000"/>
                </a:solidFill>
              </a:rPr>
              <a:t>bi-</a:t>
            </a:r>
            <a:r>
              <a:rPr lang="en-GB" sz="2400" i="1" dirty="0" smtClean="0">
                <a:solidFill>
                  <a:srgbClr val="C00000"/>
                </a:solidFill>
              </a:rPr>
              <a:t> (biannual)</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US" sz="2400" b="1" dirty="0" err="1" smtClean="0">
                <a:solidFill>
                  <a:srgbClr val="0070C0"/>
                </a:solidFill>
              </a:rPr>
              <a:t>deadverbial</a:t>
            </a:r>
            <a:r>
              <a:rPr lang="en-US" sz="2400" b="1" i="1" dirty="0" smtClean="0"/>
              <a:t> </a:t>
            </a:r>
            <a:r>
              <a:rPr lang="en-US" sz="2400" dirty="0" smtClean="0"/>
              <a:t>(those added to the adverbial base): </a:t>
            </a:r>
            <a:r>
              <a:rPr lang="en-US" sz="2400" dirty="0" smtClean="0">
                <a:solidFill>
                  <a:srgbClr val="C00000"/>
                </a:solidFill>
              </a:rPr>
              <a:t>un-</a:t>
            </a:r>
            <a:r>
              <a:rPr lang="en-US" sz="2400" i="1" dirty="0" smtClean="0">
                <a:solidFill>
                  <a:srgbClr val="C00000"/>
                </a:solidFill>
              </a:rPr>
              <a:t> (unfortunately); </a:t>
            </a:r>
            <a:r>
              <a:rPr lang="en-US" sz="2400" dirty="0" smtClean="0">
                <a:solidFill>
                  <a:srgbClr val="C00000"/>
                </a:solidFill>
              </a:rPr>
              <a:t>in</a:t>
            </a:r>
            <a:r>
              <a:rPr lang="en-US" sz="2400" i="1" dirty="0" smtClean="0">
                <a:solidFill>
                  <a:srgbClr val="C00000"/>
                </a:solidFill>
              </a:rPr>
              <a:t>- independently).</a:t>
            </a:r>
            <a:r>
              <a:rPr lang="en-US"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Autofit/>
          </a:bodyPr>
          <a:lstStyle/>
          <a:p>
            <a:r>
              <a:rPr lang="en-GB" sz="2800" dirty="0" smtClean="0"/>
              <a:t>Prefixes can be classified according to different principles.</a:t>
            </a:r>
            <a:r>
              <a:rPr lang="ru-RU" sz="2800" dirty="0" smtClean="0"/>
              <a:t/>
            </a:r>
            <a:br>
              <a:rPr lang="ru-RU" sz="2800" dirty="0" smtClean="0"/>
            </a:b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lstStyle/>
          <a:p>
            <a:pPr marL="624078" lvl="0" indent="-514350">
              <a:buFont typeface="+mj-lt"/>
              <a:buAutoNum type="arabicPeriod" startAt="2"/>
            </a:pPr>
            <a:r>
              <a:rPr lang="en-GB" sz="2800" u="sng" dirty="0" smtClean="0"/>
              <a:t>According to the class of words they preferably form</a:t>
            </a:r>
            <a:r>
              <a:rPr lang="en-GB" sz="2800" dirty="0" smtClean="0"/>
              <a:t> prefixes are divided into:</a:t>
            </a:r>
          </a:p>
          <a:p>
            <a:pPr marL="624078" lvl="0" indent="-514350">
              <a:buFont typeface="+mj-lt"/>
              <a:buAutoNum type="arabicPeriod" startAt="2"/>
            </a:pPr>
            <a:endParaRPr lang="ru-RU" sz="2400" dirty="0" smtClean="0"/>
          </a:p>
          <a:p>
            <a:pPr marL="850392" lvl="1" indent="-457200">
              <a:buFont typeface="+mj-lt"/>
              <a:buAutoNum type="alphaLcParenR"/>
            </a:pPr>
            <a:r>
              <a:rPr lang="en-GB" sz="2400" b="1" dirty="0" smtClean="0">
                <a:solidFill>
                  <a:srgbClr val="0070C0"/>
                </a:solidFill>
              </a:rPr>
              <a:t>verb-forming prefixes:</a:t>
            </a:r>
            <a:r>
              <a:rPr lang="en-GB" sz="2400" dirty="0" smtClean="0"/>
              <a:t> en-/</a:t>
            </a:r>
            <a:r>
              <a:rPr lang="en-GB" sz="2400" dirty="0" err="1" smtClean="0"/>
              <a:t>em</a:t>
            </a:r>
            <a:r>
              <a:rPr lang="en-GB" sz="2400" dirty="0" smtClean="0"/>
              <a:t>-</a:t>
            </a:r>
            <a:r>
              <a:rPr lang="en-GB" sz="2400" i="1" dirty="0" smtClean="0"/>
              <a:t> (enclose, embed); </a:t>
            </a:r>
            <a:r>
              <a:rPr lang="en-GB" sz="2400" dirty="0" smtClean="0"/>
              <a:t>be-</a:t>
            </a:r>
            <a:r>
              <a:rPr lang="en-GB" sz="2400" i="1" dirty="0" smtClean="0"/>
              <a:t> (befriend); </a:t>
            </a:r>
            <a:r>
              <a:rPr lang="en-GB" sz="2400" dirty="0" smtClean="0"/>
              <a:t>de-</a:t>
            </a:r>
            <a:r>
              <a:rPr lang="en-GB" sz="2400" i="1" dirty="0" smtClean="0"/>
              <a:t> (dethrone)</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noun-forming prefixes:</a:t>
            </a:r>
            <a:r>
              <a:rPr lang="en-GB" sz="2400" i="1" dirty="0" smtClean="0"/>
              <a:t> </a:t>
            </a:r>
            <a:r>
              <a:rPr lang="en-GB" sz="2400" dirty="0" smtClean="0"/>
              <a:t>non-</a:t>
            </a:r>
            <a:r>
              <a:rPr lang="en-GB" sz="2400" i="1" dirty="0" smtClean="0"/>
              <a:t> (non-smoker); </a:t>
            </a:r>
            <a:r>
              <a:rPr lang="en-GB" sz="2400" dirty="0" smtClean="0"/>
              <a:t>sub-</a:t>
            </a:r>
            <a:r>
              <a:rPr lang="en-GB" sz="2400" i="1" dirty="0" smtClean="0"/>
              <a:t> (sub- (subcommittee); </a:t>
            </a:r>
            <a:r>
              <a:rPr lang="en-GB" sz="2400" dirty="0" smtClean="0"/>
              <a:t>ex</a:t>
            </a:r>
            <a:r>
              <a:rPr lang="en-GB" sz="2400" i="1" dirty="0" smtClean="0"/>
              <a:t>- (ex-husband)</a:t>
            </a:r>
            <a:endParaRPr lang="ru-RU" sz="2000" dirty="0" smtClean="0"/>
          </a:p>
          <a:p>
            <a:pPr marL="850392" lvl="1" indent="-457200">
              <a:buFont typeface="+mj-lt"/>
              <a:buAutoNum type="alphaLcParenR"/>
            </a:pPr>
            <a:r>
              <a:rPr lang="en-GB" sz="2400" b="1" dirty="0" smtClean="0">
                <a:solidFill>
                  <a:srgbClr val="0070C0"/>
                </a:solidFill>
              </a:rPr>
              <a:t>adjective-forming prefixes:</a:t>
            </a:r>
            <a:r>
              <a:rPr lang="en-GB" sz="2400" dirty="0" smtClean="0"/>
              <a:t> un-</a:t>
            </a:r>
            <a:r>
              <a:rPr lang="en-GB" sz="2400" i="1" dirty="0" smtClean="0"/>
              <a:t> (unfair); </a:t>
            </a:r>
            <a:r>
              <a:rPr lang="en-GB" sz="2400" dirty="0" err="1" smtClean="0"/>
              <a:t>il</a:t>
            </a:r>
            <a:r>
              <a:rPr lang="en-GB" sz="2400" dirty="0" smtClean="0"/>
              <a:t>-</a:t>
            </a:r>
            <a:r>
              <a:rPr lang="en-GB" sz="2400" i="1" dirty="0" smtClean="0"/>
              <a:t> (illiterate); </a:t>
            </a:r>
            <a:r>
              <a:rPr lang="en-GB" sz="2400" dirty="0" err="1" smtClean="0"/>
              <a:t>ir</a:t>
            </a:r>
            <a:r>
              <a:rPr lang="en-GB" sz="2400" dirty="0" smtClean="0"/>
              <a:t>-</a:t>
            </a:r>
            <a:r>
              <a:rPr lang="en-GB" sz="2400" i="1" dirty="0" smtClean="0"/>
              <a:t> (irregular</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adverb-forming prefixes:</a:t>
            </a:r>
            <a:r>
              <a:rPr lang="en-GB" sz="2400" dirty="0" smtClean="0"/>
              <a:t> un-</a:t>
            </a:r>
            <a:r>
              <a:rPr lang="en-GB" sz="2400" i="1" dirty="0" smtClean="0"/>
              <a:t> (unfortunately); </a:t>
            </a:r>
            <a:r>
              <a:rPr lang="en-GB" sz="2400" dirty="0" smtClean="0"/>
              <a:t>up-</a:t>
            </a:r>
            <a:r>
              <a:rPr lang="en-GB" sz="2400" i="1" dirty="0" smtClean="0"/>
              <a:t> (uphill)</a:t>
            </a:r>
            <a:r>
              <a:rPr lang="en-GB" sz="2400" dirty="0" smtClean="0"/>
              <a:t>.</a:t>
            </a:r>
            <a:endParaRPr lang="ru-RU" sz="2000"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noAutofit/>
          </a:bodyPr>
          <a:lstStyle/>
          <a:p>
            <a:pPr marL="624078" lvl="0" indent="-514350">
              <a:buFont typeface="+mj-lt"/>
              <a:buAutoNum type="arabicPeriod" startAt="3"/>
            </a:pPr>
            <a:r>
              <a:rPr lang="en-GB" sz="2800" u="sng" dirty="0" smtClean="0"/>
              <a:t>Semantically</a:t>
            </a:r>
            <a:r>
              <a:rPr lang="en-GB" sz="2800" dirty="0" smtClean="0"/>
              <a:t> prefixes fall into:</a:t>
            </a:r>
            <a:endParaRPr lang="ru-RU" sz="2800" dirty="0" smtClean="0"/>
          </a:p>
          <a:p>
            <a:pPr marL="850392" lvl="1" indent="-457200">
              <a:buFont typeface="+mj-lt"/>
              <a:buAutoNum type="alphaLcParenR"/>
            </a:pPr>
            <a:r>
              <a:rPr lang="en-GB" sz="2800" b="1" dirty="0" err="1" smtClean="0">
                <a:solidFill>
                  <a:srgbClr val="0070C0"/>
                </a:solidFill>
              </a:rPr>
              <a:t>Monosemantic</a:t>
            </a:r>
            <a:r>
              <a:rPr lang="en-GB" sz="2800" b="1" dirty="0" smtClean="0">
                <a:solidFill>
                  <a:srgbClr val="0070C0"/>
                </a:solidFill>
              </a:rPr>
              <a:t>:</a:t>
            </a:r>
            <a:r>
              <a:rPr lang="en-GB" sz="2800" dirty="0" smtClean="0"/>
              <a:t> the prefix ex- has only one meaning ‘former’ – ex-</a:t>
            </a:r>
            <a:r>
              <a:rPr lang="en-GB" sz="2800" i="1" dirty="0" smtClean="0"/>
              <a:t>boxer</a:t>
            </a:r>
            <a:r>
              <a:rPr lang="en-GB" sz="2800" dirty="0" smtClean="0"/>
              <a:t>;</a:t>
            </a:r>
            <a:endParaRPr lang="ru-RU" sz="2800" dirty="0" smtClean="0"/>
          </a:p>
          <a:p>
            <a:pPr marL="850392" lvl="1" indent="-457200">
              <a:buFont typeface="+mj-lt"/>
              <a:buAutoNum type="alphaLcParenR"/>
            </a:pPr>
            <a:r>
              <a:rPr lang="en-GB" sz="2800" b="1" dirty="0" err="1" smtClean="0">
                <a:solidFill>
                  <a:srgbClr val="0070C0"/>
                </a:solidFill>
              </a:rPr>
              <a:t>Polysemantic</a:t>
            </a:r>
            <a:r>
              <a:rPr lang="en-GB" sz="2800" b="1" dirty="0" smtClean="0">
                <a:solidFill>
                  <a:srgbClr val="0070C0"/>
                </a:solidFill>
              </a:rPr>
              <a:t>;</a:t>
            </a:r>
            <a:r>
              <a:rPr lang="en-GB" sz="2800" b="1" dirty="0" smtClean="0"/>
              <a:t> </a:t>
            </a:r>
            <a:r>
              <a:rPr lang="en-GB" sz="2800" dirty="0" smtClean="0"/>
              <a:t>the prefix </a:t>
            </a:r>
            <a:r>
              <a:rPr lang="en-GB" sz="2800" dirty="0" err="1" smtClean="0"/>
              <a:t>dis</a:t>
            </a:r>
            <a:r>
              <a:rPr lang="en-GB" sz="2800" i="1" dirty="0" smtClean="0"/>
              <a:t>-</a:t>
            </a:r>
            <a:r>
              <a:rPr lang="en-GB" sz="2800" dirty="0" smtClean="0"/>
              <a:t> has four meanings:</a:t>
            </a:r>
            <a:endParaRPr lang="ru-RU" sz="2800" dirty="0" smtClean="0"/>
          </a:p>
          <a:p>
            <a:pPr marL="1073150" lvl="0" indent="-271463">
              <a:buFont typeface="+mj-lt"/>
              <a:buAutoNum type="arabicParenR"/>
            </a:pPr>
            <a:r>
              <a:rPr lang="en-GB" sz="2800" dirty="0" smtClean="0"/>
              <a:t>‘not’ (</a:t>
            </a:r>
            <a:r>
              <a:rPr lang="en-GB" sz="2800" i="1" dirty="0" smtClean="0"/>
              <a:t>disadvantage</a:t>
            </a:r>
            <a:r>
              <a:rPr lang="en-GB" sz="2800" dirty="0" smtClean="0"/>
              <a:t>);</a:t>
            </a:r>
            <a:endParaRPr lang="ru-RU" sz="2800" dirty="0" smtClean="0"/>
          </a:p>
          <a:p>
            <a:pPr marL="1073150" lvl="0" indent="-271463">
              <a:buFont typeface="+mj-lt"/>
              <a:buAutoNum type="arabicParenR"/>
            </a:pPr>
            <a:r>
              <a:rPr lang="en-GB" sz="2800" dirty="0" smtClean="0"/>
              <a:t>‘reversal or absence of an action or state’ (</a:t>
            </a:r>
            <a:r>
              <a:rPr lang="en-GB" sz="2800" i="1" dirty="0" smtClean="0"/>
              <a:t>diseconomy, disaffirm</a:t>
            </a:r>
            <a:r>
              <a:rPr lang="en-GB" sz="2800" dirty="0" smtClean="0"/>
              <a:t>); </a:t>
            </a:r>
            <a:endParaRPr lang="ru-RU" sz="2800" dirty="0" smtClean="0"/>
          </a:p>
          <a:p>
            <a:pPr marL="1073150" lvl="0" indent="-271463">
              <a:buFont typeface="+mj-lt"/>
              <a:buAutoNum type="arabicParenR"/>
            </a:pPr>
            <a:r>
              <a:rPr lang="en-GB" sz="2800" dirty="0" smtClean="0"/>
              <a:t>‘removal of’ (</a:t>
            </a:r>
            <a:r>
              <a:rPr lang="en-GB" sz="2800" i="1" dirty="0" smtClean="0"/>
              <a:t>to disbranch</a:t>
            </a:r>
            <a:r>
              <a:rPr lang="en-GB" sz="2800" dirty="0" smtClean="0"/>
              <a:t>);</a:t>
            </a:r>
            <a:endParaRPr lang="ru-RU" sz="2800" dirty="0" smtClean="0"/>
          </a:p>
          <a:p>
            <a:pPr marL="1073150" lvl="0" indent="-271463">
              <a:buFont typeface="+mj-lt"/>
              <a:buAutoNum type="arabicParenR"/>
            </a:pPr>
            <a:r>
              <a:rPr lang="en-GB" sz="2800" dirty="0" smtClean="0"/>
              <a:t>‘completeness or intensification of an unpleasant action’ (</a:t>
            </a:r>
            <a:r>
              <a:rPr lang="en-GB" sz="2800" i="1" dirty="0" smtClean="0"/>
              <a:t>disgruntled</a:t>
            </a:r>
            <a:r>
              <a:rPr lang="en-GB" sz="2800" dirty="0" smtClean="0"/>
              <a:t>).  </a:t>
            </a:r>
            <a:endParaRPr lang="ru-RU" sz="2800" dirty="0" smtClean="0"/>
          </a:p>
          <a:p>
            <a:endParaRPr lang="ru-RU"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6286544"/>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a:t>
            </a:r>
            <a:r>
              <a:rPr lang="en-GB" sz="2800" dirty="0" smtClean="0"/>
              <a:t> prefixes fall into:</a:t>
            </a:r>
            <a:endParaRPr lang="ru-RU" sz="2400" dirty="0" smtClean="0"/>
          </a:p>
          <a:p>
            <a:pPr marL="850392" lvl="1" indent="-457200">
              <a:buFont typeface="+mj-lt"/>
              <a:buAutoNum type="alphaLcParenR"/>
            </a:pPr>
            <a:r>
              <a:rPr lang="en-GB" sz="2400" b="1" dirty="0" smtClean="0">
                <a:solidFill>
                  <a:srgbClr val="0070C0"/>
                </a:solidFill>
              </a:rPr>
              <a:t>negative prefixes:</a:t>
            </a:r>
            <a:r>
              <a:rPr lang="en-GB" sz="2400" dirty="0" smtClean="0"/>
              <a:t> un</a:t>
            </a:r>
            <a:r>
              <a:rPr lang="en-GB" sz="2400" i="1" dirty="0" smtClean="0"/>
              <a:t>- (ungrateful); </a:t>
            </a:r>
            <a:r>
              <a:rPr lang="en-GB" sz="2400" dirty="0" smtClean="0"/>
              <a:t>non-</a:t>
            </a:r>
            <a:r>
              <a:rPr lang="en-GB" sz="2400" i="1" dirty="0" smtClean="0"/>
              <a:t> (</a:t>
            </a:r>
            <a:r>
              <a:rPr lang="en-GB" sz="2400" i="1" dirty="0" err="1" smtClean="0"/>
              <a:t>nonpolotical</a:t>
            </a:r>
            <a:r>
              <a:rPr lang="en-GB" sz="2400" i="1" dirty="0" smtClean="0"/>
              <a:t>); </a:t>
            </a:r>
            <a:r>
              <a:rPr lang="en-GB" sz="2400" dirty="0" smtClean="0"/>
              <a:t>in-</a:t>
            </a:r>
            <a:r>
              <a:rPr lang="en-GB" sz="2400" i="1" dirty="0" smtClean="0"/>
              <a:t> (incorrect); </a:t>
            </a:r>
            <a:r>
              <a:rPr lang="en-GB" sz="2400" dirty="0" err="1" smtClean="0"/>
              <a:t>dis</a:t>
            </a:r>
            <a:r>
              <a:rPr lang="en-GB" sz="2400" dirty="0" smtClean="0"/>
              <a:t>-</a:t>
            </a:r>
            <a:r>
              <a:rPr lang="en-GB" sz="2400" i="1" dirty="0" smtClean="0"/>
              <a:t> (disloyal); </a:t>
            </a:r>
            <a:r>
              <a:rPr lang="en-GB" sz="2400" dirty="0" smtClean="0"/>
              <a:t>a</a:t>
            </a:r>
            <a:r>
              <a:rPr lang="en-GB" sz="2400" i="1" dirty="0" smtClean="0"/>
              <a:t>- (amoral)</a:t>
            </a:r>
            <a:r>
              <a:rPr lang="en-GB" sz="2400" dirty="0" smtClean="0"/>
              <a:t>;</a:t>
            </a:r>
            <a:endParaRPr lang="ru-RU" sz="2000" dirty="0" smtClean="0"/>
          </a:p>
          <a:p>
            <a:pPr marL="850392" lvl="1" indent="-457200">
              <a:buFont typeface="+mj-lt"/>
              <a:buAutoNum type="alphaLcParenR"/>
            </a:pPr>
            <a:r>
              <a:rPr lang="fr-FR" sz="2400" b="1" dirty="0" smtClean="0">
                <a:solidFill>
                  <a:srgbClr val="0070C0"/>
                </a:solidFill>
              </a:rPr>
              <a:t>reversative prefixes:</a:t>
            </a:r>
            <a:r>
              <a:rPr lang="en-GB" sz="2400" dirty="0" smtClean="0"/>
              <a:t> </a:t>
            </a:r>
            <a:r>
              <a:rPr lang="fr-FR" sz="2400" dirty="0" smtClean="0"/>
              <a:t>un</a:t>
            </a:r>
            <a:r>
              <a:rPr lang="fr-FR" sz="1100" dirty="0" smtClean="0"/>
              <a:t>2</a:t>
            </a:r>
            <a:r>
              <a:rPr lang="fr-FR" sz="2400" i="1" dirty="0" smtClean="0"/>
              <a:t>- (untie); </a:t>
            </a:r>
            <a:r>
              <a:rPr lang="fr-FR" sz="2400" dirty="0" smtClean="0"/>
              <a:t>de</a:t>
            </a:r>
            <a:r>
              <a:rPr lang="fr-FR" sz="2400" i="1" dirty="0" smtClean="0"/>
              <a:t>- (decentralize); </a:t>
            </a:r>
            <a:r>
              <a:rPr lang="fr-FR" sz="2400" dirty="0" smtClean="0"/>
              <a:t>dis</a:t>
            </a:r>
            <a:r>
              <a:rPr lang="fr-FR" sz="1100" dirty="0" smtClean="0"/>
              <a:t>2</a:t>
            </a:r>
            <a:r>
              <a:rPr lang="fr-FR" sz="2400" i="1" dirty="0" smtClean="0"/>
              <a:t>- (disconnect</a:t>
            </a:r>
            <a:r>
              <a:rPr lang="fr-FR" sz="2400" dirty="0" smtClean="0"/>
              <a:t>); </a:t>
            </a:r>
            <a:endParaRPr lang="ru-RU" sz="2000" dirty="0" smtClean="0"/>
          </a:p>
          <a:p>
            <a:pPr marL="850392" lvl="1" indent="-457200">
              <a:buFont typeface="+mj-lt"/>
              <a:buAutoNum type="alphaLcParenR"/>
            </a:pPr>
            <a:r>
              <a:rPr lang="en-GB" sz="2400" b="1" dirty="0" smtClean="0">
                <a:solidFill>
                  <a:srgbClr val="0070C0"/>
                </a:solidFill>
              </a:rPr>
              <a:t>pejorative prefixes:</a:t>
            </a:r>
            <a:r>
              <a:rPr lang="en-GB" sz="2400" dirty="0" smtClean="0"/>
              <a:t> </a:t>
            </a:r>
            <a:r>
              <a:rPr lang="en-GB" sz="2400" dirty="0" err="1" smtClean="0"/>
              <a:t>mis</a:t>
            </a:r>
            <a:r>
              <a:rPr lang="en-GB" sz="2400" dirty="0" smtClean="0"/>
              <a:t>-</a:t>
            </a:r>
            <a:r>
              <a:rPr lang="en-GB" sz="2400" i="1" dirty="0" smtClean="0"/>
              <a:t> (mispronounce); </a:t>
            </a:r>
            <a:r>
              <a:rPr lang="en-GB" sz="2400" dirty="0" smtClean="0"/>
              <a:t>mal-</a:t>
            </a:r>
            <a:r>
              <a:rPr lang="en-GB" sz="2400" i="1" dirty="0" smtClean="0"/>
              <a:t> (maltreat); </a:t>
            </a:r>
            <a:r>
              <a:rPr lang="en-GB" sz="2400" dirty="0" smtClean="0"/>
              <a:t>pseudo-</a:t>
            </a:r>
            <a:r>
              <a:rPr lang="en-GB" sz="2400" i="1" dirty="0" smtClean="0"/>
              <a:t> (pseudo-scientific)</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prefixes of time and order:</a:t>
            </a:r>
            <a:r>
              <a:rPr lang="en-GB" sz="2400" dirty="0" smtClean="0"/>
              <a:t> fore</a:t>
            </a:r>
            <a:r>
              <a:rPr lang="en-GB" sz="2400" i="1" dirty="0" smtClean="0"/>
              <a:t>- (foretell); </a:t>
            </a:r>
            <a:r>
              <a:rPr lang="en-GB" sz="2400" dirty="0" smtClean="0"/>
              <a:t>pre</a:t>
            </a:r>
            <a:r>
              <a:rPr lang="en-GB" sz="2400" i="1" dirty="0" smtClean="0"/>
              <a:t>- (pre-war); </a:t>
            </a:r>
            <a:r>
              <a:rPr lang="en-GB" sz="2400" dirty="0" smtClean="0"/>
              <a:t>post</a:t>
            </a:r>
            <a:r>
              <a:rPr lang="en-GB" sz="2400" i="1" dirty="0" smtClean="0"/>
              <a:t>- (post-war), </a:t>
            </a:r>
            <a:r>
              <a:rPr lang="en-GB" sz="2400" dirty="0" smtClean="0"/>
              <a:t>ex</a:t>
            </a:r>
            <a:r>
              <a:rPr lang="en-GB" sz="2400" i="1" dirty="0" smtClean="0"/>
              <a:t>- (ex-president)</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prefix of repetition:</a:t>
            </a:r>
            <a:r>
              <a:rPr lang="en-GB" sz="2400" dirty="0" smtClean="0"/>
              <a:t> re</a:t>
            </a:r>
            <a:r>
              <a:rPr lang="en-GB" sz="2400" i="1" dirty="0" smtClean="0"/>
              <a:t>- (rebuild, rewrite)</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locative prefixe</a:t>
            </a:r>
            <a:r>
              <a:rPr lang="en-GB" sz="2400" b="1" i="1" dirty="0" smtClean="0">
                <a:solidFill>
                  <a:srgbClr val="0070C0"/>
                </a:solidFill>
              </a:rPr>
              <a:t>s:</a:t>
            </a:r>
            <a:r>
              <a:rPr lang="en-GB" sz="2400" dirty="0" smtClean="0"/>
              <a:t> super</a:t>
            </a:r>
            <a:r>
              <a:rPr lang="en-GB" sz="2400" i="1" dirty="0" smtClean="0"/>
              <a:t>- (superstructure), </a:t>
            </a:r>
            <a:r>
              <a:rPr lang="en-GB" sz="2400" dirty="0" smtClean="0"/>
              <a:t>sub</a:t>
            </a:r>
            <a:r>
              <a:rPr lang="en-GB" sz="2400" i="1" dirty="0" smtClean="0"/>
              <a:t>- (subway), </a:t>
            </a:r>
            <a:r>
              <a:rPr lang="en-GB" sz="2400" dirty="0" smtClean="0"/>
              <a:t>inter</a:t>
            </a:r>
            <a:r>
              <a:rPr lang="en-GB" sz="2400" i="1" dirty="0" smtClean="0"/>
              <a:t>- (inter-continental), </a:t>
            </a:r>
            <a:r>
              <a:rPr lang="en-GB" sz="2400" dirty="0" smtClean="0"/>
              <a:t>trans</a:t>
            </a:r>
            <a:r>
              <a:rPr lang="en-GB" sz="2400" i="1" dirty="0" smtClean="0"/>
              <a:t>- (transatlantic</a:t>
            </a:r>
            <a:r>
              <a:rPr lang="en-GB" sz="2400" dirty="0" smtClean="0"/>
              <a:t>).  </a:t>
            </a:r>
            <a:endParaRPr lang="ru-RU" sz="2000"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lstStyle/>
          <a:p>
            <a:pPr marL="624078" lvl="0" indent="-514350">
              <a:buFont typeface="+mj-lt"/>
              <a:buAutoNum type="arabicPeriod" startAt="5"/>
            </a:pPr>
            <a:r>
              <a:rPr lang="en-GB" sz="2800" u="sng" dirty="0" smtClean="0"/>
              <a:t>According to their stylistic reference</a:t>
            </a:r>
            <a:r>
              <a:rPr lang="en-GB" sz="2800" dirty="0" smtClean="0"/>
              <a:t> prefixes fall into:</a:t>
            </a:r>
            <a:endParaRPr lang="ru-RU" sz="2400" dirty="0" smtClean="0"/>
          </a:p>
          <a:p>
            <a:pPr marL="850392" lvl="1" indent="-457200">
              <a:buFont typeface="+mj-lt"/>
              <a:buAutoNum type="alphaLcParenR"/>
            </a:pPr>
            <a:r>
              <a:rPr lang="en-GB" sz="2400" dirty="0" smtClean="0"/>
              <a:t>those characterized by neutral stylistic reference: </a:t>
            </a:r>
            <a:r>
              <a:rPr lang="en-GB" sz="2400" dirty="0" smtClean="0">
                <a:solidFill>
                  <a:srgbClr val="C00000"/>
                </a:solidFill>
              </a:rPr>
              <a:t>over</a:t>
            </a:r>
            <a:r>
              <a:rPr lang="en-GB" sz="2400" i="1" dirty="0" smtClean="0">
                <a:solidFill>
                  <a:srgbClr val="C00000"/>
                </a:solidFill>
              </a:rPr>
              <a:t>- (oversee); </a:t>
            </a:r>
            <a:r>
              <a:rPr lang="en-GB" sz="2400" dirty="0" smtClean="0">
                <a:solidFill>
                  <a:srgbClr val="C00000"/>
                </a:solidFill>
              </a:rPr>
              <a:t>under-</a:t>
            </a:r>
            <a:r>
              <a:rPr lang="en-GB" sz="2400" i="1" dirty="0" smtClean="0">
                <a:solidFill>
                  <a:srgbClr val="C00000"/>
                </a:solidFill>
              </a:rPr>
              <a:t> (underestimate); </a:t>
            </a:r>
            <a:r>
              <a:rPr lang="en-GB" sz="2400" dirty="0" smtClean="0">
                <a:solidFill>
                  <a:srgbClr val="C00000"/>
                </a:solidFill>
              </a:rPr>
              <a:t>un-</a:t>
            </a:r>
            <a:r>
              <a:rPr lang="en-GB" sz="2400" i="1" dirty="0" smtClean="0">
                <a:solidFill>
                  <a:srgbClr val="C00000"/>
                </a:solidFill>
              </a:rPr>
              <a:t>(unknown)</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possessing quite a definite stylistic value: pseudo-</a:t>
            </a:r>
            <a:r>
              <a:rPr lang="en-GB" sz="2400" i="1" dirty="0" smtClean="0"/>
              <a:t> (</a:t>
            </a:r>
            <a:r>
              <a:rPr lang="en-GB" sz="2400" i="1" dirty="0" smtClean="0">
                <a:solidFill>
                  <a:srgbClr val="C00000"/>
                </a:solidFill>
              </a:rPr>
              <a:t>pseudo-classical); </a:t>
            </a:r>
            <a:r>
              <a:rPr lang="en-GB" sz="2400" dirty="0" smtClean="0">
                <a:solidFill>
                  <a:srgbClr val="C00000"/>
                </a:solidFill>
              </a:rPr>
              <a:t>super-</a:t>
            </a:r>
            <a:r>
              <a:rPr lang="en-GB" sz="2400" i="1" dirty="0" smtClean="0">
                <a:solidFill>
                  <a:srgbClr val="C00000"/>
                </a:solidFill>
              </a:rPr>
              <a:t> (superstructure); </a:t>
            </a:r>
            <a:r>
              <a:rPr lang="en-GB" sz="2400" dirty="0" smtClean="0">
                <a:solidFill>
                  <a:srgbClr val="C00000"/>
                </a:solidFill>
              </a:rPr>
              <a:t>ultra</a:t>
            </a:r>
            <a:r>
              <a:rPr lang="en-GB" sz="2400" i="1" dirty="0" smtClean="0">
                <a:solidFill>
                  <a:srgbClr val="C00000"/>
                </a:solidFill>
              </a:rPr>
              <a:t>- (ultraviolet); </a:t>
            </a:r>
            <a:r>
              <a:rPr lang="en-GB" sz="2400" dirty="0" err="1" smtClean="0">
                <a:solidFill>
                  <a:srgbClr val="C00000"/>
                </a:solidFill>
              </a:rPr>
              <a:t>uni</a:t>
            </a:r>
            <a:r>
              <a:rPr lang="en-GB" sz="2400" i="1" dirty="0" smtClean="0">
                <a:solidFill>
                  <a:srgbClr val="C00000"/>
                </a:solidFill>
              </a:rPr>
              <a:t>- (unilateral); </a:t>
            </a:r>
            <a:r>
              <a:rPr lang="en-GB" sz="2400" dirty="0" smtClean="0">
                <a:solidFill>
                  <a:srgbClr val="C00000"/>
                </a:solidFill>
              </a:rPr>
              <a:t>bi-</a:t>
            </a:r>
            <a:r>
              <a:rPr lang="en-GB" sz="2400" i="1" dirty="0" smtClean="0">
                <a:solidFill>
                  <a:srgbClr val="C00000"/>
                </a:solidFill>
              </a:rPr>
              <a:t> (bifocal</a:t>
            </a:r>
            <a:r>
              <a:rPr lang="en-GB" sz="2400" dirty="0" smtClean="0">
                <a:solidFill>
                  <a:srgbClr val="C00000"/>
                </a:solidFill>
              </a:rPr>
              <a:t>). </a:t>
            </a:r>
          </a:p>
          <a:p>
            <a:pPr marL="850392" lvl="1" indent="-457200">
              <a:buNone/>
            </a:pPr>
            <a:r>
              <a:rPr lang="en-GB" sz="2400" dirty="0" smtClean="0"/>
              <a:t>These prefixes are of a literary-bookish character. </a:t>
            </a:r>
            <a:endParaRPr lang="ru-RU" sz="2000"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4721431"/>
          </a:xfrm>
        </p:spPr>
        <p:txBody>
          <a:bodyPr/>
          <a:lstStyle/>
          <a:p>
            <a:r>
              <a:rPr lang="en-GB" dirty="0" smtClean="0"/>
              <a:t>The word-forming activity of affixes may change in the course of time. This raises the question of </a:t>
            </a:r>
            <a:r>
              <a:rPr lang="en-GB" b="1" i="1" u="sng" dirty="0" smtClean="0">
                <a:solidFill>
                  <a:srgbClr val="00B050"/>
                </a:solidFill>
              </a:rPr>
              <a:t>productivity of derivational affixes</a:t>
            </a:r>
            <a:r>
              <a:rPr lang="en-GB" i="1" u="sng" dirty="0" smtClean="0">
                <a:solidFill>
                  <a:srgbClr val="00B050"/>
                </a:solidFill>
              </a:rPr>
              <a:t>, </a:t>
            </a:r>
            <a:r>
              <a:rPr lang="en-GB" dirty="0" smtClean="0"/>
              <a:t>i.e. the ability of being used to form new, occasional or potential words, which can be readily understood by the language-speakers. </a:t>
            </a:r>
          </a:p>
          <a:p>
            <a:r>
              <a:rPr lang="en-GB" dirty="0" smtClean="0"/>
              <a:t>Thus, </a:t>
            </a:r>
            <a:r>
              <a:rPr lang="en-GB" b="1" i="1" u="sng" dirty="0" smtClean="0">
                <a:solidFill>
                  <a:srgbClr val="00B050"/>
                </a:solidFill>
              </a:rPr>
              <a:t>productive affixes</a:t>
            </a:r>
            <a:r>
              <a:rPr lang="en-GB" i="1" u="sng" dirty="0" smtClean="0">
                <a:solidFill>
                  <a:srgbClr val="00B050"/>
                </a:solidFill>
              </a:rPr>
              <a:t> </a:t>
            </a:r>
            <a:r>
              <a:rPr lang="en-GB" dirty="0" smtClean="0"/>
              <a:t>are those used to form new words in this particular period of language development.</a:t>
            </a: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lvl="0" algn="ctr"/>
            <a:r>
              <a:rPr lang="en-US" dirty="0" smtClean="0"/>
              <a:t/>
            </a:r>
            <a:br>
              <a:rPr lang="en-US" dirty="0" smtClean="0"/>
            </a:br>
            <a:r>
              <a:rPr lang="en-US" b="0" dirty="0" smtClean="0"/>
              <a:t>4. PRODUCTIVE AND NON-PRODUCTIVE AFFIXES</a:t>
            </a:r>
            <a:r>
              <a:rPr lang="ru-RU" dirty="0" smtClean="0"/>
              <a:t/>
            </a:r>
            <a:br>
              <a:rPr lang="ru-RU" dirty="0" smtClean="0"/>
            </a:b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000108"/>
            <a:ext cx="8258204" cy="5429288"/>
          </a:xfrm>
        </p:spPr>
        <p:txBody>
          <a:bodyPr>
            <a:normAutofit fontScale="85000" lnSpcReduction="10000"/>
          </a:bodyPr>
          <a:lstStyle/>
          <a:p>
            <a:pPr marL="624078" indent="-514350">
              <a:buFont typeface="+mj-lt"/>
              <a:buAutoNum type="arabicPeriod"/>
            </a:pPr>
            <a:r>
              <a:rPr lang="en-GB" b="1" i="1" u="sng" dirty="0" smtClean="0">
                <a:solidFill>
                  <a:srgbClr val="00B050"/>
                </a:solidFill>
              </a:rPr>
              <a:t>Noun-forming suffixes</a:t>
            </a:r>
            <a:r>
              <a:rPr lang="en-GB" dirty="0" smtClean="0"/>
              <a:t>:</a:t>
            </a:r>
            <a:endParaRPr lang="ru-RU" dirty="0" smtClean="0"/>
          </a:p>
          <a:p>
            <a:r>
              <a:rPr lang="en-GB" dirty="0" smtClean="0"/>
              <a:t>-</a:t>
            </a:r>
            <a:r>
              <a:rPr lang="en-GB" dirty="0" err="1" smtClean="0"/>
              <a:t>er</a:t>
            </a:r>
            <a:r>
              <a:rPr lang="en-GB" dirty="0" smtClean="0"/>
              <a:t> (</a:t>
            </a:r>
            <a:r>
              <a:rPr lang="en-GB" i="1" dirty="0" smtClean="0"/>
              <a:t>manager</a:t>
            </a:r>
            <a:r>
              <a:rPr lang="en-GB" dirty="0" smtClean="0"/>
              <a:t>), -</a:t>
            </a:r>
            <a:r>
              <a:rPr lang="en-GB" dirty="0" err="1" smtClean="0"/>
              <a:t>ing</a:t>
            </a:r>
            <a:r>
              <a:rPr lang="en-GB" dirty="0" smtClean="0"/>
              <a:t> (</a:t>
            </a:r>
            <a:r>
              <a:rPr lang="en-GB" i="1" dirty="0" smtClean="0"/>
              <a:t>playing</a:t>
            </a:r>
            <a:r>
              <a:rPr lang="en-GB" dirty="0" smtClean="0"/>
              <a:t>), -</a:t>
            </a:r>
            <a:r>
              <a:rPr lang="en-GB" dirty="0" err="1" smtClean="0"/>
              <a:t>ness</a:t>
            </a:r>
            <a:r>
              <a:rPr lang="en-GB" dirty="0" smtClean="0"/>
              <a:t> (</a:t>
            </a:r>
            <a:r>
              <a:rPr lang="en-GB" i="1" dirty="0" smtClean="0"/>
              <a:t>darkness</a:t>
            </a:r>
            <a:r>
              <a:rPr lang="en-GB" dirty="0" smtClean="0"/>
              <a:t>), -ism</a:t>
            </a:r>
            <a:r>
              <a:rPr lang="en-GB" baseline="30000" dirty="0" smtClean="0"/>
              <a:t>1</a:t>
            </a:r>
            <a:r>
              <a:rPr lang="en-GB" dirty="0" smtClean="0"/>
              <a:t> </a:t>
            </a:r>
            <a:r>
              <a:rPr lang="en-GB" i="1" dirty="0" smtClean="0"/>
              <a:t>(materialism), </a:t>
            </a:r>
            <a:r>
              <a:rPr lang="en-GB" dirty="0" smtClean="0"/>
              <a:t>-</a:t>
            </a:r>
            <a:r>
              <a:rPr lang="en-GB" dirty="0" err="1" smtClean="0"/>
              <a:t>ist</a:t>
            </a:r>
            <a:r>
              <a:rPr lang="en-GB" dirty="0" smtClean="0"/>
              <a:t> (</a:t>
            </a:r>
            <a:r>
              <a:rPr lang="en-GB" i="1" dirty="0" smtClean="0"/>
              <a:t>parachutist</a:t>
            </a:r>
            <a:r>
              <a:rPr lang="en-GB" dirty="0" smtClean="0"/>
              <a:t>),</a:t>
            </a:r>
            <a:r>
              <a:rPr lang="en-GB" baseline="30000" dirty="0" smtClean="0"/>
              <a:t> </a:t>
            </a:r>
            <a:r>
              <a:rPr lang="en-GB" dirty="0" smtClean="0"/>
              <a:t>-ism (</a:t>
            </a:r>
            <a:r>
              <a:rPr lang="en-GB" i="1" dirty="0" smtClean="0"/>
              <a:t>realism)</a:t>
            </a:r>
            <a:r>
              <a:rPr lang="en-GB" dirty="0" smtClean="0"/>
              <a:t>, -</a:t>
            </a:r>
            <a:r>
              <a:rPr lang="en-GB" dirty="0" err="1" smtClean="0"/>
              <a:t>ation</a:t>
            </a:r>
            <a:r>
              <a:rPr lang="en-GB" dirty="0" smtClean="0"/>
              <a:t> (</a:t>
            </a:r>
            <a:r>
              <a:rPr lang="en-GB" i="1" dirty="0" smtClean="0"/>
              <a:t>automation</a:t>
            </a:r>
            <a:r>
              <a:rPr lang="en-GB" dirty="0" smtClean="0"/>
              <a:t>),  </a:t>
            </a:r>
            <a:r>
              <a:rPr lang="en-GB" i="1" dirty="0" smtClean="0"/>
              <a:t>(impressionist),</a:t>
            </a:r>
            <a:endParaRPr lang="ru-RU" dirty="0" smtClean="0"/>
          </a:p>
          <a:p>
            <a:r>
              <a:rPr lang="en-GB" i="1" dirty="0" smtClean="0"/>
              <a:t> </a:t>
            </a:r>
            <a:r>
              <a:rPr lang="en-GB" dirty="0" smtClean="0"/>
              <a:t>-</a:t>
            </a:r>
            <a:r>
              <a:rPr lang="en-GB" dirty="0" err="1" smtClean="0"/>
              <a:t>ancy</a:t>
            </a:r>
            <a:r>
              <a:rPr lang="en-GB" dirty="0" smtClean="0"/>
              <a:t> (</a:t>
            </a:r>
            <a:r>
              <a:rPr lang="en-GB" i="1" dirty="0" smtClean="0"/>
              <a:t>redundancy</a:t>
            </a:r>
            <a:r>
              <a:rPr lang="en-GB" dirty="0" smtClean="0"/>
              <a:t>), -</a:t>
            </a:r>
            <a:r>
              <a:rPr lang="en-GB" dirty="0" err="1" smtClean="0"/>
              <a:t>ry</a:t>
            </a:r>
            <a:r>
              <a:rPr lang="en-GB" dirty="0" smtClean="0"/>
              <a:t> (</a:t>
            </a:r>
            <a:r>
              <a:rPr lang="en-GB" i="1" dirty="0" smtClean="0"/>
              <a:t>gimmickry</a:t>
            </a:r>
            <a:r>
              <a:rPr lang="en-GB" dirty="0" smtClean="0"/>
              <a:t>), -or (</a:t>
            </a:r>
            <a:r>
              <a:rPr lang="en-GB" i="1" dirty="0" smtClean="0"/>
              <a:t>reactor</a:t>
            </a:r>
            <a:r>
              <a:rPr lang="en-GB" dirty="0" smtClean="0"/>
              <a:t>), -</a:t>
            </a:r>
            <a:r>
              <a:rPr lang="en-GB" dirty="0" err="1" smtClean="0"/>
              <a:t>ics</a:t>
            </a:r>
            <a:r>
              <a:rPr lang="en-GB" dirty="0" smtClean="0"/>
              <a:t> (</a:t>
            </a:r>
            <a:r>
              <a:rPr lang="en-GB" i="1" dirty="0" smtClean="0"/>
              <a:t>cybernetics</a:t>
            </a:r>
            <a:r>
              <a:rPr lang="en-GB" dirty="0" smtClean="0"/>
              <a:t>). </a:t>
            </a:r>
            <a:endParaRPr lang="ru-RU" dirty="0" smtClean="0"/>
          </a:p>
          <a:p>
            <a:pPr marL="624078" indent="-514350">
              <a:buFont typeface="+mj-lt"/>
              <a:buAutoNum type="arabicPeriod" startAt="2"/>
            </a:pPr>
            <a:r>
              <a:rPr lang="en-GB" b="1" i="1" u="sng" dirty="0" smtClean="0">
                <a:solidFill>
                  <a:srgbClr val="00B050"/>
                </a:solidFill>
              </a:rPr>
              <a:t>Adjective-forming suffixes</a:t>
            </a:r>
            <a:endParaRPr lang="ru-RU" b="1" i="1" u="sng" dirty="0" smtClean="0">
              <a:solidFill>
                <a:srgbClr val="00B050"/>
              </a:solidFill>
            </a:endParaRPr>
          </a:p>
          <a:p>
            <a:r>
              <a:rPr lang="en-US" dirty="0" smtClean="0"/>
              <a:t> </a:t>
            </a:r>
            <a:r>
              <a:rPr lang="en-GB" dirty="0" smtClean="0"/>
              <a:t>-y (</a:t>
            </a:r>
            <a:r>
              <a:rPr lang="en-GB" i="1" dirty="0" smtClean="0"/>
              <a:t>tweedy</a:t>
            </a:r>
            <a:r>
              <a:rPr lang="en-GB" dirty="0" smtClean="0"/>
              <a:t>), -</a:t>
            </a:r>
            <a:r>
              <a:rPr lang="en-GB" dirty="0" err="1" smtClean="0"/>
              <a:t>ish</a:t>
            </a:r>
            <a:r>
              <a:rPr lang="en-GB" dirty="0" smtClean="0"/>
              <a:t> (</a:t>
            </a:r>
            <a:r>
              <a:rPr lang="en-GB" i="1" dirty="0" err="1" smtClean="0"/>
              <a:t>smartish</a:t>
            </a:r>
            <a:r>
              <a:rPr lang="en-GB" dirty="0" smtClean="0"/>
              <a:t>), -</a:t>
            </a:r>
            <a:r>
              <a:rPr lang="en-GB" dirty="0" err="1" smtClean="0"/>
              <a:t>ed</a:t>
            </a:r>
            <a:r>
              <a:rPr lang="en-GB" dirty="0" smtClean="0"/>
              <a:t> </a:t>
            </a:r>
            <a:r>
              <a:rPr lang="en-GB" i="1" dirty="0" smtClean="0"/>
              <a:t>(learned), </a:t>
            </a:r>
            <a:r>
              <a:rPr lang="en-GB" dirty="0" smtClean="0"/>
              <a:t>-able (</a:t>
            </a:r>
            <a:r>
              <a:rPr lang="en-GB" i="1" dirty="0" smtClean="0"/>
              <a:t>tolerable</a:t>
            </a:r>
            <a:r>
              <a:rPr lang="en-GB" dirty="0" smtClean="0"/>
              <a:t>), -less (</a:t>
            </a:r>
            <a:r>
              <a:rPr lang="en-GB" i="1" dirty="0" smtClean="0"/>
              <a:t>jobless</a:t>
            </a:r>
            <a:r>
              <a:rPr lang="en-GB" dirty="0" smtClean="0"/>
              <a:t>), -</a:t>
            </a:r>
            <a:r>
              <a:rPr lang="en-GB" dirty="0" err="1" smtClean="0"/>
              <a:t>ic</a:t>
            </a:r>
            <a:r>
              <a:rPr lang="en-GB" dirty="0" smtClean="0"/>
              <a:t> (</a:t>
            </a:r>
            <a:r>
              <a:rPr lang="en-GB" i="1" dirty="0" smtClean="0"/>
              <a:t>electronic</a:t>
            </a:r>
            <a:r>
              <a:rPr lang="en-GB" dirty="0" smtClean="0"/>
              <a:t>). </a:t>
            </a:r>
            <a:endParaRPr lang="ru-RU" dirty="0" smtClean="0"/>
          </a:p>
          <a:p>
            <a:pPr marL="624078" indent="-514350">
              <a:buFont typeface="+mj-lt"/>
              <a:buAutoNum type="arabicPeriod" startAt="3"/>
            </a:pPr>
            <a:r>
              <a:rPr lang="en-GB" b="1" i="1" u="sng" dirty="0" smtClean="0">
                <a:solidFill>
                  <a:srgbClr val="00B050"/>
                </a:solidFill>
              </a:rPr>
              <a:t>Adverb-forming suffixes</a:t>
            </a:r>
            <a:endParaRPr lang="ru-RU" b="1" i="1" u="sng" dirty="0" smtClean="0">
              <a:solidFill>
                <a:srgbClr val="00B050"/>
              </a:solidFill>
            </a:endParaRPr>
          </a:p>
          <a:p>
            <a:r>
              <a:rPr lang="en-GB" dirty="0" smtClean="0"/>
              <a:t>-</a:t>
            </a:r>
            <a:r>
              <a:rPr lang="en-GB" dirty="0" err="1" smtClean="0"/>
              <a:t>ly</a:t>
            </a:r>
            <a:r>
              <a:rPr lang="en-GB" dirty="0" smtClean="0"/>
              <a:t> (</a:t>
            </a:r>
            <a:r>
              <a:rPr lang="en-GB" i="1" dirty="0" smtClean="0"/>
              <a:t>equally</a:t>
            </a:r>
            <a:r>
              <a:rPr lang="en-GB" dirty="0" smtClean="0"/>
              <a:t>)</a:t>
            </a:r>
            <a:endParaRPr lang="ru-RU" dirty="0" smtClean="0"/>
          </a:p>
          <a:p>
            <a:pPr marL="624078" indent="-514350">
              <a:buFont typeface="+mj-lt"/>
              <a:buAutoNum type="arabicPeriod" startAt="4"/>
            </a:pPr>
            <a:r>
              <a:rPr lang="en-GB" b="1" i="1" u="sng" dirty="0" smtClean="0">
                <a:solidFill>
                  <a:srgbClr val="00B050"/>
                </a:solidFill>
              </a:rPr>
              <a:t>Verb-forming suffixes</a:t>
            </a:r>
            <a:endParaRPr lang="ru-RU" b="1" i="1" u="sng" dirty="0" smtClean="0">
              <a:solidFill>
                <a:srgbClr val="00B050"/>
              </a:solidFill>
            </a:endParaRPr>
          </a:p>
          <a:p>
            <a:r>
              <a:rPr lang="en-GB" dirty="0" smtClean="0"/>
              <a:t>-</a:t>
            </a:r>
            <a:r>
              <a:rPr lang="en-GB" dirty="0" err="1" smtClean="0"/>
              <a:t>ize</a:t>
            </a:r>
            <a:r>
              <a:rPr lang="en-GB" dirty="0" smtClean="0"/>
              <a:t>/-</a:t>
            </a:r>
            <a:r>
              <a:rPr lang="en-GB" dirty="0" err="1" smtClean="0"/>
              <a:t>ise</a:t>
            </a:r>
            <a:r>
              <a:rPr lang="en-GB" dirty="0" smtClean="0"/>
              <a:t> </a:t>
            </a:r>
            <a:r>
              <a:rPr lang="en-GB" i="1" dirty="0" smtClean="0"/>
              <a:t>(realise), </a:t>
            </a:r>
            <a:r>
              <a:rPr lang="en-GB" dirty="0" smtClean="0"/>
              <a:t>-ate (</a:t>
            </a:r>
            <a:r>
              <a:rPr lang="en-GB" i="1" dirty="0" err="1" smtClean="0"/>
              <a:t>oxidate</a:t>
            </a:r>
            <a:r>
              <a:rPr lang="en-GB" dirty="0" smtClean="0"/>
              <a:t>), -</a:t>
            </a:r>
            <a:r>
              <a:rPr lang="en-GB" dirty="0" err="1" smtClean="0"/>
              <a:t>ify</a:t>
            </a:r>
            <a:r>
              <a:rPr lang="en-GB" dirty="0" smtClean="0"/>
              <a:t> (</a:t>
            </a:r>
            <a:r>
              <a:rPr lang="en-GB" i="1" dirty="0" smtClean="0"/>
              <a:t>qualify</a:t>
            </a:r>
            <a:r>
              <a:rPr lang="en-GB" dirty="0" smtClean="0"/>
              <a:t>).</a:t>
            </a:r>
            <a:endParaRPr lang="ru-RU" dirty="0" smtClean="0"/>
          </a:p>
          <a:p>
            <a:pPr marL="624078" indent="-514350">
              <a:buFont typeface="+mj-lt"/>
              <a:buAutoNum type="arabicPeriod" startAt="5"/>
            </a:pPr>
            <a:r>
              <a:rPr lang="en-GB" b="1" i="1" u="sng" dirty="0" smtClean="0">
                <a:solidFill>
                  <a:srgbClr val="00B050"/>
                </a:solidFill>
              </a:rPr>
              <a:t>Prefixes</a:t>
            </a:r>
            <a:endParaRPr lang="ru-RU" b="1" i="1" u="sng" dirty="0" smtClean="0">
              <a:solidFill>
                <a:srgbClr val="00B050"/>
              </a:solidFill>
            </a:endParaRPr>
          </a:p>
          <a:p>
            <a:r>
              <a:rPr lang="en-GB" dirty="0" smtClean="0"/>
              <a:t>un- </a:t>
            </a:r>
            <a:r>
              <a:rPr lang="en-GB" i="1" dirty="0" smtClean="0"/>
              <a:t>(unhappy), </a:t>
            </a:r>
            <a:r>
              <a:rPr lang="en-GB" dirty="0" smtClean="0"/>
              <a:t>re- </a:t>
            </a:r>
            <a:r>
              <a:rPr lang="en-GB" i="1" dirty="0" smtClean="0"/>
              <a:t>(reconstruct), </a:t>
            </a:r>
            <a:r>
              <a:rPr lang="en-GB" dirty="0" err="1" smtClean="0"/>
              <a:t>dis</a:t>
            </a:r>
            <a:r>
              <a:rPr lang="en-GB" dirty="0" smtClean="0"/>
              <a:t>- </a:t>
            </a:r>
            <a:r>
              <a:rPr lang="en-GB" i="1" dirty="0" smtClean="0"/>
              <a:t>(disappoint)</a:t>
            </a:r>
            <a:endParaRPr lang="ru-RU" dirty="0" smtClean="0"/>
          </a:p>
          <a:p>
            <a:endParaRPr lang="ru-RU" dirty="0"/>
          </a:p>
        </p:txBody>
      </p:sp>
      <p:sp>
        <p:nvSpPr>
          <p:cNvPr id="3" name="Заголовок 2"/>
          <p:cNvSpPr>
            <a:spLocks noGrp="1"/>
          </p:cNvSpPr>
          <p:nvPr>
            <p:ph type="title"/>
          </p:nvPr>
        </p:nvSpPr>
        <p:spPr>
          <a:xfrm>
            <a:off x="457200" y="357166"/>
            <a:ext cx="8229600" cy="642942"/>
          </a:xfrm>
        </p:spPr>
        <p:txBody>
          <a:bodyPr>
            <a:normAutofit fontScale="90000"/>
          </a:bodyPr>
          <a:lstStyle/>
          <a:p>
            <a:pPr algn="ctr"/>
            <a:r>
              <a:rPr lang="en-GB" dirty="0" smtClean="0"/>
              <a:t/>
            </a:r>
            <a:br>
              <a:rPr lang="en-GB" dirty="0" smtClean="0"/>
            </a:br>
            <a:r>
              <a:rPr lang="en-GB" dirty="0" smtClean="0"/>
              <a:t>Some productive affixes</a:t>
            </a:r>
            <a:r>
              <a:rPr lang="ru-RU" dirty="0" smtClean="0"/>
              <a:t/>
            </a:r>
            <a:br>
              <a:rPr lang="ru-RU" dirty="0" smtClean="0"/>
            </a:b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14488"/>
            <a:ext cx="8229600" cy="4292803"/>
          </a:xfrm>
        </p:spPr>
        <p:txBody>
          <a:bodyPr>
            <a:normAutofit lnSpcReduction="10000"/>
          </a:bodyPr>
          <a:lstStyle/>
          <a:p>
            <a:pPr marL="624078" indent="-514350">
              <a:buFont typeface="+mj-lt"/>
              <a:buAutoNum type="arabicPeriod"/>
            </a:pPr>
            <a:r>
              <a:rPr lang="en-GB" b="1" i="1" u="sng" dirty="0" smtClean="0">
                <a:solidFill>
                  <a:srgbClr val="00B050"/>
                </a:solidFill>
              </a:rPr>
              <a:t>Noun-forming suffixes</a:t>
            </a:r>
            <a:endParaRPr lang="ru-RU" b="1" i="1" u="sng" dirty="0" smtClean="0">
              <a:solidFill>
                <a:srgbClr val="00B050"/>
              </a:solidFill>
            </a:endParaRPr>
          </a:p>
          <a:p>
            <a:r>
              <a:rPr lang="ru-RU" dirty="0" smtClean="0"/>
              <a:t> </a:t>
            </a:r>
            <a:r>
              <a:rPr lang="en-GB" dirty="0" smtClean="0"/>
              <a:t>-</a:t>
            </a:r>
            <a:r>
              <a:rPr lang="en-GB" dirty="0" err="1" smtClean="0"/>
              <a:t>th</a:t>
            </a:r>
            <a:r>
              <a:rPr lang="en-GB" dirty="0" smtClean="0"/>
              <a:t> (</a:t>
            </a:r>
            <a:r>
              <a:rPr lang="en-GB" i="1" dirty="0" smtClean="0"/>
              <a:t>truth</a:t>
            </a:r>
            <a:r>
              <a:rPr lang="en-GB" dirty="0" smtClean="0"/>
              <a:t>), -hood (</a:t>
            </a:r>
            <a:r>
              <a:rPr lang="en-GB" i="1" dirty="0" smtClean="0"/>
              <a:t>sisterhood</a:t>
            </a:r>
            <a:r>
              <a:rPr lang="en-GB" dirty="0" smtClean="0"/>
              <a:t>), -ship (</a:t>
            </a:r>
            <a:r>
              <a:rPr lang="en-GB" i="1" dirty="0" smtClean="0"/>
              <a:t>scholarship</a:t>
            </a:r>
            <a:r>
              <a:rPr lang="en-GB" dirty="0" smtClean="0"/>
              <a:t>).</a:t>
            </a:r>
            <a:endParaRPr lang="ru-RU" dirty="0" smtClean="0"/>
          </a:p>
          <a:p>
            <a:endParaRPr lang="ru-RU" dirty="0" smtClean="0"/>
          </a:p>
          <a:p>
            <a:pPr marL="624078" indent="-514350">
              <a:buFont typeface="+mj-lt"/>
              <a:buAutoNum type="arabicPeriod" startAt="2"/>
            </a:pPr>
            <a:r>
              <a:rPr lang="en-GB" b="1" i="1" u="sng" dirty="0" smtClean="0">
                <a:solidFill>
                  <a:srgbClr val="00B050"/>
                </a:solidFill>
              </a:rPr>
              <a:t>Adjective-forming suffixes</a:t>
            </a:r>
            <a:endParaRPr lang="ru-RU" b="1" i="1" u="sng" dirty="0" smtClean="0">
              <a:solidFill>
                <a:srgbClr val="00B050"/>
              </a:solidFill>
            </a:endParaRPr>
          </a:p>
          <a:p>
            <a:r>
              <a:rPr lang="en-GB" dirty="0" smtClean="0"/>
              <a:t>-</a:t>
            </a:r>
            <a:r>
              <a:rPr lang="en-GB" dirty="0" err="1" smtClean="0"/>
              <a:t>ly</a:t>
            </a:r>
            <a:r>
              <a:rPr lang="en-GB" dirty="0" smtClean="0"/>
              <a:t> (</a:t>
            </a:r>
            <a:r>
              <a:rPr lang="en-GB" i="1" dirty="0" smtClean="0"/>
              <a:t>sickly</a:t>
            </a:r>
            <a:r>
              <a:rPr lang="en-GB" dirty="0" smtClean="0"/>
              <a:t>), -some (</a:t>
            </a:r>
            <a:r>
              <a:rPr lang="en-GB" i="1" dirty="0" smtClean="0"/>
              <a:t>tiresome</a:t>
            </a:r>
            <a:r>
              <a:rPr lang="en-GB" dirty="0" smtClean="0"/>
              <a:t>), -en (</a:t>
            </a:r>
            <a:r>
              <a:rPr lang="en-GB" i="1" dirty="0" smtClean="0"/>
              <a:t>golden</a:t>
            </a:r>
            <a:r>
              <a:rPr lang="en-GB" dirty="0" smtClean="0"/>
              <a:t>), -</a:t>
            </a:r>
            <a:r>
              <a:rPr lang="en-GB" dirty="0" err="1" smtClean="0"/>
              <a:t>ous</a:t>
            </a:r>
            <a:r>
              <a:rPr lang="en-GB" dirty="0" smtClean="0"/>
              <a:t> (</a:t>
            </a:r>
            <a:r>
              <a:rPr lang="en-GB" i="1" dirty="0" smtClean="0"/>
              <a:t>courageous</a:t>
            </a:r>
            <a:r>
              <a:rPr lang="en-GB" dirty="0" smtClean="0"/>
              <a:t>), -</a:t>
            </a:r>
            <a:r>
              <a:rPr lang="en-GB" dirty="0" err="1" smtClean="0"/>
              <a:t>ful</a:t>
            </a:r>
            <a:r>
              <a:rPr lang="en-GB" dirty="0" smtClean="0"/>
              <a:t> (</a:t>
            </a:r>
            <a:r>
              <a:rPr lang="en-GB" i="1" dirty="0" smtClean="0"/>
              <a:t>careful</a:t>
            </a:r>
            <a:r>
              <a:rPr lang="en-GB" dirty="0" smtClean="0"/>
              <a:t>)</a:t>
            </a:r>
          </a:p>
          <a:p>
            <a:pPr>
              <a:buNone/>
            </a:pPr>
            <a:endParaRPr lang="ru-RU" dirty="0" smtClean="0"/>
          </a:p>
          <a:p>
            <a:pPr marL="624078" indent="-514350">
              <a:buFont typeface="+mj-lt"/>
              <a:buAutoNum type="arabicPeriod" startAt="3"/>
            </a:pPr>
            <a:r>
              <a:rPr lang="en-GB" b="1" i="1" u="sng" dirty="0" smtClean="0">
                <a:solidFill>
                  <a:srgbClr val="00B050"/>
                </a:solidFill>
              </a:rPr>
              <a:t>Verb-forming suffix</a:t>
            </a:r>
            <a:endParaRPr lang="ru-RU" b="1" i="1" u="sng" dirty="0" smtClean="0">
              <a:solidFill>
                <a:srgbClr val="00B050"/>
              </a:solidFill>
            </a:endParaRPr>
          </a:p>
          <a:p>
            <a:r>
              <a:rPr lang="en-GB" dirty="0" smtClean="0"/>
              <a:t>-en (</a:t>
            </a:r>
            <a:r>
              <a:rPr lang="en-GB" i="1" dirty="0" smtClean="0"/>
              <a:t>strengthen</a:t>
            </a:r>
            <a:r>
              <a:rPr lang="en-GB" dirty="0" smtClean="0"/>
              <a:t>)</a:t>
            </a:r>
            <a:endParaRPr lang="ru-RU" dirty="0" smtClean="0"/>
          </a:p>
          <a:p>
            <a:endParaRPr lang="ru-RU" dirty="0"/>
          </a:p>
        </p:txBody>
      </p:sp>
      <p:sp>
        <p:nvSpPr>
          <p:cNvPr id="3" name="Заголовок 2"/>
          <p:cNvSpPr>
            <a:spLocks noGrp="1"/>
          </p:cNvSpPr>
          <p:nvPr>
            <p:ph type="title"/>
          </p:nvPr>
        </p:nvSpPr>
        <p:spPr/>
        <p:txBody>
          <a:bodyPr>
            <a:noAutofit/>
          </a:bodyPr>
          <a:lstStyle/>
          <a:p>
            <a:r>
              <a:rPr lang="en-US" sz="2400" i="1" u="sng" dirty="0" smtClean="0">
                <a:solidFill>
                  <a:srgbClr val="00B050"/>
                </a:solidFill>
              </a:rPr>
              <a:t>Non-productive affixes </a:t>
            </a:r>
            <a:r>
              <a:rPr lang="en-US" sz="2400" b="0" dirty="0" smtClean="0"/>
              <a:t>are the affixes which are not able to form new words </a:t>
            </a:r>
            <a:r>
              <a:rPr lang="en-GB" sz="2400" b="0" dirty="0" smtClean="0"/>
              <a:t>in this particular period of language development</a:t>
            </a:r>
            <a:endParaRPr lang="ru-RU" sz="2400" b="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The productivity of an affix should not be confused with its </a:t>
            </a:r>
            <a:r>
              <a:rPr lang="en-US" i="1" u="sng" dirty="0" smtClean="0">
                <a:solidFill>
                  <a:srgbClr val="00B050"/>
                </a:solidFill>
              </a:rPr>
              <a:t>frequency of occurrence </a:t>
            </a:r>
            <a:r>
              <a:rPr lang="en-US" dirty="0" smtClean="0"/>
              <a:t>that is understood as the existence in the vocabulary of a great number of words containing the affix in question. </a:t>
            </a:r>
          </a:p>
          <a:p>
            <a:r>
              <a:rPr lang="en-US" dirty="0" smtClean="0"/>
              <a:t>An affix may occur in hundreds of words, but if it is not used to form new words, it is not productive, for instance, the adjective suffix </a:t>
            </a:r>
            <a:r>
              <a:rPr lang="en-US" i="1" dirty="0" smtClean="0"/>
              <a:t>–</a:t>
            </a:r>
            <a:r>
              <a:rPr lang="en-US" i="1" dirty="0" err="1" smtClean="0"/>
              <a:t>ful</a:t>
            </a:r>
            <a:r>
              <a:rPr lang="en-US" i="1" smtClean="0"/>
              <a:t>.</a:t>
            </a:r>
            <a:endParaRPr lang="ru-RU" dirty="0" smtClean="0"/>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lnSpc>
                <a:spcPct val="80000"/>
              </a:lnSpc>
              <a:buFont typeface="Wingdings" pitchFamily="2" charset="2"/>
              <a:buAutoNum type="arabicPeriod"/>
            </a:pPr>
            <a:r>
              <a:rPr lang="ru-RU" sz="2400" dirty="0" smtClean="0"/>
              <a:t>Зыкова И.В. Практический курс английской лексикологии. М.: Академия, 2006. – </a:t>
            </a:r>
            <a:r>
              <a:rPr lang="ru-RU" sz="2400" dirty="0" smtClean="0"/>
              <a:t>С.</a:t>
            </a:r>
            <a:r>
              <a:rPr lang="en-US" sz="2400" dirty="0" smtClean="0"/>
              <a:t>57</a:t>
            </a:r>
            <a:r>
              <a:rPr lang="ru-RU" sz="2400" dirty="0" smtClean="0"/>
              <a:t>-</a:t>
            </a:r>
            <a:r>
              <a:rPr lang="en-US" sz="2400" dirty="0" smtClean="0"/>
              <a:t>77</a:t>
            </a:r>
            <a:r>
              <a:rPr lang="ru-RU" sz="2400" dirty="0" smtClean="0"/>
              <a:t>. </a:t>
            </a:r>
            <a:endParaRPr lang="ru-RU" sz="2400" dirty="0" smtClean="0"/>
          </a:p>
          <a:p>
            <a:pPr marL="609600" indent="-609600">
              <a:lnSpc>
                <a:spcPct val="80000"/>
              </a:lnSpc>
              <a:buFont typeface="Wingdings" pitchFamily="2" charset="2"/>
              <a:buAutoNum type="arabicPeriod"/>
            </a:pPr>
            <a:r>
              <a:rPr lang="ru-RU" sz="2400" dirty="0" smtClean="0"/>
              <a:t>Гинзбург </a:t>
            </a:r>
            <a:r>
              <a:rPr lang="ru-RU" sz="2400" dirty="0" smtClean="0"/>
              <a:t>Р.З. Лексикология английского языка. М.: Высшая школа, 1979. – С. </a:t>
            </a:r>
            <a:r>
              <a:rPr lang="en-US" sz="2400" smtClean="0"/>
              <a:t>108-216.</a:t>
            </a:r>
            <a:endParaRPr lang="en-US" sz="2400" dirty="0" smtClean="0"/>
          </a:p>
          <a:p>
            <a:pPr marL="609600" indent="-609600">
              <a:lnSpc>
                <a:spcPct val="80000"/>
              </a:lnSpc>
              <a:buFont typeface="Wingdings" pitchFamily="2" charset="2"/>
              <a:buAutoNum type="arabicPeriod"/>
            </a:pPr>
            <a:r>
              <a:rPr lang="ru-RU" sz="2400" dirty="0" smtClean="0"/>
              <a:t>Антрушина Г.Б., Афанасьева О.В., Морозова Н.Н. Лексикология английского языка. М.: Дрофа, 2006. – С. – </a:t>
            </a:r>
            <a:r>
              <a:rPr lang="en-US" sz="2400" dirty="0" smtClean="0"/>
              <a:t>78</a:t>
            </a:r>
            <a:r>
              <a:rPr lang="ru-RU" sz="2400" dirty="0" smtClean="0"/>
              <a:t>-1</a:t>
            </a:r>
            <a:r>
              <a:rPr lang="en-US" sz="2400" dirty="0" smtClean="0"/>
              <a:t>28.</a:t>
            </a:r>
            <a:endParaRPr lang="ru-RU" dirty="0"/>
          </a:p>
        </p:txBody>
      </p:sp>
      <p:sp>
        <p:nvSpPr>
          <p:cNvPr id="3" name="Заголовок 2"/>
          <p:cNvSpPr>
            <a:spLocks noGrp="1"/>
          </p:cNvSpPr>
          <p:nvPr>
            <p:ph type="title"/>
          </p:nvPr>
        </p:nvSpPr>
        <p:spPr/>
        <p:txBody>
          <a:bodyPr/>
          <a:lstStyle/>
          <a:p>
            <a:r>
              <a:rPr lang="en-US" dirty="0" smtClean="0"/>
              <a:t>References</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fontScale="85000" lnSpcReduction="10000"/>
          </a:bodyPr>
          <a:lstStyle/>
          <a:p>
            <a:pPr>
              <a:buNone/>
            </a:pPr>
            <a:r>
              <a:rPr lang="en-US" dirty="0" smtClean="0"/>
              <a:t>I. </a:t>
            </a:r>
            <a:r>
              <a:rPr lang="en-GB" b="1" dirty="0" smtClean="0">
                <a:solidFill>
                  <a:srgbClr val="00B050"/>
                </a:solidFill>
              </a:rPr>
              <a:t>Word-derivation</a:t>
            </a:r>
            <a:r>
              <a:rPr lang="en-GB" dirty="0" smtClean="0"/>
              <a:t> in morphology is a word-formation process by which a new word is built from a stem – usually through the addition of an affix – that changes the word class and / or basic meaning of the word. </a:t>
            </a:r>
          </a:p>
          <a:p>
            <a:r>
              <a:rPr lang="en-GB" dirty="0" smtClean="0"/>
              <a:t>The </a:t>
            </a:r>
            <a:r>
              <a:rPr lang="en-GB" u="sng" dirty="0" smtClean="0"/>
              <a:t>basic ways </a:t>
            </a:r>
            <a:r>
              <a:rPr lang="en-GB" dirty="0" smtClean="0"/>
              <a:t>of forming words in word-derivation</a:t>
            </a:r>
            <a:r>
              <a:rPr lang="en-GB" b="1" dirty="0" smtClean="0"/>
              <a:t> </a:t>
            </a:r>
            <a:r>
              <a:rPr lang="en-GB" dirty="0" smtClean="0"/>
              <a:t>are:  </a:t>
            </a:r>
            <a:endParaRPr lang="ru-RU" dirty="0" smtClean="0"/>
          </a:p>
          <a:p>
            <a:r>
              <a:rPr lang="en-GB" dirty="0" smtClean="0"/>
              <a:t>1.</a:t>
            </a:r>
            <a:r>
              <a:rPr lang="en-GB" b="1" dirty="0" smtClean="0"/>
              <a:t> </a:t>
            </a:r>
            <a:r>
              <a:rPr lang="en-GB" b="1" dirty="0" smtClean="0">
                <a:solidFill>
                  <a:srgbClr val="00B0F0"/>
                </a:solidFill>
              </a:rPr>
              <a:t>Affixation</a:t>
            </a:r>
            <a:r>
              <a:rPr lang="en-GB" b="1" dirty="0" smtClean="0"/>
              <a:t> </a:t>
            </a:r>
            <a:r>
              <a:rPr lang="en-GB" dirty="0" smtClean="0"/>
              <a:t>is the formation of a new word with the help of affixes: </a:t>
            </a:r>
            <a:r>
              <a:rPr lang="en-GB" i="1" dirty="0" smtClean="0">
                <a:solidFill>
                  <a:srgbClr val="C00000"/>
                </a:solidFill>
              </a:rPr>
              <a:t>point</a:t>
            </a:r>
            <a:r>
              <a:rPr lang="en-GB" b="1" i="1" dirty="0" smtClean="0">
                <a:solidFill>
                  <a:srgbClr val="C00000"/>
                </a:solidFill>
              </a:rPr>
              <a:t>less</a:t>
            </a:r>
            <a:r>
              <a:rPr lang="en-GB" i="1" dirty="0" smtClean="0">
                <a:solidFill>
                  <a:srgbClr val="C00000"/>
                </a:solidFill>
              </a:rPr>
              <a:t> </a:t>
            </a:r>
            <a:r>
              <a:rPr lang="en-GB" dirty="0" smtClean="0"/>
              <a:t>(from </a:t>
            </a:r>
            <a:r>
              <a:rPr lang="en-GB" i="1" dirty="0" smtClean="0">
                <a:solidFill>
                  <a:srgbClr val="C00000"/>
                </a:solidFill>
              </a:rPr>
              <a:t>point</a:t>
            </a:r>
            <a:r>
              <a:rPr lang="en-GB" dirty="0" smtClean="0"/>
              <a:t>). </a:t>
            </a:r>
            <a:endParaRPr lang="ru-RU" dirty="0" smtClean="0"/>
          </a:p>
          <a:p>
            <a:r>
              <a:rPr lang="en-GB" dirty="0" smtClean="0"/>
              <a:t>2.</a:t>
            </a:r>
            <a:r>
              <a:rPr lang="en-GB" b="1" dirty="0" smtClean="0"/>
              <a:t> </a:t>
            </a:r>
            <a:r>
              <a:rPr lang="en-GB" b="1" dirty="0" smtClean="0">
                <a:solidFill>
                  <a:srgbClr val="00B0F0"/>
                </a:solidFill>
              </a:rPr>
              <a:t>Conversion</a:t>
            </a:r>
            <a:r>
              <a:rPr lang="en-GB" b="1" dirty="0" smtClean="0"/>
              <a:t> </a:t>
            </a:r>
            <a:r>
              <a:rPr lang="en-GB" dirty="0" smtClean="0"/>
              <a:t>is the formation of a new word by bringing a stem of this word into a different formal paradigm: </a:t>
            </a:r>
            <a:r>
              <a:rPr lang="en-GB" i="1" dirty="0" smtClean="0">
                <a:solidFill>
                  <a:srgbClr val="C00000"/>
                </a:solidFill>
              </a:rPr>
              <a:t>a fall </a:t>
            </a:r>
            <a:r>
              <a:rPr lang="en-GB" dirty="0" smtClean="0"/>
              <a:t>(from </a:t>
            </a:r>
            <a:r>
              <a:rPr lang="en-GB" i="1" dirty="0" smtClean="0">
                <a:solidFill>
                  <a:srgbClr val="C00000"/>
                </a:solidFill>
              </a:rPr>
              <a:t>to fall</a:t>
            </a:r>
            <a:r>
              <a:rPr lang="en-GB" dirty="0" smtClean="0">
                <a:solidFill>
                  <a:srgbClr val="C00000"/>
                </a:solidFill>
              </a:rPr>
              <a:t>), </a:t>
            </a:r>
            <a:r>
              <a:rPr lang="en-GB" i="1" dirty="0" smtClean="0">
                <a:solidFill>
                  <a:srgbClr val="C00000"/>
                </a:solidFill>
              </a:rPr>
              <a:t>a cut </a:t>
            </a:r>
            <a:r>
              <a:rPr lang="en-GB" dirty="0" smtClean="0"/>
              <a:t>(from </a:t>
            </a:r>
            <a:r>
              <a:rPr lang="en-GB" i="1" dirty="0" smtClean="0">
                <a:solidFill>
                  <a:srgbClr val="C00000"/>
                </a:solidFill>
              </a:rPr>
              <a:t>to cut</a:t>
            </a:r>
            <a:r>
              <a:rPr lang="en-GB" dirty="0" smtClean="0"/>
              <a:t>). </a:t>
            </a:r>
            <a:endParaRPr lang="ru-RU" dirty="0" smtClean="0"/>
          </a:p>
          <a:p>
            <a:pPr>
              <a:buNone/>
            </a:pPr>
            <a:r>
              <a:rPr lang="en-GB" b="1" dirty="0" smtClean="0"/>
              <a:t>II. </a:t>
            </a:r>
            <a:r>
              <a:rPr lang="en-GB" b="1" dirty="0" smtClean="0">
                <a:solidFill>
                  <a:srgbClr val="00B050"/>
                </a:solidFill>
              </a:rPr>
              <a:t>Word-composition</a:t>
            </a:r>
            <a:r>
              <a:rPr lang="en-GB" dirty="0" smtClean="0"/>
              <a:t> is the formation of a new word by combining two or more stems which occur in the language as free forms: </a:t>
            </a:r>
            <a:r>
              <a:rPr lang="en-GB" i="1" dirty="0" smtClean="0">
                <a:solidFill>
                  <a:srgbClr val="C00000"/>
                </a:solidFill>
              </a:rPr>
              <a:t>door-bell, house-keeper</a:t>
            </a:r>
            <a:r>
              <a:rPr lang="en-GB" dirty="0" smtClean="0"/>
              <a:t>. </a:t>
            </a:r>
            <a:endParaRPr lang="ru-RU" dirty="0" smtClean="0"/>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US" dirty="0" smtClean="0"/>
              <a:t>1.1. Main Types of Forming Words</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864307"/>
          </a:xfrm>
        </p:spPr>
        <p:txBody>
          <a:bodyPr>
            <a:normAutofit/>
          </a:bodyPr>
          <a:lstStyle/>
          <a:p>
            <a:pPr marL="624078" lvl="0" indent="-514350">
              <a:buFont typeface="+mj-lt"/>
              <a:buAutoNum type="arabicPeriod"/>
            </a:pPr>
            <a:r>
              <a:rPr lang="en-GB" sz="2800" b="1" i="1" u="sng" dirty="0" smtClean="0">
                <a:solidFill>
                  <a:srgbClr val="00B050"/>
                </a:solidFill>
              </a:rPr>
              <a:t>shortening</a:t>
            </a:r>
            <a:r>
              <a:rPr lang="en-GB" sz="2800" dirty="0" smtClean="0"/>
              <a:t> is the formation of a word by cutting off a part of the word. </a:t>
            </a:r>
            <a:endParaRPr lang="ru-RU" sz="2400" dirty="0" smtClean="0"/>
          </a:p>
          <a:p>
            <a:pPr lvl="1">
              <a:buNone/>
            </a:pPr>
            <a:r>
              <a:rPr lang="en-GB" sz="2400" b="1" dirty="0" smtClean="0"/>
              <a:t>	</a:t>
            </a:r>
            <a:r>
              <a:rPr lang="en-GB" sz="2400" b="1" dirty="0" smtClean="0">
                <a:solidFill>
                  <a:srgbClr val="00B0F0"/>
                </a:solidFill>
              </a:rPr>
              <a:t>a) initial</a:t>
            </a:r>
            <a:r>
              <a:rPr lang="en-GB" sz="2400" b="1" i="1" dirty="0" smtClean="0">
                <a:solidFill>
                  <a:srgbClr val="00B0F0"/>
                </a:solidFill>
              </a:rPr>
              <a:t> </a:t>
            </a:r>
            <a:r>
              <a:rPr lang="en-GB" sz="2400" dirty="0" smtClean="0"/>
              <a:t>(or aphesis):</a:t>
            </a:r>
            <a:r>
              <a:rPr lang="en-GB" sz="2400" i="1" dirty="0" smtClean="0">
                <a:solidFill>
                  <a:srgbClr val="C00000"/>
                </a:solidFill>
              </a:rPr>
              <a:t>fend (v) &lt; 	defend, phone &lt; 	telephon</a:t>
            </a:r>
            <a:r>
              <a:rPr lang="en-GB" sz="2400" dirty="0" smtClean="0">
                <a:solidFill>
                  <a:srgbClr val="C00000"/>
                </a:solidFill>
              </a:rPr>
              <a:t>e;</a:t>
            </a:r>
            <a:endParaRPr lang="ru-RU" sz="2000" dirty="0" smtClean="0">
              <a:solidFill>
                <a:srgbClr val="C00000"/>
              </a:solidFill>
            </a:endParaRPr>
          </a:p>
          <a:p>
            <a:pPr lvl="1">
              <a:buNone/>
            </a:pPr>
            <a:r>
              <a:rPr lang="en-GB" sz="2400" b="1" dirty="0" smtClean="0"/>
              <a:t>	</a:t>
            </a:r>
            <a:r>
              <a:rPr lang="en-GB" sz="2400" b="1" dirty="0" smtClean="0">
                <a:solidFill>
                  <a:srgbClr val="00B0F0"/>
                </a:solidFill>
              </a:rPr>
              <a:t>b) medial</a:t>
            </a:r>
            <a:r>
              <a:rPr lang="en-GB" sz="2400" dirty="0" smtClean="0">
                <a:solidFill>
                  <a:srgbClr val="00B0F0"/>
                </a:solidFill>
              </a:rPr>
              <a:t> </a:t>
            </a:r>
            <a:r>
              <a:rPr lang="en-GB" sz="2400" dirty="0" smtClean="0"/>
              <a:t>(</a:t>
            </a:r>
            <a:r>
              <a:rPr lang="en-GB" sz="2400" dirty="0" err="1" smtClean="0"/>
              <a:t>orsyncope</a:t>
            </a:r>
            <a:r>
              <a:rPr lang="en-GB" sz="2400" dirty="0" smtClean="0"/>
              <a:t>): </a:t>
            </a:r>
            <a:r>
              <a:rPr lang="en-GB" sz="2400" i="1" dirty="0" smtClean="0">
                <a:solidFill>
                  <a:srgbClr val="C00000"/>
                </a:solidFill>
              </a:rPr>
              <a:t>specs &lt; spectacles, fancy 	&lt; fantasy;</a:t>
            </a:r>
            <a:endParaRPr lang="ru-RU" sz="2000" dirty="0" smtClean="0">
              <a:solidFill>
                <a:srgbClr val="C00000"/>
              </a:solidFill>
            </a:endParaRPr>
          </a:p>
          <a:p>
            <a:pPr lvl="1">
              <a:buNone/>
            </a:pPr>
            <a:r>
              <a:rPr lang="en-GB" sz="2400" b="1" dirty="0" smtClean="0"/>
              <a:t>	</a:t>
            </a:r>
            <a:r>
              <a:rPr lang="en-GB" sz="2400" b="1" dirty="0" smtClean="0">
                <a:solidFill>
                  <a:srgbClr val="00B0F0"/>
                </a:solidFill>
              </a:rPr>
              <a:t>c) final</a:t>
            </a:r>
            <a:r>
              <a:rPr lang="en-GB" sz="2400" dirty="0" smtClean="0">
                <a:solidFill>
                  <a:srgbClr val="00B0F0"/>
                </a:solidFill>
              </a:rPr>
              <a:t> </a:t>
            </a:r>
            <a:r>
              <a:rPr lang="en-GB" sz="2400" dirty="0" smtClean="0"/>
              <a:t>(or </a:t>
            </a:r>
            <a:r>
              <a:rPr lang="en-GB" sz="2400" dirty="0" err="1" smtClean="0"/>
              <a:t>apocope</a:t>
            </a:r>
            <a:r>
              <a:rPr lang="en-GB" sz="2400" dirty="0" smtClean="0"/>
              <a:t>): </a:t>
            </a:r>
            <a:r>
              <a:rPr lang="en-GB" sz="2400" i="1" dirty="0" smtClean="0">
                <a:solidFill>
                  <a:srgbClr val="C00000"/>
                </a:solidFill>
              </a:rPr>
              <a:t>lab – laboratory, exam – 	examination</a:t>
            </a:r>
            <a:r>
              <a:rPr lang="en-GB" sz="2400" dirty="0" smtClean="0">
                <a:solidFill>
                  <a:srgbClr val="C00000"/>
                </a:solidFill>
              </a:rPr>
              <a:t>;</a:t>
            </a:r>
          </a:p>
          <a:p>
            <a:pPr lvl="1">
              <a:buNone/>
            </a:pPr>
            <a:r>
              <a:rPr lang="en-GB" sz="2400" b="1" dirty="0" smtClean="0"/>
              <a:t>	</a:t>
            </a:r>
            <a:r>
              <a:rPr lang="en-GB" sz="2400" b="1" dirty="0" smtClean="0">
                <a:solidFill>
                  <a:srgbClr val="00B0F0"/>
                </a:solidFill>
              </a:rPr>
              <a:t>d) both initial and final:</a:t>
            </a:r>
            <a:r>
              <a:rPr lang="en-GB" sz="2400" dirty="0" smtClean="0"/>
              <a:t> </a:t>
            </a:r>
            <a:r>
              <a:rPr lang="en-GB" sz="2400" i="1" dirty="0" smtClean="0">
                <a:solidFill>
                  <a:srgbClr val="C00000"/>
                </a:solidFill>
              </a:rPr>
              <a:t>flu &lt; influenza, fridge &lt; refrigerator;</a:t>
            </a:r>
            <a:r>
              <a:rPr lang="en-GB" sz="2400" dirty="0" smtClean="0">
                <a:solidFill>
                  <a:srgbClr val="C00000"/>
                </a:solidFill>
              </a:rPr>
              <a:t>. </a:t>
            </a:r>
            <a:endParaRPr lang="ru-RU" sz="2400" dirty="0">
              <a:solidFill>
                <a:srgbClr val="C00000"/>
              </a:solidFill>
            </a:endParaRPr>
          </a:p>
        </p:txBody>
      </p:sp>
      <p:sp>
        <p:nvSpPr>
          <p:cNvPr id="3" name="Заголовок 2"/>
          <p:cNvSpPr>
            <a:spLocks noGrp="1"/>
          </p:cNvSpPr>
          <p:nvPr>
            <p:ph type="title"/>
          </p:nvPr>
        </p:nvSpPr>
        <p:spPr>
          <a:xfrm>
            <a:off x="214282" y="274638"/>
            <a:ext cx="8472518" cy="725470"/>
          </a:xfrm>
        </p:spPr>
        <p:txBody>
          <a:bodyPr>
            <a:normAutofit fontScale="90000"/>
          </a:bodyPr>
          <a:lstStyle/>
          <a:p>
            <a:r>
              <a:rPr lang="en-US" dirty="0" smtClean="0"/>
              <a:t>1.2. Minor Types of Forming Words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721563"/>
          </a:xfrm>
        </p:spPr>
        <p:txBody>
          <a:bodyPr>
            <a:normAutofit/>
          </a:bodyPr>
          <a:lstStyle/>
          <a:p>
            <a:pPr marL="624078" lvl="0" indent="-514350">
              <a:buFont typeface="+mj-lt"/>
              <a:buAutoNum type="arabicPeriod" startAt="2"/>
            </a:pPr>
            <a:r>
              <a:rPr lang="en-GB" sz="2800" b="1" i="1" u="sng" dirty="0" smtClean="0">
                <a:solidFill>
                  <a:srgbClr val="00B050"/>
                </a:solidFill>
              </a:rPr>
              <a:t>blending</a:t>
            </a:r>
            <a:r>
              <a:rPr lang="en-GB" sz="2800" dirty="0" smtClean="0"/>
              <a:t> is the formation of a new word by combining parts of two words: </a:t>
            </a:r>
            <a:r>
              <a:rPr lang="en-GB" sz="2800" i="1" dirty="0" smtClean="0">
                <a:solidFill>
                  <a:srgbClr val="C00000"/>
                </a:solidFill>
              </a:rPr>
              <a:t>smog – </a:t>
            </a:r>
            <a:r>
              <a:rPr lang="en-GB" sz="2800" i="1" dirty="0" err="1" smtClean="0">
                <a:solidFill>
                  <a:srgbClr val="C00000"/>
                </a:solidFill>
              </a:rPr>
              <a:t>sm</a:t>
            </a:r>
            <a:r>
              <a:rPr lang="en-GB" sz="2800" dirty="0" smtClean="0">
                <a:solidFill>
                  <a:srgbClr val="C00000"/>
                </a:solidFill>
              </a:rPr>
              <a:t>(</a:t>
            </a:r>
            <a:r>
              <a:rPr lang="en-GB" sz="2800" dirty="0" err="1" smtClean="0">
                <a:solidFill>
                  <a:srgbClr val="C00000"/>
                </a:solidFill>
              </a:rPr>
              <a:t>oke</a:t>
            </a:r>
            <a:r>
              <a:rPr lang="en-GB" sz="2800" dirty="0" smtClean="0">
                <a:solidFill>
                  <a:srgbClr val="C00000"/>
                </a:solidFill>
              </a:rPr>
              <a:t>) and (f)</a:t>
            </a:r>
            <a:r>
              <a:rPr lang="en-GB" sz="2800" i="1" dirty="0" err="1" smtClean="0">
                <a:solidFill>
                  <a:srgbClr val="C00000"/>
                </a:solidFill>
              </a:rPr>
              <a:t>og</a:t>
            </a:r>
            <a:r>
              <a:rPr lang="en-GB" sz="2800" i="1" dirty="0" smtClean="0">
                <a:solidFill>
                  <a:srgbClr val="C00000"/>
                </a:solidFill>
              </a:rPr>
              <a:t>.</a:t>
            </a:r>
            <a:r>
              <a:rPr lang="en-GB" sz="2800" dirty="0" smtClean="0">
                <a:solidFill>
                  <a:srgbClr val="C00000"/>
                </a:solidFill>
              </a:rPr>
              <a:t> </a:t>
            </a:r>
            <a:endParaRPr lang="ru-RU" sz="2400" dirty="0" smtClean="0">
              <a:solidFill>
                <a:srgbClr val="C00000"/>
              </a:solidFill>
            </a:endParaRPr>
          </a:p>
          <a:p>
            <a:pPr marL="624078" lvl="0" indent="-514350">
              <a:buFont typeface="+mj-lt"/>
              <a:buAutoNum type="arabicPeriod" startAt="3"/>
            </a:pPr>
            <a:r>
              <a:rPr lang="en-GB" sz="2800" b="1" i="1" u="sng" dirty="0" err="1" smtClean="0">
                <a:solidFill>
                  <a:srgbClr val="00B050"/>
                </a:solidFill>
              </a:rPr>
              <a:t>acronymy</a:t>
            </a:r>
            <a:r>
              <a:rPr lang="en-GB" sz="2800" b="1" i="1" u="sng" dirty="0" smtClean="0">
                <a:solidFill>
                  <a:srgbClr val="00B050"/>
                </a:solidFill>
              </a:rPr>
              <a:t> (or graphical abbreviation)</a:t>
            </a:r>
            <a:r>
              <a:rPr lang="en-GB" sz="2800" i="1" u="sng" dirty="0" smtClean="0">
                <a:solidFill>
                  <a:srgbClr val="00B050"/>
                </a:solidFill>
              </a:rPr>
              <a:t> </a:t>
            </a:r>
            <a:r>
              <a:rPr lang="en-GB" sz="2800" dirty="0" smtClean="0"/>
              <a:t>is the formation of a word from the initial letters of a word combination. :</a:t>
            </a:r>
            <a:endParaRPr lang="ru-RU" sz="2400" dirty="0" smtClean="0"/>
          </a:p>
          <a:p>
            <a:pPr lvl="1">
              <a:buNone/>
            </a:pPr>
            <a:r>
              <a:rPr lang="en-GB" sz="2400" dirty="0" smtClean="0"/>
              <a:t>	</a:t>
            </a:r>
            <a:r>
              <a:rPr lang="en-GB" sz="2400" dirty="0" smtClean="0">
                <a:solidFill>
                  <a:srgbClr val="00B0F0"/>
                </a:solidFill>
              </a:rPr>
              <a:t>a)</a:t>
            </a:r>
            <a:r>
              <a:rPr lang="en-GB" sz="2400" dirty="0" smtClean="0"/>
              <a:t> acronyms which are read as ordinary English </a:t>
            </a:r>
            <a:r>
              <a:rPr lang="en-GB" sz="2400" dirty="0" err="1" smtClean="0"/>
              <a:t>words:</a:t>
            </a:r>
            <a:r>
              <a:rPr lang="en-GB" sz="2400" i="1" dirty="0" err="1" smtClean="0"/>
              <a:t>U</a:t>
            </a:r>
            <a:r>
              <a:rPr lang="en-GB" sz="2400" i="1" dirty="0" err="1" smtClean="0">
                <a:solidFill>
                  <a:srgbClr val="C00000"/>
                </a:solidFill>
              </a:rPr>
              <a:t>NESCO</a:t>
            </a:r>
            <a:r>
              <a:rPr lang="en-GB" sz="2400" i="1" dirty="0" smtClean="0">
                <a:solidFill>
                  <a:srgbClr val="C00000"/>
                </a:solidFill>
              </a:rPr>
              <a:t> </a:t>
            </a:r>
            <a:r>
              <a:rPr lang="en-GB" sz="2400" i="1" dirty="0" smtClean="0"/>
              <a:t>– </a:t>
            </a:r>
            <a:r>
              <a:rPr lang="en-GB" sz="2400" dirty="0" smtClean="0"/>
              <a:t>[</a:t>
            </a:r>
            <a:r>
              <a:rPr lang="en-GB" sz="2400" dirty="0" err="1" smtClean="0"/>
              <a:t>ju:'neskəu</a:t>
            </a:r>
            <a:r>
              <a:rPr lang="en-GB" sz="2400" dirty="0" smtClean="0"/>
              <a:t>]</a:t>
            </a:r>
            <a:r>
              <a:rPr lang="en-GB" sz="2400" i="1" dirty="0" smtClean="0"/>
              <a:t> </a:t>
            </a:r>
            <a:r>
              <a:rPr lang="en-GB" sz="2400" i="1" dirty="0" smtClean="0">
                <a:solidFill>
                  <a:srgbClr val="C00000"/>
                </a:solidFill>
              </a:rPr>
              <a:t>the United Nations </a:t>
            </a:r>
            <a:r>
              <a:rPr lang="en-GB" sz="2400" i="1" dirty="0" smtClean="0"/>
              <a:t>Educational Scientific and Cultural Organization;</a:t>
            </a:r>
            <a:endParaRPr lang="ru-RU" sz="2000" dirty="0" smtClean="0"/>
          </a:p>
          <a:p>
            <a:pPr lvl="1">
              <a:buNone/>
            </a:pPr>
            <a:r>
              <a:rPr lang="en-GB" sz="2400" dirty="0" smtClean="0"/>
              <a:t>	</a:t>
            </a:r>
            <a:r>
              <a:rPr lang="en-GB" sz="2400" dirty="0" smtClean="0">
                <a:solidFill>
                  <a:srgbClr val="00B0F0"/>
                </a:solidFill>
              </a:rPr>
              <a:t>b)</a:t>
            </a:r>
            <a:r>
              <a:rPr lang="en-GB" sz="2400" dirty="0" smtClean="0"/>
              <a:t> acronyms with the alphabetic reading: </a:t>
            </a:r>
            <a:r>
              <a:rPr lang="en-GB" sz="2400" i="1" dirty="0" smtClean="0">
                <a:solidFill>
                  <a:srgbClr val="C00000"/>
                </a:solidFill>
              </a:rPr>
              <a:t>BBC –</a:t>
            </a:r>
            <a:r>
              <a:rPr lang="en-GB" sz="2400" i="1" dirty="0" smtClean="0"/>
              <a:t> </a:t>
            </a:r>
            <a:r>
              <a:rPr lang="en-GB" sz="2400" dirty="0" smtClean="0"/>
              <a:t>[,</a:t>
            </a:r>
            <a:r>
              <a:rPr lang="en-GB" sz="2400" dirty="0" err="1" smtClean="0"/>
              <a:t>bi:bi:'si</a:t>
            </a:r>
            <a:r>
              <a:rPr lang="en-GB" sz="2400" dirty="0" smtClean="0"/>
              <a:t>:]</a:t>
            </a:r>
            <a:r>
              <a:rPr lang="en-GB" sz="2400" i="1" dirty="0" smtClean="0"/>
              <a:t> </a:t>
            </a:r>
            <a:r>
              <a:rPr lang="en-GB" sz="2400" i="1" dirty="0" smtClean="0">
                <a:solidFill>
                  <a:srgbClr val="C00000"/>
                </a:solidFill>
              </a:rPr>
              <a:t>the British Broadcasting Corporation</a:t>
            </a:r>
            <a:r>
              <a:rPr lang="en-GB" sz="2400" dirty="0" smtClean="0"/>
              <a:t>;</a:t>
            </a:r>
            <a:endParaRPr lang="ru-RU" sz="20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721563"/>
          </a:xfrm>
        </p:spPr>
        <p:txBody>
          <a:bodyPr/>
          <a:lstStyle/>
          <a:p>
            <a:pPr marL="624078" lvl="0" indent="-514350">
              <a:buFont typeface="+mj-lt"/>
              <a:buAutoNum type="arabicPeriod" startAt="4"/>
            </a:pPr>
            <a:r>
              <a:rPr lang="en-GB" sz="2800" b="1" i="1" u="sng" dirty="0" smtClean="0">
                <a:solidFill>
                  <a:srgbClr val="00B050"/>
                </a:solidFill>
              </a:rPr>
              <a:t>sound-interchange</a:t>
            </a:r>
            <a:r>
              <a:rPr lang="en-GB" sz="2800" b="1" dirty="0" smtClean="0"/>
              <a:t> </a:t>
            </a:r>
            <a:r>
              <a:rPr lang="en-GB" sz="2800" dirty="0" smtClean="0"/>
              <a:t>is the formation of a word due to an alteration in the phonetic composition of its root. Sound-interchange falls into 2 groups:</a:t>
            </a:r>
            <a:endParaRPr lang="ru-RU" sz="2400" dirty="0" smtClean="0"/>
          </a:p>
          <a:p>
            <a:pPr lvl="1">
              <a:buNone/>
            </a:pPr>
            <a:r>
              <a:rPr lang="en-GB" sz="2400" dirty="0" smtClean="0"/>
              <a:t>a) </a:t>
            </a:r>
            <a:r>
              <a:rPr lang="en-GB" sz="2400" dirty="0" smtClean="0">
                <a:solidFill>
                  <a:srgbClr val="00B0F0"/>
                </a:solidFill>
              </a:rPr>
              <a:t>vowel-interchange (or ablaut</a:t>
            </a:r>
            <a:r>
              <a:rPr lang="en-GB" sz="2400" dirty="0" smtClean="0"/>
              <a:t>): </a:t>
            </a:r>
            <a:r>
              <a:rPr lang="en-GB" sz="2400" i="1" dirty="0" smtClean="0">
                <a:solidFill>
                  <a:srgbClr val="C00000"/>
                </a:solidFill>
              </a:rPr>
              <a:t>full </a:t>
            </a:r>
            <a:r>
              <a:rPr lang="en-US" sz="2400" i="1" dirty="0" smtClean="0">
                <a:solidFill>
                  <a:srgbClr val="C00000"/>
                </a:solidFill>
              </a:rPr>
              <a:t>− </a:t>
            </a:r>
            <a:r>
              <a:rPr lang="en-GB" sz="2400" i="1" dirty="0" smtClean="0">
                <a:solidFill>
                  <a:srgbClr val="C00000"/>
                </a:solidFill>
              </a:rPr>
              <a:t>to fill, blood </a:t>
            </a:r>
            <a:r>
              <a:rPr lang="en-US" sz="2400" i="1" dirty="0" smtClean="0">
                <a:solidFill>
                  <a:srgbClr val="C00000"/>
                </a:solidFill>
              </a:rPr>
              <a:t>− </a:t>
            </a:r>
            <a:r>
              <a:rPr lang="en-GB" sz="2400" i="1" dirty="0" smtClean="0">
                <a:solidFill>
                  <a:srgbClr val="C00000"/>
                </a:solidFill>
              </a:rPr>
              <a:t>to bleed,  food – to feed</a:t>
            </a:r>
            <a:r>
              <a:rPr lang="en-GB" sz="2400" dirty="0" smtClean="0"/>
              <a:t>. In some cases  vowel-interchange is combined with suffixation: </a:t>
            </a:r>
            <a:r>
              <a:rPr lang="en-GB" sz="2400" i="1" dirty="0" smtClean="0">
                <a:solidFill>
                  <a:srgbClr val="C00000"/>
                </a:solidFill>
              </a:rPr>
              <a:t>long </a:t>
            </a:r>
            <a:r>
              <a:rPr lang="en-US" sz="2400" i="1" dirty="0" smtClean="0">
                <a:solidFill>
                  <a:srgbClr val="C00000"/>
                </a:solidFill>
              </a:rPr>
              <a:t>− </a:t>
            </a:r>
            <a:r>
              <a:rPr lang="en-GB" sz="2400" i="1" dirty="0" smtClean="0">
                <a:solidFill>
                  <a:srgbClr val="C00000"/>
                </a:solidFill>
              </a:rPr>
              <a:t>length, strong </a:t>
            </a:r>
            <a:r>
              <a:rPr lang="en-US" sz="2400" i="1" dirty="0" smtClean="0">
                <a:solidFill>
                  <a:srgbClr val="C00000"/>
                </a:solidFill>
              </a:rPr>
              <a:t>− </a:t>
            </a:r>
            <a:r>
              <a:rPr lang="en-GB" sz="2400" i="1" dirty="0" smtClean="0">
                <a:solidFill>
                  <a:srgbClr val="C00000"/>
                </a:solidFill>
              </a:rPr>
              <a:t>strength, broad </a:t>
            </a:r>
            <a:r>
              <a:rPr lang="en-US" sz="2400" i="1" dirty="0" smtClean="0">
                <a:solidFill>
                  <a:srgbClr val="C00000"/>
                </a:solidFill>
              </a:rPr>
              <a:t>−</a:t>
            </a:r>
            <a:r>
              <a:rPr lang="en-GB" sz="2400" i="1" dirty="0" smtClean="0">
                <a:solidFill>
                  <a:srgbClr val="C00000"/>
                </a:solidFill>
              </a:rPr>
              <a:t> breadth</a:t>
            </a:r>
            <a:r>
              <a:rPr lang="en-GB" sz="2400" i="1" dirty="0" smtClean="0"/>
              <a:t>;</a:t>
            </a:r>
            <a:endParaRPr lang="ru-RU" sz="2000" dirty="0" smtClean="0"/>
          </a:p>
          <a:p>
            <a:pPr lvl="1">
              <a:buNone/>
            </a:pPr>
            <a:r>
              <a:rPr lang="en-GB" sz="2400" dirty="0" smtClean="0"/>
              <a:t>b) </a:t>
            </a:r>
            <a:r>
              <a:rPr lang="en-GB" sz="2400" dirty="0" smtClean="0">
                <a:solidFill>
                  <a:srgbClr val="00B0F0"/>
                </a:solidFill>
              </a:rPr>
              <a:t>consonant-interchange</a:t>
            </a:r>
            <a:r>
              <a:rPr lang="en-GB" sz="2400" dirty="0" smtClean="0"/>
              <a:t>: </a:t>
            </a:r>
            <a:r>
              <a:rPr lang="en-GB" sz="2400" i="1" dirty="0" smtClean="0">
                <a:solidFill>
                  <a:srgbClr val="C00000"/>
                </a:solidFill>
              </a:rPr>
              <a:t>advice – to advise</a:t>
            </a:r>
            <a:r>
              <a:rPr lang="en-GB" sz="2400" dirty="0" smtClean="0"/>
              <a:t>.</a:t>
            </a:r>
            <a:endParaRPr lang="ru-RU" sz="2000" dirty="0" smtClean="0"/>
          </a:p>
          <a:p>
            <a:pPr>
              <a:buNone/>
            </a:pPr>
            <a:r>
              <a:rPr lang="en-GB" sz="2400" dirty="0" smtClean="0"/>
              <a:t>	c) combined forms: </a:t>
            </a:r>
            <a:r>
              <a:rPr lang="en-GB" sz="2400" i="1" dirty="0" smtClean="0">
                <a:solidFill>
                  <a:srgbClr val="C00000"/>
                </a:solidFill>
              </a:rPr>
              <a:t>life – to live</a:t>
            </a:r>
            <a:r>
              <a:rPr lang="en-GB" sz="2800" dirty="0" smtClean="0"/>
              <a:t>; </a:t>
            </a:r>
            <a:endParaRPr lang="ru-RU" sz="24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650125"/>
          </a:xfrm>
        </p:spPr>
        <p:txBody>
          <a:bodyPr>
            <a:normAutofit lnSpcReduction="10000"/>
          </a:bodyPr>
          <a:lstStyle/>
          <a:p>
            <a:pPr marL="624078" lvl="0" indent="-514350">
              <a:buFont typeface="+mj-lt"/>
              <a:buAutoNum type="arabicPeriod" startAt="5"/>
            </a:pPr>
            <a:r>
              <a:rPr lang="en-GB" sz="2800" b="1" i="1" u="sng" dirty="0" smtClean="0">
                <a:solidFill>
                  <a:srgbClr val="00B050"/>
                </a:solidFill>
              </a:rPr>
              <a:t>sound imitation </a:t>
            </a:r>
            <a:r>
              <a:rPr lang="en-GB" sz="2800" b="1" dirty="0" smtClean="0"/>
              <a:t>(</a:t>
            </a:r>
            <a:r>
              <a:rPr lang="en-GB" sz="2800" dirty="0" smtClean="0"/>
              <a:t>or</a:t>
            </a:r>
            <a:r>
              <a:rPr lang="en-GB" sz="2800" b="1" dirty="0" smtClean="0"/>
              <a:t> </a:t>
            </a:r>
            <a:r>
              <a:rPr lang="en-GB" sz="2800" b="1" i="1" u="sng" dirty="0" smtClean="0">
                <a:solidFill>
                  <a:srgbClr val="00B050"/>
                </a:solidFill>
              </a:rPr>
              <a:t>onomatopoeia</a:t>
            </a:r>
            <a:r>
              <a:rPr lang="en-GB" sz="2800" b="1" dirty="0" smtClean="0"/>
              <a:t>) </a:t>
            </a:r>
            <a:r>
              <a:rPr lang="en-GB" sz="2800" dirty="0" smtClean="0"/>
              <a:t>is the naming of an action or a thing by a more or less exact reproduction of the sound associated with it, cf.: </a:t>
            </a:r>
            <a:r>
              <a:rPr lang="en-GB" sz="2800" i="1" dirty="0" smtClean="0">
                <a:solidFill>
                  <a:srgbClr val="C00000"/>
                </a:solidFill>
              </a:rPr>
              <a:t>cock-a-doodle-do</a:t>
            </a:r>
            <a:r>
              <a:rPr lang="en-GB" sz="2800" dirty="0" smtClean="0"/>
              <a:t> (English) – </a:t>
            </a:r>
            <a:r>
              <a:rPr lang="ru-RU" sz="2800" i="1" dirty="0" err="1" smtClean="0">
                <a:solidFill>
                  <a:srgbClr val="C00000"/>
                </a:solidFill>
              </a:rPr>
              <a:t>ку</a:t>
            </a:r>
            <a:r>
              <a:rPr lang="en-US" sz="2800" i="1" dirty="0" smtClean="0">
                <a:solidFill>
                  <a:srgbClr val="C00000"/>
                </a:solidFill>
              </a:rPr>
              <a:t>-</a:t>
            </a:r>
            <a:r>
              <a:rPr lang="ru-RU" sz="2800" i="1" dirty="0" err="1" smtClean="0">
                <a:solidFill>
                  <a:srgbClr val="C00000"/>
                </a:solidFill>
              </a:rPr>
              <a:t>ка</a:t>
            </a:r>
            <a:r>
              <a:rPr lang="en-US" sz="2800" i="1" dirty="0" smtClean="0">
                <a:solidFill>
                  <a:srgbClr val="C00000"/>
                </a:solidFill>
              </a:rPr>
              <a:t>-</a:t>
            </a:r>
            <a:r>
              <a:rPr lang="ru-RU" sz="2800" i="1" dirty="0" smtClean="0">
                <a:solidFill>
                  <a:srgbClr val="C00000"/>
                </a:solidFill>
              </a:rPr>
              <a:t>ре</a:t>
            </a:r>
            <a:r>
              <a:rPr lang="en-US" sz="2800" i="1" dirty="0" smtClean="0">
                <a:solidFill>
                  <a:srgbClr val="C00000"/>
                </a:solidFill>
              </a:rPr>
              <a:t>-</a:t>
            </a:r>
            <a:r>
              <a:rPr lang="ru-RU" sz="2800" i="1" dirty="0" err="1" smtClean="0">
                <a:solidFill>
                  <a:srgbClr val="C00000"/>
                </a:solidFill>
              </a:rPr>
              <a:t>ку</a:t>
            </a:r>
            <a:r>
              <a:rPr lang="ru-RU" sz="2800" i="1" dirty="0" smtClean="0">
                <a:solidFill>
                  <a:srgbClr val="C00000"/>
                </a:solidFill>
              </a:rPr>
              <a:t> </a:t>
            </a:r>
            <a:r>
              <a:rPr lang="en-US" sz="2800" dirty="0" smtClean="0"/>
              <a:t>(Russian). </a:t>
            </a:r>
          </a:p>
          <a:p>
            <a:pPr marL="624078" lvl="0" indent="-514350">
              <a:buNone/>
            </a:pPr>
            <a:r>
              <a:rPr lang="en-US" sz="2800" dirty="0" smtClean="0"/>
              <a:t>	G</a:t>
            </a:r>
            <a:r>
              <a:rPr lang="en-GB" sz="2800" dirty="0" err="1" smtClean="0"/>
              <a:t>roups</a:t>
            </a:r>
            <a:r>
              <a:rPr lang="en-GB" sz="2800" dirty="0" smtClean="0"/>
              <a:t>: </a:t>
            </a:r>
            <a:r>
              <a:rPr lang="en-US" sz="2800" dirty="0" smtClean="0"/>
              <a:t> </a:t>
            </a:r>
            <a:endParaRPr lang="ru-RU" sz="2400" dirty="0" smtClean="0"/>
          </a:p>
          <a:p>
            <a:pPr lvl="1">
              <a:buNone/>
            </a:pPr>
            <a:r>
              <a:rPr lang="en-US" sz="2400" dirty="0" smtClean="0"/>
              <a:t>	</a:t>
            </a:r>
            <a:r>
              <a:rPr lang="en-US" sz="2400" dirty="0" smtClean="0">
                <a:solidFill>
                  <a:srgbClr val="0070C0"/>
                </a:solidFill>
              </a:rPr>
              <a:t>a)</a:t>
            </a:r>
            <a:r>
              <a:rPr lang="en-US" sz="2400" dirty="0" smtClean="0"/>
              <a:t> words denoting sounds produced by human being in the process of communication or expressing their feelings: </a:t>
            </a:r>
            <a:r>
              <a:rPr lang="en-US" sz="2400" i="1" dirty="0" smtClean="0">
                <a:solidFill>
                  <a:srgbClr val="C00000"/>
                </a:solidFill>
              </a:rPr>
              <a:t>mumble, babble</a:t>
            </a:r>
            <a:r>
              <a:rPr lang="en-US" sz="2400" dirty="0" smtClean="0"/>
              <a:t>;</a:t>
            </a:r>
            <a:endParaRPr lang="ru-RU" sz="2000" dirty="0" smtClean="0"/>
          </a:p>
          <a:p>
            <a:pPr lvl="1">
              <a:buNone/>
            </a:pPr>
            <a:r>
              <a:rPr lang="en-GB" sz="2400" dirty="0" smtClean="0"/>
              <a:t>	</a:t>
            </a:r>
            <a:r>
              <a:rPr lang="en-GB" sz="2400" dirty="0" smtClean="0">
                <a:solidFill>
                  <a:srgbClr val="0070C0"/>
                </a:solidFill>
              </a:rPr>
              <a:t>b)</a:t>
            </a:r>
            <a:r>
              <a:rPr lang="en-GB" sz="2400" dirty="0" smtClean="0"/>
              <a:t> words denoting sounds produced by animals, birds, insects: </a:t>
            </a:r>
            <a:r>
              <a:rPr lang="en-GB" sz="2400" i="1" dirty="0" smtClean="0">
                <a:solidFill>
                  <a:srgbClr val="C00000"/>
                </a:solidFill>
              </a:rPr>
              <a:t>mew, croak, buzz</a:t>
            </a:r>
            <a:r>
              <a:rPr lang="en-GB" sz="2400" dirty="0" smtClean="0"/>
              <a:t>; </a:t>
            </a:r>
            <a:endParaRPr lang="ru-RU" sz="2000" dirty="0" smtClean="0"/>
          </a:p>
          <a:p>
            <a:pPr lvl="1">
              <a:buNone/>
            </a:pPr>
            <a:r>
              <a:rPr lang="en-GB" sz="2400" dirty="0" smtClean="0"/>
              <a:t>	</a:t>
            </a:r>
            <a:r>
              <a:rPr lang="en-GB" sz="2400" dirty="0" smtClean="0">
                <a:solidFill>
                  <a:srgbClr val="0070C0"/>
                </a:solidFill>
              </a:rPr>
              <a:t>c)</a:t>
            </a:r>
            <a:r>
              <a:rPr lang="en-GB" sz="2400" dirty="0" smtClean="0"/>
              <a:t> words imitation the sound of water, the noise of metallic things, a forceful motion, movement: </a:t>
            </a:r>
            <a:r>
              <a:rPr lang="en-GB" sz="2400" i="1" dirty="0" smtClean="0">
                <a:solidFill>
                  <a:srgbClr val="C00000"/>
                </a:solidFill>
              </a:rPr>
              <a:t>splash, clink, bang.</a:t>
            </a:r>
            <a:endParaRPr lang="ru-RU" sz="2000"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650125"/>
          </a:xfrm>
        </p:spPr>
        <p:txBody>
          <a:bodyPr/>
          <a:lstStyle/>
          <a:p>
            <a:pPr marL="624078" lvl="0" indent="-514350">
              <a:buFont typeface="+mj-lt"/>
              <a:buAutoNum type="arabicPeriod" startAt="6"/>
            </a:pPr>
            <a:r>
              <a:rPr lang="en-GB" b="1" i="1" u="sng" dirty="0" smtClean="0">
                <a:solidFill>
                  <a:srgbClr val="00B050"/>
                </a:solidFill>
              </a:rPr>
              <a:t>back-formation</a:t>
            </a:r>
            <a:r>
              <a:rPr lang="en-GB" b="1" dirty="0" smtClean="0"/>
              <a:t> </a:t>
            </a:r>
            <a:r>
              <a:rPr lang="en-GB" dirty="0" smtClean="0"/>
              <a:t>is the formation of a new word by subtracting a real or supposed suffix from the existing words. The process is based on analogy: the word </a:t>
            </a:r>
            <a:r>
              <a:rPr lang="en-GB" i="1" dirty="0" smtClean="0">
                <a:solidFill>
                  <a:srgbClr val="C00000"/>
                </a:solidFill>
              </a:rPr>
              <a:t>to </a:t>
            </a:r>
            <a:r>
              <a:rPr lang="en-GB" i="1" dirty="0" err="1" smtClean="0">
                <a:solidFill>
                  <a:srgbClr val="C00000"/>
                </a:solidFill>
              </a:rPr>
              <a:t>butle</a:t>
            </a:r>
            <a:r>
              <a:rPr lang="en-GB" dirty="0" smtClean="0">
                <a:solidFill>
                  <a:srgbClr val="C00000"/>
                </a:solidFill>
              </a:rPr>
              <a:t> </a:t>
            </a:r>
            <a:r>
              <a:rPr lang="en-GB" dirty="0" smtClean="0"/>
              <a:t>‘to act or serve as a butler’ is derived by subtraction of </a:t>
            </a:r>
            <a:r>
              <a:rPr lang="en-GB" i="1" dirty="0" smtClean="0"/>
              <a:t>–</a:t>
            </a:r>
            <a:r>
              <a:rPr lang="en-GB" i="1" dirty="0" err="1" smtClean="0"/>
              <a:t>er</a:t>
            </a:r>
            <a:r>
              <a:rPr lang="en-GB" dirty="0" smtClean="0"/>
              <a:t> from a supposedly verbal stem in the noun </a:t>
            </a:r>
            <a:r>
              <a:rPr lang="en-GB" i="1" dirty="0" smtClean="0">
                <a:solidFill>
                  <a:srgbClr val="C00000"/>
                </a:solidFill>
              </a:rPr>
              <a:t>butler</a:t>
            </a:r>
            <a:r>
              <a:rPr lang="en-GB" dirty="0" smtClean="0"/>
              <a:t>;</a:t>
            </a:r>
            <a:endParaRPr lang="ru-RU" dirty="0" smtClean="0"/>
          </a:p>
          <a:p>
            <a:pPr marL="624078" lvl="0" indent="-514350">
              <a:buFont typeface="+mj-lt"/>
              <a:buAutoNum type="arabicPeriod" startAt="7"/>
            </a:pPr>
            <a:r>
              <a:rPr lang="en-GB" b="1" i="1" u="sng" dirty="0" smtClean="0">
                <a:solidFill>
                  <a:srgbClr val="00B050"/>
                </a:solidFill>
              </a:rPr>
              <a:t>distinctive stress </a:t>
            </a:r>
            <a:r>
              <a:rPr lang="en-GB" dirty="0" smtClean="0"/>
              <a:t>is the formation of a new word by means of the shift of the stress in the source word, cf.: </a:t>
            </a:r>
            <a:r>
              <a:rPr lang="en-GB" i="1" dirty="0" smtClean="0">
                <a:solidFill>
                  <a:srgbClr val="C00000"/>
                </a:solidFill>
              </a:rPr>
              <a:t>export </a:t>
            </a:r>
            <a:r>
              <a:rPr lang="en-GB" dirty="0" smtClean="0">
                <a:solidFill>
                  <a:srgbClr val="C00000"/>
                </a:solidFill>
              </a:rPr>
              <a:t>(n)</a:t>
            </a:r>
            <a:r>
              <a:rPr lang="en-US" i="1" dirty="0" smtClean="0">
                <a:solidFill>
                  <a:srgbClr val="C00000"/>
                </a:solidFill>
              </a:rPr>
              <a:t> — </a:t>
            </a:r>
            <a:r>
              <a:rPr lang="en-GB" i="1" dirty="0" smtClean="0">
                <a:solidFill>
                  <a:srgbClr val="C00000"/>
                </a:solidFill>
              </a:rPr>
              <a:t>to ex</a:t>
            </a:r>
            <a:r>
              <a:rPr lang="en-US" i="1" dirty="0" smtClean="0">
                <a:solidFill>
                  <a:srgbClr val="C00000"/>
                </a:solidFill>
              </a:rPr>
              <a:t>´</a:t>
            </a:r>
            <a:r>
              <a:rPr lang="en-GB" i="1" dirty="0" smtClean="0">
                <a:solidFill>
                  <a:srgbClr val="C00000"/>
                </a:solidFill>
              </a:rPr>
              <a:t>port; </a:t>
            </a:r>
            <a:r>
              <a:rPr lang="en-US" i="1" dirty="0" smtClean="0">
                <a:solidFill>
                  <a:srgbClr val="C00000"/>
                </a:solidFill>
              </a:rPr>
              <a:t>´</a:t>
            </a:r>
            <a:r>
              <a:rPr lang="en-GB" i="1" dirty="0" smtClean="0">
                <a:solidFill>
                  <a:srgbClr val="C00000"/>
                </a:solidFill>
              </a:rPr>
              <a:t>import </a:t>
            </a:r>
            <a:r>
              <a:rPr lang="en-GB" dirty="0" smtClean="0">
                <a:solidFill>
                  <a:srgbClr val="C00000"/>
                </a:solidFill>
              </a:rPr>
              <a:t>(n)</a:t>
            </a:r>
            <a:r>
              <a:rPr lang="en-US" i="1" dirty="0" smtClean="0">
                <a:solidFill>
                  <a:srgbClr val="C00000"/>
                </a:solidFill>
              </a:rPr>
              <a:t> — </a:t>
            </a:r>
            <a:r>
              <a:rPr lang="en-GB" i="1" dirty="0" smtClean="0">
                <a:solidFill>
                  <a:srgbClr val="C00000"/>
                </a:solidFill>
              </a:rPr>
              <a:t>to </a:t>
            </a:r>
            <a:r>
              <a:rPr lang="en-GB" i="1" dirty="0" err="1" smtClean="0">
                <a:solidFill>
                  <a:srgbClr val="C00000"/>
                </a:solidFill>
              </a:rPr>
              <a:t>im</a:t>
            </a:r>
            <a:r>
              <a:rPr lang="en-US" i="1" dirty="0" smtClean="0">
                <a:solidFill>
                  <a:srgbClr val="C00000"/>
                </a:solidFill>
              </a:rPr>
              <a:t>´</a:t>
            </a:r>
            <a:r>
              <a:rPr lang="en-GB" i="1" dirty="0" smtClean="0">
                <a:solidFill>
                  <a:srgbClr val="C00000"/>
                </a:solidFill>
              </a:rPr>
              <a:t>port</a:t>
            </a:r>
            <a:r>
              <a:rPr lang="en-GB" i="1" dirty="0" smtClean="0"/>
              <a:t>; ‘</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5357850"/>
          </a:xfrm>
        </p:spPr>
        <p:txBody>
          <a:bodyPr>
            <a:normAutofit fontScale="92500"/>
          </a:bodyPr>
          <a:lstStyle/>
          <a:p>
            <a:pPr>
              <a:buNone/>
            </a:pPr>
            <a:r>
              <a:rPr lang="en-GB" dirty="0" smtClean="0"/>
              <a:t>The nature, type and arrangement of the ICs of the word is known as its </a:t>
            </a:r>
            <a:r>
              <a:rPr lang="en-GB" b="1" i="1" u="sng" dirty="0" smtClean="0">
                <a:solidFill>
                  <a:srgbClr val="00B050"/>
                </a:solidFill>
              </a:rPr>
              <a:t>derivational structure</a:t>
            </a:r>
            <a:r>
              <a:rPr lang="en-GB" i="1" u="sng" dirty="0" smtClean="0">
                <a:solidFill>
                  <a:srgbClr val="00B050"/>
                </a:solidFill>
              </a:rPr>
              <a:t>. </a:t>
            </a:r>
          </a:p>
          <a:p>
            <a:pPr>
              <a:buNone/>
            </a:pPr>
            <a:r>
              <a:rPr lang="en-GB" dirty="0" smtClean="0"/>
              <a:t>According to the derivational structure:</a:t>
            </a:r>
          </a:p>
          <a:p>
            <a:pPr marL="624078" indent="-514350">
              <a:buAutoNum type="arabicParenR"/>
            </a:pPr>
            <a:r>
              <a:rPr lang="en-GB" b="1" dirty="0" smtClean="0">
                <a:solidFill>
                  <a:srgbClr val="0070C0"/>
                </a:solidFill>
              </a:rPr>
              <a:t>Simplexes</a:t>
            </a:r>
            <a:r>
              <a:rPr lang="en-GB" dirty="0" smtClean="0">
                <a:solidFill>
                  <a:srgbClr val="0070C0"/>
                </a:solidFill>
              </a:rPr>
              <a:t> </a:t>
            </a:r>
            <a:r>
              <a:rPr lang="en-GB" dirty="0" smtClean="0"/>
              <a:t>are words which derivationally cannot be segmented into </a:t>
            </a:r>
            <a:r>
              <a:rPr lang="en-GB" dirty="0" err="1" smtClean="0"/>
              <a:t>Ics</a:t>
            </a:r>
            <a:r>
              <a:rPr lang="en-GB" dirty="0" smtClean="0"/>
              <a:t>: </a:t>
            </a:r>
            <a:r>
              <a:rPr lang="en-GB" i="1" dirty="0" smtClean="0">
                <a:solidFill>
                  <a:srgbClr val="C00000"/>
                </a:solidFill>
              </a:rPr>
              <a:t>hand, come, blue, anxious, theory, public;</a:t>
            </a:r>
          </a:p>
          <a:p>
            <a:pPr marL="624078" indent="-514350">
              <a:buAutoNum type="arabicParenR"/>
            </a:pPr>
            <a:r>
              <a:rPr lang="en-GB" b="1" dirty="0" smtClean="0">
                <a:solidFill>
                  <a:srgbClr val="0070C0"/>
                </a:solidFill>
              </a:rPr>
              <a:t>Derivatives</a:t>
            </a:r>
            <a:r>
              <a:rPr lang="en-GB" dirty="0" smtClean="0"/>
              <a:t> are words which depend on some other simpler lexical items that motivate them structurally and semantically, i.e. the meaning and the structure of the derivative is understood through the comparison with the meaning and the structure of the source word: </a:t>
            </a:r>
            <a:r>
              <a:rPr lang="en-GB" i="1" dirty="0" smtClean="0">
                <a:solidFill>
                  <a:srgbClr val="C00000"/>
                </a:solidFill>
              </a:rPr>
              <a:t>friendly + -</a:t>
            </a:r>
            <a:r>
              <a:rPr lang="en-GB" i="1" dirty="0" err="1" smtClean="0">
                <a:solidFill>
                  <a:srgbClr val="C00000"/>
                </a:solidFill>
              </a:rPr>
              <a:t>ness</a:t>
            </a:r>
            <a:r>
              <a:rPr lang="en-GB" i="1" dirty="0" smtClean="0">
                <a:solidFill>
                  <a:srgbClr val="C00000"/>
                </a:solidFill>
              </a:rPr>
              <a:t>, un- + wifely.</a:t>
            </a:r>
            <a:r>
              <a:rPr lang="en-GB" dirty="0" smtClean="0"/>
              <a:t> </a:t>
            </a:r>
            <a:endParaRPr lang="ru-RU" i="1" u="sng" dirty="0">
              <a:solidFill>
                <a:srgbClr val="00B050"/>
              </a:solidFill>
            </a:endParaRPr>
          </a:p>
        </p:txBody>
      </p:sp>
      <p:sp>
        <p:nvSpPr>
          <p:cNvPr id="3" name="Заголовок 2"/>
          <p:cNvSpPr>
            <a:spLocks noGrp="1"/>
          </p:cNvSpPr>
          <p:nvPr>
            <p:ph type="title"/>
          </p:nvPr>
        </p:nvSpPr>
        <p:spPr>
          <a:xfrm>
            <a:off x="457200" y="274638"/>
            <a:ext cx="8229600" cy="796908"/>
          </a:xfrm>
        </p:spPr>
        <p:txBody>
          <a:bodyPr/>
          <a:lstStyle/>
          <a:p>
            <a:pPr algn="ctr"/>
            <a:r>
              <a:rPr lang="en-US" dirty="0" smtClean="0"/>
              <a:t>II. Derivation</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93</TotalTime>
  <Words>2175</Words>
  <PresentationFormat>Экран (4:3)</PresentationFormat>
  <Paragraphs>146</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Открытая</vt:lpstr>
      <vt:lpstr>Types of Forming Words. Derivation. Affixation.</vt:lpstr>
      <vt:lpstr>1. TYPES OF FORMING WORDS </vt:lpstr>
      <vt:lpstr>1.1. Main Types of Forming Words</vt:lpstr>
      <vt:lpstr>1.2. Minor Types of Forming Words</vt:lpstr>
      <vt:lpstr>Слайд 5</vt:lpstr>
      <vt:lpstr>Слайд 6</vt:lpstr>
      <vt:lpstr>Слайд 7</vt:lpstr>
      <vt:lpstr>Слайд 8</vt:lpstr>
      <vt:lpstr>II. Derivation</vt:lpstr>
      <vt:lpstr>The basic elementary units of the derivative structure of words</vt:lpstr>
      <vt:lpstr>Слайд 11</vt:lpstr>
      <vt:lpstr>3. AFFIXATION </vt:lpstr>
      <vt:lpstr> 3.1. SUFFIXATION. CLASSIFICATION OF SUFFIXES </vt:lpstr>
      <vt:lpstr>Suffixes can be classified into different types in accordance with different principles:</vt:lpstr>
      <vt:lpstr>Слайд 15</vt:lpstr>
      <vt:lpstr>Слайд 16</vt:lpstr>
      <vt:lpstr>Слайд 17</vt:lpstr>
      <vt:lpstr>Слайд 18</vt:lpstr>
      <vt:lpstr> 3.2. PREFIXATION. CLASSIFICATION OF PREFIXES. </vt:lpstr>
      <vt:lpstr>Prefixes can be classified according to different principles. </vt:lpstr>
      <vt:lpstr>Слайд 21</vt:lpstr>
      <vt:lpstr>Слайд 22</vt:lpstr>
      <vt:lpstr>Слайд 23</vt:lpstr>
      <vt:lpstr>Слайд 24</vt:lpstr>
      <vt:lpstr> 4. PRODUCTIVE AND NON-PRODUCTIVE AFFIXES </vt:lpstr>
      <vt:lpstr> Some productive affixes </vt:lpstr>
      <vt:lpstr>Non-productive affixes are the affixes which are not able to form new words in this particular period of language development</vt:lpstr>
      <vt:lpstr>Слайд 28</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Forming Words. Derivation. Affixation.</dc:title>
  <cp:lastModifiedBy>М. В. Влавацкая</cp:lastModifiedBy>
  <cp:revision>38</cp:revision>
  <dcterms:modified xsi:type="dcterms:W3CDTF">2010-09-20T03:27:12Z</dcterms:modified>
</cp:coreProperties>
</file>