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6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19.09.2010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ПИСЬМО КАК ОСОБАЯ ЗНАКОВАЯ СИСТЕМА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ЛЕКЦИЯ 3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286412"/>
          </a:xfrm>
        </p:spPr>
        <p:txBody>
          <a:bodyPr>
            <a:normAutofit fontScale="92500" lnSpcReduction="100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Кипу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(узел) – перуанское письмо древних инков, система шнуров из шерсти различного цвета с завязанными на них простыми и сложными узлами.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Вампум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ирокезское письмо, нити с нанизанными на них кружочками из раковин разного цвета и размера.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Зарубки на бирках</a:t>
            </a:r>
            <a:r>
              <a:rPr lang="ru-RU" b="1" i="1" dirty="0" smtClean="0">
                <a:solidFill>
                  <a:srgbClr val="C00000"/>
                </a:solidFill>
              </a:rPr>
              <a:t>  </a:t>
            </a:r>
            <a:r>
              <a:rPr lang="ru-RU" dirty="0" smtClean="0"/>
              <a:t>использовались как для счета, так и для закрепления разного рода отношений (торговых, финансовых).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Жезлы вестников </a:t>
            </a:r>
            <a:r>
              <a:rPr lang="ru-RU" i="1" dirty="0" smtClean="0"/>
              <a:t>– </a:t>
            </a:r>
            <a:r>
              <a:rPr lang="ru-RU" dirty="0" smtClean="0"/>
              <a:t>австралийские разновидности бирок с зарубками, круглые палки или прямоугольные дощечки с нарезками.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u-RU" dirty="0" smtClean="0"/>
              <a:t>Условная сигнализация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006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u="sng" dirty="0" smtClean="0"/>
              <a:t>I</a:t>
            </a:r>
            <a:r>
              <a:rPr lang="ru-RU" b="1" u="sng" dirty="0" smtClean="0"/>
              <a:t>-</a:t>
            </a:r>
            <a:r>
              <a:rPr lang="ru-RU" b="1" u="sng" dirty="0" err="1" smtClean="0"/>
              <a:t>й</a:t>
            </a:r>
            <a:r>
              <a:rPr lang="ru-RU" b="1" u="sng" dirty="0" smtClean="0"/>
              <a:t> этап развития письма – </a:t>
            </a:r>
            <a:r>
              <a:rPr lang="ru-RU" b="1" i="1" u="sng" dirty="0" smtClean="0">
                <a:solidFill>
                  <a:srgbClr val="C00000"/>
                </a:solidFill>
              </a:rPr>
              <a:t>идеографический</a:t>
            </a:r>
            <a:r>
              <a:rPr lang="ru-RU" b="1" u="sng" dirty="0" smtClean="0"/>
              <a:t> (план содержания).</a:t>
            </a:r>
            <a:r>
              <a:rPr lang="ru-RU" u="sng" dirty="0" smtClean="0"/>
              <a:t> </a:t>
            </a: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sz="3500" b="1" i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5.1. ПИКТОРГАФИЯ</a:t>
            </a:r>
            <a:r>
              <a:rPr lang="ru-RU" sz="3500" i="1" dirty="0" smtClean="0">
                <a:solidFill>
                  <a:schemeClr val="tx2"/>
                </a:solidFill>
              </a:rPr>
              <a:t>.</a:t>
            </a:r>
            <a:endParaRPr lang="ru-RU" sz="3500" i="1" dirty="0" smtClean="0">
              <a:solidFill>
                <a:schemeClr val="tx2"/>
              </a:solidFill>
            </a:endParaRPr>
          </a:p>
          <a:p>
            <a:endParaRPr lang="ru-RU" b="1" i="1" u="sng" dirty="0" smtClean="0">
              <a:solidFill>
                <a:srgbClr val="C00000"/>
              </a:solidFill>
            </a:endParaRP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Пиктография</a:t>
            </a:r>
            <a:r>
              <a:rPr lang="ru-RU" b="1" i="1" dirty="0" smtClean="0"/>
              <a:t> </a:t>
            </a:r>
            <a:r>
              <a:rPr lang="ru-RU" i="1" dirty="0" smtClean="0"/>
              <a:t>(</a:t>
            </a:r>
            <a:r>
              <a:rPr lang="ru-RU" dirty="0" smtClean="0"/>
              <a:t>написанный красками) – вид письма, знаки которого (пиктограммы) представляют собой </a:t>
            </a:r>
            <a:r>
              <a:rPr lang="ru-RU" i="1" dirty="0" smtClean="0"/>
              <a:t>схематические рисунки, изображающие предметы и явления действительности</a:t>
            </a:r>
            <a:r>
              <a:rPr lang="ru-RU" dirty="0" smtClean="0"/>
              <a:t>, т.е. письмо-рисунок.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Пиктограммы </a:t>
            </a:r>
            <a:r>
              <a:rPr lang="ru-RU" b="1" i="1" dirty="0" smtClean="0"/>
              <a:t>- з</a:t>
            </a:r>
            <a:r>
              <a:rPr lang="ru-RU" dirty="0" smtClean="0"/>
              <a:t>наки пиктографического письма.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286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5. Этапы </a:t>
            </a:r>
            <a:r>
              <a:rPr lang="ru-RU" sz="3600" dirty="0" smtClean="0"/>
              <a:t>и формы развития начертательного письма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незакреплённость за пиктограммой конкретной единицы языка, обладающей определённым значением (пиктограмма может соответствовать слову, словосочетанию, предложению).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невозможность передать языковую структуру (последовательность морфем, слов, их форму, звучание), а также выразить отвлечённое содержание.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Характерные черты пиктографии: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Идеография</a:t>
            </a:r>
            <a:r>
              <a:rPr lang="ru-RU" b="1" i="1" dirty="0" smtClean="0"/>
              <a:t> - </a:t>
            </a:r>
            <a:r>
              <a:rPr lang="ru-RU" b="1" dirty="0" smtClean="0"/>
              <a:t>(</a:t>
            </a:r>
            <a:r>
              <a:rPr lang="ru-RU" dirty="0" smtClean="0"/>
              <a:t>идея, понятие) письмо передает идеи и понятия, когда обозначаемым является не сам жизненный факт в его непосредственной данности, а те понятия, которые возникают в сознании человека и требуют своего выражения на письме.</a:t>
            </a:r>
          </a:p>
          <a:p>
            <a:r>
              <a:rPr lang="ru-RU" dirty="0" smtClean="0"/>
              <a:t>На данном этапе развития письма одни и те же рисунки могли означать и прямое и переносное значение.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pPr algn="ctr"/>
            <a:r>
              <a:rPr lang="ru-RU" i="1" dirty="0" smtClean="0"/>
              <a:t>5.2. Идеография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792869"/>
          </a:xfrm>
        </p:spPr>
        <p:txBody>
          <a:bodyPr/>
          <a:lstStyle/>
          <a:p>
            <a:r>
              <a:rPr lang="ru-RU" dirty="0" smtClean="0"/>
              <a:t>Потребность убыстрения письма и возможность передавать более сложные по содержанию и длинные по размерам тексты привели к схематизации рисунков в условные значки – </a:t>
            </a:r>
            <a:r>
              <a:rPr lang="ru-RU" b="1" i="1" u="sng" dirty="0" smtClean="0">
                <a:solidFill>
                  <a:srgbClr val="C00000"/>
                </a:solidFill>
              </a:rPr>
              <a:t>иероглифы.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 развитием общества возникает потребность материала для письма: </a:t>
            </a:r>
            <a:r>
              <a:rPr lang="ru-RU" b="1" i="1" dirty="0" smtClean="0">
                <a:solidFill>
                  <a:srgbClr val="C00000"/>
                </a:solidFill>
              </a:rPr>
              <a:t>папирус </a:t>
            </a:r>
            <a:r>
              <a:rPr lang="ru-RU" dirty="0" smtClean="0"/>
              <a:t>(Египет), </a:t>
            </a:r>
            <a:r>
              <a:rPr lang="ru-RU" b="1" i="1" dirty="0" smtClean="0">
                <a:solidFill>
                  <a:srgbClr val="C00000"/>
                </a:solidFill>
              </a:rPr>
              <a:t>кожа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(Китай), изобретается </a:t>
            </a:r>
            <a:r>
              <a:rPr lang="ru-RU" b="1" i="1" dirty="0" smtClean="0">
                <a:solidFill>
                  <a:srgbClr val="C00000"/>
                </a:solidFill>
              </a:rPr>
              <a:t>бумага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(Китай), а также изобретаются инструменты для письма: </a:t>
            </a:r>
            <a:r>
              <a:rPr lang="ru-RU" b="1" i="1" dirty="0" smtClean="0">
                <a:solidFill>
                  <a:srgbClr val="C00000"/>
                </a:solidFill>
              </a:rPr>
              <a:t>тушь, кисточка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i="1" dirty="0" smtClean="0"/>
              <a:t>Иероглифика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578687"/>
          </a:xfrm>
        </p:spPr>
        <p:txBody>
          <a:bodyPr/>
          <a:lstStyle/>
          <a:p>
            <a:r>
              <a:rPr lang="ru-RU" dirty="0" smtClean="0"/>
              <a:t>С помощью идеографии можно изображать и конкретные, и абстрактные предметы =</a:t>
            </a:r>
            <a:r>
              <a:rPr lang="en-US" dirty="0" smtClean="0"/>
              <a:t>&gt;</a:t>
            </a:r>
            <a:r>
              <a:rPr lang="ru-RU" dirty="0" smtClean="0"/>
              <a:t> создание алфавита, т.к. чтобы читать и писать надо знать и иметь в распоряжении известный набор знаков и большое количество иероглифов. Иероглифическая система письма требует обучения.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Идеография</a:t>
            </a:r>
            <a:r>
              <a:rPr lang="ru-RU" dirty="0" smtClean="0"/>
              <a:t> – письмо, в котором графические знаки передают не слова в их грамматическом и фонетическом оформлении, а те значения, которые стоят за этими словами.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/>
          <a:lstStyle/>
          <a:p>
            <a:r>
              <a:rPr lang="ru-RU" dirty="0" smtClean="0"/>
              <a:t>Потребность сделать письмо более доступным для людей =</a:t>
            </a:r>
            <a:r>
              <a:rPr lang="en-US" dirty="0" smtClean="0"/>
              <a:t>&gt; </a:t>
            </a:r>
            <a:r>
              <a:rPr lang="ru-RU" dirty="0" smtClean="0"/>
              <a:t>попытки </a:t>
            </a:r>
            <a:r>
              <a:rPr lang="ru-RU" b="1" dirty="0" smtClean="0"/>
              <a:t>упростить</a:t>
            </a:r>
            <a:r>
              <a:rPr lang="ru-RU" dirty="0" smtClean="0"/>
              <a:t> способ письма.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u="sng" dirty="0" smtClean="0"/>
              <a:t>1-й путь</a:t>
            </a:r>
            <a:r>
              <a:rPr lang="ru-RU" dirty="0" smtClean="0"/>
              <a:t> – </a:t>
            </a:r>
            <a:r>
              <a:rPr lang="ru-RU" b="1" i="1" dirty="0" smtClean="0"/>
              <a:t>в отношении к лексике</a:t>
            </a:r>
            <a:r>
              <a:rPr lang="ru-RU" dirty="0" smtClean="0"/>
              <a:t> (в Китае).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u="sng" dirty="0" smtClean="0"/>
              <a:t>2-й путь</a:t>
            </a:r>
            <a:r>
              <a:rPr lang="ru-RU" dirty="0" smtClean="0"/>
              <a:t> – </a:t>
            </a:r>
            <a:r>
              <a:rPr lang="ru-RU" b="1" i="1" dirty="0" smtClean="0"/>
              <a:t>грамматический.</a:t>
            </a:r>
            <a:r>
              <a:rPr lang="ru-RU" dirty="0" smtClean="0"/>
              <a:t> </a:t>
            </a:r>
            <a:endParaRPr lang="en-US" dirty="0" smtClean="0"/>
          </a:p>
          <a:p>
            <a:pPr marL="624078" indent="-514350">
              <a:buFont typeface="+mj-lt"/>
              <a:buAutoNum type="arabicPeriod"/>
            </a:pPr>
            <a:r>
              <a:rPr lang="ru-RU" u="sng" dirty="0" smtClean="0"/>
              <a:t>3-й путь</a:t>
            </a:r>
            <a:r>
              <a:rPr lang="ru-RU" dirty="0" smtClean="0"/>
              <a:t> – </a:t>
            </a:r>
            <a:r>
              <a:rPr lang="ru-RU" b="1" i="1" dirty="0" smtClean="0"/>
              <a:t>способ фонографии</a:t>
            </a:r>
            <a:r>
              <a:rPr lang="ru-RU" dirty="0" smtClean="0"/>
              <a:t>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en-US" sz="3100" dirty="0" smtClean="0"/>
              <a:t>II</a:t>
            </a:r>
            <a:r>
              <a:rPr lang="ru-RU" sz="3100" dirty="0" smtClean="0"/>
              <a:t>-</a:t>
            </a:r>
            <a:r>
              <a:rPr lang="ru-RU" sz="3100" dirty="0" err="1" smtClean="0"/>
              <a:t>й</a:t>
            </a:r>
            <a:r>
              <a:rPr lang="ru-RU" sz="3100" dirty="0" smtClean="0"/>
              <a:t> этап развития письма – фонографический </a:t>
            </a:r>
            <a:br>
              <a:rPr lang="ru-RU" sz="3100" dirty="0" smtClean="0"/>
            </a:br>
            <a:r>
              <a:rPr lang="ru-RU" sz="3100" dirty="0" smtClean="0"/>
              <a:t>(отображение на письме звучащей речи).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64999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Когда письмо стало передавать язык не только в его грамматическом строе, но и в его фонетическом обличии. Фонографический способ письма требует высокого уровня абстрактного мышления. Люди долго не могли додуматься до этого. У многих народов слова в языке были односложными, где слог выражался иероглифами. Эти же самые иероглифы можно было взять за основу.</a:t>
            </a:r>
          </a:p>
          <a:p>
            <a:pPr>
              <a:buNone/>
            </a:pPr>
            <a:r>
              <a:rPr lang="ru-RU" b="1" i="1" u="sng" dirty="0" smtClean="0"/>
              <a:t>Логограммы</a:t>
            </a:r>
            <a:r>
              <a:rPr lang="ru-RU" u="sng" dirty="0" smtClean="0"/>
              <a:t> (</a:t>
            </a:r>
            <a:r>
              <a:rPr lang="ru-RU" u="sng" dirty="0" err="1" smtClean="0"/>
              <a:t>лексемограммы</a:t>
            </a:r>
            <a:r>
              <a:rPr lang="ru-RU" u="sng" dirty="0" smtClean="0"/>
              <a:t>)</a:t>
            </a:r>
            <a:r>
              <a:rPr lang="ru-RU" dirty="0" smtClean="0"/>
              <a:t> соотносятся с целыми </a:t>
            </a:r>
            <a:r>
              <a:rPr lang="ru-RU" dirty="0" smtClean="0"/>
              <a:t>словами.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i="1" dirty="0" smtClean="0"/>
              <a:t>C</a:t>
            </a:r>
            <a:r>
              <a:rPr lang="ru-RU" i="1" dirty="0" err="1" smtClean="0"/>
              <a:t>пособ</a:t>
            </a:r>
            <a:r>
              <a:rPr lang="ru-RU" i="1" dirty="0" smtClean="0"/>
              <a:t> фонографии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935745"/>
          </a:xfrm>
        </p:spPr>
        <p:txBody>
          <a:bodyPr>
            <a:normAutofit lnSpcReduction="10000"/>
          </a:bodyPr>
          <a:lstStyle/>
          <a:p>
            <a:pPr marL="450850" lvl="7" indent="-179388">
              <a:buNone/>
            </a:pPr>
            <a:r>
              <a:rPr lang="ru-RU" sz="2800" dirty="0" smtClean="0"/>
              <a:t>использовалось при письменной фиксации абстрактных понятий и некоторых собственных имен. </a:t>
            </a:r>
          </a:p>
          <a:p>
            <a:pPr marL="450850" lvl="7" indent="-179388">
              <a:buNone/>
            </a:pPr>
            <a:r>
              <a:rPr lang="ru-RU" sz="2800" dirty="0" smtClean="0"/>
              <a:t>------------------------------------ </a:t>
            </a:r>
          </a:p>
          <a:p>
            <a:pPr marL="450850" lvl="7" indent="-179388">
              <a:buNone/>
            </a:pPr>
            <a:r>
              <a:rPr lang="ru-RU" sz="2800" dirty="0" smtClean="0"/>
              <a:t>дорога</a:t>
            </a:r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T E </a:t>
            </a:r>
            <a:r>
              <a:rPr lang="en-US" sz="2800" b="1" i="1" u="sng" dirty="0" smtClean="0">
                <a:solidFill>
                  <a:srgbClr val="C00000"/>
                </a:solidFill>
              </a:rPr>
              <a:t>O </a:t>
            </a:r>
            <a:r>
              <a:rPr lang="en-US" sz="2800" b="1" i="1" dirty="0" smtClean="0">
                <a:solidFill>
                  <a:srgbClr val="C00000"/>
                </a:solidFill>
              </a:rPr>
              <a:t>C A L T I T L A N ------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i="1" dirty="0" smtClean="0">
                <a:solidFill>
                  <a:srgbClr val="C00000"/>
                </a:solidFill>
              </a:rPr>
              <a:t>Ten     cal</a:t>
            </a:r>
            <a:r>
              <a:rPr lang="ru-RU" sz="2800" b="1" i="1" dirty="0" smtClean="0">
                <a:solidFill>
                  <a:srgbClr val="C00000"/>
                </a:solidFill>
              </a:rPr>
              <a:t>      -     </a:t>
            </a:r>
            <a:r>
              <a:rPr lang="en-US" sz="2800" b="1" i="1" dirty="0" smtClean="0">
                <a:solidFill>
                  <a:srgbClr val="C00000"/>
                </a:solidFill>
              </a:rPr>
              <a:t>tlan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800" dirty="0" smtClean="0"/>
              <a:t>Губы   дом           зубы </a:t>
            </a:r>
          </a:p>
          <a:p>
            <a:pPr>
              <a:buNone/>
            </a:pPr>
            <a:r>
              <a:rPr lang="ru-RU" sz="2800" dirty="0" smtClean="0"/>
              <a:t>-------------------------------------</a:t>
            </a:r>
          </a:p>
          <a:p>
            <a:pPr>
              <a:buNone/>
            </a:pPr>
            <a:r>
              <a:rPr lang="de-DE" sz="2000" b="1" dirty="0" smtClean="0">
                <a:solidFill>
                  <a:srgbClr val="C00000"/>
                </a:solidFill>
              </a:rPr>
              <a:t>A   -     LE   -   KE     -     SE          -         E       -FU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000" dirty="0" smtClean="0"/>
              <a:t>Холм   ряд    одолеть... благодарить   дело    прозвание.</a:t>
            </a:r>
          </a:p>
          <a:p>
            <a:pPr>
              <a:buNone/>
            </a:pPr>
            <a:endParaRPr lang="ru-RU" sz="4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pPr algn="ctr"/>
            <a:r>
              <a:rPr lang="ru-RU" dirty="0" smtClean="0"/>
              <a:t>Ребусное написание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714612" y="3000372"/>
            <a:ext cx="571504" cy="64294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 lnSpcReduction="10000"/>
          </a:bodyPr>
          <a:lstStyle/>
          <a:p>
            <a:pPr marL="624078" indent="-514350">
              <a:buFont typeface="+mj-lt"/>
              <a:buAutoNum type="arabicPeriod"/>
            </a:pPr>
            <a:r>
              <a:rPr lang="ru-RU" b="1" i="1" u="sng" dirty="0" smtClean="0">
                <a:solidFill>
                  <a:srgbClr val="C00000"/>
                </a:solidFill>
              </a:rPr>
              <a:t>Шумеро-аккадское письмо </a:t>
            </a:r>
            <a:r>
              <a:rPr lang="ru-RU" dirty="0" smtClean="0"/>
              <a:t>(</a:t>
            </a:r>
            <a:r>
              <a:rPr lang="en-US" dirty="0" smtClean="0"/>
              <a:t>IV</a:t>
            </a:r>
            <a:r>
              <a:rPr lang="ru-RU" dirty="0" smtClean="0"/>
              <a:t> в до н.э.),</a:t>
            </a:r>
            <a:r>
              <a:rPr lang="ru-RU" b="1" dirty="0" smtClean="0"/>
              <a:t> </a:t>
            </a:r>
            <a:r>
              <a:rPr lang="ru-RU" dirty="0" smtClean="0"/>
              <a:t>известное как</a:t>
            </a:r>
            <a:r>
              <a:rPr lang="ru-RU" b="1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клинопись.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Аккадцы приспособили шумерское письмо к своему флективному языку (</a:t>
            </a:r>
            <a:r>
              <a:rPr lang="en-US" dirty="0" smtClean="0"/>
              <a:t>III</a:t>
            </a:r>
            <a:r>
              <a:rPr lang="ru-RU" dirty="0" smtClean="0"/>
              <a:t> в. до н.э.) =</a:t>
            </a:r>
            <a:r>
              <a:rPr lang="en-US" dirty="0" smtClean="0"/>
              <a:t>&gt; </a:t>
            </a:r>
            <a:r>
              <a:rPr lang="ru-RU" b="1" i="1" u="sng" dirty="0" smtClean="0">
                <a:solidFill>
                  <a:srgbClr val="C00000"/>
                </a:solidFill>
              </a:rPr>
              <a:t>силлабическое </a:t>
            </a:r>
            <a:r>
              <a:rPr lang="ru-RU" b="1" i="1" u="sng" dirty="0" smtClean="0">
                <a:solidFill>
                  <a:srgbClr val="C00000"/>
                </a:solidFill>
              </a:rPr>
              <a:t> (слоговое) письмо </a:t>
            </a:r>
            <a:r>
              <a:rPr lang="ru-RU" dirty="0" smtClean="0"/>
              <a:t>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Финикийцы заимствуют у аккадцев систему письма к своему консонантному языку (</a:t>
            </a:r>
            <a:r>
              <a:rPr lang="en-US" dirty="0" smtClean="0"/>
              <a:t>III</a:t>
            </a:r>
            <a:r>
              <a:rPr lang="ru-RU" dirty="0" smtClean="0"/>
              <a:t> в. до н.э.) </a:t>
            </a:r>
            <a:r>
              <a:rPr lang="en-US" dirty="0" smtClean="0"/>
              <a:t>=&gt; </a:t>
            </a:r>
            <a:r>
              <a:rPr lang="ru-RU" b="1" i="1" u="sng" dirty="0" smtClean="0">
                <a:solidFill>
                  <a:srgbClr val="C00000"/>
                </a:solidFill>
              </a:rPr>
              <a:t>консонантное письмо</a:t>
            </a:r>
            <a:r>
              <a:rPr lang="ru-RU" dirty="0" smtClean="0"/>
              <a:t>.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Древние греки заимствуют финикийскую систему письма для своего языка </a:t>
            </a:r>
            <a:r>
              <a:rPr lang="ru-RU" dirty="0" smtClean="0"/>
              <a:t>(</a:t>
            </a:r>
            <a:r>
              <a:rPr lang="en-US" dirty="0" smtClean="0"/>
              <a:t>I</a:t>
            </a:r>
            <a:r>
              <a:rPr lang="ru-RU" dirty="0" smtClean="0"/>
              <a:t> в. до н.э.) =</a:t>
            </a:r>
            <a:r>
              <a:rPr lang="en-US" dirty="0" smtClean="0"/>
              <a:t>&gt; </a:t>
            </a:r>
            <a:r>
              <a:rPr lang="ru-RU" b="1" i="1" u="sng" dirty="0" smtClean="0">
                <a:solidFill>
                  <a:srgbClr val="C00000"/>
                </a:solidFill>
              </a:rPr>
              <a:t>фонематическое письмо</a:t>
            </a:r>
            <a:r>
              <a:rPr lang="ru-RU" dirty="0" smtClean="0"/>
              <a:t>. </a:t>
            </a:r>
          </a:p>
          <a:p>
            <a:pPr marL="624078" indent="-514350">
              <a:buNone/>
            </a:pPr>
            <a:r>
              <a:rPr lang="ru-RU" dirty="0" smtClean="0"/>
              <a:t>     1-й звукобуквенный алфавит.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72547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6. Историческое развитие начертательного письма</a:t>
            </a:r>
            <a:endParaRPr lang="ru-RU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401080" cy="4871100"/>
          </a:xfrm>
        </p:spPr>
        <p:txBody>
          <a:bodyPr/>
          <a:lstStyle/>
          <a:p>
            <a:pPr algn="ctr">
              <a:buNone/>
            </a:pPr>
            <a:endPara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Письмо</a:t>
            </a:r>
            <a:r>
              <a:rPr lang="ru-RU" dirty="0" smtClean="0"/>
              <a:t> – 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величайшее изобретение человечества;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помогает, когда общение звуковым языком невозможно или затруднительно;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вторичный способ общения;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вторая форма существования языка;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возникло значительно позже языка в раннеклассовом обществе;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>1. Письмо как знаковая система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b="1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Fqr</a:t>
            </a:r>
            <a:r>
              <a:rPr lang="ru-RU" dirty="0" smtClean="0">
                <a:solidFill>
                  <a:srgbClr val="C00000"/>
                </a:solidFill>
              </a:rPr>
              <a:t>               </a:t>
            </a:r>
            <a:r>
              <a:rPr lang="en-US" dirty="0" smtClean="0">
                <a:solidFill>
                  <a:srgbClr val="C00000"/>
                </a:solidFill>
              </a:rPr>
              <a:t>faqiir</a:t>
            </a:r>
            <a:r>
              <a:rPr lang="ru-RU" dirty="0" smtClean="0">
                <a:solidFill>
                  <a:srgbClr val="C00000"/>
                </a:solidFill>
              </a:rPr>
              <a:t>                    </a:t>
            </a:r>
            <a:r>
              <a:rPr lang="en-US" dirty="0" smtClean="0">
                <a:solidFill>
                  <a:srgbClr val="C00000"/>
                </a:solidFill>
              </a:rPr>
              <a:t>faqura</a:t>
            </a:r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/>
              <a:t>Бедный       беднота             он был беден</a:t>
            </a:r>
          </a:p>
          <a:p>
            <a:endParaRPr lang="ru-RU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Afqara</a:t>
            </a:r>
            <a:r>
              <a:rPr lang="ru-RU" dirty="0" smtClean="0"/>
              <a:t> – он стал бедным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Ufqira </a:t>
            </a:r>
            <a:r>
              <a:rPr lang="ru-RU" dirty="0" smtClean="0"/>
              <a:t>– его довели до бедности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Fuqr</a:t>
            </a:r>
            <a:r>
              <a:rPr lang="en-US" dirty="0" smtClean="0"/>
              <a:t> – </a:t>
            </a:r>
            <a:r>
              <a:rPr lang="ru-RU" dirty="0" smtClean="0"/>
              <a:t>беднеть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Fuqirag</a:t>
            </a:r>
            <a:r>
              <a:rPr lang="en-US" dirty="0" smtClean="0"/>
              <a:t> – </a:t>
            </a:r>
            <a:r>
              <a:rPr lang="ru-RU" dirty="0" smtClean="0"/>
              <a:t>бедняки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pPr algn="ctr"/>
            <a:r>
              <a:rPr lang="ru-RU" dirty="0" smtClean="0"/>
              <a:t>Силлабическое письмо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Это алфавитное, или звукобуквенное письмо – система письма, в которой каждый графический знак обозначает отдельный типовой звук – </a:t>
            </a:r>
            <a:r>
              <a:rPr lang="ru-RU" b="1" i="1" u="sng" dirty="0" smtClean="0">
                <a:solidFill>
                  <a:srgbClr val="C00000"/>
                </a:solidFill>
              </a:rPr>
              <a:t>фонему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Главными элементами алфавитной графической системы являются </a:t>
            </a:r>
            <a:r>
              <a:rPr lang="ru-RU" b="1" i="1" u="sng" dirty="0" smtClean="0">
                <a:solidFill>
                  <a:srgbClr val="C00000"/>
                </a:solidFill>
              </a:rPr>
              <a:t>буквы</a:t>
            </a:r>
            <a:r>
              <a:rPr lang="ru-RU" dirty="0" smtClean="0"/>
              <a:t>. Они имеют свои имена, обладают начертательной формой, звуковым значением, а в ряде систем письма и числовым значением.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Фонематическое (фонографическое) письмо</a:t>
            </a:r>
            <a:endParaRPr lang="ru-RU" sz="32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500174"/>
            <a:ext cx="8229600" cy="4507117"/>
          </a:xfrm>
        </p:spPr>
        <p:txBody>
          <a:bodyPr/>
          <a:lstStyle/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ограниченное количество букв (от 20 до 40) обеспечивает точную передачу звукового языка;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тесная связь письма с фонетикой языка;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простота употребления;</a:t>
            </a:r>
          </a:p>
          <a:p>
            <a:pPr marL="624078" lvl="0" indent="-514350">
              <a:buFont typeface="+mj-lt"/>
              <a:buAutoNum type="arabicPeriod"/>
            </a:pPr>
            <a:r>
              <a:rPr lang="ru-RU" dirty="0" smtClean="0"/>
              <a:t>упрощённая система обучения грамоте – минимальное число легко и быстро запоминающихся букв.</a:t>
            </a:r>
          </a:p>
          <a:p>
            <a:pPr marL="624078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Преимущества фонографического письма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72143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Люди обратились к смысловым характеристикам письма.</a:t>
            </a:r>
          </a:p>
          <a:p>
            <a:pPr>
              <a:buNone/>
            </a:pPr>
            <a:r>
              <a:rPr lang="ru-RU" dirty="0" smtClean="0"/>
              <a:t>Начало и развитие книгопечатания.</a:t>
            </a:r>
          </a:p>
          <a:p>
            <a:pPr>
              <a:buNone/>
            </a:pPr>
            <a:r>
              <a:rPr lang="ru-RU" dirty="0" smtClean="0"/>
              <a:t>За последние 20 лет появились и другие средства передачи смысла на письме – текстовые редакторы (шрифты, цвет, способы расположения текста и т.д.). </a:t>
            </a:r>
            <a:endParaRPr lang="ru-RU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868346"/>
          </a:xfrm>
        </p:spPr>
        <p:txBody>
          <a:bodyPr>
            <a:noAutofit/>
          </a:bodyPr>
          <a:lstStyle/>
          <a:p>
            <a:r>
              <a:rPr lang="ru-RU" sz="3200" dirty="0" smtClean="0"/>
              <a:t>Современный этап письма – смешанный</a:t>
            </a:r>
            <a:endParaRPr lang="ru-RU" sz="32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Буркова С.И. Лекции по «Введению в языкознание». </a:t>
            </a:r>
            <a:r>
              <a:rPr lang="ru-RU" smtClean="0"/>
              <a:t>Новосибирск, 2003</a:t>
            </a:r>
            <a:r>
              <a:rPr lang="ru-RU" dirty="0" smtClean="0"/>
              <a:t>.</a:t>
            </a:r>
          </a:p>
          <a:p>
            <a:r>
              <a:rPr lang="ru-RU" dirty="0" smtClean="0"/>
              <a:t>Заскока С.А. Введение в языкознание. Конспект лекций. М.: Приор-издат., 2005. – С. 78-87.</a:t>
            </a:r>
          </a:p>
          <a:p>
            <a:r>
              <a:rPr lang="ru-RU" dirty="0" smtClean="0"/>
              <a:t>Маслов Ю.С. Введение в языкознание. М.: Высшая школа, 1997. – С. 238-264.</a:t>
            </a:r>
          </a:p>
          <a:p>
            <a:r>
              <a:rPr lang="ru-RU" dirty="0" smtClean="0"/>
              <a:t>Реформатский А.А. Введение в языковедение. М.: Аспект Пресс, 1996. – С. 347-384. 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24078" indent="-514350">
              <a:buFont typeface="+mj-lt"/>
              <a:buAutoNum type="arabicPeriod"/>
            </a:pPr>
            <a:r>
              <a:rPr lang="ru-RU" b="1" dirty="0" smtClean="0"/>
              <a:t>Система письма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инвентарь </a:t>
            </a:r>
            <a:r>
              <a:rPr lang="ru-RU" dirty="0" smtClean="0"/>
              <a:t>начертательных знаков </a:t>
            </a:r>
            <a:r>
              <a:rPr lang="en-US" dirty="0" smtClean="0"/>
              <a:t>(</a:t>
            </a:r>
            <a:r>
              <a:rPr lang="ru-RU" dirty="0" smtClean="0"/>
              <a:t>буквы</a:t>
            </a:r>
            <a:r>
              <a:rPr lang="ru-RU" dirty="0" smtClean="0"/>
              <a:t>, цифры, знаки препинания и разные другие фигуры и </a:t>
            </a:r>
            <a:r>
              <a:rPr lang="ru-RU" dirty="0" smtClean="0"/>
              <a:t>изображения) </a:t>
            </a:r>
            <a:r>
              <a:rPr lang="ru-RU" dirty="0" smtClean="0"/>
              <a:t>и </a:t>
            </a:r>
            <a:r>
              <a:rPr lang="ru-RU" dirty="0" smtClean="0"/>
              <a:t>правила их </a:t>
            </a:r>
            <a:r>
              <a:rPr lang="ru-RU" dirty="0" smtClean="0"/>
              <a:t>функционирования; </a:t>
            </a:r>
            <a:endParaRPr lang="ru-RU" dirty="0" smtClean="0"/>
          </a:p>
          <a:p>
            <a:pPr marL="624078" indent="-514350">
              <a:buNone/>
            </a:pPr>
            <a:endParaRPr lang="ru-RU" dirty="0" smtClean="0"/>
          </a:p>
          <a:p>
            <a:pPr marL="624078" indent="-514350">
              <a:buFont typeface="+mj-lt"/>
              <a:buAutoNum type="arabicPeriod" startAt="2"/>
            </a:pPr>
            <a:r>
              <a:rPr lang="ru-RU" b="1" dirty="0" smtClean="0"/>
              <a:t>Конкретные акты использования этих знаков и возникающие при этом письменные тексты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Письмо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221365"/>
          </a:xfrm>
        </p:spPr>
        <p:txBody>
          <a:bodyPr/>
          <a:lstStyle/>
          <a:p>
            <a:r>
              <a:rPr lang="ru-RU" b="1" dirty="0" smtClean="0"/>
              <a:t>Графема – в </a:t>
            </a:r>
            <a:r>
              <a:rPr lang="ru-RU" dirty="0" smtClean="0"/>
              <a:t>данной системе письма это  абстрактная, многократно повторяющаяся в текстах единица.</a:t>
            </a:r>
          </a:p>
          <a:p>
            <a:endParaRPr lang="ru-RU" dirty="0" smtClean="0"/>
          </a:p>
          <a:p>
            <a:r>
              <a:rPr lang="ru-RU" b="1" dirty="0" smtClean="0"/>
              <a:t>Граф - </a:t>
            </a:r>
            <a:r>
              <a:rPr lang="ru-RU" dirty="0" smtClean="0"/>
              <a:t>экземпляр графемы в конкретном тексте.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Инвентарь письма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	система графических (начертательных) знаков, используемых для фиксации звуковой речи с целью передачи её на расстоянии или закрепления во времени.  </a:t>
            </a:r>
          </a:p>
          <a:p>
            <a:r>
              <a:rPr lang="ru-RU" dirty="0" smtClean="0"/>
              <a:t>Письмо как знаковая система в принципе должно содержать в своем инвентаре </a:t>
            </a:r>
            <a:r>
              <a:rPr lang="ru-RU" i="1" dirty="0" smtClean="0"/>
              <a:t>конечное число регулярно воспроизводимых, инвариантных по своей сущности графических единиц (графем) и правил их сочетания при построении развёрнутых текстов.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ПИСЬМО -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графология</a:t>
            </a:r>
            <a:r>
              <a:rPr lang="ru-RU" dirty="0" smtClean="0"/>
              <a:t> -</a:t>
            </a:r>
            <a:r>
              <a:rPr lang="ru-RU" i="1" dirty="0" smtClean="0"/>
              <a:t>учение о почерке как отражении свойств характера и психологических состояний человека;</a:t>
            </a:r>
            <a:r>
              <a:rPr lang="ru-RU" dirty="0" smtClean="0"/>
              <a:t>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палеография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</a:t>
            </a:r>
            <a:r>
              <a:rPr lang="ru-RU" i="1" dirty="0" smtClean="0"/>
              <a:t>занимается начертательной стороной письма и его материалов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Самый большой раздел языкознания, занимающийся письменностью, называется </a:t>
            </a:r>
            <a:r>
              <a:rPr lang="ru-RU" b="1" i="1" u="sng" dirty="0" err="1" smtClean="0">
                <a:solidFill>
                  <a:srgbClr val="C00000"/>
                </a:solidFill>
              </a:rPr>
              <a:t>грамматология</a:t>
            </a:r>
            <a:r>
              <a:rPr lang="ru-RU" dirty="0" smtClean="0"/>
              <a:t> – </a:t>
            </a:r>
            <a:r>
              <a:rPr lang="ru-RU" i="1" dirty="0" smtClean="0"/>
              <a:t>наука о письменности, изучающая письменные знаки</a:t>
            </a:r>
            <a:r>
              <a:rPr lang="ru-RU" dirty="0" smtClean="0"/>
              <a:t>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Грамма</a:t>
            </a:r>
            <a:r>
              <a:rPr lang="ru-RU" dirty="0" smtClean="0"/>
              <a:t> – буква. </a:t>
            </a:r>
          </a:p>
          <a:p>
            <a:r>
              <a:rPr lang="ru-RU" dirty="0" smtClean="0"/>
              <a:t>Основная единица письма – </a:t>
            </a:r>
            <a:r>
              <a:rPr lang="ru-RU" b="1" i="1" u="sng" dirty="0" smtClean="0">
                <a:solidFill>
                  <a:srgbClr val="C00000"/>
                </a:solidFill>
              </a:rPr>
              <a:t>графема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Дисциплины, занимающиеся письмом: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86430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знаки, не связанные с языком, имевшие  чисто </a:t>
            </a:r>
            <a:r>
              <a:rPr lang="ru-RU" b="1" i="1" u="sng" dirty="0" smtClean="0">
                <a:solidFill>
                  <a:srgbClr val="C00000"/>
                </a:solidFill>
              </a:rPr>
              <a:t>мнемонические функции</a:t>
            </a:r>
            <a:r>
              <a:rPr lang="ru-RU" dirty="0" smtClean="0"/>
              <a:t>, служившие средством напоминания о тех или иных фактах (событиях, количестве каких-либо предметах и т.п.) совершенно независимо от языковой формы воплощения соответствующей информации.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Мнемонические знаки</a:t>
            </a:r>
            <a:r>
              <a:rPr lang="ru-RU" b="1" i="1" u="sng" dirty="0" smtClean="0"/>
              <a:t>:</a:t>
            </a:r>
            <a:r>
              <a:rPr lang="ru-RU" dirty="0" smtClean="0"/>
              <a:t>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зарубки на деревьях;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особо положенные на пути следования ветки и камни;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посылаемые стрелы.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2. Предшественники письма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624078" indent="-514350">
              <a:buNone/>
            </a:pPr>
            <a:r>
              <a:rPr lang="ru-RU" u="sng" dirty="0" smtClean="0"/>
              <a:t>Когда у </a:t>
            </a:r>
            <a:r>
              <a:rPr lang="ru-RU" u="sng" dirty="0" smtClean="0"/>
              <a:t>говорящих людей появилась </a:t>
            </a:r>
            <a:r>
              <a:rPr lang="ru-RU" u="sng" dirty="0" smtClean="0"/>
              <a:t>потребность</a:t>
            </a:r>
            <a:r>
              <a:rPr lang="ru-RU" dirty="0" smtClean="0"/>
              <a:t>:</a:t>
            </a:r>
            <a:endParaRPr lang="ru-RU" dirty="0" smtClean="0"/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преодолевать </a:t>
            </a:r>
            <a:r>
              <a:rPr lang="ru-RU" dirty="0" smtClean="0"/>
              <a:t>пространство для взаимоотношений с отдалённым членами рода или другими племенами в связи с более сложными общественными отношениями;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устанавливать контакты между странами;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фиксировать результаты религиозной и политической деятельности; </a:t>
            </a:r>
          </a:p>
          <a:p>
            <a:pPr marL="624078" indent="-514350">
              <a:buFont typeface="+mj-lt"/>
              <a:buAutoNum type="arabicPeriod"/>
            </a:pPr>
            <a:r>
              <a:rPr lang="ru-RU" dirty="0" smtClean="0"/>
              <a:t>для увековечения чего-либо во временах.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3. ПРЕДПОСЫЛКИ ЗАРОЖДЕНИЯ ПИСЬМЕННОСТИ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C00000"/>
                </a:solidFill>
              </a:rPr>
              <a:t>1. Предметное письмо </a:t>
            </a:r>
            <a:r>
              <a:rPr lang="ru-RU" dirty="0" smtClean="0"/>
              <a:t>– тип письма, когда </a:t>
            </a:r>
            <a:r>
              <a:rPr lang="ru-RU" i="1" dirty="0" smtClean="0"/>
              <a:t>каждый предмет сам по себе что-либо означает,</a:t>
            </a:r>
            <a:r>
              <a:rPr lang="ru-RU" dirty="0" smtClean="0"/>
              <a:t> было распространено у народов первобытной культуры. Предметная символика являлась предысторией письма.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Символическая сигнализация</a:t>
            </a:r>
            <a:r>
              <a:rPr lang="ru-RU" dirty="0" smtClean="0"/>
              <a:t>, где каждая вещь что-либо прямо символизирует. </a:t>
            </a:r>
          </a:p>
          <a:p>
            <a:r>
              <a:rPr lang="ru-RU" b="1" i="1" u="sng" dirty="0" smtClean="0">
                <a:solidFill>
                  <a:srgbClr val="C00000"/>
                </a:solidFill>
              </a:rPr>
              <a:t>Условная сигнализация</a:t>
            </a:r>
            <a:r>
              <a:rPr lang="ru-RU" dirty="0" smtClean="0"/>
              <a:t>, когда сами вещи нечего не выражают, а используются как условные знаки.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4. Этапы </a:t>
            </a:r>
            <a:r>
              <a:rPr lang="ru-RU" dirty="0" smtClean="0"/>
              <a:t>развития письма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388</TotalTime>
  <Words>1198</Words>
  <PresentationFormat>Экран (4:3)</PresentationFormat>
  <Paragraphs>117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Открытая</vt:lpstr>
      <vt:lpstr>ПИСЬМО КАК ОСОБАЯ ЗНАКОВАЯ СИСТЕМА</vt:lpstr>
      <vt:lpstr>        1. Письмо как знаковая система         </vt:lpstr>
      <vt:lpstr>Письмо </vt:lpstr>
      <vt:lpstr>Инвентарь письма</vt:lpstr>
      <vt:lpstr>ПИСЬМО -</vt:lpstr>
      <vt:lpstr>Дисциплины, занимающиеся письмом: </vt:lpstr>
      <vt:lpstr>2. Предшественники письма </vt:lpstr>
      <vt:lpstr> 3. ПРЕДПОСЫЛКИ ЗАРОЖДЕНИЯ ПИСЬМЕННОСТИ </vt:lpstr>
      <vt:lpstr>4. Этапы развития письма</vt:lpstr>
      <vt:lpstr>Условная сигнализация</vt:lpstr>
      <vt:lpstr>5. Этапы и формы развития начертательного письма </vt:lpstr>
      <vt:lpstr>Характерные черты пиктографии: </vt:lpstr>
      <vt:lpstr>5.2. Идеография</vt:lpstr>
      <vt:lpstr>Иероглифика</vt:lpstr>
      <vt:lpstr>Слайд 15</vt:lpstr>
      <vt:lpstr> II-й этап развития письма – фонографический  (отображение на письме звучащей речи). </vt:lpstr>
      <vt:lpstr>Cпособ фонографии</vt:lpstr>
      <vt:lpstr>Ребусное написание</vt:lpstr>
      <vt:lpstr>6. Историческое развитие начертательного письма</vt:lpstr>
      <vt:lpstr>Силлабическое письмо</vt:lpstr>
      <vt:lpstr>Фонематическое (фонографическое) письмо</vt:lpstr>
      <vt:lpstr>Преимущества фонографического письма</vt:lpstr>
      <vt:lpstr>Современный этап письма – смешанный</vt:lpstr>
      <vt:lpstr>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КАК ОСОБАЯ ЗНАКОВАЯ СИСТЕМА</dc:title>
  <cp:lastModifiedBy>М. В. Влавацкая</cp:lastModifiedBy>
  <cp:revision>80</cp:revision>
  <dcterms:modified xsi:type="dcterms:W3CDTF">2010-09-19T07:55:45Z</dcterms:modified>
</cp:coreProperties>
</file>