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4" d="100"/>
          <a:sy n="84" d="100"/>
        </p:scale>
        <p:origin x="-106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21.09.2010</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21.09.2010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21.09.2010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21.09.2010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21.09.2010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21.09.2010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21.09.2010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21.09.2010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21.09.2010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21.09.2010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21.09.2010</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21.09.2010</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en-US" b="1" dirty="0" smtClean="0"/>
              <a:t> CONVERSION. COMPOSITION</a:t>
            </a:r>
            <a:r>
              <a:rPr lang="ru-RU" dirty="0" smtClean="0"/>
              <a:t/>
            </a:r>
            <a:br>
              <a:rPr lang="ru-RU" dirty="0" smtClean="0"/>
            </a:br>
            <a:endParaRPr lang="ru-RU" dirty="0"/>
          </a:p>
        </p:txBody>
      </p:sp>
      <p:sp>
        <p:nvSpPr>
          <p:cNvPr id="3" name="Подзаголовок 2"/>
          <p:cNvSpPr>
            <a:spLocks noGrp="1"/>
          </p:cNvSpPr>
          <p:nvPr>
            <p:ph type="subTitle" idx="1"/>
          </p:nvPr>
        </p:nvSpPr>
        <p:spPr/>
        <p:txBody>
          <a:bodyPr/>
          <a:lstStyle/>
          <a:p>
            <a:r>
              <a:rPr lang="en-US" dirty="0" smtClean="0"/>
              <a:t>Lecture 11</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28736"/>
            <a:ext cx="8229600" cy="4578555"/>
          </a:xfrm>
        </p:spPr>
        <p:txBody>
          <a:bodyPr/>
          <a:lstStyle/>
          <a:p>
            <a:r>
              <a:rPr lang="en-GB" dirty="0" smtClean="0"/>
              <a:t>The meaning of a compound word is made up of two components: structural and lexical. </a:t>
            </a:r>
            <a:endParaRPr lang="ru-RU" dirty="0" smtClean="0"/>
          </a:p>
          <a:p>
            <a:pPr>
              <a:buNone/>
            </a:pPr>
            <a:endParaRPr lang="ru-RU" dirty="0" smtClean="0"/>
          </a:p>
          <a:p>
            <a:pPr algn="ctr">
              <a:buNone/>
            </a:pPr>
            <a:r>
              <a:rPr lang="en-GB" b="1" u="sng" dirty="0" smtClean="0">
                <a:solidFill>
                  <a:schemeClr val="tx2"/>
                </a:solidFill>
                <a:effectLst>
                  <a:outerShdw blurRad="38100" dist="38100" dir="2700000" algn="tl">
                    <a:srgbClr val="000000">
                      <a:alpha val="43137"/>
                    </a:srgbClr>
                  </a:outerShdw>
                </a:effectLst>
              </a:rPr>
              <a:t>4.1. THE STRUCTURAL MEANING </a:t>
            </a:r>
            <a:endParaRPr lang="ru-RU" u="sng" dirty="0" smtClean="0">
              <a:solidFill>
                <a:schemeClr val="tx2"/>
              </a:solidFill>
              <a:effectLst>
                <a:outerShdw blurRad="38100" dist="38100" dir="2700000" algn="tl">
                  <a:srgbClr val="000000">
                    <a:alpha val="43137"/>
                  </a:srgbClr>
                </a:outerShdw>
              </a:effectLst>
            </a:endParaRPr>
          </a:p>
          <a:p>
            <a:pPr>
              <a:buNone/>
            </a:pPr>
            <a:endParaRPr lang="en-GB" b="1" i="1" u="sng" dirty="0" smtClean="0">
              <a:solidFill>
                <a:srgbClr val="0070C0"/>
              </a:solidFill>
            </a:endParaRPr>
          </a:p>
          <a:p>
            <a:pPr>
              <a:buNone/>
            </a:pPr>
            <a:r>
              <a:rPr lang="en-GB" b="1" i="1" u="sng" dirty="0" smtClean="0">
                <a:solidFill>
                  <a:srgbClr val="0070C0"/>
                </a:solidFill>
              </a:rPr>
              <a:t>The structural meaning</a:t>
            </a:r>
            <a:r>
              <a:rPr lang="en-GB" i="1" u="sng" dirty="0" smtClean="0">
                <a:solidFill>
                  <a:srgbClr val="0070C0"/>
                </a:solidFill>
              </a:rPr>
              <a:t> </a:t>
            </a:r>
            <a:r>
              <a:rPr lang="en-GB" dirty="0" smtClean="0"/>
              <a:t>of compounds is formed on the base of: </a:t>
            </a:r>
            <a:endParaRPr lang="ru-RU" dirty="0" smtClean="0"/>
          </a:p>
          <a:p>
            <a:pPr>
              <a:buNone/>
            </a:pPr>
            <a:r>
              <a:rPr lang="en-GB" dirty="0" smtClean="0"/>
              <a:t>1) the meaning of their distributional pattern; </a:t>
            </a:r>
            <a:endParaRPr lang="ru-RU" dirty="0" smtClean="0"/>
          </a:p>
          <a:p>
            <a:pPr>
              <a:buNone/>
            </a:pPr>
            <a:r>
              <a:rPr lang="en-GB" dirty="0" smtClean="0"/>
              <a:t>2) the meaning of their derivational pattern.</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pPr lvl="0" algn="ctr"/>
            <a:r>
              <a:rPr lang="en-US" dirty="0" smtClean="0"/>
              <a:t/>
            </a:r>
            <a:br>
              <a:rPr lang="en-US" dirty="0" smtClean="0"/>
            </a:br>
            <a:r>
              <a:rPr lang="en-US" sz="3600" dirty="0" smtClean="0"/>
              <a:t>4. </a:t>
            </a:r>
            <a:r>
              <a:rPr lang="en-GB" sz="3600" dirty="0" smtClean="0"/>
              <a:t>TYPES OF MEANING OF COMPOUND WORDS</a:t>
            </a:r>
            <a:r>
              <a:rPr lang="ru-RU" dirty="0" smtClean="0"/>
              <a:t/>
            </a:r>
            <a:br>
              <a:rPr lang="ru-RU" dirty="0" smtClean="0"/>
            </a:b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5000660"/>
          </a:xfrm>
        </p:spPr>
        <p:txBody>
          <a:bodyPr>
            <a:normAutofit fontScale="92500" lnSpcReduction="10000"/>
          </a:bodyPr>
          <a:lstStyle/>
          <a:p>
            <a:r>
              <a:rPr lang="en-GB" dirty="0" smtClean="0"/>
              <a:t>is understood as the order and arrangement of the ICs that constitute a compound word. </a:t>
            </a:r>
          </a:p>
          <a:p>
            <a:pPr>
              <a:buNone/>
            </a:pPr>
            <a:r>
              <a:rPr lang="en-GB" dirty="0" smtClean="0"/>
              <a:t>A change in the order and arrangement of the same ICs signals the compound words of different lexical meanings, cf.: </a:t>
            </a:r>
            <a:r>
              <a:rPr lang="en-GB" i="1" dirty="0" smtClean="0">
                <a:solidFill>
                  <a:srgbClr val="00B050"/>
                </a:solidFill>
              </a:rPr>
              <a:t>pot-flower</a:t>
            </a:r>
            <a:r>
              <a:rPr lang="en-GB" i="1" dirty="0" smtClean="0"/>
              <a:t> </a:t>
            </a:r>
            <a:r>
              <a:rPr lang="en-GB" dirty="0" smtClean="0"/>
              <a:t>(‘a flower that grows in a pot’) and </a:t>
            </a:r>
            <a:r>
              <a:rPr lang="en-GB" i="1" dirty="0" smtClean="0">
                <a:solidFill>
                  <a:srgbClr val="00B050"/>
                </a:solidFill>
              </a:rPr>
              <a:t>flower-pot</a:t>
            </a:r>
            <a:r>
              <a:rPr lang="en-GB" dirty="0" smtClean="0">
                <a:solidFill>
                  <a:srgbClr val="00B050"/>
                </a:solidFill>
              </a:rPr>
              <a:t> </a:t>
            </a:r>
            <a:r>
              <a:rPr lang="en-GB" dirty="0" smtClean="0"/>
              <a:t>(‘s small container used for growing flowers in’). </a:t>
            </a:r>
          </a:p>
          <a:p>
            <a:pPr>
              <a:buNone/>
            </a:pPr>
            <a:r>
              <a:rPr lang="en-GB" dirty="0" smtClean="0"/>
              <a:t>A change in the order arrangement of the ICs that form a compound may destroy its meaning.</a:t>
            </a:r>
          </a:p>
          <a:p>
            <a:pPr>
              <a:buNone/>
            </a:pPr>
            <a:r>
              <a:rPr lang="en-GB" dirty="0" smtClean="0"/>
              <a:t>Thus, the distributional pattern of a compound carries a certain meaning of its own which is largely independent of the actual lexical meaning of their ICs. </a:t>
            </a:r>
            <a:endParaRPr lang="ru-RU" dirty="0" smtClean="0"/>
          </a:p>
          <a:p>
            <a:endParaRPr lang="ru-RU" dirty="0"/>
          </a:p>
        </p:txBody>
      </p:sp>
      <p:sp>
        <p:nvSpPr>
          <p:cNvPr id="3" name="Заголовок 2"/>
          <p:cNvSpPr>
            <a:spLocks noGrp="1"/>
          </p:cNvSpPr>
          <p:nvPr>
            <p:ph type="title"/>
          </p:nvPr>
        </p:nvSpPr>
        <p:spPr>
          <a:xfrm>
            <a:off x="457200" y="274638"/>
            <a:ext cx="8229600" cy="939784"/>
          </a:xfrm>
        </p:spPr>
        <p:txBody>
          <a:bodyPr>
            <a:noAutofit/>
          </a:bodyPr>
          <a:lstStyle/>
          <a:p>
            <a:r>
              <a:rPr lang="en-GB" sz="3200" i="1" u="sng" dirty="0" smtClean="0"/>
              <a:t>The distributional pattern </a:t>
            </a:r>
            <a:r>
              <a:rPr lang="en-GB" sz="3200" dirty="0" smtClean="0"/>
              <a:t>of a compound </a:t>
            </a:r>
            <a:endParaRPr lang="ru-RU" sz="32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71546"/>
            <a:ext cx="8229600" cy="5214974"/>
          </a:xfrm>
        </p:spPr>
        <p:txBody>
          <a:bodyPr>
            <a:normAutofit fontScale="92500" lnSpcReduction="20000"/>
          </a:bodyPr>
          <a:lstStyle/>
          <a:p>
            <a:r>
              <a:rPr lang="en-GB" dirty="0" smtClean="0"/>
              <a:t>can be abstracted and described through the interrelation of their ICs. E.g. the derivational pattern </a:t>
            </a:r>
            <a:r>
              <a:rPr lang="en-GB" b="1" dirty="0" smtClean="0">
                <a:solidFill>
                  <a:srgbClr val="0070C0"/>
                </a:solidFill>
              </a:rPr>
              <a:t>n+v</a:t>
            </a:r>
            <a:r>
              <a:rPr lang="en-GB" b="1" i="1" dirty="0" smtClean="0">
                <a:solidFill>
                  <a:srgbClr val="0070C0"/>
                </a:solidFill>
              </a:rPr>
              <a:t>en</a:t>
            </a:r>
            <a:r>
              <a:rPr lang="en-GB" dirty="0" smtClean="0"/>
              <a:t> underlying the compound adjectives </a:t>
            </a:r>
            <a:r>
              <a:rPr lang="en-GB" i="1" dirty="0" smtClean="0">
                <a:solidFill>
                  <a:srgbClr val="00B050"/>
                </a:solidFill>
              </a:rPr>
              <a:t>duty-bound, wind-driven, mud-stained</a:t>
            </a:r>
            <a:r>
              <a:rPr lang="en-GB" i="1" dirty="0" smtClean="0"/>
              <a:t> </a:t>
            </a:r>
            <a:r>
              <a:rPr lang="en-GB" dirty="0" smtClean="0"/>
              <a:t>conveys the generalized meaning of instrumental or agentive relations which can be interpreted as ‘done by’ or ‘with the help of something’. </a:t>
            </a:r>
          </a:p>
          <a:p>
            <a:pPr>
              <a:buNone/>
            </a:pPr>
            <a:r>
              <a:rPr lang="en-GB" dirty="0" smtClean="0"/>
              <a:t>Derivational patterns in compounds may be monosemantic and polysemantic. </a:t>
            </a:r>
          </a:p>
          <a:p>
            <a:pPr>
              <a:buNone/>
            </a:pPr>
            <a:r>
              <a:rPr lang="en-GB" dirty="0" smtClean="0"/>
              <a:t>E.G. the pattern </a:t>
            </a:r>
            <a:r>
              <a:rPr lang="en-GB" b="1" dirty="0" smtClean="0">
                <a:solidFill>
                  <a:srgbClr val="0070C0"/>
                </a:solidFill>
              </a:rPr>
              <a:t>n+n</a:t>
            </a:r>
            <a:r>
              <a:rPr lang="en-US" b="1" dirty="0" smtClean="0">
                <a:solidFill>
                  <a:srgbClr val="0070C0"/>
                </a:solidFill>
              </a:rPr>
              <a:t>→</a:t>
            </a:r>
            <a:r>
              <a:rPr lang="en-GB" b="1" dirty="0" smtClean="0">
                <a:solidFill>
                  <a:srgbClr val="0070C0"/>
                </a:solidFill>
              </a:rPr>
              <a:t>N</a:t>
            </a:r>
            <a:r>
              <a:rPr lang="en-GB" dirty="0" smtClean="0"/>
              <a:t> conveys the following semantic relations: </a:t>
            </a:r>
          </a:p>
          <a:p>
            <a:pPr marL="624078" indent="-514350">
              <a:buAutoNum type="arabicParenR"/>
            </a:pPr>
            <a:r>
              <a:rPr lang="en-GB" dirty="0" smtClean="0"/>
              <a:t>of purpose, e.g. </a:t>
            </a:r>
            <a:r>
              <a:rPr lang="en-GB" i="1" dirty="0" smtClean="0">
                <a:solidFill>
                  <a:srgbClr val="0070C0"/>
                </a:solidFill>
              </a:rPr>
              <a:t>bookshelf</a:t>
            </a:r>
            <a:r>
              <a:rPr lang="en-GB" dirty="0" smtClean="0">
                <a:solidFill>
                  <a:srgbClr val="0070C0"/>
                </a:solidFill>
              </a:rPr>
              <a:t>; </a:t>
            </a:r>
          </a:p>
          <a:p>
            <a:pPr marL="624078" indent="-514350">
              <a:buAutoNum type="arabicParenR"/>
            </a:pPr>
            <a:r>
              <a:rPr lang="en-GB" dirty="0" smtClean="0"/>
              <a:t>of resemblance, e.g. </a:t>
            </a:r>
            <a:r>
              <a:rPr lang="en-GB" i="1" dirty="0" smtClean="0">
                <a:solidFill>
                  <a:srgbClr val="0070C0"/>
                </a:solidFill>
              </a:rPr>
              <a:t>needle-fish</a:t>
            </a:r>
            <a:r>
              <a:rPr lang="en-GB" dirty="0" smtClean="0"/>
              <a:t>; </a:t>
            </a:r>
          </a:p>
          <a:p>
            <a:pPr marL="624078" indent="-514350">
              <a:buAutoNum type="arabicParenR"/>
            </a:pPr>
            <a:r>
              <a:rPr lang="en-GB" dirty="0" smtClean="0"/>
              <a:t>of instrument or agent, e.g. </a:t>
            </a:r>
            <a:r>
              <a:rPr lang="en-GB" i="1" dirty="0" smtClean="0">
                <a:solidFill>
                  <a:srgbClr val="0070C0"/>
                </a:solidFill>
              </a:rPr>
              <a:t>windmill, sunset</a:t>
            </a:r>
            <a:r>
              <a:rPr lang="en-GB" dirty="0" smtClean="0">
                <a:solidFill>
                  <a:srgbClr val="0070C0"/>
                </a:solidFill>
              </a:rPr>
              <a:t>.  </a:t>
            </a:r>
            <a:endParaRPr lang="ru-RU" dirty="0" smtClean="0">
              <a:solidFill>
                <a:srgbClr val="0070C0"/>
              </a:solidFill>
            </a:endParaRPr>
          </a:p>
          <a:p>
            <a:endParaRPr lang="ru-RU" dirty="0"/>
          </a:p>
        </p:txBody>
      </p:sp>
      <p:sp>
        <p:nvSpPr>
          <p:cNvPr id="3" name="Заголовок 2"/>
          <p:cNvSpPr>
            <a:spLocks noGrp="1"/>
          </p:cNvSpPr>
          <p:nvPr>
            <p:ph type="title"/>
          </p:nvPr>
        </p:nvSpPr>
        <p:spPr>
          <a:xfrm>
            <a:off x="457200" y="0"/>
            <a:ext cx="8229600" cy="1071546"/>
          </a:xfrm>
        </p:spPr>
        <p:txBody>
          <a:bodyPr>
            <a:normAutofit/>
          </a:bodyPr>
          <a:lstStyle/>
          <a:p>
            <a:r>
              <a:rPr lang="en-GB" sz="3200" dirty="0" smtClean="0"/>
              <a:t>The meaning of </a:t>
            </a:r>
            <a:r>
              <a:rPr lang="en-GB" sz="3200" i="1" u="sng" dirty="0" smtClean="0"/>
              <a:t>the derivational pattern </a:t>
            </a:r>
            <a:r>
              <a:rPr lang="en-GB" sz="3200" dirty="0" smtClean="0"/>
              <a:t>of compounds</a:t>
            </a:r>
            <a:endParaRPr lang="ru-RU" sz="3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00108"/>
            <a:ext cx="8229600" cy="5429288"/>
          </a:xfrm>
        </p:spPr>
        <p:txBody>
          <a:bodyPr>
            <a:normAutofit fontScale="85000" lnSpcReduction="10000"/>
          </a:bodyPr>
          <a:lstStyle/>
          <a:p>
            <a:pPr>
              <a:buNone/>
            </a:pPr>
            <a:r>
              <a:rPr lang="en-US" b="1" i="1" u="sng" dirty="0" smtClean="0">
                <a:solidFill>
                  <a:srgbClr val="0070C0"/>
                </a:solidFill>
              </a:rPr>
              <a:t>The lexical meaning</a:t>
            </a:r>
            <a:r>
              <a:rPr lang="en-US" i="1" u="sng" dirty="0" smtClean="0">
                <a:solidFill>
                  <a:srgbClr val="0070C0"/>
                </a:solidFill>
              </a:rPr>
              <a:t> </a:t>
            </a:r>
            <a:r>
              <a:rPr lang="en-US" dirty="0" smtClean="0"/>
              <a:t>of compounds is formed on the base of the combined lexical meanings of their constituents.</a:t>
            </a:r>
          </a:p>
          <a:p>
            <a:pPr>
              <a:buNone/>
            </a:pPr>
            <a:r>
              <a:rPr lang="en-US" dirty="0" smtClean="0"/>
              <a:t>The semantic </a:t>
            </a:r>
            <a:r>
              <a:rPr lang="en-US" dirty="0" smtClean="0"/>
              <a:t>centre </a:t>
            </a:r>
            <a:r>
              <a:rPr lang="en-US" dirty="0" smtClean="0"/>
              <a:t>of the compound is the lexical meaning of the second component modified and restricted by the meaning of the first. </a:t>
            </a:r>
          </a:p>
          <a:p>
            <a:pPr>
              <a:buNone/>
            </a:pPr>
            <a:r>
              <a:rPr lang="en-US" dirty="0" smtClean="0"/>
              <a:t>The lexical meanings of both components are closely fused together to create a new semantic unit with a new meaning, which dominates the individual meanings of the bases, and is characterized by some additional component not found in any of the bases.</a:t>
            </a:r>
          </a:p>
          <a:p>
            <a:pPr>
              <a:buNone/>
            </a:pPr>
            <a:r>
              <a:rPr lang="en-US" dirty="0" smtClean="0"/>
              <a:t>E.g. the lexical meaning of the compound word </a:t>
            </a:r>
            <a:r>
              <a:rPr lang="en-US" i="1" dirty="0" smtClean="0">
                <a:solidFill>
                  <a:srgbClr val="00B050"/>
                </a:solidFill>
              </a:rPr>
              <a:t>handbag</a:t>
            </a:r>
            <a:r>
              <a:rPr lang="en-US" dirty="0" smtClean="0"/>
              <a:t> is not essentially ‘a bag designed to be carried in the hand’ but ‘a woman’s small bag to carry everyday personal items’. </a:t>
            </a:r>
            <a:endParaRPr lang="ru-RU" dirty="0" smtClean="0"/>
          </a:p>
          <a:p>
            <a:r>
              <a:rPr lang="en-US" dirty="0" smtClean="0"/>
              <a:t> </a:t>
            </a:r>
            <a:endParaRPr lang="ru-RU" dirty="0" smtClean="0"/>
          </a:p>
          <a:p>
            <a:endParaRPr lang="ru-RU" dirty="0"/>
          </a:p>
        </p:txBody>
      </p:sp>
      <p:sp>
        <p:nvSpPr>
          <p:cNvPr id="3" name="Заголовок 2"/>
          <p:cNvSpPr>
            <a:spLocks noGrp="1"/>
          </p:cNvSpPr>
          <p:nvPr>
            <p:ph type="title"/>
          </p:nvPr>
        </p:nvSpPr>
        <p:spPr>
          <a:xfrm>
            <a:off x="457200" y="274638"/>
            <a:ext cx="8229600" cy="654032"/>
          </a:xfrm>
        </p:spPr>
        <p:txBody>
          <a:bodyPr>
            <a:normAutofit fontScale="90000"/>
          </a:bodyPr>
          <a:lstStyle/>
          <a:p>
            <a:pPr algn="ctr"/>
            <a:r>
              <a:rPr lang="en-GB" i="1" dirty="0" smtClean="0"/>
              <a:t/>
            </a:r>
            <a:br>
              <a:rPr lang="en-GB" i="1" dirty="0" smtClean="0"/>
            </a:br>
            <a:r>
              <a:rPr lang="en-GB" sz="3600" i="1" dirty="0" smtClean="0"/>
              <a:t>4.2. THE LEXICAL MEANING</a:t>
            </a:r>
            <a:r>
              <a:rPr lang="ru-RU" dirty="0" smtClean="0"/>
              <a:t/>
            </a:r>
            <a:br>
              <a:rPr lang="ru-RU" dirty="0" smtClean="0"/>
            </a:b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142984"/>
            <a:ext cx="8229600" cy="5429288"/>
          </a:xfrm>
        </p:spPr>
        <p:txBody>
          <a:bodyPr>
            <a:normAutofit fontScale="85000" lnSpcReduction="20000"/>
          </a:bodyPr>
          <a:lstStyle/>
          <a:p>
            <a:r>
              <a:rPr lang="en-US" dirty="0" smtClean="0"/>
              <a:t>1. </a:t>
            </a:r>
            <a:r>
              <a:rPr lang="en-US" u="sng" dirty="0" smtClean="0"/>
              <a:t>According to the relations between the ICs compound words</a:t>
            </a:r>
            <a:r>
              <a:rPr lang="en-US" dirty="0" smtClean="0"/>
              <a:t> fall into coordinative and subordinative compounds.</a:t>
            </a:r>
            <a:endParaRPr lang="ru-RU" dirty="0" smtClean="0"/>
          </a:p>
          <a:p>
            <a:pPr>
              <a:buNone/>
            </a:pPr>
            <a:endParaRPr lang="en-US" dirty="0" smtClean="0"/>
          </a:p>
          <a:p>
            <a:pPr>
              <a:buNone/>
            </a:pPr>
            <a:r>
              <a:rPr lang="en-US" dirty="0" smtClean="0"/>
              <a:t>In</a:t>
            </a:r>
            <a:r>
              <a:rPr lang="en-US" i="1" u="sng" dirty="0" smtClean="0">
                <a:solidFill>
                  <a:srgbClr val="0070C0"/>
                </a:solidFill>
              </a:rPr>
              <a:t> </a:t>
            </a:r>
            <a:r>
              <a:rPr lang="en-US" b="1" i="1" u="sng" dirty="0" smtClean="0">
                <a:solidFill>
                  <a:srgbClr val="0070C0"/>
                </a:solidFill>
              </a:rPr>
              <a:t>coordinative compounds</a:t>
            </a:r>
            <a:r>
              <a:rPr lang="en-US" i="1" u="sng" dirty="0" smtClean="0">
                <a:solidFill>
                  <a:srgbClr val="0070C0"/>
                </a:solidFill>
              </a:rPr>
              <a:t> </a:t>
            </a:r>
            <a:r>
              <a:rPr lang="en-US" dirty="0" smtClean="0"/>
              <a:t>the two ICs are semantically equally important. The coordinative compounds fall into three groups:</a:t>
            </a:r>
            <a:endParaRPr lang="ru-RU" dirty="0" smtClean="0"/>
          </a:p>
          <a:p>
            <a:pPr marL="624078" lvl="0" indent="-514350">
              <a:buFont typeface="+mj-lt"/>
              <a:buAutoNum type="alphaLcParenR"/>
            </a:pPr>
            <a:r>
              <a:rPr lang="en-US" dirty="0" smtClean="0"/>
              <a:t>reduplicative compounds which are made up by the repetition of the same base, e.g. </a:t>
            </a:r>
            <a:r>
              <a:rPr lang="en-US" i="1" dirty="0" smtClean="0">
                <a:solidFill>
                  <a:srgbClr val="00B050"/>
                </a:solidFill>
              </a:rPr>
              <a:t>pooh-pooh, fifty-fifty</a:t>
            </a:r>
            <a:r>
              <a:rPr lang="en-US" dirty="0" smtClean="0"/>
              <a:t>; </a:t>
            </a:r>
            <a:endParaRPr lang="ru-RU" dirty="0" smtClean="0"/>
          </a:p>
          <a:p>
            <a:pPr marL="624078" lvl="0" indent="-514350">
              <a:buFont typeface="+mj-lt"/>
              <a:buAutoNum type="alphaLcParenR"/>
            </a:pPr>
            <a:r>
              <a:rPr lang="en-US" dirty="0" smtClean="0"/>
              <a:t>compounds formed by joining the phonically variated rhythmic twin forms</a:t>
            </a:r>
            <a:r>
              <a:rPr lang="en-US" dirty="0" smtClean="0"/>
              <a:t>, e.g</a:t>
            </a:r>
            <a:r>
              <a:rPr lang="en-US" dirty="0" smtClean="0"/>
              <a:t>. </a:t>
            </a:r>
            <a:r>
              <a:rPr lang="en-US" i="1" dirty="0" smtClean="0">
                <a:solidFill>
                  <a:srgbClr val="00B050"/>
                </a:solidFill>
              </a:rPr>
              <a:t>chit-chat, </a:t>
            </a:r>
            <a:r>
              <a:rPr lang="en-US" i="1" dirty="0" err="1" smtClean="0">
                <a:solidFill>
                  <a:srgbClr val="00B050"/>
                </a:solidFill>
              </a:rPr>
              <a:t>zig-zag</a:t>
            </a:r>
            <a:r>
              <a:rPr lang="en-US" dirty="0" smtClean="0">
                <a:solidFill>
                  <a:srgbClr val="00B050"/>
                </a:solidFill>
              </a:rPr>
              <a:t> </a:t>
            </a:r>
            <a:r>
              <a:rPr lang="en-US" dirty="0" smtClean="0"/>
              <a:t>(with the same initial consonants but different vowels); </a:t>
            </a:r>
            <a:r>
              <a:rPr lang="en-US" i="1" dirty="0" smtClean="0">
                <a:solidFill>
                  <a:srgbClr val="00B050"/>
                </a:solidFill>
              </a:rPr>
              <a:t>walkie-talkie, clap-trap</a:t>
            </a:r>
            <a:r>
              <a:rPr lang="en-US" dirty="0" smtClean="0"/>
              <a:t> (with different initial consonants but the same vowels); </a:t>
            </a:r>
            <a:endParaRPr lang="ru-RU" dirty="0" smtClean="0"/>
          </a:p>
          <a:p>
            <a:pPr marL="624078" lvl="0" indent="-514350">
              <a:buFont typeface="+mj-lt"/>
              <a:buAutoNum type="alphaLcParenR"/>
            </a:pPr>
            <a:r>
              <a:rPr lang="en-US" dirty="0" smtClean="0"/>
              <a:t>additive compounds which are built on stems of the independently functioning words of the same part of speech, e.g. </a:t>
            </a:r>
            <a:r>
              <a:rPr lang="en-US" i="1" dirty="0" smtClean="0">
                <a:solidFill>
                  <a:srgbClr val="00B050"/>
                </a:solidFill>
              </a:rPr>
              <a:t>actor-manager, queen-bee</a:t>
            </a:r>
            <a:r>
              <a:rPr lang="en-US" dirty="0" smtClean="0">
                <a:solidFill>
                  <a:srgbClr val="00B050"/>
                </a:solidFill>
              </a:rPr>
              <a:t>.  </a:t>
            </a:r>
            <a:endParaRPr lang="ru-RU" dirty="0" smtClean="0">
              <a:solidFill>
                <a:srgbClr val="00B050"/>
              </a:solidFill>
            </a:endParaRPr>
          </a:p>
          <a:p>
            <a:endParaRPr lang="ru-RU" dirty="0"/>
          </a:p>
        </p:txBody>
      </p:sp>
      <p:sp>
        <p:nvSpPr>
          <p:cNvPr id="3" name="Заголовок 2"/>
          <p:cNvSpPr>
            <a:spLocks noGrp="1"/>
          </p:cNvSpPr>
          <p:nvPr>
            <p:ph type="title"/>
          </p:nvPr>
        </p:nvSpPr>
        <p:spPr>
          <a:xfrm>
            <a:off x="457200" y="274638"/>
            <a:ext cx="8229600" cy="725470"/>
          </a:xfrm>
        </p:spPr>
        <p:txBody>
          <a:bodyPr>
            <a:normAutofit fontScale="90000"/>
          </a:bodyPr>
          <a:lstStyle/>
          <a:p>
            <a:pPr lvl="0"/>
            <a:r>
              <a:rPr lang="en-US" sz="3600" dirty="0" smtClean="0"/>
              <a:t/>
            </a:r>
            <a:br>
              <a:rPr lang="en-US" sz="3600" dirty="0" smtClean="0"/>
            </a:br>
            <a:r>
              <a:rPr lang="en-US" sz="3600" dirty="0" smtClean="0"/>
              <a:t>5. CLASSIFICATION OF COMPOUND WORDS</a:t>
            </a:r>
            <a:r>
              <a:rPr lang="ru-RU" dirty="0" smtClean="0"/>
              <a:t/>
            </a:r>
            <a:br>
              <a:rPr lang="ru-RU" dirty="0" smtClean="0"/>
            </a:b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In </a:t>
            </a:r>
            <a:r>
              <a:rPr lang="en-US" b="1" i="1" u="sng" dirty="0" smtClean="0">
                <a:solidFill>
                  <a:srgbClr val="0070C0"/>
                </a:solidFill>
              </a:rPr>
              <a:t>subordinative compounds</a:t>
            </a:r>
            <a:r>
              <a:rPr lang="en-US" i="1" u="sng" dirty="0" smtClean="0">
                <a:solidFill>
                  <a:srgbClr val="0070C0"/>
                </a:solidFill>
              </a:rPr>
              <a:t> </a:t>
            </a:r>
            <a:r>
              <a:rPr lang="en-US" dirty="0" smtClean="0"/>
              <a:t>the components are neither structurally nor semantically equal in importance but are based on the domination of the head-member which is, as a rule, the second IC, e.g. </a:t>
            </a:r>
            <a:r>
              <a:rPr lang="en-US" i="1" dirty="0" smtClean="0">
                <a:solidFill>
                  <a:srgbClr val="00B050"/>
                </a:solidFill>
              </a:rPr>
              <a:t>stone-deaf, age-long</a:t>
            </a:r>
            <a:r>
              <a:rPr lang="en-US" dirty="0" smtClean="0">
                <a:solidFill>
                  <a:srgbClr val="00B050"/>
                </a:solidFill>
              </a:rPr>
              <a:t>. </a:t>
            </a:r>
          </a:p>
          <a:p>
            <a:r>
              <a:rPr lang="en-US" dirty="0" smtClean="0"/>
              <a:t>The second IC preconditions the part-of-speech meaning of the whole compound.</a:t>
            </a:r>
            <a:endParaRPr lang="ru-RU" dirty="0" smtClean="0"/>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00174"/>
            <a:ext cx="8229600" cy="4507117"/>
          </a:xfrm>
        </p:spPr>
        <p:txBody>
          <a:bodyPr/>
          <a:lstStyle/>
          <a:p>
            <a:pPr marL="624078" lvl="0" indent="-514350">
              <a:buFont typeface="+mj-lt"/>
              <a:buAutoNum type="arabicPeriod"/>
            </a:pPr>
            <a:r>
              <a:rPr lang="en-US" b="1" i="1" u="sng" dirty="0" smtClean="0">
                <a:solidFill>
                  <a:srgbClr val="0070C0"/>
                </a:solidFill>
              </a:rPr>
              <a:t>compound nouns</a:t>
            </a:r>
            <a:r>
              <a:rPr lang="en-US" dirty="0" smtClean="0"/>
              <a:t>, e.g. </a:t>
            </a:r>
            <a:r>
              <a:rPr lang="en-US" i="1" dirty="0" smtClean="0">
                <a:solidFill>
                  <a:srgbClr val="00B050"/>
                </a:solidFill>
              </a:rPr>
              <a:t>sunbeam, maidservant</a:t>
            </a:r>
            <a:r>
              <a:rPr lang="en-US" dirty="0" smtClean="0">
                <a:solidFill>
                  <a:srgbClr val="00B050"/>
                </a:solidFill>
              </a:rPr>
              <a:t>;</a:t>
            </a:r>
            <a:endParaRPr lang="ru-RU" dirty="0" smtClean="0">
              <a:solidFill>
                <a:srgbClr val="00B050"/>
              </a:solidFill>
            </a:endParaRPr>
          </a:p>
          <a:p>
            <a:pPr marL="624078" lvl="0" indent="-514350">
              <a:buFont typeface="+mj-lt"/>
              <a:buAutoNum type="arabicPeriod"/>
            </a:pPr>
            <a:r>
              <a:rPr lang="en-US" b="1" i="1" u="sng" dirty="0" smtClean="0">
                <a:solidFill>
                  <a:srgbClr val="0070C0"/>
                </a:solidFill>
              </a:rPr>
              <a:t>compound adjectives</a:t>
            </a:r>
            <a:r>
              <a:rPr lang="en-US" dirty="0" smtClean="0"/>
              <a:t>, e.g. </a:t>
            </a:r>
            <a:r>
              <a:rPr lang="en-US" i="1" dirty="0" smtClean="0">
                <a:solidFill>
                  <a:srgbClr val="00B050"/>
                </a:solidFill>
              </a:rPr>
              <a:t>heart-free, far-reaching</a:t>
            </a:r>
            <a:r>
              <a:rPr lang="en-US" dirty="0" smtClean="0">
                <a:solidFill>
                  <a:srgbClr val="00B050"/>
                </a:solidFill>
              </a:rPr>
              <a:t>;</a:t>
            </a:r>
            <a:endParaRPr lang="ru-RU" dirty="0" smtClean="0">
              <a:solidFill>
                <a:srgbClr val="00B050"/>
              </a:solidFill>
            </a:endParaRPr>
          </a:p>
          <a:p>
            <a:pPr marL="624078" lvl="0" indent="-514350">
              <a:buFont typeface="+mj-lt"/>
              <a:buAutoNum type="arabicPeriod"/>
            </a:pPr>
            <a:r>
              <a:rPr lang="en-US" b="1" i="1" u="sng" dirty="0" smtClean="0">
                <a:solidFill>
                  <a:srgbClr val="0070C0"/>
                </a:solidFill>
              </a:rPr>
              <a:t>compound pronouns</a:t>
            </a:r>
            <a:r>
              <a:rPr lang="en-US" dirty="0" smtClean="0"/>
              <a:t>, e.g. </a:t>
            </a:r>
            <a:r>
              <a:rPr lang="en-US" i="1" dirty="0" smtClean="0">
                <a:solidFill>
                  <a:srgbClr val="00B050"/>
                </a:solidFill>
              </a:rPr>
              <a:t>somebody, nothing</a:t>
            </a:r>
            <a:r>
              <a:rPr lang="en-US" dirty="0" smtClean="0">
                <a:solidFill>
                  <a:srgbClr val="00B050"/>
                </a:solidFill>
              </a:rPr>
              <a:t>;</a:t>
            </a:r>
            <a:endParaRPr lang="ru-RU" dirty="0" smtClean="0">
              <a:solidFill>
                <a:srgbClr val="00B050"/>
              </a:solidFill>
            </a:endParaRPr>
          </a:p>
          <a:p>
            <a:pPr marL="624078" lvl="0" indent="-514350">
              <a:buFont typeface="+mj-lt"/>
              <a:buAutoNum type="arabicPeriod"/>
            </a:pPr>
            <a:r>
              <a:rPr lang="en-US" b="1" i="1" u="sng" dirty="0" smtClean="0">
                <a:solidFill>
                  <a:srgbClr val="0070C0"/>
                </a:solidFill>
              </a:rPr>
              <a:t>compound adverbs</a:t>
            </a:r>
            <a:r>
              <a:rPr lang="en-US" dirty="0" smtClean="0"/>
              <a:t>, e.g. </a:t>
            </a:r>
            <a:r>
              <a:rPr lang="en-US" i="1" dirty="0" smtClean="0">
                <a:solidFill>
                  <a:srgbClr val="00B050"/>
                </a:solidFill>
              </a:rPr>
              <a:t>nowhere, inside</a:t>
            </a:r>
            <a:r>
              <a:rPr lang="en-US" dirty="0" smtClean="0"/>
              <a:t>;</a:t>
            </a:r>
            <a:endParaRPr lang="ru-RU" dirty="0" smtClean="0"/>
          </a:p>
          <a:p>
            <a:pPr marL="624078" lvl="0" indent="-514350">
              <a:buFont typeface="+mj-lt"/>
              <a:buAutoNum type="arabicPeriod"/>
            </a:pPr>
            <a:r>
              <a:rPr lang="en-US" b="1" i="1" u="sng" dirty="0" smtClean="0">
                <a:solidFill>
                  <a:srgbClr val="0070C0"/>
                </a:solidFill>
              </a:rPr>
              <a:t>compound verbs</a:t>
            </a:r>
            <a:r>
              <a:rPr lang="en-US" dirty="0" smtClean="0"/>
              <a:t>, e.g. </a:t>
            </a:r>
            <a:r>
              <a:rPr lang="en-US" i="1" dirty="0" smtClean="0">
                <a:solidFill>
                  <a:srgbClr val="00B050"/>
                </a:solidFill>
              </a:rPr>
              <a:t>to offset, to bypass, to mass-produce</a:t>
            </a:r>
            <a:r>
              <a:rPr lang="en-US" dirty="0" smtClean="0">
                <a:solidFill>
                  <a:srgbClr val="00B050"/>
                </a:solidFill>
              </a:rPr>
              <a:t>.</a:t>
            </a:r>
            <a:endParaRPr lang="ru-RU" dirty="0" smtClean="0">
              <a:solidFill>
                <a:srgbClr val="00B050"/>
              </a:solidFill>
            </a:endParaRPr>
          </a:p>
          <a:p>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pPr algn="ctr"/>
            <a:r>
              <a:rPr lang="en-US" sz="3100" dirty="0" smtClean="0"/>
              <a:t/>
            </a:r>
            <a:br>
              <a:rPr lang="en-US" sz="3100" dirty="0" smtClean="0"/>
            </a:br>
            <a:r>
              <a:rPr lang="en-US" sz="3100" dirty="0" smtClean="0"/>
              <a:t>2. </a:t>
            </a:r>
            <a:r>
              <a:rPr lang="en-US" sz="3100" u="sng" dirty="0" smtClean="0"/>
              <a:t>According to the part of speech compounds</a:t>
            </a:r>
            <a:r>
              <a:rPr lang="en-US" sz="3100" dirty="0" smtClean="0"/>
              <a:t> </a:t>
            </a:r>
            <a:r>
              <a:rPr lang="en-US" sz="3100" dirty="0" smtClean="0"/>
              <a:t>fall </a:t>
            </a:r>
            <a:r>
              <a:rPr lang="en-US" sz="3100" dirty="0" smtClean="0"/>
              <a:t>into:</a:t>
            </a:r>
            <a:r>
              <a:rPr lang="ru-RU" dirty="0" smtClean="0"/>
              <a:t/>
            </a:r>
            <a:br>
              <a:rPr lang="ru-RU" dirty="0" smtClean="0"/>
            </a:b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00174"/>
            <a:ext cx="8229600" cy="4507117"/>
          </a:xfrm>
        </p:spPr>
        <p:txBody>
          <a:bodyPr/>
          <a:lstStyle/>
          <a:p>
            <a:pPr marL="624078" lvl="0" indent="-514350">
              <a:buFont typeface="+mj-lt"/>
              <a:buAutoNum type="arabicPeriod"/>
            </a:pPr>
            <a:r>
              <a:rPr lang="en-US" dirty="0" smtClean="0"/>
              <a:t>compounds composed without connecting elements, e.g. </a:t>
            </a:r>
            <a:r>
              <a:rPr lang="en-US" i="1" dirty="0" smtClean="0">
                <a:solidFill>
                  <a:srgbClr val="00B050"/>
                </a:solidFill>
              </a:rPr>
              <a:t>heartache, dog-house</a:t>
            </a:r>
            <a:r>
              <a:rPr lang="en-US" dirty="0" smtClean="0"/>
              <a:t>; </a:t>
            </a:r>
            <a:endParaRPr lang="ru-RU" dirty="0" smtClean="0"/>
          </a:p>
          <a:p>
            <a:pPr marL="624078" lvl="0" indent="-514350">
              <a:buFont typeface="+mj-lt"/>
              <a:buAutoNum type="arabicPeriod"/>
            </a:pPr>
            <a:r>
              <a:rPr lang="en-US" dirty="0" smtClean="0"/>
              <a:t>compounds composed with the help of a vowel or a consonant as linking elements, e.g. </a:t>
            </a:r>
            <a:r>
              <a:rPr lang="en-US" i="1" dirty="0" smtClean="0">
                <a:solidFill>
                  <a:srgbClr val="00B050"/>
                </a:solidFill>
              </a:rPr>
              <a:t>hand</a:t>
            </a:r>
            <a:r>
              <a:rPr lang="en-US" b="1" i="1" dirty="0" smtClean="0">
                <a:solidFill>
                  <a:srgbClr val="00B050"/>
                </a:solidFill>
              </a:rPr>
              <a:t>i</a:t>
            </a:r>
            <a:r>
              <a:rPr lang="en-US" i="1" dirty="0" smtClean="0">
                <a:solidFill>
                  <a:srgbClr val="00B050"/>
                </a:solidFill>
              </a:rPr>
              <a:t>craft, speed</a:t>
            </a:r>
            <a:r>
              <a:rPr lang="en-US" b="1" i="1" dirty="0" smtClean="0">
                <a:solidFill>
                  <a:srgbClr val="00B050"/>
                </a:solidFill>
              </a:rPr>
              <a:t>o</a:t>
            </a:r>
            <a:r>
              <a:rPr lang="en-US" i="1" dirty="0" smtClean="0">
                <a:solidFill>
                  <a:srgbClr val="00B050"/>
                </a:solidFill>
              </a:rPr>
              <a:t>meter, state</a:t>
            </a:r>
            <a:r>
              <a:rPr lang="en-US" b="1" i="1" dirty="0" smtClean="0">
                <a:solidFill>
                  <a:srgbClr val="00B050"/>
                </a:solidFill>
              </a:rPr>
              <a:t>s</a:t>
            </a:r>
            <a:r>
              <a:rPr lang="en-US" i="1" dirty="0" smtClean="0">
                <a:solidFill>
                  <a:srgbClr val="00B050"/>
                </a:solidFill>
              </a:rPr>
              <a:t>man</a:t>
            </a:r>
            <a:r>
              <a:rPr lang="en-US" dirty="0" smtClean="0">
                <a:solidFill>
                  <a:srgbClr val="00B050"/>
                </a:solidFill>
              </a:rPr>
              <a:t>; </a:t>
            </a:r>
            <a:endParaRPr lang="ru-RU" dirty="0" smtClean="0">
              <a:solidFill>
                <a:srgbClr val="00B050"/>
              </a:solidFill>
            </a:endParaRPr>
          </a:p>
          <a:p>
            <a:pPr marL="624078" lvl="0" indent="-514350">
              <a:buFont typeface="+mj-lt"/>
              <a:buAutoNum type="arabicPeriod"/>
            </a:pPr>
            <a:r>
              <a:rPr lang="en-US" dirty="0" smtClean="0"/>
              <a:t>compounds composed with the help of linking elements represented by preposition or conjunction stems, e.g. </a:t>
            </a:r>
            <a:r>
              <a:rPr lang="en-US" i="1" dirty="0" smtClean="0">
                <a:solidFill>
                  <a:srgbClr val="00B050"/>
                </a:solidFill>
              </a:rPr>
              <a:t>son</a:t>
            </a:r>
            <a:r>
              <a:rPr lang="en-US" b="1" i="1" dirty="0" smtClean="0">
                <a:solidFill>
                  <a:srgbClr val="00B050"/>
                </a:solidFill>
              </a:rPr>
              <a:t>-in</a:t>
            </a:r>
            <a:r>
              <a:rPr lang="en-US" i="1" dirty="0" smtClean="0">
                <a:solidFill>
                  <a:srgbClr val="00B050"/>
                </a:solidFill>
              </a:rPr>
              <a:t>-law, pepper-</a:t>
            </a:r>
            <a:r>
              <a:rPr lang="en-US" b="1" i="1" dirty="0" smtClean="0">
                <a:solidFill>
                  <a:srgbClr val="00B050"/>
                </a:solidFill>
              </a:rPr>
              <a:t>and</a:t>
            </a:r>
            <a:r>
              <a:rPr lang="en-US" i="1" dirty="0" smtClean="0">
                <a:solidFill>
                  <a:srgbClr val="00B050"/>
                </a:solidFill>
              </a:rPr>
              <a:t>-salt</a:t>
            </a:r>
            <a:r>
              <a:rPr lang="en-US" dirty="0" smtClean="0">
                <a:solidFill>
                  <a:srgbClr val="00B050"/>
                </a:solidFill>
              </a:rPr>
              <a:t>. </a:t>
            </a:r>
            <a:endParaRPr lang="ru-RU" dirty="0" smtClean="0">
              <a:solidFill>
                <a:srgbClr val="00B050"/>
              </a:solidFill>
            </a:endParaRPr>
          </a:p>
          <a:p>
            <a:pPr marL="624078" indent="-514350">
              <a:buFont typeface="+mj-lt"/>
              <a:buAutoNum type="arabicPeriod"/>
            </a:pPr>
            <a:endParaRPr lang="ru-RU" dirty="0"/>
          </a:p>
        </p:txBody>
      </p:sp>
      <p:sp>
        <p:nvSpPr>
          <p:cNvPr id="3" name="Заголовок 2"/>
          <p:cNvSpPr>
            <a:spLocks noGrp="1"/>
          </p:cNvSpPr>
          <p:nvPr>
            <p:ph type="title"/>
          </p:nvPr>
        </p:nvSpPr>
        <p:spPr>
          <a:xfrm>
            <a:off x="457200" y="274638"/>
            <a:ext cx="8229600" cy="939784"/>
          </a:xfrm>
        </p:spPr>
        <p:txBody>
          <a:bodyPr>
            <a:normAutofit fontScale="90000"/>
          </a:bodyPr>
          <a:lstStyle/>
          <a:p>
            <a:r>
              <a:rPr lang="en-US" sz="3100" dirty="0" smtClean="0"/>
              <a:t/>
            </a:r>
            <a:br>
              <a:rPr lang="en-US" sz="3100" dirty="0" smtClean="0"/>
            </a:br>
            <a:r>
              <a:rPr lang="en-US" sz="3100" dirty="0" smtClean="0"/>
              <a:t>3. </a:t>
            </a:r>
            <a:r>
              <a:rPr lang="en-US" sz="3100" u="sng" dirty="0" smtClean="0"/>
              <a:t>According to the means of composition compound words</a:t>
            </a:r>
            <a:r>
              <a:rPr lang="en-US" sz="3100" dirty="0" smtClean="0"/>
              <a:t> are classified into:</a:t>
            </a:r>
            <a:r>
              <a:rPr lang="ru-RU" dirty="0" smtClean="0"/>
              <a:t/>
            </a:r>
            <a:br>
              <a:rPr lang="ru-RU" dirty="0" smtClean="0"/>
            </a:b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500174"/>
            <a:ext cx="8229600" cy="4507117"/>
          </a:xfrm>
        </p:spPr>
        <p:txBody>
          <a:bodyPr>
            <a:normAutofit/>
          </a:bodyPr>
          <a:lstStyle/>
          <a:p>
            <a:pPr marL="450850" lvl="0" indent="-341313">
              <a:buFont typeface="+mj-lt"/>
              <a:buAutoNum type="arabicPeriod"/>
            </a:pPr>
            <a:r>
              <a:rPr lang="en-US" b="1" dirty="0" smtClean="0"/>
              <a:t>compounds proper</a:t>
            </a:r>
            <a:r>
              <a:rPr lang="en-US" dirty="0" smtClean="0"/>
              <a:t> that are formed by joining together bases built on the stems or on the word-forms with or without a linking element, e.g. </a:t>
            </a:r>
            <a:r>
              <a:rPr lang="en-US" i="1" dirty="0" smtClean="0">
                <a:solidFill>
                  <a:srgbClr val="00B050"/>
                </a:solidFill>
              </a:rPr>
              <a:t>door-step, street-fighting</a:t>
            </a:r>
            <a:r>
              <a:rPr lang="en-US" dirty="0" smtClean="0">
                <a:solidFill>
                  <a:srgbClr val="00B050"/>
                </a:solidFill>
              </a:rPr>
              <a:t>;</a:t>
            </a:r>
            <a:endParaRPr lang="ru-RU" dirty="0" smtClean="0">
              <a:solidFill>
                <a:srgbClr val="00B050"/>
              </a:solidFill>
            </a:endParaRPr>
          </a:p>
          <a:p>
            <a:pPr marL="450850" lvl="0" indent="-341313">
              <a:buFont typeface="+mj-lt"/>
              <a:buAutoNum type="arabicPeriod"/>
            </a:pPr>
            <a:r>
              <a:rPr lang="en-US" b="1" dirty="0" smtClean="0"/>
              <a:t>derivational compounds </a:t>
            </a:r>
            <a:r>
              <a:rPr lang="en-US" dirty="0" smtClean="0"/>
              <a:t>that are formed by joining affixes to the bases built on the word-groups or by converting the bases built on the word-groups into other parts of speech,  </a:t>
            </a:r>
            <a:r>
              <a:rPr lang="en-US" i="1" dirty="0" smtClean="0">
                <a:solidFill>
                  <a:srgbClr val="00B050"/>
                </a:solidFill>
              </a:rPr>
              <a:t>long-legged</a:t>
            </a:r>
            <a:r>
              <a:rPr lang="en-US" dirty="0" smtClean="0">
                <a:solidFill>
                  <a:srgbClr val="00B050"/>
                </a:solidFill>
              </a:rPr>
              <a:t> </a:t>
            </a:r>
            <a:r>
              <a:rPr lang="en-US" dirty="0" smtClean="0"/>
              <a:t>→ (long legs) + </a:t>
            </a:r>
            <a:r>
              <a:rPr lang="en-US" i="1" dirty="0" smtClean="0"/>
              <a:t>-</a:t>
            </a:r>
            <a:r>
              <a:rPr lang="en-US" i="1" dirty="0" err="1" smtClean="0"/>
              <a:t>ed</a:t>
            </a:r>
            <a:r>
              <a:rPr lang="en-US" dirty="0" smtClean="0"/>
              <a:t>; </a:t>
            </a:r>
            <a:r>
              <a:rPr lang="en-US" i="1" dirty="0" smtClean="0"/>
              <a:t>a </a:t>
            </a:r>
            <a:r>
              <a:rPr lang="en-US" i="1" dirty="0" smtClean="0">
                <a:solidFill>
                  <a:srgbClr val="00B050"/>
                </a:solidFill>
              </a:rPr>
              <a:t>turnkey</a:t>
            </a:r>
            <a:r>
              <a:rPr lang="en-US" dirty="0" smtClean="0">
                <a:solidFill>
                  <a:srgbClr val="00B050"/>
                </a:solidFill>
              </a:rPr>
              <a:t> </a:t>
            </a:r>
            <a:r>
              <a:rPr lang="en-US" dirty="0" smtClean="0"/>
              <a:t>→ (to turn key) + conversion. </a:t>
            </a:r>
            <a:endParaRPr lang="ru-RU" dirty="0"/>
          </a:p>
        </p:txBody>
      </p:sp>
      <p:sp>
        <p:nvSpPr>
          <p:cNvPr id="3" name="Заголовок 2"/>
          <p:cNvSpPr>
            <a:spLocks noGrp="1"/>
          </p:cNvSpPr>
          <p:nvPr>
            <p:ph type="title"/>
          </p:nvPr>
        </p:nvSpPr>
        <p:spPr/>
        <p:txBody>
          <a:bodyPr>
            <a:normAutofit fontScale="90000"/>
          </a:bodyPr>
          <a:lstStyle/>
          <a:p>
            <a:r>
              <a:rPr lang="en-US" sz="3100" dirty="0" smtClean="0"/>
              <a:t/>
            </a:r>
            <a:br>
              <a:rPr lang="en-US" sz="3100" dirty="0" smtClean="0"/>
            </a:br>
            <a:r>
              <a:rPr lang="en-US" sz="3100" dirty="0" smtClean="0"/>
              <a:t>4. </a:t>
            </a:r>
            <a:r>
              <a:rPr lang="en-US" sz="3100" u="sng" dirty="0" smtClean="0"/>
              <a:t>According to the type of bases that form compounds</a:t>
            </a:r>
            <a:r>
              <a:rPr lang="en-US" sz="3100" dirty="0" smtClean="0"/>
              <a:t> the following classes can be singled out:</a:t>
            </a:r>
            <a:r>
              <a:rPr lang="ru-RU" dirty="0" smtClean="0"/>
              <a:t/>
            </a:r>
            <a:br>
              <a:rPr lang="ru-RU" dirty="0" smtClean="0"/>
            </a:b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pPr marL="450850" lvl="0" indent="-341313">
              <a:buNone/>
            </a:pPr>
            <a:endParaRPr lang="ru-RU" dirty="0" smtClean="0"/>
          </a:p>
          <a:p>
            <a:pPr marL="624078" lvl="0" indent="-514350">
              <a:buFont typeface="+mj-lt"/>
              <a:buAutoNum type="alphaLcParenR"/>
            </a:pPr>
            <a:r>
              <a:rPr lang="en-US" dirty="0" smtClean="0"/>
              <a:t>derivational compounds mainly formed with the help of suffixes </a:t>
            </a:r>
            <a:r>
              <a:rPr lang="en-US" i="1" dirty="0" smtClean="0"/>
              <a:t>–</a:t>
            </a:r>
            <a:r>
              <a:rPr lang="en-US" i="1" dirty="0" err="1" smtClean="0"/>
              <a:t>ed</a:t>
            </a:r>
            <a:r>
              <a:rPr lang="en-US" dirty="0" smtClean="0"/>
              <a:t> and </a:t>
            </a:r>
            <a:r>
              <a:rPr lang="en-US" i="1" dirty="0" smtClean="0"/>
              <a:t>–</a:t>
            </a:r>
            <a:r>
              <a:rPr lang="en-US" i="1" dirty="0" err="1" smtClean="0"/>
              <a:t>er</a:t>
            </a:r>
            <a:r>
              <a:rPr lang="en-US" dirty="0" smtClean="0"/>
              <a:t> applied to bases built, as a rule, on attributive phrases, e.g. </a:t>
            </a:r>
            <a:r>
              <a:rPr lang="en-US" i="1" dirty="0" smtClean="0">
                <a:solidFill>
                  <a:srgbClr val="00B050"/>
                </a:solidFill>
              </a:rPr>
              <a:t>narrow-minded, doll-faced, lefthander</a:t>
            </a:r>
            <a:r>
              <a:rPr lang="en-US" dirty="0" smtClean="0"/>
              <a:t>; </a:t>
            </a:r>
            <a:endParaRPr lang="ru-RU" dirty="0" smtClean="0"/>
          </a:p>
          <a:p>
            <a:pPr marL="624078" lvl="0" indent="-514350">
              <a:buFont typeface="+mj-lt"/>
              <a:buAutoNum type="alphaLcParenR"/>
            </a:pPr>
            <a:r>
              <a:rPr lang="en-US" dirty="0" smtClean="0"/>
              <a:t>derivational compounds formed by conversion applied to bases built, as a rule, on three types of phrases – verbal-adverbial phrases (</a:t>
            </a:r>
            <a:r>
              <a:rPr lang="en-US" i="1" dirty="0" smtClean="0">
                <a:solidFill>
                  <a:srgbClr val="00B050"/>
                </a:solidFill>
              </a:rPr>
              <a:t>a breakdown</a:t>
            </a:r>
            <a:r>
              <a:rPr lang="en-US" dirty="0" smtClean="0"/>
              <a:t>), verbal-nominal phrases (</a:t>
            </a:r>
            <a:r>
              <a:rPr lang="en-US" i="1" dirty="0" smtClean="0">
                <a:solidFill>
                  <a:srgbClr val="00B050"/>
                </a:solidFill>
              </a:rPr>
              <a:t>a kill-joy</a:t>
            </a:r>
            <a:r>
              <a:rPr lang="en-US" dirty="0" smtClean="0"/>
              <a:t>) and attributive phrases (</a:t>
            </a:r>
            <a:r>
              <a:rPr lang="en-US" i="1" dirty="0" smtClean="0">
                <a:solidFill>
                  <a:srgbClr val="00B050"/>
                </a:solidFill>
              </a:rPr>
              <a:t>a sweet-tooth</a:t>
            </a:r>
            <a:r>
              <a:rPr lang="en-US" dirty="0" smtClean="0"/>
              <a:t>). </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r>
              <a:rPr lang="en-US" dirty="0" smtClean="0"/>
              <a:t>Derivational compounds fall into two groups:</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85860"/>
            <a:ext cx="8229600" cy="4721431"/>
          </a:xfrm>
        </p:spPr>
        <p:txBody>
          <a:bodyPr>
            <a:normAutofit fontScale="92500" lnSpcReduction="20000"/>
          </a:bodyPr>
          <a:lstStyle/>
          <a:p>
            <a:r>
              <a:rPr lang="en-GB" b="1" i="1" u="sng" dirty="0" smtClean="0">
                <a:solidFill>
                  <a:srgbClr val="0070C0"/>
                </a:solidFill>
              </a:rPr>
              <a:t>Conversion</a:t>
            </a:r>
            <a:r>
              <a:rPr lang="en-GB" dirty="0" smtClean="0"/>
              <a:t> is one of the principal ways of forming words, which consists in making a new word from some existing word by changing the category of a part of speech. </a:t>
            </a:r>
          </a:p>
          <a:p>
            <a:r>
              <a:rPr lang="en-GB" dirty="0" smtClean="0"/>
              <a:t>The morphemic shape of the original word remains unchanged: </a:t>
            </a:r>
            <a:r>
              <a:rPr lang="en-GB" i="1" dirty="0" smtClean="0">
                <a:solidFill>
                  <a:srgbClr val="00B050"/>
                </a:solidFill>
              </a:rPr>
              <a:t>love</a:t>
            </a:r>
            <a:r>
              <a:rPr lang="en-US" i="1" dirty="0" smtClean="0">
                <a:solidFill>
                  <a:srgbClr val="00B050"/>
                </a:solidFill>
              </a:rPr>
              <a:t> — </a:t>
            </a:r>
            <a:r>
              <a:rPr lang="en-GB" i="1" dirty="0" smtClean="0">
                <a:solidFill>
                  <a:srgbClr val="00B050"/>
                </a:solidFill>
              </a:rPr>
              <a:t>to love; paper</a:t>
            </a:r>
            <a:r>
              <a:rPr lang="en-US" i="1" dirty="0" smtClean="0">
                <a:solidFill>
                  <a:srgbClr val="00B050"/>
                </a:solidFill>
              </a:rPr>
              <a:t> — </a:t>
            </a:r>
            <a:r>
              <a:rPr lang="en-GB" i="1" dirty="0" smtClean="0">
                <a:solidFill>
                  <a:srgbClr val="00B050"/>
                </a:solidFill>
              </a:rPr>
              <a:t>to paper; brief — to brief</a:t>
            </a:r>
            <a:r>
              <a:rPr lang="en-GB" b="1" dirty="0" smtClean="0">
                <a:solidFill>
                  <a:srgbClr val="00B050"/>
                </a:solidFill>
              </a:rPr>
              <a:t>, </a:t>
            </a:r>
            <a:r>
              <a:rPr lang="en-GB" i="1" dirty="0" smtClean="0">
                <a:solidFill>
                  <a:srgbClr val="00B050"/>
                </a:solidFill>
              </a:rPr>
              <a:t>work</a:t>
            </a:r>
            <a:r>
              <a:rPr lang="en-US" i="1" dirty="0" smtClean="0">
                <a:solidFill>
                  <a:srgbClr val="00B050"/>
                </a:solidFill>
              </a:rPr>
              <a:t> — </a:t>
            </a:r>
            <a:r>
              <a:rPr lang="en-GB" i="1" dirty="0" smtClean="0">
                <a:solidFill>
                  <a:srgbClr val="00B050"/>
                </a:solidFill>
              </a:rPr>
              <a:t>to work; </a:t>
            </a:r>
            <a:r>
              <a:rPr lang="en-GB" dirty="0" smtClean="0"/>
              <a:t>etc. </a:t>
            </a:r>
          </a:p>
          <a:p>
            <a:r>
              <a:rPr lang="en-GB" dirty="0" smtClean="0"/>
              <a:t>The new word acquires a meaning, which differs from that of the original one though it can be easily associated with it. </a:t>
            </a:r>
          </a:p>
          <a:p>
            <a:r>
              <a:rPr lang="en-GB" dirty="0" smtClean="0"/>
              <a:t>The converted word acquires also a new paradigm and a new syntactic function (or functions), which are peculiar to its new category as a part of speech, e.g. </a:t>
            </a:r>
            <a:r>
              <a:rPr lang="en-GB" i="1" dirty="0" smtClean="0">
                <a:solidFill>
                  <a:srgbClr val="00B050"/>
                </a:solidFill>
              </a:rPr>
              <a:t>plant  – to plant</a:t>
            </a:r>
            <a:r>
              <a:rPr lang="en-GB" dirty="0" smtClean="0">
                <a:solidFill>
                  <a:srgbClr val="00B050"/>
                </a:solidFill>
              </a:rPr>
              <a:t>.  </a:t>
            </a:r>
            <a:endParaRPr lang="ru-RU" dirty="0" smtClean="0">
              <a:solidFill>
                <a:srgbClr val="00B050"/>
              </a:solidFill>
            </a:endParaRPr>
          </a:p>
          <a:p>
            <a:endParaRPr lang="ru-RU" dirty="0"/>
          </a:p>
        </p:txBody>
      </p:sp>
      <p:sp>
        <p:nvSpPr>
          <p:cNvPr id="2" name="Заголовок 1"/>
          <p:cNvSpPr>
            <a:spLocks noGrp="1"/>
          </p:cNvSpPr>
          <p:nvPr>
            <p:ph type="title"/>
          </p:nvPr>
        </p:nvSpPr>
        <p:spPr>
          <a:xfrm>
            <a:off x="457200" y="428604"/>
            <a:ext cx="8229600" cy="785818"/>
          </a:xfrm>
        </p:spPr>
        <p:txBody>
          <a:bodyPr>
            <a:noAutofit/>
          </a:bodyPr>
          <a:lstStyle/>
          <a:p>
            <a:pPr lvl="4" algn="ctr" rtl="0">
              <a:spcBef>
                <a:spcPct val="0"/>
              </a:spcBef>
            </a:pPr>
            <a:r>
              <a:rPr lang="en-US" sz="3200" dirty="0" smtClean="0"/>
              <a:t>1. CONVERSION</a:t>
            </a:r>
            <a:r>
              <a:rPr lang="en-US" sz="3200" dirty="0"/>
              <a:t>. VARIETIES OF CONVERSION</a:t>
            </a:r>
            <a:r>
              <a:rPr lang="ru-RU" sz="3200" dirty="0"/>
              <a:t/>
            </a:r>
            <a:br>
              <a:rPr lang="ru-RU" sz="3200" dirty="0"/>
            </a:br>
            <a:endParaRPr lang="ru-RU" sz="32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00108"/>
            <a:ext cx="8229600" cy="5007183"/>
          </a:xfrm>
        </p:spPr>
        <p:txBody>
          <a:bodyPr>
            <a:normAutofit fontScale="92500" lnSpcReduction="10000"/>
          </a:bodyPr>
          <a:lstStyle/>
          <a:p>
            <a:pPr>
              <a:buNone/>
            </a:pPr>
            <a:r>
              <a:rPr lang="en-GB" dirty="0" smtClean="0"/>
              <a:t>The actual process of building compound words may take different forms: </a:t>
            </a:r>
            <a:endParaRPr lang="ru-RU" dirty="0" smtClean="0"/>
          </a:p>
          <a:p>
            <a:pPr marL="624078" indent="-514350">
              <a:buFont typeface="+mj-lt"/>
              <a:buAutoNum type="arabicPeriod"/>
            </a:pPr>
            <a:r>
              <a:rPr lang="en-GB" dirty="0" smtClean="0"/>
              <a:t>Compound words as a rule are built </a:t>
            </a:r>
            <a:r>
              <a:rPr lang="en-GB" u="sng" dirty="0" smtClean="0">
                <a:solidFill>
                  <a:srgbClr val="0070C0"/>
                </a:solidFill>
              </a:rPr>
              <a:t>spontaneously according to productive distributional formulas of the given period</a:t>
            </a:r>
            <a:r>
              <a:rPr lang="en-GB" dirty="0" smtClean="0"/>
              <a:t>. Formulas productive at one time may lose their productivity at another period. </a:t>
            </a:r>
          </a:p>
          <a:p>
            <a:pPr marL="624078" indent="-514350">
              <a:buNone/>
            </a:pPr>
            <a:r>
              <a:rPr lang="en-GB" dirty="0" smtClean="0"/>
              <a:t>Thus at one time the process of building verbs by compounding adverbial and verbal stems was productive, and numerous compound verbs like </a:t>
            </a:r>
            <a:r>
              <a:rPr lang="en-GB" i="1" dirty="0" smtClean="0">
                <a:solidFill>
                  <a:srgbClr val="00B050"/>
                </a:solidFill>
              </a:rPr>
              <a:t>outgrow, offset, inlay</a:t>
            </a:r>
            <a:r>
              <a:rPr lang="en-GB" dirty="0" smtClean="0"/>
              <a:t> (adv </a:t>
            </a:r>
            <a:r>
              <a:rPr lang="en-US" dirty="0" smtClean="0"/>
              <a:t>+ </a:t>
            </a:r>
            <a:r>
              <a:rPr lang="en-GB" dirty="0" smtClean="0"/>
              <a:t>v),</a:t>
            </a:r>
            <a:r>
              <a:rPr lang="en-GB" i="1" dirty="0" smtClean="0"/>
              <a:t> </a:t>
            </a:r>
            <a:r>
              <a:rPr lang="en-GB" dirty="0" smtClean="0"/>
              <a:t>were formed.</a:t>
            </a:r>
          </a:p>
          <a:p>
            <a:pPr marL="624078" indent="-514350">
              <a:buNone/>
            </a:pPr>
            <a:r>
              <a:rPr lang="en-GB" dirty="0" smtClean="0"/>
              <a:t>The structure ceased to be productive and today practically no verbs are built in this way.</a:t>
            </a:r>
            <a:endParaRPr lang="ru-RU" dirty="0" smtClean="0"/>
          </a:p>
          <a:p>
            <a:endParaRPr lang="ru-RU" dirty="0"/>
          </a:p>
        </p:txBody>
      </p:sp>
      <p:sp>
        <p:nvSpPr>
          <p:cNvPr id="3" name="Заголовок 2"/>
          <p:cNvSpPr>
            <a:spLocks noGrp="1"/>
          </p:cNvSpPr>
          <p:nvPr>
            <p:ph type="title"/>
          </p:nvPr>
        </p:nvSpPr>
        <p:spPr>
          <a:xfrm>
            <a:off x="457200" y="274638"/>
            <a:ext cx="8229600" cy="582594"/>
          </a:xfrm>
        </p:spPr>
        <p:txBody>
          <a:bodyPr>
            <a:normAutofit fontScale="90000"/>
          </a:bodyPr>
          <a:lstStyle/>
          <a:p>
            <a:pPr algn="ctr"/>
            <a:r>
              <a:rPr lang="en-US" dirty="0" smtClean="0"/>
              <a:t/>
            </a:r>
            <a:br>
              <a:rPr lang="en-US" dirty="0" smtClean="0"/>
            </a:br>
            <a:r>
              <a:rPr lang="en-US" dirty="0" smtClean="0"/>
              <a:t/>
            </a:r>
            <a:br>
              <a:rPr lang="en-US" dirty="0" smtClean="0"/>
            </a:br>
            <a:r>
              <a:rPr lang="en-US" sz="3600" dirty="0" smtClean="0"/>
              <a:t>6. SOURCES OF COMPOUNDS</a:t>
            </a:r>
            <a:r>
              <a:rPr lang="ru-RU" dirty="0" smtClean="0"/>
              <a:t/>
            </a:r>
            <a:br>
              <a:rPr lang="ru-RU" dirty="0" smtClean="0"/>
            </a:br>
            <a:r>
              <a:rPr lang="en-GB" dirty="0" smtClean="0"/>
              <a:t> </a:t>
            </a:r>
            <a:r>
              <a:rPr lang="ru-RU" dirty="0" smtClean="0"/>
              <a:t/>
            </a:r>
            <a:br>
              <a:rPr lang="ru-RU" dirty="0" smtClean="0"/>
            </a:b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285728"/>
            <a:ext cx="8229600" cy="6572272"/>
          </a:xfrm>
        </p:spPr>
        <p:txBody>
          <a:bodyPr>
            <a:normAutofit/>
          </a:bodyPr>
          <a:lstStyle/>
          <a:p>
            <a:pPr marL="624078" indent="-514350">
              <a:buFont typeface="+mj-lt"/>
              <a:buAutoNum type="arabicPeriod" startAt="2"/>
            </a:pPr>
            <a:r>
              <a:rPr lang="en-GB" dirty="0" smtClean="0"/>
              <a:t>Compounds may be </a:t>
            </a:r>
            <a:r>
              <a:rPr lang="en-GB" u="sng" dirty="0" smtClean="0">
                <a:solidFill>
                  <a:srgbClr val="0070C0"/>
                </a:solidFill>
              </a:rPr>
              <a:t>the result of a gradual process of semantic isolation </a:t>
            </a:r>
            <a:r>
              <a:rPr lang="en-GB" dirty="0" smtClean="0">
                <a:solidFill>
                  <a:srgbClr val="0070C0"/>
                </a:solidFill>
              </a:rPr>
              <a:t>and </a:t>
            </a:r>
            <a:r>
              <a:rPr lang="en-GB" u="sng" dirty="0" smtClean="0">
                <a:solidFill>
                  <a:srgbClr val="0070C0"/>
                </a:solidFill>
              </a:rPr>
              <a:t>structural fusion of free word-groups</a:t>
            </a:r>
            <a:r>
              <a:rPr lang="en-GB" dirty="0" smtClean="0"/>
              <a:t>. </a:t>
            </a:r>
          </a:p>
          <a:p>
            <a:pPr marL="624078" indent="-514350">
              <a:buNone/>
            </a:pPr>
            <a:r>
              <a:rPr lang="en-GB" dirty="0" smtClean="0"/>
              <a:t>Such compounds as </a:t>
            </a:r>
            <a:r>
              <a:rPr lang="en-GB" i="1" dirty="0" smtClean="0">
                <a:solidFill>
                  <a:srgbClr val="00B050"/>
                </a:solidFill>
              </a:rPr>
              <a:t>forget-me-not</a:t>
            </a:r>
            <a:r>
              <a:rPr lang="en-US" dirty="0" smtClean="0"/>
              <a:t> — ‘</a:t>
            </a:r>
            <a:r>
              <a:rPr lang="en-GB" dirty="0" smtClean="0"/>
              <a:t>a small plant with blue flowers’; </a:t>
            </a:r>
            <a:r>
              <a:rPr lang="en-GB" i="1" dirty="0" smtClean="0">
                <a:solidFill>
                  <a:srgbClr val="00B050"/>
                </a:solidFill>
              </a:rPr>
              <a:t>bull’s-eye</a:t>
            </a:r>
            <a:r>
              <a:rPr lang="en-US" dirty="0" smtClean="0">
                <a:solidFill>
                  <a:srgbClr val="00B050"/>
                </a:solidFill>
              </a:rPr>
              <a:t> — </a:t>
            </a:r>
            <a:r>
              <a:rPr lang="en-US" dirty="0" smtClean="0"/>
              <a:t>‘</a:t>
            </a:r>
            <a:r>
              <a:rPr lang="en-GB" dirty="0" smtClean="0"/>
              <a:t>the centre of a target; a kind of hard, globular candy’; </a:t>
            </a:r>
            <a:r>
              <a:rPr lang="en-GB" i="1" dirty="0" smtClean="0">
                <a:solidFill>
                  <a:srgbClr val="00B050"/>
                </a:solidFill>
              </a:rPr>
              <a:t>mainland</a:t>
            </a:r>
            <a:r>
              <a:rPr lang="en-US" dirty="0" smtClean="0"/>
              <a:t> — ‘</a:t>
            </a:r>
            <a:r>
              <a:rPr lang="en-GB" dirty="0" smtClean="0"/>
              <a:t>a continent’ all go back to free phrases which became semantically and structurally isolated in the course of time. </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marL="624078" indent="-514350">
              <a:buNone/>
            </a:pPr>
            <a:r>
              <a:rPr lang="en-GB" dirty="0" smtClean="0"/>
              <a:t>The words that once made up these phrases have lost, within these particular formations, their integrity, the whole phrase has become isolated in form, specialised in meaning and thus turned into an inseparable unit</a:t>
            </a:r>
            <a:r>
              <a:rPr lang="en-US" dirty="0" smtClean="0"/>
              <a:t> — </a:t>
            </a:r>
            <a:r>
              <a:rPr lang="en-GB" dirty="0" smtClean="0"/>
              <a:t>a word having acquired semantic and morphological unity. </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14422"/>
            <a:ext cx="8229600" cy="4792869"/>
          </a:xfrm>
        </p:spPr>
        <p:txBody>
          <a:bodyPr/>
          <a:lstStyle/>
          <a:p>
            <a:r>
              <a:rPr lang="en-GB" dirty="0" smtClean="0"/>
              <a:t>Most of the syntactic compound nouns of the (</a:t>
            </a:r>
            <a:r>
              <a:rPr lang="en-GB" dirty="0" err="1" smtClean="0"/>
              <a:t>a+n</a:t>
            </a:r>
            <a:r>
              <a:rPr lang="en-GB" dirty="0" smtClean="0"/>
              <a:t>)</a:t>
            </a:r>
            <a:r>
              <a:rPr lang="en-GB" i="1" dirty="0" smtClean="0"/>
              <a:t> </a:t>
            </a:r>
            <a:r>
              <a:rPr lang="en-GB" dirty="0" smtClean="0"/>
              <a:t>structure, e.g. </a:t>
            </a:r>
            <a:r>
              <a:rPr lang="en-GB" i="1" dirty="0" smtClean="0">
                <a:solidFill>
                  <a:srgbClr val="00B050"/>
                </a:solidFill>
              </a:rPr>
              <a:t>bluebell, blackboard, mad-doctor</a:t>
            </a:r>
            <a:r>
              <a:rPr lang="en-GB" b="1" dirty="0" smtClean="0"/>
              <a:t>, </a:t>
            </a:r>
            <a:r>
              <a:rPr lang="en-GB" dirty="0" smtClean="0"/>
              <a:t>are the result of such semantic and structural isolation of free word-groups. One more example </a:t>
            </a:r>
            <a:r>
              <a:rPr lang="en-GB" i="1" dirty="0" smtClean="0">
                <a:solidFill>
                  <a:srgbClr val="00B050"/>
                </a:solidFill>
              </a:rPr>
              <a:t>highway</a:t>
            </a:r>
            <a:r>
              <a:rPr lang="en-GB" b="1" dirty="0" smtClean="0"/>
              <a:t> </a:t>
            </a:r>
            <a:r>
              <a:rPr lang="en-GB" dirty="0" smtClean="0"/>
              <a:t>was once actually a </a:t>
            </a:r>
            <a:r>
              <a:rPr lang="en-GB" i="1" dirty="0" smtClean="0">
                <a:solidFill>
                  <a:srgbClr val="00B050"/>
                </a:solidFill>
              </a:rPr>
              <a:t>high way</a:t>
            </a:r>
            <a:r>
              <a:rPr lang="en-GB" b="1" dirty="0" smtClean="0">
                <a:solidFill>
                  <a:srgbClr val="00B050"/>
                </a:solidFill>
              </a:rPr>
              <a:t> </a:t>
            </a:r>
            <a:r>
              <a:rPr lang="en-GB" dirty="0" smtClean="0"/>
              <a:t>for it was raised above the surrounding countryside for better drainage and ease of travel. </a:t>
            </a:r>
          </a:p>
          <a:p>
            <a:r>
              <a:rPr lang="en-GB" dirty="0" smtClean="0"/>
              <a:t>Now we use </a:t>
            </a:r>
            <a:r>
              <a:rPr lang="en-GB" i="1" dirty="0" smtClean="0">
                <a:solidFill>
                  <a:srgbClr val="00B050"/>
                </a:solidFill>
              </a:rPr>
              <a:t>highway</a:t>
            </a:r>
            <a:r>
              <a:rPr lang="en-GB" b="1" dirty="0" smtClean="0"/>
              <a:t> </a:t>
            </a:r>
            <a:r>
              <a:rPr lang="en-GB" dirty="0" smtClean="0"/>
              <a:t>without any idea of the original sense of the first element.</a:t>
            </a:r>
            <a:endParaRPr lang="ru-RU" dirty="0" smtClean="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marL="609600" indent="-609600">
              <a:lnSpc>
                <a:spcPct val="80000"/>
              </a:lnSpc>
              <a:buFont typeface="Wingdings" pitchFamily="2" charset="2"/>
              <a:buAutoNum type="arabicPeriod"/>
            </a:pPr>
            <a:r>
              <a:rPr lang="ru-RU" sz="2800" dirty="0" smtClean="0"/>
              <a:t>Зыкова И.В. Практический курс английской лексикологии. М.: Академия, 2006. – С.</a:t>
            </a:r>
            <a:r>
              <a:rPr lang="en-US" sz="2800" dirty="0" smtClean="0"/>
              <a:t>87</a:t>
            </a:r>
            <a:r>
              <a:rPr lang="ru-RU" sz="2800" dirty="0" smtClean="0"/>
              <a:t>-</a:t>
            </a:r>
            <a:r>
              <a:rPr lang="en-US" sz="2800" dirty="0" smtClean="0"/>
              <a:t>93</a:t>
            </a:r>
            <a:r>
              <a:rPr lang="ru-RU" sz="2800" dirty="0" smtClean="0"/>
              <a:t>. </a:t>
            </a:r>
          </a:p>
          <a:p>
            <a:pPr marL="609600" indent="-609600">
              <a:lnSpc>
                <a:spcPct val="80000"/>
              </a:lnSpc>
              <a:buFont typeface="Wingdings" pitchFamily="2" charset="2"/>
              <a:buAutoNum type="arabicPeriod"/>
            </a:pPr>
            <a:r>
              <a:rPr lang="ru-RU" sz="2800" dirty="0" smtClean="0"/>
              <a:t>Гинзбург Р.З. Лексикология английского языка. М.: Высшая школа, 1979. – С. </a:t>
            </a:r>
            <a:r>
              <a:rPr lang="en-US" sz="2800" smtClean="0"/>
              <a:t>127-158.</a:t>
            </a:r>
            <a:endParaRPr lang="en-US" sz="2800" dirty="0" smtClean="0"/>
          </a:p>
          <a:p>
            <a:pPr marL="609600" indent="-609600">
              <a:lnSpc>
                <a:spcPct val="80000"/>
              </a:lnSpc>
              <a:buFont typeface="Wingdings" pitchFamily="2" charset="2"/>
              <a:buAutoNum type="arabicPeriod"/>
            </a:pPr>
            <a:r>
              <a:rPr lang="ru-RU" sz="2800" dirty="0" smtClean="0"/>
              <a:t>Антрушина Г.Б., Афанасьева О.В., Морозова Н.Н. Лексикология английского языка. М.: Дрофа, 2006. – С. – </a:t>
            </a:r>
            <a:r>
              <a:rPr lang="en-US" sz="2800" dirty="0" smtClean="0"/>
              <a:t>78</a:t>
            </a:r>
            <a:r>
              <a:rPr lang="ru-RU" sz="2800" dirty="0" smtClean="0"/>
              <a:t>-1</a:t>
            </a:r>
            <a:r>
              <a:rPr lang="en-US" sz="2800" dirty="0" smtClean="0"/>
              <a:t>28.</a:t>
            </a:r>
            <a:endParaRPr lang="ru-RU" dirty="0" smtClean="0"/>
          </a:p>
          <a:p>
            <a:endParaRPr lang="ru-RU" dirty="0"/>
          </a:p>
        </p:txBody>
      </p:sp>
      <p:sp>
        <p:nvSpPr>
          <p:cNvPr id="3" name="Заголовок 2"/>
          <p:cNvSpPr>
            <a:spLocks noGrp="1"/>
          </p:cNvSpPr>
          <p:nvPr>
            <p:ph type="title"/>
          </p:nvPr>
        </p:nvSpPr>
        <p:spPr/>
        <p:txBody>
          <a:bodyPr/>
          <a:lstStyle/>
          <a:p>
            <a:r>
              <a:rPr lang="en-US" dirty="0" smtClean="0"/>
              <a:t>References</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28625" y="1071546"/>
          <a:ext cx="8258176" cy="5786454"/>
        </p:xfrm>
        <a:graphic>
          <a:graphicData uri="http://schemas.openxmlformats.org/drawingml/2006/table">
            <a:tbl>
              <a:tblPr firstRow="1" bandRow="1">
                <a:tableStyleId>{5C22544A-7EE6-4342-B048-85BDC9FD1C3A}</a:tableStyleId>
              </a:tblPr>
              <a:tblGrid>
                <a:gridCol w="1000103"/>
                <a:gridCol w="2928958"/>
                <a:gridCol w="2264571"/>
                <a:gridCol w="2064544"/>
              </a:tblGrid>
              <a:tr h="705966">
                <a:tc>
                  <a:txBody>
                    <a:bodyPr/>
                    <a:lstStyle/>
                    <a:p>
                      <a:endParaRPr lang="ru-RU" dirty="0"/>
                    </a:p>
                  </a:txBody>
                  <a:tcPr/>
                </a:tc>
                <a:tc>
                  <a:txBody>
                    <a:bodyPr/>
                    <a:lstStyle/>
                    <a:p>
                      <a:r>
                        <a:rPr lang="en-US" sz="2000" dirty="0" smtClean="0"/>
                        <a:t>meaning</a:t>
                      </a:r>
                      <a:endParaRPr lang="ru-RU" sz="2000" dirty="0"/>
                    </a:p>
                  </a:txBody>
                  <a:tcPr/>
                </a:tc>
                <a:tc>
                  <a:txBody>
                    <a:bodyPr/>
                    <a:lstStyle/>
                    <a:p>
                      <a:r>
                        <a:rPr lang="en-US" sz="2000" dirty="0" smtClean="0"/>
                        <a:t>paradigm</a:t>
                      </a:r>
                      <a:endParaRPr lang="ru-RU" sz="2000" dirty="0"/>
                    </a:p>
                  </a:txBody>
                  <a:tcPr/>
                </a:tc>
                <a:tc>
                  <a:txBody>
                    <a:bodyPr/>
                    <a:lstStyle/>
                    <a:p>
                      <a:r>
                        <a:rPr lang="en-US" sz="2000" dirty="0" smtClean="0"/>
                        <a:t>function</a:t>
                      </a:r>
                      <a:r>
                        <a:rPr lang="en-US" sz="2000" baseline="0" dirty="0" smtClean="0"/>
                        <a:t>(s)</a:t>
                      </a:r>
                      <a:endParaRPr lang="ru-RU" sz="2000" dirty="0"/>
                    </a:p>
                  </a:txBody>
                  <a:tcPr/>
                </a:tc>
              </a:tr>
              <a:tr h="2540244">
                <a:tc>
                  <a:txBody>
                    <a:bodyPr/>
                    <a:lstStyle/>
                    <a:p>
                      <a:r>
                        <a:rPr kumimoji="0" lang="en-GB" sz="1800" i="1" kern="1200" dirty="0" smtClean="0">
                          <a:solidFill>
                            <a:schemeClr val="dk1"/>
                          </a:solidFill>
                          <a:latin typeface="+mn-lt"/>
                          <a:ea typeface="+mn-ea"/>
                          <a:cs typeface="+mn-cs"/>
                        </a:rPr>
                        <a:t>plant</a:t>
                      </a:r>
                      <a:endParaRPr lang="ru-RU" dirty="0"/>
                    </a:p>
                  </a:txBody>
                  <a:tcPr/>
                </a:tc>
                <a:tc>
                  <a:txBody>
                    <a:bodyPr/>
                    <a:lstStyle/>
                    <a:p>
                      <a:pPr>
                        <a:lnSpc>
                          <a:spcPct val="115000"/>
                        </a:lnSpc>
                        <a:spcAft>
                          <a:spcPts val="1000"/>
                        </a:spcAft>
                      </a:pPr>
                      <a:r>
                        <a:rPr lang="en-GB" sz="2000" dirty="0">
                          <a:latin typeface="Calibri"/>
                          <a:ea typeface="Times New Roman"/>
                          <a:cs typeface="Times New Roman"/>
                        </a:rPr>
                        <a:t>a living thing that grows in soil, has leaves and roots, and needs water and light from the sun to live, e.g. </a:t>
                      </a:r>
                      <a:r>
                        <a:rPr lang="en-GB" sz="2000" i="1" dirty="0">
                          <a:solidFill>
                            <a:srgbClr val="0070C0"/>
                          </a:solidFill>
                          <a:latin typeface="Calibri"/>
                          <a:ea typeface="Times New Roman"/>
                          <a:cs typeface="Times New Roman"/>
                        </a:rPr>
                        <a:t>a </a:t>
                      </a:r>
                      <a:r>
                        <a:rPr lang="en-GB" sz="2000" i="1" dirty="0" smtClean="0">
                          <a:solidFill>
                            <a:srgbClr val="0070C0"/>
                          </a:solidFill>
                          <a:latin typeface="Calibri"/>
                          <a:ea typeface="Times New Roman"/>
                          <a:cs typeface="Times New Roman"/>
                        </a:rPr>
                        <a:t>tree/bush/flower</a:t>
                      </a:r>
                      <a:endParaRPr lang="ru-RU" sz="2000" dirty="0">
                        <a:solidFill>
                          <a:srgbClr val="0070C0"/>
                        </a:solidFill>
                        <a:latin typeface="Calibri"/>
                        <a:ea typeface="Times New Roman"/>
                        <a:cs typeface="Times New Roman"/>
                      </a:endParaRPr>
                    </a:p>
                  </a:txBody>
                  <a:tcPr marL="68580" marR="68580" marT="0" marB="0"/>
                </a:tc>
                <a:tc>
                  <a:txBody>
                    <a:bodyPr/>
                    <a:lstStyle/>
                    <a:p>
                      <a:pPr>
                        <a:lnSpc>
                          <a:spcPct val="115000"/>
                        </a:lnSpc>
                        <a:spcAft>
                          <a:spcPts val="1000"/>
                        </a:spcAft>
                      </a:pPr>
                      <a:r>
                        <a:rPr lang="en-GB" sz="2000" dirty="0">
                          <a:latin typeface="Calibri"/>
                          <a:ea typeface="Times New Roman"/>
                          <a:cs typeface="Times New Roman"/>
                        </a:rPr>
                        <a:t>-</a:t>
                      </a:r>
                      <a:r>
                        <a:rPr lang="en-GB" sz="2000" i="1" dirty="0">
                          <a:latin typeface="Calibri"/>
                          <a:ea typeface="Times New Roman"/>
                          <a:cs typeface="Times New Roman"/>
                        </a:rPr>
                        <a:t>s </a:t>
                      </a:r>
                      <a:r>
                        <a:rPr lang="en-GB" sz="2000" dirty="0">
                          <a:latin typeface="Calibri"/>
                          <a:ea typeface="Times New Roman"/>
                          <a:cs typeface="Times New Roman"/>
                        </a:rPr>
                        <a:t>(plural)</a:t>
                      </a:r>
                      <a:endParaRPr lang="ru-RU" sz="2000" dirty="0">
                        <a:latin typeface="Calibri"/>
                        <a:ea typeface="Times New Roman"/>
                        <a:cs typeface="Times New Roman"/>
                      </a:endParaRPr>
                    </a:p>
                    <a:p>
                      <a:pPr>
                        <a:lnSpc>
                          <a:spcPct val="115000"/>
                        </a:lnSpc>
                        <a:spcAft>
                          <a:spcPts val="1000"/>
                        </a:spcAft>
                      </a:pPr>
                      <a:r>
                        <a:rPr lang="en-GB" sz="2000" i="1" dirty="0">
                          <a:latin typeface="Calibri"/>
                          <a:ea typeface="Times New Roman"/>
                          <a:cs typeface="Times New Roman"/>
                        </a:rPr>
                        <a:t>-‘s</a:t>
                      </a:r>
                      <a:r>
                        <a:rPr lang="en-GB" sz="2000" dirty="0">
                          <a:latin typeface="Calibri"/>
                          <a:ea typeface="Times New Roman"/>
                          <a:cs typeface="Times New Roman"/>
                        </a:rPr>
                        <a:t> (possessive case)</a:t>
                      </a:r>
                      <a:endParaRPr lang="ru-RU" sz="2000" dirty="0">
                        <a:latin typeface="Calibri"/>
                        <a:ea typeface="Times New Roman"/>
                        <a:cs typeface="Times New Roman"/>
                      </a:endParaRPr>
                    </a:p>
                    <a:p>
                      <a:pPr>
                        <a:lnSpc>
                          <a:spcPct val="115000"/>
                        </a:lnSpc>
                        <a:spcAft>
                          <a:spcPts val="1000"/>
                        </a:spcAft>
                      </a:pPr>
                      <a:r>
                        <a:rPr lang="en-GB" sz="2000" i="1" dirty="0">
                          <a:latin typeface="Calibri"/>
                          <a:ea typeface="Times New Roman"/>
                          <a:cs typeface="Times New Roman"/>
                        </a:rPr>
                        <a:t>-s</a:t>
                      </a:r>
                      <a:r>
                        <a:rPr lang="en-GB" sz="2000" dirty="0">
                          <a:latin typeface="Calibri"/>
                          <a:ea typeface="Times New Roman"/>
                          <a:cs typeface="Times New Roman"/>
                        </a:rPr>
                        <a:t>’ (possessive case plural)</a:t>
                      </a:r>
                      <a:endParaRPr lang="ru-RU" sz="2000" dirty="0">
                        <a:latin typeface="Calibri"/>
                        <a:ea typeface="Times New Roman"/>
                        <a:cs typeface="Times New Roman"/>
                      </a:endParaRPr>
                    </a:p>
                  </a:txBody>
                  <a:tcPr marL="68580" marR="68580" marT="0" marB="0"/>
                </a:tc>
                <a:tc>
                  <a:txBody>
                    <a:bodyPr/>
                    <a:lstStyle/>
                    <a:p>
                      <a:pPr>
                        <a:lnSpc>
                          <a:spcPct val="115000"/>
                        </a:lnSpc>
                        <a:spcAft>
                          <a:spcPts val="1000"/>
                        </a:spcAft>
                      </a:pPr>
                      <a:r>
                        <a:rPr lang="en-GB" sz="2000" dirty="0">
                          <a:latin typeface="Calibri"/>
                          <a:ea typeface="Times New Roman"/>
                          <a:cs typeface="Times New Roman"/>
                        </a:rPr>
                        <a:t>Subject</a:t>
                      </a:r>
                      <a:endParaRPr lang="ru-RU" sz="2000" dirty="0">
                        <a:latin typeface="Calibri"/>
                        <a:ea typeface="Times New Roman"/>
                        <a:cs typeface="Times New Roman"/>
                      </a:endParaRPr>
                    </a:p>
                    <a:p>
                      <a:pPr>
                        <a:lnSpc>
                          <a:spcPct val="115000"/>
                        </a:lnSpc>
                        <a:spcAft>
                          <a:spcPts val="1000"/>
                        </a:spcAft>
                      </a:pPr>
                      <a:r>
                        <a:rPr lang="en-GB" sz="2000" dirty="0">
                          <a:latin typeface="Calibri"/>
                          <a:ea typeface="Times New Roman"/>
                          <a:cs typeface="Times New Roman"/>
                        </a:rPr>
                        <a:t>Object</a:t>
                      </a:r>
                      <a:endParaRPr lang="ru-RU" sz="2000" dirty="0">
                        <a:latin typeface="Calibri"/>
                        <a:ea typeface="Times New Roman"/>
                        <a:cs typeface="Times New Roman"/>
                      </a:endParaRPr>
                    </a:p>
                    <a:p>
                      <a:pPr>
                        <a:lnSpc>
                          <a:spcPct val="115000"/>
                        </a:lnSpc>
                        <a:spcAft>
                          <a:spcPts val="1000"/>
                        </a:spcAft>
                      </a:pPr>
                      <a:r>
                        <a:rPr lang="en-GB" sz="2000" dirty="0">
                          <a:latin typeface="Calibri"/>
                          <a:ea typeface="Times New Roman"/>
                          <a:cs typeface="Times New Roman"/>
                        </a:rPr>
                        <a:t>Predicative</a:t>
                      </a:r>
                      <a:endParaRPr lang="ru-RU" sz="2000" dirty="0">
                        <a:latin typeface="Calibri"/>
                        <a:ea typeface="Times New Roman"/>
                        <a:cs typeface="Times New Roman"/>
                      </a:endParaRPr>
                    </a:p>
                  </a:txBody>
                  <a:tcPr marL="68580" marR="68580" marT="0" marB="0"/>
                </a:tc>
              </a:tr>
              <a:tr h="2540244">
                <a:tc>
                  <a:txBody>
                    <a:bodyPr/>
                    <a:lstStyle/>
                    <a:p>
                      <a:r>
                        <a:rPr kumimoji="0" lang="en-GB" sz="1800" i="1" kern="1200" dirty="0" smtClean="0">
                          <a:solidFill>
                            <a:schemeClr val="dk1"/>
                          </a:solidFill>
                          <a:latin typeface="+mn-lt"/>
                          <a:ea typeface="+mn-ea"/>
                          <a:cs typeface="+mn-cs"/>
                        </a:rPr>
                        <a:t>to plant</a:t>
                      </a:r>
                      <a:endParaRPr lang="ru-RU" dirty="0"/>
                    </a:p>
                  </a:txBody>
                  <a:tcPr/>
                </a:tc>
                <a:tc>
                  <a:txBody>
                    <a:bodyPr/>
                    <a:lstStyle/>
                    <a:p>
                      <a:pPr>
                        <a:lnSpc>
                          <a:spcPct val="115000"/>
                        </a:lnSpc>
                        <a:spcAft>
                          <a:spcPts val="1000"/>
                        </a:spcAft>
                      </a:pPr>
                      <a:r>
                        <a:rPr lang="en-GB" sz="2000" dirty="0">
                          <a:latin typeface="Calibri"/>
                          <a:ea typeface="Times New Roman"/>
                          <a:cs typeface="Times New Roman"/>
                        </a:rPr>
                        <a:t>to put trees, plants, or seeds in soil or the ground so that they will grow </a:t>
                      </a:r>
                      <a:r>
                        <a:rPr lang="en-GB" sz="2000" dirty="0" smtClean="0">
                          <a:latin typeface="Calibri"/>
                          <a:ea typeface="Times New Roman"/>
                          <a:cs typeface="Times New Roman"/>
                        </a:rPr>
                        <a:t>there, e.g</a:t>
                      </a:r>
                      <a:r>
                        <a:rPr lang="en-GB" sz="2000" dirty="0">
                          <a:solidFill>
                            <a:srgbClr val="00B050"/>
                          </a:solidFill>
                          <a:latin typeface="Calibri"/>
                          <a:ea typeface="Times New Roman"/>
                          <a:cs typeface="Times New Roman"/>
                        </a:rPr>
                        <a:t>. </a:t>
                      </a:r>
                      <a:r>
                        <a:rPr lang="en-GB" sz="2000" i="1" dirty="0">
                          <a:solidFill>
                            <a:srgbClr val="0070C0"/>
                          </a:solidFill>
                          <a:latin typeface="Calibri"/>
                          <a:ea typeface="Times New Roman"/>
                          <a:cs typeface="Times New Roman"/>
                        </a:rPr>
                        <a:t>I’ve planted a small apple tree in the garden</a:t>
                      </a:r>
                      <a:r>
                        <a:rPr lang="en-GB" sz="2000" dirty="0">
                          <a:solidFill>
                            <a:srgbClr val="0070C0"/>
                          </a:solidFill>
                          <a:latin typeface="Calibri"/>
                          <a:ea typeface="Times New Roman"/>
                          <a:cs typeface="Times New Roman"/>
                        </a:rPr>
                        <a:t>.</a:t>
                      </a:r>
                      <a:endParaRPr lang="ru-RU" sz="2000" dirty="0">
                        <a:solidFill>
                          <a:srgbClr val="0070C0"/>
                        </a:solidFill>
                        <a:latin typeface="Calibri"/>
                        <a:ea typeface="Times New Roman"/>
                        <a:cs typeface="Times New Roman"/>
                      </a:endParaRPr>
                    </a:p>
                  </a:txBody>
                  <a:tcPr marL="68580" marR="68580" marT="0" marB="0"/>
                </a:tc>
                <a:tc>
                  <a:txBody>
                    <a:bodyPr/>
                    <a:lstStyle/>
                    <a:p>
                      <a:pPr>
                        <a:lnSpc>
                          <a:spcPct val="115000"/>
                        </a:lnSpc>
                        <a:spcAft>
                          <a:spcPts val="1000"/>
                        </a:spcAft>
                      </a:pPr>
                      <a:r>
                        <a:rPr lang="en-GB" sz="2000" i="1" dirty="0">
                          <a:latin typeface="Calibri"/>
                          <a:ea typeface="Times New Roman"/>
                          <a:cs typeface="Times New Roman"/>
                        </a:rPr>
                        <a:t>-s</a:t>
                      </a:r>
                      <a:r>
                        <a:rPr lang="en-GB" sz="2000" dirty="0">
                          <a:latin typeface="Calibri"/>
                          <a:ea typeface="Times New Roman"/>
                          <a:cs typeface="Times New Roman"/>
                        </a:rPr>
                        <a:t> (3</a:t>
                      </a:r>
                      <a:r>
                        <a:rPr lang="en-GB" sz="2000" baseline="30000" dirty="0">
                          <a:latin typeface="Calibri"/>
                          <a:ea typeface="Times New Roman"/>
                          <a:cs typeface="Times New Roman"/>
                        </a:rPr>
                        <a:t>rd</a:t>
                      </a:r>
                      <a:r>
                        <a:rPr lang="en-GB" sz="2000" dirty="0">
                          <a:latin typeface="Calibri"/>
                          <a:ea typeface="Times New Roman"/>
                          <a:cs typeface="Times New Roman"/>
                        </a:rPr>
                        <a:t> person, singular)</a:t>
                      </a:r>
                      <a:endParaRPr lang="ru-RU" sz="2000" dirty="0">
                        <a:latin typeface="Calibri"/>
                        <a:ea typeface="Times New Roman"/>
                        <a:cs typeface="Times New Roman"/>
                      </a:endParaRPr>
                    </a:p>
                    <a:p>
                      <a:pPr>
                        <a:lnSpc>
                          <a:spcPct val="115000"/>
                        </a:lnSpc>
                        <a:spcAft>
                          <a:spcPts val="1000"/>
                        </a:spcAft>
                      </a:pPr>
                      <a:r>
                        <a:rPr lang="en-GB" sz="2000" dirty="0">
                          <a:latin typeface="Calibri"/>
                          <a:ea typeface="Times New Roman"/>
                          <a:cs typeface="Times New Roman"/>
                        </a:rPr>
                        <a:t>-</a:t>
                      </a:r>
                      <a:r>
                        <a:rPr lang="en-GB" sz="2000" i="1" dirty="0" err="1">
                          <a:latin typeface="Calibri"/>
                          <a:ea typeface="Times New Roman"/>
                          <a:cs typeface="Times New Roman"/>
                        </a:rPr>
                        <a:t>ed</a:t>
                      </a:r>
                      <a:r>
                        <a:rPr lang="en-GB" sz="2000" i="1" dirty="0">
                          <a:latin typeface="Calibri"/>
                          <a:ea typeface="Times New Roman"/>
                          <a:cs typeface="Times New Roman"/>
                        </a:rPr>
                        <a:t> </a:t>
                      </a:r>
                      <a:r>
                        <a:rPr lang="en-GB" sz="2000" dirty="0">
                          <a:latin typeface="Calibri"/>
                          <a:ea typeface="Times New Roman"/>
                          <a:cs typeface="Times New Roman"/>
                        </a:rPr>
                        <a:t>(Past Indefinite, Past Participle</a:t>
                      </a:r>
                      <a:endParaRPr lang="ru-RU" sz="2000" dirty="0">
                        <a:latin typeface="Calibri"/>
                        <a:ea typeface="Times New Roman"/>
                        <a:cs typeface="Times New Roman"/>
                      </a:endParaRPr>
                    </a:p>
                    <a:p>
                      <a:pPr>
                        <a:lnSpc>
                          <a:spcPct val="115000"/>
                        </a:lnSpc>
                        <a:spcAft>
                          <a:spcPts val="1000"/>
                        </a:spcAft>
                      </a:pPr>
                      <a:r>
                        <a:rPr lang="en-GB" sz="2000" dirty="0">
                          <a:latin typeface="Calibri"/>
                          <a:ea typeface="Times New Roman"/>
                          <a:cs typeface="Times New Roman"/>
                        </a:rPr>
                        <a:t>-</a:t>
                      </a:r>
                      <a:r>
                        <a:rPr lang="en-GB" sz="2000" i="1" dirty="0" err="1">
                          <a:latin typeface="Calibri"/>
                          <a:ea typeface="Times New Roman"/>
                          <a:cs typeface="Times New Roman"/>
                        </a:rPr>
                        <a:t>ing</a:t>
                      </a:r>
                      <a:r>
                        <a:rPr lang="en-GB" sz="2000" dirty="0">
                          <a:latin typeface="Calibri"/>
                          <a:ea typeface="Times New Roman"/>
                          <a:cs typeface="Times New Roman"/>
                        </a:rPr>
                        <a:t> (Present Participle, Gerund)</a:t>
                      </a:r>
                      <a:endParaRPr lang="ru-RU" sz="2000" dirty="0">
                        <a:latin typeface="Calibri"/>
                        <a:ea typeface="Times New Roman"/>
                        <a:cs typeface="Times New Roman"/>
                      </a:endParaRPr>
                    </a:p>
                  </a:txBody>
                  <a:tcPr marL="68580" marR="68580" marT="0" marB="0"/>
                </a:tc>
                <a:tc>
                  <a:txBody>
                    <a:bodyPr/>
                    <a:lstStyle/>
                    <a:p>
                      <a:pPr>
                        <a:lnSpc>
                          <a:spcPct val="115000"/>
                        </a:lnSpc>
                        <a:spcAft>
                          <a:spcPts val="1000"/>
                        </a:spcAft>
                      </a:pPr>
                      <a:r>
                        <a:rPr lang="en-GB" sz="2000" dirty="0">
                          <a:latin typeface="Calibri"/>
                          <a:ea typeface="Times New Roman"/>
                          <a:cs typeface="Times New Roman"/>
                        </a:rPr>
                        <a:t>Predicate</a:t>
                      </a:r>
                      <a:endParaRPr lang="ru-RU" sz="2000" dirty="0">
                        <a:latin typeface="Calibri"/>
                        <a:ea typeface="Times New Roman"/>
                        <a:cs typeface="Times New Roman"/>
                      </a:endParaRPr>
                    </a:p>
                  </a:txBody>
                  <a:tcPr marL="68580" marR="68580" marT="0" marB="0"/>
                </a:tc>
              </a:tr>
            </a:tbl>
          </a:graphicData>
        </a:graphic>
      </p:graphicFrame>
      <p:sp>
        <p:nvSpPr>
          <p:cNvPr id="3" name="Заголовок 2"/>
          <p:cNvSpPr>
            <a:spLocks noGrp="1"/>
          </p:cNvSpPr>
          <p:nvPr>
            <p:ph type="title"/>
          </p:nvPr>
        </p:nvSpPr>
        <p:spPr>
          <a:xfrm>
            <a:off x="457200" y="274638"/>
            <a:ext cx="8229600" cy="725470"/>
          </a:xfrm>
        </p:spPr>
        <p:txBody>
          <a:bodyPr>
            <a:normAutofit fontScale="90000"/>
          </a:bodyPr>
          <a:lstStyle/>
          <a:p>
            <a:r>
              <a:rPr lang="en-GB" dirty="0" smtClean="0"/>
              <a:t/>
            </a:r>
            <a:br>
              <a:rPr lang="en-GB" dirty="0" smtClean="0"/>
            </a:br>
            <a:r>
              <a:rPr lang="en-GB" sz="3600" dirty="0" smtClean="0"/>
              <a:t>Meaning, paradigm and functions of </a:t>
            </a:r>
            <a:r>
              <a:rPr lang="en-GB" sz="3600" i="1" dirty="0" smtClean="0"/>
              <a:t>plant</a:t>
            </a:r>
            <a:r>
              <a:rPr lang="en-GB" sz="3600" dirty="0" smtClean="0"/>
              <a:t> (n)</a:t>
            </a:r>
            <a:r>
              <a:rPr lang="en-GB" sz="3600" i="1" dirty="0" smtClean="0"/>
              <a:t>  –  plant </a:t>
            </a:r>
            <a:r>
              <a:rPr lang="en-GB" sz="3600" dirty="0" smtClean="0"/>
              <a:t>(v)</a:t>
            </a:r>
            <a:r>
              <a:rPr lang="ru-RU" sz="3600" dirty="0" smtClean="0"/>
              <a:t/>
            </a:r>
            <a:br>
              <a:rPr lang="ru-RU" sz="3600" dirty="0" smtClean="0"/>
            </a:br>
            <a:endParaRPr lang="ru-RU"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285860"/>
            <a:ext cx="8229600" cy="4721431"/>
          </a:xfrm>
        </p:spPr>
        <p:txBody>
          <a:bodyPr/>
          <a:lstStyle/>
          <a:p>
            <a:pPr marL="624078" lvl="0" indent="-514350">
              <a:buFont typeface="+mj-lt"/>
              <a:buAutoNum type="arabicPeriod"/>
            </a:pPr>
            <a:r>
              <a:rPr lang="en-GB" b="1" i="1" u="sng" dirty="0" smtClean="0">
                <a:solidFill>
                  <a:srgbClr val="0070C0"/>
                </a:solidFill>
              </a:rPr>
              <a:t>verbalization</a:t>
            </a:r>
            <a:r>
              <a:rPr lang="en-GB" i="1" u="sng" dirty="0" smtClean="0">
                <a:solidFill>
                  <a:srgbClr val="002060"/>
                </a:solidFill>
              </a:rPr>
              <a:t> </a:t>
            </a:r>
            <a:r>
              <a:rPr lang="en-GB" dirty="0" smtClean="0"/>
              <a:t>(the formation of verbs</a:t>
            </a:r>
            <a:r>
              <a:rPr lang="en-GB" dirty="0" smtClean="0"/>
              <a:t>), e.g. </a:t>
            </a:r>
            <a:r>
              <a:rPr lang="en-GB" i="1" dirty="0" smtClean="0">
                <a:solidFill>
                  <a:srgbClr val="00B050"/>
                </a:solidFill>
              </a:rPr>
              <a:t>to </a:t>
            </a:r>
            <a:r>
              <a:rPr lang="en-GB" i="1" dirty="0" smtClean="0">
                <a:solidFill>
                  <a:srgbClr val="00B050"/>
                </a:solidFill>
              </a:rPr>
              <a:t>ape</a:t>
            </a:r>
            <a:r>
              <a:rPr lang="en-GB" dirty="0" smtClean="0">
                <a:solidFill>
                  <a:srgbClr val="00B050"/>
                </a:solidFill>
              </a:rPr>
              <a:t> </a:t>
            </a:r>
            <a:r>
              <a:rPr lang="en-GB" dirty="0" smtClean="0"/>
              <a:t>(from </a:t>
            </a:r>
            <a:r>
              <a:rPr lang="en-GB" i="1" dirty="0" smtClean="0">
                <a:solidFill>
                  <a:srgbClr val="00B050"/>
                </a:solidFill>
              </a:rPr>
              <a:t>ape</a:t>
            </a:r>
            <a:r>
              <a:rPr lang="en-GB" dirty="0" smtClean="0"/>
              <a:t> (n));</a:t>
            </a:r>
            <a:endParaRPr lang="ru-RU" dirty="0" smtClean="0"/>
          </a:p>
          <a:p>
            <a:pPr marL="624078" lvl="0" indent="-514350">
              <a:buFont typeface="+mj-lt"/>
              <a:buAutoNum type="arabicPeriod"/>
            </a:pPr>
            <a:r>
              <a:rPr lang="en-GB" b="1" i="1" u="sng" dirty="0" smtClean="0">
                <a:solidFill>
                  <a:srgbClr val="0070C0"/>
                </a:solidFill>
              </a:rPr>
              <a:t>substantivation</a:t>
            </a:r>
            <a:r>
              <a:rPr lang="en-GB" b="1" dirty="0" smtClean="0"/>
              <a:t> </a:t>
            </a:r>
            <a:r>
              <a:rPr lang="en-GB" dirty="0" smtClean="0"/>
              <a:t>(the formation of nouns), </a:t>
            </a:r>
            <a:r>
              <a:rPr lang="en-GB" dirty="0" smtClean="0"/>
              <a:t>e.g. </a:t>
            </a:r>
            <a:r>
              <a:rPr lang="en-GB" i="1" dirty="0" smtClean="0">
                <a:solidFill>
                  <a:srgbClr val="00B050"/>
                </a:solidFill>
              </a:rPr>
              <a:t>a private</a:t>
            </a:r>
            <a:r>
              <a:rPr lang="en-GB" dirty="0" smtClean="0">
                <a:solidFill>
                  <a:srgbClr val="00B050"/>
                </a:solidFill>
              </a:rPr>
              <a:t> </a:t>
            </a:r>
            <a:r>
              <a:rPr lang="en-GB" dirty="0" smtClean="0"/>
              <a:t>(from </a:t>
            </a:r>
            <a:r>
              <a:rPr lang="en-GB" i="1" dirty="0" smtClean="0">
                <a:solidFill>
                  <a:srgbClr val="00B050"/>
                </a:solidFill>
              </a:rPr>
              <a:t>private</a:t>
            </a:r>
            <a:r>
              <a:rPr lang="en-GB" dirty="0" smtClean="0">
                <a:solidFill>
                  <a:srgbClr val="00B050"/>
                </a:solidFill>
              </a:rPr>
              <a:t> </a:t>
            </a:r>
            <a:r>
              <a:rPr lang="en-GB" dirty="0" smtClean="0"/>
              <a:t>adj.);</a:t>
            </a:r>
            <a:endParaRPr lang="ru-RU" dirty="0" smtClean="0"/>
          </a:p>
          <a:p>
            <a:pPr marL="624078" lvl="0" indent="-514350">
              <a:buFont typeface="+mj-lt"/>
              <a:buAutoNum type="arabicPeriod"/>
            </a:pPr>
            <a:r>
              <a:rPr lang="en-GB" b="1" i="1" u="sng" dirty="0" smtClean="0">
                <a:solidFill>
                  <a:srgbClr val="0070C0"/>
                </a:solidFill>
              </a:rPr>
              <a:t>adjectivatio</a:t>
            </a:r>
            <a:r>
              <a:rPr lang="en-GB" i="1" u="sng" dirty="0" smtClean="0">
                <a:solidFill>
                  <a:srgbClr val="0070C0"/>
                </a:solidFill>
              </a:rPr>
              <a:t>n</a:t>
            </a:r>
            <a:r>
              <a:rPr lang="en-GB" dirty="0" smtClean="0"/>
              <a:t> (the formation of adjectives), </a:t>
            </a:r>
            <a:r>
              <a:rPr lang="en-GB" dirty="0" smtClean="0"/>
              <a:t>e.g. </a:t>
            </a:r>
            <a:r>
              <a:rPr lang="en-GB" i="1" dirty="0" smtClean="0">
                <a:solidFill>
                  <a:srgbClr val="00B050"/>
                </a:solidFill>
              </a:rPr>
              <a:t>down</a:t>
            </a:r>
            <a:r>
              <a:rPr lang="en-GB" dirty="0" smtClean="0"/>
              <a:t> (</a:t>
            </a:r>
            <a:r>
              <a:rPr lang="en-GB" dirty="0" err="1" smtClean="0"/>
              <a:t>adj</a:t>
            </a:r>
            <a:r>
              <a:rPr lang="en-GB" dirty="0" smtClean="0"/>
              <a:t>) (from </a:t>
            </a:r>
            <a:r>
              <a:rPr lang="en-GB" i="1" dirty="0" smtClean="0">
                <a:solidFill>
                  <a:srgbClr val="00B050"/>
                </a:solidFill>
              </a:rPr>
              <a:t>down</a:t>
            </a:r>
            <a:r>
              <a:rPr lang="en-GB" dirty="0" smtClean="0"/>
              <a:t> (adv));</a:t>
            </a:r>
            <a:endParaRPr lang="ru-RU" dirty="0" smtClean="0"/>
          </a:p>
          <a:p>
            <a:pPr marL="624078" lvl="0" indent="-514350">
              <a:buFont typeface="+mj-lt"/>
              <a:buAutoNum type="arabicPeriod"/>
            </a:pPr>
            <a:r>
              <a:rPr lang="en-GB" b="1" i="1" u="sng" dirty="0" smtClean="0">
                <a:solidFill>
                  <a:srgbClr val="0070C0"/>
                </a:solidFill>
              </a:rPr>
              <a:t>adverbalization</a:t>
            </a:r>
            <a:r>
              <a:rPr lang="en-GB" dirty="0" smtClean="0"/>
              <a:t> (the formation of adverbs), </a:t>
            </a:r>
            <a:r>
              <a:rPr lang="en-GB" dirty="0" smtClean="0"/>
              <a:t>e.g. </a:t>
            </a:r>
            <a:r>
              <a:rPr lang="en-GB" i="1" dirty="0" smtClean="0">
                <a:solidFill>
                  <a:srgbClr val="00B050"/>
                </a:solidFill>
              </a:rPr>
              <a:t>home</a:t>
            </a:r>
            <a:r>
              <a:rPr lang="en-GB" dirty="0" smtClean="0">
                <a:solidFill>
                  <a:srgbClr val="00B050"/>
                </a:solidFill>
              </a:rPr>
              <a:t> </a:t>
            </a:r>
            <a:r>
              <a:rPr lang="en-GB" dirty="0" smtClean="0"/>
              <a:t>(adv) (from </a:t>
            </a:r>
            <a:r>
              <a:rPr lang="en-GB" i="1" dirty="0" smtClean="0">
                <a:solidFill>
                  <a:srgbClr val="00B050"/>
                </a:solidFill>
              </a:rPr>
              <a:t>home</a:t>
            </a:r>
            <a:r>
              <a:rPr lang="en-GB" dirty="0" smtClean="0"/>
              <a:t> (n)). </a:t>
            </a:r>
            <a:endParaRPr lang="ru-RU" dirty="0" smtClean="0"/>
          </a:p>
          <a:p>
            <a:pPr>
              <a:buNone/>
            </a:pPr>
            <a:endParaRPr lang="ru-RU" dirty="0"/>
          </a:p>
        </p:txBody>
      </p:sp>
      <p:sp>
        <p:nvSpPr>
          <p:cNvPr id="3" name="Заголовок 2"/>
          <p:cNvSpPr>
            <a:spLocks noGrp="1"/>
          </p:cNvSpPr>
          <p:nvPr>
            <p:ph type="title"/>
          </p:nvPr>
        </p:nvSpPr>
        <p:spPr>
          <a:xfrm>
            <a:off x="457200" y="274638"/>
            <a:ext cx="8229600" cy="868346"/>
          </a:xfrm>
        </p:spPr>
        <p:txBody>
          <a:bodyPr>
            <a:normAutofit fontScale="90000"/>
          </a:bodyPr>
          <a:lstStyle/>
          <a:p>
            <a:r>
              <a:rPr lang="en-GB" dirty="0" smtClean="0"/>
              <a:t/>
            </a:r>
            <a:br>
              <a:rPr lang="en-GB" dirty="0" smtClean="0"/>
            </a:br>
            <a:r>
              <a:rPr lang="en-GB" sz="3600" dirty="0" smtClean="0"/>
              <a:t>Among the main varieties of conversion are</a:t>
            </a:r>
            <a:r>
              <a:rPr lang="en-US" sz="3600" dirty="0" smtClean="0"/>
              <a:t>: </a:t>
            </a:r>
            <a:r>
              <a:rPr lang="ru-RU" dirty="0" smtClean="0"/>
              <a:t/>
            </a:r>
            <a:br>
              <a:rPr lang="ru-RU" dirty="0" smtClean="0"/>
            </a:b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00034" y="714356"/>
            <a:ext cx="8229600" cy="6143644"/>
          </a:xfrm>
        </p:spPr>
        <p:txBody>
          <a:bodyPr>
            <a:normAutofit/>
          </a:bodyPr>
          <a:lstStyle/>
          <a:p>
            <a:pPr>
              <a:buNone/>
            </a:pPr>
            <a:r>
              <a:rPr lang="en-GB" dirty="0" smtClean="0"/>
              <a:t>1. Verbs converted from nouns are called </a:t>
            </a:r>
            <a:r>
              <a:rPr lang="en-GB" b="1" i="1" u="sng" dirty="0" smtClean="0">
                <a:solidFill>
                  <a:srgbClr val="0070C0"/>
                </a:solidFill>
              </a:rPr>
              <a:t>denominal verbs</a:t>
            </a:r>
            <a:r>
              <a:rPr lang="en-GB" dirty="0" smtClean="0"/>
              <a:t>. If the noun refers to some object of reality (both animate and inanimate) the converted verb may denote:</a:t>
            </a:r>
          </a:p>
          <a:p>
            <a:pPr>
              <a:buNone/>
            </a:pPr>
            <a:endParaRPr lang="en-GB" dirty="0" smtClean="0"/>
          </a:p>
          <a:p>
            <a:pPr marL="450850" lvl="0" indent="-341313">
              <a:buFont typeface="+mj-lt"/>
              <a:buAutoNum type="arabicPeriod"/>
            </a:pPr>
            <a:r>
              <a:rPr lang="en-GB" dirty="0" smtClean="0"/>
              <a:t>action characteristic of the object, e.g. </a:t>
            </a:r>
            <a:r>
              <a:rPr lang="en-GB" i="1" dirty="0" smtClean="0">
                <a:solidFill>
                  <a:srgbClr val="00B050"/>
                </a:solidFill>
              </a:rPr>
              <a:t>ape </a:t>
            </a:r>
            <a:r>
              <a:rPr lang="en-GB" dirty="0" smtClean="0">
                <a:solidFill>
                  <a:srgbClr val="00B050"/>
                </a:solidFill>
              </a:rPr>
              <a:t>(n)</a:t>
            </a:r>
            <a:r>
              <a:rPr lang="en-US" i="1" dirty="0" smtClean="0">
                <a:solidFill>
                  <a:srgbClr val="00B050"/>
                </a:solidFill>
              </a:rPr>
              <a:t> — </a:t>
            </a:r>
            <a:r>
              <a:rPr lang="en-GB" i="1" dirty="0" smtClean="0">
                <a:solidFill>
                  <a:srgbClr val="00B050"/>
                </a:solidFill>
              </a:rPr>
              <a:t>ape</a:t>
            </a:r>
            <a:r>
              <a:rPr lang="en-GB" b="1" dirty="0" smtClean="0">
                <a:solidFill>
                  <a:srgbClr val="00B050"/>
                </a:solidFill>
              </a:rPr>
              <a:t> (</a:t>
            </a:r>
            <a:r>
              <a:rPr lang="en-GB" dirty="0" smtClean="0">
                <a:solidFill>
                  <a:srgbClr val="00B050"/>
                </a:solidFill>
              </a:rPr>
              <a:t>v)</a:t>
            </a:r>
            <a:r>
              <a:rPr lang="en-US" dirty="0" smtClean="0"/>
              <a:t> — ‘</a:t>
            </a:r>
            <a:r>
              <a:rPr lang="en-GB" dirty="0" smtClean="0"/>
              <a:t>imitate in a foolish way’; </a:t>
            </a:r>
            <a:endParaRPr lang="ru-RU" dirty="0" smtClean="0"/>
          </a:p>
          <a:p>
            <a:pPr marL="450850" lvl="0" indent="-341313">
              <a:buFont typeface="+mj-lt"/>
              <a:buAutoNum type="arabicPeriod"/>
            </a:pPr>
            <a:r>
              <a:rPr lang="en-GB" dirty="0" smtClean="0"/>
              <a:t>instrumental use of the object, e.g. </a:t>
            </a:r>
            <a:r>
              <a:rPr lang="en-GB" i="1" dirty="0" smtClean="0">
                <a:solidFill>
                  <a:srgbClr val="00B050"/>
                </a:solidFill>
              </a:rPr>
              <a:t>screw </a:t>
            </a:r>
            <a:r>
              <a:rPr lang="en-GB" dirty="0" smtClean="0">
                <a:solidFill>
                  <a:srgbClr val="00B050"/>
                </a:solidFill>
              </a:rPr>
              <a:t>(n)</a:t>
            </a:r>
            <a:r>
              <a:rPr lang="en-GB" i="1" dirty="0" smtClean="0">
                <a:solidFill>
                  <a:srgbClr val="00B050"/>
                </a:solidFill>
              </a:rPr>
              <a:t> − screw</a:t>
            </a:r>
            <a:r>
              <a:rPr lang="en-GB" b="1" dirty="0" smtClean="0">
                <a:solidFill>
                  <a:srgbClr val="00B050"/>
                </a:solidFill>
              </a:rPr>
              <a:t> (</a:t>
            </a:r>
            <a:r>
              <a:rPr lang="en-GB" dirty="0" smtClean="0">
                <a:solidFill>
                  <a:srgbClr val="00B050"/>
                </a:solidFill>
              </a:rPr>
              <a:t>v)</a:t>
            </a:r>
            <a:r>
              <a:rPr lang="en-GB" i="1" dirty="0" smtClean="0">
                <a:solidFill>
                  <a:srgbClr val="00B050"/>
                </a:solidFill>
              </a:rPr>
              <a:t> </a:t>
            </a:r>
            <a:r>
              <a:rPr lang="en-GB" i="1" dirty="0" smtClean="0"/>
              <a:t>−</a:t>
            </a:r>
            <a:r>
              <a:rPr lang="en-US" dirty="0" smtClean="0"/>
              <a:t> ‘</a:t>
            </a:r>
            <a:r>
              <a:rPr lang="en-GB" dirty="0" smtClean="0"/>
              <a:t>fasten with a screw’; </a:t>
            </a:r>
            <a:endParaRPr lang="ru-RU" dirty="0" smtClean="0"/>
          </a:p>
          <a:p>
            <a:pPr marL="450850" lvl="0" indent="-341313">
              <a:buFont typeface="+mj-lt"/>
              <a:buAutoNum type="arabicPeriod"/>
            </a:pPr>
            <a:r>
              <a:rPr lang="en-GB" dirty="0" smtClean="0"/>
              <a:t>acquisition or addition of the object, e.g. </a:t>
            </a:r>
            <a:r>
              <a:rPr lang="en-GB" i="1" dirty="0" smtClean="0">
                <a:solidFill>
                  <a:srgbClr val="00B050"/>
                </a:solidFill>
              </a:rPr>
              <a:t>fish </a:t>
            </a:r>
            <a:r>
              <a:rPr lang="en-GB" dirty="0" smtClean="0">
                <a:solidFill>
                  <a:srgbClr val="00B050"/>
                </a:solidFill>
              </a:rPr>
              <a:t>(n)</a:t>
            </a:r>
            <a:r>
              <a:rPr lang="en-GB" i="1" dirty="0" smtClean="0">
                <a:solidFill>
                  <a:srgbClr val="00B050"/>
                </a:solidFill>
              </a:rPr>
              <a:t> − fish </a:t>
            </a:r>
            <a:r>
              <a:rPr lang="en-GB" b="1" dirty="0" smtClean="0">
                <a:solidFill>
                  <a:srgbClr val="00B050"/>
                </a:solidFill>
              </a:rPr>
              <a:t>(</a:t>
            </a:r>
            <a:r>
              <a:rPr lang="en-GB" dirty="0" smtClean="0">
                <a:solidFill>
                  <a:srgbClr val="00B050"/>
                </a:solidFill>
              </a:rPr>
              <a:t>v)</a:t>
            </a:r>
            <a:r>
              <a:rPr lang="en-GB" i="1" dirty="0" smtClean="0">
                <a:solidFill>
                  <a:srgbClr val="00B050"/>
                </a:solidFill>
              </a:rPr>
              <a:t> </a:t>
            </a:r>
            <a:r>
              <a:rPr lang="en-GB" i="1" dirty="0" smtClean="0"/>
              <a:t>− ‘</a:t>
            </a:r>
            <a:r>
              <a:rPr lang="en-GB" dirty="0" smtClean="0"/>
              <a:t>catch or try to catch fish’; </a:t>
            </a:r>
            <a:endParaRPr lang="ru-RU" dirty="0" smtClean="0"/>
          </a:p>
          <a:p>
            <a:pPr marL="450850" lvl="0" indent="-341313">
              <a:buFont typeface="+mj-lt"/>
              <a:buAutoNum type="arabicPeriod"/>
            </a:pPr>
            <a:r>
              <a:rPr lang="en-GB" dirty="0" smtClean="0"/>
              <a:t>deprivation of the object, e.g. </a:t>
            </a:r>
            <a:r>
              <a:rPr lang="en-GB" i="1" dirty="0" smtClean="0">
                <a:solidFill>
                  <a:srgbClr val="00B050"/>
                </a:solidFill>
              </a:rPr>
              <a:t>dust </a:t>
            </a:r>
            <a:r>
              <a:rPr lang="en-GB" dirty="0" smtClean="0">
                <a:solidFill>
                  <a:srgbClr val="00B050"/>
                </a:solidFill>
              </a:rPr>
              <a:t>(n)</a:t>
            </a:r>
            <a:r>
              <a:rPr lang="en-GB" i="1" dirty="0" smtClean="0">
                <a:solidFill>
                  <a:srgbClr val="00B050"/>
                </a:solidFill>
              </a:rPr>
              <a:t> − dust</a:t>
            </a:r>
            <a:r>
              <a:rPr lang="en-GB" b="1" dirty="0" smtClean="0">
                <a:solidFill>
                  <a:srgbClr val="00B050"/>
                </a:solidFill>
              </a:rPr>
              <a:t> (</a:t>
            </a:r>
            <a:r>
              <a:rPr lang="en-GB" dirty="0" smtClean="0">
                <a:solidFill>
                  <a:srgbClr val="00B050"/>
                </a:solidFill>
              </a:rPr>
              <a:t>v)</a:t>
            </a:r>
            <a:r>
              <a:rPr lang="en-GB" i="1" dirty="0" smtClean="0">
                <a:solidFill>
                  <a:srgbClr val="00B050"/>
                </a:solidFill>
              </a:rPr>
              <a:t> </a:t>
            </a:r>
            <a:r>
              <a:rPr lang="en-GB" i="1" dirty="0" smtClean="0"/>
              <a:t>− ‘</a:t>
            </a:r>
            <a:r>
              <a:rPr lang="en-GB" dirty="0" smtClean="0"/>
              <a:t>remove dust from </a:t>
            </a:r>
            <a:r>
              <a:rPr lang="en-GB" dirty="0" smtClean="0"/>
              <a:t>something, etc</a:t>
            </a:r>
            <a:r>
              <a:rPr lang="en-GB" dirty="0" smtClean="0"/>
              <a:t>.</a:t>
            </a:r>
            <a:endParaRPr lang="ru-RU" dirty="0" smtClean="0"/>
          </a:p>
          <a:p>
            <a:endParaRPr lang="ru-RU" dirty="0" smtClean="0"/>
          </a:p>
          <a:p>
            <a:endParaRPr lang="ru-RU" dirty="0" smtClean="0"/>
          </a:p>
          <a:p>
            <a:endParaRPr lang="ru-RU" dirty="0"/>
          </a:p>
        </p:txBody>
      </p:sp>
      <p:sp>
        <p:nvSpPr>
          <p:cNvPr id="3" name="Заголовок 2"/>
          <p:cNvSpPr>
            <a:spLocks noGrp="1"/>
          </p:cNvSpPr>
          <p:nvPr>
            <p:ph type="title"/>
          </p:nvPr>
        </p:nvSpPr>
        <p:spPr>
          <a:xfrm>
            <a:off x="357158" y="274638"/>
            <a:ext cx="8329642" cy="439718"/>
          </a:xfrm>
        </p:spPr>
        <p:txBody>
          <a:bodyPr>
            <a:normAutofit fontScale="90000"/>
          </a:bodyPr>
          <a:lstStyle/>
          <a:p>
            <a:pPr lvl="4" algn="ctr" rtl="0">
              <a:spcBef>
                <a:spcPct val="0"/>
              </a:spcBef>
            </a:pPr>
            <a:r>
              <a:rPr lang="en-US" sz="3200" dirty="0" smtClean="0">
                <a:solidFill>
                  <a:schemeClr val="tx2"/>
                </a:solidFill>
                <a:effectLst>
                  <a:outerShdw blurRad="38100" dist="38100" dir="2700000" algn="tl">
                    <a:srgbClr val="000000">
                      <a:alpha val="43137"/>
                    </a:srgbClr>
                  </a:outerShdw>
                </a:effectLst>
              </a:rPr>
              <a:t>2. TYPICAL </a:t>
            </a:r>
            <a:r>
              <a:rPr lang="en-US" sz="3200" dirty="0">
                <a:solidFill>
                  <a:schemeClr val="tx2"/>
                </a:solidFill>
                <a:effectLst>
                  <a:outerShdw blurRad="38100" dist="38100" dir="2700000" algn="tl">
                    <a:srgbClr val="000000">
                      <a:alpha val="43137"/>
                    </a:srgbClr>
                  </a:outerShdw>
                </a:effectLst>
              </a:rPr>
              <a:t>SEMANTIC RELATIONS</a:t>
            </a:r>
            <a:r>
              <a:rPr lang="ru-RU" sz="3200" dirty="0">
                <a:solidFill>
                  <a:schemeClr val="accent2"/>
                </a:solidFill>
              </a:rPr>
              <a:t/>
            </a:r>
            <a:br>
              <a:rPr lang="ru-RU" sz="3200" dirty="0">
                <a:solidFill>
                  <a:schemeClr val="accent2"/>
                </a:solidFill>
              </a:rPr>
            </a:br>
            <a:endParaRPr lang="ru-RU" sz="3200" dirty="0">
              <a:solidFill>
                <a:schemeClr val="accent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28604"/>
            <a:ext cx="8229600" cy="6429396"/>
          </a:xfrm>
        </p:spPr>
        <p:txBody>
          <a:bodyPr>
            <a:normAutofit fontScale="92500"/>
          </a:bodyPr>
          <a:lstStyle/>
          <a:p>
            <a:r>
              <a:rPr lang="en-GB" dirty="0" smtClean="0"/>
              <a:t>2. Nouns converted from verbs are called </a:t>
            </a:r>
            <a:r>
              <a:rPr lang="en-GB" b="1" i="1" u="sng" dirty="0" smtClean="0">
                <a:solidFill>
                  <a:srgbClr val="0070C0"/>
                </a:solidFill>
              </a:rPr>
              <a:t>deverbal substantives</a:t>
            </a:r>
            <a:r>
              <a:rPr lang="en-GB" i="1" u="sng" dirty="0" smtClean="0">
                <a:solidFill>
                  <a:srgbClr val="0070C0"/>
                </a:solidFill>
              </a:rPr>
              <a:t>. </a:t>
            </a:r>
            <a:r>
              <a:rPr lang="en-GB" dirty="0" smtClean="0"/>
              <a:t>The verb generally referring to an action, the converted noun may denote:</a:t>
            </a:r>
            <a:endParaRPr lang="ru-RU" dirty="0" smtClean="0"/>
          </a:p>
          <a:p>
            <a:pPr marL="624078" lvl="0" indent="-514350">
              <a:buFont typeface="+mj-lt"/>
              <a:buAutoNum type="arabicPeriod"/>
            </a:pPr>
            <a:r>
              <a:rPr lang="en-GB" dirty="0" smtClean="0"/>
              <a:t>instance of the action, e.g. </a:t>
            </a:r>
            <a:r>
              <a:rPr lang="en-GB" i="1" dirty="0" smtClean="0">
                <a:solidFill>
                  <a:srgbClr val="00B050"/>
                </a:solidFill>
              </a:rPr>
              <a:t>jump </a:t>
            </a:r>
            <a:r>
              <a:rPr lang="en-GB" dirty="0" smtClean="0">
                <a:solidFill>
                  <a:srgbClr val="00B050"/>
                </a:solidFill>
              </a:rPr>
              <a:t>(v)</a:t>
            </a:r>
            <a:r>
              <a:rPr lang="en-GB" i="1" dirty="0" smtClean="0">
                <a:solidFill>
                  <a:srgbClr val="00B050"/>
                </a:solidFill>
              </a:rPr>
              <a:t> — jump</a:t>
            </a:r>
            <a:r>
              <a:rPr lang="en-GB" dirty="0" smtClean="0">
                <a:solidFill>
                  <a:srgbClr val="00B050"/>
                </a:solidFill>
              </a:rPr>
              <a:t> (n)</a:t>
            </a:r>
            <a:r>
              <a:rPr lang="en-US" dirty="0" smtClean="0">
                <a:solidFill>
                  <a:srgbClr val="00B050"/>
                </a:solidFill>
              </a:rPr>
              <a:t> </a:t>
            </a:r>
            <a:r>
              <a:rPr lang="en-US" dirty="0" smtClean="0"/>
              <a:t>— </a:t>
            </a:r>
            <a:r>
              <a:rPr lang="en-GB" dirty="0" smtClean="0"/>
              <a:t>’sudden spring from the ground’; </a:t>
            </a:r>
            <a:endParaRPr lang="ru-RU" dirty="0" smtClean="0"/>
          </a:p>
          <a:p>
            <a:pPr marL="624078" lvl="0" indent="-514350">
              <a:buFont typeface="+mj-lt"/>
              <a:buAutoNum type="arabicPeriod"/>
            </a:pPr>
            <a:r>
              <a:rPr lang="en-GB" dirty="0" smtClean="0"/>
              <a:t>agent of the action, e.g. </a:t>
            </a:r>
            <a:r>
              <a:rPr lang="en-GB" i="1" dirty="0" smtClean="0">
                <a:solidFill>
                  <a:srgbClr val="00B050"/>
                </a:solidFill>
              </a:rPr>
              <a:t>help </a:t>
            </a:r>
            <a:r>
              <a:rPr lang="en-GB" b="1" dirty="0" smtClean="0">
                <a:solidFill>
                  <a:srgbClr val="00B050"/>
                </a:solidFill>
              </a:rPr>
              <a:t>(</a:t>
            </a:r>
            <a:r>
              <a:rPr lang="en-GB" dirty="0" smtClean="0">
                <a:solidFill>
                  <a:srgbClr val="00B050"/>
                </a:solidFill>
              </a:rPr>
              <a:t>v) </a:t>
            </a:r>
            <a:r>
              <a:rPr lang="en-GB" i="1" dirty="0" smtClean="0">
                <a:solidFill>
                  <a:srgbClr val="00B050"/>
                </a:solidFill>
              </a:rPr>
              <a:t>−</a:t>
            </a:r>
            <a:r>
              <a:rPr lang="en-GB" dirty="0" smtClean="0">
                <a:solidFill>
                  <a:srgbClr val="00B050"/>
                </a:solidFill>
              </a:rPr>
              <a:t> </a:t>
            </a:r>
            <a:r>
              <a:rPr lang="en-GB" i="1" dirty="0" smtClean="0">
                <a:solidFill>
                  <a:srgbClr val="00B050"/>
                </a:solidFill>
              </a:rPr>
              <a:t>help</a:t>
            </a:r>
            <a:r>
              <a:rPr lang="en-GB" dirty="0" smtClean="0">
                <a:solidFill>
                  <a:srgbClr val="00B050"/>
                </a:solidFill>
              </a:rPr>
              <a:t> (n</a:t>
            </a:r>
            <a:r>
              <a:rPr lang="en-GB" dirty="0" smtClean="0"/>
              <a:t>)</a:t>
            </a:r>
            <a:r>
              <a:rPr lang="en-GB" i="1" dirty="0" smtClean="0"/>
              <a:t> − ‘</a:t>
            </a:r>
            <a:r>
              <a:rPr lang="en-GB" dirty="0" smtClean="0"/>
              <a:t>a</a:t>
            </a:r>
            <a:r>
              <a:rPr lang="en-GB" i="1" dirty="0" smtClean="0"/>
              <a:t> </a:t>
            </a:r>
            <a:r>
              <a:rPr lang="en-GB" dirty="0" smtClean="0"/>
              <a:t>person who helps’; it is of interest to mention that the deverbal personal nouns denoting the doer are mostly derogatory, e.g. </a:t>
            </a:r>
            <a:r>
              <a:rPr lang="en-GB" i="1" dirty="0" smtClean="0">
                <a:solidFill>
                  <a:srgbClr val="00B050"/>
                </a:solidFill>
              </a:rPr>
              <a:t>bore </a:t>
            </a:r>
            <a:r>
              <a:rPr lang="en-GB" b="1" dirty="0" smtClean="0">
                <a:solidFill>
                  <a:srgbClr val="00B050"/>
                </a:solidFill>
              </a:rPr>
              <a:t>(</a:t>
            </a:r>
            <a:r>
              <a:rPr lang="en-GB" dirty="0" smtClean="0">
                <a:solidFill>
                  <a:srgbClr val="00B050"/>
                </a:solidFill>
              </a:rPr>
              <a:t>v) </a:t>
            </a:r>
            <a:r>
              <a:rPr lang="en-GB" i="1" dirty="0" smtClean="0">
                <a:solidFill>
                  <a:srgbClr val="00B050"/>
                </a:solidFill>
              </a:rPr>
              <a:t>−</a:t>
            </a:r>
            <a:r>
              <a:rPr lang="en-GB" dirty="0" smtClean="0">
                <a:solidFill>
                  <a:srgbClr val="00B050"/>
                </a:solidFill>
              </a:rPr>
              <a:t> </a:t>
            </a:r>
            <a:r>
              <a:rPr lang="en-GB" i="1" dirty="0" smtClean="0">
                <a:solidFill>
                  <a:srgbClr val="00B050"/>
                </a:solidFill>
              </a:rPr>
              <a:t>bore</a:t>
            </a:r>
            <a:r>
              <a:rPr lang="en-GB" dirty="0" smtClean="0">
                <a:solidFill>
                  <a:srgbClr val="00B050"/>
                </a:solidFill>
              </a:rPr>
              <a:t> (n)</a:t>
            </a:r>
            <a:r>
              <a:rPr lang="en-GB" i="1" dirty="0" smtClean="0">
                <a:solidFill>
                  <a:srgbClr val="00B050"/>
                </a:solidFill>
              </a:rPr>
              <a:t> </a:t>
            </a:r>
            <a:r>
              <a:rPr lang="en-GB" i="1" dirty="0" smtClean="0"/>
              <a:t>− </a:t>
            </a:r>
            <a:r>
              <a:rPr lang="en-GB" dirty="0" smtClean="0"/>
              <a:t>‘a person that bores’; </a:t>
            </a:r>
            <a:endParaRPr lang="ru-RU" dirty="0" smtClean="0"/>
          </a:p>
          <a:p>
            <a:pPr marL="624078" lvl="0" indent="-514350">
              <a:buFont typeface="+mj-lt"/>
              <a:buAutoNum type="arabicPeriod"/>
            </a:pPr>
            <a:r>
              <a:rPr lang="en-GB" dirty="0" smtClean="0"/>
              <a:t>place of the action, e.g. </a:t>
            </a:r>
            <a:r>
              <a:rPr lang="en-GB" i="1" dirty="0" smtClean="0">
                <a:solidFill>
                  <a:srgbClr val="00B050"/>
                </a:solidFill>
              </a:rPr>
              <a:t>drive</a:t>
            </a:r>
            <a:r>
              <a:rPr lang="en-GB" b="1" dirty="0" smtClean="0">
                <a:solidFill>
                  <a:srgbClr val="00B050"/>
                </a:solidFill>
              </a:rPr>
              <a:t>(</a:t>
            </a:r>
            <a:r>
              <a:rPr lang="en-GB" dirty="0" smtClean="0">
                <a:solidFill>
                  <a:srgbClr val="00B050"/>
                </a:solidFill>
              </a:rPr>
              <a:t>v) </a:t>
            </a:r>
            <a:r>
              <a:rPr lang="en-GB" i="1" dirty="0" smtClean="0">
                <a:solidFill>
                  <a:srgbClr val="00B050"/>
                </a:solidFill>
              </a:rPr>
              <a:t>−</a:t>
            </a:r>
            <a:r>
              <a:rPr lang="en-GB" dirty="0" smtClean="0">
                <a:solidFill>
                  <a:srgbClr val="00B050"/>
                </a:solidFill>
              </a:rPr>
              <a:t> </a:t>
            </a:r>
            <a:r>
              <a:rPr lang="en-GB" i="1" dirty="0" smtClean="0">
                <a:solidFill>
                  <a:srgbClr val="00B050"/>
                </a:solidFill>
              </a:rPr>
              <a:t>drive </a:t>
            </a:r>
            <a:r>
              <a:rPr lang="en-GB" dirty="0" smtClean="0">
                <a:solidFill>
                  <a:srgbClr val="00B050"/>
                </a:solidFill>
              </a:rPr>
              <a:t>(n)</a:t>
            </a:r>
            <a:r>
              <a:rPr lang="en-GB" i="1" dirty="0" smtClean="0">
                <a:solidFill>
                  <a:srgbClr val="00B050"/>
                </a:solidFill>
              </a:rPr>
              <a:t> </a:t>
            </a:r>
            <a:r>
              <a:rPr lang="en-GB" i="1" dirty="0" smtClean="0"/>
              <a:t>− ‘</a:t>
            </a:r>
            <a:r>
              <a:rPr lang="en-GB" dirty="0" smtClean="0"/>
              <a:t>a</a:t>
            </a:r>
            <a:r>
              <a:rPr lang="en-GB" i="1" dirty="0" smtClean="0"/>
              <a:t> </a:t>
            </a:r>
            <a:r>
              <a:rPr lang="en-GB" dirty="0" smtClean="0"/>
              <a:t>path or road along which one drives’; </a:t>
            </a:r>
            <a:endParaRPr lang="ru-RU" dirty="0" smtClean="0"/>
          </a:p>
          <a:p>
            <a:pPr marL="624078" lvl="0" indent="-514350">
              <a:buFont typeface="+mj-lt"/>
              <a:buAutoNum type="arabicPeriod"/>
            </a:pPr>
            <a:r>
              <a:rPr lang="en-GB" dirty="0" smtClean="0"/>
              <a:t>object or result of the action, e.g. </a:t>
            </a:r>
            <a:r>
              <a:rPr lang="en-GB" i="1" dirty="0" smtClean="0">
                <a:solidFill>
                  <a:srgbClr val="00B050"/>
                </a:solidFill>
              </a:rPr>
              <a:t>peel </a:t>
            </a:r>
            <a:r>
              <a:rPr lang="en-GB" b="1" dirty="0" smtClean="0">
                <a:solidFill>
                  <a:srgbClr val="00B050"/>
                </a:solidFill>
              </a:rPr>
              <a:t>(</a:t>
            </a:r>
            <a:r>
              <a:rPr lang="en-GB" dirty="0" smtClean="0">
                <a:solidFill>
                  <a:srgbClr val="00B050"/>
                </a:solidFill>
              </a:rPr>
              <a:t>v) </a:t>
            </a:r>
            <a:r>
              <a:rPr lang="en-GB" i="1" dirty="0" smtClean="0">
                <a:solidFill>
                  <a:srgbClr val="00B050"/>
                </a:solidFill>
              </a:rPr>
              <a:t>−</a:t>
            </a:r>
            <a:r>
              <a:rPr lang="en-GB" dirty="0" smtClean="0">
                <a:solidFill>
                  <a:srgbClr val="00B050"/>
                </a:solidFill>
              </a:rPr>
              <a:t> </a:t>
            </a:r>
            <a:r>
              <a:rPr lang="en-GB" i="1" dirty="0" smtClean="0">
                <a:solidFill>
                  <a:srgbClr val="00B050"/>
                </a:solidFill>
              </a:rPr>
              <a:t>peel</a:t>
            </a:r>
            <a:r>
              <a:rPr lang="en-GB" dirty="0" smtClean="0">
                <a:solidFill>
                  <a:srgbClr val="00B050"/>
                </a:solidFill>
              </a:rPr>
              <a:t> (n)</a:t>
            </a:r>
            <a:r>
              <a:rPr lang="en-GB" i="1" dirty="0" smtClean="0"/>
              <a:t> − </a:t>
            </a:r>
            <a:r>
              <a:rPr lang="en-US" dirty="0" smtClean="0"/>
              <a:t>‘</a:t>
            </a:r>
            <a:r>
              <a:rPr lang="en-GB" dirty="0" smtClean="0"/>
              <a:t>the outer skin of fruit or potatoes taken off; etc.</a:t>
            </a:r>
            <a:endParaRPr lang="ru-RU" dirty="0" smtClean="0"/>
          </a:p>
          <a:p>
            <a:pPr marL="624078" indent="-514350">
              <a:buFont typeface="+mj-lt"/>
              <a:buAutoNum type="arabicPeriod"/>
            </a:pP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928670"/>
            <a:ext cx="8229600" cy="5078621"/>
          </a:xfrm>
        </p:spPr>
        <p:txBody>
          <a:bodyPr>
            <a:normAutofit lnSpcReduction="10000"/>
          </a:bodyPr>
          <a:lstStyle/>
          <a:p>
            <a:r>
              <a:rPr lang="en-US" b="1" i="1" u="sng" dirty="0" smtClean="0">
                <a:solidFill>
                  <a:srgbClr val="0070C0"/>
                </a:solidFill>
              </a:rPr>
              <a:t>Word-composition</a:t>
            </a:r>
            <a:r>
              <a:rPr lang="en-US" b="1" dirty="0" smtClean="0"/>
              <a:t> (</a:t>
            </a:r>
            <a:r>
              <a:rPr lang="en-US" dirty="0" smtClean="0"/>
              <a:t>or </a:t>
            </a:r>
            <a:r>
              <a:rPr lang="en-GB" b="1" i="1" u="sng" dirty="0" smtClean="0">
                <a:solidFill>
                  <a:srgbClr val="0070C0"/>
                </a:solidFill>
              </a:rPr>
              <a:t>compounding)</a:t>
            </a:r>
            <a:r>
              <a:rPr lang="en-US" dirty="0" smtClean="0"/>
              <a:t> is the type of word-formation, in which new words are produced by combining two or more Immediate Constituents (ICs), which are both derivational bases. </a:t>
            </a:r>
          </a:p>
          <a:p>
            <a:r>
              <a:rPr lang="en-US" b="1" i="1" u="sng" dirty="0" smtClean="0">
                <a:solidFill>
                  <a:srgbClr val="0070C0"/>
                </a:solidFill>
              </a:rPr>
              <a:t>W</a:t>
            </a:r>
            <a:r>
              <a:rPr lang="en-GB" b="1" i="1" u="sng" dirty="0" err="1" smtClean="0">
                <a:solidFill>
                  <a:srgbClr val="0070C0"/>
                </a:solidFill>
              </a:rPr>
              <a:t>ord</a:t>
            </a:r>
            <a:r>
              <a:rPr lang="en-GB" b="1" i="1" u="sng" dirty="0" smtClean="0">
                <a:solidFill>
                  <a:srgbClr val="0070C0"/>
                </a:solidFill>
              </a:rPr>
              <a:t>-composition </a:t>
            </a:r>
            <a:r>
              <a:rPr lang="en-GB" dirty="0" smtClean="0"/>
              <a:t>is one of the productive types of word-formation in Modern English. Compound words are inseparable vocabulary units. They are formally and semantically dependent on the constituent bases and the semantic relations between them, which mirror the relations between the motivating units. </a:t>
            </a:r>
            <a:endParaRPr lang="ru-RU" dirty="0" smtClean="0"/>
          </a:p>
          <a:p>
            <a:endParaRPr lang="ru-RU" dirty="0"/>
          </a:p>
        </p:txBody>
      </p:sp>
      <p:sp>
        <p:nvSpPr>
          <p:cNvPr id="3" name="Заголовок 2"/>
          <p:cNvSpPr>
            <a:spLocks noGrp="1"/>
          </p:cNvSpPr>
          <p:nvPr>
            <p:ph type="title"/>
          </p:nvPr>
        </p:nvSpPr>
        <p:spPr>
          <a:xfrm>
            <a:off x="457200" y="274638"/>
            <a:ext cx="8229600" cy="582594"/>
          </a:xfrm>
        </p:spPr>
        <p:txBody>
          <a:bodyPr>
            <a:normAutofit fontScale="90000"/>
          </a:bodyPr>
          <a:lstStyle/>
          <a:p>
            <a:pPr algn="ctr"/>
            <a:r>
              <a:rPr lang="en-GB" dirty="0" smtClean="0"/>
              <a:t/>
            </a:r>
            <a:br>
              <a:rPr lang="en-GB" dirty="0" smtClean="0"/>
            </a:br>
            <a:r>
              <a:rPr lang="en-GB" dirty="0" smtClean="0"/>
              <a:t>3. WORD-COMPOSITION</a:t>
            </a:r>
            <a:r>
              <a:rPr lang="ru-RU" dirty="0" smtClean="0"/>
              <a:t/>
            </a:r>
            <a:br>
              <a:rPr lang="ru-RU" dirty="0" smtClean="0"/>
            </a:b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r>
              <a:rPr lang="en-US" dirty="0" smtClean="0"/>
              <a:t>1) bases that coincide with morphological stems: </a:t>
            </a:r>
            <a:r>
              <a:rPr lang="en-US" i="1" dirty="0" smtClean="0">
                <a:solidFill>
                  <a:srgbClr val="00B050"/>
                </a:solidFill>
              </a:rPr>
              <a:t>to </a:t>
            </a:r>
            <a:r>
              <a:rPr lang="en-US" b="1" i="1" dirty="0" smtClean="0">
                <a:solidFill>
                  <a:srgbClr val="00B050"/>
                </a:solidFill>
              </a:rPr>
              <a:t>day-dream</a:t>
            </a:r>
            <a:r>
              <a:rPr lang="en-US" i="1" dirty="0" smtClean="0">
                <a:solidFill>
                  <a:srgbClr val="00B050"/>
                </a:solidFill>
              </a:rPr>
              <a:t>, </a:t>
            </a:r>
            <a:r>
              <a:rPr lang="en-US" b="1" i="1" dirty="0" smtClean="0">
                <a:solidFill>
                  <a:srgbClr val="00B050"/>
                </a:solidFill>
              </a:rPr>
              <a:t>daydream</a:t>
            </a:r>
            <a:r>
              <a:rPr lang="en-US" i="1" dirty="0" smtClean="0">
                <a:solidFill>
                  <a:srgbClr val="00B050"/>
                </a:solidFill>
              </a:rPr>
              <a:t>er</a:t>
            </a:r>
            <a:r>
              <a:rPr lang="en-US" i="1" dirty="0" smtClean="0"/>
              <a:t>;</a:t>
            </a:r>
          </a:p>
          <a:p>
            <a:pPr>
              <a:buNone/>
            </a:pPr>
            <a:endParaRPr lang="ru-RU" dirty="0" smtClean="0"/>
          </a:p>
          <a:p>
            <a:r>
              <a:rPr lang="en-US" dirty="0" smtClean="0"/>
              <a:t>2) bases that coincide with word-forms, e.g. </a:t>
            </a:r>
            <a:r>
              <a:rPr lang="en-US" i="1" dirty="0" smtClean="0">
                <a:solidFill>
                  <a:srgbClr val="00B050"/>
                </a:solidFill>
              </a:rPr>
              <a:t>wind-</a:t>
            </a:r>
            <a:r>
              <a:rPr lang="en-US" b="1" i="1" dirty="0" smtClean="0">
                <a:solidFill>
                  <a:srgbClr val="00B050"/>
                </a:solidFill>
              </a:rPr>
              <a:t>driven</a:t>
            </a:r>
            <a:r>
              <a:rPr lang="en-US" dirty="0" smtClean="0">
                <a:solidFill>
                  <a:srgbClr val="00B050"/>
                </a:solidFill>
              </a:rPr>
              <a:t>, </a:t>
            </a:r>
            <a:r>
              <a:rPr lang="en-US" i="1" dirty="0" smtClean="0">
                <a:solidFill>
                  <a:srgbClr val="00B050"/>
                </a:solidFill>
              </a:rPr>
              <a:t>paper-</a:t>
            </a:r>
            <a:r>
              <a:rPr lang="en-US" b="1" i="1" dirty="0" smtClean="0">
                <a:solidFill>
                  <a:srgbClr val="00B050"/>
                </a:solidFill>
              </a:rPr>
              <a:t>bound</a:t>
            </a:r>
            <a:r>
              <a:rPr lang="en-US" b="1" i="1" dirty="0" smtClean="0"/>
              <a:t>;</a:t>
            </a:r>
            <a:r>
              <a:rPr lang="en-US" dirty="0" smtClean="0"/>
              <a:t> </a:t>
            </a:r>
          </a:p>
          <a:p>
            <a:pPr>
              <a:buNone/>
            </a:pPr>
            <a:endParaRPr lang="ru-RU" dirty="0" smtClean="0"/>
          </a:p>
          <a:p>
            <a:r>
              <a:rPr lang="en-US" dirty="0" smtClean="0"/>
              <a:t>3) bases that coincide with word-groups, e.g. </a:t>
            </a:r>
            <a:r>
              <a:rPr lang="en-US" i="1" dirty="0" smtClean="0">
                <a:solidFill>
                  <a:srgbClr val="00B050"/>
                </a:solidFill>
              </a:rPr>
              <a:t>blue-eyed, long-fingered.</a:t>
            </a:r>
            <a:r>
              <a:rPr lang="en-US" dirty="0" smtClean="0">
                <a:solidFill>
                  <a:srgbClr val="00B050"/>
                </a:solidFill>
              </a:rPr>
              <a:t> </a:t>
            </a:r>
            <a:endParaRPr lang="ru-RU" dirty="0" smtClean="0">
              <a:solidFill>
                <a:srgbClr val="00B050"/>
              </a:solidFill>
            </a:endParaRPr>
          </a:p>
          <a:p>
            <a:endParaRPr lang="ru-RU" dirty="0"/>
          </a:p>
        </p:txBody>
      </p:sp>
      <p:sp>
        <p:nvSpPr>
          <p:cNvPr id="3" name="Заголовок 2"/>
          <p:cNvSpPr>
            <a:spLocks noGrp="1"/>
          </p:cNvSpPr>
          <p:nvPr>
            <p:ph type="title"/>
          </p:nvPr>
        </p:nvSpPr>
        <p:spPr/>
        <p:txBody>
          <a:bodyPr>
            <a:normAutofit fontScale="90000"/>
          </a:bodyPr>
          <a:lstStyle/>
          <a:p>
            <a:r>
              <a:rPr lang="en-US" sz="3200" dirty="0" smtClean="0"/>
              <a:t>The ICs compound words represent bases of three structural types: </a:t>
            </a:r>
            <a:r>
              <a:rPr lang="ru-RU" sz="3200" dirty="0" smtClean="0"/>
              <a:t/>
            </a:r>
            <a:br>
              <a:rPr lang="ru-RU" sz="3200" dirty="0" smtClean="0"/>
            </a:br>
            <a:endParaRPr lang="ru-RU" sz="32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928802"/>
            <a:ext cx="8229600" cy="4078489"/>
          </a:xfrm>
        </p:spPr>
        <p:txBody>
          <a:bodyPr/>
          <a:lstStyle/>
          <a:p>
            <a:pPr marL="624078" indent="-514350">
              <a:buFont typeface="+mj-lt"/>
              <a:buAutoNum type="arabicPeriod"/>
            </a:pPr>
            <a:r>
              <a:rPr lang="en-US" dirty="0" smtClean="0"/>
              <a:t>simple, e.g. </a:t>
            </a:r>
            <a:r>
              <a:rPr lang="en-US" i="1" dirty="0" smtClean="0">
                <a:solidFill>
                  <a:srgbClr val="00B050"/>
                </a:solidFill>
              </a:rPr>
              <a:t>week-end</a:t>
            </a:r>
            <a:r>
              <a:rPr lang="en-US" dirty="0" smtClean="0">
                <a:solidFill>
                  <a:srgbClr val="00B050"/>
                </a:solidFill>
              </a:rPr>
              <a:t>;</a:t>
            </a:r>
            <a:r>
              <a:rPr lang="en-US" dirty="0" smtClean="0"/>
              <a:t> </a:t>
            </a:r>
          </a:p>
          <a:p>
            <a:pPr marL="624078" indent="-514350">
              <a:buFont typeface="+mj-lt"/>
              <a:buAutoNum type="arabicPeriod"/>
            </a:pPr>
            <a:r>
              <a:rPr lang="en-US" dirty="0" smtClean="0"/>
              <a:t>derived, e.g. </a:t>
            </a:r>
            <a:r>
              <a:rPr lang="en-US" i="1" dirty="0" smtClean="0">
                <a:solidFill>
                  <a:srgbClr val="00B050"/>
                </a:solidFill>
              </a:rPr>
              <a:t>letter-writer, </a:t>
            </a:r>
            <a:r>
              <a:rPr lang="en-GB" i="1" dirty="0" smtClean="0">
                <a:solidFill>
                  <a:srgbClr val="00B050"/>
                </a:solidFill>
              </a:rPr>
              <a:t>office-management</a:t>
            </a:r>
            <a:r>
              <a:rPr lang="en-US" dirty="0" smtClean="0">
                <a:solidFill>
                  <a:srgbClr val="00B050"/>
                </a:solidFill>
              </a:rPr>
              <a:t>;</a:t>
            </a:r>
            <a:r>
              <a:rPr lang="en-US" dirty="0" smtClean="0"/>
              <a:t> </a:t>
            </a:r>
          </a:p>
          <a:p>
            <a:pPr marL="624078" indent="-514350">
              <a:buFont typeface="+mj-lt"/>
              <a:buAutoNum type="arabicPeriod"/>
            </a:pPr>
            <a:r>
              <a:rPr lang="en-US" dirty="0" smtClean="0"/>
              <a:t>compound, e.g. </a:t>
            </a:r>
            <a:r>
              <a:rPr lang="en-GB" i="1" dirty="0" smtClean="0">
                <a:solidFill>
                  <a:srgbClr val="00B050"/>
                </a:solidFill>
              </a:rPr>
              <a:t>fancy-dress-maker, </a:t>
            </a:r>
            <a:r>
              <a:rPr lang="en-US" i="1" dirty="0" smtClean="0">
                <a:solidFill>
                  <a:srgbClr val="00B050"/>
                </a:solidFill>
              </a:rPr>
              <a:t>aircraft-carrier,</a:t>
            </a:r>
            <a:r>
              <a:rPr lang="en-US" i="1" dirty="0" smtClean="0"/>
              <a:t> </a:t>
            </a:r>
            <a:r>
              <a:rPr lang="en-GB" dirty="0" smtClean="0"/>
              <a:t>etc. </a:t>
            </a:r>
            <a:r>
              <a:rPr lang="en-GB" dirty="0" smtClean="0"/>
              <a:t>However</a:t>
            </a:r>
            <a:r>
              <a:rPr lang="en-GB" dirty="0" smtClean="0"/>
              <a:t>, this complexity of structure of bases is not typical of the bulk of Modern English compounds.</a:t>
            </a:r>
            <a:endParaRPr lang="ru-RU" dirty="0" smtClean="0"/>
          </a:p>
          <a:p>
            <a:endParaRPr lang="ru-RU" dirty="0"/>
          </a:p>
        </p:txBody>
      </p:sp>
      <p:sp>
        <p:nvSpPr>
          <p:cNvPr id="3" name="Заголовок 2"/>
          <p:cNvSpPr>
            <a:spLocks noGrp="1"/>
          </p:cNvSpPr>
          <p:nvPr>
            <p:ph type="title"/>
          </p:nvPr>
        </p:nvSpPr>
        <p:spPr/>
        <p:txBody>
          <a:bodyPr>
            <a:normAutofit fontScale="90000"/>
          </a:bodyPr>
          <a:lstStyle/>
          <a:p>
            <a:r>
              <a:rPr lang="en-US" dirty="0" smtClean="0"/>
              <a:t>The bases built on stems may be of different degrees of complexity:</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239</TotalTime>
  <Words>2011</Words>
  <PresentationFormat>Экран (4:3)</PresentationFormat>
  <Paragraphs>122</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Открытая</vt:lpstr>
      <vt:lpstr> CONVERSION. COMPOSITION </vt:lpstr>
      <vt:lpstr>1. CONVERSION. VARIETIES OF CONVERSION </vt:lpstr>
      <vt:lpstr> Meaning, paradigm and functions of plant (n)  –  plant (v) </vt:lpstr>
      <vt:lpstr> Among the main varieties of conversion are:  </vt:lpstr>
      <vt:lpstr>2. TYPICAL SEMANTIC RELATIONS </vt:lpstr>
      <vt:lpstr>Слайд 6</vt:lpstr>
      <vt:lpstr> 3. WORD-COMPOSITION </vt:lpstr>
      <vt:lpstr>The ICs compound words represent bases of three structural types:  </vt:lpstr>
      <vt:lpstr>The bases built on stems may be of different degrees of complexity:</vt:lpstr>
      <vt:lpstr> 4. TYPES OF MEANING OF COMPOUND WORDS </vt:lpstr>
      <vt:lpstr>The distributional pattern of a compound </vt:lpstr>
      <vt:lpstr>The meaning of the derivational pattern of compounds</vt:lpstr>
      <vt:lpstr> 4.2. THE LEXICAL MEANING </vt:lpstr>
      <vt:lpstr> 5. CLASSIFICATION OF COMPOUND WORDS </vt:lpstr>
      <vt:lpstr>Слайд 15</vt:lpstr>
      <vt:lpstr> 2. According to the part of speech compounds fall into: </vt:lpstr>
      <vt:lpstr> 3. According to the means of composition compound words are classified into: </vt:lpstr>
      <vt:lpstr> 4. According to the type of bases that form compounds the following classes can be singled out: </vt:lpstr>
      <vt:lpstr>Derivational compounds fall into two groups:</vt:lpstr>
      <vt:lpstr>  6. SOURCES OF COMPOUNDS   </vt:lpstr>
      <vt:lpstr>Слайд 21</vt:lpstr>
      <vt:lpstr>Слайд 22</vt:lpstr>
      <vt:lpstr>Слайд 23</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М. В. Влавацкая</cp:lastModifiedBy>
  <cp:revision>54</cp:revision>
  <dcterms:modified xsi:type="dcterms:W3CDTF">2010-09-21T15:05:08Z</dcterms:modified>
</cp:coreProperties>
</file>