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24.09.2010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24.09.2010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24.09.2010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24.09.2010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Письмо как знаковая система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800" b="0" dirty="0" smtClean="0"/>
              <a:t>Лекция 4</a:t>
            </a:r>
            <a:endParaRPr lang="ru-RU" sz="2800" b="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7304"/>
          </a:xfrm>
        </p:spPr>
        <p:txBody>
          <a:bodyPr/>
          <a:lstStyle/>
          <a:p>
            <a:r>
              <a:rPr lang="ru-RU" dirty="0" smtClean="0"/>
              <a:t>Графика формирует </a:t>
            </a:r>
            <a:r>
              <a:rPr lang="ru-RU" i="1" dirty="0" smtClean="0">
                <a:solidFill>
                  <a:srgbClr val="C00000"/>
                </a:solidFill>
              </a:rPr>
              <a:t>правила соответствий между буквами</a:t>
            </a:r>
            <a:r>
              <a:rPr lang="ru-RU" i="1" dirty="0" smtClean="0"/>
              <a:t> </a:t>
            </a:r>
            <a:r>
              <a:rPr lang="ru-RU" dirty="0" smtClean="0"/>
              <a:t>и</a:t>
            </a:r>
            <a:r>
              <a:rPr lang="ru-RU" i="1" dirty="0" smtClean="0"/>
              <a:t> </a:t>
            </a:r>
            <a:r>
              <a:rPr lang="ru-RU" i="1" dirty="0" smtClean="0">
                <a:solidFill>
                  <a:srgbClr val="C00000"/>
                </a:solidFill>
              </a:rPr>
              <a:t>графемами</a:t>
            </a:r>
            <a:r>
              <a:rPr lang="ru-RU" i="1" dirty="0" smtClean="0"/>
              <a:t> </a:t>
            </a:r>
            <a:r>
              <a:rPr lang="ru-RU" dirty="0" smtClean="0"/>
              <a:t>(любой начертательный знак), т.е. </a:t>
            </a:r>
            <a:r>
              <a:rPr lang="ru-RU" u="sng" dirty="0" smtClean="0"/>
              <a:t>правила чтения</a:t>
            </a:r>
            <a:r>
              <a:rPr lang="ru-RU" dirty="0" smtClean="0"/>
              <a:t> и </a:t>
            </a:r>
            <a:r>
              <a:rPr lang="ru-RU" u="sng" dirty="0" smtClean="0"/>
              <a:t>правила </a:t>
            </a:r>
            <a:r>
              <a:rPr lang="ru-RU" u="sng" dirty="0" smtClean="0"/>
              <a:t>написания</a:t>
            </a:r>
            <a:r>
              <a:rPr lang="ru-RU" dirty="0" smtClean="0"/>
              <a:t> 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r>
              <a:rPr lang="ru-RU" dirty="0" smtClean="0"/>
              <a:t>Графика применима в звукобуквенном письме в совокупности с </a:t>
            </a:r>
            <a:r>
              <a:rPr lang="ru-RU" b="1" dirty="0" smtClean="0">
                <a:solidFill>
                  <a:srgbClr val="C00000"/>
                </a:solidFill>
              </a:rPr>
              <a:t>алфавитом</a:t>
            </a:r>
            <a:r>
              <a:rPr lang="ru-RU" dirty="0" smtClean="0"/>
              <a:t> и </a:t>
            </a:r>
            <a:r>
              <a:rPr lang="ru-RU" b="1" dirty="0" smtClean="0">
                <a:solidFill>
                  <a:srgbClr val="C00000"/>
                </a:solidFill>
              </a:rPr>
              <a:t>орфографией</a:t>
            </a:r>
            <a:r>
              <a:rPr lang="ru-RU" dirty="0" smtClean="0"/>
              <a:t> письма.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714380"/>
          </a:xfrm>
        </p:spPr>
        <p:txBody>
          <a:bodyPr/>
          <a:lstStyle/>
          <a:p>
            <a:pPr algn="ctr"/>
            <a:r>
              <a:rPr lang="ru-RU" b="1" i="1" dirty="0" smtClean="0"/>
              <a:t>Правила графики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785926"/>
            <a:ext cx="7358114" cy="4788610"/>
          </a:xfrm>
        </p:spPr>
        <p:txBody>
          <a:bodyPr/>
          <a:lstStyle/>
          <a:p>
            <a:r>
              <a:rPr lang="ru-RU" dirty="0" smtClean="0"/>
              <a:t>– </a:t>
            </a:r>
            <a:r>
              <a:rPr lang="ru-RU" dirty="0" smtClean="0"/>
              <a:t>это правила о соответствиях, связывающих в данной системе письма отдельные графемы и их комбинации с теми или иными звуковыми единицами языка и их сочетаниями (фонемами, слогами, просодемами).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928694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Соответствие </a:t>
            </a:r>
            <a:r>
              <a:rPr lang="ru-RU" sz="3200" b="1" i="1" dirty="0" smtClean="0">
                <a:solidFill>
                  <a:srgbClr val="C00000"/>
                </a:solidFill>
              </a:rPr>
              <a:t>графем</a:t>
            </a:r>
            <a:r>
              <a:rPr lang="ru-RU" sz="3200" dirty="0" smtClean="0"/>
              <a:t> и </a:t>
            </a:r>
            <a:r>
              <a:rPr lang="ru-RU" sz="3200" b="1" i="1" dirty="0" smtClean="0">
                <a:solidFill>
                  <a:srgbClr val="C00000"/>
                </a:solidFill>
              </a:rPr>
              <a:t>звуковых единиц </a:t>
            </a:r>
            <a:r>
              <a:rPr lang="ru-RU" sz="3200" dirty="0" smtClean="0"/>
              <a:t>языка может </a:t>
            </a:r>
            <a:r>
              <a:rPr lang="ru-RU" sz="3200" dirty="0" smtClean="0"/>
              <a:t>трактоваться как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717172"/>
          </a:xfrm>
        </p:spPr>
        <p:txBody>
          <a:bodyPr>
            <a:normAutofit/>
          </a:bodyPr>
          <a:lstStyle/>
          <a:p>
            <a:pPr marL="624078" lvl="0" indent="-514350">
              <a:buFont typeface="+mj-lt"/>
              <a:buAutoNum type="arabicPeriod"/>
            </a:pPr>
            <a:r>
              <a:rPr lang="ru-RU" i="1" dirty="0" smtClean="0">
                <a:solidFill>
                  <a:srgbClr val="C00000"/>
                </a:solidFill>
              </a:rPr>
              <a:t>правила чтения графем и их комбинаций</a:t>
            </a:r>
            <a:r>
              <a:rPr lang="ru-RU" dirty="0" smtClean="0"/>
              <a:t>: например, в русском языке буква </a:t>
            </a:r>
            <a:r>
              <a:rPr lang="ru-RU" i="1" dirty="0" smtClean="0">
                <a:solidFill>
                  <a:srgbClr val="7030A0"/>
                </a:solidFill>
              </a:rPr>
              <a:t>у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/>
              <a:t>всегда читается как [</a:t>
            </a:r>
            <a:r>
              <a:rPr lang="en-US" dirty="0" smtClean="0"/>
              <a:t>u</a:t>
            </a:r>
            <a:r>
              <a:rPr lang="ru-RU" dirty="0" smtClean="0"/>
              <a:t>]; в английском письме сочетание </a:t>
            </a:r>
            <a:r>
              <a:rPr lang="en-US" i="1" dirty="0" smtClean="0">
                <a:solidFill>
                  <a:srgbClr val="7030A0"/>
                </a:solidFill>
              </a:rPr>
              <a:t>ea</a:t>
            </a:r>
            <a:r>
              <a:rPr lang="ru-RU" dirty="0" smtClean="0"/>
              <a:t> может читаться как /</a:t>
            </a:r>
            <a:r>
              <a:rPr lang="en-US" dirty="0" err="1" smtClean="0"/>
              <a:t>i</a:t>
            </a:r>
            <a:r>
              <a:rPr lang="ru-RU" dirty="0" smtClean="0"/>
              <a:t>:/ </a:t>
            </a:r>
            <a:r>
              <a:rPr lang="en-US" i="1" dirty="0" smtClean="0"/>
              <a:t>read</a:t>
            </a:r>
            <a:r>
              <a:rPr lang="ru-RU" dirty="0" smtClean="0"/>
              <a:t>, /</a:t>
            </a:r>
            <a:r>
              <a:rPr lang="en-US" dirty="0" smtClean="0"/>
              <a:t>e</a:t>
            </a:r>
            <a:r>
              <a:rPr lang="ru-RU" dirty="0" smtClean="0"/>
              <a:t>/ </a:t>
            </a:r>
            <a:r>
              <a:rPr lang="en-US" i="1" dirty="0" smtClean="0"/>
              <a:t>dead</a:t>
            </a:r>
            <a:r>
              <a:rPr lang="ru-RU" dirty="0" smtClean="0"/>
              <a:t>, /</a:t>
            </a:r>
            <a:r>
              <a:rPr lang="en-US" dirty="0" err="1" smtClean="0"/>
              <a:t>ei</a:t>
            </a:r>
            <a:r>
              <a:rPr lang="ru-RU" dirty="0" smtClean="0"/>
              <a:t>/ </a:t>
            </a:r>
            <a:r>
              <a:rPr lang="en-US" i="1" dirty="0" smtClean="0"/>
              <a:t>great</a:t>
            </a:r>
            <a:r>
              <a:rPr lang="en-US" dirty="0" smtClean="0"/>
              <a:t>  </a:t>
            </a:r>
            <a:r>
              <a:rPr lang="ru-RU" dirty="0" smtClean="0"/>
              <a:t>или /</a:t>
            </a:r>
            <a:r>
              <a:rPr lang="en-US" dirty="0" err="1" smtClean="0"/>
              <a:t>i</a:t>
            </a:r>
            <a:r>
              <a:rPr lang="ru-RU" dirty="0" err="1" smtClean="0"/>
              <a:t>ə/</a:t>
            </a:r>
            <a:r>
              <a:rPr lang="ru-RU" dirty="0" smtClean="0"/>
              <a:t> </a:t>
            </a:r>
            <a:r>
              <a:rPr lang="en-US" i="1" dirty="0" smtClean="0"/>
              <a:t>fear</a:t>
            </a:r>
            <a:r>
              <a:rPr lang="ru-RU" dirty="0" smtClean="0"/>
              <a:t>;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i="1" dirty="0" smtClean="0">
                <a:solidFill>
                  <a:srgbClr val="C00000"/>
                </a:solidFill>
              </a:rPr>
              <a:t>правила обозначения на письме фонем, их сочетаний, просодических явлений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и т.д. (например, фонема /</a:t>
            </a:r>
            <a:r>
              <a:rPr lang="en-US" dirty="0" smtClean="0"/>
              <a:t>u</a:t>
            </a:r>
            <a:r>
              <a:rPr lang="ru-RU" dirty="0" smtClean="0"/>
              <a:t>/ после </a:t>
            </a:r>
            <a:r>
              <a:rPr lang="ru-RU" dirty="0" smtClean="0"/>
              <a:t>мягкого </a:t>
            </a:r>
            <a:r>
              <a:rPr lang="ru-RU" dirty="0" smtClean="0"/>
              <a:t>согласного всегда передается в русском письме буквой «</a:t>
            </a:r>
            <a:r>
              <a:rPr lang="ru-RU" dirty="0" err="1" smtClean="0"/>
              <a:t>ю</a:t>
            </a:r>
            <a:r>
              <a:rPr lang="ru-RU" dirty="0" smtClean="0"/>
              <a:t>», например, </a:t>
            </a:r>
            <a:r>
              <a:rPr lang="ru-RU" i="1" dirty="0" smtClean="0">
                <a:solidFill>
                  <a:srgbClr val="7030A0"/>
                </a:solidFill>
              </a:rPr>
              <a:t>тюк</a:t>
            </a:r>
            <a:r>
              <a:rPr lang="ru-RU" dirty="0" smtClean="0"/>
              <a:t> ).</a:t>
            </a:r>
          </a:p>
          <a:p>
            <a:pPr marL="624078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/>
              <a:t>V</a:t>
            </a:r>
            <a:r>
              <a:rPr lang="ru-RU" b="1" dirty="0" smtClean="0"/>
              <a:t>. </a:t>
            </a:r>
            <a:r>
              <a:rPr lang="ru-RU" b="1" dirty="0" smtClean="0"/>
              <a:t>АЛФАВИТ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249424"/>
            <a:ext cx="7858180" cy="432511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Алфавит</a:t>
            </a:r>
            <a:r>
              <a:rPr lang="ru-RU" b="1" dirty="0" smtClean="0"/>
              <a:t> – </a:t>
            </a:r>
            <a:r>
              <a:rPr lang="ru-RU" dirty="0" smtClean="0"/>
              <a:t>инвентарь графем фонематического письма</a:t>
            </a:r>
            <a:r>
              <a:rPr lang="ru-RU" b="1" dirty="0" smtClean="0"/>
              <a:t>, </a:t>
            </a:r>
            <a:r>
              <a:rPr lang="ru-RU" dirty="0" smtClean="0"/>
              <a:t>система письменных знаков, передающих звуковой облик слов языка посредством символов, изображающих отдельные звуковые элементы.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043890" cy="550299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Буква</a:t>
            </a:r>
            <a:r>
              <a:rPr lang="ru-RU" dirty="0" smtClean="0"/>
              <a:t> – минимальная единица алфавита, или графический знак, который сам или в сочетании с другими знаками традиционно используется для обозначения на письме фонем, их основных вариантов или их типичных последовательностей. </a:t>
            </a:r>
            <a:endParaRPr lang="ru-RU" dirty="0" smtClean="0"/>
          </a:p>
          <a:p>
            <a:r>
              <a:rPr lang="ru-RU" dirty="0" smtClean="0"/>
              <a:t>Буквы </a:t>
            </a:r>
            <a:r>
              <a:rPr lang="ru-RU" dirty="0" smtClean="0"/>
              <a:t>могут находиться в синтагматических и парадигматических отношениях. </a:t>
            </a:r>
            <a:endParaRPr lang="ru-RU" dirty="0" smtClean="0"/>
          </a:p>
          <a:p>
            <a:r>
              <a:rPr lang="ru-RU" b="1" dirty="0" smtClean="0">
                <a:solidFill>
                  <a:srgbClr val="C00000"/>
                </a:solidFill>
              </a:rPr>
              <a:t>Синтагма</a:t>
            </a:r>
            <a:r>
              <a:rPr lang="ru-RU" dirty="0" smtClean="0"/>
              <a:t> </a:t>
            </a:r>
            <a:r>
              <a:rPr lang="ru-RU" dirty="0" smtClean="0"/>
              <a:t>– смысловая последовательность букв, </a:t>
            </a:r>
            <a:r>
              <a:rPr lang="ru-RU" b="1" dirty="0" smtClean="0">
                <a:solidFill>
                  <a:srgbClr val="C00000"/>
                </a:solidFill>
              </a:rPr>
              <a:t>парадигма</a:t>
            </a:r>
            <a:r>
              <a:rPr lang="ru-RU" dirty="0" smtClean="0"/>
              <a:t> – набор букв в алфавите.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ПУТИ </a:t>
            </a:r>
            <a:r>
              <a:rPr lang="ru-RU" b="1" dirty="0" smtClean="0"/>
              <a:t>ПОПОЛНЕНИЯ АЛФАВИТА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31552"/>
          </a:xfrm>
        </p:spPr>
        <p:txBody>
          <a:bodyPr>
            <a:normAutofit fontScale="92500"/>
          </a:bodyPr>
          <a:lstStyle/>
          <a:p>
            <a:pPr lvl="0"/>
            <a:r>
              <a:rPr lang="ru-RU" b="1" i="1" dirty="0" smtClean="0">
                <a:solidFill>
                  <a:srgbClr val="C00000"/>
                </a:solidFill>
              </a:rPr>
              <a:t>Диакритические знаки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(различительные знаки) надстрочные, подстрочные и внутристрочные знаки, служащие для изменения или уточнения значения отдельных знаков. Широко использовали чехи, поляки, датчане: </a:t>
            </a:r>
            <a:r>
              <a:rPr lang="ru-RU" i="1" dirty="0" err="1" smtClean="0">
                <a:solidFill>
                  <a:srgbClr val="7030A0"/>
                </a:solidFill>
              </a:rPr>
              <a:t>š</a:t>
            </a:r>
            <a:r>
              <a:rPr lang="ru-RU" i="1" dirty="0" smtClean="0">
                <a:solidFill>
                  <a:srgbClr val="7030A0"/>
                </a:solidFill>
              </a:rPr>
              <a:t>, </a:t>
            </a:r>
            <a:r>
              <a:rPr lang="ru-RU" i="1" dirty="0" err="1" smtClean="0">
                <a:solidFill>
                  <a:srgbClr val="7030A0"/>
                </a:solidFill>
              </a:rPr>
              <a:t>č</a:t>
            </a:r>
            <a:r>
              <a:rPr lang="ru-RU" i="1" dirty="0" smtClean="0">
                <a:solidFill>
                  <a:srgbClr val="7030A0"/>
                </a:solidFill>
              </a:rPr>
              <a:t>, </a:t>
            </a:r>
            <a:r>
              <a:rPr lang="ru-RU" i="1" dirty="0" err="1" smtClean="0">
                <a:solidFill>
                  <a:srgbClr val="7030A0"/>
                </a:solidFill>
              </a:rPr>
              <a:t>ë</a:t>
            </a:r>
            <a:r>
              <a:rPr lang="ru-RU" i="1" dirty="0" smtClean="0">
                <a:solidFill>
                  <a:srgbClr val="7030A0"/>
                </a:solidFill>
              </a:rPr>
              <a:t>, </a:t>
            </a:r>
            <a:r>
              <a:rPr lang="ru-RU" i="1" dirty="0" err="1" smtClean="0">
                <a:solidFill>
                  <a:srgbClr val="7030A0"/>
                </a:solidFill>
              </a:rPr>
              <a:t>й</a:t>
            </a:r>
            <a:r>
              <a:rPr lang="ru-RU" i="1" dirty="0" smtClean="0">
                <a:solidFill>
                  <a:srgbClr val="7030A0"/>
                </a:solidFill>
              </a:rPr>
              <a:t>, </a:t>
            </a:r>
            <a:r>
              <a:rPr lang="ru-RU" i="1" dirty="0" err="1" smtClean="0">
                <a:solidFill>
                  <a:srgbClr val="7030A0"/>
                </a:solidFill>
              </a:rPr>
              <a:t>ц</a:t>
            </a:r>
            <a:r>
              <a:rPr lang="ru-RU" i="1" dirty="0" smtClean="0">
                <a:solidFill>
                  <a:srgbClr val="7030A0"/>
                </a:solidFill>
              </a:rPr>
              <a:t>, </a:t>
            </a:r>
            <a:r>
              <a:rPr lang="ru-RU" i="1" dirty="0" err="1" smtClean="0">
                <a:solidFill>
                  <a:srgbClr val="7030A0"/>
                </a:solidFill>
              </a:rPr>
              <a:t>щ</a:t>
            </a:r>
            <a:endParaRPr lang="ru-RU" i="1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sz="900" dirty="0" smtClean="0"/>
          </a:p>
          <a:p>
            <a:pPr lvl="0"/>
            <a:r>
              <a:rPr lang="ru-RU" b="1" i="1" dirty="0" smtClean="0">
                <a:solidFill>
                  <a:srgbClr val="C00000"/>
                </a:solidFill>
              </a:rPr>
              <a:t>Лигатура</a:t>
            </a:r>
            <a:r>
              <a:rPr lang="ru-RU" dirty="0" smtClean="0"/>
              <a:t> (соединение) - знаки, образованные путём соединения двух графем. Например: </a:t>
            </a:r>
            <a:r>
              <a:rPr lang="ru-RU" i="1" dirty="0" err="1" smtClean="0">
                <a:solidFill>
                  <a:srgbClr val="7030A0"/>
                </a:solidFill>
              </a:rPr>
              <a:t>β</a:t>
            </a:r>
            <a:r>
              <a:rPr lang="ru-RU" dirty="0" err="1" smtClean="0"/>
              <a:t> </a:t>
            </a:r>
            <a:r>
              <a:rPr lang="ru-RU" dirty="0" smtClean="0"/>
              <a:t>– немецкое «</a:t>
            </a:r>
            <a:r>
              <a:rPr lang="ru-RU" dirty="0" err="1" smtClean="0"/>
              <a:t>эсцет</a:t>
            </a:r>
            <a:r>
              <a:rPr lang="ru-RU" dirty="0" smtClean="0"/>
              <a:t>»; </a:t>
            </a:r>
            <a:r>
              <a:rPr lang="ru-RU" i="1" dirty="0" err="1" smtClean="0">
                <a:solidFill>
                  <a:srgbClr val="7030A0"/>
                </a:solidFill>
              </a:rPr>
              <a:t>æ</a:t>
            </a:r>
            <a:r>
              <a:rPr lang="ru-RU" dirty="0" err="1" smtClean="0"/>
              <a:t> </a:t>
            </a:r>
            <a:r>
              <a:rPr lang="ru-RU" dirty="0" smtClean="0"/>
              <a:t>– открытое «Э».</a:t>
            </a:r>
          </a:p>
          <a:p>
            <a:pPr>
              <a:buNone/>
            </a:pPr>
            <a:endParaRPr lang="ru-RU" sz="900" dirty="0" smtClean="0"/>
          </a:p>
          <a:p>
            <a:pPr lvl="0"/>
            <a:r>
              <a:rPr lang="ru-RU" b="1" i="1" dirty="0" smtClean="0">
                <a:solidFill>
                  <a:srgbClr val="C00000"/>
                </a:solidFill>
              </a:rPr>
              <a:t>Полиграфы</a:t>
            </a:r>
            <a:r>
              <a:rPr lang="ru-RU" b="1" dirty="0" smtClean="0"/>
              <a:t> – </a:t>
            </a:r>
            <a:r>
              <a:rPr lang="ru-RU" dirty="0" smtClean="0"/>
              <a:t>для передачи одного звука используется несколько букв. Например: </a:t>
            </a:r>
            <a:r>
              <a:rPr lang="en-US" i="1" dirty="0" err="1" smtClean="0">
                <a:solidFill>
                  <a:srgbClr val="7030A0"/>
                </a:solidFill>
              </a:rPr>
              <a:t>sh</a:t>
            </a:r>
            <a:r>
              <a:rPr lang="en-US" dirty="0" smtClean="0"/>
              <a:t> – [</a:t>
            </a:r>
            <a:r>
              <a:rPr lang="ru-RU" dirty="0" smtClean="0"/>
              <a:t>S</a:t>
            </a:r>
            <a:r>
              <a:rPr lang="en-US" dirty="0" smtClean="0"/>
              <a:t>];  </a:t>
            </a:r>
            <a:r>
              <a:rPr lang="en-US" i="1" dirty="0" err="1" smtClean="0">
                <a:solidFill>
                  <a:srgbClr val="7030A0"/>
                </a:solidFill>
              </a:rPr>
              <a:t>ch</a:t>
            </a:r>
            <a:r>
              <a:rPr lang="ru-RU" dirty="0" smtClean="0"/>
              <a:t> – [</a:t>
            </a:r>
            <a:r>
              <a:rPr lang="en-US" dirty="0" smtClean="0"/>
              <a:t>t</a:t>
            </a:r>
            <a:r>
              <a:rPr lang="ru-RU" dirty="0" smtClean="0"/>
              <a:t>∫]; </a:t>
            </a:r>
            <a:r>
              <a:rPr lang="en-US" i="1" dirty="0" err="1" smtClean="0">
                <a:solidFill>
                  <a:srgbClr val="7030A0"/>
                </a:solidFill>
              </a:rPr>
              <a:t>sch</a:t>
            </a:r>
            <a:r>
              <a:rPr lang="ru-RU" dirty="0" smtClean="0"/>
              <a:t> – немецкое [</a:t>
            </a:r>
            <a:r>
              <a:rPr lang="ru-RU" dirty="0" err="1" smtClean="0"/>
              <a:t>ш</a:t>
            </a:r>
            <a:r>
              <a:rPr lang="ru-RU" dirty="0" smtClean="0"/>
              <a:t>].</a:t>
            </a:r>
          </a:p>
          <a:p>
            <a:pPr marL="624078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/>
              <a:t>VI</a:t>
            </a:r>
            <a:r>
              <a:rPr lang="ru-RU" b="1" dirty="0" smtClean="0"/>
              <a:t>.ОРФОГРАФИЯ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1723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Орфография</a:t>
            </a:r>
            <a:r>
              <a:rPr lang="ru-RU" dirty="0" smtClean="0"/>
              <a:t> – совокупность норм и правил практического письма, состоящих из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</a:t>
            </a:r>
            <a:r>
              <a:rPr lang="ru-RU" dirty="0" smtClean="0"/>
              <a:t>) правил употребления букв алфавита при написании слов, их форм и сочетаний;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</a:t>
            </a:r>
            <a:r>
              <a:rPr lang="ru-RU" dirty="0" smtClean="0"/>
              <a:t>) правил написания слов и словосочетаний независимо от входящих в их написание букв.</a:t>
            </a:r>
          </a:p>
          <a:p>
            <a:pPr algn="ctr">
              <a:buNone/>
            </a:pPr>
            <a:r>
              <a:rPr lang="en-US" i="1" dirty="0" smtClean="0">
                <a:solidFill>
                  <a:srgbClr val="7030A0"/>
                </a:solidFill>
              </a:rPr>
              <a:t>nite</a:t>
            </a:r>
            <a:r>
              <a:rPr lang="ru-RU" i="1" dirty="0" smtClean="0">
                <a:solidFill>
                  <a:srgbClr val="7030A0"/>
                </a:solidFill>
              </a:rPr>
              <a:t> ≠</a:t>
            </a:r>
            <a:r>
              <a:rPr lang="en-US" i="1" dirty="0" smtClean="0">
                <a:solidFill>
                  <a:srgbClr val="7030A0"/>
                </a:solidFill>
              </a:rPr>
              <a:t>knight</a:t>
            </a:r>
            <a:r>
              <a:rPr lang="ru-RU" i="1" dirty="0" smtClean="0">
                <a:solidFill>
                  <a:srgbClr val="7030A0"/>
                </a:solidFill>
              </a:rPr>
              <a:t>≠</a:t>
            </a:r>
            <a:r>
              <a:rPr lang="en-US" i="1" dirty="0" smtClean="0">
                <a:solidFill>
                  <a:srgbClr val="7030A0"/>
                </a:solidFill>
              </a:rPr>
              <a:t>night</a:t>
            </a:r>
            <a:r>
              <a:rPr lang="ru-RU" dirty="0" smtClean="0">
                <a:solidFill>
                  <a:srgbClr val="7030A0"/>
                </a:solidFill>
              </a:rPr>
              <a:t>;   </a:t>
            </a:r>
            <a:r>
              <a:rPr lang="en-US" i="1" u="sng" dirty="0" smtClean="0">
                <a:solidFill>
                  <a:srgbClr val="7030A0"/>
                </a:solidFill>
              </a:rPr>
              <a:t>f</a:t>
            </a:r>
            <a:r>
              <a:rPr lang="en-US" i="1" dirty="0" smtClean="0">
                <a:solidFill>
                  <a:srgbClr val="7030A0"/>
                </a:solidFill>
              </a:rPr>
              <a:t>ear</a:t>
            </a:r>
            <a:r>
              <a:rPr lang="ru-RU" i="1" dirty="0" smtClean="0">
                <a:solidFill>
                  <a:srgbClr val="7030A0"/>
                </a:solidFill>
              </a:rPr>
              <a:t>=</a:t>
            </a:r>
            <a:r>
              <a:rPr lang="en-US" i="1" u="sng" dirty="0" smtClean="0">
                <a:solidFill>
                  <a:srgbClr val="7030A0"/>
                </a:solidFill>
              </a:rPr>
              <a:t>ph</a:t>
            </a:r>
            <a:r>
              <a:rPr lang="en-US" i="1" dirty="0" smtClean="0">
                <a:solidFill>
                  <a:srgbClr val="7030A0"/>
                </a:solidFill>
              </a:rPr>
              <a:t>one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Правила графики дают несколько параллельных возможностей, правила орфографии – только одну.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ПРИНЦИПЫ ОРФОРГРАФИИ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88676"/>
          </a:xfrm>
        </p:spPr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Фонематический принцип </a:t>
            </a:r>
            <a:r>
              <a:rPr lang="ru-RU" dirty="0" smtClean="0"/>
              <a:t>письма состоит в том, что </a:t>
            </a:r>
            <a:r>
              <a:rPr lang="ru-RU" u="sng" dirty="0" smtClean="0"/>
              <a:t>каждая фонема выражается той же самой буквой, независимо от позиции</a:t>
            </a:r>
            <a:r>
              <a:rPr lang="ru-RU" dirty="0" smtClean="0"/>
              <a:t>, в которую она попадает, например: </a:t>
            </a:r>
            <a:r>
              <a:rPr lang="ru-RU" i="1" dirty="0" smtClean="0">
                <a:solidFill>
                  <a:srgbClr val="7030A0"/>
                </a:solidFill>
              </a:rPr>
              <a:t>дуба</a:t>
            </a:r>
            <a:r>
              <a:rPr lang="ru-RU" dirty="0" smtClean="0"/>
              <a:t> и </a:t>
            </a:r>
            <a:r>
              <a:rPr lang="ru-RU" i="1" dirty="0" smtClean="0">
                <a:solidFill>
                  <a:srgbClr val="7030A0"/>
                </a:solidFill>
              </a:rPr>
              <a:t>дуб</a:t>
            </a:r>
            <a:r>
              <a:rPr lang="ru-RU" dirty="0" smtClean="0"/>
              <a:t> пишутся одинаково, хотя в слове </a:t>
            </a:r>
            <a:r>
              <a:rPr lang="ru-RU" i="1" dirty="0" smtClean="0"/>
              <a:t>дуб</a:t>
            </a:r>
            <a:r>
              <a:rPr lang="ru-RU" dirty="0" smtClean="0"/>
              <a:t> «б» </a:t>
            </a:r>
            <a:r>
              <a:rPr lang="ru-RU" dirty="0" smtClean="0"/>
              <a:t>оглушается или </a:t>
            </a:r>
            <a:r>
              <a:rPr lang="ru-RU" i="1" dirty="0" smtClean="0">
                <a:solidFill>
                  <a:srgbClr val="7030A0"/>
                </a:solidFill>
              </a:rPr>
              <a:t>в</a:t>
            </a:r>
            <a:r>
              <a:rPr lang="ru-RU" i="1" u="sng" dirty="0" smtClean="0">
                <a:solidFill>
                  <a:srgbClr val="7030A0"/>
                </a:solidFill>
              </a:rPr>
              <a:t>о</a:t>
            </a:r>
            <a:r>
              <a:rPr lang="ru-RU" i="1" dirty="0" smtClean="0">
                <a:solidFill>
                  <a:srgbClr val="7030A0"/>
                </a:solidFill>
              </a:rPr>
              <a:t>рон </a:t>
            </a:r>
            <a:r>
              <a:rPr lang="ru-RU" dirty="0" smtClean="0">
                <a:solidFill>
                  <a:srgbClr val="7030A0"/>
                </a:solidFill>
              </a:rPr>
              <a:t>– </a:t>
            </a:r>
            <a:r>
              <a:rPr lang="ru-RU" i="1" dirty="0" smtClean="0">
                <a:solidFill>
                  <a:srgbClr val="7030A0"/>
                </a:solidFill>
              </a:rPr>
              <a:t>вор</a:t>
            </a:r>
            <a:r>
              <a:rPr lang="ru-RU" i="1" u="sng" dirty="0" smtClean="0">
                <a:solidFill>
                  <a:srgbClr val="7030A0"/>
                </a:solidFill>
              </a:rPr>
              <a:t>о</a:t>
            </a:r>
            <a:r>
              <a:rPr lang="ru-RU" i="1" dirty="0" smtClean="0">
                <a:solidFill>
                  <a:srgbClr val="7030A0"/>
                </a:solidFill>
              </a:rPr>
              <a:t>на.</a:t>
            </a:r>
            <a:endParaRPr lang="ru-RU" dirty="0" smtClean="0">
              <a:solidFill>
                <a:srgbClr val="7030A0"/>
              </a:solidFill>
            </a:endParaRPr>
          </a:p>
          <a:p>
            <a:pPr marL="624078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Фонетический принцип </a:t>
            </a:r>
            <a:r>
              <a:rPr lang="ru-RU" dirty="0" smtClean="0"/>
              <a:t>письма состоит в том, что </a:t>
            </a:r>
            <a:r>
              <a:rPr lang="ru-RU" u="sng" dirty="0" smtClean="0"/>
              <a:t>буквами изображаются реально произносимые звуки</a:t>
            </a:r>
            <a:r>
              <a:rPr lang="ru-RU" dirty="0" smtClean="0"/>
              <a:t>: белорус.: </a:t>
            </a:r>
            <a:r>
              <a:rPr lang="ru-RU" i="1" dirty="0" smtClean="0">
                <a:solidFill>
                  <a:srgbClr val="7030A0"/>
                </a:solidFill>
              </a:rPr>
              <a:t>ног</a:t>
            </a:r>
            <a:r>
              <a:rPr lang="en-US" i="1" dirty="0" err="1" smtClean="0">
                <a:solidFill>
                  <a:srgbClr val="7030A0"/>
                </a:solidFill>
              </a:rPr>
              <a:t>i</a:t>
            </a:r>
            <a:r>
              <a:rPr lang="ru-RU" i="1" dirty="0" smtClean="0">
                <a:solidFill>
                  <a:srgbClr val="7030A0"/>
                </a:solidFill>
              </a:rPr>
              <a:t> – нага</a:t>
            </a:r>
            <a:r>
              <a:rPr lang="ru-RU" dirty="0" smtClean="0">
                <a:solidFill>
                  <a:srgbClr val="7030A0"/>
                </a:solidFill>
              </a:rPr>
              <a:t>; </a:t>
            </a:r>
            <a:r>
              <a:rPr lang="ru-RU" i="1" dirty="0" smtClean="0">
                <a:solidFill>
                  <a:srgbClr val="7030A0"/>
                </a:solidFill>
              </a:rPr>
              <a:t>горы – </a:t>
            </a:r>
            <a:r>
              <a:rPr lang="ru-RU" i="1" dirty="0" err="1" smtClean="0">
                <a:solidFill>
                  <a:srgbClr val="7030A0"/>
                </a:solidFill>
              </a:rPr>
              <a:t>гара</a:t>
            </a:r>
            <a:r>
              <a:rPr lang="ru-RU" i="1" dirty="0" smtClean="0">
                <a:solidFill>
                  <a:srgbClr val="7030A0"/>
                </a:solidFill>
              </a:rPr>
              <a:t>; сёстры – </a:t>
            </a:r>
            <a:r>
              <a:rPr lang="ru-RU" i="1" dirty="0" err="1" smtClean="0">
                <a:solidFill>
                  <a:srgbClr val="7030A0"/>
                </a:solidFill>
              </a:rPr>
              <a:t>сястра</a:t>
            </a:r>
            <a:r>
              <a:rPr lang="ru-RU" i="1" dirty="0" smtClean="0"/>
              <a:t>.</a:t>
            </a:r>
            <a:endParaRPr lang="ru-RU" dirty="0" smtClean="0"/>
          </a:p>
          <a:p>
            <a:pPr marL="624078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645866"/>
          </a:xfrm>
        </p:spPr>
        <p:txBody>
          <a:bodyPr/>
          <a:lstStyle/>
          <a:p>
            <a:pPr marL="624078" indent="-514350">
              <a:buFont typeface="+mj-lt"/>
              <a:buAutoNum type="arabicPeriod" startAt="3"/>
            </a:pPr>
            <a:r>
              <a:rPr lang="ru-RU" b="1" dirty="0" smtClean="0">
                <a:solidFill>
                  <a:srgbClr val="C00000"/>
                </a:solidFill>
              </a:rPr>
              <a:t>Этимологический </a:t>
            </a:r>
            <a:r>
              <a:rPr lang="ru-RU" b="1" dirty="0" smtClean="0">
                <a:solidFill>
                  <a:srgbClr val="C00000"/>
                </a:solidFill>
              </a:rPr>
              <a:t>принцип</a:t>
            </a:r>
            <a:r>
              <a:rPr lang="ru-RU" u="sng" dirty="0" smtClean="0">
                <a:solidFill>
                  <a:srgbClr val="C00000"/>
                </a:solidFill>
              </a:rPr>
              <a:t> </a:t>
            </a:r>
            <a:r>
              <a:rPr lang="ru-RU" u="sng" dirty="0" smtClean="0"/>
              <a:t>отвечает </a:t>
            </a:r>
            <a:r>
              <a:rPr lang="ru-RU" u="sng" dirty="0" smtClean="0"/>
              <a:t>языку </a:t>
            </a:r>
            <a:r>
              <a:rPr lang="ru-RU" u="sng" dirty="0" smtClean="0"/>
              <a:t>в его прошлом</a:t>
            </a:r>
            <a:r>
              <a:rPr lang="ru-RU" dirty="0" smtClean="0"/>
              <a:t>. Слова нельзя проверить. Таковы написания слов с буквой «е»: </a:t>
            </a:r>
            <a:r>
              <a:rPr lang="ru-RU" i="1" dirty="0" smtClean="0">
                <a:solidFill>
                  <a:srgbClr val="7030A0"/>
                </a:solidFill>
              </a:rPr>
              <a:t>пчел, жен, пшенный, лжешь</a:t>
            </a:r>
            <a:r>
              <a:rPr lang="ru-RU" dirty="0" smtClean="0"/>
              <a:t>, т.к. в этих случаях когда-то в русском языке была фонема [э], но для современного русского языка здесь [о], т.е. после мягкой согласной или шипящей: </a:t>
            </a:r>
            <a:r>
              <a:rPr lang="ru-RU" i="1" dirty="0" smtClean="0">
                <a:solidFill>
                  <a:srgbClr val="7030A0"/>
                </a:solidFill>
              </a:rPr>
              <a:t>шов, мечом, плащом, шорох</a:t>
            </a:r>
            <a:r>
              <a:rPr lang="ru-RU" dirty="0" smtClean="0"/>
              <a:t>, где применяется фонематический принцип письма. 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02990"/>
          </a:xfrm>
        </p:spPr>
        <p:txBody>
          <a:bodyPr/>
          <a:lstStyle/>
          <a:p>
            <a:pPr marL="624078" indent="-514350">
              <a:buFont typeface="+mj-lt"/>
              <a:buAutoNum type="arabicPeriod" startAt="4"/>
            </a:pPr>
            <a:r>
              <a:rPr lang="ru-RU" b="1" dirty="0" smtClean="0">
                <a:solidFill>
                  <a:srgbClr val="C00000"/>
                </a:solidFill>
              </a:rPr>
              <a:t>Традиционно-исторический </a:t>
            </a:r>
            <a:r>
              <a:rPr lang="ru-RU" b="1" dirty="0" smtClean="0">
                <a:solidFill>
                  <a:srgbClr val="C00000"/>
                </a:solidFill>
              </a:rPr>
              <a:t>принцип</a:t>
            </a:r>
            <a:r>
              <a:rPr lang="ru-RU" dirty="0" smtClean="0"/>
              <a:t>, самый беспринципный, </a:t>
            </a:r>
            <a:r>
              <a:rPr lang="ru-RU" u="sng" dirty="0" smtClean="0"/>
              <a:t>слепо </a:t>
            </a:r>
            <a:r>
              <a:rPr lang="ru-RU" u="sng" dirty="0" smtClean="0"/>
              <a:t>сохраняет </a:t>
            </a:r>
            <a:r>
              <a:rPr lang="ru-RU" u="sng" dirty="0" smtClean="0"/>
              <a:t>любую традицию </a:t>
            </a:r>
            <a:r>
              <a:rPr lang="ru-RU" dirty="0" smtClean="0"/>
              <a:t>письма. Например, </a:t>
            </a:r>
            <a:r>
              <a:rPr lang="ru-RU" dirty="0" err="1" smtClean="0"/>
              <a:t>анг</a:t>
            </a:r>
            <a:r>
              <a:rPr lang="ru-RU" dirty="0" smtClean="0"/>
              <a:t>. </a:t>
            </a:r>
            <a:r>
              <a:rPr lang="en-US" i="1" dirty="0" smtClean="0">
                <a:solidFill>
                  <a:srgbClr val="7030A0"/>
                </a:solidFill>
              </a:rPr>
              <a:t>Knight</a:t>
            </a:r>
            <a:r>
              <a:rPr lang="ru-RU" i="1" dirty="0" smtClean="0">
                <a:solidFill>
                  <a:srgbClr val="7030A0"/>
                </a:solidFill>
              </a:rPr>
              <a:t> </a:t>
            </a:r>
            <a:r>
              <a:rPr lang="ru-RU" dirty="0" smtClean="0"/>
              <a:t>= [</a:t>
            </a:r>
            <a:r>
              <a:rPr lang="ru-RU" dirty="0" err="1" smtClean="0"/>
              <a:t>княгхт</a:t>
            </a:r>
            <a:r>
              <a:rPr lang="ru-RU" dirty="0" smtClean="0"/>
              <a:t>]. Рус </a:t>
            </a:r>
            <a:r>
              <a:rPr lang="ru-RU" i="1" dirty="0" smtClean="0"/>
              <a:t>помощник</a:t>
            </a:r>
            <a:r>
              <a:rPr lang="ru-RU" dirty="0" smtClean="0"/>
              <a:t> с буквой </a:t>
            </a:r>
            <a:r>
              <a:rPr lang="ru-RU" i="1" dirty="0" err="1" smtClean="0">
                <a:solidFill>
                  <a:srgbClr val="7030A0"/>
                </a:solidFill>
              </a:rPr>
              <a:t>щ</a:t>
            </a:r>
            <a:r>
              <a:rPr lang="ru-RU" i="1" dirty="0" smtClean="0"/>
              <a:t> </a:t>
            </a:r>
            <a:r>
              <a:rPr lang="ru-RU" dirty="0" smtClean="0"/>
              <a:t>от церковнославянского, а не </a:t>
            </a:r>
            <a:r>
              <a:rPr lang="ru-RU" i="1" dirty="0" smtClean="0">
                <a:solidFill>
                  <a:srgbClr val="7030A0"/>
                </a:solidFill>
              </a:rPr>
              <a:t>помощник</a:t>
            </a:r>
            <a:r>
              <a:rPr lang="ru-RU" dirty="0" smtClean="0"/>
              <a:t> </a:t>
            </a:r>
            <a:r>
              <a:rPr lang="ru-RU" dirty="0" smtClean="0"/>
              <a:t>следуя фонематическому принципу.</a:t>
            </a:r>
          </a:p>
          <a:p>
            <a:pPr marL="624078" indent="-514350">
              <a:buFont typeface="+mj-lt"/>
              <a:buAutoNum type="arabicPeriod" startAt="4"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7467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1. ВИДЫ ПИСЬМА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7467600" cy="4572032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800" dirty="0" smtClean="0"/>
              <a:t>Пикторграфия – использование картинок.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/>
              <a:t>Идеография – схематичные знаки.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/>
              <a:t>Иероглифика – символы наук.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/>
              <a:t>Фонография – вид письма, в котором графический знак обозначает фонему. </a:t>
            </a:r>
            <a:endParaRPr lang="ru-RU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88742"/>
          </a:xfrm>
        </p:spPr>
        <p:txBody>
          <a:bodyPr/>
          <a:lstStyle/>
          <a:p>
            <a:pPr marL="624078" indent="-514350">
              <a:buFont typeface="+mj-lt"/>
              <a:buAutoNum type="arabicPeriod" startAt="5"/>
            </a:pPr>
            <a:r>
              <a:rPr lang="ru-RU" b="1" dirty="0" smtClean="0">
                <a:solidFill>
                  <a:srgbClr val="C00000"/>
                </a:solidFill>
              </a:rPr>
              <a:t>Морфологическое написание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отражает грамматику (морфологию), например, </a:t>
            </a:r>
            <a:r>
              <a:rPr lang="ru-RU" i="1" dirty="0" smtClean="0">
                <a:solidFill>
                  <a:srgbClr val="7030A0"/>
                </a:solidFill>
              </a:rPr>
              <a:t>туш </a:t>
            </a:r>
            <a:r>
              <a:rPr lang="ru-RU" dirty="0" smtClean="0"/>
              <a:t>(музыка)</a:t>
            </a:r>
            <a:r>
              <a:rPr lang="ru-RU" i="1" dirty="0" smtClean="0"/>
              <a:t> – </a:t>
            </a:r>
            <a:r>
              <a:rPr lang="ru-RU" i="1" dirty="0" smtClean="0">
                <a:solidFill>
                  <a:srgbClr val="7030A0"/>
                </a:solidFill>
              </a:rPr>
              <a:t>тушь.</a:t>
            </a:r>
            <a:r>
              <a:rPr lang="ru-RU" dirty="0" smtClean="0"/>
              <a:t> Употребление мягкого знака в конце слов женского рода после шипящих, где </a:t>
            </a:r>
            <a:r>
              <a:rPr lang="ru-RU" b="1" i="1" dirty="0" err="1" smtClean="0"/>
              <a:t>ь</a:t>
            </a:r>
            <a:r>
              <a:rPr lang="ru-RU" dirty="0" smtClean="0"/>
              <a:t> – бесполезен. </a:t>
            </a:r>
            <a:endParaRPr lang="ru-RU" dirty="0" smtClean="0"/>
          </a:p>
          <a:p>
            <a:pPr marL="624078" indent="-514350">
              <a:buFont typeface="+mj-lt"/>
              <a:buAutoNum type="arabicPeriod" startAt="5"/>
            </a:pPr>
            <a:r>
              <a:rPr lang="ru-RU" b="1" dirty="0" smtClean="0">
                <a:solidFill>
                  <a:srgbClr val="C00000"/>
                </a:solidFill>
              </a:rPr>
              <a:t>С</a:t>
            </a:r>
            <a:r>
              <a:rPr lang="ru-RU" b="1" dirty="0" smtClean="0">
                <a:solidFill>
                  <a:srgbClr val="C00000"/>
                </a:solidFill>
              </a:rPr>
              <a:t>имволические </a:t>
            </a:r>
            <a:r>
              <a:rPr lang="ru-RU" b="1" dirty="0" smtClean="0">
                <a:solidFill>
                  <a:srgbClr val="C00000"/>
                </a:solidFill>
              </a:rPr>
              <a:t>написания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стремятся различать лексические омонимы, фонетически неразличимые, например: </a:t>
            </a:r>
            <a:r>
              <a:rPr lang="ru-RU" i="1" dirty="0" smtClean="0">
                <a:solidFill>
                  <a:srgbClr val="7030A0"/>
                </a:solidFill>
              </a:rPr>
              <a:t>Любовь – </a:t>
            </a:r>
            <a:r>
              <a:rPr lang="ru-RU" i="1" dirty="0" smtClean="0">
                <a:solidFill>
                  <a:srgbClr val="7030A0"/>
                </a:solidFill>
              </a:rPr>
              <a:t>любовь</a:t>
            </a:r>
            <a:r>
              <a:rPr lang="ru-RU" i="1" dirty="0" smtClean="0">
                <a:solidFill>
                  <a:srgbClr val="7030A0"/>
                </a:solidFill>
              </a:rPr>
              <a:t>, </a:t>
            </a:r>
            <a:r>
              <a:rPr lang="en-US" i="1" dirty="0" smtClean="0">
                <a:solidFill>
                  <a:srgbClr val="7030A0"/>
                </a:solidFill>
              </a:rPr>
              <a:t>see</a:t>
            </a:r>
            <a:r>
              <a:rPr lang="ru-RU" i="1" dirty="0" smtClean="0">
                <a:solidFill>
                  <a:srgbClr val="7030A0"/>
                </a:solidFill>
              </a:rPr>
              <a:t> – </a:t>
            </a:r>
            <a:r>
              <a:rPr lang="en-US" i="1" dirty="0" smtClean="0">
                <a:solidFill>
                  <a:srgbClr val="7030A0"/>
                </a:solidFill>
              </a:rPr>
              <a:t>sea</a:t>
            </a:r>
            <a:r>
              <a:rPr lang="ru-RU" i="1" dirty="0" smtClean="0">
                <a:solidFill>
                  <a:srgbClr val="7030A0"/>
                </a:solidFill>
              </a:rPr>
              <a:t>, мороз – дед Мороз, к</a:t>
            </a:r>
            <a:r>
              <a:rPr lang="ru-RU" i="1" u="sng" dirty="0" smtClean="0">
                <a:solidFill>
                  <a:srgbClr val="7030A0"/>
                </a:solidFill>
              </a:rPr>
              <a:t>о</a:t>
            </a:r>
            <a:r>
              <a:rPr lang="ru-RU" i="1" dirty="0" smtClean="0">
                <a:solidFill>
                  <a:srgbClr val="7030A0"/>
                </a:solidFill>
              </a:rPr>
              <a:t>мпания – к</a:t>
            </a:r>
            <a:r>
              <a:rPr lang="ru-RU" i="1" u="sng" dirty="0" smtClean="0">
                <a:solidFill>
                  <a:srgbClr val="7030A0"/>
                </a:solidFill>
              </a:rPr>
              <a:t>а</a:t>
            </a:r>
            <a:r>
              <a:rPr lang="ru-RU" i="1" dirty="0" smtClean="0">
                <a:solidFill>
                  <a:srgbClr val="7030A0"/>
                </a:solidFill>
              </a:rPr>
              <a:t>мпания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14356"/>
            <a:ext cx="8472518" cy="71438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sz="3600" b="1" dirty="0" smtClean="0"/>
              <a:t>VII.</a:t>
            </a:r>
            <a:r>
              <a:rPr lang="ru-RU" sz="3600" b="1" dirty="0" smtClean="0"/>
              <a:t>ТРАНСКРИПЦИЯ И </a:t>
            </a:r>
            <a:r>
              <a:rPr lang="ru-RU" sz="3600" b="1" dirty="0" smtClean="0"/>
              <a:t>ТРАНСЛИТЕРАЦИЯ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5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Иногда слова, </a:t>
            </a:r>
            <a:r>
              <a:rPr lang="ru-RU" dirty="0" smtClean="0"/>
              <a:t>формы или целые тексты </a:t>
            </a:r>
            <a:r>
              <a:rPr lang="ru-RU" dirty="0" smtClean="0"/>
              <a:t> нужно записать </a:t>
            </a:r>
            <a:r>
              <a:rPr lang="ru-RU" dirty="0" smtClean="0"/>
              <a:t>не с помощью </a:t>
            </a:r>
            <a:r>
              <a:rPr lang="ru-RU" dirty="0" smtClean="0"/>
              <a:t>принятого письма, </a:t>
            </a:r>
            <a:r>
              <a:rPr lang="ru-RU" dirty="0" smtClean="0"/>
              <a:t>а с помощью </a:t>
            </a:r>
            <a:r>
              <a:rPr lang="ru-RU" dirty="0" smtClean="0"/>
              <a:t>специального</a:t>
            </a:r>
            <a:r>
              <a:rPr lang="ru-RU" dirty="0" smtClean="0"/>
              <a:t>, или иноязычного письма. </a:t>
            </a:r>
          </a:p>
          <a:p>
            <a:r>
              <a:rPr lang="ru-RU" dirty="0" smtClean="0"/>
              <a:t>Это имеет место когда:</a:t>
            </a:r>
          </a:p>
          <a:p>
            <a:pPr>
              <a:buNone/>
            </a:pPr>
            <a:r>
              <a:rPr lang="ru-RU" b="1" dirty="0" smtClean="0"/>
              <a:t>1)</a:t>
            </a:r>
            <a:r>
              <a:rPr lang="ru-RU" dirty="0" smtClean="0"/>
              <a:t> нужно более </a:t>
            </a:r>
            <a:r>
              <a:rPr lang="ru-RU" u="sng" dirty="0" smtClean="0"/>
              <a:t>точно</a:t>
            </a:r>
            <a:r>
              <a:rPr lang="ru-RU" dirty="0" smtClean="0"/>
              <a:t>, чем позволяет обычное письмо, </a:t>
            </a:r>
            <a:r>
              <a:rPr lang="ru-RU" u="sng" dirty="0" smtClean="0"/>
              <a:t>передать фонемный состав языковых единиц</a:t>
            </a:r>
            <a:r>
              <a:rPr lang="ru-RU" dirty="0" smtClean="0"/>
              <a:t> или речевых образований;</a:t>
            </a:r>
          </a:p>
          <a:p>
            <a:pPr>
              <a:buNone/>
            </a:pPr>
            <a:r>
              <a:rPr lang="ru-RU" b="1" dirty="0" smtClean="0"/>
              <a:t>2)</a:t>
            </a:r>
            <a:r>
              <a:rPr lang="ru-RU" dirty="0" smtClean="0"/>
              <a:t> тексты или </a:t>
            </a:r>
            <a:r>
              <a:rPr lang="ru-RU" u="sng" dirty="0" smtClean="0"/>
              <a:t>слова одного языка</a:t>
            </a:r>
            <a:r>
              <a:rPr lang="ru-RU" dirty="0" smtClean="0"/>
              <a:t> (например, имена собственные) </a:t>
            </a:r>
            <a:r>
              <a:rPr lang="ru-RU" u="sng" dirty="0" smtClean="0"/>
              <a:t>нужно воспроизвести в тексте, предназначенном для прочтения носителями другого языка.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/>
          <a:lstStyle/>
          <a:p>
            <a:r>
              <a:rPr lang="ru-RU" dirty="0" smtClean="0"/>
              <a:t>В первом случае используется </a:t>
            </a:r>
            <a:r>
              <a:rPr lang="ru-RU" dirty="0" smtClean="0">
                <a:solidFill>
                  <a:srgbClr val="C00000"/>
                </a:solidFill>
              </a:rPr>
              <a:t>фонематическая</a:t>
            </a:r>
            <a:r>
              <a:rPr lang="ru-RU" dirty="0" smtClean="0"/>
              <a:t> или </a:t>
            </a:r>
            <a:r>
              <a:rPr lang="ru-RU" dirty="0" smtClean="0">
                <a:solidFill>
                  <a:srgbClr val="C00000"/>
                </a:solidFill>
              </a:rPr>
              <a:t>фонетическая транскрипция</a:t>
            </a:r>
            <a:r>
              <a:rPr lang="ru-RU" dirty="0" smtClean="0"/>
              <a:t>, </a:t>
            </a:r>
            <a:endParaRPr lang="ru-RU" dirty="0" smtClean="0"/>
          </a:p>
          <a:p>
            <a:r>
              <a:rPr lang="ru-RU" dirty="0" smtClean="0"/>
              <a:t>во </a:t>
            </a:r>
            <a:r>
              <a:rPr lang="ru-RU" dirty="0" smtClean="0"/>
              <a:t>втором – </a:t>
            </a:r>
            <a:r>
              <a:rPr lang="ru-RU" dirty="0" smtClean="0">
                <a:solidFill>
                  <a:srgbClr val="C00000"/>
                </a:solidFill>
              </a:rPr>
              <a:t>транслитерация</a:t>
            </a:r>
            <a:r>
              <a:rPr lang="ru-RU" dirty="0" smtClean="0"/>
              <a:t> или </a:t>
            </a:r>
            <a:r>
              <a:rPr lang="ru-RU" dirty="0" smtClean="0">
                <a:solidFill>
                  <a:srgbClr val="C00000"/>
                </a:solidFill>
              </a:rPr>
              <a:t>практическая транскрипция</a:t>
            </a:r>
            <a:r>
              <a:rPr lang="ru-RU" dirty="0" smtClean="0"/>
              <a:t>. </a:t>
            </a:r>
          </a:p>
          <a:p>
            <a:endParaRPr lang="ru-RU" b="1" i="1" dirty="0" smtClean="0"/>
          </a:p>
          <a:p>
            <a:r>
              <a:rPr lang="ru-RU" b="1" i="1" dirty="0" smtClean="0">
                <a:solidFill>
                  <a:srgbClr val="C00000"/>
                </a:solidFill>
              </a:rPr>
              <a:t>Транскрипция</a:t>
            </a:r>
            <a:r>
              <a:rPr lang="ru-RU" b="1" dirty="0" smtClean="0"/>
              <a:t> </a:t>
            </a:r>
            <a:r>
              <a:rPr lang="ru-RU" dirty="0" smtClean="0"/>
              <a:t>– особая система письма, применяемая для точной передачи звукового состава устной и письменной речи. </a:t>
            </a:r>
            <a:endParaRPr lang="ru-RU" dirty="0" smtClean="0"/>
          </a:p>
          <a:p>
            <a:r>
              <a:rPr lang="ru-RU" dirty="0" smtClean="0"/>
              <a:t>Всякая </a:t>
            </a:r>
            <a:r>
              <a:rPr lang="ru-RU" dirty="0" smtClean="0"/>
              <a:t>транскрипция исходит из звучания.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 </a:t>
            </a:r>
            <a:r>
              <a:rPr lang="ru-RU" dirty="0" smtClean="0"/>
              <a:t>целям </a:t>
            </a:r>
            <a:r>
              <a:rPr lang="ru-RU" dirty="0" smtClean="0"/>
              <a:t>транскрипция </a:t>
            </a:r>
            <a:r>
              <a:rPr lang="ru-RU" dirty="0" smtClean="0"/>
              <a:t>делится на: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5800"/>
          </a:xfrm>
        </p:spPr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ru-RU" b="1" i="1" dirty="0" smtClean="0">
                <a:solidFill>
                  <a:srgbClr val="C00000"/>
                </a:solidFill>
              </a:rPr>
              <a:t>фонетическую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– используется для передачи слова в полном соответствии с его звучанием, т.е. с её помощью фиксируется  </a:t>
            </a:r>
            <a:r>
              <a:rPr lang="ru-RU" dirty="0" smtClean="0"/>
              <a:t>звуковой </a:t>
            </a:r>
            <a:r>
              <a:rPr lang="ru-RU" dirty="0" smtClean="0"/>
              <a:t>состав </a:t>
            </a:r>
            <a:r>
              <a:rPr lang="ru-RU" dirty="0" smtClean="0"/>
              <a:t>слова. Используются квадратные скобки.</a:t>
            </a:r>
          </a:p>
          <a:p>
            <a:pPr marL="624078" indent="-514350">
              <a:buFont typeface="+mj-lt"/>
              <a:buAutoNum type="arabicPeriod"/>
            </a:pPr>
            <a:endParaRPr lang="ru-RU" dirty="0" smtClean="0"/>
          </a:p>
          <a:p>
            <a:pPr marL="624078" indent="-514350">
              <a:buNone/>
            </a:pPr>
            <a:r>
              <a:rPr lang="ru-RU" i="1" dirty="0" smtClean="0"/>
              <a:t>	</a:t>
            </a:r>
            <a:r>
              <a:rPr lang="ru-RU" i="1" u="sng" dirty="0" smtClean="0"/>
              <a:t>Основной </a:t>
            </a:r>
            <a:r>
              <a:rPr lang="ru-RU" i="1" u="sng" dirty="0" smtClean="0"/>
              <a:t>принцип</a:t>
            </a:r>
            <a:r>
              <a:rPr lang="ru-RU" dirty="0" smtClean="0"/>
              <a:t> </a:t>
            </a:r>
            <a:r>
              <a:rPr lang="ru-RU" i="1" u="sng" dirty="0" smtClean="0"/>
              <a:t>фонетической транскрипции</a:t>
            </a:r>
            <a:r>
              <a:rPr lang="ru-RU" dirty="0" smtClean="0"/>
              <a:t> – каждый произнесённый звук должен отдельно зафиксирован в </a:t>
            </a:r>
            <a:r>
              <a:rPr lang="ru-RU" dirty="0" smtClean="0"/>
              <a:t>записи в квадратных скобках </a:t>
            </a:r>
            <a:r>
              <a:rPr lang="en-US" dirty="0" smtClean="0"/>
              <a:t>[teibl], [pensl].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645866"/>
          </a:xfrm>
        </p:spPr>
        <p:txBody>
          <a:bodyPr/>
          <a:lstStyle/>
          <a:p>
            <a:pPr marL="624078" indent="-514350">
              <a:buFont typeface="+mj-lt"/>
              <a:buAutoNum type="arabicPeriod" startAt="2"/>
            </a:pPr>
            <a:r>
              <a:rPr lang="ru-RU" b="1" i="1" dirty="0" smtClean="0">
                <a:solidFill>
                  <a:srgbClr val="C00000"/>
                </a:solidFill>
              </a:rPr>
              <a:t>фонематическая</a:t>
            </a:r>
            <a:r>
              <a:rPr lang="ru-RU" b="1" dirty="0" smtClean="0"/>
              <a:t> </a:t>
            </a:r>
            <a:r>
              <a:rPr lang="ru-RU" dirty="0" smtClean="0"/>
              <a:t>для передачи фонемного состава слова, не отражая возникающих в слабых позициях вариантов и вариаций. Она применяется в записях примеров и парадигм грамматики, </a:t>
            </a:r>
            <a:r>
              <a:rPr lang="ru-RU" dirty="0" smtClean="0"/>
              <a:t>где </a:t>
            </a:r>
            <a:r>
              <a:rPr lang="ru-RU" i="1" dirty="0" smtClean="0"/>
              <a:t>важна структурная, а не произносительная сторона</a:t>
            </a:r>
            <a:r>
              <a:rPr lang="ru-RU" dirty="0" smtClean="0"/>
              <a:t> дела. </a:t>
            </a:r>
          </a:p>
          <a:p>
            <a:pPr marL="624078" indent="-514350">
              <a:buNone/>
            </a:pPr>
            <a:r>
              <a:rPr lang="ru-RU" i="1" dirty="0" smtClean="0"/>
              <a:t>	</a:t>
            </a:r>
            <a:r>
              <a:rPr lang="ru-RU" i="1" u="sng" dirty="0" smtClean="0"/>
              <a:t>Основной принцип </a:t>
            </a:r>
            <a:r>
              <a:rPr lang="ru-RU" i="1" u="sng" dirty="0" smtClean="0"/>
              <a:t>фонематической транскрипции</a:t>
            </a:r>
            <a:r>
              <a:rPr lang="ru-RU" dirty="0" smtClean="0"/>
              <a:t> – каждая фонема независимо от позиции изображается всегда одним и тем же </a:t>
            </a:r>
            <a:r>
              <a:rPr lang="ru-RU" dirty="0" smtClean="0"/>
              <a:t>знаком</a:t>
            </a:r>
          </a:p>
          <a:p>
            <a:pPr marL="624078" indent="-514350">
              <a:buNone/>
            </a:pPr>
            <a:r>
              <a:rPr lang="ru-RU" dirty="0" smtClean="0">
                <a:latin typeface="Newton Phonetic ABBYY"/>
              </a:rPr>
              <a:t>&lt;</a:t>
            </a:r>
            <a:r>
              <a:rPr lang="en-US" dirty="0" smtClean="0">
                <a:solidFill>
                  <a:srgbClr val="7030A0"/>
                </a:solidFill>
                <a:latin typeface="Newton Phonetic ABBYY"/>
              </a:rPr>
              <a:t>ja</a:t>
            </a:r>
            <a:r>
              <a:rPr lang="ru-RU" dirty="0" smtClean="0">
                <a:solidFill>
                  <a:srgbClr val="7030A0"/>
                </a:solidFill>
                <a:latin typeface="Newton Phonetic ABBYY"/>
              </a:rPr>
              <a:t> </a:t>
            </a:r>
            <a:r>
              <a:rPr lang="ru-RU" dirty="0" err="1" smtClean="0">
                <a:solidFill>
                  <a:srgbClr val="7030A0"/>
                </a:solidFill>
                <a:latin typeface="Newton Phonetic ABBYY"/>
              </a:rPr>
              <a:t>н</a:t>
            </a:r>
            <a:r>
              <a:rPr lang="en-US" dirty="0" smtClean="0">
                <a:solidFill>
                  <a:srgbClr val="7030A0"/>
                </a:solidFill>
                <a:latin typeface="Newton Phonetic ABBYY"/>
              </a:rPr>
              <a:t>’</a:t>
            </a:r>
            <a:r>
              <a:rPr lang="ru-RU" dirty="0" smtClean="0">
                <a:solidFill>
                  <a:srgbClr val="7030A0"/>
                </a:solidFill>
                <a:latin typeface="Newton Phonetic ABBYY"/>
              </a:rPr>
              <a:t>э</a:t>
            </a:r>
            <a:r>
              <a:rPr lang="en-US" dirty="0" smtClean="0">
                <a:solidFill>
                  <a:srgbClr val="7030A0"/>
                </a:solidFill>
                <a:latin typeface="Newton Phonetic ABBYY"/>
              </a:rPr>
              <a:t>-</a:t>
            </a:r>
            <a:r>
              <a:rPr lang="ru-RU" dirty="0" smtClean="0">
                <a:solidFill>
                  <a:srgbClr val="7030A0"/>
                </a:solidFill>
                <a:latin typeface="Newton Phonetic ABBYY"/>
              </a:rPr>
              <a:t>мог ви-сох-нут</a:t>
            </a:r>
            <a:r>
              <a:rPr lang="en-US" dirty="0" smtClean="0">
                <a:solidFill>
                  <a:srgbClr val="7030A0"/>
                </a:solidFill>
                <a:latin typeface="Newton Phonetic ABBYY"/>
              </a:rPr>
              <a:t>’</a:t>
            </a:r>
            <a:r>
              <a:rPr lang="ru-RU" dirty="0" smtClean="0">
                <a:solidFill>
                  <a:srgbClr val="7030A0"/>
                </a:solidFill>
                <a:latin typeface="Newton Phonetic ABBYY"/>
              </a:rPr>
              <a:t> так-как промок на-сквоз</a:t>
            </a:r>
            <a:r>
              <a:rPr lang="en-US" dirty="0" smtClean="0">
                <a:latin typeface="Newton Phonetic ABBYY"/>
              </a:rPr>
              <a:t>’</a:t>
            </a:r>
            <a:r>
              <a:rPr lang="ru-RU" dirty="0" smtClean="0">
                <a:latin typeface="Newton Phonetic ABBYY"/>
              </a:rPr>
              <a:t> &gt;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7472386" cy="5431552"/>
          </a:xfrm>
        </p:spPr>
        <p:txBody>
          <a:bodyPr/>
          <a:lstStyle/>
          <a:p>
            <a:pPr marL="624078" indent="-514350">
              <a:buFont typeface="+mj-lt"/>
              <a:buAutoNum type="arabicPeriod" startAt="3"/>
            </a:pPr>
            <a:r>
              <a:rPr lang="ru-RU" b="1" i="1" dirty="0" smtClean="0">
                <a:solidFill>
                  <a:srgbClr val="C00000"/>
                </a:solidFill>
              </a:rPr>
              <a:t>практическая</a:t>
            </a:r>
            <a:r>
              <a:rPr lang="ru-RU" dirty="0" smtClean="0"/>
              <a:t> – </a:t>
            </a:r>
            <a:r>
              <a:rPr lang="ru-RU" u="sng" dirty="0" smtClean="0"/>
              <a:t>исходит из звучания</a:t>
            </a:r>
            <a:r>
              <a:rPr lang="ru-RU" dirty="0" smtClean="0"/>
              <a:t>, это – передача слов и их сочетаний одного языка в слова другого </a:t>
            </a:r>
            <a:r>
              <a:rPr lang="ru-RU" dirty="0" smtClean="0"/>
              <a:t>языка, она используется для </a:t>
            </a:r>
            <a:r>
              <a:rPr lang="ru-RU" dirty="0" smtClean="0"/>
              <a:t>передачи иноязычных слов средствами национального алфавита</a:t>
            </a:r>
            <a:r>
              <a:rPr lang="ru-RU" dirty="0" smtClean="0"/>
              <a:t>.</a:t>
            </a:r>
          </a:p>
          <a:p>
            <a:pPr marL="624078" indent="-514350">
              <a:buNone/>
            </a:pPr>
            <a:r>
              <a:rPr lang="ru-RU" i="1" dirty="0" smtClean="0">
                <a:solidFill>
                  <a:srgbClr val="7030A0"/>
                </a:solidFill>
              </a:rPr>
              <a:t>	Париж</a:t>
            </a:r>
            <a:r>
              <a:rPr lang="ru-RU" i="1" dirty="0" smtClean="0">
                <a:solidFill>
                  <a:srgbClr val="7030A0"/>
                </a:solidFill>
              </a:rPr>
              <a:t>, Рим, Вена, Швеция, остров Пасхи</a:t>
            </a:r>
            <a:r>
              <a:rPr lang="ru-RU" i="1" dirty="0" smtClean="0">
                <a:solidFill>
                  <a:srgbClr val="7030A0"/>
                </a:solidFill>
              </a:rPr>
              <a:t> .</a:t>
            </a:r>
          </a:p>
          <a:p>
            <a:pPr marL="624078" indent="-514350">
              <a:buNone/>
            </a:pPr>
            <a:r>
              <a:rPr lang="ru-RU" i="1" dirty="0" smtClean="0">
                <a:solidFill>
                  <a:srgbClr val="7030A0"/>
                </a:solidFill>
              </a:rPr>
              <a:t>	</a:t>
            </a:r>
            <a:r>
              <a:rPr lang="en-US" i="1" dirty="0" smtClean="0">
                <a:solidFill>
                  <a:srgbClr val="7030A0"/>
                </a:solidFill>
              </a:rPr>
              <a:t>Harry – </a:t>
            </a:r>
            <a:r>
              <a:rPr lang="ru-RU" i="1" dirty="0" smtClean="0">
                <a:solidFill>
                  <a:srgbClr val="7030A0"/>
                </a:solidFill>
              </a:rPr>
              <a:t>Гарри , </a:t>
            </a:r>
            <a:r>
              <a:rPr lang="en-US" i="1" dirty="0" smtClean="0">
                <a:solidFill>
                  <a:srgbClr val="7030A0"/>
                </a:solidFill>
              </a:rPr>
              <a:t>Henry – </a:t>
            </a:r>
            <a:r>
              <a:rPr lang="ru-RU" i="1" dirty="0" smtClean="0">
                <a:solidFill>
                  <a:srgbClr val="7030A0"/>
                </a:solidFill>
              </a:rPr>
              <a:t>Г</a:t>
            </a:r>
            <a:r>
              <a:rPr lang="ru-RU" i="1" dirty="0" smtClean="0">
                <a:solidFill>
                  <a:srgbClr val="7030A0"/>
                </a:solidFill>
              </a:rPr>
              <a:t>енри </a:t>
            </a:r>
          </a:p>
          <a:p>
            <a:pPr marL="624078" indent="-514350">
              <a:buNone/>
            </a:pPr>
            <a:endParaRPr lang="ru-RU" i="1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88676"/>
          </a:xfrm>
        </p:spPr>
        <p:txBody>
          <a:bodyPr/>
          <a:lstStyle/>
          <a:p>
            <a:pPr marL="624078" indent="-514350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Транслитерация</a:t>
            </a:r>
            <a:r>
              <a:rPr lang="ru-RU" b="1" dirty="0" smtClean="0"/>
              <a:t> </a:t>
            </a:r>
            <a:r>
              <a:rPr lang="ru-RU" u="sng" dirty="0" smtClean="0"/>
              <a:t>исходит из написания</a:t>
            </a:r>
            <a:r>
              <a:rPr lang="ru-RU" dirty="0" smtClean="0"/>
              <a:t> – перевод буквенного написания из одной системы письма в другую. </a:t>
            </a:r>
            <a:endParaRPr lang="ru-RU" dirty="0" smtClean="0"/>
          </a:p>
          <a:p>
            <a:pPr marL="624078" indent="-514350">
              <a:buNone/>
            </a:pPr>
            <a:r>
              <a:rPr lang="ru-RU" dirty="0" smtClean="0"/>
              <a:t>Транслитерация </a:t>
            </a:r>
            <a:r>
              <a:rPr lang="ru-RU" dirty="0" smtClean="0"/>
              <a:t>универсальна, она не ориентируется на какой-либо отдельный алфавит</a:t>
            </a:r>
            <a:r>
              <a:rPr lang="ru-RU" dirty="0" smtClean="0"/>
              <a:t>.</a:t>
            </a:r>
          </a:p>
          <a:p>
            <a:pPr marL="624078" indent="-514350">
              <a:buNone/>
            </a:pPr>
            <a:endParaRPr lang="ru-RU" dirty="0" smtClean="0"/>
          </a:p>
          <a:p>
            <a:pPr marL="624078" indent="-514350"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7030A0"/>
                </a:solidFill>
              </a:rPr>
              <a:t>Љ</a:t>
            </a:r>
            <a:r>
              <a:rPr lang="en-US" dirty="0" smtClean="0">
                <a:solidFill>
                  <a:srgbClr val="7030A0"/>
                </a:solidFill>
              </a:rPr>
              <a:t>y</a:t>
            </a:r>
            <a:r>
              <a:rPr lang="ru-RU" dirty="0" smtClean="0">
                <a:solidFill>
                  <a:srgbClr val="7030A0"/>
                </a:solidFill>
              </a:rPr>
              <a:t>б</a:t>
            </a:r>
            <a:r>
              <a:rPr lang="en-US" dirty="0" smtClean="0">
                <a:solidFill>
                  <a:srgbClr val="7030A0"/>
                </a:solidFill>
              </a:rPr>
              <a:t>љ</a:t>
            </a:r>
            <a:r>
              <a:rPr lang="ru-RU" dirty="0" err="1" smtClean="0">
                <a:solidFill>
                  <a:srgbClr val="7030A0"/>
                </a:solidFill>
              </a:rPr>
              <a:t>ана</a:t>
            </a:r>
            <a:r>
              <a:rPr lang="ru-RU" dirty="0" smtClean="0"/>
              <a:t> (серб) – </a:t>
            </a:r>
            <a:r>
              <a:rPr lang="en-US" dirty="0" smtClean="0">
                <a:solidFill>
                  <a:srgbClr val="7030A0"/>
                </a:solidFill>
              </a:rPr>
              <a:t>Ljubljana</a:t>
            </a:r>
            <a:r>
              <a:rPr lang="en-US" dirty="0" smtClean="0"/>
              <a:t> (</a:t>
            </a:r>
            <a:r>
              <a:rPr lang="ru-RU" dirty="0" err="1" smtClean="0"/>
              <a:t>хорв</a:t>
            </a:r>
            <a:r>
              <a:rPr lang="ru-RU" dirty="0" smtClean="0"/>
              <a:t>).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28670"/>
            <a:ext cx="9144000" cy="85725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Транслитерация и практическая транскрипция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7902372" cy="31181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7412"/>
                <a:gridCol w="2901760"/>
                <a:gridCol w="2743200"/>
              </a:tblGrid>
              <a:tr h="141129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Русское написание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Транслитерация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Практическая транскрипция</a:t>
                      </a:r>
                    </a:p>
                  </a:txBody>
                  <a:tcPr marL="68580" marR="68580" marT="0" marB="0"/>
                </a:tc>
              </a:tr>
              <a:tr h="141129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Лапшин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800" i="1" dirty="0" err="1">
                          <a:latin typeface="Times New Roman"/>
                          <a:ea typeface="Times New Roman"/>
                        </a:rPr>
                        <a:t>Lapšin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Нем</a:t>
                      </a:r>
                      <a:r>
                        <a:rPr lang="en-US" sz="2800" dirty="0">
                          <a:latin typeface="Times New Roman"/>
                          <a:ea typeface="Times New Roman"/>
                        </a:rPr>
                        <a:t>.    </a:t>
                      </a:r>
                      <a:r>
                        <a:rPr lang="en-US" sz="2800" i="1" dirty="0">
                          <a:latin typeface="Times New Roman"/>
                          <a:ea typeface="Times New Roman"/>
                        </a:rPr>
                        <a:t>Lapschin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Анг</a:t>
                      </a:r>
                      <a:r>
                        <a:rPr lang="en-US" sz="2800" dirty="0">
                          <a:latin typeface="Times New Roman"/>
                          <a:ea typeface="Times New Roman"/>
                        </a:rPr>
                        <a:t>.     </a:t>
                      </a:r>
                      <a:r>
                        <a:rPr lang="en-US" sz="2800" i="1" dirty="0">
                          <a:latin typeface="Times New Roman"/>
                          <a:ea typeface="Times New Roman"/>
                        </a:rPr>
                        <a:t>Lapshin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Франц</a:t>
                      </a:r>
                      <a:r>
                        <a:rPr lang="en-US" sz="2800" dirty="0">
                          <a:latin typeface="Times New Roman"/>
                          <a:ea typeface="Times New Roman"/>
                        </a:rPr>
                        <a:t>. </a:t>
                      </a:r>
                      <a:r>
                        <a:rPr lang="en-US" sz="2800" i="1" dirty="0">
                          <a:latin typeface="Times New Roman"/>
                          <a:ea typeface="Times New Roman"/>
                        </a:rPr>
                        <a:t>Lapchine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Итал</a:t>
                      </a:r>
                      <a:r>
                        <a:rPr lang="en-US" sz="2800" dirty="0">
                          <a:latin typeface="Times New Roman"/>
                          <a:ea typeface="Times New Roman"/>
                        </a:rPr>
                        <a:t>.    </a:t>
                      </a:r>
                      <a:r>
                        <a:rPr lang="en-US" sz="2800" i="1" dirty="0">
                          <a:latin typeface="Times New Roman"/>
                          <a:ea typeface="Times New Roman"/>
                        </a:rPr>
                        <a:t>Lapscin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AutoNum type="arabicPeriod"/>
            </a:pPr>
            <a:r>
              <a:rPr lang="ru-RU" dirty="0" smtClean="0"/>
              <a:t>Реформатский А.А. Введение в языковедение. М., 1996. - С. 364-383.</a:t>
            </a:r>
          </a:p>
          <a:p>
            <a:pPr marL="624078" indent="-514350">
              <a:buAutoNum type="arabicPeriod"/>
            </a:pPr>
            <a:r>
              <a:rPr lang="ru-RU" dirty="0" smtClean="0"/>
              <a:t>Маслов Ю.С. Введение в языкознание. М., 1998. – С. 238-262.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285860"/>
            <a:ext cx="6929486" cy="464347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 зависимости от того, какого рода языковая единица обозначается письменным знаком, различают два вида письма – фонографию , </a:t>
            </a:r>
            <a:endParaRPr lang="ru-RU" dirty="0" smtClean="0"/>
          </a:p>
          <a:p>
            <a:pPr marL="365125" indent="-3175">
              <a:buNone/>
            </a:pPr>
            <a:r>
              <a:rPr lang="ru-RU" dirty="0" smtClean="0"/>
              <a:t>т.е</a:t>
            </a:r>
            <a:r>
              <a:rPr lang="ru-RU" dirty="0" smtClean="0"/>
              <a:t>. запись звуков и идеографию, </a:t>
            </a:r>
            <a:endParaRPr lang="ru-RU" dirty="0" smtClean="0"/>
          </a:p>
          <a:p>
            <a:pPr marL="365125" indent="-3175">
              <a:buNone/>
            </a:pPr>
            <a:r>
              <a:rPr lang="ru-RU" dirty="0" smtClean="0"/>
              <a:t>т.е</a:t>
            </a:r>
            <a:r>
              <a:rPr lang="ru-RU" dirty="0" smtClean="0"/>
              <a:t>. запись идей и соответственно два главных типа графем – </a:t>
            </a:r>
            <a:r>
              <a:rPr lang="ru-RU" dirty="0" smtClean="0">
                <a:solidFill>
                  <a:srgbClr val="C00000"/>
                </a:solidFill>
              </a:rPr>
              <a:t>фонограммы </a:t>
            </a:r>
            <a:r>
              <a:rPr lang="ru-RU" dirty="0" smtClean="0"/>
              <a:t>и</a:t>
            </a:r>
            <a:r>
              <a:rPr lang="ru-RU" dirty="0" smtClean="0">
                <a:solidFill>
                  <a:srgbClr val="C00000"/>
                </a:solidFill>
              </a:rPr>
              <a:t> идеограммы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II</a:t>
            </a:r>
            <a:r>
              <a:rPr lang="ru-RU" b="1" dirty="0" smtClean="0"/>
              <a:t>.КЛАССИФИКАЦИЯ ФОНОГРАММ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857364"/>
            <a:ext cx="7715304" cy="471717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Фонограммы</a:t>
            </a:r>
            <a:r>
              <a:rPr lang="ru-RU" b="1" dirty="0" smtClean="0"/>
              <a:t> – </a:t>
            </a:r>
            <a:r>
              <a:rPr lang="ru-RU" dirty="0" smtClean="0"/>
              <a:t>такие письменные знаки, которые обозначают звуковые единицы или </a:t>
            </a:r>
            <a:r>
              <a:rPr lang="ru-RU" dirty="0" smtClean="0"/>
              <a:t>звуко</a:t>
            </a:r>
            <a:r>
              <a:rPr lang="ru-RU" dirty="0" smtClean="0"/>
              <a:t>вые особенности языка.</a:t>
            </a:r>
          </a:p>
          <a:p>
            <a:endParaRPr lang="ru-RU" dirty="0" smtClean="0"/>
          </a:p>
          <a:p>
            <a:r>
              <a:rPr lang="ru-RU" dirty="0" smtClean="0"/>
              <a:t>Они связываются со смыслом только косвенно, через передачу звучаний.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Типы фонограмм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931486"/>
          </a:xfrm>
        </p:spPr>
        <p:txBody>
          <a:bodyPr>
            <a:normAutofit lnSpcReduction="10000"/>
          </a:bodyPr>
          <a:lstStyle/>
          <a:p>
            <a:pPr marL="624078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Фонемограммы</a:t>
            </a:r>
            <a:r>
              <a:rPr lang="ru-RU" b="1" dirty="0" smtClean="0"/>
              <a:t> – </a:t>
            </a:r>
            <a:r>
              <a:rPr lang="ru-RU" dirty="0" smtClean="0"/>
              <a:t>знаки, которые соответствуют отдельным фонемам</a:t>
            </a:r>
            <a:r>
              <a:rPr lang="ru-RU" dirty="0" smtClean="0"/>
              <a:t>.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Силлабограммы</a:t>
            </a:r>
            <a:r>
              <a:rPr lang="ru-RU" b="1" dirty="0" smtClean="0"/>
              <a:t> – </a:t>
            </a:r>
            <a:r>
              <a:rPr lang="ru-RU" dirty="0" smtClean="0"/>
              <a:t>слоги</a:t>
            </a:r>
            <a:r>
              <a:rPr lang="ru-RU" dirty="0" smtClean="0"/>
              <a:t>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Знаки </a:t>
            </a:r>
            <a:r>
              <a:rPr lang="ru-RU" dirty="0" smtClean="0"/>
              <a:t>для сочетаний фонем, несоотносимые с делением на </a:t>
            </a:r>
            <a:r>
              <a:rPr lang="ru-RU" dirty="0" smtClean="0"/>
              <a:t>слоги </a:t>
            </a:r>
            <a:r>
              <a:rPr lang="ru-RU" dirty="0" err="1" smtClean="0">
                <a:solidFill>
                  <a:srgbClr val="0070C0"/>
                </a:solidFill>
              </a:rPr>
              <a:t>х</a:t>
            </a:r>
            <a:r>
              <a:rPr lang="ru-RU" dirty="0" smtClean="0">
                <a:solidFill>
                  <a:srgbClr val="0070C0"/>
                </a:solidFill>
              </a:rPr>
              <a:t>-</a:t>
            </a:r>
            <a:r>
              <a:rPr lang="en-US" dirty="0" smtClean="0">
                <a:solidFill>
                  <a:srgbClr val="0070C0"/>
                </a:solidFill>
              </a:rPr>
              <a:t>/</a:t>
            </a:r>
            <a:r>
              <a:rPr lang="en-US" dirty="0" err="1" smtClean="0">
                <a:solidFill>
                  <a:srgbClr val="0070C0"/>
                </a:solidFill>
              </a:rPr>
              <a:t>ks</a:t>
            </a:r>
            <a:r>
              <a:rPr lang="en-US" dirty="0" smtClean="0">
                <a:solidFill>
                  <a:srgbClr val="0070C0"/>
                </a:solidFill>
              </a:rPr>
              <a:t>/</a:t>
            </a:r>
            <a:r>
              <a:rPr lang="ru-RU" dirty="0" smtClean="0"/>
              <a:t>.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dirty="0" smtClean="0"/>
              <a:t>знаки для обозначения дифференциальных признаков фонем, например </a:t>
            </a:r>
            <a:r>
              <a:rPr lang="ru-RU" dirty="0" err="1" smtClean="0">
                <a:solidFill>
                  <a:srgbClr val="C00000"/>
                </a:solidFill>
              </a:rPr>
              <a:t>ь</a:t>
            </a:r>
            <a:r>
              <a:rPr lang="ru-RU" dirty="0" smtClean="0"/>
              <a:t> – </a:t>
            </a:r>
            <a:r>
              <a:rPr lang="ru-RU" dirty="0" smtClean="0"/>
              <a:t>или </a:t>
            </a:r>
            <a:r>
              <a:rPr lang="ru-RU" dirty="0" err="1" smtClean="0">
                <a:solidFill>
                  <a:srgbClr val="C00000"/>
                </a:solidFill>
              </a:rPr>
              <a:t>ъ</a:t>
            </a:r>
            <a:r>
              <a:rPr lang="ru-RU" dirty="0" smtClean="0"/>
              <a:t>.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Просодемограммы</a:t>
            </a:r>
            <a:r>
              <a:rPr lang="ru-RU" b="1" dirty="0" smtClean="0"/>
              <a:t> – </a:t>
            </a:r>
            <a:r>
              <a:rPr lang="ru-RU" dirty="0" smtClean="0"/>
              <a:t>знаки ударения.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dirty="0" smtClean="0"/>
              <a:t>знаки </a:t>
            </a:r>
            <a:r>
              <a:rPr lang="ru-RU" dirty="0" smtClean="0"/>
              <a:t>удвоения, </a:t>
            </a:r>
            <a:r>
              <a:rPr lang="ru-RU" dirty="0" smtClean="0"/>
              <a:t>например, </a:t>
            </a:r>
            <a:r>
              <a:rPr lang="en-US" i="1" dirty="0" smtClean="0">
                <a:solidFill>
                  <a:srgbClr val="7030A0"/>
                </a:solidFill>
              </a:rPr>
              <a:t>orang</a:t>
            </a:r>
            <a:r>
              <a:rPr lang="ru-RU" i="1" dirty="0" smtClean="0">
                <a:solidFill>
                  <a:srgbClr val="7030A0"/>
                </a:solidFill>
              </a:rPr>
              <a:t> </a:t>
            </a:r>
            <a:r>
              <a:rPr lang="ru-RU" dirty="0" smtClean="0"/>
              <a:t>– человек, </a:t>
            </a:r>
            <a:r>
              <a:rPr lang="en-US" i="1" dirty="0" smtClean="0">
                <a:solidFill>
                  <a:srgbClr val="7030A0"/>
                </a:solidFill>
              </a:rPr>
              <a:t>orang </a:t>
            </a:r>
            <a:r>
              <a:rPr lang="en-US" i="1" dirty="0" smtClean="0">
                <a:solidFill>
                  <a:srgbClr val="7030A0"/>
                </a:solidFill>
              </a:rPr>
              <a:t>orang</a:t>
            </a:r>
            <a:r>
              <a:rPr lang="ru-RU" i="1" dirty="0" smtClean="0">
                <a:solidFill>
                  <a:srgbClr val="7030A0"/>
                </a:solidFill>
              </a:rPr>
              <a:t> </a:t>
            </a:r>
            <a:r>
              <a:rPr lang="ru-RU" dirty="0" smtClean="0"/>
              <a:t>– люди.</a:t>
            </a:r>
          </a:p>
          <a:p>
            <a:r>
              <a:rPr lang="ru-RU" dirty="0" smtClean="0"/>
              <a:t> </a:t>
            </a:r>
          </a:p>
          <a:p>
            <a:pPr marL="624078" lvl="0" indent="-514350">
              <a:buFont typeface="+mj-lt"/>
              <a:buAutoNum type="arabicPeriod"/>
            </a:pPr>
            <a:endParaRPr lang="ru-RU" dirty="0" smtClean="0"/>
          </a:p>
          <a:p>
            <a:pPr marL="624078" indent="-514350">
              <a:buFont typeface="+mj-lt"/>
              <a:buAutoNum type="arabicPeriod"/>
            </a:pPr>
            <a:endParaRPr lang="ru-RU" dirty="0" smtClean="0"/>
          </a:p>
          <a:p>
            <a:pPr marL="624078" lvl="0" indent="-514350">
              <a:buFont typeface="+mj-lt"/>
              <a:buAutoNum type="arabicPeriod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714380"/>
          </a:xfrm>
        </p:spPr>
        <p:txBody>
          <a:bodyPr/>
          <a:lstStyle/>
          <a:p>
            <a:pPr algn="ctr"/>
            <a:r>
              <a:rPr lang="en-US" dirty="0" smtClean="0"/>
              <a:t>III. </a:t>
            </a:r>
            <a:r>
              <a:rPr lang="ru-RU" dirty="0" smtClean="0"/>
              <a:t>Классификация идеограмм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285992"/>
            <a:ext cx="6572296" cy="428854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Идеограммы </a:t>
            </a:r>
            <a:r>
              <a:rPr lang="ru-RU" b="1" dirty="0" smtClean="0"/>
              <a:t>– </a:t>
            </a:r>
            <a:r>
              <a:rPr lang="ru-RU" dirty="0" smtClean="0"/>
              <a:t>письменные знаки, передающие значащие единицы языка </a:t>
            </a:r>
            <a:r>
              <a:rPr lang="ru-RU" dirty="0" smtClean="0"/>
              <a:t>непосредственно, т.е. не </a:t>
            </a:r>
            <a:r>
              <a:rPr lang="ru-RU" dirty="0" smtClean="0"/>
              <a:t>через передачу звучания этих </a:t>
            </a:r>
            <a:r>
              <a:rPr lang="ru-RU" dirty="0" smtClean="0"/>
              <a:t>единиц, </a:t>
            </a:r>
            <a:r>
              <a:rPr lang="ru-RU" dirty="0" smtClean="0"/>
              <a:t>например: №, +. %., </a:t>
            </a:r>
            <a:r>
              <a:rPr lang="ru-RU" dirty="0" err="1" smtClean="0"/>
              <a:t>√</a:t>
            </a:r>
            <a:r>
              <a:rPr lang="ru-RU" dirty="0" smtClean="0"/>
              <a:t>  - классические </a:t>
            </a:r>
            <a:r>
              <a:rPr lang="ru-RU" dirty="0" smtClean="0"/>
              <a:t>идеограммы </a:t>
            </a:r>
            <a:r>
              <a:rPr lang="ru-RU" dirty="0" smtClean="0"/>
              <a:t>и т.п.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ТИПЫ ИДЕОГРАММ </a:t>
            </a:r>
            <a:r>
              <a:rPr lang="ru-RU" dirty="0" smtClean="0"/>
              <a:t>(1 способ)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074362"/>
          </a:xfrm>
        </p:spPr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Логограммы </a:t>
            </a:r>
            <a:r>
              <a:rPr lang="ru-RU" dirty="0" smtClean="0"/>
              <a:t>(лексемограммы) – соотносятся с целыми </a:t>
            </a:r>
            <a:r>
              <a:rPr lang="ru-RU" dirty="0" smtClean="0"/>
              <a:t>словами (</a:t>
            </a:r>
            <a:r>
              <a:rPr lang="ru-RU" dirty="0" smtClean="0">
                <a:solidFill>
                  <a:srgbClr val="7030A0"/>
                </a:solidFill>
              </a:rPr>
              <a:t>=</a:t>
            </a:r>
            <a:r>
              <a:rPr lang="ru-RU" dirty="0" smtClean="0"/>
              <a:t>).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Морфемограммы</a:t>
            </a:r>
            <a:r>
              <a:rPr lang="ru-RU" dirty="0" smtClean="0"/>
              <a:t> – </a:t>
            </a:r>
            <a:r>
              <a:rPr lang="ru-RU" dirty="0" smtClean="0"/>
              <a:t> </a:t>
            </a:r>
            <a:r>
              <a:rPr lang="ru-RU" dirty="0" smtClean="0"/>
              <a:t>знаки, передающие значащую часть слова </a:t>
            </a:r>
            <a:r>
              <a:rPr lang="en-US" i="1" dirty="0" smtClean="0">
                <a:solidFill>
                  <a:srgbClr val="7030A0"/>
                </a:solidFill>
              </a:rPr>
              <a:t>1</a:t>
            </a:r>
            <a:r>
              <a:rPr lang="en-US" i="1" baseline="30000" dirty="0" smtClean="0">
                <a:solidFill>
                  <a:srgbClr val="7030A0"/>
                </a:solidFill>
              </a:rPr>
              <a:t>st</a:t>
            </a:r>
            <a:r>
              <a:rPr lang="en-US" i="1" dirty="0" smtClean="0">
                <a:solidFill>
                  <a:srgbClr val="7030A0"/>
                </a:solidFill>
              </a:rPr>
              <a:t> , 2</a:t>
            </a:r>
            <a:r>
              <a:rPr lang="en-US" i="1" baseline="30000" dirty="0" smtClean="0">
                <a:solidFill>
                  <a:srgbClr val="7030A0"/>
                </a:solidFill>
              </a:rPr>
              <a:t>nd</a:t>
            </a:r>
            <a:r>
              <a:rPr lang="en-US" i="1" dirty="0" smtClean="0">
                <a:solidFill>
                  <a:srgbClr val="7030A0"/>
                </a:solidFill>
              </a:rPr>
              <a:t> , </a:t>
            </a:r>
            <a:r>
              <a:rPr lang="ru-RU" i="1" dirty="0" smtClean="0">
                <a:solidFill>
                  <a:srgbClr val="7030A0"/>
                </a:solidFill>
              </a:rPr>
              <a:t> </a:t>
            </a:r>
            <a:r>
              <a:rPr lang="en-US" i="1" dirty="0" smtClean="0">
                <a:solidFill>
                  <a:srgbClr val="7030A0"/>
                </a:solidFill>
              </a:rPr>
              <a:t>6</a:t>
            </a:r>
            <a:r>
              <a:rPr lang="en-US" i="1" baseline="30000" dirty="0" smtClean="0">
                <a:solidFill>
                  <a:srgbClr val="7030A0"/>
                </a:solidFill>
              </a:rPr>
              <a:t>th</a:t>
            </a:r>
            <a:r>
              <a:rPr lang="en-US" i="1" dirty="0" smtClean="0">
                <a:solidFill>
                  <a:srgbClr val="7030A0"/>
                </a:solidFill>
              </a:rPr>
              <a:t>. </a:t>
            </a:r>
            <a:r>
              <a:rPr lang="ru-RU" i="1" dirty="0" smtClean="0">
                <a:solidFill>
                  <a:srgbClr val="7030A0"/>
                </a:solidFill>
              </a:rPr>
              <a:t> </a:t>
            </a:r>
            <a:endParaRPr lang="en-US" i="1" dirty="0" smtClean="0">
              <a:solidFill>
                <a:srgbClr val="7030A0"/>
              </a:solidFill>
            </a:endParaRPr>
          </a:p>
          <a:p>
            <a:pPr marL="624078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Идеограммы-разделители</a:t>
            </a:r>
            <a:r>
              <a:rPr lang="ru-RU" dirty="0" smtClean="0"/>
              <a:t> – пробел между словами, знаки препинания</a:t>
            </a:r>
            <a:r>
              <a:rPr lang="ru-RU" dirty="0" smtClean="0"/>
              <a:t>.</a:t>
            </a:r>
            <a:endParaRPr lang="en-US" dirty="0" smtClean="0"/>
          </a:p>
          <a:p>
            <a:pPr marL="624078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Идеограммы-классификаторы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–</a:t>
            </a:r>
            <a:r>
              <a:rPr lang="ru-RU" dirty="0" smtClean="0"/>
              <a:t> указывают к какому классу относится данное </a:t>
            </a:r>
            <a:r>
              <a:rPr lang="ru-RU" dirty="0" smtClean="0"/>
              <a:t>слово (</a:t>
            </a:r>
            <a:r>
              <a:rPr lang="ru-RU" i="1" dirty="0" smtClean="0">
                <a:solidFill>
                  <a:srgbClr val="7030A0"/>
                </a:solidFill>
              </a:rPr>
              <a:t>Орёл – </a:t>
            </a:r>
            <a:r>
              <a:rPr lang="ru-RU" i="1" dirty="0" err="1" smtClean="0">
                <a:solidFill>
                  <a:srgbClr val="7030A0"/>
                </a:solidFill>
              </a:rPr>
              <a:t>орёл</a:t>
            </a:r>
            <a:r>
              <a:rPr lang="ru-RU" dirty="0" smtClean="0"/>
              <a:t>).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Фразограммы </a:t>
            </a:r>
            <a:r>
              <a:rPr lang="ru-RU" dirty="0" smtClean="0"/>
              <a:t>– знаки, которые соответствуют целому предложению </a:t>
            </a:r>
            <a:r>
              <a:rPr lang="ru-RU" dirty="0" smtClean="0"/>
              <a:t>(</a:t>
            </a:r>
            <a:r>
              <a:rPr lang="ru-RU" dirty="0" smtClean="0">
                <a:solidFill>
                  <a:srgbClr val="7030A0"/>
                </a:solidFill>
                <a:latin typeface="Newton Phonetic ABBYY"/>
              </a:rPr>
              <a:t>©</a:t>
            </a:r>
            <a:r>
              <a:rPr lang="ru-RU" dirty="0" smtClean="0">
                <a:latin typeface="Newton Phonetic ABBYY"/>
              </a:rPr>
              <a:t>).</a:t>
            </a:r>
            <a:endParaRPr lang="ru-RU" dirty="0" smtClean="0"/>
          </a:p>
          <a:p>
            <a:pPr marL="624078" indent="-514350">
              <a:buFont typeface="+mj-lt"/>
              <a:buAutoNum type="arabicPeriod"/>
            </a:pPr>
            <a:endParaRPr lang="ru-RU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ТИПЫ ИДЕОГРАММ (</a:t>
            </a:r>
            <a:r>
              <a:rPr lang="ru-RU" sz="3200" b="1" dirty="0" smtClean="0"/>
              <a:t>2 способ</a:t>
            </a:r>
            <a:r>
              <a:rPr lang="ru-RU" sz="3600" b="1" dirty="0" smtClean="0"/>
              <a:t>)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359982"/>
          </a:xfrm>
        </p:spPr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ru-RU" u="sng" dirty="0" smtClean="0"/>
              <a:t>по </a:t>
            </a:r>
            <a:r>
              <a:rPr lang="ru-RU" u="sng" dirty="0" smtClean="0"/>
              <a:t>наличию элементов наглядности </a:t>
            </a:r>
            <a:r>
              <a:rPr lang="ru-RU" dirty="0" smtClean="0"/>
              <a:t>– </a:t>
            </a:r>
            <a:endParaRPr lang="ru-RU" dirty="0" smtClean="0"/>
          </a:p>
          <a:p>
            <a:pPr marL="624078" indent="-514350">
              <a:buNone/>
            </a:pPr>
            <a:r>
              <a:rPr lang="ru-RU" dirty="0" smtClean="0"/>
              <a:t>       </a:t>
            </a:r>
            <a:r>
              <a:rPr lang="en-US" dirty="0" smtClean="0">
                <a:solidFill>
                  <a:srgbClr val="7030A0"/>
                </a:solidFill>
              </a:rPr>
              <a:t>I</a:t>
            </a:r>
            <a:r>
              <a:rPr lang="ru-RU" dirty="0" smtClean="0">
                <a:solidFill>
                  <a:srgbClr val="7030A0"/>
                </a:solidFill>
              </a:rPr>
              <a:t>	</a:t>
            </a:r>
            <a:r>
              <a:rPr lang="ru-RU" dirty="0" smtClean="0">
                <a:solidFill>
                  <a:srgbClr val="7030A0"/>
                </a:solidFill>
              </a:rPr>
              <a:t>       </a:t>
            </a:r>
            <a:r>
              <a:rPr lang="en-US" dirty="0" smtClean="0">
                <a:solidFill>
                  <a:srgbClr val="7030A0"/>
                </a:solidFill>
              </a:rPr>
              <a:t>II</a:t>
            </a:r>
            <a:r>
              <a:rPr lang="ru-RU" dirty="0" smtClean="0">
                <a:solidFill>
                  <a:srgbClr val="7030A0"/>
                </a:solidFill>
              </a:rPr>
              <a:t>     </a:t>
            </a:r>
            <a:r>
              <a:rPr lang="en-US" dirty="0" smtClean="0">
                <a:solidFill>
                  <a:srgbClr val="7030A0"/>
                </a:solidFill>
              </a:rPr>
              <a:t>III</a:t>
            </a:r>
            <a:r>
              <a:rPr lang="ru-RU" dirty="0" smtClean="0">
                <a:solidFill>
                  <a:srgbClr val="7030A0"/>
                </a:solidFill>
              </a:rPr>
              <a:t>	</a:t>
            </a:r>
            <a:r>
              <a:rPr lang="ru-RU" dirty="0" smtClean="0">
                <a:solidFill>
                  <a:srgbClr val="7030A0"/>
                </a:solidFill>
              </a:rPr>
              <a:t>   </a:t>
            </a:r>
            <a:r>
              <a:rPr lang="en-US" dirty="0" smtClean="0">
                <a:solidFill>
                  <a:srgbClr val="7030A0"/>
                </a:solidFill>
              </a:rPr>
              <a:t>IV</a:t>
            </a:r>
            <a:r>
              <a:rPr lang="ru-RU" dirty="0" smtClean="0">
                <a:solidFill>
                  <a:srgbClr val="7030A0"/>
                </a:solidFill>
              </a:rPr>
              <a:t>	</a:t>
            </a:r>
            <a:r>
              <a:rPr lang="en-US" dirty="0" smtClean="0">
                <a:solidFill>
                  <a:srgbClr val="7030A0"/>
                </a:solidFill>
              </a:rPr>
              <a:t>V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/>
              <a:t>- можно </a:t>
            </a:r>
            <a:r>
              <a:rPr lang="ru-RU" dirty="0" smtClean="0"/>
              <a:t>догадаться;</a:t>
            </a:r>
          </a:p>
          <a:p>
            <a:pPr marL="624078" indent="-514350">
              <a:buFont typeface="+mj-lt"/>
              <a:buAutoNum type="arabicPeriod" startAt="2"/>
            </a:pPr>
            <a:r>
              <a:rPr lang="ru-RU" u="sng" dirty="0" smtClean="0"/>
              <a:t>по </a:t>
            </a:r>
            <a:r>
              <a:rPr lang="ru-RU" u="sng" dirty="0" smtClean="0"/>
              <a:t>условности</a:t>
            </a:r>
            <a:r>
              <a:rPr lang="ru-RU" dirty="0" smtClean="0"/>
              <a:t>:					</a:t>
            </a:r>
            <a:endParaRPr lang="ru-RU" dirty="0" smtClean="0"/>
          </a:p>
          <a:p>
            <a:pPr marL="624078" indent="-514350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7030A0"/>
                </a:solidFill>
              </a:rPr>
              <a:t>1</a:t>
            </a:r>
            <a:r>
              <a:rPr lang="ru-RU" dirty="0" smtClean="0">
                <a:solidFill>
                  <a:srgbClr val="7030A0"/>
                </a:solidFill>
              </a:rPr>
              <a:t>	</a:t>
            </a:r>
            <a:r>
              <a:rPr lang="ru-RU" dirty="0" smtClean="0">
                <a:solidFill>
                  <a:srgbClr val="7030A0"/>
                </a:solidFill>
              </a:rPr>
              <a:t>    2</a:t>
            </a:r>
            <a:r>
              <a:rPr lang="ru-RU" dirty="0" smtClean="0">
                <a:solidFill>
                  <a:srgbClr val="7030A0"/>
                </a:solidFill>
              </a:rPr>
              <a:t>	</a:t>
            </a:r>
            <a:r>
              <a:rPr lang="ru-RU" dirty="0" smtClean="0">
                <a:solidFill>
                  <a:srgbClr val="7030A0"/>
                </a:solidFill>
              </a:rPr>
              <a:t>3    4    5 </a:t>
            </a:r>
            <a:r>
              <a:rPr lang="ru-RU" dirty="0" smtClean="0"/>
              <a:t>- нужно </a:t>
            </a:r>
            <a:r>
              <a:rPr lang="ru-RU" dirty="0" smtClean="0"/>
              <a:t>учить.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14380"/>
          </a:xfrm>
        </p:spPr>
        <p:txBody>
          <a:bodyPr/>
          <a:lstStyle/>
          <a:p>
            <a:pPr algn="ctr"/>
            <a:r>
              <a:rPr lang="en-US" b="1" dirty="0" smtClean="0"/>
              <a:t>IV</a:t>
            </a:r>
            <a:r>
              <a:rPr lang="ru-RU" b="1" dirty="0" smtClean="0"/>
              <a:t>. </a:t>
            </a:r>
            <a:r>
              <a:rPr lang="ru-RU" b="1" dirty="0" smtClean="0"/>
              <a:t>ГРАФИКА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00292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Графика </a:t>
            </a:r>
            <a:r>
              <a:rPr lang="ru-RU" dirty="0" smtClean="0"/>
              <a:t>– </a:t>
            </a:r>
            <a:endParaRPr lang="ru-RU" dirty="0" smtClean="0"/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и</a:t>
            </a:r>
            <a:r>
              <a:rPr lang="ru-RU" dirty="0" smtClean="0"/>
              <a:t>нвентарь письма;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с</a:t>
            </a:r>
            <a:r>
              <a:rPr lang="ru-RU" dirty="0" smtClean="0"/>
              <a:t>овокупность </a:t>
            </a:r>
            <a:r>
              <a:rPr lang="ru-RU" dirty="0" smtClean="0"/>
              <a:t>начертательных свойств того или иного письма, например, </a:t>
            </a:r>
            <a:r>
              <a:rPr lang="ru-RU" i="1" dirty="0" smtClean="0"/>
              <a:t>латинская графика</a:t>
            </a:r>
            <a:r>
              <a:rPr lang="ru-RU" dirty="0" smtClean="0"/>
              <a:t>; </a:t>
            </a:r>
            <a:endParaRPr lang="ru-RU" dirty="0" smtClean="0"/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соотношение </a:t>
            </a:r>
            <a:r>
              <a:rPr lang="ru-RU" dirty="0" smtClean="0"/>
              <a:t>системы письменных знаков с фонетической системой языка; </a:t>
            </a:r>
            <a:endParaRPr lang="ru-RU" dirty="0" smtClean="0"/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раздел </a:t>
            </a:r>
            <a:r>
              <a:rPr lang="ru-RU" dirty="0" smtClean="0"/>
              <a:t>языкознания, исследующий отношения между графемами и фонемами.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249</TotalTime>
  <Words>1282</Words>
  <PresentationFormat>Экран (4:3)</PresentationFormat>
  <Paragraphs>112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Городская</vt:lpstr>
      <vt:lpstr>Письмо как знаковая система</vt:lpstr>
      <vt:lpstr>1. ВИДЫ ПИСЬМА</vt:lpstr>
      <vt:lpstr>Слайд 3</vt:lpstr>
      <vt:lpstr>II.КЛАССИФИКАЦИЯ ФОНОГРАММ </vt:lpstr>
      <vt:lpstr>Типы фонограмм</vt:lpstr>
      <vt:lpstr>III. Классификация идеограмм</vt:lpstr>
      <vt:lpstr>ТИПЫ ИДЕОГРАММ (1 способ)</vt:lpstr>
      <vt:lpstr>ТИПЫ ИДЕОГРАММ (2 способ)</vt:lpstr>
      <vt:lpstr>IV. ГРАФИКА </vt:lpstr>
      <vt:lpstr>Слайд 10</vt:lpstr>
      <vt:lpstr>Правила графики </vt:lpstr>
      <vt:lpstr>Соответствие графем и звуковых единиц языка может трактоваться как</vt:lpstr>
      <vt:lpstr> V. АЛФАВИТ </vt:lpstr>
      <vt:lpstr>Слайд 14</vt:lpstr>
      <vt:lpstr>  ПУТИ ПОПОЛНЕНИЯ АЛФАВИТА:   </vt:lpstr>
      <vt:lpstr> VI.ОРФОГРАФИЯ </vt:lpstr>
      <vt:lpstr> ПРИНЦИПЫ ОРФОРГРАФИИ. </vt:lpstr>
      <vt:lpstr>Слайд 18</vt:lpstr>
      <vt:lpstr>Слайд 19</vt:lpstr>
      <vt:lpstr>Слайд 20</vt:lpstr>
      <vt:lpstr> VII.ТРАНСКРИПЦИЯ И ТРАНСЛИТЕРАЦИЯ </vt:lpstr>
      <vt:lpstr>Слайд 22</vt:lpstr>
      <vt:lpstr>По целям транскрипция делится на: </vt:lpstr>
      <vt:lpstr>Слайд 24</vt:lpstr>
      <vt:lpstr>Слайд 25</vt:lpstr>
      <vt:lpstr>Слайд 26</vt:lpstr>
      <vt:lpstr>Транслитерация и практическая транскрипция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Письмо как знаковая система</dc:title>
  <cp:lastModifiedBy>М. В. Влавацкая</cp:lastModifiedBy>
  <cp:revision>48</cp:revision>
  <dcterms:modified xsi:type="dcterms:W3CDTF">2010-09-24T14:44:43Z</dcterms:modified>
</cp:coreProperties>
</file>