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b="1" dirty="0" smtClean="0"/>
              <a:t>ФУНКЦИИ ЯЗЫКА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571744"/>
            <a:ext cx="7406640" cy="103092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r"/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Лекция 5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215338" cy="11430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/>
              <a:t>2.</a:t>
            </a:r>
            <a:r>
              <a:rPr lang="ru-RU" b="1" i="1" dirty="0" smtClean="0"/>
              <a:t>2.4</a:t>
            </a:r>
            <a:r>
              <a:rPr lang="ru-RU" b="1" i="1" dirty="0" smtClean="0"/>
              <a:t>. Эмоционально-экспрессивная</a:t>
            </a:r>
            <a:r>
              <a:rPr lang="ru-RU" b="1" dirty="0" smtClean="0"/>
              <a:t> </a:t>
            </a:r>
            <a:r>
              <a:rPr lang="ru-RU" b="1" i="1" dirty="0" smtClean="0"/>
              <a:t>функция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выражается в способности человека передавать с помощью языка свои чувства, ощущения, переживания. </a:t>
            </a:r>
          </a:p>
          <a:p>
            <a:r>
              <a:rPr lang="ru-RU" dirty="0" smtClean="0"/>
              <a:t>Она помогает выразить личность говорящего, его настроение и эмоции с помощью интонации и подбора слов. </a:t>
            </a:r>
          </a:p>
          <a:p>
            <a:r>
              <a:rPr lang="ru-RU" dirty="0" smtClean="0"/>
              <a:t>Эта функция реализуется тогда, когда в сообщении прямо выражено субъективно-психологическое отношение адресанта к предмету речи (интонация, междометия, слова с эмоционально-экспрессивной коннотацией и т.п.).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85725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US" dirty="0" smtClean="0"/>
              <a:t>2.</a:t>
            </a:r>
            <a:r>
              <a:rPr lang="ru-RU" dirty="0" smtClean="0"/>
              <a:t>2.5</a:t>
            </a:r>
            <a:r>
              <a:rPr lang="ru-RU" dirty="0" smtClean="0"/>
              <a:t>. </a:t>
            </a:r>
            <a:r>
              <a:rPr lang="ru-RU" b="1" i="1" dirty="0" smtClean="0"/>
              <a:t>Метаязыковая</a:t>
            </a:r>
            <a:r>
              <a:rPr lang="ru-RU" b="1" dirty="0" smtClean="0"/>
              <a:t> </a:t>
            </a:r>
            <a:r>
              <a:rPr lang="ru-RU" b="1" i="1" dirty="0" smtClean="0"/>
              <a:t>функция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(языковой комментарий) выражается в истолковании языковых фактов с помощью своих собственных языковых средств, т.е. система языка может объяснять саму себя, например, это -  определения, толкования и дефиниции научных понятий, объяснение значений слов, непонятных для собеседника.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928694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2.</a:t>
            </a:r>
            <a:r>
              <a:rPr lang="ru-RU" dirty="0" smtClean="0"/>
              <a:t>2.6</a:t>
            </a:r>
            <a:r>
              <a:rPr lang="ru-RU" dirty="0" smtClean="0"/>
              <a:t>. </a:t>
            </a:r>
            <a:r>
              <a:rPr lang="ru-RU" b="1" i="1" dirty="0" smtClean="0"/>
              <a:t>Эстетическая</a:t>
            </a:r>
            <a:r>
              <a:rPr lang="ru-RU" b="1" dirty="0" smtClean="0"/>
              <a:t> </a:t>
            </a:r>
            <a:r>
              <a:rPr lang="ru-RU" b="1" i="1" dirty="0" smtClean="0"/>
              <a:t>функция</a:t>
            </a:r>
            <a:r>
              <a:rPr lang="ru-RU" dirty="0" smtClean="0"/>
              <a:t>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10541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средство выражения эстетического воздействия на человека (сфера художественной литературы). Она связана с выражением чувства прекрасного, гармонии между содержанием и формой.</a:t>
            </a:r>
          </a:p>
          <a:p>
            <a:r>
              <a:rPr lang="ru-RU" dirty="0" smtClean="0"/>
              <a:t>В рекламе данная функция проявляется через использование образных средств (тропов, фигур экспрессивного синтаксиса), обновление привычного словоупотребления (каламбуры, рифмы). </a:t>
            </a:r>
          </a:p>
          <a:p>
            <a:r>
              <a:rPr lang="ru-RU" dirty="0" smtClean="0"/>
              <a:t>Эстетическая функция в рекламе -  звуковая и словесная фактура, т.е. форма рекламного объявления.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1143008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/>
              <a:t>2.</a:t>
            </a:r>
            <a:r>
              <a:rPr lang="ru-RU" b="1" i="1" dirty="0" smtClean="0"/>
              <a:t>2.7</a:t>
            </a:r>
            <a:r>
              <a:rPr lang="ru-RU" b="1" i="1" dirty="0" smtClean="0"/>
              <a:t>.</a:t>
            </a:r>
            <a:r>
              <a:rPr lang="ru-RU" dirty="0" smtClean="0"/>
              <a:t> </a:t>
            </a:r>
            <a:r>
              <a:rPr lang="ru-RU" b="1" i="1" dirty="0" smtClean="0"/>
              <a:t>Этническая</a:t>
            </a:r>
            <a:r>
              <a:rPr lang="ru-RU" i="1" dirty="0" smtClean="0"/>
              <a:t> (</a:t>
            </a:r>
            <a:r>
              <a:rPr lang="ru-RU" b="1" i="1" dirty="0" smtClean="0"/>
              <a:t>группообразующая</a:t>
            </a:r>
            <a:r>
              <a:rPr lang="ru-RU" dirty="0" smtClean="0"/>
              <a:t>) </a:t>
            </a:r>
            <a:r>
              <a:rPr lang="ru-RU" b="1" i="1" dirty="0" smtClean="0"/>
              <a:t>функция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643050"/>
            <a:ext cx="7498080" cy="4800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Язык – средство объединяющее некий этнос (народ). Этническая функция помогает сформироваться национальному самосознанию. </a:t>
            </a:r>
          </a:p>
          <a:p>
            <a:pPr>
              <a:buNone/>
            </a:pPr>
            <a:r>
              <a:rPr lang="ru-RU" dirty="0" smtClean="0"/>
              <a:t>Этническая функция определяется отношением людей к языку, традициям культуры и национально-языковой политикой. </a:t>
            </a:r>
          </a:p>
          <a:p>
            <a:pPr>
              <a:buNone/>
            </a:pPr>
            <a:r>
              <a:rPr lang="ru-RU" dirty="0" smtClean="0"/>
              <a:t>Основополагающим признаком этноса выступает этническое самосознание, его же ярчайшим проявлением становится этноним, т.е. название народа, национальности, племени.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en-US" b="1" i="1" dirty="0" smtClean="0"/>
              <a:t>2.</a:t>
            </a:r>
            <a:r>
              <a:rPr lang="ru-RU" b="1" i="1" dirty="0" smtClean="0"/>
              <a:t>2.8</a:t>
            </a:r>
            <a:r>
              <a:rPr lang="ru-RU" b="1" i="1" dirty="0" smtClean="0"/>
              <a:t>. Магическая функция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реализуется в особых ситуациях, когда язык наделяется как бы надчеловеческой, «потусторонней» силой. </a:t>
            </a:r>
          </a:p>
          <a:p>
            <a:pPr>
              <a:buNone/>
            </a:pPr>
            <a:r>
              <a:rPr lang="ru-RU" dirty="0" smtClean="0"/>
              <a:t>Вера человека, что слово/язык способен повлиять на последующие события.</a:t>
            </a:r>
          </a:p>
          <a:p>
            <a:pPr>
              <a:buNone/>
            </a:pPr>
            <a:r>
              <a:rPr lang="ru-RU" dirty="0" smtClean="0"/>
              <a:t>Данная функция связана с религиозными и мистическими верованиями, например, </a:t>
            </a:r>
            <a:r>
              <a:rPr lang="ru-RU" i="1" dirty="0" smtClean="0"/>
              <a:t>Ни дна тебе, ни покрышки. 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Язык не только средство передачи «готовой мысли», но и средство формирования мысли. </a:t>
            </a:r>
          </a:p>
          <a:p>
            <a:r>
              <a:rPr lang="ru-RU" dirty="0" smtClean="0"/>
              <a:t>Выдающийся русский психолог Л.С.Выготский говорил «мысль не просто выражается в слове, мысль в слове совершается».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1214446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3</a:t>
            </a:r>
            <a:r>
              <a:rPr lang="ru-RU" sz="3600" b="1" i="1" dirty="0" smtClean="0"/>
              <a:t>. МЫСЛИТЕЛЬНАЯ (КОГНИТИВНАЯ) ФУНКЦИЯ ЯЗЫКА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357298"/>
            <a:ext cx="7498080" cy="550070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Словесная форма мышления – основная. Она служит средством формирования и выражения мыслей. Говорить – значит выражать свои мысли.  Мысли формируются с помощью языка. </a:t>
            </a:r>
          </a:p>
          <a:p>
            <a:pPr>
              <a:buNone/>
            </a:pPr>
            <a:r>
              <a:rPr lang="ru-RU" dirty="0" smtClean="0"/>
              <a:t>Мыслительную функцию взращивает коммуникативная функция. При формировании мысль опирается на категории и единицы языка. </a:t>
            </a:r>
          </a:p>
          <a:p>
            <a:pPr>
              <a:buNone/>
            </a:pPr>
            <a:r>
              <a:rPr lang="ru-RU" dirty="0" smtClean="0"/>
              <a:t>Основная форма мышления - языковая, словесная. Но существуют и другие формы мышления – образная, предметная. </a:t>
            </a:r>
          </a:p>
          <a:p>
            <a:pPr>
              <a:buNone/>
            </a:pPr>
            <a:r>
              <a:rPr lang="ru-RU" dirty="0" smtClean="0"/>
              <a:t>Язык – не просто форма, не средство мышления, а скорее, его способ. </a:t>
            </a:r>
          </a:p>
          <a:p>
            <a:pPr>
              <a:buNone/>
            </a:pPr>
            <a:r>
              <a:rPr lang="ru-RU" dirty="0" smtClean="0"/>
              <a:t>Сам характер формирования мыслительных единиц и их функционирования в значительной мере зависит именно от языка.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857256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en-US" sz="4000" b="1" i="1" dirty="0" smtClean="0"/>
              <a:t>3</a:t>
            </a:r>
            <a:r>
              <a:rPr lang="ru-RU" sz="3600" b="1" i="1" dirty="0" smtClean="0"/>
              <a:t>.</a:t>
            </a:r>
            <a:r>
              <a:rPr lang="en-US" sz="3600" b="1" i="1" dirty="0" smtClean="0"/>
              <a:t>1</a:t>
            </a:r>
            <a:r>
              <a:rPr lang="ru-RU" sz="3600" b="1" i="1" dirty="0" smtClean="0"/>
              <a:t> </a:t>
            </a:r>
            <a:r>
              <a:rPr lang="ru-RU" sz="3600" b="1" i="1" dirty="0" smtClean="0"/>
              <a:t>ПОДФУНКЦИИ МЫСЛИТЕЛЬНОЙ ФУНКЦИИ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8578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100" b="1" i="1" dirty="0" smtClean="0"/>
              <a:t>3.</a:t>
            </a:r>
            <a:r>
              <a:rPr lang="en-US" sz="4100" b="1" i="1" dirty="0" smtClean="0"/>
              <a:t>1.</a:t>
            </a:r>
            <a:r>
              <a:rPr lang="ru-RU" sz="4100" b="1" i="1" dirty="0" smtClean="0"/>
              <a:t>1. </a:t>
            </a:r>
            <a:r>
              <a:rPr lang="ru-RU" sz="4100" b="1" i="1" dirty="0" smtClean="0"/>
              <a:t>Номинативная (именующая</a:t>
            </a:r>
            <a:r>
              <a:rPr lang="ru-RU" sz="4100" b="1" dirty="0" smtClean="0"/>
              <a:t>) </a:t>
            </a:r>
            <a:r>
              <a:rPr lang="ru-RU" sz="4100" b="1" i="1" dirty="0" smtClean="0"/>
              <a:t>функция</a:t>
            </a:r>
            <a:r>
              <a:rPr lang="ru-RU" sz="4100" b="1" dirty="0" smtClean="0"/>
              <a:t> </a:t>
            </a:r>
            <a:r>
              <a:rPr lang="ru-RU" sz="4100" dirty="0" smtClean="0"/>
              <a:t>языка </a:t>
            </a:r>
            <a:r>
              <a:rPr lang="ru-RU" dirty="0" smtClean="0"/>
              <a:t>выражается в называниях объектов и явлений действительности: они составляют неотъемлемую часть познания. </a:t>
            </a:r>
          </a:p>
          <a:p>
            <a:pPr>
              <a:buNone/>
            </a:pPr>
            <a:r>
              <a:rPr lang="ru-RU" dirty="0" smtClean="0"/>
              <a:t>Номинация позволяет «застолбить» явления действительности в словах, которые что-либо называют.</a:t>
            </a:r>
          </a:p>
          <a:p>
            <a:pPr>
              <a:buNone/>
            </a:pPr>
            <a:r>
              <a:rPr lang="ru-RU" dirty="0" smtClean="0"/>
              <a:t>Вся та система понятий, которой обладает современный человек, находится в системе названий. </a:t>
            </a:r>
          </a:p>
          <a:p>
            <a:pPr>
              <a:buNone/>
            </a:pPr>
            <a:r>
              <a:rPr lang="ru-RU" dirty="0" smtClean="0"/>
              <a:t>Номинативная функция связана с функцией познавательной, т.к. участвует в процессе познания мира. Человек пользуется номинативной функцией  избирательно, называя только то, что для него ближе и важнее.</a:t>
            </a:r>
          </a:p>
          <a:p>
            <a:pPr>
              <a:buNone/>
            </a:pPr>
            <a:r>
              <a:rPr lang="ru-RU" dirty="0" smtClean="0"/>
              <a:t>Чтобы какой-либо предмет приобрёл своё название в языке, он должен перейти «порог значимости».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142984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/>
            <a:r>
              <a:rPr lang="ru-RU" sz="3200" b="1" i="1" dirty="0" smtClean="0"/>
              <a:t>3.</a:t>
            </a:r>
            <a:r>
              <a:rPr lang="en-US" sz="3200" b="1" i="1" dirty="0" smtClean="0"/>
              <a:t>1.</a:t>
            </a:r>
            <a:r>
              <a:rPr lang="ru-RU" sz="3200" b="1" i="1" dirty="0" smtClean="0"/>
              <a:t>2</a:t>
            </a:r>
            <a:r>
              <a:rPr lang="ru-RU" sz="3200" b="1" i="1" dirty="0" smtClean="0"/>
              <a:t>.  Познавательная (аккумулятивная, накопительная) функция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64357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служит средством сознания, способствует его деятельности и отражает его результаты.</a:t>
            </a:r>
          </a:p>
          <a:p>
            <a:pPr>
              <a:buNone/>
            </a:pPr>
            <a:r>
              <a:rPr lang="ru-RU" dirty="0" smtClean="0"/>
              <a:t>Большая часть знаний того, что приходит к человеку, приходит через язык. </a:t>
            </a:r>
          </a:p>
          <a:p>
            <a:pPr>
              <a:buNone/>
            </a:pPr>
            <a:r>
              <a:rPr lang="ru-RU" dirty="0" smtClean="0"/>
              <a:t>Как образуется понятие? Человек наблюдает множество явлений объективной действительности, сравнивает их, выделяет в них различные признаки. Несущественные признаки отбрасываются, существенные остаются. </a:t>
            </a:r>
          </a:p>
          <a:p>
            <a:pPr>
              <a:buNone/>
            </a:pPr>
            <a:r>
              <a:rPr lang="ru-RU" dirty="0" smtClean="0"/>
              <a:t>Слово – типичная, нормальная форма существования понятия. </a:t>
            </a:r>
          </a:p>
          <a:p>
            <a:pPr>
              <a:buNone/>
            </a:pPr>
            <a:r>
              <a:rPr lang="ru-RU" dirty="0" smtClean="0"/>
              <a:t>Воспитание человека, формирование его внутреннего мира – в этом суть познавательной функции языка.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933588" cy="1142984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3600" b="1" i="1" dirty="0" smtClean="0"/>
              <a:t>4. ГИПОТЕЗА ЛИНГВИСТИЧЕСКОЙ ОТНОСИТЕЛЬНОСТИ  (</a:t>
            </a:r>
            <a:r>
              <a:rPr lang="ru-RU" sz="3100" b="1" i="1" dirty="0" smtClean="0"/>
              <a:t>Э. Сепир, Б.Л. Уорф)</a:t>
            </a:r>
            <a:r>
              <a:rPr lang="ru-RU" sz="3600" b="1" i="1" dirty="0" smtClean="0"/>
              <a:t>-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0339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 smtClean="0"/>
              <a:t>структура языка определяет структуру мышления, </a:t>
            </a:r>
            <a:r>
              <a:rPr lang="ru-RU" dirty="0" smtClean="0"/>
              <a:t>т.е. человек живёт не столько в мире объективной действительности, сколько в мире языка. </a:t>
            </a:r>
          </a:p>
          <a:p>
            <a:pPr>
              <a:buNone/>
            </a:pPr>
            <a:r>
              <a:rPr lang="ru-RU" dirty="0" smtClean="0"/>
              <a:t>Мышление, а значит и познание окружающего мира, определяется конкретным языком. </a:t>
            </a:r>
          </a:p>
          <a:p>
            <a:pPr>
              <a:buNone/>
            </a:pPr>
            <a:r>
              <a:rPr lang="ru-RU" dirty="0" smtClean="0"/>
              <a:t>Нет общего для всех объективного познания, потому что человек членит окружающую действительность под влиянием конкретного языка.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I</a:t>
            </a:r>
            <a:r>
              <a:rPr lang="ru-RU" b="1" dirty="0" smtClean="0"/>
              <a:t>. СУЩНОСТЬ ЯЗЫКА.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578645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Язык</a:t>
            </a:r>
            <a:r>
              <a:rPr lang="ru-RU" dirty="0" smtClean="0"/>
              <a:t> - сложнейшая знаковая система, работающая в единстве и взаимодействии с сознанием и мышлением человека. Вопрос о сущности языка – один из сложнейших в языкознании. </a:t>
            </a:r>
          </a:p>
          <a:p>
            <a:pPr>
              <a:buNone/>
            </a:pPr>
            <a:r>
              <a:rPr lang="ru-RU" u="sng" dirty="0" smtClean="0"/>
              <a:t>Язык рассматривается как явление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1) биологическое (или природное);</a:t>
            </a:r>
          </a:p>
          <a:p>
            <a:pPr>
              <a:buNone/>
            </a:pPr>
            <a:r>
              <a:rPr lang="ru-RU" dirty="0" smtClean="0"/>
              <a:t>2) психологическое (индивидуальное);</a:t>
            </a:r>
          </a:p>
          <a:p>
            <a:pPr>
              <a:buNone/>
            </a:pPr>
            <a:r>
              <a:rPr lang="ru-RU" dirty="0" smtClean="0"/>
              <a:t>3) социальное (общественное).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Разное понимание сущности языка порождало и </a:t>
            </a:r>
            <a:r>
              <a:rPr lang="ru-RU" i="1" u="sng" dirty="0" smtClean="0"/>
              <a:t>разные подходы к его определению</a:t>
            </a:r>
            <a:r>
              <a:rPr lang="ru-RU" dirty="0" smtClean="0"/>
              <a:t> – каждая теория акцентировала разные моменты: отношение языка к мышлению, структурную организацию языка, важнейшие функции языка и т.д.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Видение Мира относительно, оно зависит от того, на каком языке мы говорим. Носители английского и русского языков по-разному видят мир.</a:t>
            </a: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</a:rPr>
              <a:t>Мне не спится                            </a:t>
            </a:r>
            <a:r>
              <a:rPr lang="en-US" i="1" dirty="0" smtClean="0">
                <a:solidFill>
                  <a:srgbClr val="7030A0"/>
                </a:solidFill>
              </a:rPr>
              <a:t>I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i="1" dirty="0" err="1" smtClean="0">
                <a:solidFill>
                  <a:srgbClr val="7030A0"/>
                </a:solidFill>
              </a:rPr>
              <a:t>са</a:t>
            </a:r>
            <a:r>
              <a:rPr lang="en-US" i="1" dirty="0" smtClean="0">
                <a:solidFill>
                  <a:srgbClr val="7030A0"/>
                </a:solidFill>
              </a:rPr>
              <a:t>n</a:t>
            </a:r>
            <a:r>
              <a:rPr lang="ru-RU" i="1" dirty="0" smtClean="0">
                <a:solidFill>
                  <a:srgbClr val="7030A0"/>
                </a:solidFill>
              </a:rPr>
              <a:t>’</a:t>
            </a:r>
            <a:r>
              <a:rPr lang="en-US" i="1" dirty="0" smtClean="0">
                <a:solidFill>
                  <a:srgbClr val="7030A0"/>
                </a:solidFill>
              </a:rPr>
              <a:t>t sleep</a:t>
            </a:r>
            <a:r>
              <a:rPr lang="ru-RU" i="1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</a:rPr>
              <a:t>Мне кажется</a:t>
            </a:r>
            <a:r>
              <a:rPr lang="en-US" i="1" dirty="0" smtClean="0">
                <a:solidFill>
                  <a:srgbClr val="7030A0"/>
                </a:solidFill>
              </a:rPr>
              <a:t>                      It seems to me.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</a:rPr>
              <a:t>Мне не везёт</a:t>
            </a:r>
            <a:r>
              <a:rPr lang="en-US" i="1" dirty="0" smtClean="0">
                <a:solidFill>
                  <a:srgbClr val="7030A0"/>
                </a:solidFill>
              </a:rPr>
              <a:t>                      I am not lucky.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/>
              <a:t>Язык влияет на мышление, а мышление влияет на язык </a:t>
            </a:r>
            <a:r>
              <a:rPr lang="ru-RU" dirty="0" smtClean="0">
                <a:latin typeface="Times New Roman"/>
                <a:cs typeface="Times New Roman"/>
              </a:rPr>
              <a:t>→</a:t>
            </a:r>
          </a:p>
          <a:p>
            <a:pPr>
              <a:buNone/>
            </a:pPr>
            <a:r>
              <a:rPr lang="ru-RU" b="1" dirty="0" smtClean="0"/>
              <a:t>Онтогенез</a:t>
            </a:r>
            <a:r>
              <a:rPr lang="ru-RU" dirty="0" smtClean="0"/>
              <a:t>:    язык =&gt; мышление, влияние языка на мышление;</a:t>
            </a:r>
          </a:p>
          <a:p>
            <a:pPr>
              <a:buNone/>
            </a:pPr>
            <a:r>
              <a:rPr lang="ru-RU" b="1" dirty="0" smtClean="0"/>
              <a:t>Филогенез</a:t>
            </a:r>
            <a:r>
              <a:rPr lang="ru-RU" dirty="0" smtClean="0"/>
              <a:t>:    мышление =&gt; язык, менталитет народа влияет на язык. 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en-US" b="1" i="1" dirty="0" smtClean="0"/>
              <a:t>5</a:t>
            </a:r>
            <a:r>
              <a:rPr lang="ru-RU" b="1" i="1" dirty="0" smtClean="0"/>
              <a:t>. </a:t>
            </a:r>
            <a:r>
              <a:rPr lang="ru-RU" b="1" i="1" dirty="0" smtClean="0"/>
              <a:t>СОЦИАЛЬНЫЕ ФУНКЦИИ ЯЗЫКА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000108"/>
            <a:ext cx="7647836" cy="58578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u="sng" dirty="0" smtClean="0"/>
              <a:t>Социальные параметры</a:t>
            </a:r>
            <a:r>
              <a:rPr lang="ru-RU" dirty="0" smtClean="0"/>
              <a:t>, которые учитывает язык: 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/>
              <a:t>Пол</a:t>
            </a:r>
            <a:r>
              <a:rPr lang="ru-RU" dirty="0" smtClean="0"/>
              <a:t>. Существует много языков, которые делятся на мужской и женский языки. Этот параметр есть и в русском, и в сибирских языках. Например, «</a:t>
            </a:r>
            <a:r>
              <a:rPr lang="ru-RU" i="1" dirty="0" smtClean="0"/>
              <a:t>Ой, какая прелестная сумочка</a:t>
            </a:r>
            <a:r>
              <a:rPr lang="ru-RU" dirty="0" smtClean="0"/>
              <a:t>!».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/>
              <a:t>Возраст. </a:t>
            </a:r>
            <a:r>
              <a:rPr lang="ru-RU" dirty="0" smtClean="0"/>
              <a:t>Языки разных поколений очень отличаются (ваши бабушки, родители и вы). Обычно в функцию старшего поколения входит контроль над языком. Задача молодого поколения вносить инновации в язык.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/>
              <a:t>Социальный статус. </a:t>
            </a:r>
            <a:r>
              <a:rPr lang="ru-RU" dirty="0" smtClean="0"/>
              <a:t> Мы разговариваем с разными категориями людей по-разному.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/>
          <a:lstStyle/>
          <a:p>
            <a:pPr algn="ctr"/>
            <a:r>
              <a:rPr lang="ru-RU" dirty="0" smtClean="0"/>
              <a:t>6. Язык и мышление.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1054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Язык и мышление неразрывно связаны как виды общественной деятельности. Но существуют </a:t>
            </a:r>
            <a:r>
              <a:rPr lang="ru-RU" i="1" u="sng" dirty="0" smtClean="0"/>
              <a:t>различные точки зрения о природе и качестве этой связи</a:t>
            </a:r>
            <a:r>
              <a:rPr lang="ru-RU" dirty="0" smtClean="0"/>
              <a:t>: 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/>
              <a:t>механизм мышления не связан вербальным кодом и осуществляется независимо от языка;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/>
              <a:t>механизм мышления тесно связан с языком и без языка не может быть мышления;</a:t>
            </a:r>
          </a:p>
          <a:p>
            <a:pPr marL="596646" lvl="0" indent="-514350">
              <a:buFont typeface="+mj-lt"/>
              <a:buAutoNum type="arabicPeriod"/>
            </a:pPr>
            <a:r>
              <a:rPr lang="ru-RU" dirty="0" smtClean="0"/>
              <a:t>мышление может быть как вербальным, так и невербальным (наглядно образным).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Материалистическая теория отражения рассматривает язык и мышление в </a:t>
            </a:r>
            <a:r>
              <a:rPr lang="ru-RU" i="1" dirty="0" smtClean="0"/>
              <a:t>диалектическом единстве.</a:t>
            </a:r>
            <a:endParaRPr lang="ru-RU" dirty="0" smtClean="0"/>
          </a:p>
          <a:p>
            <a:r>
              <a:rPr lang="ru-RU" dirty="0" smtClean="0"/>
              <a:t>Мышление – высшая форма активного отражения объективной реальности; целенаправленное, опосредованное и обобщенное познание существенных связей и отношение предметов и явлений.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4290"/>
            <a:ext cx="7498080" cy="857256"/>
          </a:xfrm>
        </p:spPr>
        <p:txBody>
          <a:bodyPr/>
          <a:lstStyle/>
          <a:p>
            <a:r>
              <a:rPr lang="ru-RU" u="sng" dirty="0" smtClean="0"/>
              <a:t>Отличия языка от мышления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03397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Мышление </a:t>
            </a:r>
            <a:r>
              <a:rPr lang="ru-RU" dirty="0" smtClean="0"/>
              <a:t>1) отражает действительность; 2) идеально – не имеет свойств материи: массы, протяженности, плотности.</a:t>
            </a:r>
          </a:p>
          <a:p>
            <a:r>
              <a:rPr lang="ru-RU" b="1" dirty="0" smtClean="0"/>
              <a:t>Язык </a:t>
            </a:r>
            <a:r>
              <a:rPr lang="ru-RU" dirty="0" smtClean="0"/>
              <a:t>1) выражает действительность; 2) материален – все его единицы облечены в звуки. </a:t>
            </a:r>
          </a:p>
          <a:p>
            <a:r>
              <a:rPr lang="ru-RU" dirty="0" smtClean="0"/>
              <a:t>Связь языка и мышления позволяет ему осуществлять </a:t>
            </a:r>
            <a:r>
              <a:rPr lang="ru-RU" i="1" dirty="0" smtClean="0"/>
              <a:t>коммуникативную и когнитивную функции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Маслов Ю.С. Введение в языкознание. М.: Высшая школа, 1997.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Скибицкая. Социолингвистика. Новосибирск, 2008. С. 22-36.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/>
              <a:t>Заскока С.А. Введение в языкознание. </a:t>
            </a:r>
            <a:r>
              <a:rPr lang="ru-RU" smtClean="0"/>
              <a:t>Конпект</a:t>
            </a:r>
            <a:r>
              <a:rPr lang="ru-RU" dirty="0" smtClean="0"/>
              <a:t> лекций. М.: Приор, 2005.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II</a:t>
            </a:r>
            <a:r>
              <a:rPr lang="ru-RU" b="1" dirty="0" smtClean="0"/>
              <a:t>. ФУНКЦИИ ЯЗЫКА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03397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Любой этнический язык существует в определённом социуме. Он выполняет множество функций. Функция языка</a:t>
            </a:r>
            <a:r>
              <a:rPr lang="en-US" dirty="0" smtClean="0"/>
              <a:t> </a:t>
            </a:r>
            <a:r>
              <a:rPr lang="ru-RU" dirty="0" smtClean="0"/>
              <a:t>- предназначение языка как данности, как системы знаков выполнять определённую роль в жизнедеятельности некоторого социума.</a:t>
            </a:r>
          </a:p>
          <a:p>
            <a:r>
              <a:rPr lang="ru-RU" dirty="0" smtClean="0"/>
              <a:t>В языкознании слово </a:t>
            </a:r>
            <a:r>
              <a:rPr lang="ru-RU" b="1" i="1" dirty="0" smtClean="0"/>
              <a:t>функция</a:t>
            </a:r>
            <a:r>
              <a:rPr lang="ru-RU" dirty="0" smtClean="0"/>
              <a:t> обычно употребляется в смысле «производимая работа», «назначение», «роль».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5026" cy="72547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2.1</a:t>
            </a:r>
            <a:r>
              <a:rPr lang="ru-RU" sz="4000" b="1" dirty="0" smtClean="0"/>
              <a:t>. </a:t>
            </a:r>
            <a:r>
              <a:rPr lang="ru-RU" sz="4000" b="1" dirty="0" smtClean="0"/>
              <a:t>КОММУНИКАТИВНАЯ ФУНКЦИЯ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1054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- одна из важных функций, т.к. назначение языка - служить средством общения, имея в виду обмен мыслями через определённую знаковую систему. </a:t>
            </a:r>
          </a:p>
          <a:p>
            <a:pPr>
              <a:buNone/>
            </a:pPr>
            <a:r>
              <a:rPr lang="ru-RU" dirty="0" smtClean="0"/>
              <a:t>Она позволяет говорящему выражать свои мысли, а другому индивиду их воспринимать и принимать к сведению. </a:t>
            </a:r>
          </a:p>
          <a:p>
            <a:pPr>
              <a:buNone/>
            </a:pPr>
            <a:r>
              <a:rPr lang="ru-RU" dirty="0" smtClean="0"/>
              <a:t>Коммуникация – общение, обмен информацией. </a:t>
            </a:r>
          </a:p>
          <a:p>
            <a:pPr>
              <a:buNone/>
            </a:pPr>
            <a:r>
              <a:rPr lang="ru-RU" dirty="0" smtClean="0"/>
              <a:t>Коммуникативная функция языка изучалась в лингвистике на протяжении всей её истории и получила множество интерпретаций и обоснований. </a:t>
            </a:r>
          </a:p>
          <a:p>
            <a:pPr>
              <a:buNone/>
            </a:pPr>
            <a:r>
              <a:rPr lang="ru-RU" dirty="0" smtClean="0"/>
              <a:t>Язык по своей природе имеет одну цель – установление взаимопонимания в процессе коммуникации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Информация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71501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сообщение о положении дел, сведения, предназначенные для понимания и важные для поведения того, кому они адресованы, лежит в основе коммуникативной функции.</a:t>
            </a:r>
          </a:p>
          <a:p>
            <a:pPr>
              <a:buNone/>
            </a:pPr>
            <a:r>
              <a:rPr lang="ru-RU" dirty="0" smtClean="0"/>
              <a:t>Информация передаётся в пространстве и во времени. </a:t>
            </a:r>
          </a:p>
          <a:p>
            <a:pPr>
              <a:buNone/>
            </a:pPr>
            <a:r>
              <a:rPr lang="ru-RU" dirty="0" smtClean="0"/>
              <a:t>Информация сохраняется и передаётся из века в век, из тысячелетия к тысячелетию.</a:t>
            </a:r>
          </a:p>
          <a:p>
            <a:pPr>
              <a:buNone/>
            </a:pPr>
            <a:r>
              <a:rPr lang="ru-RU" dirty="0" smtClean="0"/>
              <a:t>Благодаря языку осуществляется преемственность человеческой культуры, происходит накопление и усвоение опыта, выработанного за большой период времени. </a:t>
            </a:r>
          </a:p>
          <a:p>
            <a:pPr>
              <a:buNone/>
            </a:pPr>
            <a:r>
              <a:rPr lang="ru-RU" dirty="0" smtClean="0"/>
              <a:t>Информация реализуется в речи – одном из важнейших факторов человека.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7862150" cy="1357322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2.2</a:t>
            </a:r>
            <a:r>
              <a:rPr lang="ru-RU" dirty="0" smtClean="0"/>
              <a:t>.</a:t>
            </a:r>
            <a:r>
              <a:rPr lang="ru-RU" sz="3600" b="1" dirty="0" smtClean="0"/>
              <a:t> </a:t>
            </a:r>
            <a:r>
              <a:rPr lang="ru-RU" sz="3600" b="1" dirty="0" smtClean="0"/>
              <a:t>ПОДФУНКЦИИ КОММУНИКАТИВНОЙ ФУНКЦИИ ЯЗЫКА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14488"/>
            <a:ext cx="7498080" cy="453391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Коммуникативная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функция языка (служить средством общения) имеет несколько подфункций и частных функций:</a:t>
            </a:r>
          </a:p>
          <a:p>
            <a:pPr>
              <a:buNone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Констатирующая </a:t>
            </a:r>
            <a:r>
              <a:rPr lang="ru-RU" dirty="0" smtClean="0"/>
              <a:t>– служит для простого «нейтрального» сообщения о факте и выражена в повествовательных предложениях.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2.2.</a:t>
            </a:r>
            <a:r>
              <a:rPr lang="en-US" dirty="0" smtClean="0">
                <a:latin typeface="Calibri" pitchFamily="34" charset="0"/>
              </a:rPr>
              <a:t>2.</a:t>
            </a:r>
            <a:r>
              <a:rPr lang="en-US" dirty="0" smtClean="0"/>
              <a:t> </a:t>
            </a:r>
            <a:r>
              <a:rPr lang="ru-RU" b="1" i="1" dirty="0" smtClean="0"/>
              <a:t>Регулятивная</a:t>
            </a:r>
            <a:r>
              <a:rPr lang="ru-RU" dirty="0" smtClean="0"/>
              <a:t> </a:t>
            </a:r>
            <a:r>
              <a:rPr lang="ru-RU" b="1" i="1" dirty="0" smtClean="0"/>
              <a:t>функция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071546"/>
            <a:ext cx="7790712" cy="51768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направлена на создание, поддержание и регулирование отношений в микроколлективах. Её цель -  воздействовать на адресата сообщения: побудить, запретить , предостеречь.</a:t>
            </a:r>
          </a:p>
          <a:p>
            <a:pPr marL="596646" indent="-514350">
              <a:buFont typeface="+mj-lt"/>
              <a:buAutoNum type="alphaUcPeriod"/>
            </a:pPr>
            <a:r>
              <a:rPr lang="ru-RU" b="1" i="1" dirty="0" smtClean="0"/>
              <a:t>волеизъявительная – </a:t>
            </a:r>
            <a:r>
              <a:rPr lang="ru-RU" dirty="0" smtClean="0"/>
              <a:t> выражается в просьбах и приказах;</a:t>
            </a:r>
          </a:p>
          <a:p>
            <a:pPr marL="596646" indent="-514350">
              <a:buFont typeface="+mj-lt"/>
              <a:buAutoNum type="alphaUcPeriod"/>
            </a:pPr>
            <a:r>
              <a:rPr lang="ru-RU" b="1" i="1" dirty="0" smtClean="0"/>
              <a:t>вопросительная</a:t>
            </a:r>
            <a:r>
              <a:rPr lang="ru-RU" dirty="0" smtClean="0"/>
              <a:t> – служит для запроса о факте;</a:t>
            </a:r>
          </a:p>
          <a:p>
            <a:pPr marL="596646" indent="-514350">
              <a:buFont typeface="+mj-lt"/>
              <a:buAutoNum type="alphaUcPeriod"/>
            </a:pPr>
            <a:r>
              <a:rPr lang="ru-RU" b="1" i="1" dirty="0" smtClean="0"/>
              <a:t>апеллятивная</a:t>
            </a:r>
            <a:r>
              <a:rPr lang="ru-RU" b="1" dirty="0" smtClean="0"/>
              <a:t> </a:t>
            </a:r>
            <a:r>
              <a:rPr lang="ru-RU" dirty="0" smtClean="0"/>
              <a:t>(призывная) - направлена на побуждение к какому-либо действию или регуляцию действий. 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8143900" cy="1000132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2.</a:t>
            </a:r>
            <a:r>
              <a:rPr lang="ru-RU" dirty="0" smtClean="0"/>
              <a:t>2.3</a:t>
            </a:r>
            <a:r>
              <a:rPr lang="ru-RU" dirty="0" smtClean="0"/>
              <a:t>. </a:t>
            </a:r>
            <a:r>
              <a:rPr lang="ru-RU" b="1" i="1" dirty="0" smtClean="0"/>
              <a:t>Контактоустанавливающая (фатическая</a:t>
            </a:r>
            <a:r>
              <a:rPr lang="ru-RU" b="1" dirty="0" smtClean="0"/>
              <a:t>) </a:t>
            </a:r>
            <a:r>
              <a:rPr lang="ru-RU" b="1" i="1" dirty="0" smtClean="0"/>
              <a:t>функция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5410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выполняет</a:t>
            </a:r>
            <a:r>
              <a:rPr lang="ru-RU" b="1" dirty="0" smtClean="0"/>
              <a:t> </a:t>
            </a:r>
            <a:r>
              <a:rPr lang="ru-RU" dirty="0" smtClean="0"/>
              <a:t>функцию создания и поддержания контакта между собеседниками, когда контакта ещё нет или уже нет (приветствие, прощание, обмен репликами о погоде т.п.). </a:t>
            </a:r>
          </a:p>
          <a:p>
            <a:pPr>
              <a:buNone/>
            </a:pPr>
            <a:r>
              <a:rPr lang="ru-RU" dirty="0" smtClean="0"/>
              <a:t>В относительно постоянных коллективах установление и поддержание речевых контактов – важнейшее средство регулирования отношений. </a:t>
            </a:r>
          </a:p>
          <a:p>
            <a:pPr>
              <a:buNone/>
            </a:pPr>
            <a:r>
              <a:rPr lang="ru-RU" dirty="0" smtClean="0"/>
              <a:t>Общение с родственниками, соседями, сослуживцами нужно не только для поддержания определённых отношений в микроколлективах, оно важно и для самого человека – для его самоутверждения, реализации как личности.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Регулятивная и фатическая функции языка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85926"/>
            <a:ext cx="7498080" cy="446247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направлены не только на улучшение отношений между членами микроколлектива, но и используются в «репрессивных» целях, оттолкнуть от себя собеседника. </a:t>
            </a:r>
          </a:p>
          <a:p>
            <a:r>
              <a:rPr lang="ru-RU" dirty="0" smtClean="0"/>
              <a:t>Т.е., язык используется не только для взаимных «поглаживаний», но также для «уколов» и «ударов» - выражения угрозы, оскорбления, ругательства и т.д.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194</TotalTime>
  <Words>1577</Words>
  <PresentationFormat>Экран (4:3)</PresentationFormat>
  <Paragraphs>111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Солнцестояние</vt:lpstr>
      <vt:lpstr>ФУНКЦИИ ЯЗЫКА</vt:lpstr>
      <vt:lpstr> I. СУЩНОСТЬ ЯЗЫКА. </vt:lpstr>
      <vt:lpstr> II. ФУНКЦИИ ЯЗЫКА </vt:lpstr>
      <vt:lpstr> 2.1. КОММУНИКАТИВНАЯ ФУНКЦИЯ  </vt:lpstr>
      <vt:lpstr>Информация -</vt:lpstr>
      <vt:lpstr>2.2. ПОДФУНКЦИИ КОММУНИКАТИВНОЙ ФУНКЦИИ ЯЗЫКА</vt:lpstr>
      <vt:lpstr>2.2.2. Регулятивная функция </vt:lpstr>
      <vt:lpstr>2.2.3. Контактоустанавливающая (фатическая) функция </vt:lpstr>
      <vt:lpstr>Регулятивная и фатическая функции языка </vt:lpstr>
      <vt:lpstr>2.2.4. Эмоционально-экспрессивная функция</vt:lpstr>
      <vt:lpstr>2.2.5. Метаязыковая функция </vt:lpstr>
      <vt:lpstr>2.2.6. Эстетическая функция -</vt:lpstr>
      <vt:lpstr>2.2.7. Этническая (группообразующая) функция</vt:lpstr>
      <vt:lpstr>2.2.8. Магическая функция </vt:lpstr>
      <vt:lpstr>Слайд 15</vt:lpstr>
      <vt:lpstr> 3. МЫСЛИТЕЛЬНАЯ (КОГНИТИВНАЯ) ФУНКЦИЯ ЯЗЫКА </vt:lpstr>
      <vt:lpstr> 3.1 ПОДФУНКЦИИ МЫСЛИТЕЛЬНОЙ ФУНКЦИИ </vt:lpstr>
      <vt:lpstr>3.1.2.  Познавательная (аккумулятивная, накопительная) функция </vt:lpstr>
      <vt:lpstr> 4. ГИПОТЕЗА ЛИНГВИСТИЧЕСКОЙ ОТНОСИТЕЛЬНОСТИ  (Э. Сепир, Б.Л. Уорф)- </vt:lpstr>
      <vt:lpstr>Слайд 20</vt:lpstr>
      <vt:lpstr> 5. СОЦИАЛЬНЫЕ ФУНКЦИИ ЯЗЫКА </vt:lpstr>
      <vt:lpstr>6. Язык и мышление.</vt:lpstr>
      <vt:lpstr>Слайд 23</vt:lpstr>
      <vt:lpstr>Отличия языка от мышления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ФУНКЦИИ ЯЗЫКА</dc:title>
  <cp:lastModifiedBy>М. В. Влавацкая</cp:lastModifiedBy>
  <cp:revision>69</cp:revision>
  <dcterms:modified xsi:type="dcterms:W3CDTF">2010-10-03T07:32:43Z</dcterms:modified>
</cp:coreProperties>
</file>