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88" r:id="rId9"/>
    <p:sldId id="263" r:id="rId10"/>
    <p:sldId id="264" r:id="rId11"/>
    <p:sldId id="265" r:id="rId12"/>
    <p:sldId id="266" r:id="rId13"/>
    <p:sldId id="267" r:id="rId14"/>
    <p:sldId id="268" r:id="rId15"/>
    <p:sldId id="287" r:id="rId16"/>
    <p:sldId id="269" r:id="rId17"/>
    <p:sldId id="270" r:id="rId18"/>
    <p:sldId id="271" r:id="rId19"/>
    <p:sldId id="289" r:id="rId20"/>
    <p:sldId id="272" r:id="rId21"/>
    <p:sldId id="273" r:id="rId22"/>
    <p:sldId id="274" r:id="rId23"/>
    <p:sldId id="275" r:id="rId24"/>
    <p:sldId id="276" r:id="rId25"/>
    <p:sldId id="277" r:id="rId26"/>
    <p:sldId id="278" r:id="rId27"/>
    <p:sldId id="284" r:id="rId28"/>
    <p:sldId id="280" r:id="rId29"/>
    <p:sldId id="281" r:id="rId30"/>
    <p:sldId id="282" r:id="rId31"/>
    <p:sldId id="283" r:id="rId32"/>
    <p:sldId id="285" r:id="rId33"/>
    <p:sldId id="286"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comb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comb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11.10.2010</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transition>
    <p:comb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11.10.2010</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comb dir="vert"/>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r>
              <a:rPr lang="ru-RU" sz="3600" dirty="0" smtClean="0"/>
              <a:t>Лекция 6</a:t>
            </a:r>
            <a:endParaRPr lang="ru-RU" sz="3600" dirty="0"/>
          </a:p>
        </p:txBody>
      </p:sp>
      <p:sp>
        <p:nvSpPr>
          <p:cNvPr id="2" name="Заголовок 1"/>
          <p:cNvSpPr>
            <a:spLocks noGrp="1"/>
          </p:cNvSpPr>
          <p:nvPr>
            <p:ph type="ctrTitle"/>
          </p:nvPr>
        </p:nvSpPr>
        <p:spPr>
          <a:xfrm>
            <a:off x="457200" y="1505930"/>
            <a:ext cx="8686800" cy="1470025"/>
          </a:xfrm>
        </p:spPr>
        <p:txBody>
          <a:bodyPr/>
          <a:lstStyle/>
          <a:p>
            <a:r>
              <a:rPr lang="ru-RU" dirty="0" smtClean="0"/>
              <a:t>ЯЗЫК, РЕЧЬ, РЕЧЕВАЯ ДЕЯТЕЛЬНОСТЬ</a:t>
            </a:r>
            <a:endParaRPr lang="ru-RU" dirty="0"/>
          </a:p>
        </p:txBody>
      </p:sp>
    </p:spTree>
  </p:cSld>
  <p:clrMapOvr>
    <a:masterClrMapping/>
  </p:clrMapOvr>
  <p:transition>
    <p:comb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82594"/>
          </a:xfrm>
        </p:spPr>
        <p:txBody>
          <a:bodyPr>
            <a:normAutofit fontScale="90000"/>
          </a:bodyPr>
          <a:lstStyle/>
          <a:p>
            <a:r>
              <a:rPr lang="ru-RU" dirty="0" smtClean="0"/>
              <a:t>По Соссюру:</a:t>
            </a:r>
            <a:endParaRPr lang="ru-RU" dirty="0"/>
          </a:p>
        </p:txBody>
      </p:sp>
      <p:sp>
        <p:nvSpPr>
          <p:cNvPr id="3" name="Содержимое 2"/>
          <p:cNvSpPr>
            <a:spLocks noGrp="1"/>
          </p:cNvSpPr>
          <p:nvPr>
            <p:ph sz="quarter" idx="1"/>
          </p:nvPr>
        </p:nvSpPr>
        <p:spPr>
          <a:xfrm>
            <a:off x="914400" y="1000108"/>
            <a:ext cx="7772400" cy="5019692"/>
          </a:xfrm>
        </p:spPr>
        <p:txBody>
          <a:bodyPr/>
          <a:lstStyle/>
          <a:p>
            <a:r>
              <a:rPr lang="ru-RU" dirty="0" smtClean="0"/>
              <a:t>Соотнесены 3 понятия: </a:t>
            </a:r>
            <a:r>
              <a:rPr lang="ru-RU" b="1" i="1" dirty="0" smtClean="0"/>
              <a:t>речевая деятельность, язык </a:t>
            </a:r>
            <a:r>
              <a:rPr lang="ru-RU" dirty="0" smtClean="0"/>
              <a:t>и </a:t>
            </a:r>
            <a:r>
              <a:rPr lang="ru-RU" b="1" i="1" dirty="0" smtClean="0"/>
              <a:t>речь</a:t>
            </a:r>
            <a:r>
              <a:rPr lang="ru-RU" dirty="0" smtClean="0"/>
              <a:t>.</a:t>
            </a:r>
          </a:p>
          <a:p>
            <a:r>
              <a:rPr lang="ru-RU" dirty="0" smtClean="0"/>
              <a:t>Речевая </a:t>
            </a:r>
            <a:r>
              <a:rPr lang="ru-RU" dirty="0" smtClean="0"/>
              <a:t>деятельность имеет характер разнородный.</a:t>
            </a:r>
          </a:p>
          <a:p>
            <a:r>
              <a:rPr lang="ru-RU" dirty="0" smtClean="0"/>
              <a:t>Понятие языка не совпадает с понятием речевой деятельности. Язык – только определённая, однако важнейшая часть речевой деятельности. </a:t>
            </a:r>
          </a:p>
          <a:p>
            <a:r>
              <a:rPr lang="ru-RU" dirty="0" smtClean="0"/>
              <a:t>Речь есть индивидуальный акт воли и </a:t>
            </a:r>
            <a:r>
              <a:rPr lang="ru-RU" dirty="0" smtClean="0"/>
              <a:t>понимания.</a:t>
            </a:r>
            <a:endParaRPr lang="ru-RU" dirty="0"/>
          </a:p>
        </p:txBody>
      </p:sp>
    </p:spTree>
  </p:cSld>
  <p:clrMapOvr>
    <a:masterClrMapping/>
  </p:clrMapOvr>
  <p:transition>
    <p:comb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654032"/>
          </a:xfrm>
        </p:spPr>
        <p:txBody>
          <a:bodyPr>
            <a:normAutofit fontScale="90000"/>
          </a:bodyPr>
          <a:lstStyle/>
          <a:p>
            <a:r>
              <a:rPr lang="ru-RU" dirty="0" smtClean="0"/>
              <a:t/>
            </a:r>
            <a:br>
              <a:rPr lang="ru-RU" dirty="0" smtClean="0"/>
            </a:br>
            <a:r>
              <a:rPr lang="ru-RU" dirty="0" smtClean="0"/>
              <a:t>В речи надлежит различать:</a:t>
            </a:r>
            <a:endParaRPr lang="ru-RU" dirty="0"/>
          </a:p>
        </p:txBody>
      </p:sp>
      <p:sp>
        <p:nvSpPr>
          <p:cNvPr id="3" name="Содержимое 2"/>
          <p:cNvSpPr>
            <a:spLocks noGrp="1"/>
          </p:cNvSpPr>
          <p:nvPr>
            <p:ph sz="quarter" idx="1"/>
          </p:nvPr>
        </p:nvSpPr>
        <p:spPr>
          <a:xfrm>
            <a:off x="914400" y="1071546"/>
            <a:ext cx="7772400" cy="5072098"/>
          </a:xfrm>
        </p:spPr>
        <p:txBody>
          <a:bodyPr>
            <a:normAutofit fontScale="92500"/>
          </a:bodyPr>
          <a:lstStyle/>
          <a:p>
            <a:pPr marL="514350" indent="-514350">
              <a:buFont typeface="+mj-lt"/>
              <a:buAutoNum type="arabicPeriod"/>
            </a:pPr>
            <a:r>
              <a:rPr lang="ru-RU" dirty="0" smtClean="0"/>
              <a:t>комбинации, при помощи которых говорящий субъект пользуется языковым кодексом с целью выражения своей личной мысли;</a:t>
            </a:r>
          </a:p>
          <a:p>
            <a:pPr marL="514350" indent="-514350">
              <a:buFont typeface="+mj-lt"/>
              <a:buAutoNum type="arabicPeriod"/>
            </a:pPr>
            <a:r>
              <a:rPr lang="ru-RU" dirty="0" smtClean="0"/>
              <a:t>психофизический механизм, позволяющий ему объективировать эти комбинации, разделяя язык и речь, мы тем самым отделяем: </a:t>
            </a:r>
          </a:p>
          <a:p>
            <a:pPr marL="892175" indent="-350838">
              <a:buFont typeface="+mj-lt"/>
              <a:buAutoNum type="alphaLcParenR"/>
            </a:pPr>
            <a:r>
              <a:rPr lang="ru-RU" dirty="0" smtClean="0"/>
              <a:t>социальное от индивидуального.  Индивидуальное проявляется в манере говорения, в склонности человека использовать необычные слова, конструкции.</a:t>
            </a:r>
          </a:p>
          <a:p>
            <a:pPr marL="892175" indent="-350838">
              <a:buFont typeface="+mj-lt"/>
              <a:buAutoNum type="alphaLcParenR"/>
            </a:pPr>
            <a:r>
              <a:rPr lang="ru-RU" dirty="0" smtClean="0"/>
              <a:t>существенное от побочного и более или менее случайного. </a:t>
            </a:r>
          </a:p>
          <a:p>
            <a:endParaRPr lang="ru-RU" dirty="0"/>
          </a:p>
        </p:txBody>
      </p:sp>
    </p:spTree>
  </p:cSld>
  <p:clrMapOvr>
    <a:masterClrMapping/>
  </p:clrMapOvr>
  <p:transition>
    <p:comb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lstStyle/>
          <a:p>
            <a:r>
              <a:rPr lang="ru-RU" dirty="0" smtClean="0"/>
              <a:t>Из всех понятий наиболее ясно</a:t>
            </a:r>
            <a:endParaRPr lang="ru-RU" dirty="0"/>
          </a:p>
        </p:txBody>
      </p:sp>
      <p:sp>
        <p:nvSpPr>
          <p:cNvPr id="3" name="Содержимое 2"/>
          <p:cNvSpPr>
            <a:spLocks noGrp="1"/>
          </p:cNvSpPr>
          <p:nvPr>
            <p:ph sz="quarter" idx="1"/>
          </p:nvPr>
        </p:nvSpPr>
        <p:spPr>
          <a:xfrm>
            <a:off x="914400" y="1214422"/>
            <a:ext cx="7772400" cy="4805378"/>
          </a:xfrm>
        </p:spPr>
        <p:txBody>
          <a:bodyPr>
            <a:normAutofit lnSpcReduction="10000"/>
          </a:bodyPr>
          <a:lstStyle/>
          <a:p>
            <a:r>
              <a:rPr lang="ru-RU" dirty="0" smtClean="0"/>
              <a:t>Соссюр определяет язык – это клад, практикой речи отлагаемый во всех, кто принадлежит к одному общественному коллективу, язык – это система знаков, в которой единственно существенным является соединение смысла и акустического образа, причём оба эти элементы знака в равной мере психичны.</a:t>
            </a:r>
          </a:p>
          <a:p>
            <a:r>
              <a:rPr lang="ru-RU" dirty="0" smtClean="0"/>
              <a:t>Подчёркивая социальную сущность языка Соссюр говорит: «он есть социальный элемент речевой деятельности вообще, внешний по отношению у индивиду, который сам по себе не может ни создавать язык, ни его изменять.</a:t>
            </a:r>
          </a:p>
          <a:p>
            <a:endParaRPr lang="ru-RU" dirty="0"/>
          </a:p>
        </p:txBody>
      </p:sp>
    </p:spTree>
  </p:cSld>
  <p:clrMapOvr>
    <a:masterClrMapping/>
  </p:clrMapOvr>
  <p:transition>
    <p:comb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357166"/>
            <a:ext cx="7772400" cy="6286544"/>
          </a:xfrm>
        </p:spPr>
        <p:txBody>
          <a:bodyPr>
            <a:normAutofit fontScale="92500" lnSpcReduction="10000"/>
          </a:bodyPr>
          <a:lstStyle/>
          <a:p>
            <a:pPr marL="514350" indent="-514350">
              <a:buFont typeface="+mj-lt"/>
              <a:buAutoNum type="arabicPeriod"/>
            </a:pPr>
            <a:r>
              <a:rPr lang="ru-RU" dirty="0" smtClean="0"/>
              <a:t>Соссюр прав: </a:t>
            </a:r>
          </a:p>
          <a:p>
            <a:pPr marL="982663" indent="-350838">
              <a:buFont typeface="+mj-lt"/>
              <a:buAutoNum type="alphaLcParenR"/>
            </a:pPr>
            <a:r>
              <a:rPr lang="ru-RU" dirty="0" smtClean="0"/>
              <a:t>надо отличать язык как явление социальное, общественное, как достояние коллектива, от иных явлений, связанных с языковой деятельностью; </a:t>
            </a:r>
          </a:p>
          <a:p>
            <a:pPr marL="982663" indent="-350838">
              <a:buFont typeface="+mj-lt"/>
              <a:buAutoNum type="alphaLcParenR"/>
            </a:pPr>
            <a:r>
              <a:rPr lang="ru-RU" dirty="0" smtClean="0"/>
              <a:t>язык – это система знаков, т.к. без неё не может осуществляться человеческое общение, явление второй сигнальной системы;</a:t>
            </a:r>
          </a:p>
          <a:p>
            <a:pPr marL="514350" indent="-514350">
              <a:buFont typeface="+mj-lt"/>
              <a:buAutoNum type="alphaLcParenR" startAt="2"/>
            </a:pPr>
            <a:r>
              <a:rPr lang="ru-RU" dirty="0" smtClean="0"/>
              <a:t>Соссюр не прав: </a:t>
            </a:r>
          </a:p>
          <a:p>
            <a:pPr marL="982663" indent="-350838">
              <a:buNone/>
            </a:pPr>
            <a:r>
              <a:rPr lang="ru-RU" dirty="0" smtClean="0"/>
              <a:t>что считает социальное явление – язык психичным. Для языка и языкового знака в частности необходима их материальность (звуки, буквы и их комбинации). Вне реальной материальности и способности быть чувственно воспринимаемым языковой знак перестает быть знаком и тогда кончается язык. </a:t>
            </a:r>
          </a:p>
          <a:p>
            <a:endParaRPr lang="ru-RU" dirty="0"/>
          </a:p>
        </p:txBody>
      </p:sp>
    </p:spTree>
  </p:cSld>
  <p:clrMapOvr>
    <a:masterClrMapping/>
  </p:clrMapOvr>
  <p:transition>
    <p:comb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357166"/>
            <a:ext cx="7772400" cy="5662634"/>
          </a:xfrm>
        </p:spPr>
        <p:txBody>
          <a:bodyPr>
            <a:normAutofit lnSpcReduction="10000"/>
          </a:bodyPr>
          <a:lstStyle/>
          <a:p>
            <a:r>
              <a:rPr lang="ru-RU" dirty="0" smtClean="0"/>
              <a:t>Разграничение языка и речи не сводится к противопоставлению социального - индивидуального, системного - асистемного, статического - динамического, оно основывается прежде всего на объективно существующем в языке общем и на конкретных случаях использования этого общего в отдельных речевых актах. Отдельные речевые акты и их результаты (произведения) – это единичные явления, которым свойственно общее. </a:t>
            </a:r>
          </a:p>
          <a:p>
            <a:r>
              <a:rPr lang="ru-RU" dirty="0" smtClean="0"/>
              <a:t>Таким образом, между языком и речью усматриваются отношения философских категорий общего и отдельного, абстрактного и </a:t>
            </a:r>
            <a:r>
              <a:rPr lang="ru-RU" dirty="0" smtClean="0"/>
              <a:t>конкретного.</a:t>
            </a:r>
            <a:endParaRPr lang="ru-RU" dirty="0" smtClean="0"/>
          </a:p>
          <a:p>
            <a:endParaRPr lang="ru-RU" dirty="0"/>
          </a:p>
        </p:txBody>
      </p:sp>
    </p:spTree>
  </p:cSld>
  <p:clrMapOvr>
    <a:masterClrMapping/>
  </p:clrMapOvr>
  <p:transition>
    <p:comb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Лев Владимирович Щерба (1880-1954) </a:t>
            </a:r>
            <a:endParaRPr lang="ru-RU" dirty="0"/>
          </a:p>
        </p:txBody>
      </p:sp>
      <p:pic>
        <p:nvPicPr>
          <p:cNvPr id="1026" name="Picture 2" descr="C:\Новая папка\Документы с нижнего компа\Документы с нижнего компа\Марина Влавацкая\Марина\Портреты амер лексикографов\Лев Владимирович  Щерба 1880-1954.jpg"/>
          <p:cNvPicPr>
            <a:picLocks noGrp="1" noChangeAspect="1" noChangeArrowheads="1"/>
          </p:cNvPicPr>
          <p:nvPr>
            <p:ph sz="quarter" idx="1"/>
          </p:nvPr>
        </p:nvPicPr>
        <p:blipFill>
          <a:blip r:embed="rId2"/>
          <a:srcRect/>
          <a:stretch>
            <a:fillRect/>
          </a:stretch>
        </p:blipFill>
        <p:spPr bwMode="auto">
          <a:xfrm rot="16200000">
            <a:off x="2924175" y="2305050"/>
            <a:ext cx="3752850" cy="2857500"/>
          </a:xfrm>
          <a:prstGeom prst="rect">
            <a:avLst/>
          </a:prstGeom>
          <a:noFill/>
        </p:spPr>
      </p:pic>
    </p:spTree>
  </p:cSld>
  <p:clrMapOvr>
    <a:masterClrMapping/>
  </p:clrMapOvr>
  <p:transition>
    <p:comb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Л.В. Щербы о трёх аспектах языковых явлений:</a:t>
            </a:r>
            <a:endParaRPr lang="ru-RU" dirty="0"/>
          </a:p>
        </p:txBody>
      </p:sp>
      <p:sp>
        <p:nvSpPr>
          <p:cNvPr id="3" name="Содержимое 2"/>
          <p:cNvSpPr>
            <a:spLocks noGrp="1"/>
          </p:cNvSpPr>
          <p:nvPr>
            <p:ph sz="quarter" idx="1"/>
          </p:nvPr>
        </p:nvSpPr>
        <p:spPr/>
        <p:txBody>
          <a:bodyPr/>
          <a:lstStyle/>
          <a:p>
            <a:pPr marL="514350" lvl="0" indent="-514350">
              <a:buFont typeface="+mj-lt"/>
              <a:buAutoNum type="arabicPeriod"/>
            </a:pPr>
            <a:r>
              <a:rPr lang="ru-RU" b="1" i="1" dirty="0" smtClean="0"/>
              <a:t>речевая деятельность</a:t>
            </a:r>
            <a:r>
              <a:rPr lang="ru-RU" dirty="0" smtClean="0"/>
              <a:t> – процесс говорения и понимания. Процессы понимания, интерпретации знаков являются не менее активными, чем процессы произнесения звуков, говорения (т.к. мы понимаем то, чего ранее никогда не слышали). Из этого следует, что «механизм, эта речевая организация человека никак не может равняться сумме речевого опыта (говорения и понимания) данного индивида, а должна быть какой-то своеобразной переработкой этого опыта». </a:t>
            </a:r>
          </a:p>
          <a:p>
            <a:endParaRPr lang="ru-RU" dirty="0"/>
          </a:p>
        </p:txBody>
      </p:sp>
    </p:spTree>
  </p:cSld>
  <p:clrMapOvr>
    <a:masterClrMapping/>
  </p:clrMapOvr>
  <p:transition>
    <p:comb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00042"/>
            <a:ext cx="7772400" cy="5519758"/>
          </a:xfrm>
        </p:spPr>
        <p:txBody>
          <a:bodyPr/>
          <a:lstStyle/>
          <a:p>
            <a:pPr marL="514350" lvl="0" indent="-514350">
              <a:buFont typeface="+mj-lt"/>
              <a:buAutoNum type="arabicParenR" startAt="2"/>
            </a:pPr>
            <a:r>
              <a:rPr lang="ru-RU" b="1" i="1" dirty="0" smtClean="0"/>
              <a:t>языковая система</a:t>
            </a:r>
            <a:r>
              <a:rPr lang="ru-RU" dirty="0" smtClean="0"/>
              <a:t> – умозаключения, воплощённые в словарь и грамматику языка; Правильно составленный словарь и грамматика должны исчерпывать знание данного языка. Языковая система проявляется в индивидуальных речевых системах.</a:t>
            </a:r>
          </a:p>
          <a:p>
            <a:pPr marL="514350" lvl="0" indent="-514350">
              <a:buFont typeface="+mj-lt"/>
              <a:buAutoNum type="arabicParenR" startAt="2"/>
            </a:pPr>
            <a:r>
              <a:rPr lang="ru-RU" b="1" i="1" dirty="0" smtClean="0"/>
              <a:t>языковой материал</a:t>
            </a:r>
            <a:r>
              <a:rPr lang="ru-RU" dirty="0" smtClean="0"/>
              <a:t> – совокупность всего говоримого и понимаемого в определённой, конкретной обстановке в ту или другую эпоху жизни данной общественной группы.</a:t>
            </a:r>
          </a:p>
          <a:p>
            <a:endParaRPr lang="ru-RU" dirty="0"/>
          </a:p>
        </p:txBody>
      </p:sp>
    </p:spTree>
  </p:cSld>
  <p:clrMapOvr>
    <a:masterClrMapping/>
  </p:clrMapOvr>
  <p:transition>
    <p:comb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428604"/>
            <a:ext cx="7772400" cy="6286544"/>
          </a:xfrm>
        </p:spPr>
        <p:txBody>
          <a:bodyPr>
            <a:normAutofit/>
          </a:bodyPr>
          <a:lstStyle/>
          <a:p>
            <a:r>
              <a:rPr lang="ru-RU" dirty="0" smtClean="0"/>
              <a:t>Речевая деятельность создаёт языковой материал. </a:t>
            </a:r>
          </a:p>
          <a:p>
            <a:r>
              <a:rPr lang="ru-RU" dirty="0" smtClean="0"/>
              <a:t>Языковая система выводится лингвистами из языкового материала. </a:t>
            </a:r>
          </a:p>
          <a:p>
            <a:r>
              <a:rPr lang="ru-RU" dirty="0" smtClean="0"/>
              <a:t>Речевая деятельность и производит языковой материал, и несёт в себе изменение языковой системы. </a:t>
            </a:r>
          </a:p>
          <a:p>
            <a:r>
              <a:rPr lang="ru-RU" dirty="0" smtClean="0"/>
              <a:t>Тем самым 3 аспекта языковых явлений тесно связаны друг с другом. </a:t>
            </a:r>
          </a:p>
          <a:p>
            <a:endParaRPr lang="ru-RU" dirty="0"/>
          </a:p>
        </p:txBody>
      </p:sp>
    </p:spTree>
  </p:cSld>
  <p:clrMapOvr>
    <a:masterClrMapping/>
  </p:clrMapOvr>
  <p:transition>
    <p:comb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lnSpcReduction="10000"/>
          </a:bodyPr>
          <a:lstStyle/>
          <a:p>
            <a:r>
              <a:rPr lang="ru-RU" dirty="0" smtClean="0"/>
              <a:t>Речевая деятельность обусловливается сложным речевым механизмом человека, или психофизиологической речевой организацией индивида.</a:t>
            </a:r>
          </a:p>
          <a:p>
            <a:r>
              <a:rPr lang="ru-RU" dirty="0" smtClean="0"/>
              <a:t>Речевая организация - не сумма речевого опыта (говорения и понимания), а является его своеобразной переработкой. </a:t>
            </a:r>
          </a:p>
          <a:p>
            <a:r>
              <a:rPr lang="ru-RU" dirty="0" smtClean="0"/>
              <a:t>Это - социальный продукт, служащий индивидуальным проявлением языковой системы, которая выводится из языкового материала.</a:t>
            </a:r>
          </a:p>
          <a:p>
            <a:endParaRPr lang="ru-RU" dirty="0"/>
          </a:p>
        </p:txBody>
      </p:sp>
    </p:spTree>
  </p:cSld>
  <p:clrMapOvr>
    <a:masterClrMapping/>
  </p:clrMapOvr>
  <p:transition>
    <p:comb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ПОНЯТИЯ «ЯЗЫК», «РЕЧЬ», </a:t>
            </a:r>
            <a:br>
              <a:rPr lang="ru-RU" dirty="0" smtClean="0"/>
            </a:br>
            <a:r>
              <a:rPr lang="ru-RU" dirty="0" smtClean="0"/>
              <a:t>«РЕЧЕВАЯ ДЕЯТЕЛЬНОСТЬ»</a:t>
            </a:r>
            <a:endParaRPr lang="ru-RU" dirty="0"/>
          </a:p>
        </p:txBody>
      </p:sp>
      <p:sp>
        <p:nvSpPr>
          <p:cNvPr id="3" name="Содержимое 2"/>
          <p:cNvSpPr>
            <a:spLocks noGrp="1"/>
          </p:cNvSpPr>
          <p:nvPr>
            <p:ph sz="quarter" idx="1"/>
          </p:nvPr>
        </p:nvSpPr>
        <p:spPr/>
        <p:txBody>
          <a:bodyPr/>
          <a:lstStyle/>
          <a:p>
            <a:r>
              <a:rPr lang="ru-RU" b="1" i="1" dirty="0" smtClean="0"/>
              <a:t>Язык</a:t>
            </a:r>
            <a:r>
              <a:rPr lang="ru-RU" dirty="0" smtClean="0"/>
              <a:t> – результат многовекового творчества народа, он воплощение народной активности. </a:t>
            </a:r>
            <a:r>
              <a:rPr lang="ru-RU" b="1" i="1" dirty="0" smtClean="0"/>
              <a:t>Язык</a:t>
            </a:r>
            <a:r>
              <a:rPr lang="ru-RU" dirty="0" smtClean="0"/>
              <a:t> – творец во всех своих строгих законах. </a:t>
            </a:r>
            <a:r>
              <a:rPr lang="ru-RU" b="1" i="1" dirty="0" smtClean="0"/>
              <a:t>Язык</a:t>
            </a:r>
            <a:r>
              <a:rPr lang="ru-RU" dirty="0" smtClean="0"/>
              <a:t> бережёт себя. Если возникают уродства и искажения, то они вскоре обречены на исчезновение, как не принятые языком. </a:t>
            </a:r>
          </a:p>
          <a:p>
            <a:r>
              <a:rPr lang="ru-RU" dirty="0" smtClean="0"/>
              <a:t>Суть языка проявляется не только в том, что он отсеивает всё чуждое ему. Он ещё и принимает, «усыновляет» всё ценное, что появляется в речи.</a:t>
            </a:r>
          </a:p>
          <a:p>
            <a:endParaRPr lang="ru-RU" dirty="0"/>
          </a:p>
        </p:txBody>
      </p:sp>
    </p:spTree>
  </p:cSld>
  <p:clrMapOvr>
    <a:masterClrMapping/>
  </p:clrMapOvr>
  <p:transition>
    <p:comb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71480"/>
            <a:ext cx="8015318" cy="5715040"/>
          </a:xfrm>
        </p:spPr>
        <p:txBody>
          <a:bodyPr>
            <a:normAutofit/>
          </a:bodyPr>
          <a:lstStyle/>
          <a:p>
            <a:r>
              <a:rPr lang="ru-RU" dirty="0" smtClean="0"/>
              <a:t>Индивидуальная языковая система связана с языковой системой, принадлежащей всему сообществу, через индивидуальную речевую систему  (психофизическую речевую организацию). Поэтому представление отдельных индивидуумов о языковой системе несут на себе отпечаток личностного речевого опыта. </a:t>
            </a:r>
          </a:p>
          <a:p>
            <a:r>
              <a:rPr lang="ru-RU" dirty="0" smtClean="0"/>
              <a:t>С психологической точки зрения разграничения: </a:t>
            </a:r>
          </a:p>
          <a:p>
            <a:pPr marL="514350" indent="-514350">
              <a:buFont typeface="+mj-lt"/>
              <a:buAutoNum type="arabicPeriod"/>
            </a:pPr>
            <a:r>
              <a:rPr lang="ru-RU" dirty="0" smtClean="0"/>
              <a:t>механизм (речевая организация человека) и процесса (речевой деятельности), </a:t>
            </a:r>
          </a:p>
          <a:p>
            <a:pPr marL="514350" indent="-514350">
              <a:buFont typeface="+mj-lt"/>
              <a:buAutoNum type="arabicPeriod"/>
            </a:pPr>
            <a:r>
              <a:rPr lang="ru-RU" dirty="0" smtClean="0"/>
              <a:t>процесса (речевой деятельности) и продукта (языкового материала). </a:t>
            </a:r>
          </a:p>
          <a:p>
            <a:endParaRPr lang="ru-RU" dirty="0"/>
          </a:p>
        </p:txBody>
      </p:sp>
    </p:spTree>
  </p:cSld>
  <p:clrMapOvr>
    <a:masterClrMapping/>
  </p:clrMapOvr>
  <p:transition>
    <p:comb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00042"/>
            <a:ext cx="7772400" cy="5519758"/>
          </a:xfrm>
        </p:spPr>
        <p:txBody>
          <a:bodyPr>
            <a:normAutofit lnSpcReduction="10000"/>
          </a:bodyPr>
          <a:lstStyle/>
          <a:p>
            <a:r>
              <a:rPr lang="ru-RU" dirty="0" smtClean="0"/>
              <a:t>Речевая организация человека – это динамическая функциональная система. </a:t>
            </a:r>
          </a:p>
          <a:p>
            <a:r>
              <a:rPr lang="ru-RU" dirty="0" smtClean="0"/>
              <a:t>Взаимодействие между процессом приобретения речевого опыта и его продуктом. Получая новую информацию речевого плана, человек не только перерабатывает её, но и перестраивает всю систему своего речевого опыта, т.о., речевая организация человека достаточно сложная самоорганизующая система.</a:t>
            </a:r>
          </a:p>
          <a:p>
            <a:r>
              <a:rPr lang="ru-RU" dirty="0" smtClean="0"/>
              <a:t>Речевая деятельность  включена в другие виды деятельности человека и сама по себе самостоятельным видом деятельности не является.</a:t>
            </a:r>
          </a:p>
          <a:p>
            <a:endParaRPr lang="ru-RU" dirty="0"/>
          </a:p>
        </p:txBody>
      </p:sp>
    </p:spTree>
  </p:cSld>
  <p:clrMapOvr>
    <a:masterClrMapping/>
  </p:clrMapOvr>
  <p:transition>
    <p:comb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285728"/>
            <a:ext cx="7772400" cy="5734072"/>
          </a:xfrm>
        </p:spPr>
        <p:txBody>
          <a:bodyPr/>
          <a:lstStyle/>
          <a:p>
            <a:r>
              <a:rPr lang="ru-RU" b="1" i="1" dirty="0" smtClean="0"/>
              <a:t>Я</a:t>
            </a:r>
            <a:r>
              <a:rPr lang="ru-RU" b="1" i="1" dirty="0" smtClean="0"/>
              <a:t>зык</a:t>
            </a:r>
            <a:r>
              <a:rPr lang="ru-RU" dirty="0" smtClean="0"/>
              <a:t> </a:t>
            </a:r>
            <a:r>
              <a:rPr lang="ru-RU" dirty="0" smtClean="0"/>
              <a:t>– важнейшее средство человеческого общения. Это достояние коллектива и предмет истории. Он объединяет говоры и диалекты, в нём представлено разнообразие классовой, сословной и профессиональной речи. Нет языка индивида, т.к. он (язык) объединяет индивидов и разные группы индивидов.</a:t>
            </a:r>
          </a:p>
          <a:p>
            <a:r>
              <a:rPr lang="ru-RU" b="1" i="1" dirty="0" smtClean="0"/>
              <a:t>Речь</a:t>
            </a:r>
            <a:r>
              <a:rPr lang="ru-RU" dirty="0" smtClean="0"/>
              <a:t> – это конкретное говорение, протекающее во времени и обличённое в звуковую или письменную форму. Речь - сам процесс говорения, так и результат этого процесса, </a:t>
            </a:r>
            <a:r>
              <a:rPr lang="ru-RU" b="1" i="1" dirty="0" smtClean="0"/>
              <a:t>речевая деятельность</a:t>
            </a:r>
            <a:r>
              <a:rPr lang="ru-RU" dirty="0" smtClean="0"/>
              <a:t> и речевые произведения (тексты), фиксируемые памятью и языком. </a:t>
            </a:r>
          </a:p>
          <a:p>
            <a:endParaRPr lang="ru-RU" dirty="0" smtClean="0"/>
          </a:p>
          <a:p>
            <a:endParaRPr lang="ru-RU" dirty="0"/>
          </a:p>
        </p:txBody>
      </p:sp>
    </p:spTree>
  </p:cSld>
  <p:clrMapOvr>
    <a:masterClrMapping/>
  </p:clrMapOvr>
  <p:transition>
    <p:comb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8043890" cy="796908"/>
          </a:xfrm>
        </p:spPr>
        <p:txBody>
          <a:bodyPr>
            <a:normAutofit fontScale="90000"/>
          </a:bodyPr>
          <a:lstStyle/>
          <a:p>
            <a:r>
              <a:rPr lang="ru-RU" b="1" dirty="0" smtClean="0"/>
              <a:t/>
            </a:r>
            <a:br>
              <a:rPr lang="ru-RU" b="1" dirty="0" smtClean="0"/>
            </a:br>
            <a:r>
              <a:rPr lang="ru-RU" b="1" dirty="0" smtClean="0"/>
              <a:t>Лев Семёнович Выготский (1896-1934)</a:t>
            </a:r>
            <a:endParaRPr lang="ru-RU" dirty="0"/>
          </a:p>
        </p:txBody>
      </p:sp>
      <p:sp>
        <p:nvSpPr>
          <p:cNvPr id="3" name="Содержимое 2"/>
          <p:cNvSpPr>
            <a:spLocks noGrp="1"/>
          </p:cNvSpPr>
          <p:nvPr>
            <p:ph sz="quarter" idx="1"/>
          </p:nvPr>
        </p:nvSpPr>
        <p:spPr>
          <a:xfrm>
            <a:off x="857224" y="1142984"/>
            <a:ext cx="5643602" cy="5500726"/>
          </a:xfrm>
        </p:spPr>
        <p:txBody>
          <a:bodyPr>
            <a:normAutofit lnSpcReduction="10000"/>
          </a:bodyPr>
          <a:lstStyle/>
          <a:p>
            <a:pPr>
              <a:buNone/>
            </a:pPr>
            <a:r>
              <a:rPr lang="ru-RU" dirty="0" smtClean="0"/>
              <a:t>выдвинул идею деятельностного подхода к речи, т.к. любая деятельность </a:t>
            </a:r>
            <a:r>
              <a:rPr lang="ru-RU" b="1" i="1" dirty="0" smtClean="0"/>
              <a:t>сознательна, целенаправленна и социальна</a:t>
            </a:r>
            <a:r>
              <a:rPr lang="ru-RU" dirty="0" smtClean="0"/>
              <a:t>.</a:t>
            </a:r>
          </a:p>
          <a:p>
            <a:pPr>
              <a:buNone/>
            </a:pPr>
            <a:r>
              <a:rPr lang="ru-RU" dirty="0" smtClean="0"/>
              <a:t>Любая деятельность имеет три стороны: 1) </a:t>
            </a:r>
            <a:r>
              <a:rPr lang="ru-RU" b="1" i="1" dirty="0" smtClean="0"/>
              <a:t>мотивирующую</a:t>
            </a:r>
            <a:r>
              <a:rPr lang="ru-RU" b="1" dirty="0" smtClean="0"/>
              <a:t>;</a:t>
            </a:r>
            <a:r>
              <a:rPr lang="ru-RU" dirty="0" smtClean="0"/>
              <a:t> 2) </a:t>
            </a:r>
            <a:r>
              <a:rPr lang="ru-RU" b="1" i="1" dirty="0" smtClean="0"/>
              <a:t>целевую</a:t>
            </a:r>
            <a:r>
              <a:rPr lang="ru-RU" dirty="0" smtClean="0"/>
              <a:t>; 3) </a:t>
            </a:r>
            <a:r>
              <a:rPr lang="ru-RU" b="1" i="1" dirty="0" smtClean="0"/>
              <a:t>исполнительную</a:t>
            </a:r>
            <a:r>
              <a:rPr lang="ru-RU" b="1" dirty="0" smtClean="0"/>
              <a:t>.</a:t>
            </a:r>
            <a:r>
              <a:rPr lang="ru-RU" dirty="0" smtClean="0"/>
              <a:t> Любая деятельность </a:t>
            </a:r>
          </a:p>
          <a:p>
            <a:pPr>
              <a:buNone/>
            </a:pPr>
            <a:r>
              <a:rPr lang="ru-RU" dirty="0" smtClean="0"/>
              <a:t>рождается из потребности.</a:t>
            </a:r>
          </a:p>
          <a:p>
            <a:pPr>
              <a:buNone/>
            </a:pPr>
            <a:r>
              <a:rPr lang="ru-RU" dirty="0" smtClean="0"/>
              <a:t>Чем отличается мотив от цели?  </a:t>
            </a:r>
          </a:p>
          <a:p>
            <a:pPr>
              <a:buNone/>
            </a:pPr>
            <a:r>
              <a:rPr lang="ru-RU" i="1" dirty="0" smtClean="0">
                <a:solidFill>
                  <a:srgbClr val="C00000"/>
                </a:solidFill>
              </a:rPr>
              <a:t>Мы разожгли костёр, чтобы согреться</a:t>
            </a:r>
            <a:r>
              <a:rPr lang="ru-RU" dirty="0" smtClean="0"/>
              <a:t>. </a:t>
            </a:r>
          </a:p>
          <a:p>
            <a:pPr>
              <a:buNone/>
            </a:pPr>
            <a:r>
              <a:rPr lang="ru-RU" b="1" i="1" dirty="0" smtClean="0"/>
              <a:t>Мотив</a:t>
            </a:r>
            <a:r>
              <a:rPr lang="ru-RU" dirty="0" smtClean="0"/>
              <a:t> – холод, </a:t>
            </a:r>
            <a:r>
              <a:rPr lang="ru-RU" b="1" i="1" dirty="0" smtClean="0"/>
              <a:t>цель</a:t>
            </a:r>
            <a:r>
              <a:rPr lang="ru-RU" dirty="0" smtClean="0"/>
              <a:t> – согреться.</a:t>
            </a:r>
          </a:p>
          <a:p>
            <a:endParaRPr lang="ru-RU" dirty="0"/>
          </a:p>
        </p:txBody>
      </p:sp>
      <p:pic>
        <p:nvPicPr>
          <p:cNvPr id="4" name="Рисунок 3" descr="Melekhov.jpg"/>
          <p:cNvPicPr>
            <a:picLocks noChangeAspect="1"/>
          </p:cNvPicPr>
          <p:nvPr/>
        </p:nvPicPr>
        <p:blipFill>
          <a:blip r:embed="rId2"/>
          <a:stretch>
            <a:fillRect/>
          </a:stretch>
        </p:blipFill>
        <p:spPr>
          <a:xfrm>
            <a:off x="6715140" y="2143116"/>
            <a:ext cx="1854200" cy="2484446"/>
          </a:xfrm>
          <a:prstGeom prst="rect">
            <a:avLst/>
          </a:prstGeom>
        </p:spPr>
      </p:pic>
    </p:spTree>
  </p:cSld>
  <p:clrMapOvr>
    <a:masterClrMapping/>
  </p:clrMapOvr>
  <p:transition>
    <p:comb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normAutofit/>
          </a:bodyPr>
          <a:lstStyle/>
          <a:p>
            <a:r>
              <a:rPr lang="ru-RU" b="1" dirty="0" smtClean="0"/>
              <a:t>ФОРМЫ РЕЧЕВОЙ ДЕЯТЕЛЬНОСТИ</a:t>
            </a:r>
            <a:endParaRPr lang="ru-RU" dirty="0"/>
          </a:p>
        </p:txBody>
      </p:sp>
      <p:sp>
        <p:nvSpPr>
          <p:cNvPr id="3" name="Содержимое 2"/>
          <p:cNvSpPr>
            <a:spLocks noGrp="1"/>
          </p:cNvSpPr>
          <p:nvPr>
            <p:ph sz="quarter" idx="1"/>
          </p:nvPr>
        </p:nvSpPr>
        <p:spPr>
          <a:xfrm>
            <a:off x="914400" y="1571612"/>
            <a:ext cx="7772400" cy="4448188"/>
          </a:xfrm>
        </p:spPr>
        <p:txBody>
          <a:bodyPr/>
          <a:lstStyle/>
          <a:p>
            <a:pPr lvl="0"/>
            <a:r>
              <a:rPr lang="ru-RU" b="1" i="1" dirty="0" smtClean="0"/>
              <a:t>диалог</a:t>
            </a:r>
            <a:r>
              <a:rPr lang="ru-RU" dirty="0" smtClean="0"/>
              <a:t> – где, роли распределяются равномерно; </a:t>
            </a:r>
          </a:p>
          <a:p>
            <a:pPr lvl="0"/>
            <a:r>
              <a:rPr lang="ru-RU" b="1" i="1" dirty="0" smtClean="0"/>
              <a:t>монолог</a:t>
            </a:r>
            <a:r>
              <a:rPr lang="ru-RU" b="1" dirty="0" smtClean="0"/>
              <a:t> </a:t>
            </a:r>
            <a:r>
              <a:rPr lang="ru-RU" dirty="0" smtClean="0"/>
              <a:t>– один говорит, другой слушает, в монологе есть элементы диалога;</a:t>
            </a:r>
          </a:p>
          <a:p>
            <a:pPr lvl="0"/>
            <a:r>
              <a:rPr lang="ru-RU" b="1" i="1" dirty="0" smtClean="0"/>
              <a:t>полилог</a:t>
            </a:r>
            <a:r>
              <a:rPr lang="ru-RU" dirty="0" smtClean="0"/>
              <a:t> – разговор между несколькими лицами, он не противопоставляется диалогу.</a:t>
            </a:r>
          </a:p>
          <a:p>
            <a:endParaRPr lang="ru-RU" dirty="0"/>
          </a:p>
        </p:txBody>
      </p:sp>
    </p:spTree>
  </p:cSld>
  <p:clrMapOvr>
    <a:masterClrMapping/>
  </p:clrMapOvr>
  <p:transition>
    <p:comb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25470"/>
          </a:xfrm>
        </p:spPr>
        <p:txBody>
          <a:bodyPr>
            <a:normAutofit fontScale="90000"/>
          </a:bodyPr>
          <a:lstStyle/>
          <a:p>
            <a:pPr algn="ctr"/>
            <a:r>
              <a:rPr lang="ru-RU" b="1" dirty="0" smtClean="0"/>
              <a:t>РЕЧЕВОЙ АКТ</a:t>
            </a:r>
            <a:endParaRPr lang="ru-RU" dirty="0"/>
          </a:p>
        </p:txBody>
      </p:sp>
      <p:sp>
        <p:nvSpPr>
          <p:cNvPr id="3" name="Содержимое 2"/>
          <p:cNvSpPr>
            <a:spLocks noGrp="1"/>
          </p:cNvSpPr>
          <p:nvPr>
            <p:ph sz="quarter" idx="1"/>
          </p:nvPr>
        </p:nvSpPr>
        <p:spPr>
          <a:xfrm>
            <a:off x="914400" y="1142984"/>
            <a:ext cx="7772400" cy="4876816"/>
          </a:xfrm>
        </p:spPr>
        <p:txBody>
          <a:bodyPr>
            <a:normAutofit/>
          </a:bodyPr>
          <a:lstStyle/>
          <a:p>
            <a:pPr>
              <a:buNone/>
            </a:pPr>
            <a:r>
              <a:rPr lang="ru-RU" dirty="0" smtClean="0"/>
              <a:t> - речевое действие, целенаправленное и совершаемое в соответствии с принципами и правилами речевого поведения, принятыми в данном обществе</a:t>
            </a:r>
            <a:r>
              <a:rPr lang="ru-RU" b="1" dirty="0" smtClean="0"/>
              <a:t>.</a:t>
            </a:r>
            <a:r>
              <a:rPr lang="ru-RU" dirty="0" smtClean="0"/>
              <a:t> </a:t>
            </a:r>
          </a:p>
          <a:p>
            <a:r>
              <a:rPr lang="ru-RU" dirty="0" smtClean="0"/>
              <a:t>Речевой акт в нормальных условиях – это двусторонний процесс: говорение – слушание, что составляет неразрывное единство, обусловливающее взаимопонимание. </a:t>
            </a:r>
          </a:p>
          <a:p>
            <a:r>
              <a:rPr lang="ru-RU" dirty="0" smtClean="0"/>
              <a:t>Речевой акт может быть не только услышан, но и записан. </a:t>
            </a:r>
          </a:p>
          <a:p>
            <a:endParaRPr lang="ru-RU" dirty="0"/>
          </a:p>
        </p:txBody>
      </p:sp>
    </p:spTree>
  </p:cSld>
  <p:clrMapOvr>
    <a:masterClrMapping/>
  </p:clrMapOvr>
  <p:transition>
    <p:comb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ЧЕРТЫ РЕЧЕВОГО АКТА:</a:t>
            </a:r>
            <a:endParaRPr lang="ru-RU" dirty="0"/>
          </a:p>
        </p:txBody>
      </p:sp>
      <p:sp>
        <p:nvSpPr>
          <p:cNvPr id="3" name="Содержимое 2"/>
          <p:cNvSpPr>
            <a:spLocks noGrp="1"/>
          </p:cNvSpPr>
          <p:nvPr>
            <p:ph sz="quarter" idx="1"/>
          </p:nvPr>
        </p:nvSpPr>
        <p:spPr/>
        <p:txBody>
          <a:bodyPr>
            <a:normAutofit/>
          </a:bodyPr>
          <a:lstStyle/>
          <a:p>
            <a:pPr>
              <a:buNone/>
            </a:pPr>
            <a:r>
              <a:rPr lang="en-US" dirty="0" smtClean="0"/>
              <a:t> </a:t>
            </a:r>
            <a:endParaRPr lang="ru-RU" dirty="0" smtClean="0"/>
          </a:p>
          <a:p>
            <a:pPr marL="514350" lvl="0" indent="-514350">
              <a:buFont typeface="+mj-lt"/>
              <a:buAutoNum type="arabicPeriod"/>
            </a:pPr>
            <a:r>
              <a:rPr lang="ru-RU" b="1" dirty="0" smtClean="0"/>
              <a:t>Намеренность</a:t>
            </a:r>
            <a:r>
              <a:rPr lang="ru-RU" dirty="0" smtClean="0"/>
              <a:t> (сообщить, побудить, выразить и т.д.).</a:t>
            </a:r>
          </a:p>
          <a:p>
            <a:pPr marL="514350" lvl="0" indent="-514350">
              <a:buFont typeface="+mj-lt"/>
              <a:buAutoNum type="arabicPeriod"/>
            </a:pPr>
            <a:r>
              <a:rPr lang="ru-RU" b="1" dirty="0" smtClean="0"/>
              <a:t>Целеустремлённость </a:t>
            </a:r>
            <a:r>
              <a:rPr lang="ru-RU" dirty="0" smtClean="0"/>
              <a:t>(сообщить намеренно).</a:t>
            </a:r>
          </a:p>
          <a:p>
            <a:pPr marL="514350" lvl="0" indent="-514350">
              <a:buFont typeface="+mj-lt"/>
              <a:buAutoNum type="arabicPeriod"/>
            </a:pPr>
            <a:r>
              <a:rPr lang="ru-RU" b="1" dirty="0" smtClean="0"/>
              <a:t>Конвенциональность</a:t>
            </a:r>
            <a:r>
              <a:rPr lang="ru-RU" dirty="0" smtClean="0"/>
              <a:t> (условность). У говорящего и адресата сообщения должен быть общий язык, общий код знаний о мире и общая речевая компетенция – совокупность речевых навыков.</a:t>
            </a:r>
          </a:p>
          <a:p>
            <a:r>
              <a:rPr lang="ru-RU" dirty="0" smtClean="0"/>
              <a:t> </a:t>
            </a:r>
          </a:p>
          <a:p>
            <a:endParaRPr lang="ru-RU" dirty="0" smtClean="0"/>
          </a:p>
          <a:p>
            <a:endParaRPr lang="ru-RU" dirty="0"/>
          </a:p>
        </p:txBody>
      </p:sp>
    </p:spTree>
  </p:cSld>
  <p:clrMapOvr>
    <a:masterClrMapping/>
  </p:clrMapOvr>
  <p:transition>
    <p:comb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857232"/>
          </a:xfrm>
        </p:spPr>
        <p:txBody>
          <a:bodyPr>
            <a:normAutofit/>
          </a:bodyPr>
          <a:lstStyle/>
          <a:p>
            <a:pPr algn="ctr"/>
            <a:r>
              <a:rPr lang="ru-RU" dirty="0" smtClean="0"/>
              <a:t>СТРУКТУРА РЕЧЕВОГО АКТА</a:t>
            </a:r>
            <a:endParaRPr lang="ru-RU" dirty="0"/>
          </a:p>
        </p:txBody>
      </p:sp>
      <p:sp>
        <p:nvSpPr>
          <p:cNvPr id="3" name="Содержимое 2"/>
          <p:cNvSpPr>
            <a:spLocks noGrp="1"/>
          </p:cNvSpPr>
          <p:nvPr>
            <p:ph sz="quarter" idx="1"/>
          </p:nvPr>
        </p:nvSpPr>
        <p:spPr>
          <a:xfrm>
            <a:off x="914400" y="928670"/>
            <a:ext cx="7772400" cy="5091130"/>
          </a:xfrm>
        </p:spPr>
        <p:txBody>
          <a:bodyPr/>
          <a:lstStyle/>
          <a:p>
            <a:pPr>
              <a:buNone/>
            </a:pPr>
            <a:r>
              <a:rPr lang="ru-RU" dirty="0" smtClean="0"/>
              <a:t>                                   </a:t>
            </a:r>
          </a:p>
          <a:p>
            <a:pPr lvl="0">
              <a:buNone/>
            </a:pPr>
            <a:r>
              <a:rPr lang="ru-RU" sz="1600" dirty="0" smtClean="0">
                <a:latin typeface="Arial" pitchFamily="34" charset="0"/>
                <a:ea typeface="Times New Roman" pitchFamily="18" charset="0"/>
              </a:rPr>
              <a:t>                                         Общий фонд знаний о мире</a:t>
            </a:r>
            <a:endParaRPr lang="ru-RU" sz="1600" dirty="0" smtClean="0">
              <a:latin typeface="Arial" pitchFamily="34" charset="0"/>
            </a:endParaRPr>
          </a:p>
          <a:p>
            <a:pPr lvl="0">
              <a:buNone/>
            </a:pPr>
            <a:r>
              <a:rPr lang="ru-RU" sz="1600" dirty="0" smtClean="0">
                <a:latin typeface="Arial" pitchFamily="34" charset="0"/>
                <a:ea typeface="Times New Roman" pitchFamily="18" charset="0"/>
              </a:rPr>
              <a:t>                                         Общие речевые навыки</a:t>
            </a:r>
            <a:endParaRPr lang="ru-RU" sz="1600" dirty="0" smtClean="0">
              <a:latin typeface="Arial" pitchFamily="34" charset="0"/>
            </a:endParaRPr>
          </a:p>
          <a:p>
            <a:endParaRPr lang="ru-RU" dirty="0"/>
          </a:p>
        </p:txBody>
      </p:sp>
      <p:sp>
        <p:nvSpPr>
          <p:cNvPr id="8" name="Прямоугольник 7"/>
          <p:cNvSpPr/>
          <p:nvPr/>
        </p:nvSpPr>
        <p:spPr>
          <a:xfrm>
            <a:off x="857224" y="2928934"/>
            <a:ext cx="2786082" cy="1357322"/>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ru-RU" sz="3600" kern="1200" dirty="0" smtClean="0">
                <a:solidFill>
                  <a:schemeClr val="bg1"/>
                </a:solidFill>
              </a:rPr>
              <a:t>Адресант</a:t>
            </a:r>
            <a:endParaRPr lang="ru-RU" sz="3600" kern="1200" dirty="0">
              <a:solidFill>
                <a:schemeClr val="bg1"/>
              </a:solidFill>
            </a:endParaRPr>
          </a:p>
        </p:txBody>
      </p:sp>
      <p:sp>
        <p:nvSpPr>
          <p:cNvPr id="9" name="Скругленный прямоугольник 8"/>
          <p:cNvSpPr/>
          <p:nvPr/>
        </p:nvSpPr>
        <p:spPr>
          <a:xfrm>
            <a:off x="3143240" y="928670"/>
            <a:ext cx="3214710" cy="1571636"/>
          </a:xfrm>
          <a:prstGeom prst="roundRect">
            <a:avLst/>
          </a:prstGeom>
          <a:solidFill>
            <a:schemeClr val="accent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bg1"/>
                </a:solidFill>
              </a:rPr>
              <a:t>Общий код знаний о мире</a:t>
            </a:r>
          </a:p>
          <a:p>
            <a:pPr algn="ctr"/>
            <a:r>
              <a:rPr lang="ru-RU" sz="2000" b="1" dirty="0" smtClean="0">
                <a:solidFill>
                  <a:schemeClr val="bg1"/>
                </a:solidFill>
              </a:rPr>
              <a:t>Общие речевые навыки</a:t>
            </a:r>
          </a:p>
          <a:p>
            <a:pPr algn="ctr"/>
            <a:r>
              <a:rPr lang="ru-RU" sz="2000" b="1" dirty="0" smtClean="0">
                <a:solidFill>
                  <a:schemeClr val="bg1"/>
                </a:solidFill>
              </a:rPr>
              <a:t> </a:t>
            </a:r>
            <a:endParaRPr lang="ru-RU" sz="2000" b="1" dirty="0">
              <a:solidFill>
                <a:schemeClr val="bg1"/>
              </a:solidFill>
            </a:endParaRPr>
          </a:p>
        </p:txBody>
      </p:sp>
      <p:sp>
        <p:nvSpPr>
          <p:cNvPr id="13" name="Скругленный прямоугольник 12"/>
          <p:cNvSpPr/>
          <p:nvPr/>
        </p:nvSpPr>
        <p:spPr>
          <a:xfrm>
            <a:off x="3428992" y="4572008"/>
            <a:ext cx="3000396" cy="1928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АСПЕКТЫ:</a:t>
            </a:r>
          </a:p>
          <a:p>
            <a:pPr marL="631825" indent="-360363">
              <a:buAutoNum type="arabicParenR"/>
            </a:pPr>
            <a:r>
              <a:rPr lang="ru-RU" b="1" dirty="0" smtClean="0">
                <a:solidFill>
                  <a:schemeClr val="bg1"/>
                </a:solidFill>
              </a:rPr>
              <a:t>Код (язык)</a:t>
            </a:r>
          </a:p>
          <a:p>
            <a:pPr marL="631825" indent="-360363">
              <a:buAutoNum type="arabicParenR"/>
            </a:pPr>
            <a:r>
              <a:rPr lang="ru-RU" b="1" dirty="0" smtClean="0">
                <a:solidFill>
                  <a:schemeClr val="bg1"/>
                </a:solidFill>
              </a:rPr>
              <a:t>Контакт</a:t>
            </a:r>
          </a:p>
          <a:p>
            <a:pPr marL="631825" indent="-360363">
              <a:buAutoNum type="arabicParenR"/>
            </a:pPr>
            <a:r>
              <a:rPr lang="ru-RU" b="1" dirty="0" smtClean="0">
                <a:solidFill>
                  <a:schemeClr val="bg1"/>
                </a:solidFill>
              </a:rPr>
              <a:t>Сообщение (референция)</a:t>
            </a:r>
            <a:endParaRPr lang="ru-RU" b="1" dirty="0">
              <a:solidFill>
                <a:schemeClr val="bg1"/>
              </a:solidFill>
            </a:endParaRPr>
          </a:p>
        </p:txBody>
      </p:sp>
      <p:sp>
        <p:nvSpPr>
          <p:cNvPr id="20" name="Прямоугольник 19"/>
          <p:cNvSpPr/>
          <p:nvPr/>
        </p:nvSpPr>
        <p:spPr>
          <a:xfrm>
            <a:off x="6072198" y="2928934"/>
            <a:ext cx="2643206" cy="1285884"/>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ru-RU" sz="3600" kern="1200" dirty="0" smtClean="0">
                <a:solidFill>
                  <a:schemeClr val="bg1"/>
                </a:solidFill>
              </a:rPr>
              <a:t>Адресат</a:t>
            </a:r>
            <a:endParaRPr lang="ru-RU" sz="3600" kern="1200" dirty="0">
              <a:solidFill>
                <a:schemeClr val="bg1"/>
              </a:solidFill>
            </a:endParaRPr>
          </a:p>
        </p:txBody>
      </p:sp>
      <p:sp>
        <p:nvSpPr>
          <p:cNvPr id="22" name="Выгнутая влево стрелка 21"/>
          <p:cNvSpPr/>
          <p:nvPr/>
        </p:nvSpPr>
        <p:spPr>
          <a:xfrm rot="1772737">
            <a:off x="1289121" y="986608"/>
            <a:ext cx="1601074" cy="188417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4" name="Выгнутая вправо стрелка 23"/>
          <p:cNvSpPr/>
          <p:nvPr/>
        </p:nvSpPr>
        <p:spPr>
          <a:xfrm rot="20225263">
            <a:off x="6581887" y="1110513"/>
            <a:ext cx="1627407" cy="184718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5" name="Выгнутая вниз стрелка 24"/>
          <p:cNvSpPr/>
          <p:nvPr/>
        </p:nvSpPr>
        <p:spPr>
          <a:xfrm rot="2532782">
            <a:off x="1131866" y="4860905"/>
            <a:ext cx="2451111" cy="133835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6" name="Выгнутая вниз стрелка 25"/>
          <p:cNvSpPr/>
          <p:nvPr/>
        </p:nvSpPr>
        <p:spPr>
          <a:xfrm rot="18575451">
            <a:off x="6383519" y="4560063"/>
            <a:ext cx="2132718" cy="144579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p:comb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Выполнить речевой акт значит:</a:t>
            </a:r>
            <a:r>
              <a:rPr lang="ru-RU" dirty="0" smtClean="0"/>
              <a:t/>
            </a:r>
            <a:br>
              <a:rPr lang="ru-RU" dirty="0" smtClean="0"/>
            </a:br>
            <a:endParaRPr lang="ru-RU" dirty="0"/>
          </a:p>
        </p:txBody>
      </p:sp>
      <p:sp>
        <p:nvSpPr>
          <p:cNvPr id="3" name="Содержимое 2"/>
          <p:cNvSpPr>
            <a:spLocks noGrp="1"/>
          </p:cNvSpPr>
          <p:nvPr>
            <p:ph sz="quarter" idx="1"/>
          </p:nvPr>
        </p:nvSpPr>
        <p:spPr>
          <a:xfrm>
            <a:off x="914400" y="1071546"/>
            <a:ext cx="7772400" cy="4948254"/>
          </a:xfrm>
        </p:spPr>
        <p:txBody>
          <a:bodyPr/>
          <a:lstStyle/>
          <a:p>
            <a:pPr marL="514350" lvl="0" indent="-514350">
              <a:buFont typeface="+mj-lt"/>
              <a:buAutoNum type="arabicPeriod"/>
            </a:pPr>
            <a:r>
              <a:rPr lang="ru-RU" dirty="0" smtClean="0"/>
              <a:t>произнести членораздельно звуки, принадлежащие общепонятному языковому коду;</a:t>
            </a:r>
          </a:p>
          <a:p>
            <a:pPr marL="514350" lvl="0" indent="-514350">
              <a:buFont typeface="+mj-lt"/>
              <a:buAutoNum type="arabicPeriod"/>
            </a:pPr>
            <a:r>
              <a:rPr lang="ru-RU" dirty="0" smtClean="0"/>
              <a:t>построить высказывание из слов данного языка по правилам его грамматики;</a:t>
            </a:r>
          </a:p>
          <a:p>
            <a:pPr marL="514350" lvl="0" indent="-514350">
              <a:buFont typeface="+mj-lt"/>
              <a:buAutoNum type="arabicPeriod"/>
            </a:pPr>
            <a:r>
              <a:rPr lang="ru-RU" dirty="0" smtClean="0"/>
              <a:t>снабдить высказывание рефлексией, т.е. соотнести его с действительностью;</a:t>
            </a:r>
          </a:p>
          <a:p>
            <a:pPr marL="514350" lvl="0" indent="-514350">
              <a:buFont typeface="+mj-lt"/>
              <a:buAutoNum type="arabicPeriod"/>
            </a:pPr>
            <a:r>
              <a:rPr lang="ru-RU" dirty="0" smtClean="0"/>
              <a:t>придать высказыванию целенаправленность;</a:t>
            </a:r>
          </a:p>
          <a:p>
            <a:pPr marL="514350" lvl="0" indent="-514350">
              <a:buFont typeface="+mj-lt"/>
              <a:buAutoNum type="arabicPeriod"/>
            </a:pPr>
            <a:r>
              <a:rPr lang="ru-RU" dirty="0" smtClean="0"/>
              <a:t>вызвать искомые последствия, т.е. воздействие на сознание и поведение адресата.</a:t>
            </a:r>
          </a:p>
          <a:p>
            <a:endParaRPr lang="ru-RU" dirty="0"/>
          </a:p>
        </p:txBody>
      </p:sp>
    </p:spTree>
  </p:cSld>
  <p:clrMapOvr>
    <a:masterClrMapping/>
  </p:clrMapOvr>
  <p:transition>
    <p:comb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25470"/>
          </a:xfrm>
        </p:spPr>
        <p:txBody>
          <a:bodyPr>
            <a:normAutofit fontScale="90000"/>
          </a:bodyPr>
          <a:lstStyle/>
          <a:p>
            <a:pPr algn="ctr"/>
            <a:r>
              <a:rPr lang="ru-RU" b="1" dirty="0" smtClean="0"/>
              <a:t>РЕЧЕВАЯ СИТУАЦИЯ</a:t>
            </a:r>
            <a:endParaRPr lang="ru-RU" dirty="0"/>
          </a:p>
        </p:txBody>
      </p:sp>
      <p:sp>
        <p:nvSpPr>
          <p:cNvPr id="3" name="Содержимое 2"/>
          <p:cNvSpPr>
            <a:spLocks noGrp="1"/>
          </p:cNvSpPr>
          <p:nvPr>
            <p:ph sz="quarter" idx="1"/>
          </p:nvPr>
        </p:nvSpPr>
        <p:spPr>
          <a:xfrm>
            <a:off x="914400" y="1142984"/>
            <a:ext cx="7772400" cy="4876816"/>
          </a:xfrm>
        </p:spPr>
        <p:txBody>
          <a:bodyPr>
            <a:normAutofit/>
          </a:bodyPr>
          <a:lstStyle/>
          <a:p>
            <a:pPr>
              <a:buFontTx/>
              <a:buChar char="-"/>
            </a:pPr>
            <a:r>
              <a:rPr lang="ru-RU" dirty="0" smtClean="0"/>
              <a:t>совокупность условий речевых и неречевых, необходимых и достаточных для того, чтобы осуществился речевой акт</a:t>
            </a:r>
            <a:r>
              <a:rPr lang="ru-RU" i="1" dirty="0" smtClean="0"/>
              <a:t>.</a:t>
            </a:r>
            <a:endParaRPr lang="ru-RU" dirty="0" smtClean="0"/>
          </a:p>
          <a:p>
            <a:pPr>
              <a:buFontTx/>
              <a:buChar char="-"/>
            </a:pPr>
            <a:r>
              <a:rPr lang="ru-RU" dirty="0" smtClean="0"/>
              <a:t>Речевая ситуация может быть:</a:t>
            </a:r>
          </a:p>
          <a:p>
            <a:pPr lvl="0"/>
            <a:r>
              <a:rPr lang="ru-RU" b="1" i="1" dirty="0" smtClean="0"/>
              <a:t>Канонической</a:t>
            </a:r>
            <a:r>
              <a:rPr lang="ru-RU" dirty="0" smtClean="0"/>
              <a:t> - когда время адресанта синхронно времени адресата. У них совпадает пространство и время. Их окружает одно и то же, и когда адресант – конкретное лицо.</a:t>
            </a:r>
          </a:p>
          <a:p>
            <a:pPr lvl="0"/>
            <a:r>
              <a:rPr lang="ru-RU" b="1" i="1" dirty="0" smtClean="0"/>
              <a:t>Неканонической</a:t>
            </a:r>
            <a:r>
              <a:rPr lang="ru-RU" dirty="0" smtClean="0"/>
              <a:t> – пространство и время адресанта и адресата не совпадают.</a:t>
            </a:r>
          </a:p>
          <a:p>
            <a:endParaRPr lang="ru-RU" dirty="0"/>
          </a:p>
        </p:txBody>
      </p:sp>
    </p:spTree>
  </p:cSld>
  <p:clrMapOvr>
    <a:masterClrMapping/>
  </p:clrMapOvr>
  <p:transition>
    <p:comb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285728"/>
            <a:ext cx="7772400" cy="5734072"/>
          </a:xfrm>
        </p:spPr>
        <p:txBody>
          <a:bodyPr/>
          <a:lstStyle/>
          <a:p>
            <a:r>
              <a:rPr lang="ru-RU" dirty="0" smtClean="0"/>
              <a:t>В. Гумбольдт писал; «…в действительности язык всегда развивается только в обществе, и человек понимает себя постольку, поскольку опытом установлено, что его слова понятны также и другим». </a:t>
            </a:r>
          </a:p>
          <a:p>
            <a:r>
              <a:rPr lang="ru-RU" dirty="0" smtClean="0"/>
              <a:t>Язык всегда есть достояние коллектива, он не может представлять механическую сумму индивидуальных языков. </a:t>
            </a:r>
          </a:p>
          <a:p>
            <a:r>
              <a:rPr lang="ru-RU" dirty="0" smtClean="0"/>
              <a:t>Скорее, речь каждого говорящего может рассматриваться как проявление данного языка в условиях той или иной пожизненной ситуации. Но индивидуальные особенности в речи каждого человека тоже бесспорный факт.</a:t>
            </a:r>
          </a:p>
          <a:p>
            <a:endParaRPr lang="ru-RU" dirty="0"/>
          </a:p>
        </p:txBody>
      </p:sp>
    </p:spTree>
  </p:cSld>
  <p:clrMapOvr>
    <a:masterClrMapping/>
  </p:clrMapOvr>
  <p:transition>
    <p:comb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654032"/>
          </a:xfrm>
        </p:spPr>
        <p:txBody>
          <a:bodyPr>
            <a:normAutofit fontScale="90000"/>
          </a:bodyPr>
          <a:lstStyle/>
          <a:p>
            <a:r>
              <a:rPr lang="ru-RU" b="1" dirty="0" smtClean="0"/>
              <a:t>РЕЧЕВОЕ ВЫСКАЗЫВАНИЕ</a:t>
            </a:r>
            <a:endParaRPr lang="ru-RU" dirty="0"/>
          </a:p>
        </p:txBody>
      </p:sp>
      <p:sp>
        <p:nvSpPr>
          <p:cNvPr id="3" name="Содержимое 2"/>
          <p:cNvSpPr>
            <a:spLocks noGrp="1"/>
          </p:cNvSpPr>
          <p:nvPr>
            <p:ph sz="quarter" idx="1"/>
          </p:nvPr>
        </p:nvSpPr>
        <p:spPr/>
        <p:txBody>
          <a:bodyPr/>
          <a:lstStyle/>
          <a:p>
            <a:r>
              <a:rPr lang="ru-RU" u="sng" dirty="0" smtClean="0"/>
              <a:t>Речевое высказывание</a:t>
            </a:r>
            <a:r>
              <a:rPr lang="ru-RU" dirty="0" smtClean="0"/>
              <a:t> построено из элементов и по правилам, известных адресату. Элементы и правила высказывания являются </a:t>
            </a:r>
            <a:r>
              <a:rPr lang="ru-RU" b="1" i="1" dirty="0" smtClean="0"/>
              <a:t>языком</a:t>
            </a:r>
            <a:r>
              <a:rPr lang="ru-RU" dirty="0" smtClean="0"/>
              <a:t>. Язык, находящийся в распоряжении того или иного коллектива – система элементов + система правил функционирования этих элементов.</a:t>
            </a:r>
          </a:p>
          <a:p>
            <a:r>
              <a:rPr lang="ru-RU" dirty="0" smtClean="0"/>
              <a:t>Элементы являются </a:t>
            </a:r>
            <a:r>
              <a:rPr lang="ru-RU" u="sng" dirty="0" smtClean="0"/>
              <a:t>инвентарём языка.  </a:t>
            </a:r>
            <a:endParaRPr lang="ru-RU" dirty="0" smtClean="0"/>
          </a:p>
          <a:p>
            <a:r>
              <a:rPr lang="ru-RU" u="sng" dirty="0" smtClean="0"/>
              <a:t>Грамматика – </a:t>
            </a:r>
            <a:r>
              <a:rPr lang="ru-RU" dirty="0" smtClean="0"/>
              <a:t>элементы языка +правила, по которым они соединяются. </a:t>
            </a:r>
          </a:p>
          <a:p>
            <a:endParaRPr lang="ru-RU" dirty="0"/>
          </a:p>
        </p:txBody>
      </p:sp>
    </p:spTree>
  </p:cSld>
  <p:clrMapOvr>
    <a:masterClrMapping/>
  </p:clrMapOvr>
  <p:transition>
    <p:comb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normAutofit/>
          </a:bodyPr>
          <a:lstStyle/>
          <a:p>
            <a:r>
              <a:rPr lang="ru-RU" dirty="0" smtClean="0"/>
              <a:t>СХЕМА РЕЧЕВОГО ВЫСКАЗЫВАНИЯ</a:t>
            </a:r>
            <a:endParaRPr lang="ru-RU" dirty="0"/>
          </a:p>
        </p:txBody>
      </p:sp>
      <p:sp>
        <p:nvSpPr>
          <p:cNvPr id="4" name="Скругленный прямоугольник 3"/>
          <p:cNvSpPr/>
          <p:nvPr/>
        </p:nvSpPr>
        <p:spPr>
          <a:xfrm>
            <a:off x="571472" y="1285860"/>
            <a:ext cx="27146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95000"/>
                  </a:schemeClr>
                </a:solidFill>
              </a:rPr>
              <a:t>РЕЧЬ (РЕЧЕВАЯ ДЕЯТЕЛЬНОСТЬ</a:t>
            </a:r>
            <a:r>
              <a:rPr lang="ru-RU" dirty="0" smtClean="0">
                <a:solidFill>
                  <a:schemeClr val="bg1">
                    <a:lumMod val="95000"/>
                  </a:schemeClr>
                </a:solidFill>
              </a:rPr>
              <a:t>)</a:t>
            </a:r>
            <a:endParaRPr lang="ru-RU" dirty="0">
              <a:solidFill>
                <a:schemeClr val="bg1">
                  <a:lumMod val="95000"/>
                </a:schemeClr>
              </a:solidFill>
            </a:endParaRPr>
          </a:p>
        </p:txBody>
      </p:sp>
      <p:sp>
        <p:nvSpPr>
          <p:cNvPr id="6" name="Скругленный прямоугольник 5"/>
          <p:cNvSpPr/>
          <p:nvPr/>
        </p:nvSpPr>
        <p:spPr>
          <a:xfrm>
            <a:off x="5500694" y="1285860"/>
            <a:ext cx="292895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ЯЗЫК (ЯЗЫКОВАЯ СИСТЕМА)</a:t>
            </a:r>
            <a:endParaRPr lang="ru-RU" b="1" dirty="0">
              <a:solidFill>
                <a:schemeClr val="bg1"/>
              </a:solidFill>
            </a:endParaRPr>
          </a:p>
        </p:txBody>
      </p:sp>
      <p:sp>
        <p:nvSpPr>
          <p:cNvPr id="7" name="Прямоугольник 6"/>
          <p:cNvSpPr/>
          <p:nvPr/>
        </p:nvSpPr>
        <p:spPr>
          <a:xfrm>
            <a:off x="500034" y="3571876"/>
            <a:ext cx="114300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ТЕКСТЫ</a:t>
            </a:r>
            <a:endParaRPr lang="ru-RU" b="1" dirty="0">
              <a:solidFill>
                <a:schemeClr val="bg1"/>
              </a:solidFill>
            </a:endParaRPr>
          </a:p>
        </p:txBody>
      </p:sp>
      <p:sp>
        <p:nvSpPr>
          <p:cNvPr id="8" name="Скругленный прямоугольник 7"/>
          <p:cNvSpPr/>
          <p:nvPr/>
        </p:nvSpPr>
        <p:spPr>
          <a:xfrm>
            <a:off x="1785918" y="2857496"/>
            <a:ext cx="17145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АКТЫ ГОВОРЕНИЯ</a:t>
            </a:r>
            <a:endParaRPr lang="ru-RU" dirty="0">
              <a:solidFill>
                <a:schemeClr val="bg1"/>
              </a:solidFill>
            </a:endParaRPr>
          </a:p>
        </p:txBody>
      </p:sp>
      <p:sp>
        <p:nvSpPr>
          <p:cNvPr id="10" name="Скругленный прямоугольник 9"/>
          <p:cNvSpPr/>
          <p:nvPr/>
        </p:nvSpPr>
        <p:spPr>
          <a:xfrm>
            <a:off x="1785918" y="4214818"/>
            <a:ext cx="1714512"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АКТЫ ПОНИМАНИЯ</a:t>
            </a:r>
            <a:endParaRPr lang="ru-RU" dirty="0">
              <a:solidFill>
                <a:schemeClr val="bg1"/>
              </a:solidFill>
            </a:endParaRPr>
          </a:p>
        </p:txBody>
      </p:sp>
      <p:sp>
        <p:nvSpPr>
          <p:cNvPr id="11" name="Скругленный прямоугольник 10"/>
          <p:cNvSpPr/>
          <p:nvPr/>
        </p:nvSpPr>
        <p:spPr>
          <a:xfrm>
            <a:off x="4000496" y="3143248"/>
            <a:ext cx="4857784"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bg1"/>
                </a:solidFill>
              </a:rPr>
              <a:t>ИНВЕНТАРЬ                             ГРАММАТИКА</a:t>
            </a:r>
          </a:p>
          <a:p>
            <a:r>
              <a:rPr lang="ru-RU" dirty="0" smtClean="0">
                <a:solidFill>
                  <a:schemeClr val="bg1"/>
                </a:solidFill>
              </a:rPr>
              <a:t>(СИСТЕМА ЕДИНИЦ) + (СИСТЕМА ПРАВИЛ)</a:t>
            </a:r>
            <a:endParaRPr lang="ru-RU" dirty="0">
              <a:solidFill>
                <a:schemeClr val="bg1"/>
              </a:solidFill>
            </a:endParaRPr>
          </a:p>
        </p:txBody>
      </p:sp>
      <p:sp>
        <p:nvSpPr>
          <p:cNvPr id="13" name="Стрелка влево 12"/>
          <p:cNvSpPr/>
          <p:nvPr/>
        </p:nvSpPr>
        <p:spPr>
          <a:xfrm>
            <a:off x="3428992" y="1571612"/>
            <a:ext cx="192882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Выгнутая влево стрелка 13"/>
          <p:cNvSpPr/>
          <p:nvPr/>
        </p:nvSpPr>
        <p:spPr>
          <a:xfrm rot="1454776">
            <a:off x="1083391" y="2778028"/>
            <a:ext cx="530622" cy="951194"/>
          </a:xfrm>
          <a:prstGeom prst="curvedRightArrow">
            <a:avLst>
              <a:gd name="adj1" fmla="val 25000"/>
              <a:gd name="adj2" fmla="val 50000"/>
              <a:gd name="adj3" fmla="val 809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5" name="Выгнутая вниз стрелка 14"/>
          <p:cNvSpPr/>
          <p:nvPr/>
        </p:nvSpPr>
        <p:spPr>
          <a:xfrm rot="2456700">
            <a:off x="792815" y="4505094"/>
            <a:ext cx="1022045" cy="72928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Двойная стрелка вверх/вниз 16"/>
          <p:cNvSpPr/>
          <p:nvPr/>
        </p:nvSpPr>
        <p:spPr>
          <a:xfrm>
            <a:off x="1571604" y="2143116"/>
            <a:ext cx="428628" cy="78581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Двойная стрелка вверх/вниз 18"/>
          <p:cNvSpPr/>
          <p:nvPr/>
        </p:nvSpPr>
        <p:spPr>
          <a:xfrm>
            <a:off x="6429388" y="2214554"/>
            <a:ext cx="428628" cy="8572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Выгнутая влево стрелка 19"/>
          <p:cNvSpPr/>
          <p:nvPr/>
        </p:nvSpPr>
        <p:spPr>
          <a:xfrm rot="15882865">
            <a:off x="2672876" y="1960727"/>
            <a:ext cx="2360941" cy="6803819"/>
          </a:xfrm>
          <a:prstGeom prst="curvedRightArrow">
            <a:avLst>
              <a:gd name="adj1" fmla="val 25000"/>
              <a:gd name="adj2" fmla="val 4604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p:comb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785794"/>
          </a:xfrm>
        </p:spPr>
        <p:txBody>
          <a:bodyPr>
            <a:normAutofit/>
          </a:bodyPr>
          <a:lstStyle/>
          <a:p>
            <a:pPr algn="ctr"/>
            <a:r>
              <a:rPr lang="ru-RU" dirty="0" smtClean="0"/>
              <a:t>Система оппозиций языка и речи</a:t>
            </a:r>
            <a:endParaRPr lang="ru-RU" dirty="0"/>
          </a:p>
        </p:txBody>
      </p:sp>
      <p:graphicFrame>
        <p:nvGraphicFramePr>
          <p:cNvPr id="5" name="Содержимое 4"/>
          <p:cNvGraphicFramePr>
            <a:graphicFrameLocks noGrp="1"/>
          </p:cNvGraphicFramePr>
          <p:nvPr>
            <p:ph sz="quarter" idx="1"/>
          </p:nvPr>
        </p:nvGraphicFramePr>
        <p:xfrm>
          <a:off x="928662" y="714350"/>
          <a:ext cx="7772400" cy="5901522"/>
        </p:xfrm>
        <a:graphic>
          <a:graphicData uri="http://schemas.openxmlformats.org/drawingml/2006/table">
            <a:tbl>
              <a:tblPr firstRow="1" bandRow="1">
                <a:tableStyleId>{5C22544A-7EE6-4342-B048-85BDC9FD1C3A}</a:tableStyleId>
              </a:tblPr>
              <a:tblGrid>
                <a:gridCol w="3714776"/>
                <a:gridCol w="4057624"/>
              </a:tblGrid>
              <a:tr h="456457">
                <a:tc>
                  <a:txBody>
                    <a:bodyPr/>
                    <a:lstStyle/>
                    <a:p>
                      <a:pPr algn="ctr"/>
                      <a:r>
                        <a:rPr lang="ru-RU" sz="2000" dirty="0" smtClean="0"/>
                        <a:t>язык</a:t>
                      </a:r>
                      <a:endParaRPr lang="ru-RU" sz="2000" dirty="0"/>
                    </a:p>
                  </a:txBody>
                  <a:tcPr/>
                </a:tc>
                <a:tc>
                  <a:txBody>
                    <a:bodyPr/>
                    <a:lstStyle/>
                    <a:p>
                      <a:pPr algn="ctr"/>
                      <a:r>
                        <a:rPr lang="ru-RU" sz="2000" dirty="0" smtClean="0"/>
                        <a:t>речь</a:t>
                      </a:r>
                      <a:endParaRPr lang="ru-RU" sz="2000" dirty="0"/>
                    </a:p>
                  </a:txBody>
                  <a:tcPr/>
                </a:tc>
              </a:tr>
              <a:tr h="456457">
                <a:tc>
                  <a:txBody>
                    <a:bodyPr/>
                    <a:lstStyle/>
                    <a:p>
                      <a:r>
                        <a:rPr lang="ru-RU" sz="2000" dirty="0" smtClean="0"/>
                        <a:t>Средство</a:t>
                      </a:r>
                      <a:r>
                        <a:rPr lang="ru-RU" sz="2000" baseline="0" dirty="0" smtClean="0"/>
                        <a:t> общения</a:t>
                      </a:r>
                      <a:endParaRPr lang="ru-RU" sz="2000" dirty="0"/>
                    </a:p>
                  </a:txBody>
                  <a:tcPr/>
                </a:tc>
                <a:tc>
                  <a:txBody>
                    <a:bodyPr/>
                    <a:lstStyle/>
                    <a:p>
                      <a:r>
                        <a:rPr lang="ru-RU" sz="2000" dirty="0" smtClean="0"/>
                        <a:t>Вид общения</a:t>
                      </a:r>
                      <a:endParaRPr lang="ru-RU" sz="2000" dirty="0"/>
                    </a:p>
                  </a:txBody>
                  <a:tcPr/>
                </a:tc>
              </a:tr>
              <a:tr h="456457">
                <a:tc>
                  <a:txBody>
                    <a:bodyPr/>
                    <a:lstStyle/>
                    <a:p>
                      <a:r>
                        <a:rPr lang="ru-RU" sz="2000" dirty="0" smtClean="0"/>
                        <a:t>Идеальное</a:t>
                      </a:r>
                      <a:endParaRPr lang="ru-RU" sz="2000" dirty="0"/>
                    </a:p>
                  </a:txBody>
                  <a:tcPr/>
                </a:tc>
                <a:tc>
                  <a:txBody>
                    <a:bodyPr/>
                    <a:lstStyle/>
                    <a:p>
                      <a:r>
                        <a:rPr lang="ru-RU" sz="2000" dirty="0" smtClean="0"/>
                        <a:t>Материальное</a:t>
                      </a:r>
                      <a:endParaRPr lang="ru-RU" sz="2000" dirty="0"/>
                    </a:p>
                  </a:txBody>
                  <a:tcPr/>
                </a:tc>
              </a:tr>
              <a:tr h="456457">
                <a:tc>
                  <a:txBody>
                    <a:bodyPr/>
                    <a:lstStyle/>
                    <a:p>
                      <a:r>
                        <a:rPr lang="ru-RU" sz="2000" dirty="0" smtClean="0"/>
                        <a:t>Иерархичность</a:t>
                      </a:r>
                      <a:endParaRPr lang="ru-RU" sz="2000" dirty="0"/>
                    </a:p>
                  </a:txBody>
                  <a:tcPr/>
                </a:tc>
                <a:tc>
                  <a:txBody>
                    <a:bodyPr/>
                    <a:lstStyle/>
                    <a:p>
                      <a:r>
                        <a:rPr lang="ru-RU" sz="2000" dirty="0" smtClean="0"/>
                        <a:t>Линейность</a:t>
                      </a:r>
                      <a:endParaRPr lang="ru-RU" sz="2000" dirty="0"/>
                    </a:p>
                  </a:txBody>
                  <a:tcPr/>
                </a:tc>
              </a:tr>
              <a:tr h="456457">
                <a:tc>
                  <a:txBody>
                    <a:bodyPr/>
                    <a:lstStyle/>
                    <a:p>
                      <a:r>
                        <a:rPr lang="ru-RU" sz="2000" dirty="0" smtClean="0"/>
                        <a:t>Абстрактность</a:t>
                      </a:r>
                      <a:endParaRPr lang="ru-RU" sz="2000" dirty="0"/>
                    </a:p>
                  </a:txBody>
                  <a:tcPr/>
                </a:tc>
                <a:tc>
                  <a:txBody>
                    <a:bodyPr/>
                    <a:lstStyle/>
                    <a:p>
                      <a:r>
                        <a:rPr lang="ru-RU" sz="2000" dirty="0" smtClean="0"/>
                        <a:t>Конкретность</a:t>
                      </a:r>
                      <a:endParaRPr lang="ru-RU" sz="2000" dirty="0"/>
                    </a:p>
                  </a:txBody>
                  <a:tcPr/>
                </a:tc>
              </a:tr>
              <a:tr h="456457">
                <a:tc>
                  <a:txBody>
                    <a:bodyPr/>
                    <a:lstStyle/>
                    <a:p>
                      <a:r>
                        <a:rPr lang="ru-RU" sz="2000" dirty="0" smtClean="0"/>
                        <a:t>Потенциальность</a:t>
                      </a:r>
                      <a:endParaRPr lang="ru-RU" sz="2000" dirty="0"/>
                    </a:p>
                  </a:txBody>
                  <a:tcPr/>
                </a:tc>
                <a:tc>
                  <a:txBody>
                    <a:bodyPr/>
                    <a:lstStyle/>
                    <a:p>
                      <a:r>
                        <a:rPr lang="ru-RU" sz="2000" dirty="0" smtClean="0"/>
                        <a:t>Актуальность</a:t>
                      </a:r>
                      <a:endParaRPr lang="ru-RU" sz="2000" dirty="0"/>
                    </a:p>
                  </a:txBody>
                  <a:tcPr/>
                </a:tc>
              </a:tr>
              <a:tr h="547412">
                <a:tc>
                  <a:txBody>
                    <a:bodyPr/>
                    <a:lstStyle/>
                    <a:p>
                      <a:r>
                        <a:rPr lang="ru-RU" sz="2000" dirty="0" smtClean="0"/>
                        <a:t>Независимость от ситуации</a:t>
                      </a:r>
                      <a:endParaRPr lang="ru-RU" sz="2000" dirty="0"/>
                    </a:p>
                  </a:txBody>
                  <a:tcPr/>
                </a:tc>
                <a:tc>
                  <a:txBody>
                    <a:bodyPr/>
                    <a:lstStyle/>
                    <a:p>
                      <a:r>
                        <a:rPr lang="ru-RU" sz="2000" dirty="0" smtClean="0"/>
                        <a:t>Ситуативная обусловленность</a:t>
                      </a:r>
                      <a:endParaRPr lang="ru-RU" sz="2000" dirty="0"/>
                    </a:p>
                  </a:txBody>
                  <a:tcPr/>
                </a:tc>
              </a:tr>
              <a:tr h="456457">
                <a:tc>
                  <a:txBody>
                    <a:bodyPr/>
                    <a:lstStyle/>
                    <a:p>
                      <a:r>
                        <a:rPr lang="ru-RU" sz="2000" dirty="0" smtClean="0"/>
                        <a:t>Статичность</a:t>
                      </a:r>
                      <a:endParaRPr lang="ru-RU" sz="2000" dirty="0"/>
                    </a:p>
                  </a:txBody>
                  <a:tcPr/>
                </a:tc>
                <a:tc>
                  <a:txBody>
                    <a:bodyPr/>
                    <a:lstStyle/>
                    <a:p>
                      <a:r>
                        <a:rPr lang="ru-RU" sz="2000" dirty="0" smtClean="0"/>
                        <a:t>Динамичность</a:t>
                      </a:r>
                      <a:endParaRPr lang="ru-RU" sz="2000" dirty="0"/>
                    </a:p>
                  </a:txBody>
                  <a:tcPr/>
                </a:tc>
              </a:tr>
              <a:tr h="789540">
                <a:tc>
                  <a:txBody>
                    <a:bodyPr/>
                    <a:lstStyle/>
                    <a:p>
                      <a:r>
                        <a:rPr lang="ru-RU" sz="2000" dirty="0" smtClean="0"/>
                        <a:t>Объективность и обязательность</a:t>
                      </a:r>
                      <a:endParaRPr lang="ru-RU" sz="2000" dirty="0"/>
                    </a:p>
                  </a:txBody>
                  <a:tcPr/>
                </a:tc>
                <a:tc>
                  <a:txBody>
                    <a:bodyPr/>
                    <a:lstStyle/>
                    <a:p>
                      <a:r>
                        <a:rPr lang="ru-RU" sz="2000" dirty="0" smtClean="0"/>
                        <a:t>Субъективность и произвольность</a:t>
                      </a:r>
                      <a:endParaRPr lang="ru-RU" sz="2000" dirty="0"/>
                    </a:p>
                  </a:txBody>
                  <a:tcPr/>
                </a:tc>
              </a:tr>
              <a:tr h="456457">
                <a:tc>
                  <a:txBody>
                    <a:bodyPr/>
                    <a:lstStyle/>
                    <a:p>
                      <a:r>
                        <a:rPr lang="ru-RU" sz="2000" dirty="0" smtClean="0"/>
                        <a:t>Социальное </a:t>
                      </a:r>
                      <a:endParaRPr lang="ru-RU" sz="2000" dirty="0"/>
                    </a:p>
                  </a:txBody>
                  <a:tcPr/>
                </a:tc>
                <a:tc>
                  <a:txBody>
                    <a:bodyPr/>
                    <a:lstStyle/>
                    <a:p>
                      <a:r>
                        <a:rPr lang="ru-RU" sz="2000" dirty="0" smtClean="0"/>
                        <a:t>Индивидуальное</a:t>
                      </a:r>
                      <a:endParaRPr lang="ru-RU" sz="2000" dirty="0"/>
                    </a:p>
                  </a:txBody>
                  <a:tcPr/>
                </a:tc>
              </a:tr>
              <a:tr h="456457">
                <a:tc>
                  <a:txBody>
                    <a:bodyPr/>
                    <a:lstStyle/>
                    <a:p>
                      <a:r>
                        <a:rPr lang="ru-RU" sz="2000" dirty="0" smtClean="0"/>
                        <a:t>Система</a:t>
                      </a:r>
                      <a:endParaRPr lang="ru-RU" sz="2000" dirty="0"/>
                    </a:p>
                  </a:txBody>
                  <a:tcPr/>
                </a:tc>
                <a:tc>
                  <a:txBody>
                    <a:bodyPr/>
                    <a:lstStyle/>
                    <a:p>
                      <a:r>
                        <a:rPr lang="ru-RU" sz="2000" dirty="0" smtClean="0"/>
                        <a:t>Реализация системы</a:t>
                      </a:r>
                      <a:endParaRPr lang="ru-RU" sz="2000" dirty="0"/>
                    </a:p>
                  </a:txBody>
                  <a:tcPr/>
                </a:tc>
              </a:tr>
              <a:tr h="456457">
                <a:tc>
                  <a:txBody>
                    <a:bodyPr/>
                    <a:lstStyle/>
                    <a:p>
                      <a:r>
                        <a:rPr lang="ru-RU" sz="2000" dirty="0" smtClean="0"/>
                        <a:t>Психическая</a:t>
                      </a:r>
                      <a:endParaRPr lang="ru-RU" sz="2000" dirty="0"/>
                    </a:p>
                  </a:txBody>
                  <a:tcPr/>
                </a:tc>
                <a:tc>
                  <a:txBody>
                    <a:bodyPr/>
                    <a:lstStyle/>
                    <a:p>
                      <a:r>
                        <a:rPr lang="ru-RU" sz="2000" dirty="0" smtClean="0"/>
                        <a:t>Физическая </a:t>
                      </a:r>
                      <a:endParaRPr lang="ru-RU" sz="2000" dirty="0"/>
                    </a:p>
                  </a:txBody>
                  <a:tcPr/>
                </a:tc>
              </a:tr>
            </a:tbl>
          </a:graphicData>
        </a:graphic>
      </p:graphicFrame>
    </p:spTree>
  </p:cSld>
  <p:clrMapOvr>
    <a:masterClrMapping/>
  </p:clrMapOvr>
  <p:transition>
    <p:comb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a:t>
            </a:r>
            <a:endParaRPr lang="ru-RU" dirty="0"/>
          </a:p>
        </p:txBody>
      </p:sp>
      <p:sp>
        <p:nvSpPr>
          <p:cNvPr id="3" name="Содержимое 2"/>
          <p:cNvSpPr>
            <a:spLocks noGrp="1"/>
          </p:cNvSpPr>
          <p:nvPr>
            <p:ph sz="quarter" idx="1"/>
          </p:nvPr>
        </p:nvSpPr>
        <p:spPr/>
        <p:txBody>
          <a:bodyPr/>
          <a:lstStyle/>
          <a:p>
            <a:pPr marL="514350" indent="-514350">
              <a:buFont typeface="+mj-lt"/>
              <a:buAutoNum type="arabicPeriod"/>
            </a:pPr>
            <a:r>
              <a:rPr lang="ru-RU" dirty="0" smtClean="0"/>
              <a:t>Реформатский А.А. Введение в языковедение. М.: Аспект Пресс., 1996. С.38-44.</a:t>
            </a:r>
          </a:p>
          <a:p>
            <a:pPr marL="514350" indent="-514350">
              <a:buFont typeface="+mj-lt"/>
              <a:buAutoNum type="arabicPeriod"/>
            </a:pPr>
            <a:r>
              <a:rPr lang="ru-RU" dirty="0" smtClean="0"/>
              <a:t>Михалёв А.Б. Общее языкознание. История языкознания. М.: Флинта. Наука, 2005.  </a:t>
            </a:r>
          </a:p>
          <a:p>
            <a:pPr marL="514350" indent="-514350">
              <a:buFont typeface="+mj-lt"/>
              <a:buAutoNum type="arabicPeriod"/>
            </a:pPr>
            <a:r>
              <a:rPr lang="ru-RU" dirty="0" smtClean="0"/>
              <a:t>Белянин В.П. Психолингвистика. М.: Флинта, 2007. С. 18-21.</a:t>
            </a:r>
            <a:endParaRPr lang="ru-RU" dirty="0"/>
          </a:p>
        </p:txBody>
      </p:sp>
    </p:spTree>
  </p:cSld>
  <p:clrMapOvr>
    <a:masterClrMapping/>
  </p:clrMapOvr>
  <p:transition>
    <p:comb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1000108"/>
          </a:xfrm>
        </p:spPr>
        <p:txBody>
          <a:bodyPr>
            <a:normAutofit/>
          </a:bodyPr>
          <a:lstStyle/>
          <a:p>
            <a:pPr algn="ctr"/>
            <a:r>
              <a:rPr lang="ru-RU" b="1" dirty="0" smtClean="0"/>
              <a:t>Проблема: язык и речь</a:t>
            </a:r>
            <a:endParaRPr lang="ru-RU" dirty="0"/>
          </a:p>
        </p:txBody>
      </p:sp>
      <p:sp>
        <p:nvSpPr>
          <p:cNvPr id="3" name="Содержимое 2"/>
          <p:cNvSpPr>
            <a:spLocks noGrp="1"/>
          </p:cNvSpPr>
          <p:nvPr>
            <p:ph sz="quarter" idx="1"/>
          </p:nvPr>
        </p:nvSpPr>
        <p:spPr>
          <a:xfrm>
            <a:off x="914400" y="1071546"/>
            <a:ext cx="7772400" cy="4948254"/>
          </a:xfrm>
        </p:spPr>
        <p:txBody>
          <a:bodyPr/>
          <a:lstStyle/>
          <a:p>
            <a:r>
              <a:rPr lang="ru-RU" dirty="0" smtClean="0"/>
              <a:t>Физиологи и психологи имеют дело только с речью. </a:t>
            </a:r>
          </a:p>
          <a:p>
            <a:r>
              <a:rPr lang="ru-RU" dirty="0" smtClean="0"/>
              <a:t>В </a:t>
            </a:r>
            <a:r>
              <a:rPr lang="ru-RU" u="sng" dirty="0" smtClean="0"/>
              <a:t>педагогике</a:t>
            </a:r>
            <a:r>
              <a:rPr lang="ru-RU" dirty="0" smtClean="0"/>
              <a:t> можно говорить о развитии и обогащении речи учащихся, </a:t>
            </a:r>
          </a:p>
          <a:p>
            <a:r>
              <a:rPr lang="ru-RU" dirty="0" smtClean="0"/>
              <a:t>В </a:t>
            </a:r>
            <a:r>
              <a:rPr lang="ru-RU" u="sng" dirty="0" smtClean="0"/>
              <a:t>медицине</a:t>
            </a:r>
            <a:r>
              <a:rPr lang="ru-RU" dirty="0" smtClean="0"/>
              <a:t> – о дефектах речи и т.п. </a:t>
            </a:r>
          </a:p>
          <a:p>
            <a:pPr>
              <a:buNone/>
            </a:pPr>
            <a:r>
              <a:rPr lang="ru-RU" dirty="0" smtClean="0"/>
              <a:t>Во всех этих случаях «речь» заменить «языком» нельзя, т.к. дело идёт о психофизиологическом процессе. </a:t>
            </a:r>
          </a:p>
          <a:p>
            <a:pPr>
              <a:buNone/>
            </a:pPr>
            <a:r>
              <a:rPr lang="ru-RU" dirty="0" smtClean="0"/>
              <a:t>В </a:t>
            </a:r>
            <a:r>
              <a:rPr lang="ru-RU" u="sng" dirty="0" smtClean="0"/>
              <a:t>лингвистике</a:t>
            </a:r>
            <a:r>
              <a:rPr lang="ru-RU" dirty="0" smtClean="0"/>
              <a:t> принято разграничивать понятия «язык» и «речь».</a:t>
            </a:r>
          </a:p>
          <a:p>
            <a:pPr>
              <a:buNone/>
            </a:pPr>
            <a:endParaRPr lang="ru-RU" dirty="0" smtClean="0"/>
          </a:p>
          <a:p>
            <a:pPr>
              <a:buNone/>
            </a:pPr>
            <a:endParaRPr lang="ru-RU" dirty="0"/>
          </a:p>
        </p:txBody>
      </p:sp>
    </p:spTree>
  </p:cSld>
  <p:clrMapOvr>
    <a:masterClrMapping/>
  </p:clrMapOvr>
  <p:transition>
    <p:comb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1000108"/>
            <a:ext cx="7772400" cy="5019692"/>
          </a:xfrm>
        </p:spPr>
        <p:txBody>
          <a:bodyPr>
            <a:normAutofit/>
          </a:bodyPr>
          <a:lstStyle/>
          <a:p>
            <a:r>
              <a:rPr lang="ru-RU" b="1" dirty="0" smtClean="0"/>
              <a:t>Язык </a:t>
            </a:r>
            <a:r>
              <a:rPr lang="ru-RU" dirty="0" smtClean="0"/>
              <a:t>– сложнейшая знаковая система, работающая в единстве и взаимодействии с сознанием и мышлением человека. </a:t>
            </a:r>
          </a:p>
          <a:p>
            <a:r>
              <a:rPr lang="ru-RU" dirty="0" smtClean="0"/>
              <a:t>Язык существует в сознании его носителей. </a:t>
            </a:r>
          </a:p>
          <a:p>
            <a:r>
              <a:rPr lang="ru-RU" dirty="0" smtClean="0"/>
              <a:t>В сознание человека язык проникает явно извне и проникает в сознание потому, что им пользуются  окружающие люди. По их примеру им начинает пользоваться и сам данный человек. Язык существует как живой язык тогда, когда он функционирует (в речи, речевых актах и т.д.).</a:t>
            </a:r>
          </a:p>
          <a:p>
            <a:endParaRPr lang="ru-RU" dirty="0"/>
          </a:p>
        </p:txBody>
      </p:sp>
    </p:spTree>
  </p:cSld>
  <p:clrMapOvr>
    <a:masterClrMapping/>
  </p:clrMapOvr>
  <p:transition>
    <p:comb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2852"/>
            <a:ext cx="7772400" cy="785818"/>
          </a:xfrm>
        </p:spPr>
        <p:txBody>
          <a:bodyPr>
            <a:normAutofit/>
          </a:bodyPr>
          <a:lstStyle/>
          <a:p>
            <a:pPr algn="ctr"/>
            <a:r>
              <a:rPr lang="ru-RU" dirty="0" smtClean="0"/>
              <a:t>Переход из речи в язык</a:t>
            </a:r>
            <a:endParaRPr lang="ru-RU" dirty="0"/>
          </a:p>
        </p:txBody>
      </p:sp>
      <p:sp>
        <p:nvSpPr>
          <p:cNvPr id="3" name="Содержимое 2"/>
          <p:cNvSpPr>
            <a:spLocks noGrp="1"/>
          </p:cNvSpPr>
          <p:nvPr>
            <p:ph sz="quarter" idx="1"/>
          </p:nvPr>
        </p:nvSpPr>
        <p:spPr>
          <a:xfrm>
            <a:off x="914400" y="1071546"/>
            <a:ext cx="7772400" cy="4948254"/>
          </a:xfrm>
        </p:spPr>
        <p:txBody>
          <a:bodyPr/>
          <a:lstStyle/>
          <a:p>
            <a:r>
              <a:rPr lang="ru-RU" dirty="0" smtClean="0"/>
              <a:t>Уловить момент перехода речевого в языковое очень сложно. Пока новое употребление не стало нормой языка, оно представляет собой только речь. А когда оно войдёт в язык, получив всеобщее признание, никто и не вспомнит, что совсем недавно это употребление было индивидуальной речевой особенностью.</a:t>
            </a:r>
          </a:p>
          <a:p>
            <a:r>
              <a:rPr lang="ru-RU" dirty="0" smtClean="0"/>
              <a:t>Так складываются отношения языка и речи. Язык организует, создаёт речь. Речь медленно обогащает и изменяет язык. </a:t>
            </a:r>
          </a:p>
          <a:p>
            <a:endParaRPr lang="ru-RU" dirty="0"/>
          </a:p>
        </p:txBody>
      </p:sp>
    </p:spTree>
  </p:cSld>
  <p:clrMapOvr>
    <a:masterClrMapping/>
  </p:clrMapOvr>
  <p:transition>
    <p:comb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144000" cy="714380"/>
          </a:xfrm>
        </p:spPr>
        <p:txBody>
          <a:bodyPr>
            <a:normAutofit fontScale="90000"/>
          </a:bodyPr>
          <a:lstStyle/>
          <a:p>
            <a:pPr algn="ctr"/>
            <a:r>
              <a:rPr lang="ru-RU" dirty="0" smtClean="0"/>
              <a:t>Понятие «язык» в психологии и лингвистике. </a:t>
            </a:r>
            <a:endParaRPr lang="ru-RU" dirty="0"/>
          </a:p>
        </p:txBody>
      </p:sp>
      <p:sp>
        <p:nvSpPr>
          <p:cNvPr id="3" name="Содержимое 2"/>
          <p:cNvSpPr>
            <a:spLocks noGrp="1"/>
          </p:cNvSpPr>
          <p:nvPr>
            <p:ph sz="quarter" idx="1"/>
          </p:nvPr>
        </p:nvSpPr>
        <p:spPr>
          <a:xfrm>
            <a:off x="914400" y="1071546"/>
            <a:ext cx="7772400" cy="4948254"/>
          </a:xfrm>
        </p:spPr>
        <p:txBody>
          <a:bodyPr/>
          <a:lstStyle/>
          <a:p>
            <a:r>
              <a:rPr lang="ru-RU" dirty="0" smtClean="0"/>
              <a:t>В </a:t>
            </a:r>
            <a:r>
              <a:rPr lang="ru-RU" b="1" i="1" dirty="0" smtClean="0"/>
              <a:t>психологии</a:t>
            </a:r>
            <a:r>
              <a:rPr lang="ru-RU" dirty="0" smtClean="0"/>
              <a:t> язык – система психофизических процессов, т.е. деятельностное понимание языка. </a:t>
            </a:r>
          </a:p>
          <a:p>
            <a:r>
              <a:rPr lang="ru-RU" dirty="0" smtClean="0"/>
              <a:t>В </a:t>
            </a:r>
            <a:r>
              <a:rPr lang="ru-RU" b="1" i="1" dirty="0" smtClean="0"/>
              <a:t>лингвистике</a:t>
            </a:r>
            <a:r>
              <a:rPr lang="ru-RU" dirty="0" smtClean="0"/>
              <a:t> язык рассматривался как застывшая система психофизических навыков в голове каждого индивида.</a:t>
            </a:r>
          </a:p>
          <a:p>
            <a:r>
              <a:rPr lang="ru-RU" dirty="0" smtClean="0"/>
              <a:t>Для психологии важны процессы говорения как деятельности. </a:t>
            </a:r>
          </a:p>
          <a:p>
            <a:r>
              <a:rPr lang="ru-RU" dirty="0" smtClean="0"/>
              <a:t>Для лингвистики важна система языка.</a:t>
            </a:r>
          </a:p>
          <a:p>
            <a:endParaRPr lang="ru-RU" dirty="0"/>
          </a:p>
        </p:txBody>
      </p:sp>
    </p:spTree>
  </p:cSld>
  <p:clrMapOvr>
    <a:masterClrMapping/>
  </p:clrMapOvr>
  <p:transition>
    <p:comb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Фердинанд де Соссюр (1857-1913)</a:t>
            </a:r>
            <a:endParaRPr lang="ru-RU" dirty="0"/>
          </a:p>
        </p:txBody>
      </p:sp>
      <p:pic>
        <p:nvPicPr>
          <p:cNvPr id="4" name="Содержимое 3" descr="images.jpg"/>
          <p:cNvPicPr>
            <a:picLocks noGrp="1" noChangeAspect="1"/>
          </p:cNvPicPr>
          <p:nvPr>
            <p:ph sz="quarter" idx="1"/>
          </p:nvPr>
        </p:nvPicPr>
        <p:blipFill>
          <a:blip r:embed="rId2"/>
          <a:stretch>
            <a:fillRect/>
          </a:stretch>
        </p:blipFill>
        <p:spPr>
          <a:xfrm>
            <a:off x="3357555" y="2000240"/>
            <a:ext cx="2714644" cy="3286148"/>
          </a:xfrm>
        </p:spPr>
      </p:pic>
    </p:spTree>
  </p:cSld>
  <p:clrMapOvr>
    <a:masterClrMapping/>
  </p:clrMapOvr>
  <p:transition>
    <p:comb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472518" cy="654032"/>
          </a:xfrm>
        </p:spPr>
        <p:txBody>
          <a:bodyPr>
            <a:normAutofit fontScale="90000"/>
          </a:bodyPr>
          <a:lstStyle/>
          <a:p>
            <a:pPr algn="ctr"/>
            <a:r>
              <a:rPr lang="ru-RU" b="1" dirty="0" smtClean="0"/>
              <a:t>Разграничения языка и речи по Соссюру</a:t>
            </a:r>
            <a:endParaRPr lang="ru-RU" dirty="0"/>
          </a:p>
        </p:txBody>
      </p:sp>
      <p:sp>
        <p:nvSpPr>
          <p:cNvPr id="3" name="Содержимое 2"/>
          <p:cNvSpPr>
            <a:spLocks noGrp="1"/>
          </p:cNvSpPr>
          <p:nvPr>
            <p:ph sz="quarter" idx="1"/>
          </p:nvPr>
        </p:nvSpPr>
        <p:spPr>
          <a:xfrm>
            <a:off x="914400" y="1071546"/>
            <a:ext cx="7443814" cy="5500726"/>
          </a:xfrm>
        </p:spPr>
        <p:txBody>
          <a:bodyPr>
            <a:normAutofit fontScale="92500" lnSpcReduction="10000"/>
          </a:bodyPr>
          <a:lstStyle/>
          <a:p>
            <a:r>
              <a:rPr lang="ru-RU" dirty="0" smtClean="0"/>
              <a:t>В.Гумбольдт писал: «Язык как масса всего произведенного речью не одно и то же, что самая речь в устах народа».</a:t>
            </a:r>
          </a:p>
          <a:p>
            <a:r>
              <a:rPr lang="ru-RU" dirty="0" smtClean="0"/>
              <a:t>Разграничение понятий «язык» и «речь» было выдвинуто теорией Фердинанда де Соссюра в «Курсе общей лингвистики». Изучение языковой деятельности распадается на две части:</a:t>
            </a:r>
          </a:p>
          <a:p>
            <a:pPr lvl="0"/>
            <a:r>
              <a:rPr lang="ru-RU" b="1" i="1" dirty="0" smtClean="0"/>
              <a:t>основную, предмет которой язык</a:t>
            </a:r>
            <a:r>
              <a:rPr lang="ru-RU" dirty="0" smtClean="0"/>
              <a:t>, т.е. нечто социальное по существу и независимое от индивида. Это наука чисто психическая.</a:t>
            </a:r>
          </a:p>
          <a:p>
            <a:pPr lvl="0"/>
            <a:r>
              <a:rPr lang="ru-RU" b="1" i="1" dirty="0" smtClean="0"/>
              <a:t>второстепенную, предмет которой индивидуальная сторона речевой деятельности</a:t>
            </a:r>
            <a:r>
              <a:rPr lang="ru-RU" dirty="0" smtClean="0"/>
              <a:t>, т.е. </a:t>
            </a:r>
            <a:r>
              <a:rPr lang="ru-RU" b="1" i="1" dirty="0" smtClean="0"/>
              <a:t>речь</a:t>
            </a:r>
            <a:r>
              <a:rPr lang="ru-RU" dirty="0" smtClean="0"/>
              <a:t>, включающая фонацию..она психофизична.</a:t>
            </a:r>
          </a:p>
          <a:p>
            <a:r>
              <a:rPr lang="ru-RU" dirty="0" smtClean="0"/>
              <a:t> </a:t>
            </a:r>
            <a:endParaRPr lang="ru-RU" dirty="0"/>
          </a:p>
        </p:txBody>
      </p:sp>
    </p:spTree>
  </p:cSld>
  <p:clrMapOvr>
    <a:masterClrMapping/>
  </p:clrMapOvr>
  <p:transition>
    <p:comb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210</TotalTime>
  <Words>1850</Words>
  <PresentationFormat>Экран (4:3)</PresentationFormat>
  <Paragraphs>159</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Справедливость</vt:lpstr>
      <vt:lpstr>ЯЗЫК, РЕЧЬ, РЕЧЕВАЯ ДЕЯТЕЛЬНОСТЬ</vt:lpstr>
      <vt:lpstr>    ПОНЯТИЯ «ЯЗЫК», «РЕЧЬ»,  «РЕЧЕВАЯ ДЕЯТЕЛЬНОСТЬ»</vt:lpstr>
      <vt:lpstr>Слайд 3</vt:lpstr>
      <vt:lpstr>Проблема: язык и речь</vt:lpstr>
      <vt:lpstr>Слайд 5</vt:lpstr>
      <vt:lpstr>Переход из речи в язык</vt:lpstr>
      <vt:lpstr>Понятие «язык» в психологии и лингвистике. </vt:lpstr>
      <vt:lpstr>Фердинанд де Соссюр (1857-1913)</vt:lpstr>
      <vt:lpstr>Разграничения языка и речи по Соссюру</vt:lpstr>
      <vt:lpstr>По Соссюру:</vt:lpstr>
      <vt:lpstr> В речи надлежит различать:</vt:lpstr>
      <vt:lpstr>Из всех понятий наиболее ясно</vt:lpstr>
      <vt:lpstr>Слайд 13</vt:lpstr>
      <vt:lpstr>Слайд 14</vt:lpstr>
      <vt:lpstr>Лев Владимирович Щерба (1880-1954) </vt:lpstr>
      <vt:lpstr>Л.В. Щербы о трёх аспектах языковых явлений:</vt:lpstr>
      <vt:lpstr>Слайд 17</vt:lpstr>
      <vt:lpstr>Слайд 18</vt:lpstr>
      <vt:lpstr>Слайд 19</vt:lpstr>
      <vt:lpstr>Слайд 20</vt:lpstr>
      <vt:lpstr>Слайд 21</vt:lpstr>
      <vt:lpstr>Слайд 22</vt:lpstr>
      <vt:lpstr> Лев Семёнович Выготский (1896-1934)</vt:lpstr>
      <vt:lpstr>ФОРМЫ РЕЧЕВОЙ ДЕЯТЕЛЬНОСТИ</vt:lpstr>
      <vt:lpstr>РЕЧЕВОЙ АКТ</vt:lpstr>
      <vt:lpstr>ОСНОВНЫЕ ЧЕРТЫ РЕЧЕВОГО АКТА:</vt:lpstr>
      <vt:lpstr>СТРУКТУРА РЕЧЕВОГО АКТА</vt:lpstr>
      <vt:lpstr>Выполнить речевой акт значит: </vt:lpstr>
      <vt:lpstr>РЕЧЕВАЯ СИТУАЦИЯ</vt:lpstr>
      <vt:lpstr>РЕЧЕВОЕ ВЫСКАЗЫВАНИЕ</vt:lpstr>
      <vt:lpstr>СХЕМА РЕЧЕВОГО ВЫСКАЗЫВАНИЯ</vt:lpstr>
      <vt:lpstr>Система оппозиций языка и речи</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 РЕЧЬ, РЕЧЕВАЯ ДЕЯТЕЛЬНОСТЬ</dc:title>
  <cp:lastModifiedBy>М. В. Влавацкая</cp:lastModifiedBy>
  <cp:revision>66</cp:revision>
  <dcterms:modified xsi:type="dcterms:W3CDTF">2010-10-11T03:21:25Z</dcterms:modified>
</cp:coreProperties>
</file>