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87" r:id="rId12"/>
    <p:sldId id="268" r:id="rId13"/>
    <p:sldId id="265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39566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 система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ЯЗЫКОВЫЕ ЕДИНИЦЫ И УРОВНИ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500570"/>
            <a:ext cx="5114778" cy="7858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Лекция 7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429420"/>
          </a:xfrm>
        </p:spPr>
        <p:txBody>
          <a:bodyPr>
            <a:normAutofit/>
          </a:bodyPr>
          <a:lstStyle/>
          <a:p>
            <a:r>
              <a:rPr lang="ru-RU" dirty="0" smtClean="0"/>
              <a:t>Большинство языковедов понимает под системой тип целостности как закономерно организованное множество языковых единиц, связанных устойчивыми инвариантными отношениями. </a:t>
            </a:r>
          </a:p>
          <a:p>
            <a:r>
              <a:rPr lang="ru-RU" dirty="0" smtClean="0"/>
              <a:t>Системе присущи: </a:t>
            </a:r>
          </a:p>
          <a:p>
            <a:pPr>
              <a:buNone/>
            </a:pPr>
            <a:r>
              <a:rPr lang="ru-RU" dirty="0" smtClean="0"/>
              <a:t>1) целостность, </a:t>
            </a:r>
          </a:p>
          <a:p>
            <a:pPr>
              <a:buNone/>
            </a:pPr>
            <a:r>
              <a:rPr lang="ru-RU" dirty="0" smtClean="0"/>
              <a:t>2) наличие элементов (единиц), </a:t>
            </a:r>
          </a:p>
          <a:p>
            <a:pPr>
              <a:buNone/>
            </a:pPr>
            <a:r>
              <a:rPr lang="ru-RU" dirty="0" smtClean="0"/>
              <a:t>3) наличие связей и отношений между ними.</a:t>
            </a:r>
          </a:p>
          <a:p>
            <a:r>
              <a:rPr lang="ru-RU" dirty="0" smtClean="0"/>
              <a:t>Систему нельзя свести только к сумме составляющих ее элементов. Для ее характеристики решающее значение имеют связи и отношения между элементами, которые делают данную систему единым, целостным образованием.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143668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Связи и отношения – это способ  организации элементов в систему. Он-то и представляет собой то, что называют структурой. </a:t>
            </a:r>
          </a:p>
          <a:p>
            <a:pPr lvl="0"/>
            <a:r>
              <a:rPr lang="ru-RU" b="1" dirty="0" smtClean="0"/>
              <a:t>Структура</a:t>
            </a:r>
            <a:r>
              <a:rPr lang="ru-RU" dirty="0" smtClean="0"/>
              <a:t> – это одна из сторон системы, сеть, схема отношений между элементами за вычетом самих элементов. Поскольку совокупность элементов и структура являются компонентами системы, понятие системы является более широким по объему, чем понятие структуры. </a:t>
            </a:r>
          </a:p>
          <a:p>
            <a:r>
              <a:rPr lang="ru-RU" dirty="0" smtClean="0"/>
              <a:t>Система представляет собой организованное иерархическое целое, обладающее структурой и воплощающее ее в </a:t>
            </a:r>
            <a:r>
              <a:rPr lang="ru-RU" dirty="0" err="1" smtClean="0"/>
              <a:t>субстацию</a:t>
            </a:r>
            <a:r>
              <a:rPr lang="ru-RU" dirty="0" smtClean="0"/>
              <a:t> (элементы), присущую конкретному языку для выполнения определенных целей.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Главные причины, отличающие языки друг от друга, коренятся в различиях структур – в разных способах организации элементов в пределах целого. Поэтому «трактовать язык как систему – значит анализировать его структуру».</a:t>
            </a:r>
          </a:p>
          <a:p>
            <a:r>
              <a:rPr lang="ru-RU" dirty="0" smtClean="0"/>
              <a:t>Язык – это множество элементов, которые взаимосвязаны и выступают как единое целое. Это система систем и подсистем. Каждая подсистема отличается от другой. Язык – это функциональная система, назначение которой – общение и передача информации мысли и коммуникации.</a:t>
            </a:r>
          </a:p>
          <a:p>
            <a:r>
              <a:rPr lang="ru-RU" dirty="0" smtClean="0"/>
              <a:t> Только в 20 веке язык стали изучать системно. До этого присутствовал элементарный подход.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/>
          </a:bodyPr>
          <a:lstStyle/>
          <a:p>
            <a:r>
              <a:rPr lang="ru-RU" dirty="0" smtClean="0"/>
              <a:t>Любые элементы языка находятся в тесной связи взаимодействия, и изменение одного элемента в языке сказывается на других элементах. В английском языке, например, исчезли падежи, но появились предлоги. </a:t>
            </a:r>
          </a:p>
          <a:p>
            <a:r>
              <a:rPr lang="ru-RU" dirty="0" smtClean="0"/>
              <a:t>Некоторые элементы выпадают и образуются новые. В русском языке было много времён, однако они утратили свои свойства, но появилась категория вида. </a:t>
            </a:r>
          </a:p>
          <a:p>
            <a:r>
              <a:rPr lang="ru-RU" dirty="0" smtClean="0"/>
              <a:t>Изменение одного элемента не затрагивает систему в целом, но отражается на соседних элементах.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Это – как отсеки в подводной лодке.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Система</a:t>
            </a:r>
            <a:r>
              <a:rPr lang="ru-RU" dirty="0" smtClean="0"/>
              <a:t> - организованное иерархическое целое, обладающее структурой и воплощающее ее в </a:t>
            </a:r>
            <a:r>
              <a:rPr lang="ru-RU" dirty="0" err="1" smtClean="0"/>
              <a:t>субстацию</a:t>
            </a:r>
            <a:r>
              <a:rPr lang="ru-RU" dirty="0" smtClean="0"/>
              <a:t> (элементы), присущую конкретному языку для выполнения определенных целей. </a:t>
            </a:r>
          </a:p>
          <a:p>
            <a:r>
              <a:rPr lang="ru-RU" dirty="0" smtClean="0"/>
              <a:t>Язык – это множество элементов, которые взаимосвязаны и выступают как единое целое. </a:t>
            </a:r>
          </a:p>
          <a:p>
            <a:r>
              <a:rPr lang="ru-RU" dirty="0" smtClean="0"/>
              <a:t>Это система систем и подсистем. </a:t>
            </a:r>
          </a:p>
          <a:p>
            <a:r>
              <a:rPr lang="ru-RU" dirty="0" smtClean="0"/>
              <a:t>Каждая подсистема отличается от другой. </a:t>
            </a:r>
          </a:p>
          <a:p>
            <a:r>
              <a:rPr lang="ru-RU" dirty="0" smtClean="0"/>
              <a:t>Язык – это функциональная система, назначение которой – общение и передача информации мысли и коммуникации.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ЕДИНИЦЫ ЯЗЫКА и ОСНОВНЫЕ ПОДСИСТЕМЫ (УРОВНИ)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Человеческий язык – это система взаимосвязанных и взаимообусловленных элементов.</a:t>
            </a:r>
          </a:p>
          <a:p>
            <a:r>
              <a:rPr lang="ru-RU" dirty="0" smtClean="0"/>
              <a:t>Элементом языковой системы является слово.</a:t>
            </a:r>
          </a:p>
          <a:p>
            <a:r>
              <a:rPr lang="ru-RU" dirty="0" smtClean="0"/>
              <a:t>В языке существуют и другие единицы: </a:t>
            </a:r>
            <a:r>
              <a:rPr lang="ru-RU" b="1" i="1" dirty="0" smtClean="0"/>
              <a:t>фонема, морфема, лексема (слово),предложение. </a:t>
            </a:r>
            <a:endParaRPr lang="ru-RU" dirty="0" smtClean="0"/>
          </a:p>
          <a:p>
            <a:r>
              <a:rPr lang="ru-RU" dirty="0" smtClean="0"/>
              <a:t>Каждая ЯЕ состоит из единиц низшего уровня и/или входит в состав высшего уровня.</a:t>
            </a:r>
          </a:p>
          <a:p>
            <a:pPr>
              <a:buNone/>
            </a:pPr>
            <a:r>
              <a:rPr lang="ru-RU" dirty="0" smtClean="0"/>
              <a:t>                                    Состоит из</a:t>
            </a:r>
          </a:p>
          <a:p>
            <a:pPr>
              <a:buNone/>
            </a:pPr>
            <a:r>
              <a:rPr lang="ru-RU" dirty="0" smtClean="0"/>
              <a:t>Единица </a:t>
            </a:r>
          </a:p>
          <a:p>
            <a:pPr>
              <a:buNone/>
            </a:pPr>
            <a:r>
              <a:rPr lang="ru-RU" dirty="0" smtClean="0"/>
              <a:t>                                     Входит в 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857356" y="5286388"/>
            <a:ext cx="192882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857356" y="5715016"/>
            <a:ext cx="200026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Язык - «системы систем», которую образуют единицы разных уровней. </a:t>
            </a:r>
          </a:p>
          <a:p>
            <a:pPr>
              <a:buNone/>
            </a:pPr>
            <a:r>
              <a:rPr lang="ru-RU" b="1" i="1" dirty="0" smtClean="0"/>
              <a:t>Уровни</a:t>
            </a:r>
            <a:r>
              <a:rPr lang="ru-RU" dirty="0" smtClean="0"/>
              <a:t> – это подсистемы общей языковой системы, каждая из которых характеризуется совокупностью относительно однородных единиц и набором правил, регулирующих их использование и группировку в различные классы и подклассы. </a:t>
            </a:r>
          </a:p>
          <a:p>
            <a:pPr>
              <a:buNone/>
            </a:pPr>
            <a:r>
              <a:rPr lang="ru-RU" dirty="0" smtClean="0"/>
              <a:t>В пределах одного уровня единицы вступают друг с другом в непосредственные отношения, в которые не могут вступать единицы разных уровней.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языке сосуществуют, составляя единую сложную структуру, различные единицы, каждая из которых выполняет свою особую функцию.</a:t>
            </a:r>
          </a:p>
          <a:p>
            <a:r>
              <a:rPr lang="ru-RU" dirty="0" smtClean="0"/>
              <a:t>Эти единицы объединяются в особые подсистемы, или образуют уровни в его структуре. </a:t>
            </a:r>
          </a:p>
          <a:p>
            <a:r>
              <a:rPr lang="ru-RU" b="1" i="1" dirty="0" smtClean="0"/>
              <a:t>Уровень - </a:t>
            </a:r>
            <a:r>
              <a:rPr lang="ru-RU" dirty="0" smtClean="0"/>
              <a:t>та часть структуры языка, которая имеет соответствующую одноимённую единицу.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001056" cy="5715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Единицы языка – уровни - функции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5"/>
          <a:ext cx="7472387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627"/>
                <a:gridCol w="1832975"/>
                <a:gridCol w="2286016"/>
                <a:gridCol w="2571769"/>
              </a:tblGrid>
              <a:tr h="46418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№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Единицы языка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функции</a:t>
                      </a:r>
                      <a:endParaRPr lang="ru-RU" sz="2000" dirty="0"/>
                    </a:p>
                  </a:txBody>
                  <a:tcPr/>
                </a:tc>
              </a:tr>
              <a:tr h="464188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предложение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синтаксический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Коммуникативная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назывная</a:t>
                      </a:r>
                    </a:p>
                  </a:txBody>
                  <a:tcPr marL="68580" marR="68580" marT="0" marB="0"/>
                </a:tc>
              </a:tr>
              <a:tr h="464188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слово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лексический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Номинативная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Семасиологическая (способность выражать понятия)</a:t>
                      </a:r>
                    </a:p>
                  </a:txBody>
                  <a:tcPr marL="68580" marR="68580" marT="0" marB="0"/>
                </a:tc>
              </a:tr>
              <a:tr h="464188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морфема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морфологический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Семасиологическая (способность выражать понятия вещественные и грамматические)</a:t>
                      </a:r>
                    </a:p>
                  </a:txBody>
                  <a:tcPr marL="68580" marR="68580" marT="0" marB="0"/>
                </a:tc>
              </a:tr>
              <a:tr h="46418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фонема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фонетический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Перцептивная (восприятия)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Сигнификативная (различительная)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/>
          <a:lstStyle/>
          <a:p>
            <a:r>
              <a:rPr lang="ru-RU" dirty="0" smtClean="0"/>
              <a:t>В языке имеется </a:t>
            </a:r>
            <a:r>
              <a:rPr lang="ru-RU" b="1" i="1" dirty="0" smtClean="0"/>
              <a:t>фонетическая, морфологическая, лексическая и синтаксическая подсистемы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Каждая из них существует не изолированно, а является частной системой по отношению к общей системе языка в целом. </a:t>
            </a:r>
          </a:p>
          <a:p>
            <a:r>
              <a:rPr lang="ru-RU" dirty="0" smtClean="0"/>
              <a:t>Каждый уровень не сводится к сумме элементов низшего уровня. </a:t>
            </a:r>
          </a:p>
          <a:p>
            <a:r>
              <a:rPr lang="ru-RU" dirty="0" smtClean="0"/>
              <a:t>Таким образом, выделяются </a:t>
            </a:r>
            <a:r>
              <a:rPr lang="ru-RU" b="1" i="1" dirty="0" smtClean="0"/>
              <a:t>иерархические отношения.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Аспекты </a:t>
            </a:r>
            <a:br>
              <a:rPr lang="ru-RU" dirty="0" smtClean="0"/>
            </a:br>
            <a:r>
              <a:rPr lang="ru-RU" dirty="0" smtClean="0"/>
              <a:t>исследования объекта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7239000" cy="4812686"/>
          </a:xfrm>
        </p:spPr>
        <p:txBody>
          <a:bodyPr/>
          <a:lstStyle/>
          <a:p>
            <a:r>
              <a:rPr lang="ru-RU" dirty="0" smtClean="0"/>
              <a:t>Исследование объекта можно рассматривать в трёх </a:t>
            </a:r>
            <a:r>
              <a:rPr lang="ru-RU" b="1" i="1" u="sng" dirty="0" smtClean="0">
                <a:solidFill>
                  <a:srgbClr val="C00000"/>
                </a:solidFill>
              </a:rPr>
              <a:t>аспектах</a:t>
            </a:r>
            <a:r>
              <a:rPr lang="ru-RU" dirty="0" smtClean="0"/>
              <a:t>: 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Совокупность элементов объекта.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Определённая совокупность отношений.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связное целое, т.е. совокупность элементов и совокупность отношений.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6. СИСТЕМНЫЕ ОТНОШЕНИЯ ЯЗЫКОВЫХ ЕДИНИЦ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Языковая система</a:t>
            </a:r>
            <a:r>
              <a:rPr lang="ru-RU" dirty="0" smtClean="0"/>
              <a:t> - система иерархически образованных уровней и систем. </a:t>
            </a:r>
          </a:p>
          <a:p>
            <a:pPr>
              <a:buNone/>
            </a:pPr>
            <a:r>
              <a:rPr lang="ru-RU" dirty="0" smtClean="0"/>
              <a:t>Для языка важнейшим различием между уровнями является понятие </a:t>
            </a:r>
            <a:r>
              <a:rPr lang="ru-RU" b="1" i="1" dirty="0" smtClean="0"/>
              <a:t>языковой знак</a:t>
            </a:r>
            <a:r>
              <a:rPr lang="ru-RU" dirty="0" smtClean="0"/>
              <a:t> (он двусторонен), т.е. имеет план выражения и план содержания.  </a:t>
            </a:r>
          </a:p>
          <a:p>
            <a:r>
              <a:rPr lang="ru-RU" u="sng" dirty="0" smtClean="0"/>
              <a:t>Незнаковый уровень</a:t>
            </a:r>
            <a:r>
              <a:rPr lang="ru-RU" dirty="0" smtClean="0"/>
              <a:t> – фонемный, </a:t>
            </a:r>
          </a:p>
          <a:p>
            <a:r>
              <a:rPr lang="ru-RU" u="sng" dirty="0" smtClean="0"/>
              <a:t>Знаковые уровни</a:t>
            </a:r>
            <a:r>
              <a:rPr lang="ru-RU" dirty="0" smtClean="0"/>
              <a:t>: морфемный, лексический и синтаксический.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/>
          </a:bodyPr>
          <a:lstStyle/>
          <a:p>
            <a:r>
              <a:rPr lang="ru-RU" dirty="0" smtClean="0"/>
              <a:t>1) Классификация уровней с </a:t>
            </a:r>
            <a:r>
              <a:rPr lang="ru-RU" i="1" u="sng" dirty="0" smtClean="0"/>
              <a:t>коммуникативной точки зрения</a:t>
            </a:r>
            <a:r>
              <a:rPr lang="ru-RU" u="sng" dirty="0" smtClean="0"/>
              <a:t> </a:t>
            </a:r>
            <a:r>
              <a:rPr lang="ru-RU" dirty="0" smtClean="0"/>
              <a:t>может разделить уровни на </a:t>
            </a:r>
            <a:r>
              <a:rPr lang="ru-RU" b="1" i="1" dirty="0" smtClean="0"/>
              <a:t>знаки, полузнаки и сигналы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Основной знак языка - </a:t>
            </a:r>
            <a:r>
              <a:rPr lang="ru-RU" b="1" i="1" dirty="0" smtClean="0"/>
              <a:t>слово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коммуникативной </a:t>
            </a:r>
            <a:r>
              <a:rPr lang="ru-RU" dirty="0" err="1" smtClean="0"/>
              <a:t>т.зр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Предложение – полный знак;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Слово – частичный знак;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Морфема – полузнак;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Фонема – сигнал.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2) Классификация ЯЕ делятся на:</a:t>
            </a:r>
          </a:p>
          <a:p>
            <a:pPr marL="514350" indent="117475">
              <a:buFont typeface="+mj-lt"/>
              <a:buAutoNum type="arabicPeriod"/>
            </a:pPr>
            <a:r>
              <a:rPr lang="ru-RU" dirty="0" smtClean="0"/>
              <a:t>	Коммуникативные – (предложения);</a:t>
            </a:r>
          </a:p>
          <a:p>
            <a:pPr marL="514350" indent="-63500">
              <a:buFont typeface="+mj-lt"/>
              <a:buAutoNum type="arabicPeriod"/>
            </a:pPr>
            <a:r>
              <a:rPr lang="ru-RU" dirty="0" smtClean="0"/>
              <a:t>	Номинативные -  (слова);</a:t>
            </a:r>
          </a:p>
          <a:p>
            <a:pPr marL="514350" indent="-63500">
              <a:buFont typeface="+mj-lt"/>
              <a:buAutoNum type="arabicPeriod"/>
            </a:pPr>
            <a:r>
              <a:rPr lang="ru-RU" dirty="0" smtClean="0"/>
              <a:t>	Строевые – (фонемы)				</a:t>
            </a:r>
          </a:p>
          <a:p>
            <a:r>
              <a:rPr lang="ru-RU" dirty="0" smtClean="0"/>
              <a:t>Л.Ельмслев выделял </a:t>
            </a:r>
            <a:r>
              <a:rPr lang="ru-RU" b="1" i="1" dirty="0" smtClean="0"/>
              <a:t>фигуру </a:t>
            </a:r>
            <a:r>
              <a:rPr lang="ru-RU" dirty="0" smtClean="0"/>
              <a:t>– строевую единицу (не знак), входящую в знаковую систему как часть знака. Это единица, у которой есть только план выражения (односторонняя).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Определить  языковой знак можно по типам отношений с другими знаками.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1) </a:t>
            </a:r>
            <a:r>
              <a:rPr lang="ru-RU" i="1" dirty="0" smtClean="0">
                <a:solidFill>
                  <a:srgbClr val="C00000"/>
                </a:solidFill>
              </a:rPr>
              <a:t>иерархические (соподчинения);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i="1" dirty="0" smtClean="0">
                <a:solidFill>
                  <a:srgbClr val="C00000"/>
                </a:solidFill>
              </a:rPr>
              <a:t>синтагматические (линейные);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i="1" dirty="0" smtClean="0">
                <a:solidFill>
                  <a:srgbClr val="C00000"/>
                </a:solidFill>
              </a:rPr>
              <a:t>парадигматические (системные).</a:t>
            </a:r>
          </a:p>
          <a:p>
            <a:pPr>
              <a:buNone/>
            </a:pPr>
            <a:r>
              <a:rPr lang="ru-RU" dirty="0" smtClean="0"/>
              <a:t>Именно эти отношения лежат в основе разграничения понятий «язык – речь».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Ф. де Соссюр: синтагматические и ассоциативные типы отношений соответствуют 2-м разным уровням: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Синтагматические – </a:t>
            </a:r>
            <a:r>
              <a:rPr lang="ru-RU" dirty="0" smtClean="0"/>
              <a:t>членение целого на элементы.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Парадигматические</a:t>
            </a:r>
            <a:r>
              <a:rPr lang="ru-RU" dirty="0" smtClean="0"/>
              <a:t> – группировка элементов по ассоциативному сходству.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481918" cy="571504"/>
          </a:xfrm>
          <a:ln>
            <a:noFill/>
          </a:ln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ru-RU" sz="32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СИНТАГМАТИЧЕСКИЕ </a:t>
            </a:r>
            <a:r>
              <a:rPr lang="ru-RU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6000768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Синтагматические отношения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(синтагма) – линейные отношения между единицами языка в цепочке при последовательном употреблении в реальной речи. </a:t>
            </a:r>
          </a:p>
          <a:p>
            <a:r>
              <a:rPr lang="ru-RU" sz="2800" dirty="0" smtClean="0"/>
              <a:t>Этот тип отношений представлен на всех уровнях языка: фонемы образуют морфемы, морфемы – слова, слова образуют предложения. Всё это – синтагматические отношения или связи. </a:t>
            </a:r>
            <a:endParaRPr lang="ru-RU" sz="2400" dirty="0" smtClean="0"/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Синтагматические отношения </a:t>
            </a:r>
            <a:r>
              <a:rPr lang="ru-RU" sz="2800" dirty="0" smtClean="0"/>
              <a:t>– это отношения, в которые вступают единицы одного уровня, соединяясь друг с другом в процессе речи, или в составе единиц более высокого уровня. Синтагматические отношения проявляются в сочетаемости,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девочка поёт</a:t>
            </a:r>
            <a:r>
              <a:rPr lang="ru-RU" sz="2800" i="1" dirty="0" smtClean="0">
                <a:solidFill>
                  <a:srgbClr val="C00000"/>
                </a:solidFill>
              </a:rPr>
              <a:t>.</a:t>
            </a:r>
            <a:endParaRPr lang="ru-RU" sz="2400" dirty="0" smtClean="0"/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Синтагматика</a:t>
            </a:r>
            <a:r>
              <a:rPr lang="ru-RU" sz="2800" dirty="0" smtClean="0"/>
              <a:t>  - сочетаемость главного и зависимого слова, влияние единиц друг на друга.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синтагматических отношений ЯЕ: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err="1" smtClean="0">
                <a:solidFill>
                  <a:srgbClr val="C00000"/>
                </a:solidFill>
              </a:rPr>
              <a:t>в=о=д=а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во=да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(фонетико-фонологический уровень);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err="1" smtClean="0">
                <a:solidFill>
                  <a:srgbClr val="C00000"/>
                </a:solidFill>
              </a:rPr>
              <a:t>вод=а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ид=у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син=ий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(морфологический уровень);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err="1" smtClean="0">
                <a:solidFill>
                  <a:srgbClr val="C00000"/>
                </a:solidFill>
              </a:rPr>
              <a:t>учи=тель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при=ехать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(словообразовательный подуровень);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высокий человек, высокий тополь </a:t>
            </a:r>
            <a:r>
              <a:rPr lang="ru-RU" dirty="0" smtClean="0"/>
              <a:t>(лексический уровень);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Гора – высокая </a:t>
            </a:r>
            <a:r>
              <a:rPr lang="ru-RU" dirty="0" smtClean="0"/>
              <a:t>(синтаксический</a:t>
            </a:r>
            <a:r>
              <a:rPr lang="ru-RU" i="1" dirty="0" smtClean="0"/>
              <a:t> </a:t>
            </a:r>
            <a:r>
              <a:rPr lang="ru-RU" dirty="0" smtClean="0"/>
              <a:t>уровень).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001056" cy="714356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ru-RU" sz="32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ПАРАДИГМАТИЧЕСКИЕ </a:t>
            </a:r>
            <a:r>
              <a:rPr lang="ru-RU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</a:t>
            </a:r>
            <a:endParaRPr lang="ru-RU" sz="3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5786478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Парадигматические отношения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нелинейные и неодновременные отношения. Это объединение элементов в группы  в памяти или сознании говорящего в силу общности либо формы, либо содержания, либо того и другого. Члены парадигмы либо взаимно исключают, либо соединяют друг друга.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Парадигматические отношения </a:t>
            </a:r>
            <a:r>
              <a:rPr lang="ru-RU" dirty="0" smtClean="0"/>
              <a:t>– отношения взаимной противопоставленности в системе языка между единицами одного уровня так или иначе связанные по смыслу (синонимы, антонимы). На этих отношениях основываются парадигматические ряды. 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Грамматическая парадигма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парадигма падежа, лица и числа.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Лексическая парадигма</a:t>
            </a:r>
            <a:r>
              <a:rPr lang="ru-RU" dirty="0" smtClean="0"/>
              <a:t>:  объединение ЛЕ по общему признаку, но и противопоставленных друг другу: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ворон, ястреб, сокол, орёл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715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Примеры парадигматических отношений оппозитивного типа: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фонологический уровень</a:t>
            </a:r>
          </a:p>
          <a:p>
            <a:pPr marL="514350" indent="-514350">
              <a:buNone/>
            </a:pPr>
            <a:r>
              <a:rPr lang="ru-RU" dirty="0" smtClean="0"/>
              <a:t>    </a:t>
            </a:r>
            <a:r>
              <a:rPr lang="ru-RU" b="1" dirty="0" smtClean="0"/>
              <a:t>  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&lt;г&gt;ора         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      &lt;к&gt;ора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ru-RU" u="sng" dirty="0" smtClean="0"/>
              <a:t>морфологический уровень</a:t>
            </a:r>
          </a:p>
          <a:p>
            <a:pPr marL="514350" indent="-514350">
              <a:buNone/>
            </a:pPr>
            <a:r>
              <a:rPr lang="ru-RU" dirty="0" smtClean="0"/>
              <a:t>    </a:t>
            </a:r>
            <a:r>
              <a:rPr lang="ru-RU" b="1" dirty="0" smtClean="0"/>
              <a:t>  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гор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&lt;а&gt;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      гор&lt;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ы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ru-RU" u="sng" dirty="0" smtClean="0"/>
              <a:t>словообразовательный подуровень</a:t>
            </a:r>
          </a:p>
          <a:p>
            <a:pPr marL="514350" lvl="0" indent="-514350">
              <a:buNone/>
            </a:pPr>
            <a:r>
              <a:rPr lang="ru-RU" b="1" i="1" dirty="0" smtClean="0"/>
              <a:t>  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гор&lt;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ый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гор&lt;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ец</a:t>
            </a:r>
            <a:endParaRPr lang="ru-RU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ru-RU" u="sng" dirty="0" smtClean="0"/>
              <a:t>лексический уровень</a:t>
            </a:r>
          </a:p>
          <a:p>
            <a:pPr marL="514350" lvl="0" indent="-514350">
              <a:buNone/>
            </a:pPr>
            <a:r>
              <a:rPr lang="ru-RU" b="1" i="1" dirty="0" smtClean="0"/>
              <a:t>	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высокий – низкий</a:t>
            </a:r>
          </a:p>
          <a:p>
            <a:pPr marL="514350" lvl="0" indent="-514350">
              <a:buNone/>
            </a:pPr>
            <a:endParaRPr lang="ru-RU" b="1" i="1" dirty="0" smtClean="0"/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ru-RU" u="sng" dirty="0" smtClean="0"/>
              <a:t>словообразовательный подуровень</a:t>
            </a:r>
          </a:p>
          <a:p>
            <a:pPr marL="541338" indent="-541338">
              <a:buNone/>
            </a:pPr>
            <a:r>
              <a:rPr lang="ru-RU" i="1" dirty="0" smtClean="0"/>
              <a:t>	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чита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[льня]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чита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</a:rPr>
              <a:t>лка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ru-RU" dirty="0" smtClean="0"/>
              <a:t>синтаксический уровень</a:t>
            </a:r>
          </a:p>
          <a:p>
            <a:pPr>
              <a:buNone/>
            </a:pPr>
            <a:r>
              <a:rPr lang="ru-RU" i="1" dirty="0" smtClean="0"/>
              <a:t>	</a:t>
            </a:r>
          </a:p>
          <a:p>
            <a:pPr>
              <a:buNone/>
            </a:pPr>
            <a:r>
              <a:rPr lang="ru-RU" i="1" dirty="0" smtClean="0"/>
              <a:t>Студенты</a:t>
            </a:r>
            <a:r>
              <a:rPr lang="ru-RU" b="1" i="1" dirty="0" smtClean="0"/>
              <a:t> успешно сдали экзамены</a:t>
            </a:r>
            <a:br>
              <a:rPr lang="ru-RU" b="1" i="1" dirty="0" smtClean="0"/>
            </a:br>
            <a:r>
              <a:rPr lang="ru-RU" b="1" i="1" dirty="0" smtClean="0"/>
              <a:t>и разъехались на каникулы.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Успешно сдав экзамены, студенты разъехались на каникулы.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Примеры иерархических отношений между единицами разных ярусов: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фонемы   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&lt;в&gt;  &lt;о&gt;  &lt;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&gt;  &lt;а&gt;</a:t>
            </a:r>
            <a:r>
              <a:rPr lang="ru-RU" dirty="0" smtClean="0"/>
              <a:t>  входят в морфемы 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&lt;вод&gt;&lt;а&gt;;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морфемы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&lt;вод&gt;&lt;а&gt; </a:t>
            </a:r>
            <a:r>
              <a:rPr lang="ru-RU" dirty="0" smtClean="0"/>
              <a:t>входят в слово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&lt;вода&gt;;</a:t>
            </a:r>
            <a:r>
              <a:rPr lang="ru-RU" dirty="0" smtClean="0"/>
              <a:t> 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слово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&lt;вода&gt; </a:t>
            </a:r>
            <a:r>
              <a:rPr lang="ru-RU" dirty="0" smtClean="0"/>
              <a:t>входит в предложение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&lt;Вода течет&gt;.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Подходы к исследованию объекта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6072230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800" b="1" i="1" u="sng" dirty="0" smtClean="0">
                <a:solidFill>
                  <a:srgbClr val="C00000"/>
                </a:solidFill>
              </a:rPr>
              <a:t>Элементарный</a:t>
            </a:r>
            <a:r>
              <a:rPr lang="ru-RU" sz="3800" u="sng" dirty="0" smtClean="0">
                <a:solidFill>
                  <a:srgbClr val="C00000"/>
                </a:solidFill>
              </a:rPr>
              <a:t> </a:t>
            </a:r>
            <a:r>
              <a:rPr lang="ru-RU" sz="3800" dirty="0" smtClean="0"/>
              <a:t>– определяются свойства элементов и приписываются объекту в целом (звуковая материя). Между этими элементами существуют определённые связи / отношения зависимости.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i="1" u="sng" dirty="0" smtClean="0">
                <a:solidFill>
                  <a:srgbClr val="C00000"/>
                </a:solidFill>
              </a:rPr>
              <a:t>Структурный</a:t>
            </a:r>
            <a:r>
              <a:rPr lang="ru-RU" sz="3800" dirty="0" smtClean="0"/>
              <a:t> – отношения между элементами, это – анализ объектов, находящихся в определённых отношениях.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i="1" u="sng" dirty="0" smtClean="0">
                <a:solidFill>
                  <a:srgbClr val="C00000"/>
                </a:solidFill>
              </a:rPr>
              <a:t>Системный</a:t>
            </a:r>
            <a:r>
              <a:rPr lang="ru-RU" sz="3800" u="sng" dirty="0" smtClean="0">
                <a:solidFill>
                  <a:srgbClr val="C00000"/>
                </a:solidFill>
              </a:rPr>
              <a:t> </a:t>
            </a:r>
            <a:r>
              <a:rPr lang="ru-RU" sz="3800" dirty="0" smtClean="0"/>
              <a:t>– берутся в совокупности элементарный и структурный подходы. </a:t>
            </a:r>
          </a:p>
          <a:p>
            <a:r>
              <a:rPr lang="ru-RU" sz="3800" dirty="0" smtClean="0"/>
              <a:t>Как орудие общения язык организован как целое, обладает </a:t>
            </a:r>
            <a:r>
              <a:rPr lang="ru-RU" sz="3800" b="1" i="1" dirty="0" smtClean="0"/>
              <a:t>структурой</a:t>
            </a:r>
            <a:r>
              <a:rPr lang="ru-RU" sz="3800" b="1" dirty="0" smtClean="0"/>
              <a:t> </a:t>
            </a:r>
            <a:r>
              <a:rPr lang="ru-RU" sz="3800" dirty="0" smtClean="0"/>
              <a:t>и образовывает единство своих элементов как некоторая </a:t>
            </a:r>
            <a:r>
              <a:rPr lang="ru-RU" sz="3800" b="1" i="1" dirty="0" smtClean="0"/>
              <a:t>система.</a:t>
            </a:r>
            <a:endParaRPr lang="ru-RU" sz="3800" dirty="0" smtClean="0"/>
          </a:p>
          <a:p>
            <a:r>
              <a:rPr lang="ru-RU" sz="3800" dirty="0" smtClean="0"/>
              <a:t>Системный подход к изучению действительности – основополагающий среди методологических принципов современной науки.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15304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КРИТЕРИИ ВЫДЕЛЕНИЯ УРОВНЕЙ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42928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Свойства</a:t>
            </a:r>
            <a:r>
              <a:rPr lang="ru-RU" dirty="0" smtClean="0"/>
              <a:t> единиц каждого уровня не выводимы из </a:t>
            </a:r>
            <a:r>
              <a:rPr lang="ru-RU" b="1" i="1" dirty="0" smtClean="0"/>
              <a:t>свойств</a:t>
            </a:r>
            <a:r>
              <a:rPr lang="ru-RU" dirty="0" smtClean="0"/>
              <a:t> единиц предыдущего уровня.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/>
              <a:t>существование отдельного уровня предполагает, что всё высказывание без остатка может быть представлено в терминах единиц этого уровня.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Ма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– мА | мо –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ет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| Ра –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му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Каждый уровень обладает собственной синтактикой.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Frieden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-,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kampf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отдельные слова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Freiden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kampf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одно слово из разных морфем.</a:t>
            </a:r>
          </a:p>
          <a:p>
            <a:pPr>
              <a:buNone/>
            </a:pPr>
            <a:r>
              <a:rPr lang="ru-RU" dirty="0" smtClean="0"/>
              <a:t> 		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Kampf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fur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Frieden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	Понятие подсистемы шире, чем понятие уровень.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642942"/>
          </a:xfrm>
        </p:spPr>
        <p:txBody>
          <a:bodyPr/>
          <a:lstStyle/>
          <a:p>
            <a:pPr algn="ctr"/>
            <a:r>
              <a:rPr lang="ru-RU" dirty="0" smtClean="0"/>
              <a:t>2. Понятие структуры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Структура –</a:t>
            </a:r>
            <a:r>
              <a:rPr lang="ru-RU" dirty="0" smtClean="0"/>
              <a:t> единство однородных элементов в пределах целого. </a:t>
            </a:r>
          </a:p>
          <a:p>
            <a:r>
              <a:rPr lang="ru-RU" b="1" i="1" dirty="0" smtClean="0"/>
              <a:t>Структура</a:t>
            </a:r>
            <a:r>
              <a:rPr lang="ru-RU" dirty="0" smtClean="0"/>
              <a:t> – внутренне свойство системы. В понятие структуру входят элементы, которые её составляют. Структура – правила, элементы – объекты.</a:t>
            </a:r>
          </a:p>
          <a:p>
            <a:r>
              <a:rPr lang="ru-RU" dirty="0" smtClean="0"/>
              <a:t>Структура важнее, чем составляющие её элементы, т.к. известно, что каждый элемент приобретает свойство только в системе. Например: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             Звук (кот)</a:t>
            </a:r>
          </a:p>
          <a:p>
            <a:pPr>
              <a:buNone/>
            </a:pPr>
            <a:r>
              <a:rPr lang="ru-RU" dirty="0" smtClean="0"/>
              <a:t>	К           Суффикс – строй-К-А </a:t>
            </a:r>
          </a:p>
          <a:p>
            <a:pPr>
              <a:buNone/>
            </a:pPr>
            <a:r>
              <a:rPr lang="ru-RU" dirty="0" smtClean="0"/>
              <a:t>	             Слово (предлог)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000100" y="5143512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Группа 29"/>
          <p:cNvGrpSpPr/>
          <p:nvPr/>
        </p:nvGrpSpPr>
        <p:grpSpPr>
          <a:xfrm>
            <a:off x="1000100" y="5500702"/>
            <a:ext cx="928694" cy="428628"/>
            <a:chOff x="1000100" y="5500702"/>
            <a:chExt cx="928694" cy="428628"/>
          </a:xfrm>
        </p:grpSpPr>
        <p:cxnSp>
          <p:nvCxnSpPr>
            <p:cNvPr id="7" name="Прямая со стрелкой 6"/>
            <p:cNvCxnSpPr/>
            <p:nvPr/>
          </p:nvCxnSpPr>
          <p:spPr>
            <a:xfrm>
              <a:off x="1000100" y="5500702"/>
              <a:ext cx="8572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1000100" y="5500702"/>
              <a:ext cx="92869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615262" cy="5786478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Существует зависимость от того, в какую структуру попадёт данный элемент. Наполнение структуры разными элементами, ведёт к изменению структуры меняться.  </a:t>
            </a:r>
          </a:p>
          <a:p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C00000"/>
                </a:solidFill>
              </a:rPr>
              <a:t>Flower garden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≠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C00000"/>
                </a:solidFill>
              </a:rPr>
              <a:t>Garden flower</a:t>
            </a:r>
            <a:r>
              <a:rPr lang="ru-RU" sz="2400" i="1" dirty="0" smtClean="0">
                <a:solidFill>
                  <a:srgbClr val="C00000"/>
                </a:solidFill>
              </a:rPr>
              <a:t>.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i="1" dirty="0" smtClean="0">
                <a:solidFill>
                  <a:srgbClr val="C00000"/>
                </a:solidFill>
              </a:rPr>
              <a:t>The man killed the bear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≠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en-US" sz="2400" i="1" dirty="0" smtClean="0">
                <a:solidFill>
                  <a:srgbClr val="C00000"/>
                </a:solidFill>
              </a:rPr>
              <a:t>The bear killed the man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 первый взгляд структура первична, на самом деле элементы во многом определяют структуру.</a:t>
            </a:r>
          </a:p>
          <a:p>
            <a:pPr>
              <a:buNone/>
            </a:pPr>
            <a:r>
              <a:rPr lang="ru-RU" sz="2400" dirty="0" smtClean="0"/>
              <a:t>Структура и элементы взаимосвязаны и обусловливают друг друга.</a:t>
            </a:r>
          </a:p>
          <a:p>
            <a:pPr>
              <a:buNone/>
            </a:pP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71438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/>
              <a:t>2. ПОНЯТИЕ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/>
              <a:t>Система</a:t>
            </a:r>
            <a:r>
              <a:rPr lang="ru-RU" sz="2800" dirty="0" smtClean="0"/>
              <a:t> – это единство однородных взаимообусловленных элементов,  совокупность элементов, которая характеризуется: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закономерными отношениями между элементами;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целостностью как результатом этого взаимодействия;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автономностью поведения;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несуммарностью свойств системы по отношению к свойствам составляющих её элементов.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6143668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 соотносится с понятием множества. Существует два признака для определения множества: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упорядоченность элементов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чем выше уровень упорядоченности, тем выше уровень системности.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C00000"/>
                </a:solidFill>
              </a:rPr>
              <a:t>функциональность</a:t>
            </a:r>
            <a:r>
              <a:rPr lang="ru-RU" dirty="0" smtClean="0"/>
              <a:t> – чем выше функциональность, тем выше уровень системности.</a:t>
            </a:r>
          </a:p>
          <a:p>
            <a:r>
              <a:rPr lang="ru-RU" b="1" i="1" dirty="0" smtClean="0"/>
              <a:t>Система</a:t>
            </a:r>
            <a:r>
              <a:rPr lang="ru-RU" dirty="0" smtClean="0"/>
              <a:t> – структура в действии, которая должна работать, т.е. функционировать. Наиболее высокий тип системы, у которой наиболее высокий уровень системности.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 Язык как </a:t>
            </a:r>
            <a:br>
              <a:rPr lang="ru-RU" dirty="0" smtClean="0"/>
            </a:br>
            <a:r>
              <a:rPr lang="ru-RU" dirty="0" smtClean="0"/>
              <a:t>функциональная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r>
              <a:rPr lang="ru-RU" b="1" i="1" dirty="0" smtClean="0"/>
              <a:t>Функциональные системы</a:t>
            </a:r>
            <a:r>
              <a:rPr lang="ru-RU" dirty="0" smtClean="0"/>
              <a:t> – системы, в которых элементы объединяются в определённое целое для выполнения определённой цели и для её достижения каждый элемент выполняет ту или иную функцию. Деятельность и системность её отдельных элементов определяется цельностью этой системы.</a:t>
            </a:r>
          </a:p>
          <a:p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C00000"/>
                </a:solidFill>
              </a:rPr>
              <a:t>футбольная команда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(игроки - элементы). У каждого игрока – своя функция, но цель общая – выиграть.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Одной из принципиальных особенностей современной науки является системный подход к объектам исследования. В соответствии с этим язык рассматривается как система. Язык – сложнейшая функциональная система в мире.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высокоорганизованной системе выделяются подсистемы, т.е. определённые группировки элементов, Подсистему определяют элементарные единицы языка. Они подчиняются друг другу иерархически или существуют параллельно.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287</TotalTime>
  <Words>1545</Words>
  <PresentationFormat>Экран (4:3)</PresentationFormat>
  <Paragraphs>184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Изящная</vt:lpstr>
      <vt:lpstr>Структура и система языка. ЯЗЫКОВЫЕ ЕДИНИЦЫ И УРОВНИ</vt:lpstr>
      <vt:lpstr>1. Аспекты  исследования объекта</vt:lpstr>
      <vt:lpstr>Подходы к исследованию объекта</vt:lpstr>
      <vt:lpstr>2. Понятие структуры</vt:lpstr>
      <vt:lpstr>Слайд 5</vt:lpstr>
      <vt:lpstr>2. ПОНЯТИЕ СИСТЕМЫ</vt:lpstr>
      <vt:lpstr>Слайд 7</vt:lpstr>
      <vt:lpstr>4. Язык как  функциональная система</vt:lpstr>
      <vt:lpstr>Слайд 9</vt:lpstr>
      <vt:lpstr>Слайд 10</vt:lpstr>
      <vt:lpstr>Слайд 11</vt:lpstr>
      <vt:lpstr>Слайд 12</vt:lpstr>
      <vt:lpstr>Слайд 13</vt:lpstr>
      <vt:lpstr>Слайд 14</vt:lpstr>
      <vt:lpstr>5. ЕДИНИЦЫ ЯЗЫКА и ОСНОВНЫЕ ПОДСИСТЕМЫ (УРОВНИ) ЯЗЫКА</vt:lpstr>
      <vt:lpstr>Слайд 16</vt:lpstr>
      <vt:lpstr>Слайд 17</vt:lpstr>
      <vt:lpstr>Единицы языка – уровни - функции</vt:lpstr>
      <vt:lpstr>Слайд 19</vt:lpstr>
      <vt:lpstr>   6. СИСТЕМНЫЕ ОТНОШЕНИЯ ЯЗЫКОВЫХ ЕДИНИЦ</vt:lpstr>
      <vt:lpstr>Слайд 21</vt:lpstr>
      <vt:lpstr>Слайд 22</vt:lpstr>
      <vt:lpstr>Слайд 23</vt:lpstr>
      <vt:lpstr>СИНТАГМАТИЧЕСКИЕ ОТНОШЕНИЯ</vt:lpstr>
      <vt:lpstr>Примеры синтагматических отношений ЯЕ:</vt:lpstr>
      <vt:lpstr>ПАРАДИГМАТИЧЕСКИЕ ОТНОШЕНИЯ</vt:lpstr>
      <vt:lpstr>Примеры парадигматических отношений оппозитивного типа:</vt:lpstr>
      <vt:lpstr>Слайд 28</vt:lpstr>
      <vt:lpstr>Примеры иерархических отношений между единицами разных ярусов:</vt:lpstr>
      <vt:lpstr>7. КРИТЕРИИ ВЫДЕЛЕНИЯ УРОВНЕЙ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система языка</dc:title>
  <cp:lastModifiedBy>М. В. Влавацкая</cp:lastModifiedBy>
  <cp:revision>66</cp:revision>
  <dcterms:modified xsi:type="dcterms:W3CDTF">2010-10-18T03:17:48Z</dcterms:modified>
</cp:coreProperties>
</file>