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Лекция 12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МОРФОЛОГИЯ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00042"/>
            <a:ext cx="7772400" cy="551975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грамматических форм:</a:t>
            </a:r>
          </a:p>
          <a:p>
            <a:pPr marL="514350" lvl="0" indent="-514350">
              <a:buNone/>
            </a:pP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ловоизменительные (формообразующие) </a:t>
            </a:r>
            <a:r>
              <a:rPr lang="ru-RU" sz="2800" dirty="0" smtClean="0"/>
              <a:t>– такие, в рамках которых члены этой категории могут представлены формами одного и того же слова (число, падеж, время, </a:t>
            </a:r>
            <a:r>
              <a:rPr lang="ru-RU" sz="2800" dirty="0" smtClean="0"/>
              <a:t>наклонение)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дорога – дороги.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классифицирующие</a:t>
            </a:r>
            <a:r>
              <a:rPr lang="ru-RU" sz="2800" dirty="0" smtClean="0"/>
              <a:t> – категории, члены которых не могут быть представлены формами одного слова (одушевлённость - неодушевлённость, род).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42918"/>
            <a:ext cx="7772400" cy="537688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отношению к внеязыковой действительности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</a:p>
          <a:p>
            <a:endParaRPr lang="ru-RU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интерпретирующие (содержательные)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толкуют явления окружающего нас мира (категория времени, наклонения, числа).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реляционные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(формальные) </a:t>
            </a:r>
            <a:r>
              <a:rPr lang="ru-RU" sz="2800" dirty="0" smtClean="0"/>
              <a:t>– служат для выражения синтаксических связей в предложении (</a:t>
            </a:r>
            <a:r>
              <a:rPr lang="ru-RU" sz="2800" dirty="0" smtClean="0"/>
              <a:t>падежи</a:t>
            </a:r>
            <a:r>
              <a:rPr lang="ru-RU" sz="2800" dirty="0" smtClean="0"/>
              <a:t>).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ГРАММАТИЧЕСКИЕ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ГЛАГОЛА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372376" cy="437675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4.1. Глагол</a:t>
            </a:r>
            <a:r>
              <a:rPr lang="ru-RU" sz="2800" dirty="0" smtClean="0"/>
              <a:t> обозначает действия или состояние, его основная синтаксическая функция – 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предикативность (сказуемость)</a:t>
            </a:r>
            <a:r>
              <a:rPr lang="ru-RU" sz="2800" dirty="0" smtClean="0"/>
              <a:t>, в этой функции он противопоставляется существительному. </a:t>
            </a:r>
          </a:p>
          <a:p>
            <a:pPr>
              <a:buNone/>
            </a:pPr>
            <a:r>
              <a:rPr lang="ru-RU" sz="2800" dirty="0" smtClean="0"/>
              <a:t>Категории глагола: 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вид, наклонение, время, залог, лицо, число, род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57166"/>
            <a:ext cx="7772400" cy="600079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времени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– выражается в противопоставлении трёх временных форм, указывающих на одновременность, следование или предшествование моменту речи (наст., буд., </a:t>
            </a:r>
            <a:r>
              <a:rPr lang="ru-RU" dirty="0" err="1" smtClean="0"/>
              <a:t>прош</a:t>
            </a:r>
            <a:r>
              <a:rPr lang="ru-RU" dirty="0" smtClean="0"/>
              <a:t>.)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вида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указывает на то, что действие достигло внутреннего предела (</a:t>
            </a:r>
            <a:r>
              <a:rPr lang="ru-RU" dirty="0" err="1" smtClean="0"/>
              <a:t>сов.в</a:t>
            </a:r>
            <a:r>
              <a:rPr lang="ru-RU" dirty="0" smtClean="0"/>
              <a:t>) или не достигло (несов.в.), есть точка отсчёта или её нет.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наклонения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выражает отношение действия к реальности: реально-существующее действие – изъявительное наклонение; предполагаемое – сослагательное.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785794"/>
            <a:ext cx="7772400" cy="5234006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залога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– устанавливает связь действия с основными участниками этого действия (субъект – объект, объект – субъект), действительный – страдательный).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лица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соотносит действия с участниками речевого акта.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числа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– указывает на количество действующих лиц.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рода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указывает на род.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4.2. ГРАММАТИЧЕСКИЕ КАТЕГОРИИ ИМЕНИ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357298"/>
            <a:ext cx="7500990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Имя</a:t>
            </a:r>
            <a:r>
              <a:rPr lang="ru-RU" sz="3000" dirty="0" smtClean="0"/>
              <a:t> (именные части речи – существительное и прилагательное) по своим семантическим, грамматическим и синтаксическим признакам противостоит </a:t>
            </a:r>
            <a:r>
              <a:rPr lang="ru-RU" sz="3000" b="1" i="1" dirty="0" smtClean="0"/>
              <a:t>глаголу</a:t>
            </a:r>
            <a:r>
              <a:rPr lang="ru-RU" sz="3000" dirty="0" smtClean="0"/>
              <a:t>. </a:t>
            </a:r>
            <a:endParaRPr lang="en-US" sz="3000" dirty="0" smtClean="0"/>
          </a:p>
          <a:p>
            <a:pPr>
              <a:buNone/>
            </a:pPr>
            <a:r>
              <a:rPr lang="ru-RU" sz="3000" dirty="0" smtClean="0"/>
              <a:t>Такое </a:t>
            </a:r>
            <a:r>
              <a:rPr lang="ru-RU" sz="3000" dirty="0" smtClean="0"/>
              <a:t>противопоставление </a:t>
            </a:r>
            <a:r>
              <a:rPr lang="ru-RU" sz="3000" dirty="0" smtClean="0"/>
              <a:t>распространено </a:t>
            </a:r>
            <a:r>
              <a:rPr lang="ru-RU" sz="3000" dirty="0" smtClean="0"/>
              <a:t>во всех языках мира, т.к. соотносится с членением высказывания на </a:t>
            </a:r>
            <a:r>
              <a:rPr lang="ru-RU" sz="3000" i="1" dirty="0" smtClean="0"/>
              <a:t>субъект</a:t>
            </a:r>
            <a:r>
              <a:rPr lang="ru-RU" sz="3000" dirty="0" smtClean="0"/>
              <a:t> и </a:t>
            </a:r>
            <a:r>
              <a:rPr lang="ru-RU" sz="3000" i="1" dirty="0" smtClean="0"/>
              <a:t>объект. </a:t>
            </a: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714356"/>
            <a:ext cx="7443814" cy="53054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Имя существительное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/>
              <a:t>объединяет в своем составе </a:t>
            </a:r>
            <a:r>
              <a:rPr lang="ru-RU" sz="3200" i="1" dirty="0" smtClean="0"/>
              <a:t>слова с общим значением предметности</a:t>
            </a:r>
            <a:r>
              <a:rPr lang="ru-RU" sz="3200" dirty="0" smtClean="0"/>
              <a:t>.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Основные синтаксические функции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/>
              <a:t>имени существительного - функции </a:t>
            </a:r>
            <a:r>
              <a:rPr lang="ru-RU" sz="3200" i="1" dirty="0" smtClean="0"/>
              <a:t>подлежащего</a:t>
            </a:r>
            <a:r>
              <a:rPr lang="ru-RU" sz="3200" dirty="0" smtClean="0"/>
              <a:t> и </a:t>
            </a:r>
            <a:r>
              <a:rPr lang="ru-RU" sz="3200" i="1" dirty="0" smtClean="0"/>
              <a:t>дополнения</a:t>
            </a:r>
            <a:r>
              <a:rPr lang="ru-RU" sz="3200" dirty="0" smtClean="0"/>
              <a:t>. Однако может выполнять и функции, свойственные другим частям речи (</a:t>
            </a:r>
            <a:r>
              <a:rPr lang="ru-RU" sz="3200" i="1" dirty="0" smtClean="0"/>
              <a:t>сказуемого, определения, обстоятельства</a:t>
            </a:r>
            <a:r>
              <a:rPr lang="ru-RU" sz="3200" dirty="0" smtClean="0"/>
              <a:t>). </a:t>
            </a:r>
          </a:p>
          <a:p>
            <a:pPr>
              <a:buNone/>
            </a:pPr>
            <a:r>
              <a:rPr lang="ru-RU" sz="2800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категории имени существительного: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571612"/>
            <a:ext cx="7715304" cy="5072098"/>
          </a:xfrm>
        </p:spPr>
        <p:txBody>
          <a:bodyPr>
            <a:normAutofit/>
          </a:bodyPr>
          <a:lstStyle/>
          <a:p>
            <a:pPr marL="777240" lvl="1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числа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построена на противопоставлении форм ед.ч. и мн.ч., выражается окончаниями, редупликацией, т.е. удвоением основы, внутренней флексией, ударением, </a:t>
            </a:r>
            <a:r>
              <a:rPr lang="ru-RU" sz="2800" dirty="0" err="1" smtClean="0"/>
              <a:t>суплетивизмом</a:t>
            </a:r>
            <a:r>
              <a:rPr lang="ru-RU" sz="2800" dirty="0" smtClean="0"/>
              <a:t>.</a:t>
            </a:r>
          </a:p>
          <a:p>
            <a:pPr marL="777240" lvl="1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падежа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выражается с помощью окончаний или предлогов и окончаний; количество падежей от 2 до 44.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714356"/>
            <a:ext cx="7972452" cy="5786478"/>
          </a:xfrm>
        </p:spPr>
        <p:txBody>
          <a:bodyPr>
            <a:normAutofit/>
          </a:bodyPr>
          <a:lstStyle/>
          <a:p>
            <a:pPr marL="777240" lvl="1" indent="-45720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определённости/неопределённости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– выражается либо артиклем, либо аффиксом. В </a:t>
            </a:r>
            <a:r>
              <a:rPr lang="ru-RU" sz="2800" dirty="0" err="1" smtClean="0"/>
              <a:t>рус.яз</a:t>
            </a:r>
            <a:r>
              <a:rPr lang="ru-RU" sz="2800" dirty="0" smtClean="0"/>
              <a:t>. передаётся падежами </a:t>
            </a:r>
            <a:r>
              <a:rPr lang="ru-RU" sz="2800" i="1" dirty="0" smtClean="0">
                <a:solidFill>
                  <a:srgbClr val="0070C0"/>
                </a:solidFill>
              </a:rPr>
              <a:t>выпил воды – выпил воду</a:t>
            </a:r>
            <a:r>
              <a:rPr lang="ru-RU" sz="2800" dirty="0" smtClean="0"/>
              <a:t>, или лексически с помощью местоимений </a:t>
            </a:r>
            <a:r>
              <a:rPr lang="ru-RU" sz="2800" dirty="0" smtClean="0">
                <a:solidFill>
                  <a:srgbClr val="0070C0"/>
                </a:solidFill>
              </a:rPr>
              <a:t>этот, эта, эти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70C0"/>
                </a:solidFill>
              </a:rPr>
              <a:t>какой-то, некий </a:t>
            </a:r>
            <a:r>
              <a:rPr lang="ru-RU" sz="2800" dirty="0" smtClean="0"/>
              <a:t>и др. </a:t>
            </a:r>
          </a:p>
          <a:p>
            <a:pPr marL="777240" lvl="1" indent="-45720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рода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выражается отнесённостью к мужскому , женскому или среднему роду.</a:t>
            </a:r>
          </a:p>
          <a:p>
            <a:pPr marL="777240" lvl="1" indent="-45720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одушевленности/неодушевлённости</a:t>
            </a:r>
            <a:r>
              <a:rPr lang="ru-RU" sz="2800" b="1" i="1" dirty="0" smtClean="0"/>
              <a:t>.</a:t>
            </a:r>
            <a:endParaRPr lang="ru-RU" sz="2800" dirty="0" smtClean="0"/>
          </a:p>
          <a:p>
            <a:pPr marL="514350" indent="-514350">
              <a:buFont typeface="+mj-lt"/>
              <a:buAutoNum type="arabicPeriod" startAt="3"/>
            </a:pP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lvl="0"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 РЕЧИ 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500174"/>
            <a:ext cx="7072362" cy="4519626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chemeClr val="accent2"/>
                </a:solidFill>
              </a:rPr>
              <a:t>Части речи</a:t>
            </a:r>
            <a:r>
              <a:rPr lang="ru-RU" sz="3200" dirty="0" smtClean="0">
                <a:solidFill>
                  <a:schemeClr val="accent2"/>
                </a:solidFill>
              </a:rPr>
              <a:t> </a:t>
            </a:r>
            <a:r>
              <a:rPr lang="ru-RU" sz="3200" dirty="0" smtClean="0"/>
              <a:t>– основные лексико-грамматические классы, по которым распределяются слова языка, выделяемые на основе общности их синтаксических, морфологических и семантических свойств.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понятия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4805378"/>
          </a:xfrm>
        </p:spPr>
        <p:txBody>
          <a:bodyPr/>
          <a:lstStyle/>
          <a:p>
            <a:r>
              <a:rPr lang="ru-RU" b="1" dirty="0" smtClean="0"/>
              <a:t>Грамматические значения – </a:t>
            </a:r>
            <a:r>
              <a:rPr lang="ru-RU" dirty="0" smtClean="0"/>
              <a:t>отвлечённые, обобщённые внутриязыковые значения, которые формируются на основе обобщения собственно языковых фактов, отвлечения от них.                                         </a:t>
            </a:r>
          </a:p>
          <a:p>
            <a:r>
              <a:rPr lang="ru-RU" b="1" i="1" dirty="0" smtClean="0"/>
              <a:t>Грамматическая форма</a:t>
            </a:r>
            <a:r>
              <a:rPr lang="ru-RU" dirty="0" smtClean="0"/>
              <a:t> (ГФ) – это языковой знак, в котором ГЗ находит своё регулярное (стандартное) выражение. В пределах ГФ средствами выражения ГЗ могут быть различные языковые средства (аффиксация, редупликация, </a:t>
            </a:r>
            <a:r>
              <a:rPr lang="ru-RU" dirty="0" err="1" smtClean="0"/>
              <a:t>суплетивизм</a:t>
            </a:r>
            <a:r>
              <a:rPr lang="ru-RU" dirty="0" smtClean="0"/>
              <a:t> и т.д.).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2969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5.1. ПОДХОДЫ К ИХ ИЗУЧЕНИЮ ЧАСТЕЙ РЕЧИ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57203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Интерпретирующий</a:t>
            </a: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подход:</a:t>
            </a:r>
            <a:r>
              <a:rPr lang="ru-RU" sz="2800" dirty="0" smtClean="0"/>
              <a:t> язык – интерпретация окружающего мира. </a:t>
            </a:r>
          </a:p>
          <a:p>
            <a:pPr marL="514350" lvl="0" indent="-514350">
              <a:buNone/>
            </a:pPr>
            <a:r>
              <a:rPr lang="ru-RU" sz="2800" dirty="0" smtClean="0"/>
              <a:t>	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chemeClr val="accent2"/>
                </a:solidFill>
              </a:rPr>
              <a:t>смех – смеяться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(действие), </a:t>
            </a:r>
            <a:r>
              <a:rPr lang="ru-RU" sz="2800" i="1" dirty="0" smtClean="0">
                <a:solidFill>
                  <a:schemeClr val="accent2"/>
                </a:solidFill>
              </a:rPr>
              <a:t>смешной</a:t>
            </a:r>
            <a:r>
              <a:rPr lang="ru-RU" sz="2800" dirty="0" smtClean="0"/>
              <a:t> (признак), </a:t>
            </a:r>
            <a:r>
              <a:rPr lang="ru-RU" sz="2800" i="1" dirty="0" smtClean="0">
                <a:solidFill>
                  <a:schemeClr val="accent2"/>
                </a:solidFill>
              </a:rPr>
              <a:t>смешно</a:t>
            </a:r>
            <a:r>
              <a:rPr lang="ru-RU" sz="2800" dirty="0" smtClean="0"/>
              <a:t> (образ действия). Во внеязыковой действительности это непонятно. Любая часть речи – это интерпретация чего-либо как действия, признака, образа действия и т.д.</a:t>
            </a:r>
          </a:p>
          <a:p>
            <a:pPr marL="514350" lvl="0" indent="-514350">
              <a:buFont typeface="+mj-lt"/>
              <a:buAutoNum type="arabicPeriod" startAt="2"/>
            </a:pPr>
            <a:r>
              <a:rPr lang="ru-RU" sz="28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Синтаксический подход</a:t>
            </a: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зависит от синтаксической роли слов в предложении.</a:t>
            </a:r>
          </a:p>
          <a:p>
            <a:pPr marL="514350" indent="-514350">
              <a:buFont typeface="+mj-lt"/>
              <a:buAutoNum type="arabicPeriod" startAt="2"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>
            <a:noAutofit/>
          </a:bodyPr>
          <a:lstStyle/>
          <a:p>
            <a:pPr lvl="1"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5.1. </a:t>
            </a:r>
            <a: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</a:t>
            </a: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УСТАНОВЛЕНИЯ </a:t>
            </a:r>
            <a: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ЧАСТЕЙ </a:t>
            </a: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РЕЧИ</a:t>
            </a:r>
            <a:endParaRPr lang="ru-RU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500174"/>
            <a:ext cx="8043890" cy="50720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Распределение единиц лексикона по грамматическим классам производится на основе следующих </a:t>
            </a:r>
            <a:r>
              <a:rPr lang="ru-RU" b="1" i="1" dirty="0" smtClean="0"/>
              <a:t>критериев</a:t>
            </a:r>
            <a:r>
              <a:rPr lang="ru-RU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Семантический критерий </a:t>
            </a:r>
            <a:r>
              <a:rPr lang="ru-RU" b="1" i="1" dirty="0" smtClean="0"/>
              <a:t>– </a:t>
            </a:r>
            <a:r>
              <a:rPr lang="ru-RU" dirty="0" smtClean="0"/>
              <a:t>общее категориальное грамматическое значение слов;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Синтаксический критерий </a:t>
            </a:r>
            <a:r>
              <a:rPr lang="ru-RU" b="1" i="1" dirty="0" smtClean="0"/>
              <a:t>– </a:t>
            </a:r>
            <a:r>
              <a:rPr lang="ru-RU" dirty="0" smtClean="0"/>
              <a:t>обычная синтаксическая функция, или способность выступать в позиции определённого члена предложения и сочетаться с определёнными классами слов (прежде всего существительное и глагол);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57166"/>
            <a:ext cx="7772400" cy="614366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2"/>
                </a:solidFill>
              </a:rPr>
              <a:t>Морфологический критерий </a:t>
            </a:r>
            <a:r>
              <a:rPr lang="ru-RU" b="1" i="1" dirty="0" smtClean="0"/>
              <a:t>– </a:t>
            </a:r>
            <a:r>
              <a:rPr lang="ru-RU" dirty="0" smtClean="0"/>
              <a:t>особенности формообразования и состав грамматических категорий, т.е. система морфологических категорий и морфологических разрядов по которым слова делятся на </a:t>
            </a:r>
            <a:r>
              <a:rPr lang="ru-RU" i="1" dirty="0" smtClean="0"/>
              <a:t>изменяемые </a:t>
            </a:r>
            <a:r>
              <a:rPr lang="ru-RU" dirty="0" smtClean="0"/>
              <a:t>(склоняемые и спрягаемые) и </a:t>
            </a:r>
            <a:r>
              <a:rPr lang="ru-RU" i="1" dirty="0" smtClean="0"/>
              <a:t>неизменяемые</a:t>
            </a:r>
            <a:r>
              <a:rPr lang="ru-RU" dirty="0" smtClean="0"/>
              <a:t>;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2"/>
                </a:solidFill>
              </a:rPr>
              <a:t>Деривационный критерий </a:t>
            </a:r>
            <a:r>
              <a:rPr lang="ru-RU" b="1" i="1" dirty="0" smtClean="0"/>
              <a:t>–</a:t>
            </a:r>
            <a:r>
              <a:rPr lang="ru-RU" dirty="0" smtClean="0"/>
              <a:t> особенности словообразования, т.е. набор словообразовательных моделей и средств, способность выделять основы для пополнения лексики других частей речи;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2"/>
                </a:solidFill>
              </a:rPr>
              <a:t>Фонологический</a:t>
            </a:r>
            <a:r>
              <a:rPr lang="ru-RU" b="1" i="1" dirty="0" smtClean="0"/>
              <a:t> –</a:t>
            </a:r>
            <a:r>
              <a:rPr lang="ru-RU" dirty="0" smtClean="0"/>
              <a:t> особенности фонемной и просодической структуры слов разных классов.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71546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</a:t>
            </a:r>
            <a:r>
              <a:rPr lang="ru-RU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</a:t>
            </a: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</a:t>
            </a:r>
            <a:r>
              <a:rPr lang="ru-RU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ЧАСТЕЙ </a:t>
            </a: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РЕЧИ 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142984"/>
            <a:ext cx="8115328" cy="5715016"/>
          </a:xfrm>
        </p:spPr>
        <p:txBody>
          <a:bodyPr>
            <a:normAutofit fontScale="70000" lnSpcReduction="20000"/>
          </a:bodyPr>
          <a:lstStyle/>
          <a:p>
            <a:pPr lvl="1" algn="ctr">
              <a:buNone/>
            </a:pPr>
            <a:r>
              <a:rPr lang="en-US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.1.ИМЯ СУЩЕСТВИТЕЛЬНОЕ</a:t>
            </a:r>
          </a:p>
          <a:p>
            <a:r>
              <a:rPr lang="ru-RU" sz="2800" dirty="0" smtClean="0"/>
              <a:t> </a:t>
            </a:r>
            <a:endParaRPr lang="ru-RU" sz="2400" dirty="0" smtClean="0"/>
          </a:p>
          <a:p>
            <a:pPr>
              <a:buNone/>
            </a:pPr>
            <a:r>
              <a:rPr lang="ru-RU" sz="3600" b="1" dirty="0" smtClean="0"/>
              <a:t>Имя существительное</a:t>
            </a:r>
            <a:r>
              <a:rPr lang="ru-RU" sz="3600" dirty="0" smtClean="0"/>
              <a:t> – знаменательная часть речи, объединяющая в своём составе слова с общим значением предметности.</a:t>
            </a:r>
          </a:p>
          <a:p>
            <a:pPr>
              <a:buNone/>
            </a:pPr>
            <a:r>
              <a:rPr lang="ru-RU" sz="3600" dirty="0" smtClean="0"/>
              <a:t>Первичные синтаксические функции </a:t>
            </a:r>
            <a:r>
              <a:rPr lang="ru-RU" sz="3600" dirty="0" err="1" smtClean="0"/>
              <a:t>сущ-го</a:t>
            </a:r>
            <a:r>
              <a:rPr lang="ru-RU" sz="3600" dirty="0" smtClean="0"/>
              <a:t>:  </a:t>
            </a:r>
            <a:r>
              <a:rPr lang="ru-RU" sz="3600" i="1" dirty="0" smtClean="0"/>
              <a:t>подлежащего и дополнения</a:t>
            </a:r>
            <a:r>
              <a:rPr lang="ru-RU" sz="3600" dirty="0" smtClean="0"/>
              <a:t>, но оно может выполнять и функции, свойственные другим частям речи (сказуемого, определения, обстоятельства), хотя употребление его в этих функциях ограничено.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pPr>
              <a:buNone/>
            </a:pPr>
            <a:r>
              <a:rPr lang="ru-RU" sz="3400" dirty="0" smtClean="0"/>
              <a:t>ЛЕКСИКО-ГРАММАТИЧЕСКИЕ РАЗРЯДЫ СУЩЕСТВИТЕЛЬНЫХ С ТОЧКИ ЗРЕНИЯ СЕМАНТИКИ</a:t>
            </a:r>
            <a:r>
              <a:rPr lang="ru-RU" sz="3600" dirty="0" smtClean="0"/>
              <a:t>:</a:t>
            </a:r>
          </a:p>
          <a:p>
            <a:r>
              <a:rPr lang="ru-RU" sz="3600" dirty="0" smtClean="0"/>
              <a:t>имена собственные и нарицательные;</a:t>
            </a:r>
          </a:p>
          <a:p>
            <a:r>
              <a:rPr lang="ru-RU" sz="3600" dirty="0" smtClean="0"/>
              <a:t>конкретные и абстрактные.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928694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6.2. ИМЯ </a:t>
            </a:r>
            <a: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ПРИЛАГАТЕЛЬНОЕ</a:t>
            </a:r>
            <a:b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550072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Имя прилагательное</a:t>
            </a:r>
            <a:r>
              <a:rPr lang="ru-RU" sz="2800" dirty="0" smtClean="0"/>
              <a:t>  объединяет в своём составе слова, обозначающие признак (свойство) предмета. </a:t>
            </a:r>
            <a:r>
              <a:rPr lang="ru-RU" sz="2800" dirty="0" err="1" smtClean="0"/>
              <a:t>Прил-е</a:t>
            </a:r>
            <a:r>
              <a:rPr lang="ru-RU" sz="2800" dirty="0" smtClean="0"/>
              <a:t> всегда семантически связано с </a:t>
            </a:r>
            <a:r>
              <a:rPr lang="ru-RU" sz="2800" dirty="0" err="1" smtClean="0"/>
              <a:t>сущ-м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Грамматическая подчинённость прилагательного </a:t>
            </a:r>
            <a:r>
              <a:rPr lang="ru-RU" sz="2800" dirty="0" err="1" smtClean="0"/>
              <a:t>сущ-му</a:t>
            </a:r>
            <a:r>
              <a:rPr lang="ru-RU" sz="2800" dirty="0" smtClean="0"/>
              <a:t> проявляется в согласовании с существительным или в его синтаксической позиции в составе атрибутивной группы – перед существительным.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Классы прилагательных:</a:t>
            </a:r>
            <a:endParaRPr lang="ru-RU" sz="4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Качественные</a:t>
            </a:r>
            <a:r>
              <a:rPr lang="ru-RU" sz="2800" dirty="0" smtClean="0"/>
              <a:t> – обозначают качества и свойства предмета как </a:t>
            </a:r>
            <a:r>
              <a:rPr lang="ru-RU" sz="2800" dirty="0" err="1" smtClean="0"/>
              <a:t>непоссредатсвенно</a:t>
            </a:r>
            <a:r>
              <a:rPr lang="ru-RU" sz="2800" dirty="0" smtClean="0"/>
              <a:t> воспринимаемый признак, вне его отношения к другим предметам.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Относительные</a:t>
            </a:r>
            <a:r>
              <a:rPr lang="ru-RU" sz="2800" dirty="0" smtClean="0"/>
              <a:t> – обозначают признак, свойство через </a:t>
            </a:r>
            <a:r>
              <a:rPr lang="ru-RU" sz="2800" dirty="0" err="1" smtClean="0"/>
              <a:t>отношене</a:t>
            </a:r>
            <a:r>
              <a:rPr lang="ru-RU" sz="2800" dirty="0" smtClean="0"/>
              <a:t> предмета к другому предмету, т.е. действию, обстоятельству, числу и т.д.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Лексико-грамматические категории прилагательных: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5195910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степени сравнения (признак, обозначаемый некоторыми прилагательными, может меняться по шкале интенсивности, т.е. он может присутствовать в предмете в большей или меньшей степени);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противопоставление полных и кратких форм ( в зависимости от характера признака: постоянное или временное свойство предмета), различающихся своими синтаксическими функциями: краткая форма обладает лишь предикативной функцией и используется для обозначения временного признака предмета, полная – атрибутивной  и предикативной (она употребляется для обозначения постоянного признака).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928694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6.3. ГЛАГОЛ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Глагол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– знаменательная часть речи, объединяющая в своём составе </a:t>
            </a:r>
            <a:r>
              <a:rPr lang="ru-RU" sz="2800" dirty="0" err="1" smtClean="0"/>
              <a:t>слова,обозначающие</a:t>
            </a:r>
            <a:r>
              <a:rPr lang="ru-RU" sz="2800" dirty="0" smtClean="0"/>
              <a:t> действие или состояние. Это грамматическое значение глагола выражается по-разному.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Основная синтаксическая функция глагола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– функция предикативности (сказуемости), и в этой функции он противопоставляется существительному.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Классификация глаголов по формально-грамматическим разрядам: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233874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 типам их спряжения (глаголы 1 и 2 спряжения);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 способу глагольного действия (начинательное, ограничительное, многократное, окончательное действие и др.).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6.4. НАРЕЧИЕ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Наречие</a:t>
            </a:r>
            <a:r>
              <a:rPr lang="ru-RU" sz="3200" dirty="0" smtClean="0"/>
              <a:t> – лексико-грамматический класс неизменяемых слов, обозначающих признак действия, предмета или признака. В предложении они выступают как обстоятельства, реже как определения.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85728"/>
            <a:ext cx="7772400" cy="607223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Грамматическая категория</a:t>
            </a:r>
            <a:r>
              <a:rPr lang="ru-RU" dirty="0" smtClean="0"/>
              <a:t> система противопоставленных друг другу грамматических форм с однородным значением (по А.В. Бондарко). Например, </a:t>
            </a:r>
            <a:r>
              <a:rPr lang="ru-RU" dirty="0" err="1" smtClean="0"/>
              <a:t>сущ-е</a:t>
            </a:r>
            <a:r>
              <a:rPr lang="ru-RU" dirty="0" smtClean="0"/>
              <a:t> в форме ед. и в форме мн. числа противопоставлены друг другу и образуют ГК числа. </a:t>
            </a:r>
          </a:p>
          <a:p>
            <a:r>
              <a:rPr lang="ru-RU" dirty="0" smtClean="0"/>
              <a:t>С одной стороны - </a:t>
            </a:r>
            <a:r>
              <a:rPr lang="ru-RU" dirty="0" err="1" smtClean="0"/>
              <a:t>противопоставленность</a:t>
            </a:r>
            <a:r>
              <a:rPr lang="ru-RU" dirty="0" smtClean="0"/>
              <a:t>, с другой – однородность.</a:t>
            </a:r>
          </a:p>
          <a:p>
            <a:r>
              <a:rPr lang="ru-RU" dirty="0" smtClean="0"/>
              <a:t>Члены одной ГК </a:t>
            </a:r>
            <a:r>
              <a:rPr lang="ru-RU" i="1" dirty="0" smtClean="0"/>
              <a:t>объединяются общим ГЗ</a:t>
            </a:r>
            <a:r>
              <a:rPr lang="ru-RU" dirty="0" smtClean="0"/>
              <a:t> (числа) и </a:t>
            </a:r>
            <a:r>
              <a:rPr lang="ru-RU" i="1" dirty="0" smtClean="0"/>
              <a:t>различаются частными значениями</a:t>
            </a:r>
            <a:r>
              <a:rPr lang="ru-RU" dirty="0" smtClean="0"/>
              <a:t> (</a:t>
            </a:r>
            <a:r>
              <a:rPr lang="ru-RU" dirty="0" err="1" smtClean="0"/>
              <a:t>значениями</a:t>
            </a:r>
            <a:r>
              <a:rPr lang="ru-RU" dirty="0" smtClean="0"/>
              <a:t> единичности – множественности). ГК – это некая система отношений.</a:t>
            </a:r>
          </a:p>
          <a:p>
            <a:r>
              <a:rPr lang="ru-RU" dirty="0" smtClean="0"/>
              <a:t>Неотъемлемой особенностью ГК является оппозиция (противопоставление). Нет оппозиции – нет категории.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Основные морфологические признаки наречия: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00174"/>
            <a:ext cx="7772400" cy="4714908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Отсутствие форм словоизменения (за исключением степени сравнения, свойственной только качественным наречиям;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Лексическая и словообразовательная соотнесённость со знаменательными словами;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Наличие особых словообразовательных аффиксов, используемых при образовании наречий ( в рус. – </a:t>
            </a:r>
            <a:r>
              <a:rPr lang="ru-RU" sz="3000" i="1" dirty="0" smtClean="0"/>
              <a:t>о, -</a:t>
            </a:r>
            <a:r>
              <a:rPr lang="ru-RU" sz="3000" i="1" dirty="0" err="1" smtClean="0"/>
              <a:t>ски</a:t>
            </a:r>
            <a:r>
              <a:rPr lang="ru-RU" sz="3000" i="1" dirty="0" smtClean="0"/>
              <a:t>, -</a:t>
            </a:r>
            <a:r>
              <a:rPr lang="ru-RU" sz="3000" i="1" dirty="0" err="1" smtClean="0"/>
              <a:t>ому</a:t>
            </a:r>
            <a:r>
              <a:rPr lang="ru-RU" sz="3000" dirty="0" smtClean="0"/>
              <a:t> и др. англ. – </a:t>
            </a:r>
            <a:r>
              <a:rPr lang="en-US" sz="3000" i="1" dirty="0" err="1" smtClean="0"/>
              <a:t>ly</a:t>
            </a:r>
            <a:r>
              <a:rPr lang="ru-RU" sz="3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Лексико-грамматические разряды наречий по их лексическому составу</a:t>
            </a:r>
            <a:r>
              <a:rPr lang="ru-RU" dirty="0" smtClean="0">
                <a:solidFill>
                  <a:schemeClr val="accent2"/>
                </a:solidFill>
              </a:rPr>
              <a:t>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772400" cy="4714908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Качественные наречия передают различные виды общего значения качественности, свойственности, интенсивности, степени качеств;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Обстоятельственные наречия выражают обстоятельственные признаки, внешние по отношению к их носителю: места, времени, причины, цели.</a:t>
            </a:r>
          </a:p>
          <a:p>
            <a:pPr marL="514350" indent="-514350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6.5. ЧИСЛИТЕЛЬНЫЕ</a:t>
            </a:r>
            <a:endParaRPr lang="ru-RU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357298"/>
            <a:ext cx="77724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Числительное</a:t>
            </a:r>
            <a:r>
              <a:rPr lang="ru-RU" b="1" dirty="0" smtClean="0"/>
              <a:t> </a:t>
            </a:r>
            <a:r>
              <a:rPr lang="ru-RU" dirty="0" smtClean="0"/>
              <a:t>– лексико-грамматический класс слов, обозначающих число, количество, меру.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Специфические грамматические черты числительных</a:t>
            </a:r>
            <a:r>
              <a:rPr lang="ru-RU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Их сочетаемость с </a:t>
            </a:r>
            <a:r>
              <a:rPr lang="ru-RU" sz="2800" dirty="0" err="1" smtClean="0"/>
              <a:t>сущ-ми</a:t>
            </a:r>
            <a:r>
              <a:rPr lang="ru-RU" sz="2800" dirty="0" smtClean="0"/>
              <a:t>, обозначающими считаемые предметы (они либо управляют </a:t>
            </a:r>
            <a:r>
              <a:rPr lang="ru-RU" sz="2800" dirty="0" err="1" smtClean="0"/>
              <a:t>сущ-ми</a:t>
            </a:r>
            <a:r>
              <a:rPr lang="ru-RU" sz="2800" dirty="0" smtClean="0"/>
              <a:t>, либо согласуются с ними);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Их отношение к числу (передавая понятие числа, само числительное обычно категорией числа не обладает).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Разряды числительных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Количественные числительные (передающие понятие числа в чистом виде);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Собирательные (обозначающие совокупность однородных предметов)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Порядковые (рассматриваются как относительные прилагательные).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6.6. МЕСТОИМЕНИЕ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Местоимение </a:t>
            </a:r>
            <a:r>
              <a:rPr lang="ru-RU" sz="2800" dirty="0" smtClean="0"/>
              <a:t>– часть речи, объединяющая в совеем составе слова, указывающие на предмет, признак или количество, но не называющие их. Являясь заместительными словами, местоимения образуют свою особую систему, параллельную системе </a:t>
            </a:r>
            <a:r>
              <a:rPr lang="ru-RU" sz="2800" dirty="0" err="1" smtClean="0"/>
              <a:t>сущ-х</a:t>
            </a:r>
            <a:r>
              <a:rPr lang="ru-RU" sz="2800" dirty="0" smtClean="0"/>
              <a:t>, </a:t>
            </a:r>
            <a:r>
              <a:rPr lang="ru-RU" sz="2800" dirty="0" err="1" smtClean="0"/>
              <a:t>прил-х</a:t>
            </a:r>
            <a:r>
              <a:rPr lang="ru-RU" sz="2800" dirty="0" smtClean="0"/>
              <a:t>, числительных.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местоимений: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1051560" lvl="2" indent="-457200">
              <a:buFont typeface="+mj-lt"/>
              <a:buAutoNum type="arabicPeriod"/>
            </a:pPr>
            <a:r>
              <a:rPr lang="ru-RU" sz="3200" dirty="0" smtClean="0"/>
              <a:t>Лицо-вещь – </a:t>
            </a:r>
            <a:r>
              <a:rPr lang="ru-RU" sz="3200" i="1" dirty="0" smtClean="0"/>
              <a:t>кто – что</a:t>
            </a:r>
            <a:r>
              <a:rPr lang="ru-RU" sz="3200" dirty="0" smtClean="0"/>
              <a:t>;</a:t>
            </a:r>
          </a:p>
          <a:p>
            <a:pPr marL="1051560" lvl="2" indent="-457200">
              <a:buFont typeface="+mj-lt"/>
              <a:buAutoNum type="arabicPeriod"/>
            </a:pPr>
            <a:r>
              <a:rPr lang="ru-RU" sz="3200" dirty="0" smtClean="0"/>
              <a:t>Далёкое - близкое – </a:t>
            </a:r>
            <a:r>
              <a:rPr lang="ru-RU" sz="3200" i="1" dirty="0" smtClean="0"/>
              <a:t>то – это</a:t>
            </a:r>
            <a:r>
              <a:rPr lang="ru-RU" sz="3200" dirty="0" smtClean="0"/>
              <a:t>;</a:t>
            </a:r>
          </a:p>
          <a:p>
            <a:pPr marL="1051560" lvl="2" indent="-457200">
              <a:buFont typeface="+mj-lt"/>
              <a:buAutoNum type="arabicPeriod"/>
            </a:pPr>
            <a:r>
              <a:rPr lang="ru-RU" sz="3200" dirty="0" smtClean="0"/>
              <a:t>Сочетаемость (невозможность сочетания притяжательных местоимений с глаголами или личных местоимений с прилагательными-определениями). 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ГРАММАМЫ (ФОРМАЛЬНЫЙ ПОКАЗАТЕЛЬ) ЧАСТЕЙ РЕЧИ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56435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i="1" dirty="0" smtClean="0"/>
              <a:t>Граммема</a:t>
            </a:r>
            <a:r>
              <a:rPr lang="ru-RU" sz="2800" dirty="0" smtClean="0"/>
              <a:t> – элементарная единица грамматического значения. </a:t>
            </a:r>
            <a:endParaRPr lang="ru-RU" sz="2400" dirty="0" smtClean="0"/>
          </a:p>
          <a:p>
            <a:pPr>
              <a:buNone/>
            </a:pPr>
            <a:r>
              <a:rPr lang="ru-RU" sz="2800" dirty="0" smtClean="0"/>
              <a:t>Граммемы (формальный показатель) основных частей речи:</a:t>
            </a:r>
            <a:endParaRPr lang="ru-RU" sz="24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существительного</a:t>
            </a:r>
            <a:r>
              <a:rPr lang="ru-RU" b="1" dirty="0" smtClean="0">
                <a:solidFill>
                  <a:schemeClr val="accent2"/>
                </a:solidFill>
              </a:rPr>
              <a:t>:</a:t>
            </a:r>
            <a:r>
              <a:rPr lang="ru-RU" dirty="0" smtClean="0"/>
              <a:t> граммема предметности: классифицирующие </a:t>
            </a:r>
            <a:r>
              <a:rPr lang="ru-RU" dirty="0" err="1" smtClean="0"/>
              <a:t>гр-мы</a:t>
            </a:r>
            <a:r>
              <a:rPr lang="ru-RU" dirty="0" smtClean="0"/>
              <a:t> рода и именного класса, словоизменительные граммемы падежа, числа, одушевлённости – неодушевлённости и т.д.</a:t>
            </a:r>
            <a:endParaRPr lang="ru-RU" sz="2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глагола</a:t>
            </a:r>
            <a:r>
              <a:rPr lang="ru-RU" dirty="0" smtClean="0"/>
              <a:t>: </a:t>
            </a:r>
            <a:r>
              <a:rPr lang="ru-RU" dirty="0" err="1" smtClean="0"/>
              <a:t>процессуальности</a:t>
            </a:r>
            <a:r>
              <a:rPr lang="ru-RU" dirty="0" smtClean="0"/>
              <a:t>: предикативные </a:t>
            </a:r>
            <a:r>
              <a:rPr lang="ru-RU" dirty="0" err="1" smtClean="0"/>
              <a:t>гр-мы</a:t>
            </a:r>
            <a:r>
              <a:rPr lang="ru-RU" dirty="0" smtClean="0"/>
              <a:t> времени, вида, наклонения, залога, вопросительности, отрицания; согласовательные </a:t>
            </a:r>
            <a:r>
              <a:rPr lang="ru-RU" dirty="0" err="1" smtClean="0"/>
              <a:t>нр-мы</a:t>
            </a:r>
            <a:r>
              <a:rPr lang="ru-RU" dirty="0" smtClean="0"/>
              <a:t> лица, числа, рода; </a:t>
            </a:r>
            <a:r>
              <a:rPr lang="ru-RU" dirty="0" err="1" smtClean="0"/>
              <a:t>гр-мы</a:t>
            </a:r>
            <a:r>
              <a:rPr lang="ru-RU" dirty="0" smtClean="0"/>
              <a:t> переходности – непереходности, статичности – динамичности, предельности – </a:t>
            </a:r>
            <a:r>
              <a:rPr lang="ru-RU" dirty="0" err="1" smtClean="0"/>
              <a:t>непредельности</a:t>
            </a:r>
            <a:r>
              <a:rPr lang="ru-RU" dirty="0" smtClean="0"/>
              <a:t> и т.д.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428604"/>
            <a:ext cx="7772400" cy="5591196"/>
          </a:xfrm>
        </p:spPr>
        <p:txBody>
          <a:bodyPr/>
          <a:lstStyle/>
          <a:p>
            <a:pPr marL="834390" lvl="1" indent="-51435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2"/>
                </a:solidFill>
              </a:rPr>
              <a:t>прилагательного</a:t>
            </a:r>
            <a:r>
              <a:rPr lang="ru-RU" sz="2800" dirty="0" smtClean="0"/>
              <a:t>: граммема признаковости: противопоставление полных и кратких форм; степени сравнения и категория интенсивности; </a:t>
            </a:r>
            <a:r>
              <a:rPr lang="ru-RU" sz="2800" smtClean="0"/>
              <a:t>согласовательные </a:t>
            </a:r>
            <a:r>
              <a:rPr lang="ru-RU" sz="2800" smtClean="0"/>
              <a:t>граммемы </a:t>
            </a:r>
            <a:r>
              <a:rPr lang="ru-RU" sz="2800" dirty="0" smtClean="0"/>
              <a:t>рода, числа и падежа;</a:t>
            </a:r>
          </a:p>
          <a:p>
            <a:pPr marL="834390" lvl="1" indent="-51435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2"/>
                </a:solidFill>
              </a:rPr>
              <a:t>наречия</a:t>
            </a:r>
            <a:r>
              <a:rPr lang="ru-RU" sz="2800" dirty="0" smtClean="0"/>
              <a:t>: граммема </a:t>
            </a:r>
            <a:r>
              <a:rPr lang="ru-RU" sz="2800" dirty="0" err="1" smtClean="0"/>
              <a:t>наречности</a:t>
            </a:r>
            <a:r>
              <a:rPr lang="ru-RU" sz="2800" dirty="0" smtClean="0"/>
              <a:t> (</a:t>
            </a:r>
            <a:r>
              <a:rPr lang="ru-RU" sz="2800" dirty="0" err="1" smtClean="0"/>
              <a:t>адвербиальности</a:t>
            </a:r>
            <a:r>
              <a:rPr lang="ru-RU" sz="2800" dirty="0" smtClean="0"/>
              <a:t>); </a:t>
            </a:r>
            <a:r>
              <a:rPr lang="ru-RU" sz="2800" dirty="0" err="1" smtClean="0"/>
              <a:t>граммема</a:t>
            </a:r>
            <a:r>
              <a:rPr lang="ru-RU" sz="2800" dirty="0" smtClean="0"/>
              <a:t> категории степеней сравнения и категории </a:t>
            </a:r>
            <a:r>
              <a:rPr lang="ru-RU" sz="2800" dirty="0" err="1" smtClean="0"/>
              <a:t>иннтенсивности</a:t>
            </a:r>
            <a:r>
              <a:rPr lang="ru-RU" sz="2800" dirty="0" smtClean="0"/>
              <a:t>: </a:t>
            </a:r>
          </a:p>
          <a:p>
            <a:pPr marL="514350" indent="-514350">
              <a:buNone/>
            </a:pPr>
            <a:r>
              <a:rPr lang="ru-RU" sz="2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4414" y="857232"/>
            <a:ext cx="7215238" cy="5162568"/>
          </a:xfrm>
        </p:spPr>
        <p:txBody>
          <a:bodyPr/>
          <a:lstStyle/>
          <a:p>
            <a:r>
              <a:rPr lang="ru-RU" b="1" i="1" dirty="0" smtClean="0"/>
              <a:t>Грамматическая парадигма</a:t>
            </a:r>
            <a:r>
              <a:rPr lang="ru-RU" dirty="0" smtClean="0"/>
              <a:t> – совокупность грамматических форм слова или класса слов. </a:t>
            </a:r>
          </a:p>
          <a:p>
            <a:r>
              <a:rPr lang="ru-RU" b="1" i="1" dirty="0" smtClean="0"/>
              <a:t>Морфологическая парадигма</a:t>
            </a:r>
            <a:r>
              <a:rPr lang="ru-RU" dirty="0" smtClean="0"/>
              <a:t> – совокупность противопоставленных друг другу слов. Морфологическая парадигма характерна для русского языка: изменяющаяся часть слова (окончание) и неизменяющаяся часть слова (морфемы). Например, в морфологическую парадигму слова </a:t>
            </a:r>
            <a:r>
              <a:rPr lang="ru-RU" i="1" dirty="0" smtClean="0"/>
              <a:t>рука</a:t>
            </a:r>
            <a:r>
              <a:rPr lang="ru-RU" dirty="0" smtClean="0"/>
              <a:t>? – входит 12 форм (</a:t>
            </a:r>
            <a:r>
              <a:rPr lang="ru-RU" dirty="0" err="1" smtClean="0"/>
              <a:t>падежи+</a:t>
            </a:r>
            <a:r>
              <a:rPr lang="ru-RU" dirty="0" smtClean="0"/>
              <a:t> числа).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ГРАММАТИЧЕСКИХ ПОНЯТИЙ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Язык имеет </a:t>
            </a:r>
            <a:r>
              <a:rPr lang="ru-RU" dirty="0" err="1" smtClean="0"/>
              <a:t>триадную</a:t>
            </a:r>
            <a:r>
              <a:rPr lang="ru-RU" dirty="0" smtClean="0"/>
              <a:t> структуру: </a:t>
            </a:r>
            <a:r>
              <a:rPr lang="ru-RU" b="1" i="1" dirty="0" smtClean="0"/>
              <a:t>язык, речь, речевая деятельность</a:t>
            </a:r>
            <a:r>
              <a:rPr lang="ru-RU" dirty="0" smtClean="0"/>
              <a:t>. Эта структура находит отражение в следующем:</a:t>
            </a:r>
          </a:p>
          <a:p>
            <a:r>
              <a:rPr lang="ru-RU" dirty="0" smtClean="0"/>
              <a:t>1)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Грамматическая категория </a:t>
            </a:r>
            <a:r>
              <a:rPr lang="ru-RU" dirty="0" smtClean="0"/>
              <a:t>– язык (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общее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2)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Грамматическое значение </a:t>
            </a:r>
            <a:r>
              <a:rPr lang="ru-RU" dirty="0" smtClean="0"/>
              <a:t>– речь (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частное</a:t>
            </a:r>
            <a:r>
              <a:rPr lang="ru-RU" dirty="0" smtClean="0"/>
              <a:t>) - это те элементы содержания, которые стоят за формой, это значение отношения слова к другим словам в предложении, т.е. в процессе коммуникации.  </a:t>
            </a:r>
          </a:p>
          <a:p>
            <a:r>
              <a:rPr lang="ru-RU" dirty="0" smtClean="0"/>
              <a:t>3)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Грамматическая форма </a:t>
            </a:r>
            <a:r>
              <a:rPr lang="ru-RU" dirty="0" smtClean="0"/>
              <a:t>– речевая деятельность (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единичное)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Грамматическая категория – грамматическое значение – грамматическая форма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645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909630">
                <a:tc>
                  <a:txBody>
                    <a:bodyPr/>
                    <a:lstStyle/>
                    <a:p>
                      <a:r>
                        <a:rPr lang="ru-RU" sz="2000" smtClean="0"/>
                        <a:t>С лингвистической</a:t>
                      </a:r>
                      <a:r>
                        <a:rPr lang="ru-RU" sz="2000" baseline="0" smtClean="0"/>
                        <a:t> точки зрения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smtClean="0"/>
                        <a:t>Грамматические понятия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 математической</a:t>
                      </a:r>
                      <a:r>
                        <a:rPr lang="ru-RU" sz="2000" baseline="0" dirty="0" smtClean="0"/>
                        <a:t> точки зрения</a:t>
                      </a:r>
                      <a:endParaRPr lang="ru-RU" sz="2000" dirty="0"/>
                    </a:p>
                  </a:txBody>
                  <a:tcPr/>
                </a:tc>
              </a:tr>
              <a:tr h="12453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ЯЗЫК </a:t>
                      </a:r>
                      <a:r>
                        <a:rPr lang="ru-RU" sz="2000" baseline="0" dirty="0" smtClean="0"/>
                        <a:t> (ОБЩЕЕ)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ГРАММАТИЧЕСКАЯ КАТЕГОРИЯ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МНОЖЕСТВО</a:t>
                      </a:r>
                      <a:endParaRPr lang="ru-RU" sz="2000" dirty="0"/>
                    </a:p>
                  </a:txBody>
                  <a:tcPr/>
                </a:tc>
              </a:tr>
              <a:tr h="12453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РЕЧЬ (ЧАСТНОЕ)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ГРАММАТИЧЕСКОЕ ЗНАЧЕНИЕ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ПОДМНОЖЕСТВО</a:t>
                      </a:r>
                      <a:endParaRPr lang="ru-RU" sz="2000" dirty="0"/>
                    </a:p>
                  </a:txBody>
                  <a:tcPr/>
                </a:tc>
              </a:tr>
              <a:tr h="12453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РЕЧЕВАЯ ДЕЯТЕЛЬНОСТЬ (ЕДИНИЧНОЕ)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ГРАММАТИЧЕСКАЯ ФОРМА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ЭЛЕМЕНТ ПОДМНОЖЕСТВА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ПАЛКА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ГК</a:t>
            </a:r>
            <a:r>
              <a:rPr lang="ru-RU" sz="3600" dirty="0" smtClean="0"/>
              <a:t> – число, род, падеж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ГЗ</a:t>
            </a:r>
            <a:r>
              <a:rPr lang="ru-RU" sz="3600" dirty="0" smtClean="0"/>
              <a:t> - ед.ч., ж.р., им.п. – ГЗ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ГФ</a:t>
            </a:r>
            <a:r>
              <a:rPr lang="ru-RU" sz="3600" dirty="0" smtClean="0"/>
              <a:t> - ламп</a:t>
            </a:r>
            <a:r>
              <a:rPr lang="ru-RU" sz="3600" b="1" i="1" u="sng" dirty="0" smtClean="0"/>
              <a:t>а </a:t>
            </a:r>
            <a:r>
              <a:rPr lang="ru-RU" sz="3600" dirty="0" smtClean="0"/>
              <a:t>– словоформа (единичное)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</a:t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ГРАММАТИЧЕСКИХ КАТЕГОРИЙ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28802"/>
            <a:ext cx="7443814" cy="4090998"/>
          </a:xfrm>
        </p:spPr>
        <p:txBody>
          <a:bodyPr/>
          <a:lstStyle/>
          <a:p>
            <a:r>
              <a:rPr lang="ru-RU" b="1" dirty="0" smtClean="0"/>
              <a:t>Широкие грамматические категории</a:t>
            </a:r>
            <a:r>
              <a:rPr lang="ru-RU" dirty="0" smtClean="0"/>
              <a:t> – глагол, существительное, прилагательное, местоимение и т.д.</a:t>
            </a:r>
          </a:p>
          <a:p>
            <a:r>
              <a:rPr lang="ru-RU" b="1" dirty="0" smtClean="0"/>
              <a:t>Узкие грамматические категории</a:t>
            </a:r>
            <a:r>
              <a:rPr lang="ru-RU" dirty="0" smtClean="0"/>
              <a:t> – число, вид, наклонение, лицо и т.д. Они могут различаться по нескольким параметрам.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ГК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2447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количеству членов </a:t>
            </a:r>
            <a:r>
              <a:rPr lang="ru-RU" sz="2800" dirty="0" smtClean="0"/>
              <a:t>(грамматических форм):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бинарные (двучленные)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- это категории числа, вида, залога –  они включают 2 граммемы (граммема - элементарная единица ГЗ, или один член категории);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трехчленные</a:t>
            </a:r>
            <a:r>
              <a:rPr lang="ru-RU" sz="2800" i="1" dirty="0" smtClean="0"/>
              <a:t> </a:t>
            </a:r>
            <a:r>
              <a:rPr lang="ru-RU" sz="2800" dirty="0" smtClean="0"/>
              <a:t>(категории рода, времени, лица – трехчленные. 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многочленные</a:t>
            </a:r>
            <a:r>
              <a:rPr lang="ru-RU" sz="2800" dirty="0" smtClean="0"/>
              <a:t> (категория падежа)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249</TotalTime>
  <Words>1739</Words>
  <PresentationFormat>Экран (4:3)</PresentationFormat>
  <Paragraphs>142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Справедливость</vt:lpstr>
      <vt:lpstr>МОРФОЛОГИЯ</vt:lpstr>
      <vt:lpstr>I. Грамматические понятия</vt:lpstr>
      <vt:lpstr>Слайд 3</vt:lpstr>
      <vt:lpstr>Слайд 4</vt:lpstr>
      <vt:lpstr>II. СООТНОШЕНИЕ  ГРАММАТИЧЕСКИХ ПОНЯТИЙ</vt:lpstr>
      <vt:lpstr>Грамматическая категория – грамматическое значение – грамматическая форма</vt:lpstr>
      <vt:lpstr>ПАЛКА</vt:lpstr>
      <vt:lpstr>III. КЛАССИФИКАЦИЯ  ГРАММАТИЧЕСКИХ КАТЕГОРИЙ</vt:lpstr>
      <vt:lpstr>КЛАССИФИКАЦИЯ ГК</vt:lpstr>
      <vt:lpstr>Слайд 10</vt:lpstr>
      <vt:lpstr>Слайд 11</vt:lpstr>
      <vt:lpstr>IV. ГРАММАТИЧЕСКИЕ  КАТЕГОРИИ ГЛАГОЛА</vt:lpstr>
      <vt:lpstr>Слайд 13</vt:lpstr>
      <vt:lpstr>Слайд 14</vt:lpstr>
      <vt:lpstr>4.2. ГРАММАТИЧЕСКИЕ КАТЕГОРИИ ИМЕНИ</vt:lpstr>
      <vt:lpstr>Слайд 16</vt:lpstr>
      <vt:lpstr>Грамматические категории имени существительного:</vt:lpstr>
      <vt:lpstr>Слайд 18</vt:lpstr>
      <vt:lpstr>V.ЧАСТИ РЕЧИ </vt:lpstr>
      <vt:lpstr>5.1. ПОДХОДЫ К ИХ ИЗУЧЕНИЮ ЧАСТЕЙ РЕЧИ</vt:lpstr>
      <vt:lpstr>   5.1. КРИТЕРИИ  УСТАНОВЛЕНИЯ ЧАСТЕЙ РЕЧИ</vt:lpstr>
      <vt:lpstr>Слайд 22</vt:lpstr>
      <vt:lpstr>VI. ХАРАКТЕРИСТИКА  ОСНОВНЫХ ЧАСТЕЙ РЕЧИ </vt:lpstr>
      <vt:lpstr> 6.2. ИМЯ ПРИЛАГАТЕЛЬНОЕ </vt:lpstr>
      <vt:lpstr>Классы прилагательных:</vt:lpstr>
      <vt:lpstr>Лексико-грамматические категории прилагательных:</vt:lpstr>
      <vt:lpstr>6.3. ГЛАГОЛ</vt:lpstr>
      <vt:lpstr>Классификация глаголов по формально-грамматическим разрядам:</vt:lpstr>
      <vt:lpstr>6.4. НАРЕЧИЕ</vt:lpstr>
      <vt:lpstr>Основные морфологические признаки наречия:</vt:lpstr>
      <vt:lpstr>Лексико-грамматические разряды наречий по их лексическому составу:</vt:lpstr>
      <vt:lpstr>6.5. ЧИСЛИТЕЛЬНЫЕ</vt:lpstr>
      <vt:lpstr>Разряды числительных</vt:lpstr>
      <vt:lpstr>6.6. МЕСТОИМЕНИЕ</vt:lpstr>
      <vt:lpstr>Категории местоимений:</vt:lpstr>
      <vt:lpstr>7. ГРАММАМЫ (ФОРМАЛЬНЫЙ ПОКАЗАТЕЛЬ) ЧАСТЕЙ РЕЧИ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МОРФОЛОГИЯ</dc:title>
  <cp:lastModifiedBy>Марина</cp:lastModifiedBy>
  <cp:revision>52</cp:revision>
  <dcterms:modified xsi:type="dcterms:W3CDTF">2010-11-22T14:59:30Z</dcterms:modified>
</cp:coreProperties>
</file>