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91" r:id="rId4"/>
    <p:sldId id="258" r:id="rId5"/>
    <p:sldId id="259" r:id="rId6"/>
    <p:sldId id="261" r:id="rId7"/>
    <p:sldId id="285" r:id="rId8"/>
    <p:sldId id="286" r:id="rId9"/>
    <p:sldId id="262" r:id="rId10"/>
    <p:sldId id="263" r:id="rId11"/>
    <p:sldId id="264" r:id="rId12"/>
    <p:sldId id="288" r:id="rId13"/>
    <p:sldId id="265" r:id="rId14"/>
    <p:sldId id="266" r:id="rId15"/>
    <p:sldId id="267" r:id="rId16"/>
    <p:sldId id="268" r:id="rId17"/>
    <p:sldId id="269" r:id="rId18"/>
    <p:sldId id="292" r:id="rId19"/>
    <p:sldId id="271" r:id="rId20"/>
    <p:sldId id="272" r:id="rId21"/>
    <p:sldId id="290" r:id="rId22"/>
    <p:sldId id="293" r:id="rId23"/>
    <p:sldId id="273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00439"/>
            <a:ext cx="8929718" cy="2575348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СИНТАКСИС. 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Синтаксис словосочетания</a:t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28670"/>
            <a:ext cx="8458200" cy="150019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Лекция 13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6"/>
                </a:solidFill>
              </a:rPr>
              <a:t>2.2. ПСИХОЛОГИЧЕСКОЕ НАПРАВЛЕНИЕ</a:t>
            </a:r>
            <a:endParaRPr lang="ru-RU" sz="32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95948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/>
              <a:t>Языки рассматриваются как известное отражение процессов, протекающих в человеческой психике (Г. </a:t>
            </a:r>
            <a:r>
              <a:rPr lang="ru-RU" sz="3000" dirty="0" err="1" smtClean="0"/>
              <a:t>Штейнталь</a:t>
            </a:r>
            <a:r>
              <a:rPr lang="ru-RU" sz="3000" dirty="0" smtClean="0"/>
              <a:t>, А.А. </a:t>
            </a:r>
            <a:r>
              <a:rPr lang="ru-RU" sz="3000" dirty="0" err="1" smtClean="0"/>
              <a:t>Потебня</a:t>
            </a:r>
            <a:r>
              <a:rPr lang="ru-RU" sz="3000" dirty="0" smtClean="0"/>
              <a:t> – </a:t>
            </a:r>
            <a:r>
              <a:rPr lang="en-US" sz="3000" dirty="0" smtClean="0"/>
              <a:t>XIX</a:t>
            </a:r>
            <a:r>
              <a:rPr lang="ru-RU" sz="3000" dirty="0" smtClean="0"/>
              <a:t> в.). Между правильностью мысли и правильностью предложения нет постоянного соответствия, следовательно, предложение – это психический акт соединения определённых представлений в сознании говорящего, т.е. психологическое суждение. Язык выражает не логику мысли, а психологический процесс коммуникации. </a:t>
            </a:r>
          </a:p>
          <a:p>
            <a:r>
              <a:rPr lang="ru-RU" sz="3000" dirty="0" smtClean="0"/>
              <a:t>Общим для определения предложения </a:t>
            </a:r>
            <a:r>
              <a:rPr lang="ru-RU" dirty="0" smtClean="0"/>
              <a:t>в этих теориях является отсутствие собственно-языковых признаков.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2.3. ФОРМАЛЬНО-ГРАММАТИЧЕСКИЙ ПОДХОД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3578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Предложение рассматривалось по его строению (конец </a:t>
            </a:r>
            <a:r>
              <a:rPr lang="en-US" dirty="0" smtClean="0"/>
              <a:t>XIX</a:t>
            </a:r>
            <a:r>
              <a:rPr lang="ru-RU" dirty="0" smtClean="0"/>
              <a:t> – начало </a:t>
            </a:r>
            <a:r>
              <a:rPr lang="en-US" dirty="0" smtClean="0"/>
              <a:t>XX</a:t>
            </a:r>
            <a:r>
              <a:rPr lang="ru-RU" dirty="0" smtClean="0"/>
              <a:t>в.). Последователи этого направления установили, что с </a:t>
            </a:r>
            <a:r>
              <a:rPr lang="ru-RU" dirty="0" err="1" smtClean="0"/>
              <a:t>т.зр</a:t>
            </a:r>
            <a:r>
              <a:rPr lang="ru-RU" dirty="0" smtClean="0"/>
              <a:t>. морфологии в разных языках принцип построения предложения различен, следовательно, нельзя отождествлять предложения в разных языках. В связи с этим стало характерным выделение группы слов или словосочетания как особого вида синтаксических единиц (Ф.Ф. Фортунатов, Д. Рис). Исследование словосочетания помогло вскрыть типологические особенности языков и выявить специфику строения предложения конкретного языка.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4192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Точки зрения на </a:t>
            </a:r>
            <a:r>
              <a:rPr lang="ru-RU" sz="3200" b="1" dirty="0" smtClean="0">
                <a:solidFill>
                  <a:schemeClr val="tx1"/>
                </a:solidFill>
              </a:rPr>
              <a:t>предмет синтаксиса в современном языкознании</a:t>
            </a:r>
            <a:r>
              <a:rPr lang="ru-RU" sz="3200" dirty="0" smtClean="0">
                <a:solidFill>
                  <a:schemeClr val="tx1"/>
                </a:solidFill>
              </a:rPr>
              <a:t>: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00240"/>
            <a:ext cx="8686800" cy="4500594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синтаксис рассматривается как </a:t>
            </a:r>
            <a:r>
              <a:rPr lang="ru-RU" sz="3200" u="sng" dirty="0" smtClean="0"/>
              <a:t>учение о предложении и его частях</a:t>
            </a:r>
            <a:r>
              <a:rPr lang="ru-RU" sz="3200" dirty="0" smtClean="0"/>
              <a:t>, членах предложения (Г.Г. Почепцов) (большой синтаксис);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u="sng" dirty="0" smtClean="0"/>
              <a:t>как учение о словосочетании </a:t>
            </a:r>
            <a:r>
              <a:rPr lang="ru-RU" sz="3200" dirty="0" smtClean="0"/>
              <a:t>(М.Н. Петерсон, </a:t>
            </a:r>
            <a:r>
              <a:rPr lang="ru-RU" dirty="0" smtClean="0"/>
              <a:t>А.</a:t>
            </a:r>
            <a:r>
              <a:rPr lang="ru-RU" sz="3200" dirty="0" smtClean="0"/>
              <a:t>М. Пешковский) (малый синтаксис);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предметом синтаксиса является и </a:t>
            </a:r>
            <a:r>
              <a:rPr lang="ru-RU" sz="3200" u="sng" dirty="0" smtClean="0"/>
              <a:t>словосочетание, и предложение </a:t>
            </a:r>
            <a:r>
              <a:rPr lang="ru-RU" sz="3200" dirty="0" smtClean="0"/>
              <a:t>(В.В. Виноградов).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lvl="0" algn="ctr"/>
            <a:r>
              <a:rPr lang="en-US" dirty="0" smtClean="0"/>
              <a:t>IV. </a:t>
            </a:r>
            <a:r>
              <a:rPr lang="ru-RU" dirty="0" smtClean="0"/>
              <a:t>СИНТАКСИЧЕСКАЯ СВЯЗЬ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Слова хранятся в нашей памяти. </a:t>
            </a:r>
            <a:endParaRPr lang="en-US" dirty="0" smtClean="0"/>
          </a:p>
          <a:p>
            <a:r>
              <a:rPr lang="ru-RU" dirty="0" smtClean="0"/>
              <a:t>Предложения всегда создаются заново, т.е. они индивидуальны. 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ru-RU" dirty="0" smtClean="0"/>
              <a:t>лова соединяются в предложение по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смыслу</a:t>
            </a:r>
            <a:r>
              <a:rPr lang="ru-RU" b="1" i="1" dirty="0" smtClean="0"/>
              <a:t> </a:t>
            </a:r>
            <a:r>
              <a:rPr lang="ru-RU" dirty="0" smtClean="0"/>
              <a:t>– основному виду связи. </a:t>
            </a:r>
          </a:p>
          <a:p>
            <a:r>
              <a:rPr lang="ru-RU" dirty="0" smtClean="0"/>
              <a:t>У слов имеются скоординированные морфологические формы: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B050"/>
                </a:solidFill>
              </a:rPr>
              <a:t>Дом, в котором она живёт, находится на берегу реки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Классно поёт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(синтаксическая связь)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43932" cy="5651521"/>
          </a:xfrm>
        </p:spPr>
        <p:txBody>
          <a:bodyPr/>
          <a:lstStyle/>
          <a:p>
            <a:r>
              <a:rPr lang="ru-RU" b="1" i="1" dirty="0" smtClean="0"/>
              <a:t>Синтаксическая связь</a:t>
            </a:r>
            <a:r>
              <a:rPr lang="ru-RU" dirty="0" smtClean="0"/>
              <a:t> – формально выраженная смысловая связь между лексическими единицами, соединившимися друг с другом в процессе коммуникации. </a:t>
            </a:r>
          </a:p>
          <a:p>
            <a:r>
              <a:rPr lang="ru-RU" dirty="0" smtClean="0"/>
              <a:t>Обычно выделяют два вида синтаксической связи: </a:t>
            </a:r>
            <a:r>
              <a:rPr lang="ru-RU" b="1" u="sng" dirty="0" smtClean="0">
                <a:solidFill>
                  <a:schemeClr val="accent2"/>
                </a:solidFill>
              </a:rPr>
              <a:t>сочинительную</a:t>
            </a:r>
            <a:r>
              <a:rPr lang="ru-RU" dirty="0" smtClean="0"/>
              <a:t> </a:t>
            </a:r>
            <a:r>
              <a:rPr lang="ru-RU" u="sng" dirty="0" smtClean="0"/>
              <a:t>(</a:t>
            </a:r>
            <a:r>
              <a:rPr lang="ru-RU" dirty="0" smtClean="0"/>
              <a:t>элементы равноправны) и </a:t>
            </a:r>
            <a:r>
              <a:rPr lang="ru-RU" b="1" u="sng" dirty="0" smtClean="0">
                <a:solidFill>
                  <a:schemeClr val="accent2"/>
                </a:solidFill>
              </a:rPr>
              <a:t>подчинительную</a:t>
            </a:r>
            <a:r>
              <a:rPr lang="ru-RU" u="sng" dirty="0" smtClean="0"/>
              <a:t> </a:t>
            </a:r>
            <a:r>
              <a:rPr lang="ru-RU" dirty="0" smtClean="0"/>
              <a:t>(один элемент подчинён другому).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r>
              <a:rPr lang="ru-RU" dirty="0" smtClean="0"/>
              <a:t>При </a:t>
            </a:r>
            <a:r>
              <a:rPr lang="ru-RU" b="1" i="1" u="sng" dirty="0" smtClean="0">
                <a:solidFill>
                  <a:schemeClr val="accent2"/>
                </a:solidFill>
              </a:rPr>
              <a:t>сочинительной связи</a:t>
            </a:r>
            <a:r>
              <a:rPr lang="ru-RU" u="sng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элементы однородны, функционально близки. Перестановка элементов (порядок) происходит без существенного изменения смысла: 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>
                <a:solidFill>
                  <a:srgbClr val="00B050"/>
                </a:solidFill>
              </a:rPr>
              <a:t>учитель и учения, я и ты, строгий, но справедливый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При </a:t>
            </a:r>
            <a:r>
              <a:rPr lang="ru-RU" b="1" i="1" u="sng" dirty="0" smtClean="0">
                <a:solidFill>
                  <a:schemeClr val="accent2"/>
                </a:solidFill>
              </a:rPr>
              <a:t>подчинительной связи</a:t>
            </a:r>
            <a:r>
              <a:rPr lang="ru-RU" u="sng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один из элементов уточняет смысл другого элемента,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>
                <a:solidFill>
                  <a:srgbClr val="00B050"/>
                </a:solidFill>
              </a:rPr>
              <a:t>ехать быстро, петь громко, платье из шерсти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Данные типы связи взаимодействуют, но больше используется подчинительная связь.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>
            <a:normAutofit/>
          </a:bodyPr>
          <a:lstStyle/>
          <a:p>
            <a:pPr lvl="0" algn="ctr"/>
            <a:r>
              <a:rPr lang="en-US" dirty="0" smtClean="0"/>
              <a:t>V. </a:t>
            </a:r>
            <a:r>
              <a:rPr lang="ru-RU" dirty="0" smtClean="0"/>
              <a:t>МЕХАНИЗМЫ СИНТАКСИСА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21497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Подчинительная связь возникает на основе </a:t>
            </a:r>
            <a:r>
              <a:rPr lang="ru-RU" b="1" i="1" dirty="0" smtClean="0">
                <a:solidFill>
                  <a:schemeClr val="accent6"/>
                </a:solidFill>
              </a:rPr>
              <a:t>валентности</a:t>
            </a:r>
            <a:r>
              <a:rPr lang="ru-RU" b="1" dirty="0" smtClean="0">
                <a:solidFill>
                  <a:schemeClr val="accent6"/>
                </a:solidFill>
              </a:rPr>
              <a:t> </a:t>
            </a:r>
            <a:r>
              <a:rPr lang="ru-RU" dirty="0" smtClean="0"/>
              <a:t>– способности слова сочетаться с другими словами (Л.Теньер). </a:t>
            </a:r>
            <a:endParaRPr lang="en-US" dirty="0" smtClean="0"/>
          </a:p>
          <a:p>
            <a:r>
              <a:rPr lang="ru-RU" dirty="0" smtClean="0"/>
              <a:t>Это – общее сочетаемостное свойство слова, на основе которого строятся словосочетания и предложения. </a:t>
            </a:r>
          </a:p>
          <a:p>
            <a:r>
              <a:rPr lang="ru-RU" dirty="0" smtClean="0"/>
              <a:t>Например, 	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глаголы </a:t>
            </a:r>
            <a:r>
              <a:rPr lang="ru-RU" i="1" dirty="0" smtClean="0">
                <a:solidFill>
                  <a:srgbClr val="00B050"/>
                </a:solidFill>
              </a:rPr>
              <a:t>смеркается, морозит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– авалентные;</a:t>
            </a:r>
          </a:p>
          <a:p>
            <a:pPr>
              <a:buNone/>
            </a:pPr>
            <a:r>
              <a:rPr lang="ru-RU" dirty="0" smtClean="0"/>
              <a:t>глаголы </a:t>
            </a:r>
            <a:r>
              <a:rPr lang="ru-RU" i="1" dirty="0" smtClean="0">
                <a:solidFill>
                  <a:srgbClr val="00B050"/>
                </a:solidFill>
              </a:rPr>
              <a:t>спать, летать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– одновалентные; </a:t>
            </a:r>
          </a:p>
          <a:p>
            <a:pPr>
              <a:buNone/>
            </a:pPr>
            <a:r>
              <a:rPr lang="ru-RU" dirty="0" smtClean="0"/>
              <a:t>глагол </a:t>
            </a:r>
            <a:r>
              <a:rPr lang="ru-RU" i="1" dirty="0" smtClean="0">
                <a:solidFill>
                  <a:srgbClr val="00B050"/>
                </a:solidFill>
              </a:rPr>
              <a:t>посвящать</a:t>
            </a:r>
            <a:r>
              <a:rPr lang="ru-RU" dirty="0" smtClean="0"/>
              <a:t> – трёхвалентен: К</a:t>
            </a:r>
            <a:r>
              <a:rPr lang="ru-RU" i="1" dirty="0" smtClean="0"/>
              <a:t>то? Что? Кому</a:t>
            </a:r>
            <a:r>
              <a:rPr lang="ru-RU" dirty="0" smtClean="0"/>
              <a:t>? </a:t>
            </a:r>
          </a:p>
          <a:p>
            <a:pPr>
              <a:buNone/>
            </a:pPr>
            <a:r>
              <a:rPr lang="ru-RU" dirty="0" smtClean="0"/>
              <a:t>глагол </a:t>
            </a:r>
            <a:r>
              <a:rPr lang="ru-RU" i="1" dirty="0" smtClean="0">
                <a:solidFill>
                  <a:srgbClr val="00B050"/>
                </a:solidFill>
              </a:rPr>
              <a:t>арендовать </a:t>
            </a:r>
            <a:r>
              <a:rPr lang="ru-RU" dirty="0" smtClean="0"/>
              <a:t>– пятивалентен: Кто? У кого? Что? На сколько? За сколько?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6"/>
                </a:solidFill>
              </a:rPr>
              <a:t>Обязательная валентность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530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– слово обязательно требует заполнение другим словом,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B050"/>
                </a:solidFill>
              </a:rPr>
              <a:t>длина, ширина, размер </a:t>
            </a:r>
            <a:r>
              <a:rPr lang="ru-RU" i="1" dirty="0" smtClean="0"/>
              <a:t>– чего</a:t>
            </a:r>
            <a:r>
              <a:rPr lang="ru-RU" dirty="0" smtClean="0"/>
              <a:t>? (обязательная валентность).</a:t>
            </a:r>
          </a:p>
          <a:p>
            <a:pPr>
              <a:buNone/>
            </a:pPr>
            <a:r>
              <a:rPr lang="ru-RU" dirty="0" smtClean="0"/>
              <a:t> Он </a:t>
            </a:r>
            <a:r>
              <a:rPr lang="ru-RU" i="1" dirty="0" smtClean="0"/>
              <a:t>взял </a:t>
            </a:r>
            <a:r>
              <a:rPr lang="ru-RU" i="1" dirty="0" smtClean="0">
                <a:solidFill>
                  <a:srgbClr val="00B050"/>
                </a:solidFill>
              </a:rPr>
              <a:t>книгу</a:t>
            </a:r>
            <a:r>
              <a:rPr lang="ru-RU" dirty="0" smtClean="0"/>
              <a:t> (</a:t>
            </a:r>
            <a:r>
              <a:rPr lang="ru-RU" dirty="0" err="1" smtClean="0"/>
              <a:t>обязат</a:t>
            </a:r>
            <a:r>
              <a:rPr lang="ru-RU" dirty="0" smtClean="0"/>
              <a:t>.) </a:t>
            </a:r>
            <a:r>
              <a:rPr lang="ru-RU" i="1" dirty="0" smtClean="0">
                <a:solidFill>
                  <a:srgbClr val="00B050"/>
                </a:solidFill>
              </a:rPr>
              <a:t>у соседа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</a:t>
            </a:r>
            <a:r>
              <a:rPr lang="ru-RU" dirty="0" err="1" smtClean="0"/>
              <a:t>факульт</a:t>
            </a:r>
            <a:r>
              <a:rPr lang="ru-RU" dirty="0" smtClean="0"/>
              <a:t>).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Глагол «взять» реализует обязательную валентность, связанную с его переходностью (что? </a:t>
            </a:r>
            <a:r>
              <a:rPr lang="ru-RU" i="1" dirty="0" smtClean="0"/>
              <a:t>книгу</a:t>
            </a:r>
            <a:r>
              <a:rPr lang="ru-RU" dirty="0" smtClean="0"/>
              <a:t>) и факультативную валентность – </a:t>
            </a:r>
            <a:r>
              <a:rPr lang="ru-RU" i="1" dirty="0" smtClean="0"/>
              <a:t>у соседа</a:t>
            </a:r>
            <a:r>
              <a:rPr lang="ru-RU" dirty="0" smtClean="0"/>
              <a:t>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</a:rPr>
              <a:t>Факультативная валентность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– слово не требует заполнение другим словом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Взял книгу </a:t>
            </a:r>
            <a:r>
              <a:rPr lang="ru-RU" i="1" dirty="0" smtClean="0"/>
              <a:t>у соседа</a:t>
            </a:r>
            <a:r>
              <a:rPr lang="ru-RU" dirty="0" smtClean="0"/>
              <a:t>.   </a:t>
            </a:r>
          </a:p>
          <a:p>
            <a:r>
              <a:rPr lang="ru-RU" dirty="0" smtClean="0"/>
              <a:t>Валентность с любым содержанием может быть синтаксически обязательной для одних слов и синтаксически факультативной для других.</a:t>
            </a:r>
          </a:p>
          <a:p>
            <a:r>
              <a:rPr lang="ru-RU" b="1" i="1" dirty="0" smtClean="0">
                <a:solidFill>
                  <a:schemeClr val="accent2"/>
                </a:solidFill>
              </a:rPr>
              <a:t>Формальная валентность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– сочетание слов по грамматическим законам (категориям, свойствам).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6"/>
                </a:solidFill>
              </a:rPr>
              <a:t>Содержательная (семантическая) валентность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7572428" cy="47996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– сочетание слов по смыслу.</a:t>
            </a:r>
          </a:p>
          <a:p>
            <a:r>
              <a:rPr lang="ru-RU" dirty="0" smtClean="0"/>
              <a:t>К механизмам синтаксиса относится и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закон семантического согласования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/>
              <a:t>(В.Г. Гак) - Общие семы, повторяясь в словах, стоящих в синтагматическом ряду в рамках предложения, как бы поддерживают друг друга, обеспечивая взаимную однозначность слов,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/>
              <a:t>пить горячий чай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Сравним предложения: 1) </a:t>
            </a:r>
            <a:r>
              <a:rPr lang="ru-RU" i="1" dirty="0" smtClean="0">
                <a:solidFill>
                  <a:srgbClr val="00B050"/>
                </a:solidFill>
              </a:rPr>
              <a:t>Он приехал к нам летом</a:t>
            </a:r>
            <a:r>
              <a:rPr lang="ru-RU" dirty="0" smtClean="0"/>
              <a:t>. 2) </a:t>
            </a:r>
            <a:r>
              <a:rPr lang="ru-RU" i="1" dirty="0" smtClean="0">
                <a:solidFill>
                  <a:srgbClr val="00B050"/>
                </a:solidFill>
              </a:rPr>
              <a:t>Он приехал к нам за лето…</a:t>
            </a:r>
            <a:endParaRPr lang="ru-RU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01784"/>
          </a:xfrm>
        </p:spPr>
        <p:txBody>
          <a:bodyPr/>
          <a:lstStyle/>
          <a:p>
            <a:pPr algn="ctr"/>
            <a:r>
              <a:rPr lang="ru-RU" dirty="0" smtClean="0"/>
              <a:t>СИНТАКСИС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857232"/>
            <a:ext cx="8153400" cy="600076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Синтаксис</a:t>
            </a:r>
            <a:r>
              <a:rPr lang="ru-RU" dirty="0" smtClean="0"/>
              <a:t> – раздел грамматики, который, в отличие от фонологии, морфологии и лексикологии, имеет дело не с воспроизводимыми, инвентарными языковыми единицами, а с единицами конструктивными, которые строятся каждый раз, в каждом отдельном речевом акте заново: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dirty="0" smtClean="0"/>
              <a:t>VI. </a:t>
            </a:r>
            <a:r>
              <a:rPr lang="ru-RU" dirty="0" smtClean="0"/>
              <a:t>СИНТАКСИС СЛОВОСОЧЕТАНИЯ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(</a:t>
            </a:r>
            <a:r>
              <a:rPr lang="ru-RU" dirty="0" smtClean="0"/>
              <a:t>МАЛЫЙ СИНТАКСИС)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85789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6"/>
                </a:solidFill>
              </a:rPr>
              <a:t>Словосочетание </a:t>
            </a:r>
            <a:r>
              <a:rPr lang="ru-RU" sz="2800" dirty="0" smtClean="0">
                <a:solidFill>
                  <a:schemeClr val="accent6"/>
                </a:solidFill>
              </a:rPr>
              <a:t>(СС) </a:t>
            </a:r>
            <a:r>
              <a:rPr lang="ru-RU" sz="2800" dirty="0" smtClean="0"/>
              <a:t>– группа слов, соединённых между собой сочинительной или подчинительной синтаксической связью.</a:t>
            </a:r>
          </a:p>
          <a:p>
            <a:r>
              <a:rPr lang="ru-RU" sz="2800" b="1" i="1" u="sng" dirty="0" smtClean="0">
                <a:solidFill>
                  <a:schemeClr val="accent6"/>
                </a:solidFill>
              </a:rPr>
              <a:t>От слова СС</a:t>
            </a:r>
            <a:r>
              <a:rPr lang="ru-RU" sz="2800" u="sng" dirty="0" smtClean="0">
                <a:solidFill>
                  <a:schemeClr val="accent6"/>
                </a:solidFill>
              </a:rPr>
              <a:t> </a:t>
            </a:r>
            <a:r>
              <a:rPr lang="ru-RU" sz="2800" dirty="0" smtClean="0"/>
              <a:t>отличается </a:t>
            </a:r>
            <a:r>
              <a:rPr lang="ru-RU" sz="2800" u="sng" dirty="0" smtClean="0"/>
              <a:t>смыслоразличительной функцией</a:t>
            </a:r>
            <a:r>
              <a:rPr lang="ru-RU" sz="2800" dirty="0" smtClean="0"/>
              <a:t> (она шире). СС – </a:t>
            </a:r>
            <a:r>
              <a:rPr lang="ru-RU" sz="2800" u="sng" dirty="0" smtClean="0"/>
              <a:t>уточнённое наименование</a:t>
            </a:r>
            <a:r>
              <a:rPr lang="ru-RU" sz="2800" dirty="0" smtClean="0"/>
              <a:t> к.-л. объекта действительности. 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</a:t>
            </a:r>
            <a:r>
              <a:rPr lang="ru-RU" sz="2800" i="1" dirty="0" smtClean="0">
                <a:solidFill>
                  <a:srgbClr val="00B050"/>
                </a:solidFill>
              </a:rPr>
              <a:t>железная дорога</a:t>
            </a:r>
            <a:r>
              <a:rPr lang="ru-RU" sz="2800" dirty="0" smtClean="0">
                <a:solidFill>
                  <a:srgbClr val="00B050"/>
                </a:solidFill>
              </a:rPr>
              <a:t>, </a:t>
            </a:r>
            <a:r>
              <a:rPr lang="ru-RU" sz="2800" i="1" dirty="0" smtClean="0">
                <a:solidFill>
                  <a:srgbClr val="00B050"/>
                </a:solidFill>
              </a:rPr>
              <a:t>синильная кислота</a:t>
            </a:r>
            <a:r>
              <a:rPr lang="ru-RU" sz="2800" i="1" dirty="0" smtClean="0"/>
              <a:t>. </a:t>
            </a:r>
            <a:r>
              <a:rPr lang="ru-RU" sz="2800" dirty="0" smtClean="0"/>
              <a:t>СС – </a:t>
            </a:r>
            <a:r>
              <a:rPr lang="ru-RU" sz="2800" u="sng" dirty="0" smtClean="0"/>
              <a:t>средство номинации</a:t>
            </a:r>
            <a:r>
              <a:rPr lang="ru-RU" sz="2800" dirty="0" smtClean="0"/>
              <a:t>, которое объединяет предмет, качество, признак и т.д. В нём присутствует </a:t>
            </a:r>
            <a:r>
              <a:rPr lang="ru-RU" sz="2800" u="sng" dirty="0" smtClean="0"/>
              <a:t>главный и зависимый компоненты</a:t>
            </a:r>
            <a:r>
              <a:rPr lang="ru-RU" sz="2800" dirty="0" smtClean="0"/>
              <a:t>, 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</a:t>
            </a:r>
            <a:r>
              <a:rPr lang="ru-RU" sz="2800" i="1" dirty="0" smtClean="0">
                <a:solidFill>
                  <a:srgbClr val="00B050"/>
                </a:solidFill>
              </a:rPr>
              <a:t>петь песню, красное платье</a:t>
            </a:r>
            <a:r>
              <a:rPr lang="ru-RU" sz="2800" i="1" dirty="0" smtClean="0"/>
              <a:t>.</a:t>
            </a:r>
            <a:r>
              <a:rPr lang="ru-RU" sz="2800" dirty="0" smtClean="0"/>
              <a:t> Его следует отличать от сложных слов, </a:t>
            </a:r>
            <a:r>
              <a:rPr lang="en-US" sz="2800" dirty="0" smtClean="0"/>
              <a:t>e</a:t>
            </a:r>
            <a:r>
              <a:rPr lang="ru-RU" sz="2800" dirty="0" smtClean="0"/>
              <a:t>.</a:t>
            </a:r>
            <a:r>
              <a:rPr lang="en-US" sz="2800" dirty="0" smtClean="0"/>
              <a:t>g</a:t>
            </a:r>
            <a:r>
              <a:rPr lang="ru-RU" sz="2800" dirty="0" smtClean="0"/>
              <a:t>. </a:t>
            </a:r>
            <a:r>
              <a:rPr lang="en-US" sz="2800" i="1" dirty="0" smtClean="0">
                <a:solidFill>
                  <a:srgbClr val="00B050"/>
                </a:solidFill>
              </a:rPr>
              <a:t>blackbird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– дрозд и  </a:t>
            </a:r>
            <a:r>
              <a:rPr lang="en-US" sz="2800" i="1" dirty="0" smtClean="0">
                <a:solidFill>
                  <a:srgbClr val="00B050"/>
                </a:solidFill>
              </a:rPr>
              <a:t>black bird</a:t>
            </a:r>
            <a:endParaRPr lang="ru-RU" sz="2800" dirty="0" smtClean="0">
              <a:solidFill>
                <a:srgbClr val="00B050"/>
              </a:solidFill>
            </a:endParaRPr>
          </a:p>
          <a:p>
            <a:r>
              <a:rPr lang="ru-RU" sz="2800" dirty="0" smtClean="0"/>
              <a:t> 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 lvl="1"/>
            <a:r>
              <a:rPr lang="ru-RU" b="1" i="1" u="sng" dirty="0" smtClean="0">
                <a:solidFill>
                  <a:schemeClr val="accent6"/>
                </a:solidFill>
              </a:rPr>
              <a:t>В отличие от предложения СС</a:t>
            </a:r>
            <a:r>
              <a:rPr lang="ru-RU" u="sng" dirty="0" smtClean="0">
                <a:solidFill>
                  <a:schemeClr val="accent6"/>
                </a:solidFill>
              </a:rPr>
              <a:t> </a:t>
            </a:r>
            <a:r>
              <a:rPr lang="ru-RU" u="sng" dirty="0" smtClean="0"/>
              <a:t>не обладает коммуникативной ценностью.</a:t>
            </a:r>
            <a:r>
              <a:rPr lang="ru-RU" dirty="0" smtClean="0"/>
              <a:t> </a:t>
            </a:r>
            <a:r>
              <a:rPr lang="ru-RU" u="sng" dirty="0" smtClean="0"/>
              <a:t>Оно лишено интонации, модальности</a:t>
            </a:r>
            <a:r>
              <a:rPr lang="ru-RU" dirty="0" smtClean="0"/>
              <a:t> и т.д. </a:t>
            </a:r>
          </a:p>
          <a:p>
            <a:pPr lvl="1"/>
            <a:r>
              <a:rPr lang="ru-RU" dirty="0" smtClean="0"/>
              <a:t>Формирование словосочетаний является результатом распространения различных знаменательных частей речи (глаголов, существительных, прилагательных и наречий), например, </a:t>
            </a:r>
            <a:endParaRPr lang="ru-RU" sz="2400" dirty="0" smtClean="0"/>
          </a:p>
          <a:p>
            <a:pPr lvl="1"/>
            <a:r>
              <a:rPr lang="ru-RU" dirty="0" smtClean="0"/>
              <a:t>1) </a:t>
            </a:r>
            <a:r>
              <a:rPr lang="ru-RU" i="1" dirty="0" smtClean="0">
                <a:solidFill>
                  <a:srgbClr val="00B050"/>
                </a:solidFill>
              </a:rPr>
              <a:t>читать газету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(глагольное СС); </a:t>
            </a:r>
            <a:endParaRPr lang="ru-RU" sz="2400" dirty="0" smtClean="0"/>
          </a:p>
          <a:p>
            <a:pPr lvl="1"/>
            <a:r>
              <a:rPr lang="ru-RU" dirty="0" smtClean="0"/>
              <a:t>2) </a:t>
            </a:r>
            <a:r>
              <a:rPr lang="ru-RU" i="1" dirty="0" smtClean="0">
                <a:solidFill>
                  <a:srgbClr val="00B050"/>
                </a:solidFill>
              </a:rPr>
              <a:t>езда верхом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(субстантивное СС); </a:t>
            </a:r>
            <a:endParaRPr lang="ru-RU" sz="2400" dirty="0" smtClean="0"/>
          </a:p>
          <a:p>
            <a:pPr lvl="1"/>
            <a:r>
              <a:rPr lang="ru-RU" dirty="0" smtClean="0"/>
              <a:t>3) </a:t>
            </a:r>
            <a:r>
              <a:rPr lang="ru-RU" i="1" dirty="0" smtClean="0">
                <a:solidFill>
                  <a:srgbClr val="00B050"/>
                </a:solidFill>
              </a:rPr>
              <a:t>полный злобы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(адъективное СС); </a:t>
            </a:r>
            <a:endParaRPr lang="ru-RU" sz="2400" dirty="0" smtClean="0"/>
          </a:p>
          <a:p>
            <a:pPr lvl="1"/>
            <a:r>
              <a:rPr lang="ru-RU" dirty="0" smtClean="0"/>
              <a:t>4) </a:t>
            </a:r>
            <a:r>
              <a:rPr lang="ru-RU" i="1" dirty="0" smtClean="0">
                <a:solidFill>
                  <a:srgbClr val="00B050"/>
                </a:solidFill>
              </a:rPr>
              <a:t>светло от солнца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(адвербиальное СС).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СОЧИНИТЕЛЬНЫЕ И ПОДЧИНИТЕЛЬНЫЕ СС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643602"/>
          </a:xfrm>
        </p:spPr>
        <p:txBody>
          <a:bodyPr>
            <a:normAutofit/>
          </a:bodyPr>
          <a:lstStyle/>
          <a:p>
            <a:pPr marL="342900" lvl="1" indent="-342900">
              <a:buFont typeface="Wingdings 2"/>
              <a:buChar char=""/>
            </a:pPr>
            <a:r>
              <a:rPr lang="ru-RU" dirty="0" smtClean="0"/>
              <a:t>В зависимости от способа связи компонентов СС выделяют </a:t>
            </a:r>
            <a:r>
              <a:rPr lang="ru-RU" u="sng" dirty="0" smtClean="0"/>
              <a:t>сочинительные</a:t>
            </a:r>
            <a:r>
              <a:rPr lang="ru-RU" dirty="0" smtClean="0"/>
              <a:t> (равноправные), </a:t>
            </a:r>
            <a:r>
              <a:rPr lang="ru-RU" u="sng" dirty="0" smtClean="0"/>
              <a:t>подчинительные</a:t>
            </a:r>
            <a:r>
              <a:rPr lang="ru-RU" dirty="0" smtClean="0"/>
              <a:t> (субординативные) и </a:t>
            </a:r>
            <a:r>
              <a:rPr lang="ru-RU" u="sng" dirty="0" smtClean="0"/>
              <a:t>предикативные</a:t>
            </a:r>
            <a:r>
              <a:rPr lang="ru-RU" dirty="0" smtClean="0"/>
              <a:t> словосочетания.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6"/>
                </a:solidFill>
              </a:rPr>
              <a:t>Сочинительные словосочетания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dirty="0" smtClean="0"/>
              <a:t>– ряды однородных членов, т.е. объединены слова одной части речи: </a:t>
            </a:r>
            <a:r>
              <a:rPr lang="ru-RU" i="1" dirty="0" smtClean="0">
                <a:solidFill>
                  <a:srgbClr val="00B050"/>
                </a:solidFill>
              </a:rPr>
              <a:t>мать и отец, война и мир, высокий, но крепкий, быстро и хорошо</a:t>
            </a:r>
            <a:r>
              <a:rPr lang="ru-RU" i="1" dirty="0" smtClean="0"/>
              <a:t>.</a:t>
            </a:r>
            <a:r>
              <a:rPr lang="ru-RU" dirty="0" smtClean="0"/>
              <a:t> С точки зрения возможности их распространения – это незамкнутые, открытые ряды.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6"/>
                </a:solidFill>
              </a:rPr>
              <a:t>2. Подчинительные словосочетания -</a:t>
            </a:r>
            <a:r>
              <a:rPr lang="ru-RU" sz="2800" dirty="0" smtClean="0">
                <a:solidFill>
                  <a:schemeClr val="accent6"/>
                </a:solidFill>
              </a:rPr>
              <a:t> 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7150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слова, соединённые подчинительной связью, т.е. главное слово и зависимое слово. </a:t>
            </a:r>
          </a:p>
          <a:p>
            <a:r>
              <a:rPr lang="ru-RU" sz="2800" dirty="0" smtClean="0"/>
              <a:t>Они образуются распространением слова в соответствии с его семантическими и грамматическими свойствами формой другого слова. </a:t>
            </a:r>
          </a:p>
          <a:p>
            <a:r>
              <a:rPr lang="ru-RU" sz="2800" dirty="0" smtClean="0"/>
              <a:t>В отличие от сочинительных словосочетаний, подчинительные являются замкнутыми, или закрытыми. </a:t>
            </a:r>
          </a:p>
          <a:p>
            <a:r>
              <a:rPr lang="ru-RU" sz="2800" dirty="0" smtClean="0"/>
              <a:t>Количество входящих в него членов ограничено: основным структурным типом является двусоставное словосочетание.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2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600" b="1" i="1" dirty="0" smtClean="0">
                <a:solidFill>
                  <a:schemeClr val="accent6"/>
                </a:solidFill>
                <a:latin typeface="+mj-lt"/>
              </a:rPr>
              <a:t>КЛАССИФИКАЦИЯ СЛОВОСОЧЕТАНИЙ</a:t>
            </a:r>
            <a:endParaRPr lang="ru-RU" sz="3600" b="1" i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4247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>
                <a:solidFill>
                  <a:schemeClr val="accent6"/>
                </a:solidFill>
              </a:rPr>
              <a:t>ПО КОЛИЧЕСТВУ КОМПОНЕНТОВ</a:t>
            </a:r>
            <a:r>
              <a:rPr lang="en-US" sz="3200" b="1" i="1" u="sng" dirty="0" smtClean="0">
                <a:solidFill>
                  <a:schemeClr val="accent6"/>
                </a:solidFill>
              </a:rPr>
              <a:t>,</a:t>
            </a:r>
            <a:r>
              <a:rPr lang="ru-RU" sz="3200" dirty="0" smtClean="0">
                <a:solidFill>
                  <a:schemeClr val="accent6"/>
                </a:solidFill>
              </a:rPr>
              <a:t> </a:t>
            </a:r>
            <a:r>
              <a:rPr lang="ru-RU" sz="2800" dirty="0" smtClean="0"/>
              <a:t>входящих в СС:  </a:t>
            </a:r>
          </a:p>
          <a:p>
            <a:pPr lvl="1"/>
            <a:r>
              <a:rPr lang="ru-RU" sz="2800" i="1" u="sng" dirty="0" smtClean="0">
                <a:solidFill>
                  <a:schemeClr val="tx1"/>
                </a:solidFill>
              </a:rPr>
              <a:t>простые</a:t>
            </a:r>
            <a:r>
              <a:rPr lang="ru-RU" sz="2800" dirty="0" smtClean="0">
                <a:solidFill>
                  <a:schemeClr val="tx1"/>
                </a:solidFill>
              </a:rPr>
              <a:t> (двучленные) – </a:t>
            </a:r>
            <a:r>
              <a:rPr lang="ru-RU" sz="2800" i="1" dirty="0" smtClean="0">
                <a:solidFill>
                  <a:schemeClr val="tx1"/>
                </a:solidFill>
              </a:rPr>
              <a:t>купить газету</a:t>
            </a:r>
            <a:r>
              <a:rPr lang="ru-RU" sz="2800" dirty="0" smtClean="0">
                <a:solidFill>
                  <a:schemeClr val="tx1"/>
                </a:solidFill>
              </a:rPr>
              <a:t>;</a:t>
            </a:r>
          </a:p>
          <a:p>
            <a:pPr lvl="1"/>
            <a:r>
              <a:rPr lang="ru-RU" sz="2800" i="1" u="sng" dirty="0" smtClean="0">
                <a:solidFill>
                  <a:schemeClr val="tx1"/>
                </a:solidFill>
              </a:rPr>
              <a:t>сложные</a:t>
            </a:r>
            <a:r>
              <a:rPr lang="ru-RU" sz="2800" dirty="0" smtClean="0">
                <a:solidFill>
                  <a:schemeClr val="tx1"/>
                </a:solidFill>
              </a:rPr>
              <a:t>, включающие более двух компонентов: </a:t>
            </a:r>
            <a:r>
              <a:rPr lang="ru-RU" sz="2800" i="1" dirty="0" smtClean="0">
                <a:solidFill>
                  <a:schemeClr val="tx1"/>
                </a:solidFill>
              </a:rPr>
              <a:t>рассказывать сказку тихо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3200" b="1" i="1" dirty="0" smtClean="0">
                <a:solidFill>
                  <a:schemeClr val="accent6"/>
                </a:solidFill>
              </a:rPr>
              <a:t>2. </a:t>
            </a:r>
            <a:r>
              <a:rPr lang="ru-RU" sz="3200" b="1" i="1" dirty="0" err="1" smtClean="0">
                <a:solidFill>
                  <a:schemeClr val="accent6"/>
                </a:solidFill>
              </a:rPr>
              <a:t>частеречная</a:t>
            </a:r>
            <a:r>
              <a:rPr lang="ru-RU" sz="3200" b="1" i="1" dirty="0" smtClean="0">
                <a:solidFill>
                  <a:schemeClr val="accent6"/>
                </a:solidFill>
              </a:rPr>
              <a:t> принадлежность</a:t>
            </a:r>
            <a:r>
              <a:rPr lang="ru-RU" sz="3200" dirty="0" smtClean="0">
                <a:solidFill>
                  <a:schemeClr val="accent6"/>
                </a:solidFill>
              </a:rPr>
              <a:t> </a:t>
            </a:r>
            <a:r>
              <a:rPr lang="ru-RU" sz="3200" b="1" i="1" dirty="0" smtClean="0">
                <a:solidFill>
                  <a:schemeClr val="accent6"/>
                </a:solidFill>
              </a:rPr>
              <a:t>по главному слову </a:t>
            </a:r>
            <a:endParaRPr lang="ru-RU" sz="32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228158"/>
          </a:xfrm>
        </p:spPr>
        <p:txBody>
          <a:bodyPr/>
          <a:lstStyle/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субстантивные</a:t>
            </a:r>
            <a:r>
              <a:rPr lang="ru-RU" sz="2800" dirty="0" smtClean="0"/>
              <a:t> (</a:t>
            </a:r>
            <a:r>
              <a:rPr lang="ru-RU" sz="2800" dirty="0" smtClean="0">
                <a:solidFill>
                  <a:schemeClr val="tx1"/>
                </a:solidFill>
              </a:rPr>
              <a:t>гл.слово – имя </a:t>
            </a:r>
            <a:r>
              <a:rPr lang="ru-RU" sz="2800" dirty="0" err="1" smtClean="0">
                <a:solidFill>
                  <a:schemeClr val="tx1"/>
                </a:solidFill>
              </a:rPr>
              <a:t>сущ-е</a:t>
            </a:r>
            <a:r>
              <a:rPr lang="ru-RU" sz="2800" dirty="0" smtClean="0">
                <a:solidFill>
                  <a:schemeClr val="tx1"/>
                </a:solidFill>
              </a:rPr>
              <a:t>): </a:t>
            </a:r>
            <a:r>
              <a:rPr lang="ru-RU" sz="2800" i="1" dirty="0" smtClean="0">
                <a:solidFill>
                  <a:srgbClr val="00B050"/>
                </a:solidFill>
              </a:rPr>
              <a:t>интересная книга</a:t>
            </a:r>
            <a:r>
              <a:rPr lang="ru-RU" i="1" dirty="0" smtClean="0">
                <a:solidFill>
                  <a:schemeClr val="tx1"/>
                </a:solidFill>
              </a:rPr>
              <a:t>;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ru-RU" i="1" u="sng" dirty="0" smtClean="0"/>
              <a:t>г</a:t>
            </a:r>
            <a:r>
              <a:rPr lang="ru-RU" sz="2800" i="1" u="sng" dirty="0" smtClean="0"/>
              <a:t>лагольные</a:t>
            </a:r>
            <a:r>
              <a:rPr lang="ru-RU" i="1" u="sng" dirty="0" smtClean="0"/>
              <a:t>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читаю книгу</a:t>
            </a:r>
            <a:r>
              <a:rPr lang="ru-RU" sz="2800" dirty="0" smtClean="0"/>
              <a:t>;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Адъективные: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очень серьёзный</a:t>
            </a:r>
            <a:r>
              <a:rPr lang="ru-RU" sz="2800" dirty="0" smtClean="0"/>
              <a:t>; 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Адвербиальные: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чрезвычайно важно</a:t>
            </a:r>
            <a:r>
              <a:rPr lang="ru-RU" sz="2800" dirty="0" smtClean="0"/>
              <a:t>;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Местоимённые</a:t>
            </a:r>
            <a:r>
              <a:rPr lang="ru-RU" i="1" u="sng" dirty="0" smtClean="0"/>
              <a:t>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каждый из них</a:t>
            </a:r>
            <a:r>
              <a:rPr lang="ru-RU" sz="2800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b="1" i="1" dirty="0" smtClean="0">
                <a:solidFill>
                  <a:schemeClr val="accent6"/>
                </a:solidFill>
              </a:rPr>
              <a:t>3. </a:t>
            </a:r>
            <a:r>
              <a:rPr lang="ru-RU" b="1" i="1" dirty="0" smtClean="0">
                <a:solidFill>
                  <a:schemeClr val="accent6"/>
                </a:solidFill>
              </a:rPr>
              <a:t>По характеру смысловых отношении между компонентами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 fontScale="92500"/>
          </a:bodyPr>
          <a:lstStyle/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атрибутивные</a:t>
            </a:r>
            <a:r>
              <a:rPr lang="ru-RU" sz="2800" dirty="0" smtClean="0"/>
              <a:t> (</a:t>
            </a:r>
            <a:r>
              <a:rPr lang="ru-RU" sz="2800" dirty="0" smtClean="0">
                <a:solidFill>
                  <a:schemeClr val="tx1"/>
                </a:solidFill>
              </a:rPr>
              <a:t>предмет характеризуется с </a:t>
            </a:r>
            <a:r>
              <a:rPr lang="ru-RU" sz="2800" dirty="0" err="1" smtClean="0">
                <a:solidFill>
                  <a:schemeClr val="tx1"/>
                </a:solidFill>
              </a:rPr>
              <a:t>т.зр</a:t>
            </a:r>
            <a:r>
              <a:rPr lang="ru-RU" sz="2800" dirty="0" smtClean="0">
                <a:solidFill>
                  <a:schemeClr val="tx1"/>
                </a:solidFill>
              </a:rPr>
              <a:t>. признака: </a:t>
            </a:r>
            <a:r>
              <a:rPr lang="ru-RU" sz="2800" i="1" dirty="0" smtClean="0">
                <a:solidFill>
                  <a:srgbClr val="00B050"/>
                </a:solidFill>
              </a:rPr>
              <a:t>длинная дорога, мясо по-французски</a:t>
            </a:r>
            <a:r>
              <a:rPr lang="ru-RU" sz="2800" dirty="0" smtClean="0">
                <a:solidFill>
                  <a:schemeClr val="tx1"/>
                </a:solidFill>
              </a:rPr>
              <a:t>; 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объектные</a:t>
            </a:r>
            <a:r>
              <a:rPr lang="ru-RU" sz="2800" dirty="0" smtClean="0"/>
              <a:t> (</a:t>
            </a:r>
            <a:r>
              <a:rPr lang="ru-RU" sz="2800" dirty="0" smtClean="0">
                <a:solidFill>
                  <a:schemeClr val="tx1"/>
                </a:solidFill>
              </a:rPr>
              <a:t>между действием и тем предметом, на которое направлено это действие: </a:t>
            </a:r>
            <a:r>
              <a:rPr lang="ru-RU" sz="2800" i="1" dirty="0" smtClean="0">
                <a:solidFill>
                  <a:srgbClr val="00B050"/>
                </a:solidFill>
              </a:rPr>
              <a:t>изготовление оборудования</a:t>
            </a:r>
            <a:r>
              <a:rPr lang="ru-RU" sz="2800" dirty="0" smtClean="0">
                <a:solidFill>
                  <a:schemeClr val="tx1"/>
                </a:solidFill>
              </a:rPr>
              <a:t>. 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smtClean="0"/>
              <a:t>обстоятельственные</a:t>
            </a:r>
            <a:r>
              <a:rPr lang="ru-RU" sz="2800" dirty="0" smtClean="0"/>
              <a:t> (</a:t>
            </a:r>
            <a:r>
              <a:rPr lang="ru-RU" sz="2800" dirty="0" smtClean="0">
                <a:solidFill>
                  <a:schemeClr val="tx1"/>
                </a:solidFill>
              </a:rPr>
              <a:t>действие характеризуется по его прохождению, протеканию: </a:t>
            </a:r>
            <a:r>
              <a:rPr lang="ru-RU" sz="2800" i="1" dirty="0" smtClean="0">
                <a:solidFill>
                  <a:srgbClr val="00B050"/>
                </a:solidFill>
              </a:rPr>
              <a:t>медленно идти, отдыхать в парке, встать на рассвете</a:t>
            </a:r>
            <a:r>
              <a:rPr lang="ru-RU" sz="2800" dirty="0" smtClean="0">
                <a:solidFill>
                  <a:schemeClr val="tx1"/>
                </a:solidFill>
              </a:rPr>
              <a:t>; </a:t>
            </a:r>
          </a:p>
          <a:p>
            <a:pPr marL="731520" lvl="1" indent="-457200">
              <a:buFont typeface="+mj-lt"/>
              <a:buAutoNum type="arabicPeriod"/>
            </a:pPr>
            <a:r>
              <a:rPr lang="ru-RU" sz="2800" i="1" u="sng" dirty="0" err="1" smtClean="0"/>
              <a:t>комплетивные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(выражают восполняющие отношения) один компонент информативно недостаточен и требует восполнения его другими компонентами:</a:t>
            </a:r>
            <a:r>
              <a:rPr lang="en-US" sz="2800" i="1" dirty="0" smtClean="0">
                <a:solidFill>
                  <a:srgbClr val="00B050"/>
                </a:solidFill>
              </a:rPr>
              <a:t>c</a:t>
            </a:r>
            <a:r>
              <a:rPr lang="ru-RU" sz="2800" i="1" dirty="0" err="1" smtClean="0">
                <a:solidFill>
                  <a:srgbClr val="00B050"/>
                </a:solidFill>
              </a:rPr>
              <a:t>лыть</a:t>
            </a:r>
            <a:r>
              <a:rPr lang="ru-RU" sz="2800" i="1" dirty="0" smtClean="0">
                <a:solidFill>
                  <a:srgbClr val="00B050"/>
                </a:solidFill>
              </a:rPr>
              <a:t> храбрецом, оказаться трусом</a:t>
            </a:r>
            <a:endParaRPr lang="ru-RU" sz="28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i="1" dirty="0" smtClean="0">
                <a:solidFill>
                  <a:schemeClr val="accent6"/>
                </a:solidFill>
                <a:latin typeface="+mj-lt"/>
              </a:rPr>
              <a:t>СПОСОБЫ </a:t>
            </a:r>
            <a:r>
              <a:rPr lang="ru-RU" sz="3200" i="1" dirty="0">
                <a:solidFill>
                  <a:schemeClr val="accent6"/>
                </a:solidFill>
                <a:latin typeface="+mj-lt"/>
              </a:rPr>
              <a:t>ВЫРАЖЕНИЯ СИНТАКСИЧЕСКОЙ </a:t>
            </a:r>
            <a:r>
              <a:rPr lang="ru-RU" sz="3200" i="1" dirty="0" smtClean="0">
                <a:solidFill>
                  <a:schemeClr val="accent6"/>
                </a:solidFill>
                <a:latin typeface="+mj-lt"/>
              </a:rPr>
              <a:t>СВЯЗИ</a:t>
            </a:r>
            <a:endParaRPr lang="ru-RU" sz="3200" i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9966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Согласование</a:t>
            </a:r>
            <a:r>
              <a:rPr lang="ru-RU" dirty="0" smtClean="0"/>
              <a:t> – вид подчинительной связи, при котором зависимое слово повторяет грамматические формы главного: </a:t>
            </a:r>
            <a:r>
              <a:rPr lang="ru-RU" i="1" dirty="0" smtClean="0">
                <a:solidFill>
                  <a:srgbClr val="00B050"/>
                </a:solidFill>
              </a:rPr>
              <a:t>синее небо, вечернее платье, красный флаг </a:t>
            </a:r>
            <a:r>
              <a:rPr lang="ru-RU" i="1" dirty="0" smtClean="0"/>
              <a:t>(ед.ч., род, падеж…)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Этот вид связи  чаще используется для выражения атрибутивных отношений.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/>
          </a:bodyPr>
          <a:lstStyle/>
          <a:p>
            <a:pPr marL="514350" lvl="0" indent="-514350" algn="ctr">
              <a:buFont typeface="+mj-lt"/>
              <a:buAutoNum type="arabicPeriod" startAt="2"/>
            </a:pPr>
            <a:r>
              <a:rPr lang="ru-RU" b="1" i="1" dirty="0" smtClean="0">
                <a:solidFill>
                  <a:schemeClr val="accent6"/>
                </a:solidFill>
              </a:rPr>
              <a:t>УПРАВЛЕНИЕ</a:t>
            </a:r>
            <a:r>
              <a:rPr lang="ru-RU" dirty="0" smtClean="0">
                <a:solidFill>
                  <a:schemeClr val="accent6"/>
                </a:solidFill>
              </a:rPr>
              <a:t> – </a:t>
            </a:r>
          </a:p>
          <a:p>
            <a:pPr marL="514350" lvl="0" indent="-514350">
              <a:buNone/>
            </a:pPr>
            <a:r>
              <a:rPr lang="ru-RU" dirty="0" smtClean="0"/>
              <a:t>	вид подчинительной связи, при котором главный компонент требует постановки зависимого компонента в определённой грамматической форме, при этом изменение формы главного слова не вызывает изменения формы зависимого,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>
                <a:solidFill>
                  <a:srgbClr val="00B050"/>
                </a:solidFill>
              </a:rPr>
              <a:t>резать хлеб, слыть чудаком, подарок отцу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При управлении обычно возникают объектные или </a:t>
            </a:r>
            <a:r>
              <a:rPr lang="ru-RU" dirty="0" err="1" smtClean="0"/>
              <a:t>комплетивные</a:t>
            </a:r>
            <a:r>
              <a:rPr lang="ru-RU" dirty="0" smtClean="0"/>
              <a:t> отношения.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 marL="514350" lvl="0" indent="-514350" algn="ctr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6"/>
                </a:solidFill>
              </a:rPr>
              <a:t>ПРИМЫКАНИЕ</a:t>
            </a:r>
            <a:r>
              <a:rPr lang="ru-RU" b="1" dirty="0" smtClean="0">
                <a:solidFill>
                  <a:schemeClr val="accent6"/>
                </a:solidFill>
              </a:rPr>
              <a:t> –</a:t>
            </a:r>
            <a:r>
              <a:rPr lang="ru-RU" sz="2800" b="1" dirty="0" smtClean="0"/>
              <a:t> </a:t>
            </a:r>
          </a:p>
          <a:p>
            <a:pPr marL="514350" lvl="0" indent="-514350">
              <a:buNone/>
            </a:pPr>
            <a:r>
              <a:rPr lang="ru-RU" sz="2800" dirty="0" smtClean="0"/>
              <a:t>	</a:t>
            </a:r>
          </a:p>
          <a:p>
            <a:pPr marL="514350" lvl="0" indent="-514350">
              <a:buNone/>
            </a:pPr>
            <a:r>
              <a:rPr lang="ru-RU" dirty="0" smtClean="0"/>
              <a:t>	вид подчинительной связи, при котором зависимый компонент присоединяется к главному без изменения своей грамматической формы: </a:t>
            </a:r>
            <a:r>
              <a:rPr lang="ru-RU" i="1" dirty="0" smtClean="0">
                <a:solidFill>
                  <a:srgbClr val="00B050"/>
                </a:solidFill>
              </a:rPr>
              <a:t>вышивать красиво, ехать верхом, кофе по-турецки</a:t>
            </a:r>
            <a:r>
              <a:rPr lang="ru-RU" dirty="0" smtClean="0"/>
              <a:t>. </a:t>
            </a:r>
          </a:p>
          <a:p>
            <a:pPr marL="514350" lvl="0" indent="-514350">
              <a:buNone/>
            </a:pPr>
            <a:r>
              <a:rPr lang="ru-RU" dirty="0" smtClean="0"/>
              <a:t>	Это смысловая связь компонентов, которая не имеет формального выражения.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85794"/>
            <a:ext cx="8686800" cy="5294331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 использованием конструктивных средств соответствующего языка;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применительно к данному, конкретному положению дел, о котором предполагается сообщить;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применительно к данному, конкретному коммуникативному акту, к его прагматическому контексту, включающему в себя автора высказывания и его адресата (или адресатов), места, времени и условий высказывания.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i="1" dirty="0" smtClean="0">
                <a:solidFill>
                  <a:schemeClr val="accent6"/>
                </a:solidFill>
                <a:latin typeface="+mj-lt"/>
              </a:rPr>
              <a:t>ТИПЫ </a:t>
            </a:r>
            <a:r>
              <a:rPr lang="ru-RU" sz="3200" i="1" dirty="0">
                <a:solidFill>
                  <a:schemeClr val="accent6"/>
                </a:solidFill>
                <a:latin typeface="+mj-lt"/>
              </a:rPr>
              <a:t>СВЯЗИ </a:t>
            </a:r>
            <a:r>
              <a:rPr lang="ru-RU" sz="3200" i="1" dirty="0" smtClean="0">
                <a:solidFill>
                  <a:schemeClr val="accent6"/>
                </a:solidFill>
                <a:latin typeface="+mj-lt"/>
              </a:rPr>
              <a:t>СЛОВ</a:t>
            </a:r>
            <a:endParaRPr lang="ru-RU" sz="3200" i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6"/>
                </a:solidFill>
              </a:rPr>
              <a:t>Атрибутивная связь.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</a:p>
          <a:p>
            <a:pPr marL="514350" indent="-514350">
              <a:buNone/>
            </a:pPr>
            <a:r>
              <a:rPr lang="ru-RU" sz="2800" dirty="0" smtClean="0"/>
              <a:t>	В рус. яз – это сочетание </a:t>
            </a:r>
            <a:r>
              <a:rPr lang="ru-RU" sz="2800" dirty="0" err="1" smtClean="0"/>
              <a:t>сущ+прил</a:t>
            </a:r>
            <a:r>
              <a:rPr lang="ru-RU" sz="2800" dirty="0" smtClean="0"/>
              <a:t>, грамматическим способом выражения атрибутивной связи выступает </a:t>
            </a:r>
            <a:r>
              <a:rPr lang="ru-RU" sz="2800" u="sng" dirty="0" smtClean="0"/>
              <a:t>согласование</a:t>
            </a:r>
            <a:r>
              <a:rPr lang="ru-RU" sz="2800" dirty="0" smtClean="0"/>
              <a:t>, при котором значение зависимого компонента повторяет грамматическое значение главного. </a:t>
            </a:r>
          </a:p>
          <a:p>
            <a:pPr marL="514350" indent="-514350">
              <a:buNone/>
            </a:pPr>
            <a:r>
              <a:rPr lang="ru-RU" sz="2800" dirty="0" smtClean="0"/>
              <a:t>	Этот тип связывает компоненты адвербиальных и обстоятельственных СС, при грам. способе – </a:t>
            </a:r>
            <a:r>
              <a:rPr lang="ru-RU" sz="2800" u="sng" dirty="0" smtClean="0"/>
              <a:t>примыкание </a:t>
            </a:r>
            <a:r>
              <a:rPr lang="ru-RU" sz="2800" dirty="0" smtClean="0"/>
              <a:t>(</a:t>
            </a:r>
            <a:r>
              <a:rPr lang="ru-RU" sz="2800" i="1" dirty="0" smtClean="0">
                <a:solidFill>
                  <a:srgbClr val="00B050"/>
                </a:solidFill>
              </a:rPr>
              <a:t>говорить громко, очень весёлый</a:t>
            </a:r>
            <a:r>
              <a:rPr lang="ru-RU" sz="2800" dirty="0" smtClean="0"/>
              <a:t>);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124852" cy="5651521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2"/>
            </a:pPr>
            <a:r>
              <a:rPr lang="ru-RU" b="1" i="1" dirty="0" smtClean="0">
                <a:solidFill>
                  <a:schemeClr val="accent6"/>
                </a:solidFill>
              </a:rPr>
              <a:t>КОМПЛЕТИВНАЯ</a:t>
            </a:r>
            <a:r>
              <a:rPr lang="ru-RU" dirty="0" smtClean="0">
                <a:solidFill>
                  <a:schemeClr val="accent6"/>
                </a:solidFill>
              </a:rPr>
              <a:t> – </a:t>
            </a:r>
          </a:p>
          <a:p>
            <a:pPr marL="514350" indent="-514350">
              <a:buNone/>
            </a:pPr>
            <a:r>
              <a:rPr lang="ru-RU" sz="2800" dirty="0" smtClean="0"/>
              <a:t>	</a:t>
            </a:r>
          </a:p>
          <a:p>
            <a:pPr marL="514350" indent="-514350">
              <a:buNone/>
            </a:pPr>
            <a:r>
              <a:rPr lang="ru-RU" sz="2800" dirty="0" smtClean="0"/>
              <a:t>	связь компонентов с прямым или предложным </a:t>
            </a:r>
            <a:r>
              <a:rPr lang="ru-RU" sz="2800" u="sng" dirty="0" smtClean="0"/>
              <a:t>управлением</a:t>
            </a:r>
            <a:r>
              <a:rPr lang="ru-RU" sz="2800" dirty="0" smtClean="0"/>
              <a:t>. При управлении ГЗ главного компонента обусловливает наличие определённого ГЗ у зависимого: </a:t>
            </a:r>
            <a:r>
              <a:rPr lang="ru-RU" sz="2800" i="1" dirty="0" smtClean="0">
                <a:solidFill>
                  <a:srgbClr val="00B050"/>
                </a:solidFill>
              </a:rPr>
              <a:t>решать задачу (проблему), снимать книгу (с полки), копию (документа), шапку, обувь, пенку (с молока), комнату…; размышлять о случившемся; работать над книгой, писать письмо другу….</a:t>
            </a:r>
            <a:endParaRPr lang="ru-RU" sz="2800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 startAt="2"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accent6"/>
                </a:solidFill>
              </a:rPr>
              <a:t>ПРЕДИКАТИВНАЯ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</a:p>
          <a:p>
            <a:pPr marL="514350" indent="-514350">
              <a:buNone/>
            </a:pPr>
            <a:r>
              <a:rPr lang="ru-RU" sz="2800" dirty="0" smtClean="0"/>
              <a:t>	</a:t>
            </a:r>
            <a:r>
              <a:rPr lang="ru-RU" dirty="0" smtClean="0"/>
              <a:t>связь наблюдается только в предложении. </a:t>
            </a:r>
          </a:p>
          <a:p>
            <a:pPr marL="514350" indent="-514350">
              <a:buNone/>
            </a:pPr>
            <a:r>
              <a:rPr lang="ru-RU" dirty="0" smtClean="0"/>
              <a:t>	Это – связь главных членов предложения: 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ru-RU" i="1" dirty="0" smtClean="0">
                <a:solidFill>
                  <a:srgbClr val="00B050"/>
                </a:solidFill>
              </a:rPr>
              <a:t>Петя читает, </a:t>
            </a:r>
            <a:r>
              <a:rPr lang="en-US" i="1" dirty="0" smtClean="0">
                <a:solidFill>
                  <a:srgbClr val="00B050"/>
                </a:solidFill>
              </a:rPr>
              <a:t>John works, I dance…</a:t>
            </a:r>
            <a:endParaRPr lang="ru-RU" i="1" dirty="0" smtClean="0">
              <a:solidFill>
                <a:srgbClr val="00B050"/>
              </a:solidFill>
            </a:endParaRPr>
          </a:p>
          <a:p>
            <a:pPr marL="514350" indent="-514350" algn="ctr">
              <a:buNone/>
            </a:pPr>
            <a:endParaRPr lang="ru-RU" sz="2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514350" indent="-514350" algn="ctr"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4. КООРДИНАЦИОННАЯ</a:t>
            </a:r>
            <a:r>
              <a:rPr lang="en-US" b="1" i="1" dirty="0" smtClean="0">
                <a:solidFill>
                  <a:schemeClr val="accent6"/>
                </a:solidFill>
              </a:rPr>
              <a:t> </a:t>
            </a:r>
            <a:endParaRPr lang="ru-RU" b="1" i="1" dirty="0" smtClean="0">
              <a:solidFill>
                <a:schemeClr val="accent6"/>
              </a:solidFill>
            </a:endParaRPr>
          </a:p>
          <a:p>
            <a:pPr marL="514350" indent="-514350">
              <a:buFont typeface="+mj-lt"/>
              <a:buAutoNum type="arabicPeriod" startAt="3"/>
            </a:pPr>
            <a:endParaRPr lang="ru-RU" sz="2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ru-RU" sz="2800" dirty="0" smtClean="0"/>
              <a:t>	</a:t>
            </a:r>
            <a:r>
              <a:rPr lang="ru-RU" dirty="0" smtClean="0"/>
              <a:t>(сочинительная) связь –функционально равных компонентов: </a:t>
            </a:r>
            <a:r>
              <a:rPr lang="ru-RU" i="1" dirty="0" smtClean="0">
                <a:solidFill>
                  <a:srgbClr val="00B050"/>
                </a:solidFill>
              </a:rPr>
              <a:t>я и ты; овощи и фрукты; плохо, но справедливо…</a:t>
            </a:r>
            <a:endParaRPr lang="ru-RU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57256"/>
          </a:xfrm>
        </p:spPr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Кочергина В.А. Введение в языкознание. М.: Гаудеамус, 2004. – С. 190-198.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Введение в языкознание. Курс лекций. Воронеж: Истоки, 2005. – С. 101-105.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Буркова С.И. Лекции по «Введению в языкознание». 2003.  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324-330.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Маслов Ю.С. Введение в языкознание. М.: Высшая школа, 1997. – С. 167-178.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Синтаксис</a:t>
            </a:r>
            <a:r>
              <a:rPr lang="ru-RU" sz="2800" dirty="0" smtClean="0"/>
              <a:t> – это грамматическое учение о строе предложения, о синтаксической сочетаемости и функциях форм в речи. Лексические единицы комбинируются по строго определённым законам. Конкретное лексическое наполнение синтаксических моделей всегда многообразно и объёмно.</a:t>
            </a:r>
          </a:p>
          <a:p>
            <a:pPr>
              <a:buNone/>
            </a:pPr>
            <a:r>
              <a:rPr lang="ru-RU" sz="2800" dirty="0" smtClean="0"/>
              <a:t>Под синтаксисом понимается: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раздел языкознания (грамматики), который изучает процесс порождения речи;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сочетаемость, порядок слов внутри предложения.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6"/>
                </a:solidFill>
              </a:rPr>
              <a:t>Основные синтаксические конструкции :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 </a:t>
            </a:r>
            <a:r>
              <a:rPr lang="ru-RU" i="1" dirty="0" smtClean="0"/>
              <a:t>словосочетание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ru-RU" i="1" dirty="0" smtClean="0"/>
              <a:t>предложение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i="1" dirty="0" smtClean="0"/>
              <a:t>текст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Основные </a:t>
            </a:r>
            <a:r>
              <a:rPr lang="ru-RU" b="1" i="1" dirty="0" smtClean="0">
                <a:solidFill>
                  <a:schemeClr val="accent6"/>
                </a:solidFill>
              </a:rPr>
              <a:t>синтаксические единицы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i="1" dirty="0" smtClean="0">
                <a:solidFill>
                  <a:srgbClr val="C00000"/>
                </a:solidFill>
              </a:rPr>
              <a:t>словосочетаний и предложение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u="sng" dirty="0" smtClean="0"/>
              <a:t>Языковым статусом </a:t>
            </a:r>
            <a:r>
              <a:rPr lang="ru-RU" dirty="0" smtClean="0"/>
              <a:t>обладают словосочетание и предложение;</a:t>
            </a:r>
          </a:p>
          <a:p>
            <a:pPr>
              <a:buNone/>
            </a:pPr>
            <a:r>
              <a:rPr lang="ru-RU" u="sng" dirty="0" smtClean="0"/>
              <a:t>Речевым статусом </a:t>
            </a:r>
            <a:r>
              <a:rPr lang="ru-RU" dirty="0" smtClean="0"/>
              <a:t>ровно обладают и текст, и предложение, и словосочетание;</a:t>
            </a:r>
          </a:p>
          <a:p>
            <a:pPr>
              <a:buNone/>
            </a:pPr>
            <a:r>
              <a:rPr lang="ru-RU" u="sng" dirty="0" err="1" smtClean="0"/>
              <a:t>Коммуникативностью</a:t>
            </a:r>
            <a:r>
              <a:rPr lang="ru-RU" dirty="0" smtClean="0"/>
              <a:t> – предложение.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II. </a:t>
            </a:r>
            <a:r>
              <a:rPr lang="ru-RU" b="1" dirty="0" smtClean="0"/>
              <a:t>Синтаксема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слово (обычно знаменательное или сочетание знаменательного со служебным) в его синтаксическом использовании, слово как носитель синтаксической функции. </a:t>
            </a:r>
          </a:p>
          <a:p>
            <a:r>
              <a:rPr lang="ru-RU" sz="3200" dirty="0" smtClean="0"/>
              <a:t>Слово становится синтаксемой, включаясь в синтаксическую конструкцию, т.е. приобретая синтаксическую функцию.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Так, в предложении </a:t>
            </a:r>
            <a:r>
              <a:rPr lang="ru-RU" i="1" dirty="0" smtClean="0">
                <a:solidFill>
                  <a:srgbClr val="00B050"/>
                </a:solidFill>
              </a:rPr>
              <a:t>Я не пошла в театр из-за каблука</a:t>
            </a:r>
            <a:r>
              <a:rPr lang="ru-RU" dirty="0" smtClean="0"/>
              <a:t> компонент «из за каблука» выражает синтаксическое отношение причины и может быть развёрнут в целое предложение: </a:t>
            </a:r>
            <a:r>
              <a:rPr lang="ru-RU" i="1" dirty="0" smtClean="0">
                <a:solidFill>
                  <a:srgbClr val="00B050"/>
                </a:solidFill>
              </a:rPr>
              <a:t>Я не пошла в театр, потому что у меня сломался каблук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dirty="0" smtClean="0"/>
              <a:t>Словоформа «ночью», которая содержит 3 граммемы (</a:t>
            </a:r>
            <a:r>
              <a:rPr lang="ru-RU" dirty="0" err="1" smtClean="0"/>
              <a:t>тв.п</a:t>
            </a:r>
            <a:r>
              <a:rPr lang="ru-RU" dirty="0" smtClean="0"/>
              <a:t>., ед.ч., ж.р.), может передавать синтаксические отношения времени и объекта, например, </a:t>
            </a:r>
            <a:r>
              <a:rPr lang="ru-RU" i="1" dirty="0" smtClean="0">
                <a:solidFill>
                  <a:srgbClr val="00B050"/>
                </a:solidFill>
              </a:rPr>
              <a:t>проститься ночью</a:t>
            </a:r>
            <a:r>
              <a:rPr lang="ru-RU" dirty="0" smtClean="0"/>
              <a:t> – время (когда была ночь) и </a:t>
            </a:r>
            <a:r>
              <a:rPr lang="ru-RU" i="1" dirty="0" smtClean="0">
                <a:solidFill>
                  <a:srgbClr val="00B050"/>
                </a:solidFill>
              </a:rPr>
              <a:t>любоваться ночью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– объект.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/>
          </a:bodyPr>
          <a:lstStyle/>
          <a:p>
            <a:r>
              <a:rPr lang="ru-RU" b="1" dirty="0" smtClean="0"/>
              <a:t>Синтаксема</a:t>
            </a:r>
            <a:r>
              <a:rPr lang="ru-RU" dirty="0" smtClean="0"/>
              <a:t> – мельчайшая, далее не делимая единица синтаксиса, т.е. конкретная синтаксическая форма слова, которая участвует в выражении синтаксических отношений. </a:t>
            </a:r>
            <a:endParaRPr lang="en-US" dirty="0" smtClean="0"/>
          </a:p>
          <a:p>
            <a:r>
              <a:rPr lang="ru-RU" dirty="0" smtClean="0"/>
              <a:t>Она выступает и как носитель элементарного смысла, и как конструктивный компонент более сложных построений, может употребляться самостоятельно, например, в качестве заголовков «У моря» или в качестве распространителей.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III.</a:t>
            </a:r>
            <a:r>
              <a:rPr lang="ru-RU" dirty="0" smtClean="0"/>
              <a:t> ОСНОВНЫЕ ПОДХОДЫ В ТЕОРИИ СИНТАКСИСА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664373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4600" b="1" dirty="0" smtClean="0">
                <a:solidFill>
                  <a:schemeClr val="accent6"/>
                </a:solidFill>
              </a:rPr>
              <a:t>3</a:t>
            </a:r>
            <a:r>
              <a:rPr lang="ru-RU" sz="4600" b="1" dirty="0" smtClean="0">
                <a:solidFill>
                  <a:schemeClr val="accent6"/>
                </a:solidFill>
              </a:rPr>
              <a:t>.1. ЛОГИЧЕСКОЕ НАПРАВЛЕНИЕ</a:t>
            </a:r>
          </a:p>
          <a:p>
            <a:pPr>
              <a:buNone/>
            </a:pPr>
            <a:r>
              <a:rPr lang="ru-RU" sz="4000" dirty="0" smtClean="0"/>
              <a:t>В основе логического направления лежит 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отождествление грамматического строя языка и логического строя мышления при ведущей роли мышления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4000" dirty="0" smtClean="0"/>
              <a:t>Предложение отождествлялось с логическим суждением, и его определяли как мысль, выраженную словами. </a:t>
            </a:r>
          </a:p>
          <a:p>
            <a:pPr>
              <a:buNone/>
            </a:pPr>
            <a:r>
              <a:rPr lang="ru-RU" sz="4000" dirty="0" smtClean="0"/>
              <a:t>Это – универсальное определение, его основа заключается в том, что в языках логическая форма суждения (форма мысли) слита с грамматической формой. При членении предложения мы выделяет </a:t>
            </a:r>
            <a:r>
              <a:rPr lang="ru-RU" sz="4000" i="1" dirty="0" smtClean="0"/>
              <a:t>обычно </a:t>
            </a: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подлежащее, сказуемое, дополнение, определение и обстоятельство</a:t>
            </a:r>
            <a:r>
              <a:rPr lang="ru-RU" sz="4000" dirty="0" smtClean="0"/>
              <a:t>. Это традиционный принцип членения предложения взятый от древних греков.</a:t>
            </a:r>
          </a:p>
          <a:p>
            <a:pPr>
              <a:buNone/>
            </a:pPr>
            <a:r>
              <a:rPr lang="ru-RU" sz="40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435</TotalTime>
  <Words>1699</Words>
  <PresentationFormat>Экран (4:3)</PresentationFormat>
  <Paragraphs>137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СИНТАКСИС.  Синтаксис словосочетания </vt:lpstr>
      <vt:lpstr>СИНТАКСИС</vt:lpstr>
      <vt:lpstr>Слайд 3</vt:lpstr>
      <vt:lpstr>Слайд 4</vt:lpstr>
      <vt:lpstr>Основные синтаксические конструкции :</vt:lpstr>
      <vt:lpstr>II. Синтаксема -</vt:lpstr>
      <vt:lpstr>Слайд 7</vt:lpstr>
      <vt:lpstr>Слайд 8</vt:lpstr>
      <vt:lpstr>III. ОСНОВНЫЕ ПОДХОДЫ В ТЕОРИИ СИНТАКСИСА</vt:lpstr>
      <vt:lpstr>2.2. ПСИХОЛОГИЧЕСКОЕ НАПРАВЛЕНИЕ</vt:lpstr>
      <vt:lpstr>2.3. ФОРМАЛЬНО-ГРАММАТИЧЕСКИЙ ПОДХОД </vt:lpstr>
      <vt:lpstr>Точки зрения на предмет синтаксиса в современном языкознании:</vt:lpstr>
      <vt:lpstr>IV. СИНТАКСИЧЕСКАЯ СВЯЗЬ</vt:lpstr>
      <vt:lpstr>Слайд 14</vt:lpstr>
      <vt:lpstr>Слайд 15</vt:lpstr>
      <vt:lpstr>V. МЕХАНИЗМЫ СИНТАКСИСА</vt:lpstr>
      <vt:lpstr>Обязательная валентность </vt:lpstr>
      <vt:lpstr>Факультативная валентность</vt:lpstr>
      <vt:lpstr>Содержательная (семантическая) валентность </vt:lpstr>
      <vt:lpstr>VI. СИНТАКСИС СЛОВОСОЧЕТАНИЯ  (МАЛЫЙ СИНТАКСИС)</vt:lpstr>
      <vt:lpstr>Слайд 21</vt:lpstr>
      <vt:lpstr>СОЧИНИТЕЛЬНЫЕ И ПОДЧИНИТЕЛЬНЫЕ СС</vt:lpstr>
      <vt:lpstr>2. Подчинительные словосочетания - </vt:lpstr>
      <vt:lpstr> КЛАССИФИКАЦИЯ СЛОВОСОЧЕТАНИЙ</vt:lpstr>
      <vt:lpstr>2. частеречная принадлежность по главному слову </vt:lpstr>
      <vt:lpstr>3. По характеру смысловых отношении между компонентами </vt:lpstr>
      <vt:lpstr>СПОСОБЫ ВЫРАЖЕНИЯ СИНТАКСИЧЕСКОЙ СВЯЗИ</vt:lpstr>
      <vt:lpstr>Слайд 28</vt:lpstr>
      <vt:lpstr>Слайд 29</vt:lpstr>
      <vt:lpstr>ТИПЫ СВЯЗИ СЛОВ</vt:lpstr>
      <vt:lpstr>Слайд 31</vt:lpstr>
      <vt:lpstr>Слайд 32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СИНТАКСИС</dc:title>
  <cp:lastModifiedBy>Марина</cp:lastModifiedBy>
  <cp:revision>88</cp:revision>
  <dcterms:modified xsi:type="dcterms:W3CDTF">2010-11-29T03:52:42Z</dcterms:modified>
</cp:coreProperties>
</file>