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Происхождение языка</a:t>
            </a:r>
            <a:br>
              <a:rPr lang="ru-RU" dirty="0" smtClean="0"/>
            </a:br>
            <a:r>
              <a:rPr lang="ru-RU" dirty="0" smtClean="0"/>
              <a:t>Языки мира</a:t>
            </a:r>
            <a:br>
              <a:rPr lang="ru-RU" dirty="0" smtClean="0"/>
            </a:br>
            <a:r>
              <a:rPr lang="ru-RU" dirty="0" smtClean="0"/>
              <a:t>Язык и общество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Лекция 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857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ЯЗЫКИ </a:t>
            </a:r>
            <a:r>
              <a:rPr lang="ru-RU" dirty="0" smtClean="0"/>
              <a:t>МИРА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600076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ГЕНЕАЛОГИЧЕСКАЯ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800" b="1" u="sng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Основой - </a:t>
            </a:r>
            <a:r>
              <a:rPr lang="ru-RU" sz="2800" i="1" dirty="0" smtClean="0"/>
              <a:t>сравнительно-исторический метод</a:t>
            </a:r>
            <a:r>
              <a:rPr lang="ru-RU" sz="2800" dirty="0" smtClean="0"/>
              <a:t> изучения </a:t>
            </a:r>
            <a:r>
              <a:rPr lang="ru-RU" sz="2800" dirty="0" smtClean="0"/>
              <a:t>языков с целью определения степени их родства. 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Толчком </a:t>
            </a:r>
            <a:r>
              <a:rPr lang="ru-RU" sz="2800" dirty="0" smtClean="0"/>
              <a:t>оказалось открытие </a:t>
            </a:r>
            <a:r>
              <a:rPr lang="ru-RU" sz="2800" b="1" dirty="0" smtClean="0"/>
              <a:t>санскрита</a:t>
            </a:r>
            <a:r>
              <a:rPr lang="ru-RU" sz="2800" dirty="0" smtClean="0"/>
              <a:t> (литературного языка древней Индии). Цель -  поиск родственных языков, т.е. имеющих одного предка (праязык), который со временем разделился на несколько самостоятельных ветвей. </a:t>
            </a:r>
          </a:p>
          <a:p>
            <a:pPr>
              <a:buNone/>
            </a:pPr>
            <a:r>
              <a:rPr lang="ru-RU" sz="2800" u="sng" dirty="0" smtClean="0"/>
              <a:t>Основания для установления родства</a:t>
            </a:r>
            <a:r>
              <a:rPr lang="ru-RU" sz="2800" dirty="0" smtClean="0"/>
              <a:t>: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Близость </a:t>
            </a:r>
            <a:r>
              <a:rPr lang="ru-RU" sz="2800" dirty="0" smtClean="0"/>
              <a:t>корней слов, наличие схожих по звучанию и значению слов. </a:t>
            </a:r>
          </a:p>
          <a:p>
            <a:pPr>
              <a:buNone/>
            </a:pPr>
            <a:r>
              <a:rPr lang="ru-RU" sz="2800" dirty="0" smtClean="0"/>
              <a:t>Такие языки входят в языковую </a:t>
            </a:r>
            <a:r>
              <a:rPr lang="ru-RU" sz="2800" b="1" i="1" dirty="0" smtClean="0"/>
              <a:t>семью</a:t>
            </a:r>
            <a:r>
              <a:rPr lang="ru-RU" sz="2800" dirty="0" smtClean="0"/>
              <a:t>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Ряд </a:t>
            </a:r>
            <a:r>
              <a:rPr lang="ru-RU" sz="2800" dirty="0" smtClean="0"/>
              <a:t>близких языков внутри семьи называют </a:t>
            </a:r>
            <a:r>
              <a:rPr lang="ru-RU" sz="2800" b="1" i="1" dirty="0" smtClean="0"/>
              <a:t>группой</a:t>
            </a:r>
            <a:r>
              <a:rPr lang="ru-RU" sz="2800" dirty="0" smtClean="0"/>
              <a:t>. 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ТИПОЛОГИЧЕСКАЯ </a:t>
            </a:r>
            <a:r>
              <a:rPr lang="ru-RU" dirty="0" smtClean="0"/>
              <a:t>КЛАССИФИКАЦИЯ ЯЗЫКОВ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Тип языка</a:t>
            </a:r>
            <a:r>
              <a:rPr lang="ru-RU" dirty="0" smtClean="0"/>
              <a:t> – обобщенное представление об основных разновидностях языковой структуры в типологической классификации языков. </a:t>
            </a:r>
          </a:p>
          <a:p>
            <a:pPr>
              <a:buNone/>
            </a:pPr>
            <a:r>
              <a:rPr lang="ru-RU" dirty="0" smtClean="0"/>
              <a:t>Суть классификации – выявление языков одного строя, или одной морфологической структуры.</a:t>
            </a:r>
          </a:p>
          <a:p>
            <a:pPr>
              <a:buNone/>
            </a:pPr>
            <a:r>
              <a:rPr lang="ru-RU" dirty="0" smtClean="0"/>
              <a:t>В классификацию входят неродственные, но схожие по структуре языки (сходство). Сходство языков можно объяснить одинаковым мышление народов.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dirty="0" smtClean="0"/>
              <a:t>Вильгельм </a:t>
            </a:r>
            <a:r>
              <a:rPr lang="ru-RU" dirty="0" smtClean="0"/>
              <a:t>фон </a:t>
            </a:r>
            <a:r>
              <a:rPr lang="ru-RU" dirty="0" smtClean="0"/>
              <a:t>Гумбольдт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7239000" cy="484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4 типа языков: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Флективные (синтетические и аналитические),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агглютинативные\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аффиксирующие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(строятся путем приклеивания к основе-корню аффиксов),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аморфные</a:t>
            </a:r>
            <a:r>
              <a:rPr lang="ru-RU" dirty="0" smtClean="0"/>
              <a:t> (нет ни флексий, ни аффиксов, например, китайский),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инкорпорирующие</a:t>
            </a:r>
            <a:r>
              <a:rPr lang="ru-RU" dirty="0" smtClean="0"/>
              <a:t> (полисинтетические языка строят предложение как слово (чукотский, </a:t>
            </a:r>
            <a:r>
              <a:rPr lang="ru-RU" dirty="0" smtClean="0"/>
              <a:t>корякский, </a:t>
            </a:r>
          </a:p>
          <a:p>
            <a:pPr marL="514350" lvl="0" indent="-514350">
              <a:buNone/>
            </a:pPr>
            <a:r>
              <a:rPr lang="ru-RU" dirty="0" smtClean="0"/>
              <a:t>Например: </a:t>
            </a:r>
            <a:r>
              <a:rPr lang="ru-RU" i="1" dirty="0" err="1" smtClean="0"/>
              <a:t>нинакаква</a:t>
            </a:r>
            <a:r>
              <a:rPr lang="ru-RU" i="1" dirty="0" smtClean="0"/>
              <a:t>- </a:t>
            </a:r>
            <a:r>
              <a:rPr lang="ru-RU" i="1" dirty="0" smtClean="0"/>
              <a:t>я ем </a:t>
            </a:r>
            <a:r>
              <a:rPr lang="ru-RU" i="1" dirty="0" smtClean="0"/>
              <a:t>мясо</a:t>
            </a:r>
            <a:r>
              <a:rPr lang="ru-RU" dirty="0" smtClean="0"/>
              <a:t>.(мексиканские </a:t>
            </a:r>
            <a:r>
              <a:rPr lang="ru-RU" dirty="0" smtClean="0"/>
              <a:t>акцеты</a:t>
            </a:r>
            <a:r>
              <a:rPr lang="ru-RU" dirty="0" smtClean="0"/>
              <a:t>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СИНТАКСИЧЕСКАЯ ТИПОЛОГИЯ </a:t>
            </a:r>
            <a:r>
              <a:rPr lang="ru-RU" dirty="0" smtClean="0"/>
              <a:t>ЯЗЫКОВ (И.И. Мещанинов)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Основа - способы </a:t>
            </a:r>
            <a:r>
              <a:rPr lang="ru-RU" dirty="0" smtClean="0"/>
              <a:t>отношений между субъектом, объектом и </a:t>
            </a:r>
            <a:r>
              <a:rPr lang="ru-RU" dirty="0" smtClean="0"/>
              <a:t>предикатом.</a:t>
            </a:r>
          </a:p>
          <a:p>
            <a:pPr>
              <a:buNone/>
            </a:pPr>
            <a:endParaRPr lang="ru-RU" b="1" u="sng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синтаксических типа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пассивного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строя:</a:t>
            </a:r>
            <a:r>
              <a:rPr lang="ru-RU" dirty="0" smtClean="0"/>
              <a:t> </a:t>
            </a:r>
            <a:r>
              <a:rPr lang="ru-RU" dirty="0" smtClean="0"/>
              <a:t>ни субъект, ни объект не получают никакого </a:t>
            </a:r>
            <a:r>
              <a:rPr lang="ru-RU" dirty="0" smtClean="0"/>
              <a:t>грамматического </a:t>
            </a:r>
            <a:r>
              <a:rPr lang="ru-RU" dirty="0" smtClean="0"/>
              <a:t>оформления и объединяются в один комплекс, подчинённый ведущему компоненту.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7239000" cy="484632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sz="3000" dirty="0" smtClean="0"/>
              <a:t>Языки </a:t>
            </a:r>
            <a:r>
              <a:rPr lang="ru-RU" sz="3000" b="1" i="1" u="sng" dirty="0" smtClean="0">
                <a:solidFill>
                  <a:schemeClr val="accent1">
                    <a:lumMod val="75000"/>
                  </a:schemeClr>
                </a:solidFill>
              </a:rPr>
              <a:t>эргативного строя</a:t>
            </a:r>
            <a:r>
              <a:rPr lang="ru-RU" sz="3000" dirty="0" smtClean="0"/>
              <a:t>, в которых глагол-сказуемое не только координируется с подлежащим, но и управляет им (баскский, аварский языки и др.)</a:t>
            </a:r>
          </a:p>
          <a:p>
            <a:pPr>
              <a:buNone/>
            </a:pPr>
            <a:endParaRPr lang="ru-RU" sz="3000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ru-RU" sz="3000" dirty="0" smtClean="0"/>
              <a:t>Языки </a:t>
            </a:r>
            <a:r>
              <a:rPr lang="ru-RU" sz="3000" b="1" i="1" u="sng" dirty="0" smtClean="0">
                <a:solidFill>
                  <a:schemeClr val="accent1">
                    <a:lumMod val="75000"/>
                  </a:schemeClr>
                </a:solidFill>
              </a:rPr>
              <a:t>номинативного строя</a:t>
            </a:r>
            <a:r>
              <a:rPr lang="ru-RU" sz="3000" dirty="0" smtClean="0"/>
              <a:t>, для которых характерно употребление </a:t>
            </a:r>
            <a:r>
              <a:rPr lang="ru-RU" sz="3000" dirty="0" err="1" smtClean="0"/>
              <a:t>имен.падежа</a:t>
            </a:r>
            <a:r>
              <a:rPr lang="ru-RU" sz="3000" dirty="0" smtClean="0"/>
              <a:t> в позиции подлежащего независимо от того, является ли глагол-сказуемое переходным или непереходным (финно-угорские языки, монгольские и др.)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ФОНОЛОГИЧЕСКАЯ ТИПОЛОГИЯ ЯЗЫКОВ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Критерий – роль гласных или согласных фонем в системе языка.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err="1" smtClean="0">
                <a:solidFill>
                  <a:schemeClr val="accent1">
                    <a:lumMod val="75000"/>
                  </a:schemeClr>
                </a:solidFill>
              </a:rPr>
              <a:t>Консонантические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 языки </a:t>
            </a:r>
            <a:r>
              <a:rPr lang="ru-RU" dirty="0" smtClean="0"/>
              <a:t>– </a:t>
            </a:r>
            <a:r>
              <a:rPr lang="ru-RU" dirty="0" smtClean="0"/>
              <a:t>характеризуются </a:t>
            </a:r>
            <a:r>
              <a:rPr lang="ru-RU" dirty="0" smtClean="0"/>
              <a:t>разнообразием согласных фонем при небольшом кол-ве гласных.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err="1" smtClean="0">
                <a:solidFill>
                  <a:schemeClr val="accent1">
                    <a:lumMod val="75000"/>
                  </a:schemeClr>
                </a:solidFill>
              </a:rPr>
              <a:t>Вокалические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 языки </a:t>
            </a:r>
            <a:r>
              <a:rPr lang="ru-RU" dirty="0" smtClean="0"/>
              <a:t>– </a:t>
            </a:r>
            <a:r>
              <a:rPr lang="ru-RU" dirty="0" smtClean="0"/>
              <a:t>характеризуются </a:t>
            </a:r>
            <a:r>
              <a:rPr lang="ru-RU" dirty="0" smtClean="0"/>
              <a:t>разнообразием гласных при ограниченном кол-ве согласных.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 </a:t>
            </a:r>
            <a:r>
              <a:rPr lang="ru-RU" dirty="0" smtClean="0"/>
              <a:t>разработке </a:t>
            </a:r>
            <a:r>
              <a:rPr lang="ru-RU" dirty="0" smtClean="0"/>
              <a:t>типологий </a:t>
            </a:r>
            <a:r>
              <a:rPr lang="ru-RU" dirty="0" smtClean="0"/>
              <a:t>языков учитываются различные критерии, которые позволяют выявить черты сходства и различия на разных уровнях языковой системы.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АРЕАЛЬНАЯ (ТЕРРИТОРИАЛЬНАЯ) 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8578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dirty="0" smtClean="0"/>
              <a:t>Основа – близость территорий и влияние языков друг на </a:t>
            </a:r>
            <a:r>
              <a:rPr lang="ru-RU" sz="3100" dirty="0" smtClean="0"/>
              <a:t>друга.</a:t>
            </a:r>
          </a:p>
          <a:p>
            <a:pPr>
              <a:buNone/>
            </a:pPr>
            <a:r>
              <a:rPr lang="ru-RU" sz="3100" dirty="0" smtClean="0"/>
              <a:t>Распространение </a:t>
            </a:r>
            <a:r>
              <a:rPr lang="ru-RU" sz="3100" dirty="0" smtClean="0"/>
              <a:t>языковых явлений в пространстве и времени.</a:t>
            </a:r>
          </a:p>
          <a:p>
            <a:pPr>
              <a:buNone/>
            </a:pPr>
            <a:r>
              <a:rPr lang="ru-RU" sz="3100" b="1" u="sng" dirty="0" smtClean="0">
                <a:solidFill>
                  <a:schemeClr val="accent1">
                    <a:lumMod val="75000"/>
                  </a:schemeClr>
                </a:solidFill>
              </a:rPr>
              <a:t>Языковой </a:t>
            </a:r>
            <a:r>
              <a:rPr lang="ru-RU" sz="3100" b="1" u="sng" dirty="0" smtClean="0">
                <a:solidFill>
                  <a:schemeClr val="accent1">
                    <a:lumMod val="75000"/>
                  </a:schemeClr>
                </a:solidFill>
              </a:rPr>
              <a:t>союз  </a:t>
            </a:r>
            <a:r>
              <a:rPr lang="ru-RU" sz="3100" dirty="0" smtClean="0"/>
              <a:t>- группа географически близких и тесно контактирующих языков, приобретших общие свойства (Балканский языковой союз включает </a:t>
            </a:r>
            <a:r>
              <a:rPr lang="ru-RU" sz="3100" dirty="0" err="1" smtClean="0"/>
              <a:t>болг</a:t>
            </a:r>
            <a:r>
              <a:rPr lang="ru-RU" sz="3100" dirty="0" smtClean="0"/>
              <a:t>., </a:t>
            </a:r>
            <a:r>
              <a:rPr lang="ru-RU" sz="3100" dirty="0" err="1" smtClean="0"/>
              <a:t>македон</a:t>
            </a:r>
            <a:r>
              <a:rPr lang="ru-RU" sz="3100" dirty="0" smtClean="0"/>
              <a:t>., </a:t>
            </a:r>
            <a:r>
              <a:rPr lang="ru-RU" sz="3100" dirty="0" err="1" smtClean="0"/>
              <a:t>румынск</a:t>
            </a:r>
            <a:r>
              <a:rPr lang="ru-RU" sz="3100" dirty="0" smtClean="0"/>
              <a:t>., </a:t>
            </a:r>
            <a:r>
              <a:rPr lang="ru-RU" sz="3100" dirty="0" err="1" smtClean="0"/>
              <a:t>молдавс.,и</a:t>
            </a:r>
            <a:r>
              <a:rPr lang="ru-RU" sz="3100" dirty="0" smtClean="0"/>
              <a:t> др. языки.).</a:t>
            </a:r>
          </a:p>
          <a:p>
            <a:pPr>
              <a:buNone/>
            </a:pPr>
            <a:r>
              <a:rPr lang="ru-RU" sz="3100" b="1" i="1" u="sng" dirty="0" smtClean="0">
                <a:solidFill>
                  <a:schemeClr val="accent1">
                    <a:lumMod val="75000"/>
                  </a:schemeClr>
                </a:solidFill>
              </a:rPr>
              <a:t>Субстрат </a:t>
            </a:r>
            <a:r>
              <a:rPr lang="ru-RU" sz="3100" i="1" dirty="0" smtClean="0"/>
              <a:t>– </a:t>
            </a:r>
            <a:r>
              <a:rPr lang="ru-RU" sz="3100" dirty="0" smtClean="0"/>
              <a:t>следы побеждённого языка в составе языка-победителя при скрещивании двух языков.</a:t>
            </a:r>
          </a:p>
          <a:p>
            <a:pPr>
              <a:buNone/>
            </a:pPr>
            <a:r>
              <a:rPr lang="ru-RU" sz="3100" b="1" u="sng" dirty="0" err="1" smtClean="0">
                <a:solidFill>
                  <a:schemeClr val="accent1">
                    <a:lumMod val="75000"/>
                  </a:schemeClr>
                </a:solidFill>
              </a:rPr>
              <a:t>Сеперстрат</a:t>
            </a:r>
            <a:r>
              <a:rPr lang="ru-RU" sz="3100" i="1" dirty="0" smtClean="0"/>
              <a:t> </a:t>
            </a:r>
            <a:r>
              <a:rPr lang="ru-RU" sz="3100" dirty="0" smtClean="0"/>
              <a:t>– это результат растворения в исконном языке языка пришлых этнических групп.</a:t>
            </a:r>
          </a:p>
          <a:p>
            <a:pPr>
              <a:buNone/>
            </a:pPr>
            <a:r>
              <a:rPr lang="ru-RU" sz="3100" b="1" i="1" u="sng" dirty="0" smtClean="0">
                <a:solidFill>
                  <a:schemeClr val="accent1">
                    <a:lumMod val="75000"/>
                  </a:schemeClr>
                </a:solidFill>
              </a:rPr>
              <a:t>Адстрат</a:t>
            </a:r>
            <a:r>
              <a:rPr lang="ru-RU" sz="3100" i="1" dirty="0" smtClean="0"/>
              <a:t> – </a:t>
            </a:r>
            <a:r>
              <a:rPr lang="ru-RU" sz="3100" dirty="0" smtClean="0"/>
              <a:t>нейтральный тип языкового взаимодействия, при котором не происходит растворения одного языка в другом, а возникает прослойка между 2-мя самостоятельными языками.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ТИПОЛОГИЧЕСКОЕ ЯЗЫКОЗНАНИЕ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6286544" cy="44554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изучает сходства и различия между языками независимо от их родства, выявление причин (сходств и различий</a:t>
            </a:r>
            <a:r>
              <a:rPr lang="ru-RU" dirty="0" smtClean="0"/>
              <a:t>) их </a:t>
            </a:r>
            <a:r>
              <a:rPr lang="ru-RU" dirty="0" smtClean="0"/>
              <a:t>вызывающих.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ТЯ</a:t>
            </a:r>
            <a:r>
              <a:rPr lang="ru-RU" dirty="0" smtClean="0"/>
              <a:t> </a:t>
            </a:r>
            <a:r>
              <a:rPr lang="ru-RU" dirty="0" smtClean="0"/>
              <a:t>определяет наиболее существенные и специфические черты строя естественных языков и осуществляет их классификацию.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Тип языка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9416"/>
            <a:ext cx="6500858" cy="484632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существенные </a:t>
            </a:r>
            <a:r>
              <a:rPr lang="ru-RU" sz="2800" dirty="0" smtClean="0"/>
              <a:t>свойства строя конкретного языка;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общие закономерности структуры ряда языков, их объединяющие.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Типологические </a:t>
            </a:r>
            <a:r>
              <a:rPr lang="ru-RU" sz="2800" dirty="0" smtClean="0"/>
              <a:t>универсалии обязательны на всех уровнях языка.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На уровне фонологии</a:t>
            </a:r>
            <a:r>
              <a:rPr lang="ru-RU" dirty="0" smtClean="0"/>
              <a:t> </a:t>
            </a:r>
            <a:r>
              <a:rPr lang="ru-RU" dirty="0" smtClean="0"/>
              <a:t>языки классифицируются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6715172" cy="466981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по количеству гласных и согласных: </a:t>
            </a:r>
            <a:r>
              <a:rPr lang="ru-RU" sz="2800" dirty="0" err="1" smtClean="0"/>
              <a:t>вокалические</a:t>
            </a:r>
            <a:r>
              <a:rPr lang="ru-RU" sz="2800" dirty="0" smtClean="0"/>
              <a:t> и консонантные;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по слогам: слоговые (кит.) – неслоговые (рус);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 по типу ударения: тонические – атональные.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dirty="0" smtClean="0"/>
              <a:t>Происхождение языка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Вопрос </a:t>
            </a:r>
            <a:r>
              <a:rPr lang="ru-RU" sz="3600" dirty="0" smtClean="0"/>
              <a:t>о происхождении языка неразрывно связан с вопросом о происхождении человека и человеческого общества.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Среди </a:t>
            </a:r>
            <a:r>
              <a:rPr lang="ru-RU" sz="3600" dirty="0" smtClean="0"/>
              <a:t>условий, в которых развивался язык, были факторы, связанные с превращением человеческого первобытного стада в общество. 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На уровне морфологии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языки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239000" cy="424118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тому как выражаются ГЗ: </a:t>
            </a:r>
            <a:r>
              <a:rPr lang="ru-RU" i="1" dirty="0" smtClean="0">
                <a:solidFill>
                  <a:schemeClr val="accent1"/>
                </a:solidFill>
              </a:rPr>
              <a:t>синтетические – аналитические</a:t>
            </a:r>
            <a:r>
              <a:rPr lang="ru-RU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 уровне морфемного устройства вообще: </a:t>
            </a:r>
            <a:r>
              <a:rPr lang="ru-RU" i="1" dirty="0" smtClean="0">
                <a:solidFill>
                  <a:schemeClr val="accent1"/>
                </a:solidFill>
              </a:rPr>
              <a:t>изолирующие</a:t>
            </a:r>
            <a:r>
              <a:rPr lang="ru-RU" dirty="0" smtClean="0"/>
              <a:t> (нет ни аффиксов, ни флексий (кит.) )– </a:t>
            </a:r>
            <a:r>
              <a:rPr lang="ru-RU" i="1" dirty="0" smtClean="0">
                <a:solidFill>
                  <a:schemeClr val="accent1"/>
                </a:solidFill>
              </a:rPr>
              <a:t>инкорпорирующие</a:t>
            </a:r>
            <a:r>
              <a:rPr lang="ru-RU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технике соединения морфем в слове: </a:t>
            </a:r>
            <a:r>
              <a:rPr lang="ru-RU" i="1" dirty="0" smtClean="0">
                <a:solidFill>
                  <a:schemeClr val="accent1"/>
                </a:solidFill>
              </a:rPr>
              <a:t>агглютинативные – фузионные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Живые и мёртвые языки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u="sng" dirty="0" smtClean="0">
                <a:solidFill>
                  <a:schemeClr val="accent1"/>
                </a:solidFill>
              </a:rPr>
              <a:t>Живой язык </a:t>
            </a:r>
            <a:r>
              <a:rPr lang="ru-RU" dirty="0" smtClean="0"/>
              <a:t>– </a:t>
            </a:r>
            <a:r>
              <a:rPr lang="ru-RU" dirty="0" err="1" smtClean="0"/>
              <a:t>язык</a:t>
            </a:r>
            <a:r>
              <a:rPr lang="ru-RU" dirty="0" smtClean="0"/>
              <a:t>, являющийся в данный момент разговорным языком того или иного народа и в связи с этим не остающийся неизменным.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u="sng" dirty="0" smtClean="0">
                <a:solidFill>
                  <a:schemeClr val="accent1"/>
                </a:solidFill>
              </a:rPr>
              <a:t>Мёртвый язык </a:t>
            </a:r>
            <a:r>
              <a:rPr lang="ru-RU" dirty="0" smtClean="0"/>
              <a:t>– </a:t>
            </a:r>
            <a:r>
              <a:rPr lang="ru-RU" dirty="0" smtClean="0"/>
              <a:t>язык</a:t>
            </a:r>
            <a:r>
              <a:rPr lang="ru-RU" dirty="0" smtClean="0"/>
              <a:t>, вышедший из живого употребления (переставший быть естественным разговорным языком) и сохраняющийся либо только в письменных памятниках и искусственном регламентированном употреблении, </a:t>
            </a:r>
            <a:r>
              <a:rPr lang="ru-RU" dirty="0" smtClean="0"/>
              <a:t>например, латинский </a:t>
            </a:r>
            <a:r>
              <a:rPr lang="ru-RU" dirty="0" smtClean="0"/>
              <a:t>язык.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Соотношение </a:t>
            </a:r>
            <a:r>
              <a:rPr lang="ru-RU" dirty="0" smtClean="0"/>
              <a:t>ЯЗЫКА И ОБЩЕСТВА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 smtClean="0"/>
              <a:t>и существование языка полностью определяется обществом (А. </a:t>
            </a:r>
            <a:r>
              <a:rPr lang="ru-RU" dirty="0" err="1" smtClean="0"/>
              <a:t>Мейе</a:t>
            </a:r>
            <a:r>
              <a:rPr lang="ru-RU" dirty="0" smtClean="0"/>
              <a:t>, Ж. </a:t>
            </a:r>
            <a:r>
              <a:rPr lang="ru-RU" dirty="0" err="1" smtClean="0"/>
              <a:t>Вандриес</a:t>
            </a:r>
            <a:r>
              <a:rPr lang="ru-RU" dirty="0" smtClean="0"/>
              <a:t>, Н.Я. </a:t>
            </a:r>
            <a:r>
              <a:rPr lang="ru-RU" dirty="0" err="1" smtClean="0"/>
              <a:t>Марр</a:t>
            </a:r>
            <a:r>
              <a:rPr lang="ru-RU" dirty="0" smtClean="0"/>
              <a:t>).;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язык </a:t>
            </a:r>
            <a:r>
              <a:rPr lang="ru-RU" dirty="0" smtClean="0"/>
              <a:t>развивается и функционирует по своим собственным законам (Е. </a:t>
            </a:r>
            <a:r>
              <a:rPr lang="ru-RU" dirty="0" err="1" smtClean="0"/>
              <a:t>Курилович</a:t>
            </a:r>
            <a:r>
              <a:rPr lang="ru-RU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язык </a:t>
            </a:r>
            <a:r>
              <a:rPr lang="ru-RU" dirty="0" smtClean="0"/>
              <a:t>влияет на специфику духовной культуры общества (гипотеза Уорфа и Сепира).</a:t>
            </a:r>
          </a:p>
          <a:p>
            <a:pPr>
              <a:buNone/>
            </a:pPr>
            <a:r>
              <a:rPr lang="ru-RU" dirty="0" smtClean="0"/>
              <a:t>Язык </a:t>
            </a:r>
            <a:r>
              <a:rPr lang="ru-RU" dirty="0" smtClean="0"/>
              <a:t>и общество связаны двусторонними отношениями и ведущая роль в них принадлежит обществу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АСПЕКТЫ ВЗАИМОДЕЙСТВИЯ ЯЗЫКА И ОБЩЕСТВА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7864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В языке получает отражение расслоение общества в классовом, профессиональном, культурном, возрастном, половом и других отношениях.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1"/>
                </a:solidFill>
              </a:rPr>
              <a:t>Социальная дифференциация </a:t>
            </a:r>
            <a:r>
              <a:rPr lang="ru-RU" b="1" i="1" u="sng" dirty="0" smtClean="0">
                <a:solidFill>
                  <a:schemeClr val="accent1"/>
                </a:solidFill>
              </a:rPr>
              <a:t>языка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роду занятий (проф.жаргоны</a:t>
            </a:r>
            <a:r>
              <a:rPr lang="ru-RU" dirty="0" smtClean="0"/>
              <a:t>).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социальным группам (кастовые языки аристократии в феодальных </a:t>
            </a:r>
            <a:r>
              <a:rPr lang="ru-RU" dirty="0" err="1" smtClean="0"/>
              <a:t>гос-вах</a:t>
            </a:r>
            <a:r>
              <a:rPr lang="ru-RU" dirty="0" smtClean="0"/>
              <a:t> и язык народа, арго (жаргон</a:t>
            </a:r>
            <a:r>
              <a:rPr lang="ru-RU" dirty="0" smtClean="0"/>
              <a:t>) </a:t>
            </a:r>
            <a:r>
              <a:rPr lang="ru-RU" dirty="0" smtClean="0"/>
              <a:t>деклассированных групп и др</a:t>
            </a:r>
            <a:r>
              <a:rPr lang="ru-RU" dirty="0" smtClean="0"/>
              <a:t>.).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возрастному признаку (детский язык, молодёжный сленг, язык стариков</a:t>
            </a:r>
            <a:r>
              <a:rPr lang="ru-RU" dirty="0" smtClean="0"/>
              <a:t>).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</a:t>
            </a:r>
            <a:r>
              <a:rPr lang="ru-RU" dirty="0" err="1" smtClean="0"/>
              <a:t>гендерному</a:t>
            </a:r>
            <a:r>
              <a:rPr lang="ru-RU" dirty="0" smtClean="0"/>
              <a:t> признаку (мужской и женский варианты).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Особую форму социального расслоения языка представляет собой его функционально-стилистическая дифференциация, т.е. наличие функциональных стилей, различающихся по сферам использования в целях </a:t>
            </a:r>
            <a:r>
              <a:rPr lang="ru-RU" dirty="0" smtClean="0"/>
              <a:t>коммуникации: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разговорный</a:t>
            </a:r>
            <a:r>
              <a:rPr lang="ru-RU" i="1" dirty="0" smtClean="0">
                <a:solidFill>
                  <a:schemeClr val="accent1"/>
                </a:solidFill>
              </a:rPr>
              <a:t>, </a:t>
            </a:r>
            <a:endParaRPr lang="ru-RU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научный</a:t>
            </a:r>
            <a:r>
              <a:rPr lang="ru-RU" i="1" dirty="0" smtClean="0">
                <a:solidFill>
                  <a:schemeClr val="accent1"/>
                </a:solidFill>
              </a:rPr>
              <a:t>, </a:t>
            </a:r>
            <a:endParaRPr lang="ru-RU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официально-деловой</a:t>
            </a:r>
            <a:r>
              <a:rPr lang="ru-RU" i="1" dirty="0" smtClean="0">
                <a:solidFill>
                  <a:schemeClr val="accent1"/>
                </a:solidFill>
              </a:rPr>
              <a:t>, </a:t>
            </a:r>
            <a:endParaRPr lang="ru-RU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п</a:t>
            </a:r>
            <a:r>
              <a:rPr lang="ru-RU" i="1" dirty="0" smtClean="0">
                <a:solidFill>
                  <a:schemeClr val="accent1"/>
                </a:solidFill>
              </a:rPr>
              <a:t>ублицистический,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с</a:t>
            </a:r>
            <a:r>
              <a:rPr lang="ru-RU" i="1" dirty="0" smtClean="0">
                <a:solidFill>
                  <a:schemeClr val="accent1"/>
                </a:solidFill>
              </a:rPr>
              <a:t>тиль </a:t>
            </a:r>
            <a:r>
              <a:rPr lang="ru-RU" i="1" dirty="0" err="1" smtClean="0">
                <a:solidFill>
                  <a:schemeClr val="accent1"/>
                </a:solidFill>
              </a:rPr>
              <a:t>худ.литературы</a:t>
            </a:r>
            <a:r>
              <a:rPr lang="ru-RU" i="1" dirty="0" smtClean="0">
                <a:solidFill>
                  <a:schemeClr val="accent1"/>
                </a:solidFill>
              </a:rPr>
              <a:t>.</a:t>
            </a:r>
            <a:endParaRPr lang="ru-RU" dirty="0" smtClean="0">
              <a:solidFill>
                <a:schemeClr val="accent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Территориальное расслоение </a:t>
            </a:r>
            <a:r>
              <a:rPr lang="ru-RU" i="1" dirty="0" smtClean="0"/>
              <a:t>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85789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Диалект</a:t>
            </a:r>
            <a:r>
              <a:rPr lang="ru-RU" dirty="0" smtClean="0"/>
              <a:t> территориальная </a:t>
            </a:r>
            <a:r>
              <a:rPr lang="ru-RU" dirty="0" smtClean="0"/>
              <a:t>разновидность языка, которая имеет общие фонетические, грамматические, и лексические особенности и служит для устного общения населения на </a:t>
            </a:r>
            <a:r>
              <a:rPr lang="ru-RU" dirty="0" smtClean="0"/>
              <a:t>определённой территории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Говор</a:t>
            </a:r>
            <a:r>
              <a:rPr lang="ru-RU" i="1" dirty="0" smtClean="0"/>
              <a:t> – </a:t>
            </a:r>
            <a:r>
              <a:rPr lang="ru-RU" dirty="0" smtClean="0"/>
              <a:t>самая мелкая местная разновидность национального языка, реализуется в одном или нескольких близлежащих населённых </a:t>
            </a:r>
            <a:r>
              <a:rPr lang="ru-RU" dirty="0" smtClean="0"/>
              <a:t>пунктах.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Наречие</a:t>
            </a:r>
            <a:r>
              <a:rPr lang="ru-RU" i="1" dirty="0" smtClean="0"/>
              <a:t> – </a:t>
            </a:r>
            <a:r>
              <a:rPr lang="ru-RU" dirty="0" smtClean="0"/>
              <a:t>самая крупная единица территориального членения языка, объединяющая несколько диалектов.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Изоглосса</a:t>
            </a:r>
            <a:r>
              <a:rPr lang="ru-RU" i="1" dirty="0" smtClean="0"/>
              <a:t> – </a:t>
            </a:r>
            <a:r>
              <a:rPr lang="ru-RU" dirty="0" smtClean="0"/>
              <a:t>линия на лингвистической карте, показывающая границы распространения того или иного диалектного различия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04"/>
            <a:ext cx="6910414" cy="60271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2) </a:t>
            </a:r>
            <a:r>
              <a:rPr lang="ru-RU" sz="2800" dirty="0" smtClean="0"/>
              <a:t>На функционировании языка сказывается уровень экономического и политического развития общества, стабильность его существования.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Литературные </a:t>
            </a:r>
            <a:r>
              <a:rPr lang="ru-RU" sz="2800" dirty="0" smtClean="0"/>
              <a:t>языки сформировались, как правило, на базе наречия наиболее развитой области страны (лондонский говор, русский </a:t>
            </a:r>
            <a:r>
              <a:rPr lang="ru-RU" sz="2800" dirty="0" smtClean="0"/>
              <a:t>литературный </a:t>
            </a:r>
            <a:r>
              <a:rPr lang="ru-RU" sz="2800" dirty="0" smtClean="0"/>
              <a:t>язык сформировался на основе речи москвичей и петербуржцев). 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3) В языке получают отражение явления надстроечного характера (религия, культура, литература, наука и т.п.). Влияние религии на язык проявилось в распространении двуязычия, обусловленного употреблением народного и культового языка (церковно-славянский и православных христиан). </a:t>
            </a:r>
          </a:p>
          <a:p>
            <a:pPr>
              <a:buNone/>
            </a:pPr>
            <a:r>
              <a:rPr lang="ru-RU" dirty="0" smtClean="0"/>
              <a:t>Взаимосвязь языка и общества носит закономерный, объективный характер и не зависит от воли отдельных личностей. Вместе с тем возможно и сознательное, целенаправленное влияние на язык в форме языковой политики.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i="1" dirty="0" smtClean="0"/>
              <a:t>Языковая </a:t>
            </a:r>
            <a:r>
              <a:rPr lang="ru-RU" i="1" dirty="0" smtClean="0"/>
              <a:t>политика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совокупность политических, юридических, административных и экономических мер, предпринимаемых государством для регулирования развития языка (борьба с неграмотностью, реформы письменности, меры языкового пуризма (очищение языка от иноязычных, жаргонных, диалектных, просторечных и т.п. слов). </a:t>
            </a:r>
          </a:p>
          <a:p>
            <a:pPr>
              <a:buNone/>
            </a:pPr>
            <a:r>
              <a:rPr lang="ru-RU" dirty="0" smtClean="0"/>
              <a:t>В рамках языковой политики осуществляется выбор языка на роль государственного, выбор языка межнационального общения.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ФОРМЫ СУЩЕСТВОВАНИЯ </a:t>
            </a:r>
            <a:r>
              <a:rPr lang="ru-RU" dirty="0" smtClean="0"/>
              <a:t>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u="sng" dirty="0" smtClean="0">
                <a:solidFill>
                  <a:schemeClr val="accent1"/>
                </a:solidFill>
              </a:rPr>
              <a:t>Язык </a:t>
            </a:r>
            <a:r>
              <a:rPr lang="ru-RU" sz="2800" dirty="0" smtClean="0"/>
              <a:t>- </a:t>
            </a:r>
            <a:r>
              <a:rPr lang="ru-RU" sz="2800" dirty="0" smtClean="0"/>
              <a:t>одна </a:t>
            </a:r>
            <a:r>
              <a:rPr lang="ru-RU" sz="2800" dirty="0" smtClean="0"/>
              <a:t>из самобытных </a:t>
            </a:r>
            <a:r>
              <a:rPr lang="ru-RU" sz="2800" dirty="0" smtClean="0"/>
              <a:t>семитологических </a:t>
            </a:r>
            <a:r>
              <a:rPr lang="ru-RU" sz="2800" dirty="0" smtClean="0"/>
              <a:t>систем, являющаяся основным и важным средством общения членов данного человеческого коллектива, для которых эта система оказывается также средством развития мышления, передачи от поколения к поколению культурно-исторических традиций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Теории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происхождения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теории происхождения 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языка:</a:t>
            </a:r>
          </a:p>
          <a:p>
            <a:pPr marL="514350" indent="-514350">
              <a:buNone/>
            </a:pPr>
            <a:r>
              <a:rPr lang="ru-RU" sz="3000" dirty="0" smtClean="0"/>
              <a:t>Объясняют </a:t>
            </a:r>
            <a:r>
              <a:rPr lang="ru-RU" sz="3000" dirty="0" smtClean="0"/>
              <a:t>происхождение языка эволюцией человеческого организма – органов чувств, речевого аппарата и мозга. </a:t>
            </a:r>
            <a:endParaRPr lang="ru-RU" sz="3000" dirty="0" smtClean="0"/>
          </a:p>
          <a:p>
            <a:pPr marL="514350" indent="-514350">
              <a:buNone/>
            </a:pPr>
            <a:r>
              <a:rPr lang="ru-RU" sz="3000" dirty="0" smtClean="0"/>
              <a:t>Положительным </a:t>
            </a:r>
            <a:r>
              <a:rPr lang="ru-RU" sz="3000" dirty="0" smtClean="0"/>
              <a:t>в этих теориях является то, что они рассматривают возникновение языка как результат длительного развития природы, отвергая божественное происхождение языка. </a:t>
            </a:r>
          </a:p>
          <a:p>
            <a:pPr marL="514350" indent="-514350">
              <a:buNone/>
            </a:pPr>
            <a:endParaRPr lang="ru-RU" sz="3200" dirty="0" smtClean="0"/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Территориальные диалекты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2800" dirty="0" smtClean="0"/>
              <a:t>древнее языковое образование, которое до появления письменности было универсальной формой существования языка. </a:t>
            </a:r>
            <a:endParaRPr lang="ru-RU" sz="2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Социальные диалекты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– разновидность языка, отражающие социальное расслоение общества (по роду профессии, роду занятий, интересам, социальному положению).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2414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2800" b="1" i="1" u="sng" dirty="0" smtClean="0">
                <a:solidFill>
                  <a:schemeClr val="accent1"/>
                </a:solidFill>
              </a:rPr>
              <a:t>Жаргон</a:t>
            </a:r>
            <a:r>
              <a:rPr lang="ru-RU" sz="2800" dirty="0" smtClean="0"/>
              <a:t> – экспрессивная речь (обычно лексика и фразеология) социальных и профессиональных групп людей (школьников, студентов, солдат ..)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b="1" i="1" u="sng" dirty="0" smtClean="0">
                <a:solidFill>
                  <a:schemeClr val="accent1"/>
                </a:solidFill>
              </a:rPr>
              <a:t>Условные языки </a:t>
            </a:r>
            <a:r>
              <a:rPr lang="ru-RU" sz="2800" dirty="0" smtClean="0"/>
              <a:t>– лексические системы, предназначенные для выполнения преимущественно конспиративной функции.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Эти </a:t>
            </a:r>
            <a:r>
              <a:rPr lang="ru-RU" sz="2800" dirty="0" smtClean="0"/>
              <a:t>формы языка отличаются от его высшей формы – языка литературного ограниченностью функций и сфер употребления, неполнотой системной организации, устной формой реализации. </a:t>
            </a:r>
          </a:p>
          <a:p>
            <a:pPr>
              <a:buNone/>
            </a:pPr>
            <a:r>
              <a:rPr lang="ru-RU" sz="2800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i="1" dirty="0" smtClean="0"/>
              <a:t>Литературный язык</a:t>
            </a:r>
            <a:r>
              <a:rPr lang="ru-RU" dirty="0" smtClean="0"/>
              <a:t>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высшая форма общенародного национального языка обслуживает основные общественно важные сферы общения: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Государственное и хозяйственное управление</a:t>
            </a:r>
            <a:r>
              <a:rPr lang="ru-RU" sz="2800" dirty="0" smtClean="0"/>
              <a:t>, науку, образование, культуру, </a:t>
            </a:r>
            <a:r>
              <a:rPr lang="ru-RU" sz="2800" dirty="0" smtClean="0"/>
              <a:t>художественную литературу </a:t>
            </a:r>
            <a:r>
              <a:rPr lang="ru-RU" sz="2800" dirty="0" smtClean="0"/>
              <a:t>и др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СИСТЕМА ЯЗЫКА И ЯЗЫКОВАЯ НОРМА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Выделяют языковую норму и литературную норму.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 smtClean="0"/>
              <a:t>понимания сущности языковой нормы следует определить её отношение к </a:t>
            </a:r>
            <a:r>
              <a:rPr lang="ru-RU" u="sng" dirty="0" smtClean="0"/>
              <a:t>системе языка</a:t>
            </a:r>
            <a:r>
              <a:rPr lang="ru-RU" dirty="0" smtClean="0"/>
              <a:t> и </a:t>
            </a:r>
            <a:r>
              <a:rPr lang="ru-RU" u="sng" dirty="0" smtClean="0"/>
              <a:t>узусу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1"/>
                </a:solidFill>
              </a:rPr>
              <a:t>Система языка </a:t>
            </a:r>
            <a:r>
              <a:rPr lang="ru-RU" dirty="0" smtClean="0"/>
              <a:t>представляет собой допускаемую, регулярную возможность использования присущих языку формальных и содержательных элементов и вытекающих из их языковой природы видоизменений.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Понятие системы более общее, чем понятие нормы.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Система </a:t>
            </a:r>
            <a:r>
              <a:rPr lang="ru-RU" dirty="0" smtClean="0"/>
              <a:t>предполагает реализацию всех потенциальных возможностей языка.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Языковая </a:t>
            </a:r>
            <a:r>
              <a:rPr lang="ru-RU" dirty="0" smtClean="0"/>
              <a:t>норма, в силу установленных в обществе традиций, стихийно выработанных правил, избирательно использует языковые элементы, их парадигматические изменения и сочетания.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Система </a:t>
            </a:r>
            <a:r>
              <a:rPr lang="ru-RU" dirty="0" smtClean="0"/>
              <a:t>допускает варьирование ЯЕ, норма же отбирает из всех возможных вариантов только определённые.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отличие от нормы </a:t>
            </a:r>
            <a:r>
              <a:rPr lang="ru-RU" b="1" i="1" u="sng" dirty="0" smtClean="0">
                <a:solidFill>
                  <a:schemeClr val="accent1"/>
                </a:solidFill>
              </a:rPr>
              <a:t>узус</a:t>
            </a:r>
            <a:r>
              <a:rPr lang="ru-RU" dirty="0" smtClean="0"/>
              <a:t> включает как традиционные, устойчивые, правильные формы, так и нетрадиционные, окказиональные, т.е. образованные по случаю, ошибочные формы, модные словечки и др., не принятые нормой (</a:t>
            </a:r>
            <a:r>
              <a:rPr lang="ru-RU" i="1" dirty="0" smtClean="0">
                <a:solidFill>
                  <a:schemeClr val="accent1"/>
                </a:solidFill>
              </a:rPr>
              <a:t>крепкое кофе, </a:t>
            </a:r>
            <a:r>
              <a:rPr lang="ru-RU" i="1" dirty="0" err="1" smtClean="0">
                <a:solidFill>
                  <a:schemeClr val="accent1"/>
                </a:solidFill>
              </a:rPr>
              <a:t>хочим</a:t>
            </a:r>
            <a:r>
              <a:rPr lang="ru-RU" i="1" dirty="0" smtClean="0">
                <a:solidFill>
                  <a:schemeClr val="accent1"/>
                </a:solidFill>
              </a:rPr>
              <a:t>, офицер</a:t>
            </a:r>
            <a:r>
              <a:rPr lang="ru-RU" b="1" i="1" dirty="0" smtClean="0">
                <a:solidFill>
                  <a:schemeClr val="accent1"/>
                </a:solidFill>
              </a:rPr>
              <a:t>а</a:t>
            </a:r>
            <a:r>
              <a:rPr lang="ru-RU" i="1" dirty="0" smtClean="0">
                <a:solidFill>
                  <a:schemeClr val="accent1"/>
                </a:solidFill>
              </a:rPr>
              <a:t>, красив</a:t>
            </a:r>
            <a:r>
              <a:rPr lang="ru-RU" b="1" i="1" u="sng" dirty="0" smtClean="0">
                <a:solidFill>
                  <a:schemeClr val="accent1"/>
                </a:solidFill>
              </a:rPr>
              <a:t>е</a:t>
            </a:r>
            <a:r>
              <a:rPr lang="ru-RU" i="1" dirty="0" smtClean="0">
                <a:solidFill>
                  <a:schemeClr val="accent1"/>
                </a:solidFill>
              </a:rPr>
              <a:t>е.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  <a:r>
              <a:rPr lang="ru-RU" dirty="0" smtClean="0"/>
              <a:t>).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i="1" dirty="0" smtClean="0"/>
              <a:t>Языковую норму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определяют как совокупность наиболее устойчивых реализаций элементов языковой структуры, отобранных и закрепленных языковой практикой (Е. </a:t>
            </a:r>
            <a:r>
              <a:rPr lang="ru-RU" dirty="0" err="1" smtClean="0"/>
              <a:t>Косериу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Характерными признаками языковой нормы являются: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/>
                </a:solidFill>
              </a:rPr>
              <a:t>относительная устойчивость;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/>
                </a:solidFill>
              </a:rPr>
              <a:t>избирательность;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/>
                </a:solidFill>
              </a:rPr>
              <a:t>обязательность;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/>
                </a:solidFill>
              </a:rPr>
              <a:t>стихийно оцениваемая «правильность» нормы.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/>
              <a:t>СОЦИОЛИНГВИСТИКА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изучает различные воздействия социальной среды на язык и речевое поведение людей. (например, </a:t>
            </a:r>
            <a:r>
              <a:rPr lang="ru-RU" i="1" dirty="0" smtClean="0">
                <a:solidFill>
                  <a:schemeClr val="accent1"/>
                </a:solidFill>
              </a:rPr>
              <a:t>доб</a:t>
            </a:r>
            <a:r>
              <a:rPr lang="ru-RU" b="1" i="1" dirty="0" smtClean="0">
                <a:solidFill>
                  <a:schemeClr val="accent1"/>
                </a:solidFill>
              </a:rPr>
              <a:t>ы</a:t>
            </a:r>
            <a:r>
              <a:rPr lang="ru-RU" i="1" dirty="0" smtClean="0">
                <a:solidFill>
                  <a:schemeClr val="accent1"/>
                </a:solidFill>
              </a:rPr>
              <a:t>ча – </a:t>
            </a:r>
            <a:r>
              <a:rPr lang="ru-RU" i="1" dirty="0" err="1" smtClean="0">
                <a:solidFill>
                  <a:schemeClr val="accent1"/>
                </a:solidFill>
              </a:rPr>
              <a:t>д</a:t>
            </a:r>
            <a:r>
              <a:rPr lang="ru-RU" b="1" i="1" dirty="0" err="1" smtClean="0">
                <a:solidFill>
                  <a:schemeClr val="accent1"/>
                </a:solidFill>
              </a:rPr>
              <a:t>о</a:t>
            </a:r>
            <a:r>
              <a:rPr lang="ru-RU" i="1" dirty="0" err="1" smtClean="0">
                <a:solidFill>
                  <a:schemeClr val="accent1"/>
                </a:solidFill>
              </a:rPr>
              <a:t>быча</a:t>
            </a:r>
            <a:r>
              <a:rPr lang="ru-RU" i="1" dirty="0" smtClean="0"/>
              <a:t>)</a:t>
            </a:r>
            <a:r>
              <a:rPr lang="ru-RU" dirty="0" smtClean="0"/>
              <a:t> – с </a:t>
            </a:r>
            <a:r>
              <a:rPr lang="ru-RU" dirty="0" err="1" smtClean="0"/>
              <a:t>т.зр</a:t>
            </a:r>
            <a:r>
              <a:rPr lang="ru-RU" dirty="0" smtClean="0"/>
              <a:t>. лингвиста и шахтера – разное ударение.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разных ситуациях общения люди используют разные </a:t>
            </a:r>
            <a:r>
              <a:rPr lang="ru-RU" dirty="0" smtClean="0"/>
              <a:t>роли.</a:t>
            </a:r>
          </a:p>
          <a:p>
            <a:pPr>
              <a:buNone/>
            </a:pPr>
            <a:r>
              <a:rPr lang="ru-RU" b="1" i="1" u="sng" dirty="0" smtClean="0">
                <a:solidFill>
                  <a:schemeClr val="accent1"/>
                </a:solidFill>
              </a:rPr>
              <a:t>Языковая социализация</a:t>
            </a:r>
            <a:r>
              <a:rPr lang="ru-RU" b="1" u="sng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– представление о том, в каких ситуациях следует использовать какие языковые средства. Данный процесс может регулироваться сознательно, тогда следует говорить о сознательном регулировании языковыми процессами.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Социолингвистическое описание языков включает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i="1" dirty="0" smtClean="0"/>
              <a:t>коммуникативный ранг</a:t>
            </a:r>
            <a:r>
              <a:rPr lang="ru-RU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/>
              <a:t>наличие письменности </a:t>
            </a:r>
            <a:r>
              <a:rPr lang="ru-RU" dirty="0" smtClean="0"/>
              <a:t>и продолжительность её традиции;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/>
              <a:t>степень </a:t>
            </a:r>
            <a:r>
              <a:rPr lang="ru-RU" i="1" dirty="0" err="1" smtClean="0"/>
              <a:t>нормированности</a:t>
            </a:r>
            <a:r>
              <a:rPr lang="ru-RU" i="1" dirty="0" smtClean="0"/>
              <a:t> </a:t>
            </a:r>
            <a:r>
              <a:rPr lang="ru-RU" dirty="0" smtClean="0"/>
              <a:t>языка;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/>
              <a:t>правовой статус</a:t>
            </a:r>
            <a:r>
              <a:rPr lang="ru-RU" dirty="0" smtClean="0"/>
              <a:t> языка (</a:t>
            </a:r>
            <a:r>
              <a:rPr lang="ru-RU" dirty="0" err="1" smtClean="0"/>
              <a:t>гос</a:t>
            </a:r>
            <a:r>
              <a:rPr lang="ru-RU" dirty="0" smtClean="0"/>
              <a:t>., </a:t>
            </a:r>
            <a:r>
              <a:rPr lang="ru-RU" dirty="0" err="1" smtClean="0"/>
              <a:t>нац</a:t>
            </a:r>
            <a:r>
              <a:rPr lang="ru-RU" dirty="0" smtClean="0"/>
              <a:t>., официальный..).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/>
              <a:t>учебно-педагогический статус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различают 5 коммуникативных рангов языков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мировые языки</a:t>
            </a:r>
            <a:r>
              <a:rPr lang="ru-RU" b="1" u="sng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–межэтнического и межгосударственного общения (англ., </a:t>
            </a:r>
            <a:r>
              <a:rPr lang="ru-RU" dirty="0" err="1" smtClean="0"/>
              <a:t>арабс</a:t>
            </a:r>
            <a:r>
              <a:rPr lang="ru-RU" dirty="0" smtClean="0"/>
              <a:t>., исп., кит., рус., франц.);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международные языки</a:t>
            </a:r>
            <a:r>
              <a:rPr lang="ru-RU" i="1" dirty="0" smtClean="0"/>
              <a:t>;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национальные языки</a:t>
            </a:r>
            <a:r>
              <a:rPr lang="ru-RU" b="1" u="sng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(государственные, т.е. функция основного языка в одной стране)</a:t>
            </a:r>
            <a:r>
              <a:rPr lang="ru-RU" i="1" dirty="0" smtClean="0"/>
              <a:t>;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региональные языки</a:t>
            </a:r>
            <a:r>
              <a:rPr lang="ru-RU" dirty="0" smtClean="0"/>
              <a:t>(письменные, но не имеющие статуса государственного)</a:t>
            </a:r>
            <a:r>
              <a:rPr lang="ru-RU" i="1" dirty="0" smtClean="0"/>
              <a:t>;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accent1"/>
                </a:solidFill>
              </a:rPr>
              <a:t>местные</a:t>
            </a:r>
            <a:r>
              <a:rPr lang="ru-RU" i="1" dirty="0" smtClean="0"/>
              <a:t> </a:t>
            </a:r>
            <a:r>
              <a:rPr lang="ru-RU" dirty="0" smtClean="0"/>
              <a:t>(как правило, бесписьменные), используются внутри этнических групп.</a:t>
            </a:r>
          </a:p>
          <a:p>
            <a:pPr>
              <a:buNone/>
            </a:pPr>
            <a:r>
              <a:rPr lang="ru-RU" dirty="0" smtClean="0"/>
              <a:t>Экспансия мировых языков влияет на исчезновение других языков.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Звукоподражательная теория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объясняет происхождение языка эволюцией органов слуха, воспринимающих природные </a:t>
            </a:r>
            <a:r>
              <a:rPr lang="ru-RU" dirty="0" smtClean="0"/>
              <a:t>шумы           </a:t>
            </a:r>
          </a:p>
          <a:p>
            <a:pPr>
              <a:buNone/>
            </a:pPr>
            <a:r>
              <a:rPr lang="ru-RU" dirty="0" smtClean="0"/>
              <a:t>Язык появился </a:t>
            </a:r>
            <a:r>
              <a:rPr lang="ru-RU" dirty="0" smtClean="0"/>
              <a:t>благодаря тому, что человек научился повторять звуки, которые он слышал вокруг.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Звукоподражательных </a:t>
            </a:r>
            <a:r>
              <a:rPr lang="ru-RU" dirty="0" smtClean="0"/>
              <a:t>слов в языке </a:t>
            </a:r>
            <a:r>
              <a:rPr lang="ru-RU" dirty="0" smtClean="0"/>
              <a:t>сравнительно </a:t>
            </a:r>
            <a:r>
              <a:rPr lang="ru-RU" dirty="0" smtClean="0"/>
              <a:t>немного.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Данная </a:t>
            </a:r>
            <a:r>
              <a:rPr lang="ru-RU" dirty="0" smtClean="0"/>
              <a:t>теория не в состоянии объяснить происхождение языка.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571868" y="2571744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u="sng" dirty="0" smtClean="0"/>
              <a:t>Наличие письменности</a:t>
            </a:r>
            <a:r>
              <a:rPr lang="ru-RU" dirty="0" smtClean="0"/>
              <a:t> </a:t>
            </a:r>
            <a:r>
              <a:rPr lang="ru-RU" dirty="0" smtClean="0"/>
              <a:t>развивает </a:t>
            </a:r>
            <a:r>
              <a:rPr lang="ru-RU" dirty="0" smtClean="0"/>
              <a:t>и обогащает язык, поднимает его престиж, т.о. складывается литературный язык. </a:t>
            </a:r>
          </a:p>
          <a:p>
            <a:pPr marL="514350" indent="-514350">
              <a:buNone/>
            </a:pPr>
            <a:r>
              <a:rPr lang="ru-RU" b="1" i="1" u="sng" dirty="0" smtClean="0">
                <a:solidFill>
                  <a:schemeClr val="accent1"/>
                </a:solidFill>
              </a:rPr>
              <a:t>Языковое </a:t>
            </a:r>
            <a:r>
              <a:rPr lang="ru-RU" b="1" i="1" u="sng" dirty="0" smtClean="0">
                <a:solidFill>
                  <a:schemeClr val="accent1"/>
                </a:solidFill>
              </a:rPr>
              <a:t>сообщество </a:t>
            </a:r>
            <a:r>
              <a:rPr lang="ru-RU" i="1" dirty="0" smtClean="0"/>
              <a:t>– </a:t>
            </a:r>
            <a:r>
              <a:rPr lang="ru-RU" dirty="0" smtClean="0"/>
              <a:t>совокупность людей, объединённых общими территориальными, политическими, культурными, экономическими условиями и осуществляющих общение при помощи одного языка.</a:t>
            </a:r>
          </a:p>
          <a:p>
            <a:pPr marL="514350" indent="-514350">
              <a:buNone/>
            </a:pPr>
            <a:r>
              <a:rPr lang="ru-RU" dirty="0" smtClean="0"/>
              <a:t> </a:t>
            </a:r>
            <a:r>
              <a:rPr lang="ru-RU" b="1" i="1" u="sng" dirty="0" smtClean="0">
                <a:solidFill>
                  <a:schemeClr val="accent1"/>
                </a:solidFill>
              </a:rPr>
              <a:t>Языковая </a:t>
            </a:r>
            <a:r>
              <a:rPr lang="ru-RU" b="1" i="1" u="sng" dirty="0" smtClean="0">
                <a:solidFill>
                  <a:schemeClr val="accent1"/>
                </a:solidFill>
              </a:rPr>
              <a:t>ситуация </a:t>
            </a:r>
            <a:r>
              <a:rPr lang="ru-RU" i="1" dirty="0" smtClean="0"/>
              <a:t>– </a:t>
            </a:r>
            <a:r>
              <a:rPr lang="ru-RU" dirty="0" smtClean="0"/>
              <a:t>совокупность языков и языковых образований, обслуживающих некий социум в границах определённого региона.</a:t>
            </a:r>
          </a:p>
          <a:p>
            <a:pPr marL="514350" indent="-514350">
              <a:buNone/>
            </a:pPr>
            <a:r>
              <a:rPr lang="ru-RU" dirty="0" smtClean="0"/>
              <a:t>Наиболее распространённой является двуязычная языковая ситуация.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ВСПОМОГАТЕЛЬНЫЕ ЯЗЫКИ МЕЖЭТНИЧЕСКОГО ОБЩЕНИЯ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accent1"/>
                </a:solidFill>
              </a:rPr>
              <a:t>Лингва франко</a:t>
            </a:r>
            <a:r>
              <a:rPr lang="ru-RU" b="1" u="sng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– языки посредники, используются в торговых контактах.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i="1" u="sng" dirty="0" smtClean="0">
                <a:solidFill>
                  <a:schemeClr val="accent1"/>
                </a:solidFill>
              </a:rPr>
              <a:t>Койне</a:t>
            </a:r>
            <a:r>
              <a:rPr lang="ru-RU" dirty="0" smtClean="0"/>
              <a:t> </a:t>
            </a:r>
            <a:r>
              <a:rPr lang="ru-RU" dirty="0" smtClean="0"/>
              <a:t>– средство межкультурного общения, которое возникает первоначально на базе одного из диалектов как говор, используемый в военных и культурных целях.</a:t>
            </a:r>
          </a:p>
          <a:p>
            <a:pPr>
              <a:buNone/>
            </a:pPr>
            <a:r>
              <a:rPr lang="en-US" i="1" dirty="0" smtClean="0"/>
              <a:t> </a:t>
            </a:r>
            <a:r>
              <a:rPr lang="ru-RU" b="1" i="1" u="sng" dirty="0" smtClean="0">
                <a:solidFill>
                  <a:schemeClr val="accent1"/>
                </a:solidFill>
              </a:rPr>
              <a:t>Пиджин</a:t>
            </a:r>
            <a:r>
              <a:rPr lang="ru-RU" i="1" dirty="0" smtClean="0"/>
              <a:t> </a:t>
            </a:r>
            <a:r>
              <a:rPr lang="ru-RU" i="1" dirty="0" smtClean="0"/>
              <a:t>– </a:t>
            </a:r>
            <a:r>
              <a:rPr lang="ru-RU" dirty="0" smtClean="0"/>
              <a:t>смесь европейского и туземского языка. Ни для кого он не является родным.</a:t>
            </a:r>
          </a:p>
          <a:p>
            <a:pPr>
              <a:buNone/>
            </a:pPr>
            <a:r>
              <a:rPr lang="en-US" i="1" dirty="0" smtClean="0"/>
              <a:t> </a:t>
            </a:r>
            <a:r>
              <a:rPr lang="ru-RU" b="1" i="1" u="sng" dirty="0" smtClean="0">
                <a:solidFill>
                  <a:schemeClr val="accent1"/>
                </a:solidFill>
              </a:rPr>
              <a:t>Креольские </a:t>
            </a:r>
            <a:r>
              <a:rPr lang="ru-RU" b="1" i="1" u="sng" dirty="0" smtClean="0">
                <a:solidFill>
                  <a:schemeClr val="accent1"/>
                </a:solidFill>
              </a:rPr>
              <a:t>языки</a:t>
            </a:r>
            <a:r>
              <a:rPr lang="ru-RU" b="1" u="sng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– родной язык одной этнической группы в колониальной или зависимой стране.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i="1" dirty="0" smtClean="0"/>
              <a:t>Междометная теория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Первыми </a:t>
            </a:r>
            <a:r>
              <a:rPr lang="ru-RU" dirty="0" smtClean="0"/>
              <a:t>словами были непроизвольные выкрики, междометия, связанные с выражением эмоций человека, обусловленных болью, страхом, радостью и т.д.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</a:t>
            </a:r>
            <a:r>
              <a:rPr lang="ru-RU" dirty="0" smtClean="0"/>
              <a:t>еловек </a:t>
            </a:r>
            <a:r>
              <a:rPr lang="ru-RU" dirty="0" smtClean="0"/>
              <a:t>передавал свои ощущения междометиями, которые закрепились в определённой ситуации и в ходе дальнейшего развития стали едиными для всех членов данного </a:t>
            </a:r>
            <a:r>
              <a:rPr lang="ru-RU" dirty="0" smtClean="0"/>
              <a:t>сообщества, </a:t>
            </a:r>
            <a:r>
              <a:rPr lang="ru-RU" dirty="0" smtClean="0"/>
              <a:t>превратившись в слова.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большинство </a:t>
            </a:r>
            <a:r>
              <a:rPr lang="ru-RU" dirty="0" smtClean="0"/>
              <a:t>слов </a:t>
            </a:r>
            <a:r>
              <a:rPr lang="ru-RU" dirty="0" smtClean="0"/>
              <a:t>языка </a:t>
            </a:r>
            <a:r>
              <a:rPr lang="ru-RU" dirty="0" smtClean="0"/>
              <a:t>никак не связано с междометиями.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СОЦИАЛЬНЫЕ 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теории происхождения языка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928802"/>
            <a:ext cx="6643734" cy="4526934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Данные теории объясняют появление языка общественными потребностями, возникшими в процессе труда и в результате развития человеческого сознания. </a:t>
            </a:r>
          </a:p>
          <a:p>
            <a:pPr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Теория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социального </a:t>
            </a:r>
            <a:r>
              <a:rPr lang="ru-RU" i="1" dirty="0" smtClean="0"/>
              <a:t>договора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Язык - </a:t>
            </a:r>
            <a:r>
              <a:rPr lang="ru-RU" dirty="0" smtClean="0"/>
              <a:t>сознательное изобретение людей на определённом этапе развития человеческого общества: люди придумали язык когда он им понадобился.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Абсурд </a:t>
            </a:r>
            <a:r>
              <a:rPr lang="ru-RU" dirty="0" smtClean="0"/>
              <a:t>состоит в том, что чтобы договориться, нужно уже иметь какое-то средство общения, т.е. язык. 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След-но</a:t>
            </a:r>
            <a:r>
              <a:rPr lang="ru-RU" dirty="0" smtClean="0"/>
              <a:t>, данная теория не может объяснить происхождение языка. Формирование языка могло осуществляться только постепенно.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Теория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трудовых </a:t>
            </a:r>
            <a:r>
              <a:rPr lang="ru-RU" i="1" dirty="0" smtClean="0"/>
              <a:t>выкриков </a:t>
            </a:r>
            <a:r>
              <a:rPr lang="ru-RU" dirty="0" smtClean="0"/>
              <a:t>(Нуаре)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При совместной работе выкрики и возгласы облегчают и организуют трудовую деятельность.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Сначала </a:t>
            </a:r>
            <a:r>
              <a:rPr lang="ru-RU" dirty="0" smtClean="0"/>
              <a:t>непроизвольные выкрики превратились в символы трудовых процессов. </a:t>
            </a:r>
            <a:r>
              <a:rPr lang="ru-RU" dirty="0" smtClean="0"/>
              <a:t>По сути </a:t>
            </a:r>
            <a:r>
              <a:rPr lang="ru-RU" dirty="0" smtClean="0"/>
              <a:t>эта теория является вариантом междометной.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Хотя </a:t>
            </a:r>
            <a:r>
              <a:rPr lang="ru-RU" dirty="0" smtClean="0"/>
              <a:t>выкрики и имели место в трудовом процессе, но маловероятно, что язык в целом развился из звуков, имеющих инстинктивный характер.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биосоциальная</a:t>
            </a:r>
            <a:r>
              <a:rPr lang="ru-RU" dirty="0" smtClean="0"/>
              <a:t> </a:t>
            </a:r>
            <a:r>
              <a:rPr lang="ru-RU" i="1" dirty="0" smtClean="0"/>
              <a:t>теория (Энгельс)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Развитие </a:t>
            </a:r>
            <a:r>
              <a:rPr lang="ru-RU" dirty="0" smtClean="0"/>
              <a:t>труда способствовало тесному сплочению членов общества и взаимной </a:t>
            </a:r>
            <a:r>
              <a:rPr lang="ru-RU" dirty="0" smtClean="0"/>
              <a:t>поддержке =</a:t>
            </a:r>
            <a:r>
              <a:rPr lang="en-US" dirty="0" smtClean="0"/>
              <a:t>&gt; </a:t>
            </a:r>
            <a:r>
              <a:rPr lang="ru-RU" dirty="0" smtClean="0"/>
              <a:t>у </a:t>
            </a:r>
            <a:r>
              <a:rPr lang="ru-RU" dirty="0" smtClean="0"/>
              <a:t>людей появилась потребность что-то сказать друг </a:t>
            </a:r>
            <a:r>
              <a:rPr lang="ru-RU" dirty="0" smtClean="0"/>
              <a:t>другу и появился орган</a:t>
            </a:r>
            <a:r>
              <a:rPr lang="en-US" dirty="0" smtClean="0"/>
              <a:t> –</a:t>
            </a:r>
            <a:r>
              <a:rPr lang="ru-RU" dirty="0" smtClean="0"/>
              <a:t> гортань.</a:t>
            </a:r>
          </a:p>
          <a:p>
            <a:pPr>
              <a:buNone/>
            </a:pPr>
            <a:r>
              <a:rPr lang="ru-RU" dirty="0" smtClean="0"/>
              <a:t>Происхождение </a:t>
            </a:r>
            <a:r>
              <a:rPr lang="ru-RU" dirty="0" smtClean="0"/>
              <a:t>языка </a:t>
            </a:r>
            <a:r>
              <a:rPr lang="ru-RU" dirty="0" smtClean="0"/>
              <a:t>неотделимо </a:t>
            </a:r>
            <a:r>
              <a:rPr lang="ru-RU" dirty="0" smtClean="0"/>
              <a:t>от </a:t>
            </a:r>
            <a:r>
              <a:rPr lang="ru-RU" dirty="0" smtClean="0"/>
              <a:t>вопроса </a:t>
            </a:r>
            <a:r>
              <a:rPr lang="ru-RU" dirty="0" smtClean="0"/>
              <a:t>о происхождении человека.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Современный </a:t>
            </a:r>
            <a:r>
              <a:rPr lang="ru-RU" dirty="0" smtClean="0"/>
              <a:t>язык человечества – это система коммуникативных сигналов первобытных людей, унаследованная ими от обезьяньих предков и доведенная до совершенства в процессе эволюции.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147</TotalTime>
  <Words>2064</Words>
  <PresentationFormat>Экран (4:3)</PresentationFormat>
  <Paragraphs>182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Изящная</vt:lpstr>
      <vt:lpstr>Происхождение языка Языки мира Язык и общество</vt:lpstr>
      <vt:lpstr>1. Происхождение языка.</vt:lpstr>
      <vt:lpstr>Теории  происхождения языка</vt:lpstr>
      <vt:lpstr>Звукоподражательная теория </vt:lpstr>
      <vt:lpstr>Междометная теория </vt:lpstr>
      <vt:lpstr>2) СОЦИАЛЬНЫЕ теории происхождения языка:</vt:lpstr>
      <vt:lpstr>Теория  социального договора </vt:lpstr>
      <vt:lpstr>Теория  трудовых выкриков (Нуаре)</vt:lpstr>
      <vt:lpstr>биосоциальная теория (Энгельс) </vt:lpstr>
      <vt:lpstr>ЯЗЫКИ МИРА</vt:lpstr>
      <vt:lpstr>ТИПОЛОГИЧЕСКАЯ КЛАССИФИКАЦИЯ ЯЗЫКОВ</vt:lpstr>
      <vt:lpstr>Вильгельм фон Гумбольдт</vt:lpstr>
      <vt:lpstr>СИНТАКСИЧЕСКАЯ ТИПОЛОГИЯ ЯЗЫКОВ (И.И. Мещанинов)</vt:lpstr>
      <vt:lpstr>Слайд 14</vt:lpstr>
      <vt:lpstr>ФОНОЛОГИЧЕСКАЯ ТИПОЛОГИЯ ЯЗЫКОВ</vt:lpstr>
      <vt:lpstr>АРЕАЛЬНАЯ (ТЕРРИТОРИАЛЬНАЯ) КЛАССИФИКАЦИЯ</vt:lpstr>
      <vt:lpstr>ТИПОЛОГИЧЕСКОЕ ЯЗЫКОЗНАНИЕ </vt:lpstr>
      <vt:lpstr>Тип языка:</vt:lpstr>
      <vt:lpstr>На уровне фонологии языки классифицируются</vt:lpstr>
      <vt:lpstr>На уровне морфологии  языки классифицируются:</vt:lpstr>
      <vt:lpstr>Живые и мёртвые языки</vt:lpstr>
      <vt:lpstr>Соотношение ЯЗЫКА И ОБЩЕСТВА</vt:lpstr>
      <vt:lpstr>АСПЕКТЫ ВЗАИМОДЕЙСТВИЯ ЯЗЫКА И ОБЩЕСТВА</vt:lpstr>
      <vt:lpstr>Слайд 24</vt:lpstr>
      <vt:lpstr>Территориальное расслоение языка</vt:lpstr>
      <vt:lpstr>Слайд 26</vt:lpstr>
      <vt:lpstr>Слайд 27</vt:lpstr>
      <vt:lpstr>Языковая политика - </vt:lpstr>
      <vt:lpstr>ФОРМЫ СУЩЕСТВОВАНИЯ ЯЗЫКА</vt:lpstr>
      <vt:lpstr>Территориальные диалекты </vt:lpstr>
      <vt:lpstr>Слайд 31</vt:lpstr>
      <vt:lpstr>Литературный язык -</vt:lpstr>
      <vt:lpstr>СИСТЕМА ЯЗЫКА И ЯЗЫКОВАЯ НОРМА</vt:lpstr>
      <vt:lpstr>Слайд 34</vt:lpstr>
      <vt:lpstr>Слайд 35</vt:lpstr>
      <vt:lpstr>Языковую норму </vt:lpstr>
      <vt:lpstr>СОЦИОЛИНГВИСТИКА</vt:lpstr>
      <vt:lpstr>Социолингвистическое описание языков включает:</vt:lpstr>
      <vt:lpstr>различают 5 коммуникативных рангов языков:</vt:lpstr>
      <vt:lpstr>Слайд 40</vt:lpstr>
      <vt:lpstr>ВСПОМОГАТЕЛЬНЫЕ ЯЗЫКИ МЕЖЭТНИЧЕСКОГО ОБЩЕНИЯ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Происхождение языка Языки мира Язык и общество</dc:title>
  <cp:lastModifiedBy>Марина</cp:lastModifiedBy>
  <cp:revision>59</cp:revision>
  <dcterms:modified xsi:type="dcterms:W3CDTF">2010-12-23T14:22:36Z</dcterms:modified>
</cp:coreProperties>
</file>