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11.05.2011</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11.05.2011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11.05.2011</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11.05.2011</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11.05.2011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11.05.2011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11.05.2011</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DERIVATION</a:t>
            </a:r>
            <a:endParaRPr lang="ru-RU" dirty="0"/>
          </a:p>
        </p:txBody>
      </p:sp>
      <p:sp>
        <p:nvSpPr>
          <p:cNvPr id="3" name="Подзаголовок 2"/>
          <p:cNvSpPr>
            <a:spLocks noGrp="1"/>
          </p:cNvSpPr>
          <p:nvPr>
            <p:ph type="subTitle" idx="1"/>
          </p:nvPr>
        </p:nvSpPr>
        <p:spPr/>
        <p:txBody>
          <a:bodyPr/>
          <a:lstStyle/>
          <a:p>
            <a:r>
              <a:rPr lang="en-US" dirty="0" smtClean="0"/>
              <a:t>LECTURE 9</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143008"/>
          </a:xfrm>
        </p:spPr>
        <p:txBody>
          <a:bodyPr>
            <a:normAutofit/>
          </a:bodyPr>
          <a:lstStyle/>
          <a:p>
            <a:pPr algn="ctr"/>
            <a:r>
              <a:rPr lang="en-US" sz="2800" dirty="0" smtClean="0"/>
              <a:t>Differential characteristics of morphological stem and derivational base</a:t>
            </a:r>
            <a:endParaRPr lang="ru-RU" sz="2800" dirty="0"/>
          </a:p>
        </p:txBody>
      </p:sp>
      <p:graphicFrame>
        <p:nvGraphicFramePr>
          <p:cNvPr id="4" name="Содержимое 3"/>
          <p:cNvGraphicFramePr>
            <a:graphicFrameLocks noGrp="1"/>
          </p:cNvGraphicFramePr>
          <p:nvPr>
            <p:ph idx="1"/>
          </p:nvPr>
        </p:nvGraphicFramePr>
        <p:xfrm>
          <a:off x="457200" y="1571611"/>
          <a:ext cx="8229600" cy="5389894"/>
        </p:xfrm>
        <a:graphic>
          <a:graphicData uri="http://schemas.openxmlformats.org/drawingml/2006/table">
            <a:tbl>
              <a:tblPr firstRow="1" bandRow="1">
                <a:tableStyleId>{5C22544A-7EE6-4342-B048-85BDC9FD1C3A}</a:tableStyleId>
              </a:tblPr>
              <a:tblGrid>
                <a:gridCol w="4114800"/>
                <a:gridCol w="4114800"/>
              </a:tblGrid>
              <a:tr h="541829">
                <a:tc>
                  <a:txBody>
                    <a:bodyPr/>
                    <a:lstStyle/>
                    <a:p>
                      <a:pPr algn="ctr">
                        <a:lnSpc>
                          <a:spcPct val="150000"/>
                        </a:lnSpc>
                        <a:spcAft>
                          <a:spcPts val="0"/>
                        </a:spcAft>
                      </a:pPr>
                      <a:r>
                        <a:rPr lang="en-US" sz="2000" dirty="0">
                          <a:latin typeface="Times New Roman"/>
                          <a:ea typeface="Times New Roman"/>
                          <a:cs typeface="Times New Roman"/>
                        </a:rPr>
                        <a:t>A morphological stem</a:t>
                      </a:r>
                      <a:endParaRPr lang="ru-RU" sz="2000" dirty="0">
                        <a:latin typeface="Times New Roman"/>
                        <a:ea typeface="Times New Roman"/>
                        <a:cs typeface="Times New Roman"/>
                      </a:endParaRPr>
                    </a:p>
                  </a:txBody>
                  <a:tcPr marL="68580" marR="68580" marT="0" marB="0"/>
                </a:tc>
                <a:tc>
                  <a:txBody>
                    <a:bodyPr/>
                    <a:lstStyle/>
                    <a:p>
                      <a:pPr algn="ctr">
                        <a:lnSpc>
                          <a:spcPct val="150000"/>
                        </a:lnSpc>
                        <a:spcAft>
                          <a:spcPts val="0"/>
                        </a:spcAft>
                      </a:pPr>
                      <a:r>
                        <a:rPr lang="en-US" sz="2000" dirty="0">
                          <a:latin typeface="Times New Roman"/>
                          <a:ea typeface="Times New Roman"/>
                          <a:cs typeface="Times New Roman"/>
                        </a:rPr>
                        <a:t>A derivational base</a:t>
                      </a:r>
                      <a:endParaRPr lang="ru-RU" sz="2000" dirty="0">
                        <a:latin typeface="Times New Roman"/>
                        <a:ea typeface="Times New Roman"/>
                        <a:cs typeface="Times New Roman"/>
                      </a:endParaRPr>
                    </a:p>
                  </a:txBody>
                  <a:tcPr marL="68580" marR="68580" marT="0" marB="0"/>
                </a:tc>
              </a:tr>
              <a:tr h="862647">
                <a:tc>
                  <a:txBody>
                    <a:bodyPr/>
                    <a:lstStyle/>
                    <a:p>
                      <a:pPr>
                        <a:lnSpc>
                          <a:spcPct val="100000"/>
                        </a:lnSpc>
                        <a:spcAft>
                          <a:spcPts val="0"/>
                        </a:spcAft>
                      </a:pPr>
                      <a:r>
                        <a:rPr lang="en-US" sz="2000" dirty="0">
                          <a:latin typeface="Times New Roman"/>
                          <a:ea typeface="Times New Roman"/>
                          <a:cs typeface="Times New Roman"/>
                        </a:rPr>
                        <a:t>1) the starting point for </a:t>
                      </a:r>
                      <a:r>
                        <a:rPr lang="en-US" sz="2000" b="1" dirty="0">
                          <a:latin typeface="Times New Roman"/>
                          <a:ea typeface="Times New Roman"/>
                          <a:cs typeface="Times New Roman"/>
                        </a:rPr>
                        <a:t>the forms</a:t>
                      </a:r>
                      <a:r>
                        <a:rPr lang="en-US" sz="2000" dirty="0">
                          <a:latin typeface="Times New Roman"/>
                          <a:ea typeface="Times New Roman"/>
                          <a:cs typeface="Times New Roman"/>
                        </a:rPr>
                        <a:t> of the word (</a:t>
                      </a:r>
                      <a:r>
                        <a:rPr lang="en-US" sz="2000" i="1" dirty="0">
                          <a:solidFill>
                            <a:srgbClr val="FF0000"/>
                          </a:solidFill>
                          <a:latin typeface="Times New Roman"/>
                          <a:ea typeface="Times New Roman"/>
                          <a:cs typeface="Times New Roman"/>
                        </a:rPr>
                        <a:t>heart – hearts</a:t>
                      </a:r>
                      <a:r>
                        <a:rPr lang="en-US" sz="2000" dirty="0">
                          <a:latin typeface="Times New Roman"/>
                          <a:ea typeface="Times New Roman"/>
                          <a:cs typeface="Times New Roman"/>
                        </a:rPr>
                        <a:t>)</a:t>
                      </a:r>
                      <a:endParaRPr lang="ru-RU" sz="2000" dirty="0">
                        <a:latin typeface="Times New Roman"/>
                        <a:ea typeface="Times New Roman"/>
                        <a:cs typeface="Times New Roman"/>
                      </a:endParaRPr>
                    </a:p>
                  </a:txBody>
                  <a:tcPr marL="68580" marR="68580" marT="0" marB="0"/>
                </a:tc>
                <a:tc>
                  <a:txBody>
                    <a:bodyPr/>
                    <a:lstStyle/>
                    <a:p>
                      <a:pPr>
                        <a:lnSpc>
                          <a:spcPct val="100000"/>
                        </a:lnSpc>
                        <a:spcAft>
                          <a:spcPts val="0"/>
                        </a:spcAft>
                      </a:pPr>
                      <a:r>
                        <a:rPr lang="en-US" sz="2000" dirty="0">
                          <a:latin typeface="Times New Roman"/>
                          <a:ea typeface="Times New Roman"/>
                          <a:cs typeface="Times New Roman"/>
                        </a:rPr>
                        <a:t>1) the starting point </a:t>
                      </a:r>
                      <a:r>
                        <a:rPr lang="en-US" sz="2000" b="1" dirty="0">
                          <a:latin typeface="Times New Roman"/>
                          <a:ea typeface="Times New Roman"/>
                          <a:cs typeface="Times New Roman"/>
                        </a:rPr>
                        <a:t>for different words</a:t>
                      </a:r>
                      <a:r>
                        <a:rPr lang="en-US" sz="2000" dirty="0">
                          <a:latin typeface="Times New Roman"/>
                          <a:ea typeface="Times New Roman"/>
                          <a:cs typeface="Times New Roman"/>
                        </a:rPr>
                        <a:t> </a:t>
                      </a:r>
                      <a:endParaRPr lang="ru-RU" sz="2000" dirty="0">
                        <a:latin typeface="Times New Roman"/>
                        <a:ea typeface="Times New Roman"/>
                        <a:cs typeface="Times New Roman"/>
                      </a:endParaRPr>
                    </a:p>
                    <a:p>
                      <a:pPr>
                        <a:lnSpc>
                          <a:spcPct val="100000"/>
                        </a:lnSpc>
                        <a:spcAft>
                          <a:spcPts val="0"/>
                        </a:spcAft>
                      </a:pPr>
                      <a:r>
                        <a:rPr lang="en-US" sz="2000" dirty="0">
                          <a:latin typeface="Times New Roman"/>
                          <a:ea typeface="Times New Roman"/>
                          <a:cs typeface="Times New Roman"/>
                        </a:rPr>
                        <a:t>(</a:t>
                      </a:r>
                      <a:r>
                        <a:rPr lang="en-US" sz="2000" i="1" dirty="0">
                          <a:solidFill>
                            <a:srgbClr val="FF0000"/>
                          </a:solidFill>
                          <a:latin typeface="Times New Roman"/>
                          <a:ea typeface="Times New Roman"/>
                          <a:cs typeface="Times New Roman"/>
                        </a:rPr>
                        <a:t>heart – hearty – heartless, heartbeat</a:t>
                      </a:r>
                      <a:r>
                        <a:rPr lang="en-US" sz="2000" i="1" dirty="0">
                          <a:latin typeface="Times New Roman"/>
                          <a:ea typeface="Times New Roman"/>
                          <a:cs typeface="Times New Roman"/>
                        </a:rPr>
                        <a:t>)</a:t>
                      </a:r>
                      <a:endParaRPr lang="ru-RU" sz="2000" dirty="0">
                        <a:latin typeface="Times New Roman"/>
                        <a:ea typeface="Times New Roman"/>
                        <a:cs typeface="Times New Roman"/>
                      </a:endParaRPr>
                    </a:p>
                  </a:txBody>
                  <a:tcPr marL="68580" marR="68580" marT="0" marB="0"/>
                </a:tc>
              </a:tr>
              <a:tr h="862647">
                <a:tc>
                  <a:txBody>
                    <a:bodyPr/>
                    <a:lstStyle/>
                    <a:p>
                      <a:pPr>
                        <a:lnSpc>
                          <a:spcPct val="100000"/>
                        </a:lnSpc>
                        <a:spcAft>
                          <a:spcPts val="0"/>
                        </a:spcAft>
                      </a:pPr>
                      <a:r>
                        <a:rPr lang="en-US" sz="2000" dirty="0">
                          <a:latin typeface="Times New Roman"/>
                          <a:ea typeface="Times New Roman"/>
                          <a:cs typeface="Times New Roman"/>
                        </a:rPr>
                        <a:t>2) </a:t>
                      </a:r>
                      <a:r>
                        <a:rPr lang="en-US" sz="2000" b="1" dirty="0">
                          <a:latin typeface="Times New Roman"/>
                          <a:ea typeface="Times New Roman"/>
                          <a:cs typeface="Times New Roman"/>
                        </a:rPr>
                        <a:t>predicts</a:t>
                      </a:r>
                      <a:r>
                        <a:rPr lang="en-US" sz="2000" dirty="0">
                          <a:latin typeface="Times New Roman"/>
                          <a:ea typeface="Times New Roman"/>
                          <a:cs typeface="Times New Roman"/>
                        </a:rPr>
                        <a:t> the part-of-speech meaning of the word (</a:t>
                      </a:r>
                      <a:r>
                        <a:rPr lang="en-US" sz="2000" i="1" dirty="0">
                          <a:solidFill>
                            <a:srgbClr val="FF0000"/>
                          </a:solidFill>
                          <a:latin typeface="Times New Roman"/>
                          <a:ea typeface="Times New Roman"/>
                          <a:cs typeface="Times New Roman"/>
                        </a:rPr>
                        <a:t>daydreamer</a:t>
                      </a:r>
                      <a:r>
                        <a:rPr lang="en-US" sz="2000" dirty="0">
                          <a:solidFill>
                            <a:srgbClr val="FF0000"/>
                          </a:solidFill>
                          <a:latin typeface="Times New Roman"/>
                          <a:ea typeface="Times New Roman"/>
                          <a:cs typeface="Times New Roman"/>
                        </a:rPr>
                        <a:t> </a:t>
                      </a:r>
                      <a:r>
                        <a:rPr lang="en-US" sz="2000" dirty="0">
                          <a:latin typeface="Times New Roman"/>
                          <a:ea typeface="Times New Roman"/>
                          <a:cs typeface="Times New Roman"/>
                        </a:rPr>
                        <a:t>(n</a:t>
                      </a:r>
                      <a:r>
                        <a:rPr lang="en-US" sz="2000" dirty="0" smtClean="0">
                          <a:latin typeface="Times New Roman"/>
                          <a:ea typeface="Times New Roman"/>
                          <a:cs typeface="Times New Roman"/>
                        </a:rPr>
                        <a:t>))</a:t>
                      </a:r>
                      <a:endParaRPr lang="ru-RU" sz="2000" dirty="0">
                        <a:latin typeface="Times New Roman"/>
                        <a:ea typeface="Times New Roman"/>
                        <a:cs typeface="Times New Roman"/>
                      </a:endParaRPr>
                    </a:p>
                  </a:txBody>
                  <a:tcPr marL="68580" marR="68580" marT="0" marB="0"/>
                </a:tc>
                <a:tc>
                  <a:txBody>
                    <a:bodyPr/>
                    <a:lstStyle/>
                    <a:p>
                      <a:pPr>
                        <a:lnSpc>
                          <a:spcPct val="100000"/>
                        </a:lnSpc>
                        <a:spcAft>
                          <a:spcPts val="0"/>
                        </a:spcAft>
                      </a:pPr>
                      <a:r>
                        <a:rPr lang="en-US" sz="2000" dirty="0">
                          <a:latin typeface="Times New Roman"/>
                          <a:ea typeface="Times New Roman"/>
                          <a:cs typeface="Times New Roman"/>
                        </a:rPr>
                        <a:t>2) </a:t>
                      </a:r>
                      <a:r>
                        <a:rPr lang="en-US" sz="2000" b="1" dirty="0">
                          <a:latin typeface="Times New Roman"/>
                          <a:ea typeface="Times New Roman"/>
                          <a:cs typeface="Times New Roman"/>
                        </a:rPr>
                        <a:t>does not predict</a:t>
                      </a:r>
                      <a:r>
                        <a:rPr lang="en-US" sz="2000" dirty="0">
                          <a:latin typeface="Times New Roman"/>
                          <a:ea typeface="Times New Roman"/>
                          <a:cs typeface="Times New Roman"/>
                        </a:rPr>
                        <a:t> the part-of-speech meaning of the word (</a:t>
                      </a:r>
                      <a:r>
                        <a:rPr lang="en-US" sz="2000" i="1" dirty="0">
                          <a:solidFill>
                            <a:srgbClr val="FF0000"/>
                          </a:solidFill>
                          <a:latin typeface="Times New Roman"/>
                          <a:ea typeface="Times New Roman"/>
                          <a:cs typeface="Times New Roman"/>
                        </a:rPr>
                        <a:t>daydreamer</a:t>
                      </a:r>
                      <a:r>
                        <a:rPr lang="en-US" sz="2000" dirty="0">
                          <a:latin typeface="Times New Roman"/>
                          <a:ea typeface="Times New Roman"/>
                          <a:cs typeface="Times New Roman"/>
                        </a:rPr>
                        <a:t> (n) from </a:t>
                      </a:r>
                      <a:r>
                        <a:rPr lang="en-US" sz="2000" i="1" dirty="0">
                          <a:solidFill>
                            <a:srgbClr val="FF0000"/>
                          </a:solidFill>
                          <a:latin typeface="Times New Roman"/>
                          <a:ea typeface="Times New Roman"/>
                          <a:cs typeface="Times New Roman"/>
                        </a:rPr>
                        <a:t>daydream</a:t>
                      </a:r>
                      <a:r>
                        <a:rPr lang="en-US" sz="2000" dirty="0">
                          <a:latin typeface="Times New Roman"/>
                          <a:ea typeface="Times New Roman"/>
                          <a:cs typeface="Times New Roman"/>
                        </a:rPr>
                        <a:t> (v))</a:t>
                      </a:r>
                      <a:endParaRPr lang="ru-RU" sz="2000" dirty="0">
                        <a:latin typeface="Times New Roman"/>
                        <a:ea typeface="Times New Roman"/>
                        <a:cs typeface="Times New Roman"/>
                      </a:endParaRPr>
                    </a:p>
                  </a:txBody>
                  <a:tcPr marL="68580" marR="68580" marT="0" marB="0"/>
                </a:tc>
              </a:tr>
              <a:tr h="3019265">
                <a:tc>
                  <a:txBody>
                    <a:bodyPr/>
                    <a:lstStyle/>
                    <a:p>
                      <a:pPr>
                        <a:lnSpc>
                          <a:spcPct val="100000"/>
                        </a:lnSpc>
                        <a:spcAft>
                          <a:spcPts val="0"/>
                        </a:spcAft>
                      </a:pPr>
                      <a:r>
                        <a:rPr lang="en-US" sz="2000" dirty="0">
                          <a:latin typeface="Times New Roman"/>
                          <a:ea typeface="Times New Roman"/>
                          <a:cs typeface="Times New Roman"/>
                        </a:rPr>
                        <a:t>3) stands for the whole semantic structure of the word, </a:t>
                      </a:r>
                      <a:r>
                        <a:rPr lang="en-US" sz="2000" b="1" dirty="0">
                          <a:latin typeface="Times New Roman"/>
                          <a:ea typeface="Times New Roman"/>
                          <a:cs typeface="Times New Roman"/>
                        </a:rPr>
                        <a:t>represents all lexical meanings</a:t>
                      </a:r>
                      <a:r>
                        <a:rPr lang="en-US" sz="2000" dirty="0">
                          <a:latin typeface="Times New Roman"/>
                          <a:ea typeface="Times New Roman"/>
                          <a:cs typeface="Times New Roman"/>
                        </a:rPr>
                        <a:t> </a:t>
                      </a:r>
                      <a:r>
                        <a:rPr lang="en-US" sz="2000" b="1" dirty="0">
                          <a:latin typeface="Times New Roman"/>
                          <a:ea typeface="Times New Roman"/>
                          <a:cs typeface="Times New Roman"/>
                        </a:rPr>
                        <a:t>of the word</a:t>
                      </a:r>
                      <a:r>
                        <a:rPr lang="en-US" sz="2000" dirty="0">
                          <a:latin typeface="Times New Roman"/>
                          <a:ea typeface="Times New Roman"/>
                          <a:cs typeface="Times New Roman"/>
                        </a:rPr>
                        <a:t> (</a:t>
                      </a:r>
                      <a:r>
                        <a:rPr lang="en-US" sz="2000" i="1" dirty="0">
                          <a:solidFill>
                            <a:srgbClr val="FF0000"/>
                          </a:solidFill>
                          <a:latin typeface="Times New Roman"/>
                          <a:ea typeface="Times New Roman"/>
                          <a:cs typeface="Times New Roman"/>
                        </a:rPr>
                        <a:t>glass</a:t>
                      </a:r>
                      <a:r>
                        <a:rPr lang="en-US" sz="2000" dirty="0">
                          <a:latin typeface="Times New Roman"/>
                          <a:ea typeface="Times New Roman"/>
                          <a:cs typeface="Times New Roman"/>
                        </a:rPr>
                        <a:t> (n) – 1. a hard clear substance; </a:t>
                      </a:r>
                      <a:endParaRPr lang="ru-RU" sz="2000" dirty="0">
                        <a:latin typeface="Times New Roman"/>
                        <a:ea typeface="Times New Roman"/>
                        <a:cs typeface="Times New Roman"/>
                      </a:endParaRPr>
                    </a:p>
                    <a:p>
                      <a:pPr>
                        <a:lnSpc>
                          <a:spcPct val="100000"/>
                        </a:lnSpc>
                        <a:spcAft>
                          <a:spcPts val="0"/>
                        </a:spcAft>
                      </a:pPr>
                      <a:r>
                        <a:rPr lang="en-US" sz="2000" dirty="0">
                          <a:latin typeface="Times New Roman"/>
                          <a:ea typeface="Times New Roman"/>
                          <a:cs typeface="Times New Roman"/>
                        </a:rPr>
                        <a:t>2. a small container for drinking out of; 3. attractive objects made of glass; </a:t>
                      </a:r>
                      <a:endParaRPr lang="ru-RU" sz="2000" dirty="0">
                        <a:latin typeface="Times New Roman"/>
                        <a:ea typeface="Times New Roman"/>
                        <a:cs typeface="Times New Roman"/>
                      </a:endParaRPr>
                    </a:p>
                    <a:p>
                      <a:pPr>
                        <a:lnSpc>
                          <a:spcPct val="100000"/>
                        </a:lnSpc>
                        <a:spcAft>
                          <a:spcPts val="0"/>
                        </a:spcAft>
                      </a:pPr>
                      <a:r>
                        <a:rPr lang="en-US" sz="2000" dirty="0">
                          <a:latin typeface="Times New Roman"/>
                          <a:ea typeface="Times New Roman"/>
                          <a:cs typeface="Times New Roman"/>
                        </a:rPr>
                        <a:t>4. mirror;</a:t>
                      </a:r>
                      <a:endParaRPr lang="ru-RU" sz="2000" dirty="0">
                        <a:latin typeface="Times New Roman"/>
                        <a:ea typeface="Times New Roman"/>
                        <a:cs typeface="Times New Roman"/>
                      </a:endParaRPr>
                    </a:p>
                    <a:p>
                      <a:pPr>
                        <a:lnSpc>
                          <a:spcPct val="100000"/>
                        </a:lnSpc>
                        <a:spcAft>
                          <a:spcPts val="0"/>
                        </a:spcAft>
                      </a:pPr>
                      <a:r>
                        <a:rPr lang="en-US" sz="2000" dirty="0">
                          <a:latin typeface="Times New Roman"/>
                          <a:ea typeface="Times New Roman"/>
                          <a:cs typeface="Times New Roman"/>
                        </a:rPr>
                        <a:t>5. a barometer)</a:t>
                      </a:r>
                      <a:endParaRPr lang="ru-RU" sz="2000" dirty="0">
                        <a:latin typeface="Times New Roman"/>
                        <a:ea typeface="Times New Roman"/>
                        <a:cs typeface="Times New Roman"/>
                      </a:endParaRPr>
                    </a:p>
                  </a:txBody>
                  <a:tcPr marL="68580" marR="68580" marT="0" marB="0"/>
                </a:tc>
                <a:tc>
                  <a:txBody>
                    <a:bodyPr/>
                    <a:lstStyle/>
                    <a:p>
                      <a:pPr>
                        <a:lnSpc>
                          <a:spcPct val="100000"/>
                        </a:lnSpc>
                        <a:spcAft>
                          <a:spcPts val="0"/>
                        </a:spcAft>
                      </a:pPr>
                      <a:r>
                        <a:rPr lang="en-US" sz="2000" dirty="0">
                          <a:latin typeface="Times New Roman"/>
                          <a:ea typeface="Times New Roman"/>
                          <a:cs typeface="Times New Roman"/>
                        </a:rPr>
                        <a:t>3) </a:t>
                      </a:r>
                      <a:r>
                        <a:rPr lang="en-US" sz="2000" b="1" dirty="0">
                          <a:latin typeface="Times New Roman"/>
                          <a:ea typeface="Times New Roman"/>
                          <a:cs typeface="Times New Roman"/>
                        </a:rPr>
                        <a:t>represents only one meaning of the source word</a:t>
                      </a:r>
                      <a:r>
                        <a:rPr lang="en-US" sz="2000" dirty="0">
                          <a:latin typeface="Times New Roman"/>
                          <a:ea typeface="Times New Roman"/>
                          <a:cs typeface="Times New Roman"/>
                        </a:rPr>
                        <a:t> (</a:t>
                      </a:r>
                      <a:r>
                        <a:rPr lang="en-US" sz="2000" i="1" dirty="0">
                          <a:solidFill>
                            <a:srgbClr val="FF0000"/>
                          </a:solidFill>
                          <a:latin typeface="Times New Roman"/>
                          <a:ea typeface="Times New Roman"/>
                          <a:cs typeface="Times New Roman"/>
                        </a:rPr>
                        <a:t>glassful</a:t>
                      </a:r>
                      <a:r>
                        <a:rPr lang="en-US" sz="2000" dirty="0">
                          <a:solidFill>
                            <a:srgbClr val="FF0000"/>
                          </a:solidFill>
                          <a:latin typeface="Times New Roman"/>
                          <a:ea typeface="Times New Roman"/>
                          <a:cs typeface="Times New Roman"/>
                        </a:rPr>
                        <a:t> </a:t>
                      </a:r>
                      <a:r>
                        <a:rPr lang="en-US" sz="2000" dirty="0">
                          <a:latin typeface="Times New Roman"/>
                          <a:ea typeface="Times New Roman"/>
                          <a:cs typeface="Times New Roman"/>
                        </a:rPr>
                        <a:t>– a drinking vessel; </a:t>
                      </a:r>
                      <a:r>
                        <a:rPr lang="en-US" sz="2000" i="1" dirty="0">
                          <a:solidFill>
                            <a:srgbClr val="FF0000"/>
                          </a:solidFill>
                          <a:latin typeface="Times New Roman"/>
                          <a:ea typeface="Times New Roman"/>
                          <a:cs typeface="Times New Roman"/>
                        </a:rPr>
                        <a:t>glassy</a:t>
                      </a:r>
                      <a:r>
                        <a:rPr lang="en-US" sz="2000" dirty="0">
                          <a:solidFill>
                            <a:srgbClr val="FF0000"/>
                          </a:solidFill>
                          <a:latin typeface="Times New Roman"/>
                          <a:ea typeface="Times New Roman"/>
                          <a:cs typeface="Times New Roman"/>
                        </a:rPr>
                        <a:t> </a:t>
                      </a:r>
                      <a:r>
                        <a:rPr lang="en-US" sz="2000" dirty="0">
                          <a:latin typeface="Times New Roman"/>
                          <a:ea typeface="Times New Roman"/>
                          <a:cs typeface="Times New Roman"/>
                        </a:rPr>
                        <a:t>– smooth and shiny like glass) </a:t>
                      </a:r>
                      <a:endParaRPr lang="ru-RU" sz="2000" dirty="0">
                        <a:latin typeface="Times New Roman"/>
                        <a:ea typeface="Times New Roman"/>
                        <a:cs typeface="Times New Roman"/>
                      </a:endParaRPr>
                    </a:p>
                  </a:txBody>
                  <a:tcPr marL="68580" marR="68580" marT="0" marB="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928694"/>
          </a:xfrm>
        </p:spPr>
        <p:txBody>
          <a:bodyPr>
            <a:noAutofit/>
          </a:bodyPr>
          <a:lstStyle/>
          <a:p>
            <a:pPr algn="ctr"/>
            <a:r>
              <a:rPr lang="en-US" sz="2800" b="1" i="1" dirty="0" smtClean="0"/>
              <a:t>3.1. STRUCTURAL CLASSIFICATION OF DERIVATIONAL </a:t>
            </a:r>
            <a:r>
              <a:rPr lang="en-US" sz="2800" b="1" i="1" dirty="0" smtClean="0"/>
              <a:t>BASES</a:t>
            </a:r>
            <a:endParaRPr lang="ru-RU" sz="2800" dirty="0"/>
          </a:p>
        </p:txBody>
      </p:sp>
      <p:sp>
        <p:nvSpPr>
          <p:cNvPr id="3" name="Содержимое 2"/>
          <p:cNvSpPr>
            <a:spLocks noGrp="1"/>
          </p:cNvSpPr>
          <p:nvPr>
            <p:ph idx="1"/>
          </p:nvPr>
        </p:nvSpPr>
        <p:spPr>
          <a:xfrm>
            <a:off x="457200" y="1785926"/>
            <a:ext cx="8229600" cy="4788610"/>
          </a:xfrm>
        </p:spPr>
        <p:txBody>
          <a:bodyPr>
            <a:normAutofit/>
          </a:bodyPr>
          <a:lstStyle/>
          <a:p>
            <a:r>
              <a:rPr lang="en-US" dirty="0" smtClean="0"/>
              <a:t>1</a:t>
            </a:r>
            <a:r>
              <a:rPr lang="en-US" b="1" dirty="0" smtClean="0"/>
              <a:t>. </a:t>
            </a:r>
            <a:r>
              <a:rPr lang="en-US" b="1" u="sng" dirty="0" smtClean="0"/>
              <a:t>Bases that coincide with morphological stems</a:t>
            </a:r>
            <a:r>
              <a:rPr lang="en-US" dirty="0" smtClean="0"/>
              <a:t>, for example, </a:t>
            </a:r>
            <a:r>
              <a:rPr lang="en-US" b="1" i="1" dirty="0" smtClean="0">
                <a:solidFill>
                  <a:srgbClr val="FF0000"/>
                </a:solidFill>
              </a:rPr>
              <a:t>duti</a:t>
            </a:r>
            <a:r>
              <a:rPr lang="en-US" i="1" dirty="0" smtClean="0">
                <a:solidFill>
                  <a:srgbClr val="FF0000"/>
                </a:solidFill>
              </a:rPr>
              <a:t>ful, </a:t>
            </a:r>
            <a:r>
              <a:rPr lang="en-US" b="1" i="1" dirty="0" smtClean="0">
                <a:solidFill>
                  <a:srgbClr val="FF0000"/>
                </a:solidFill>
              </a:rPr>
              <a:t>duti</a:t>
            </a:r>
            <a:r>
              <a:rPr lang="en-US" i="1" dirty="0" smtClean="0">
                <a:solidFill>
                  <a:srgbClr val="FF0000"/>
                </a:solidFill>
              </a:rPr>
              <a:t>fully; to </a:t>
            </a:r>
            <a:r>
              <a:rPr lang="en-US" b="1" i="1" dirty="0" smtClean="0">
                <a:solidFill>
                  <a:srgbClr val="FF0000"/>
                </a:solidFill>
              </a:rPr>
              <a:t>day-dream</a:t>
            </a:r>
            <a:r>
              <a:rPr lang="en-US" i="1" dirty="0" smtClean="0">
                <a:solidFill>
                  <a:srgbClr val="FF0000"/>
                </a:solidFill>
              </a:rPr>
              <a:t>, </a:t>
            </a:r>
            <a:r>
              <a:rPr lang="en-US" b="1" i="1" dirty="0" smtClean="0">
                <a:solidFill>
                  <a:srgbClr val="FF0000"/>
                </a:solidFill>
              </a:rPr>
              <a:t>daydream</a:t>
            </a:r>
            <a:r>
              <a:rPr lang="en-US" i="1" dirty="0" smtClean="0">
                <a:solidFill>
                  <a:srgbClr val="FF0000"/>
                </a:solidFill>
              </a:rPr>
              <a:t>er</a:t>
            </a:r>
            <a:r>
              <a:rPr lang="en-US" i="1" dirty="0" smtClean="0"/>
              <a:t>;</a:t>
            </a:r>
            <a:endParaRPr lang="ru-RU" sz="2400" dirty="0" smtClean="0"/>
          </a:p>
          <a:p>
            <a:r>
              <a:rPr lang="en-US" dirty="0" smtClean="0"/>
              <a:t>Stems that serve as this class of bases may be of different derivational types thus </a:t>
            </a:r>
            <a:r>
              <a:rPr lang="en-US" dirty="0" smtClean="0"/>
              <a:t>forming derivational </a:t>
            </a:r>
            <a:r>
              <a:rPr lang="en-US" dirty="0" smtClean="0"/>
              <a:t>bases of different degrees of </a:t>
            </a:r>
            <a:r>
              <a:rPr lang="en-US" dirty="0" smtClean="0"/>
              <a:t>complexity: </a:t>
            </a:r>
            <a:endParaRPr lang="ru-RU" sz="2400" dirty="0" smtClean="0"/>
          </a:p>
          <a:p>
            <a:pPr marL="925830" lvl="1" indent="-514350">
              <a:buFont typeface="+mj-lt"/>
              <a:buAutoNum type="arabicPeriod"/>
            </a:pPr>
            <a:r>
              <a:rPr lang="en-US" sz="2800" b="1" u="sng" dirty="0" smtClean="0"/>
              <a:t>simple stems</a:t>
            </a:r>
            <a:r>
              <a:rPr lang="en-US" sz="2800" dirty="0" smtClean="0"/>
              <a:t>, which consist of only one, semantically non-motivated constituent: </a:t>
            </a:r>
            <a:r>
              <a:rPr lang="en-US" sz="2800" i="1" dirty="0" smtClean="0">
                <a:solidFill>
                  <a:srgbClr val="FF0000"/>
                </a:solidFill>
              </a:rPr>
              <a:t>pocket, motion, retain</a:t>
            </a:r>
            <a:r>
              <a:rPr lang="en-US" sz="2800" dirty="0" smtClean="0"/>
              <a:t>; </a:t>
            </a:r>
            <a:endParaRPr lang="ru-RU" sz="24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71546"/>
            <a:ext cx="8229600" cy="5502990"/>
          </a:xfrm>
        </p:spPr>
        <p:txBody>
          <a:bodyPr>
            <a:normAutofit/>
          </a:bodyPr>
          <a:lstStyle/>
          <a:p>
            <a:pPr marL="925830" lvl="1" indent="-514350">
              <a:buFont typeface="+mj-lt"/>
              <a:buAutoNum type="arabicPeriod" startAt="2"/>
            </a:pPr>
            <a:r>
              <a:rPr lang="en-US" sz="3200" b="1" u="sng" dirty="0" smtClean="0"/>
              <a:t>derived stems</a:t>
            </a:r>
            <a:r>
              <a:rPr lang="en-US" sz="3200" dirty="0" smtClean="0"/>
              <a:t>, which are semantically and structurally motivated. </a:t>
            </a:r>
            <a:endParaRPr lang="en-US" sz="3200" dirty="0" smtClean="0"/>
          </a:p>
          <a:p>
            <a:pPr marL="925830" lvl="1" indent="-514350">
              <a:buNone/>
            </a:pPr>
            <a:endParaRPr lang="en-US" sz="3200" dirty="0" smtClean="0"/>
          </a:p>
          <a:p>
            <a:pPr marL="925830" lvl="1" indent="-514350">
              <a:buNone/>
            </a:pPr>
            <a:r>
              <a:rPr lang="en-US" sz="3200" dirty="0" smtClean="0"/>
              <a:t>They </a:t>
            </a:r>
            <a:r>
              <a:rPr lang="en-US" sz="3200" dirty="0" smtClean="0"/>
              <a:t>are </a:t>
            </a:r>
            <a:r>
              <a:rPr lang="en-US" sz="3200" dirty="0" smtClean="0"/>
              <a:t>binary: </a:t>
            </a:r>
            <a:r>
              <a:rPr lang="en-US" sz="3200" i="1" dirty="0" smtClean="0">
                <a:solidFill>
                  <a:srgbClr val="FF0000"/>
                </a:solidFill>
              </a:rPr>
              <a:t>girlish, </a:t>
            </a:r>
            <a:r>
              <a:rPr lang="en-US" sz="3200" i="1" dirty="0" smtClean="0">
                <a:solidFill>
                  <a:srgbClr val="FF0000"/>
                </a:solidFill>
              </a:rPr>
              <a:t>girlishness </a:t>
            </a:r>
            <a:r>
              <a:rPr lang="en-US" sz="3200" dirty="0" smtClean="0"/>
              <a:t>. </a:t>
            </a:r>
          </a:p>
          <a:p>
            <a:pPr marL="925830" lvl="1" indent="-514350">
              <a:buNone/>
            </a:pPr>
            <a:endParaRPr lang="en-US" sz="3200" dirty="0" smtClean="0"/>
          </a:p>
          <a:p>
            <a:pPr marL="925830" lvl="1" indent="-514350">
              <a:buNone/>
            </a:pPr>
            <a:r>
              <a:rPr lang="en-US" sz="3200" dirty="0" smtClean="0"/>
              <a:t>The </a:t>
            </a:r>
            <a:r>
              <a:rPr lang="en-US" sz="3200" dirty="0" smtClean="0"/>
              <a:t>derived stem of the word </a:t>
            </a:r>
            <a:r>
              <a:rPr lang="en-US" sz="3200" i="1" dirty="0" smtClean="0">
                <a:solidFill>
                  <a:srgbClr val="FF0000"/>
                </a:solidFill>
              </a:rPr>
              <a:t>girlish</a:t>
            </a:r>
            <a:r>
              <a:rPr lang="en-US" sz="3200" dirty="0" smtClean="0"/>
              <a:t> is </a:t>
            </a:r>
            <a:r>
              <a:rPr lang="en-US" sz="3200" i="1" dirty="0" smtClean="0">
                <a:solidFill>
                  <a:srgbClr val="FF0000"/>
                </a:solidFill>
              </a:rPr>
              <a:t>girl</a:t>
            </a:r>
            <a:r>
              <a:rPr lang="en-US" sz="3200" dirty="0" smtClean="0"/>
              <a:t>, whereas the derived stem of the word </a:t>
            </a:r>
            <a:r>
              <a:rPr lang="en-US" sz="3200" i="1" dirty="0" smtClean="0">
                <a:solidFill>
                  <a:srgbClr val="FF0000"/>
                </a:solidFill>
              </a:rPr>
              <a:t>girlishness – girlish</a:t>
            </a:r>
            <a:r>
              <a:rPr lang="en-US" sz="3200" dirty="0" smtClean="0">
                <a:solidFill>
                  <a:srgbClr val="FF0000"/>
                </a:solidFill>
              </a:rPr>
              <a:t>-</a:t>
            </a:r>
            <a:r>
              <a:rPr lang="en-US" sz="3200" dirty="0" smtClean="0"/>
              <a:t>;  </a:t>
            </a:r>
            <a:endParaRPr lang="ru-RU" sz="3200" dirty="0" smtClean="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71546"/>
            <a:ext cx="8229600" cy="5502990"/>
          </a:xfrm>
        </p:spPr>
        <p:txBody>
          <a:bodyPr/>
          <a:lstStyle/>
          <a:p>
            <a:pPr marL="624078" lvl="1" indent="-514350">
              <a:buClr>
                <a:schemeClr val="accent3"/>
              </a:buClr>
              <a:buFont typeface="+mj-lt"/>
              <a:buAutoNum type="arabicPeriod" startAt="3"/>
            </a:pPr>
            <a:r>
              <a:rPr lang="en-US" sz="3200" b="1" u="sng" dirty="0" smtClean="0"/>
              <a:t>compound stems</a:t>
            </a:r>
            <a:r>
              <a:rPr lang="en-US" sz="3200" u="sng" dirty="0" smtClean="0"/>
              <a:t> </a:t>
            </a:r>
            <a:r>
              <a:rPr lang="en-US" sz="3200" dirty="0" smtClean="0"/>
              <a:t>are always binary and semantically motivated, but unlike the derived stems both ICs of compound stems are stems themselves: </a:t>
            </a:r>
            <a:endParaRPr lang="en-US" sz="3200" dirty="0" smtClean="0"/>
          </a:p>
          <a:p>
            <a:pPr marL="624078" lvl="1" indent="-514350">
              <a:buClr>
                <a:schemeClr val="accent3"/>
              </a:buClr>
              <a:buNone/>
            </a:pPr>
            <a:r>
              <a:rPr lang="en-US" sz="3200" i="1" dirty="0" smtClean="0"/>
              <a:t>	</a:t>
            </a:r>
            <a:r>
              <a:rPr lang="en-US" sz="3200" i="1" dirty="0" smtClean="0">
                <a:solidFill>
                  <a:srgbClr val="FF0000"/>
                </a:solidFill>
              </a:rPr>
              <a:t>match-box</a:t>
            </a:r>
            <a:r>
              <a:rPr lang="en-US" sz="3200" dirty="0" smtClean="0"/>
              <a:t> </a:t>
            </a:r>
            <a:r>
              <a:rPr lang="en-US" sz="3200" dirty="0" smtClean="0"/>
              <a:t>(two simple stems), </a:t>
            </a:r>
            <a:endParaRPr lang="en-US" sz="3200" dirty="0" smtClean="0"/>
          </a:p>
          <a:p>
            <a:pPr marL="624078" lvl="1" indent="-514350">
              <a:buClr>
                <a:schemeClr val="accent3"/>
              </a:buClr>
              <a:buNone/>
            </a:pPr>
            <a:r>
              <a:rPr lang="en-US" sz="3200" i="1" dirty="0" smtClean="0"/>
              <a:t>	</a:t>
            </a:r>
            <a:r>
              <a:rPr lang="en-US" sz="3200" i="1" dirty="0" smtClean="0">
                <a:solidFill>
                  <a:srgbClr val="FF0000"/>
                </a:solidFill>
              </a:rPr>
              <a:t>letter-writer</a:t>
            </a:r>
            <a:r>
              <a:rPr lang="en-US" sz="3200" dirty="0" smtClean="0">
                <a:solidFill>
                  <a:srgbClr val="FF0000"/>
                </a:solidFill>
              </a:rPr>
              <a:t> </a:t>
            </a:r>
            <a:r>
              <a:rPr lang="en-US" sz="3200" dirty="0" smtClean="0"/>
              <a:t>(one simple and one derived stem); </a:t>
            </a:r>
            <a:endParaRPr lang="en-US" sz="3200" dirty="0" smtClean="0"/>
          </a:p>
          <a:p>
            <a:pPr marL="624078" lvl="1" indent="-514350">
              <a:buClr>
                <a:schemeClr val="accent3"/>
              </a:buClr>
              <a:buNone/>
            </a:pPr>
            <a:r>
              <a:rPr lang="en-US" sz="3200" i="1" dirty="0" smtClean="0"/>
              <a:t>	</a:t>
            </a:r>
            <a:r>
              <a:rPr lang="en-US" sz="3200" i="1" dirty="0" smtClean="0">
                <a:solidFill>
                  <a:srgbClr val="FF0000"/>
                </a:solidFill>
              </a:rPr>
              <a:t>aircraft-carrier</a:t>
            </a:r>
            <a:r>
              <a:rPr lang="en-US" sz="3200" dirty="0" smtClean="0"/>
              <a:t> </a:t>
            </a:r>
            <a:r>
              <a:rPr lang="en-US" sz="3200" dirty="0" smtClean="0"/>
              <a:t>( a compound and derived stem).</a:t>
            </a:r>
            <a:endParaRPr lang="ru-RU" sz="3200" dirty="0" smtClean="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642918"/>
            <a:ext cx="8358246" cy="1000132"/>
          </a:xfrm>
        </p:spPr>
        <p:txBody>
          <a:bodyPr>
            <a:normAutofit fontScale="90000"/>
          </a:bodyPr>
          <a:lstStyle/>
          <a:p>
            <a:r>
              <a:rPr lang="en-US" dirty="0" smtClean="0"/>
              <a:t>2. </a:t>
            </a:r>
            <a:r>
              <a:rPr lang="en-US" u="sng" dirty="0" smtClean="0"/>
              <a:t>Bases </a:t>
            </a:r>
            <a:r>
              <a:rPr lang="en-US" u="sng" dirty="0" smtClean="0"/>
              <a:t>that coincide with </a:t>
            </a:r>
            <a:r>
              <a:rPr lang="en-US" u="sng" dirty="0" smtClean="0"/>
              <a:t>word-forms:</a:t>
            </a:r>
            <a:r>
              <a:rPr lang="en-US" i="1" dirty="0" smtClean="0">
                <a:solidFill>
                  <a:srgbClr val="FF0000"/>
                </a:solidFill>
              </a:rPr>
              <a:t> un</a:t>
            </a:r>
            <a:r>
              <a:rPr lang="en-US" i="1" u="sng" dirty="0" smtClean="0">
                <a:solidFill>
                  <a:srgbClr val="FF0000"/>
                </a:solidFill>
              </a:rPr>
              <a:t>smiling</a:t>
            </a:r>
            <a:r>
              <a:rPr lang="en-US" i="1" dirty="0" smtClean="0">
                <a:solidFill>
                  <a:srgbClr val="FF0000"/>
                </a:solidFill>
              </a:rPr>
              <a:t>, paper-</a:t>
            </a:r>
            <a:r>
              <a:rPr lang="en-US" i="1" u="sng" dirty="0" smtClean="0">
                <a:solidFill>
                  <a:srgbClr val="FF0000"/>
                </a:solidFill>
              </a:rPr>
              <a:t>bound</a:t>
            </a:r>
            <a:r>
              <a:rPr lang="en-US" i="1" dirty="0" smtClean="0">
                <a:solidFill>
                  <a:srgbClr val="FF0000"/>
                </a:solidFill>
              </a:rPr>
              <a:t>.</a:t>
            </a:r>
            <a:endParaRPr lang="ru-RU" dirty="0"/>
          </a:p>
        </p:txBody>
      </p:sp>
      <p:sp>
        <p:nvSpPr>
          <p:cNvPr id="3" name="Содержимое 2"/>
          <p:cNvSpPr>
            <a:spLocks noGrp="1"/>
          </p:cNvSpPr>
          <p:nvPr>
            <p:ph idx="1"/>
          </p:nvPr>
        </p:nvSpPr>
        <p:spPr>
          <a:xfrm>
            <a:off x="457200" y="1714488"/>
            <a:ext cx="8229600" cy="4860048"/>
          </a:xfrm>
        </p:spPr>
        <p:txBody>
          <a:bodyPr/>
          <a:lstStyle/>
          <a:p>
            <a:r>
              <a:rPr lang="en-US" dirty="0" smtClean="0"/>
              <a:t>This class of bases is represented by verbal word-forms the present and the past participles. The </a:t>
            </a:r>
            <a:r>
              <a:rPr lang="en-US" dirty="0" err="1" smtClean="0"/>
              <a:t>collocability</a:t>
            </a:r>
            <a:r>
              <a:rPr lang="en-US" dirty="0" smtClean="0"/>
              <a:t> of this class of derivational bases is confined to: </a:t>
            </a:r>
            <a:endParaRPr lang="ru-RU" sz="2400" dirty="0" smtClean="0"/>
          </a:p>
          <a:p>
            <a:pPr marL="925830" lvl="1" indent="-514350">
              <a:buFont typeface="+mj-lt"/>
              <a:buAutoNum type="alphaLcParenR"/>
            </a:pPr>
            <a:r>
              <a:rPr lang="en-US" sz="2800" dirty="0" smtClean="0"/>
              <a:t>a few derivational affixes such as the prefix </a:t>
            </a:r>
            <a:r>
              <a:rPr lang="en-US" sz="2800" i="1" dirty="0" smtClean="0">
                <a:solidFill>
                  <a:srgbClr val="FF0000"/>
                </a:solidFill>
              </a:rPr>
              <a:t>un-</a:t>
            </a:r>
            <a:r>
              <a:rPr lang="en-US" sz="2800" dirty="0" smtClean="0"/>
              <a:t> and the suffix </a:t>
            </a:r>
            <a:r>
              <a:rPr lang="en-US" sz="2800" i="1" dirty="0" smtClean="0"/>
              <a:t>–</a:t>
            </a:r>
            <a:r>
              <a:rPr lang="en-US" sz="2800" i="1" dirty="0" err="1" smtClean="0">
                <a:solidFill>
                  <a:srgbClr val="FF0000"/>
                </a:solidFill>
              </a:rPr>
              <a:t>ly</a:t>
            </a:r>
            <a:r>
              <a:rPr lang="en-US" sz="2800" dirty="0" smtClean="0">
                <a:solidFill>
                  <a:srgbClr val="FF0000"/>
                </a:solidFill>
              </a:rPr>
              <a:t>: </a:t>
            </a:r>
            <a:r>
              <a:rPr lang="en-US" sz="2800" i="1" dirty="0" smtClean="0">
                <a:solidFill>
                  <a:srgbClr val="FF0000"/>
                </a:solidFill>
              </a:rPr>
              <a:t>unnamed, unknown; smilingly, knowingly</a:t>
            </a:r>
            <a:r>
              <a:rPr lang="en-US" sz="2800" dirty="0" smtClean="0"/>
              <a:t>; </a:t>
            </a:r>
            <a:endParaRPr lang="ru-RU" sz="2400" dirty="0" smtClean="0"/>
          </a:p>
          <a:p>
            <a:pPr marL="925830" lvl="1" indent="-514350">
              <a:buFont typeface="+mj-lt"/>
              <a:buAutoNum type="alphaLcParenR"/>
            </a:pPr>
            <a:r>
              <a:rPr lang="en-US" sz="2800" dirty="0" smtClean="0"/>
              <a:t>other bases which coincide only with nominal and adjectival stems: </a:t>
            </a:r>
            <a:r>
              <a:rPr lang="en-US" sz="2800" i="1" dirty="0" smtClean="0">
                <a:solidFill>
                  <a:srgbClr val="FF0000"/>
                </a:solidFill>
              </a:rPr>
              <a:t>mocking-bird, dancing-girl, ice-bound, easygoing</a:t>
            </a:r>
            <a:r>
              <a:rPr lang="en-US" sz="2800" dirty="0" smtClean="0"/>
              <a:t>.</a:t>
            </a:r>
            <a:endParaRPr lang="ru-RU" sz="2400" dirty="0" smtClean="0"/>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472518" cy="1357322"/>
          </a:xfrm>
        </p:spPr>
        <p:txBody>
          <a:bodyPr>
            <a:normAutofit fontScale="90000"/>
          </a:bodyPr>
          <a:lstStyle/>
          <a:p>
            <a:r>
              <a:rPr lang="en-US" u="sng" dirty="0" smtClean="0"/>
              <a:t>3. Bases </a:t>
            </a:r>
            <a:r>
              <a:rPr lang="en-US" u="sng" dirty="0" smtClean="0"/>
              <a:t>they coincide with word-groups</a:t>
            </a:r>
            <a:r>
              <a:rPr lang="en-US" dirty="0" smtClean="0"/>
              <a:t>: </a:t>
            </a:r>
            <a:r>
              <a:rPr lang="en-US" b="1" i="1" u="sng" dirty="0" smtClean="0">
                <a:solidFill>
                  <a:srgbClr val="FF0000"/>
                </a:solidFill>
              </a:rPr>
              <a:t>flat-</a:t>
            </a:r>
            <a:r>
              <a:rPr lang="en-US" b="1" i="1" u="sng" dirty="0" err="1" smtClean="0">
                <a:solidFill>
                  <a:srgbClr val="FF0000"/>
                </a:solidFill>
              </a:rPr>
              <a:t>waist</a:t>
            </a:r>
            <a:r>
              <a:rPr lang="en-US" i="1" dirty="0" err="1" smtClean="0">
                <a:solidFill>
                  <a:srgbClr val="FF0000"/>
                </a:solidFill>
              </a:rPr>
              <a:t>ed</a:t>
            </a:r>
            <a:r>
              <a:rPr lang="en-US" dirty="0" smtClean="0"/>
              <a:t>, </a:t>
            </a:r>
            <a:r>
              <a:rPr lang="en-US" b="1" i="1" u="sng" dirty="0" smtClean="0">
                <a:solidFill>
                  <a:srgbClr val="FF0000"/>
                </a:solidFill>
              </a:rPr>
              <a:t>second-</a:t>
            </a:r>
            <a:r>
              <a:rPr lang="en-US" b="1" i="1" u="sng" dirty="0" err="1" smtClean="0">
                <a:solidFill>
                  <a:srgbClr val="FF0000"/>
                </a:solidFill>
              </a:rPr>
              <a:t>rate</a:t>
            </a:r>
            <a:r>
              <a:rPr lang="en-US" i="1" dirty="0" err="1" smtClean="0">
                <a:solidFill>
                  <a:srgbClr val="FF0000"/>
                </a:solidFill>
              </a:rPr>
              <a:t>ness</a:t>
            </a:r>
            <a:r>
              <a:rPr lang="en-US" dirty="0" smtClean="0"/>
              <a:t>. </a:t>
            </a:r>
            <a:endParaRPr lang="ru-RU" dirty="0"/>
          </a:p>
        </p:txBody>
      </p:sp>
      <p:sp>
        <p:nvSpPr>
          <p:cNvPr id="3" name="Содержимое 2"/>
          <p:cNvSpPr>
            <a:spLocks noGrp="1"/>
          </p:cNvSpPr>
          <p:nvPr>
            <p:ph idx="1"/>
          </p:nvPr>
        </p:nvSpPr>
        <p:spPr>
          <a:xfrm>
            <a:off x="457200" y="2428868"/>
            <a:ext cx="8229600" cy="4145668"/>
          </a:xfrm>
        </p:spPr>
        <p:txBody>
          <a:bodyPr/>
          <a:lstStyle/>
          <a:p>
            <a:r>
              <a:rPr lang="en-US" dirty="0" smtClean="0"/>
              <a:t>Bases of this class allow a rather limited range of </a:t>
            </a:r>
            <a:r>
              <a:rPr lang="en-US" dirty="0" err="1" smtClean="0"/>
              <a:t>collocability</a:t>
            </a:r>
            <a:r>
              <a:rPr lang="en-US" dirty="0" smtClean="0"/>
              <a:t>. </a:t>
            </a:r>
            <a:endParaRPr lang="en-US" dirty="0" smtClean="0"/>
          </a:p>
          <a:p>
            <a:r>
              <a:rPr lang="en-US" dirty="0" smtClean="0"/>
              <a:t>They </a:t>
            </a:r>
            <a:r>
              <a:rPr lang="en-US" dirty="0" smtClean="0"/>
              <a:t>are mostly combined with derivational affixes in the class of adjectives and nouns: </a:t>
            </a:r>
            <a:endParaRPr lang="en-US" dirty="0" smtClean="0"/>
          </a:p>
          <a:p>
            <a:pPr>
              <a:buNone/>
            </a:pPr>
            <a:r>
              <a:rPr lang="en-US" i="1" dirty="0" smtClean="0"/>
              <a:t>	</a:t>
            </a:r>
            <a:r>
              <a:rPr lang="en-US" i="1" dirty="0" smtClean="0">
                <a:solidFill>
                  <a:srgbClr val="FF0000"/>
                </a:solidFill>
              </a:rPr>
              <a:t>blue-eyed</a:t>
            </a:r>
            <a:r>
              <a:rPr lang="en-US" i="1" dirty="0" smtClean="0">
                <a:solidFill>
                  <a:srgbClr val="FF0000"/>
                </a:solidFill>
              </a:rPr>
              <a:t>, long-fingered, old-</a:t>
            </a:r>
            <a:r>
              <a:rPr lang="en-US" i="1" dirty="0" err="1" smtClean="0">
                <a:solidFill>
                  <a:srgbClr val="FF0000"/>
                </a:solidFill>
              </a:rPr>
              <a:t>worldish</a:t>
            </a:r>
            <a:r>
              <a:rPr lang="en-US" dirty="0" smtClean="0">
                <a:solidFill>
                  <a:srgbClr val="FF0000"/>
                </a:solidFill>
              </a:rPr>
              <a:t>. </a:t>
            </a:r>
            <a:endParaRPr lang="en-US" dirty="0" smtClean="0">
              <a:solidFill>
                <a:srgbClr val="FF0000"/>
              </a:solidFill>
            </a:endParaRPr>
          </a:p>
          <a:p>
            <a:pPr>
              <a:buNone/>
            </a:pPr>
            <a:r>
              <a:rPr lang="en-US" dirty="0" smtClean="0">
                <a:solidFill>
                  <a:srgbClr val="FF0000"/>
                </a:solidFill>
              </a:rPr>
              <a:t>	</a:t>
            </a:r>
            <a:r>
              <a:rPr lang="en-US" dirty="0" smtClean="0"/>
              <a:t>Free </a:t>
            </a:r>
            <a:r>
              <a:rPr lang="en-US" dirty="0" smtClean="0"/>
              <a:t>word-groups make up the greater part of this class of bases.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85818"/>
          </a:xfrm>
        </p:spPr>
        <p:txBody>
          <a:bodyPr>
            <a:normAutofit/>
          </a:bodyPr>
          <a:lstStyle/>
          <a:p>
            <a:pPr algn="ctr"/>
            <a:r>
              <a:rPr lang="en-US" dirty="0" smtClean="0"/>
              <a:t>IV. </a:t>
            </a:r>
            <a:r>
              <a:rPr lang="en-US" dirty="0" smtClean="0"/>
              <a:t>DERIVATIONAL </a:t>
            </a:r>
            <a:r>
              <a:rPr lang="en-US" dirty="0" smtClean="0"/>
              <a:t>AFFIXES -</a:t>
            </a:r>
            <a:endParaRPr lang="ru-RU" dirty="0"/>
          </a:p>
        </p:txBody>
      </p:sp>
      <p:sp>
        <p:nvSpPr>
          <p:cNvPr id="3" name="Содержимое 2"/>
          <p:cNvSpPr>
            <a:spLocks noGrp="1"/>
          </p:cNvSpPr>
          <p:nvPr>
            <p:ph idx="1"/>
          </p:nvPr>
        </p:nvSpPr>
        <p:spPr>
          <a:xfrm>
            <a:off x="457200" y="1571612"/>
            <a:ext cx="7615262" cy="5002924"/>
          </a:xfrm>
        </p:spPr>
        <p:txBody>
          <a:bodyPr/>
          <a:lstStyle/>
          <a:p>
            <a:pPr>
              <a:buNone/>
            </a:pPr>
            <a:r>
              <a:rPr lang="en-US" dirty="0" smtClean="0"/>
              <a:t> are Immediate </a:t>
            </a:r>
            <a:r>
              <a:rPr lang="en-US" dirty="0" smtClean="0"/>
              <a:t>Constituents of derived words in all parts of speech. </a:t>
            </a:r>
            <a:endParaRPr lang="en-US" dirty="0" smtClean="0"/>
          </a:p>
          <a:p>
            <a:pPr>
              <a:buNone/>
            </a:pPr>
            <a:r>
              <a:rPr lang="en-US" dirty="0" smtClean="0"/>
              <a:t>Semantically </a:t>
            </a:r>
            <a:r>
              <a:rPr lang="en-US" dirty="0" smtClean="0"/>
              <a:t>derivational affixes are characterized by a unity of </a:t>
            </a:r>
            <a:endParaRPr lang="en-US" dirty="0" smtClean="0"/>
          </a:p>
          <a:p>
            <a:pPr marL="365125" indent="357188"/>
            <a:r>
              <a:rPr lang="en-US" u="sng" dirty="0" smtClean="0">
                <a:solidFill>
                  <a:srgbClr val="0070C0"/>
                </a:solidFill>
              </a:rPr>
              <a:t>part-of-speech </a:t>
            </a:r>
            <a:r>
              <a:rPr lang="en-US" u="sng" dirty="0" smtClean="0">
                <a:solidFill>
                  <a:srgbClr val="0070C0"/>
                </a:solidFill>
              </a:rPr>
              <a:t>meaning</a:t>
            </a:r>
            <a:r>
              <a:rPr lang="en-US" dirty="0" smtClean="0"/>
              <a:t>, </a:t>
            </a:r>
            <a:endParaRPr lang="en-US" dirty="0" smtClean="0"/>
          </a:p>
          <a:p>
            <a:pPr marL="365125" indent="357188"/>
            <a:r>
              <a:rPr lang="en-US" u="sng" dirty="0" smtClean="0">
                <a:solidFill>
                  <a:srgbClr val="0070C0"/>
                </a:solidFill>
              </a:rPr>
              <a:t>lexical </a:t>
            </a:r>
            <a:r>
              <a:rPr lang="en-US" u="sng" dirty="0" smtClean="0">
                <a:solidFill>
                  <a:srgbClr val="0070C0"/>
                </a:solidFill>
              </a:rPr>
              <a:t>meaning, </a:t>
            </a:r>
            <a:endParaRPr lang="en-US" u="sng" dirty="0" smtClean="0">
              <a:solidFill>
                <a:srgbClr val="0070C0"/>
              </a:solidFill>
            </a:endParaRPr>
          </a:p>
          <a:p>
            <a:pPr marL="365125" indent="357188"/>
            <a:r>
              <a:rPr lang="en-US" u="sng" dirty="0" smtClean="0">
                <a:solidFill>
                  <a:srgbClr val="0070C0"/>
                </a:solidFill>
              </a:rPr>
              <a:t>differential meaning; </a:t>
            </a:r>
          </a:p>
          <a:p>
            <a:pPr marL="365125" indent="357188"/>
            <a:r>
              <a:rPr lang="en-US" u="sng" dirty="0" smtClean="0">
                <a:solidFill>
                  <a:srgbClr val="0070C0"/>
                </a:solidFill>
              </a:rPr>
              <a:t>distributional </a:t>
            </a:r>
            <a:r>
              <a:rPr lang="en-US" u="sng" dirty="0" smtClean="0">
                <a:solidFill>
                  <a:srgbClr val="0070C0"/>
                </a:solidFill>
              </a:rPr>
              <a:t>meanings</a:t>
            </a:r>
            <a:r>
              <a:rPr lang="en-US" dirty="0" smtClean="0"/>
              <a:t>. </a:t>
            </a:r>
            <a:endParaRPr lang="ru-RU" dirty="0" smtClean="0"/>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424006"/>
          </a:xfrm>
        </p:spPr>
        <p:txBody>
          <a:bodyPr>
            <a:normAutofit/>
          </a:bodyPr>
          <a:lstStyle/>
          <a:p>
            <a:r>
              <a:rPr lang="en-US" dirty="0" smtClean="0"/>
              <a:t>Derivational affixes have two </a:t>
            </a:r>
            <a:r>
              <a:rPr lang="en-US" u="sng" dirty="0" smtClean="0"/>
              <a:t>basic functions</a:t>
            </a:r>
            <a:r>
              <a:rPr lang="en-US" dirty="0" smtClean="0"/>
              <a:t>: </a:t>
            </a:r>
            <a:endParaRPr lang="ru-RU" dirty="0"/>
          </a:p>
        </p:txBody>
      </p:sp>
      <p:sp>
        <p:nvSpPr>
          <p:cNvPr id="3" name="Содержимое 2"/>
          <p:cNvSpPr>
            <a:spLocks noGrp="1"/>
          </p:cNvSpPr>
          <p:nvPr>
            <p:ph idx="1"/>
          </p:nvPr>
        </p:nvSpPr>
        <p:spPr>
          <a:xfrm>
            <a:off x="457200" y="2571744"/>
            <a:ext cx="8229600" cy="4002792"/>
          </a:xfrm>
        </p:spPr>
        <p:txBody>
          <a:bodyPr/>
          <a:lstStyle/>
          <a:p>
            <a:pPr marL="624078" indent="-514350">
              <a:buFont typeface="+mj-lt"/>
              <a:buAutoNum type="arabicPeriod"/>
            </a:pPr>
            <a:r>
              <a:rPr lang="en-US" dirty="0" smtClean="0"/>
              <a:t>stem building which is common to all </a:t>
            </a:r>
            <a:r>
              <a:rPr lang="en-US" dirty="0" err="1" smtClean="0"/>
              <a:t>affixational</a:t>
            </a:r>
            <a:r>
              <a:rPr lang="en-US" dirty="0" smtClean="0"/>
              <a:t> morphemes: </a:t>
            </a:r>
            <a:endParaRPr lang="en-US" dirty="0" smtClean="0"/>
          </a:p>
          <a:p>
            <a:pPr marL="624078" indent="-514350">
              <a:buNone/>
            </a:pPr>
            <a:r>
              <a:rPr lang="en-US" dirty="0" smtClean="0"/>
              <a:t>	</a:t>
            </a:r>
            <a:r>
              <a:rPr lang="en-US" dirty="0" smtClean="0"/>
              <a:t>derivational </a:t>
            </a:r>
            <a:r>
              <a:rPr lang="en-US" dirty="0" smtClean="0"/>
              <a:t>and non-derivational, </a:t>
            </a:r>
            <a:endParaRPr lang="en-US" dirty="0" smtClean="0"/>
          </a:p>
          <a:p>
            <a:pPr marL="624078" indent="-514350">
              <a:buNone/>
            </a:pPr>
            <a:r>
              <a:rPr lang="en-US" dirty="0" smtClean="0"/>
              <a:t>	</a:t>
            </a:r>
            <a:r>
              <a:rPr lang="en-US" dirty="0" smtClean="0"/>
              <a:t>cf</a:t>
            </a:r>
            <a:r>
              <a:rPr lang="en-US" dirty="0" smtClean="0"/>
              <a:t>.: </a:t>
            </a:r>
            <a:r>
              <a:rPr lang="en-US" i="1" dirty="0" smtClean="0">
                <a:solidFill>
                  <a:srgbClr val="FF0000"/>
                </a:solidFill>
              </a:rPr>
              <a:t>-</a:t>
            </a:r>
            <a:r>
              <a:rPr lang="en-US" i="1" dirty="0" err="1" smtClean="0">
                <a:solidFill>
                  <a:srgbClr val="FF0000"/>
                </a:solidFill>
              </a:rPr>
              <a:t>sh</a:t>
            </a:r>
            <a:r>
              <a:rPr lang="en-US" dirty="0" smtClean="0">
                <a:solidFill>
                  <a:srgbClr val="FF0000"/>
                </a:solidFill>
              </a:rPr>
              <a:t> </a:t>
            </a:r>
            <a:r>
              <a:rPr lang="en-US" dirty="0" smtClean="0"/>
              <a:t>in the words </a:t>
            </a:r>
            <a:r>
              <a:rPr lang="en-US" i="1" dirty="0" smtClean="0">
                <a:solidFill>
                  <a:srgbClr val="FF0000"/>
                </a:solidFill>
              </a:rPr>
              <a:t>girlish, </a:t>
            </a:r>
            <a:r>
              <a:rPr lang="en-US" i="1" dirty="0" err="1" smtClean="0">
                <a:solidFill>
                  <a:srgbClr val="FF0000"/>
                </a:solidFill>
              </a:rPr>
              <a:t>greyish</a:t>
            </a:r>
            <a:r>
              <a:rPr lang="en-US" dirty="0" smtClean="0">
                <a:solidFill>
                  <a:srgbClr val="FF0000"/>
                </a:solidFill>
              </a:rPr>
              <a:t> </a:t>
            </a:r>
            <a:endParaRPr lang="en-US" dirty="0" smtClean="0">
              <a:solidFill>
                <a:srgbClr val="FF0000"/>
              </a:solidFill>
            </a:endParaRPr>
          </a:p>
          <a:p>
            <a:pPr marL="624078" indent="-514350">
              <a:buNone/>
            </a:pPr>
            <a:r>
              <a:rPr lang="en-US" dirty="0" smtClean="0"/>
              <a:t>	</a:t>
            </a:r>
            <a:r>
              <a:rPr lang="en-US" dirty="0" smtClean="0"/>
              <a:t>and </a:t>
            </a:r>
            <a:r>
              <a:rPr lang="en-US" i="1" dirty="0" smtClean="0">
                <a:solidFill>
                  <a:srgbClr val="FF0000"/>
                </a:solidFill>
              </a:rPr>
              <a:t>–</a:t>
            </a:r>
            <a:r>
              <a:rPr lang="en-US" i="1" dirty="0" err="1" smtClean="0">
                <a:solidFill>
                  <a:srgbClr val="FF0000"/>
                </a:solidFill>
              </a:rPr>
              <a:t>ish</a:t>
            </a:r>
            <a:r>
              <a:rPr lang="en-US" dirty="0" smtClean="0">
                <a:solidFill>
                  <a:srgbClr val="FF0000"/>
                </a:solidFill>
              </a:rPr>
              <a:t> </a:t>
            </a:r>
            <a:r>
              <a:rPr lang="en-US" dirty="0" smtClean="0"/>
              <a:t>in the words </a:t>
            </a:r>
            <a:r>
              <a:rPr lang="en-US" i="1" dirty="0" smtClean="0">
                <a:solidFill>
                  <a:srgbClr val="FF0000"/>
                </a:solidFill>
              </a:rPr>
              <a:t>publish, distinguish</a:t>
            </a:r>
            <a:r>
              <a:rPr lang="en-US" dirty="0" smtClean="0"/>
              <a:t>; </a:t>
            </a:r>
            <a:endParaRPr lang="ru-RU" dirty="0" smtClean="0"/>
          </a:p>
          <a:p>
            <a:pPr marL="624078" indent="-514350">
              <a:buFont typeface="+mj-lt"/>
              <a:buAutoNum type="arabicPeriod"/>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85786" y="1071546"/>
            <a:ext cx="7572428" cy="5502990"/>
          </a:xfrm>
        </p:spPr>
        <p:txBody>
          <a:bodyPr>
            <a:normAutofit/>
          </a:bodyPr>
          <a:lstStyle/>
          <a:p>
            <a:pPr marL="624078" indent="-514350">
              <a:buFont typeface="+mj-lt"/>
              <a:buAutoNum type="arabicPeriod" startAt="2"/>
            </a:pPr>
            <a:r>
              <a:rPr lang="en-US" dirty="0" smtClean="0"/>
              <a:t>word-building</a:t>
            </a:r>
            <a:r>
              <a:rPr lang="en-US" dirty="0" smtClean="0"/>
              <a:t>, this is the function of </a:t>
            </a:r>
            <a:r>
              <a:rPr lang="en-US" dirty="0" err="1" smtClean="0"/>
              <a:t>repatterning</a:t>
            </a:r>
            <a:r>
              <a:rPr lang="en-US" dirty="0" smtClean="0"/>
              <a:t> a derivational base and thus forming new words. </a:t>
            </a:r>
            <a:endParaRPr lang="en-US" dirty="0" smtClean="0"/>
          </a:p>
          <a:p>
            <a:pPr marL="624078" indent="-514350">
              <a:buNone/>
            </a:pPr>
            <a:r>
              <a:rPr lang="en-US" dirty="0" smtClean="0"/>
              <a:t>	</a:t>
            </a:r>
            <a:r>
              <a:rPr lang="en-US" dirty="0" smtClean="0"/>
              <a:t>The </a:t>
            </a:r>
            <a:r>
              <a:rPr lang="en-US" dirty="0" err="1" smtClean="0"/>
              <a:t>repatterning</a:t>
            </a:r>
            <a:r>
              <a:rPr lang="en-US" dirty="0" smtClean="0"/>
              <a:t> </a:t>
            </a:r>
            <a:r>
              <a:rPr lang="en-US" dirty="0" smtClean="0"/>
              <a:t>may result in transferring a derivational base into the stem of another part of speech, for example, the derivational suffix </a:t>
            </a:r>
            <a:r>
              <a:rPr lang="en-US" i="1" dirty="0" smtClean="0">
                <a:solidFill>
                  <a:srgbClr val="FF0000"/>
                </a:solidFill>
              </a:rPr>
              <a:t>–</a:t>
            </a:r>
            <a:r>
              <a:rPr lang="en-US" i="1" dirty="0" err="1" smtClean="0">
                <a:solidFill>
                  <a:srgbClr val="FF0000"/>
                </a:solidFill>
              </a:rPr>
              <a:t>ness</a:t>
            </a:r>
            <a:r>
              <a:rPr lang="en-US" dirty="0" smtClean="0">
                <a:solidFill>
                  <a:srgbClr val="FF0000"/>
                </a:solidFill>
              </a:rPr>
              <a:t> </a:t>
            </a:r>
            <a:r>
              <a:rPr lang="en-US" dirty="0" smtClean="0"/>
              <a:t>in the words </a:t>
            </a:r>
            <a:r>
              <a:rPr lang="en-US" i="1" dirty="0" smtClean="0">
                <a:solidFill>
                  <a:srgbClr val="FF0000"/>
                </a:solidFill>
              </a:rPr>
              <a:t>friendliness</a:t>
            </a:r>
            <a:r>
              <a:rPr lang="en-US" dirty="0" smtClean="0"/>
              <a:t> </a:t>
            </a:r>
            <a:r>
              <a:rPr lang="en-US" dirty="0" smtClean="0"/>
              <a:t>and </a:t>
            </a:r>
            <a:r>
              <a:rPr lang="en-US" i="1" dirty="0" smtClean="0">
                <a:solidFill>
                  <a:srgbClr val="FF0000"/>
                </a:solidFill>
              </a:rPr>
              <a:t>girlishness</a:t>
            </a:r>
            <a:r>
              <a:rPr lang="en-US" dirty="0" smtClean="0"/>
              <a:t> </a:t>
            </a:r>
            <a:r>
              <a:rPr lang="en-US" dirty="0" err="1" smtClean="0"/>
              <a:t>repattern</a:t>
            </a:r>
            <a:r>
              <a:rPr lang="en-US" dirty="0" smtClean="0"/>
              <a:t> </a:t>
            </a:r>
            <a:r>
              <a:rPr lang="en-US" dirty="0" smtClean="0"/>
              <a:t>the adjectival derivational bases </a:t>
            </a:r>
            <a:r>
              <a:rPr lang="en-US" i="1" dirty="0" smtClean="0">
                <a:solidFill>
                  <a:srgbClr val="FF0000"/>
                </a:solidFill>
              </a:rPr>
              <a:t>friendly-</a:t>
            </a:r>
            <a:r>
              <a:rPr lang="en-US" dirty="0" smtClean="0">
                <a:solidFill>
                  <a:srgbClr val="FF0000"/>
                </a:solidFill>
              </a:rPr>
              <a:t>, </a:t>
            </a:r>
            <a:r>
              <a:rPr lang="en-US" i="1" dirty="0" smtClean="0">
                <a:solidFill>
                  <a:srgbClr val="FF0000"/>
                </a:solidFill>
              </a:rPr>
              <a:t>girlish-</a:t>
            </a:r>
            <a:r>
              <a:rPr lang="en-US" dirty="0" smtClean="0">
                <a:solidFill>
                  <a:srgbClr val="FF0000"/>
                </a:solidFill>
              </a:rPr>
              <a:t> </a:t>
            </a:r>
            <a:r>
              <a:rPr lang="en-US" dirty="0" smtClean="0"/>
              <a:t>into the noun stems. </a:t>
            </a:r>
            <a:endParaRPr lang="en-US" dirty="0" smtClean="0"/>
          </a:p>
          <a:p>
            <a:pPr marL="624078" indent="-514350">
              <a:buNone/>
            </a:pPr>
            <a:r>
              <a:rPr lang="en-US" dirty="0" smtClean="0"/>
              <a:t> </a:t>
            </a:r>
            <a:endParaRPr lang="ru-RU" dirty="0" smtClean="0"/>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1071570"/>
          </a:xfrm>
        </p:spPr>
        <p:txBody>
          <a:bodyPr>
            <a:normAutofit/>
          </a:bodyPr>
          <a:lstStyle/>
          <a:p>
            <a:pPr algn="ctr"/>
            <a:r>
              <a:rPr lang="en-US" sz="3200" b="1" i="1" dirty="0" smtClean="0"/>
              <a:t>4.1. SEMANTIC CHARACTERISTICS OF DERIVATIONAL </a:t>
            </a:r>
            <a:r>
              <a:rPr lang="en-US" sz="3200" b="1" i="1" dirty="0" smtClean="0"/>
              <a:t>AFFIXES</a:t>
            </a:r>
            <a:endParaRPr lang="ru-RU" sz="3200" dirty="0"/>
          </a:p>
        </p:txBody>
      </p:sp>
      <p:sp>
        <p:nvSpPr>
          <p:cNvPr id="3" name="Содержимое 2"/>
          <p:cNvSpPr>
            <a:spLocks noGrp="1"/>
          </p:cNvSpPr>
          <p:nvPr>
            <p:ph idx="1"/>
          </p:nvPr>
        </p:nvSpPr>
        <p:spPr>
          <a:xfrm>
            <a:off x="457200" y="1857364"/>
            <a:ext cx="8229600" cy="4717172"/>
          </a:xfrm>
        </p:spPr>
        <p:txBody>
          <a:bodyPr>
            <a:normAutofit lnSpcReduction="10000"/>
          </a:bodyPr>
          <a:lstStyle/>
          <a:p>
            <a:r>
              <a:rPr lang="en-US" dirty="0" smtClean="0"/>
              <a:t>The </a:t>
            </a:r>
            <a:r>
              <a:rPr lang="en-US" dirty="0" smtClean="0"/>
              <a:t>part-of-speech meaning is proper to derivational suffixes and prefixes in different degrees. </a:t>
            </a:r>
            <a:endParaRPr lang="en-US" dirty="0" smtClean="0"/>
          </a:p>
          <a:p>
            <a:r>
              <a:rPr lang="en-US" dirty="0" smtClean="0"/>
              <a:t>Prefixes </a:t>
            </a:r>
            <a:r>
              <a:rPr lang="en-US" dirty="0" smtClean="0"/>
              <a:t>like </a:t>
            </a:r>
            <a:r>
              <a:rPr lang="en-US" i="1" dirty="0" smtClean="0">
                <a:solidFill>
                  <a:srgbClr val="FF0000"/>
                </a:solidFill>
              </a:rPr>
              <a:t>en-, de-, out-, un-, be</a:t>
            </a:r>
            <a:r>
              <a:rPr lang="en-US" dirty="0" smtClean="0">
                <a:solidFill>
                  <a:srgbClr val="FF0000"/>
                </a:solidFill>
              </a:rPr>
              <a:t>- </a:t>
            </a:r>
            <a:r>
              <a:rPr lang="en-US" dirty="0" smtClean="0"/>
              <a:t>possess the part-of-speech meaning and function as verb classifiers, for example, </a:t>
            </a:r>
            <a:r>
              <a:rPr lang="en-US" i="1" dirty="0" smtClean="0">
                <a:solidFill>
                  <a:srgbClr val="FF0000"/>
                </a:solidFill>
              </a:rPr>
              <a:t>enlarge, deice, unhook, befriend</a:t>
            </a:r>
            <a:r>
              <a:rPr lang="en-US" dirty="0" smtClean="0">
                <a:solidFill>
                  <a:srgbClr val="FF0000"/>
                </a:solidFill>
              </a:rPr>
              <a:t>. </a:t>
            </a:r>
            <a:endParaRPr lang="en-US" dirty="0" smtClean="0">
              <a:solidFill>
                <a:srgbClr val="FF0000"/>
              </a:solidFill>
            </a:endParaRPr>
          </a:p>
          <a:p>
            <a:r>
              <a:rPr lang="en-US" dirty="0" smtClean="0"/>
              <a:t>The </a:t>
            </a:r>
            <a:r>
              <a:rPr lang="en-US" dirty="0" smtClean="0"/>
              <a:t>prefix </a:t>
            </a:r>
            <a:r>
              <a:rPr lang="en-US" i="1" dirty="0" smtClean="0">
                <a:solidFill>
                  <a:srgbClr val="FF0000"/>
                </a:solidFill>
              </a:rPr>
              <a:t>over-</a:t>
            </a:r>
            <a:r>
              <a:rPr lang="en-US" dirty="0" smtClean="0"/>
              <a:t> evidently lacks the part-of-speech meaning and is freely used both for verbs and adjectives, for example, </a:t>
            </a:r>
            <a:r>
              <a:rPr lang="en-US" i="1" dirty="0" smtClean="0">
                <a:solidFill>
                  <a:srgbClr val="FF0000"/>
                </a:solidFill>
              </a:rPr>
              <a:t>oversleep, overeat, over-confident, over-worried</a:t>
            </a:r>
            <a:r>
              <a:rPr lang="en-US" dirty="0" smtClean="0"/>
              <a:t>. </a:t>
            </a:r>
            <a:endParaRPr lang="ru-RU"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00132"/>
          </a:xfrm>
        </p:spPr>
        <p:txBody>
          <a:bodyPr>
            <a:normAutofit/>
          </a:bodyPr>
          <a:lstStyle/>
          <a:p>
            <a:pPr algn="ctr"/>
            <a:r>
              <a:rPr lang="en-US" dirty="0" smtClean="0"/>
              <a:t>Derivation </a:t>
            </a:r>
            <a:endParaRPr lang="ru-RU" dirty="0"/>
          </a:p>
        </p:txBody>
      </p:sp>
      <p:sp>
        <p:nvSpPr>
          <p:cNvPr id="3" name="Содержимое 2"/>
          <p:cNvSpPr>
            <a:spLocks noGrp="1"/>
          </p:cNvSpPr>
          <p:nvPr>
            <p:ph idx="1"/>
          </p:nvPr>
        </p:nvSpPr>
        <p:spPr>
          <a:xfrm>
            <a:off x="457200" y="1500174"/>
            <a:ext cx="8329642" cy="5074362"/>
          </a:xfrm>
        </p:spPr>
        <p:txBody>
          <a:bodyPr>
            <a:normAutofit fontScale="92500" lnSpcReduction="10000"/>
          </a:bodyPr>
          <a:lstStyle/>
          <a:p>
            <a:pPr marL="681228" indent="-571500">
              <a:buFont typeface="+mj-lt"/>
              <a:buAutoNum type="romanUcPeriod"/>
            </a:pPr>
            <a:r>
              <a:rPr lang="en-US" sz="3000" dirty="0" smtClean="0"/>
              <a:t>Derivational Structure.</a:t>
            </a:r>
            <a:endParaRPr lang="ru-RU" sz="3000" dirty="0" smtClean="0"/>
          </a:p>
          <a:p>
            <a:pPr marL="681228" indent="-571500">
              <a:buFont typeface="+mj-lt"/>
              <a:buAutoNum type="romanUcPeriod"/>
            </a:pPr>
            <a:r>
              <a:rPr lang="en-US" sz="3000" dirty="0" smtClean="0"/>
              <a:t>Derivational </a:t>
            </a:r>
            <a:r>
              <a:rPr lang="en-US" sz="3000" dirty="0" smtClean="0"/>
              <a:t>Relations.</a:t>
            </a:r>
            <a:endParaRPr lang="ru-RU" sz="3000" dirty="0" smtClean="0"/>
          </a:p>
          <a:p>
            <a:pPr marL="681228" indent="-571500">
              <a:buFont typeface="+mj-lt"/>
              <a:buAutoNum type="romanUcPeriod"/>
            </a:pPr>
            <a:r>
              <a:rPr lang="en-US" sz="3000" dirty="0" smtClean="0"/>
              <a:t>Derivational Bases.</a:t>
            </a:r>
            <a:endParaRPr lang="en-US" sz="3000" dirty="0" smtClean="0"/>
          </a:p>
          <a:p>
            <a:pPr marL="681228" indent="-571500">
              <a:buNone/>
            </a:pPr>
            <a:r>
              <a:rPr lang="en-US" sz="3000" dirty="0" smtClean="0"/>
              <a:t>	</a:t>
            </a:r>
            <a:r>
              <a:rPr lang="en-US" sz="3000" dirty="0" smtClean="0"/>
              <a:t>3.1</a:t>
            </a:r>
            <a:r>
              <a:rPr lang="en-US" sz="3000" dirty="0" smtClean="0"/>
              <a:t>. Structural Classification of Derivational Bases.</a:t>
            </a:r>
            <a:endParaRPr lang="ru-RU" sz="3000" dirty="0" smtClean="0"/>
          </a:p>
          <a:p>
            <a:pPr marL="681228" indent="-571500">
              <a:buFont typeface="+mj-lt"/>
              <a:buAutoNum type="romanUcPeriod" startAt="4"/>
            </a:pPr>
            <a:r>
              <a:rPr lang="en-US" sz="3000" dirty="0" smtClean="0"/>
              <a:t>Derivational </a:t>
            </a:r>
            <a:r>
              <a:rPr lang="en-US" sz="3000" dirty="0" smtClean="0"/>
              <a:t>Affixes. 	</a:t>
            </a:r>
            <a:endParaRPr lang="ru-RU" sz="3000" dirty="0" smtClean="0"/>
          </a:p>
          <a:p>
            <a:pPr>
              <a:buNone/>
            </a:pPr>
            <a:r>
              <a:rPr lang="en-US" sz="3000" dirty="0" smtClean="0"/>
              <a:t>	    4.1. Semantic Characteristics of Derivational     </a:t>
            </a:r>
          </a:p>
          <a:p>
            <a:pPr>
              <a:buNone/>
            </a:pPr>
            <a:r>
              <a:rPr lang="en-US" sz="3000" dirty="0" smtClean="0"/>
              <a:t> </a:t>
            </a:r>
            <a:r>
              <a:rPr lang="en-US" sz="3000" dirty="0" smtClean="0"/>
              <a:t>      Affixes.</a:t>
            </a:r>
            <a:endParaRPr lang="ru-RU" sz="3000" dirty="0" smtClean="0"/>
          </a:p>
          <a:p>
            <a:pPr>
              <a:buNone/>
            </a:pPr>
            <a:r>
              <a:rPr lang="en-US" sz="3000" dirty="0" smtClean="0"/>
              <a:t>	</a:t>
            </a:r>
            <a:r>
              <a:rPr lang="en-US" sz="3000" dirty="0" smtClean="0"/>
              <a:t>    4.2</a:t>
            </a:r>
            <a:r>
              <a:rPr lang="en-US" sz="3000" dirty="0" smtClean="0"/>
              <a:t>. Semi-affixes.</a:t>
            </a:r>
            <a:endParaRPr lang="ru-RU" sz="3000" dirty="0" smtClean="0"/>
          </a:p>
          <a:p>
            <a:pPr marL="681228" indent="-571500">
              <a:buFont typeface="+mj-lt"/>
              <a:buAutoNum type="romanUcPeriod" startAt="5"/>
            </a:pPr>
            <a:r>
              <a:rPr lang="en-US" sz="3000" dirty="0" smtClean="0"/>
              <a:t>Derivational </a:t>
            </a:r>
            <a:r>
              <a:rPr lang="en-US" sz="3000" dirty="0" smtClean="0"/>
              <a:t>Patterns.</a:t>
            </a:r>
            <a:endParaRPr lang="ru-RU" sz="3000" dirty="0" smtClean="0"/>
          </a:p>
          <a:p>
            <a:pPr>
              <a:buNone/>
            </a:pPr>
            <a:r>
              <a:rPr lang="en-US" sz="3000" dirty="0" smtClean="0"/>
              <a:t>	    5.1</a:t>
            </a:r>
            <a:r>
              <a:rPr lang="en-US" sz="3000" dirty="0" smtClean="0"/>
              <a:t>. Structural-semantic Classification of Derivational Patterns.</a:t>
            </a:r>
            <a:endParaRPr lang="ru-RU" sz="3000"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The lexical meaning in derivational affixes </a:t>
            </a:r>
            <a:r>
              <a:rPr lang="en-US" dirty="0" smtClean="0"/>
              <a:t>may </a:t>
            </a:r>
            <a:r>
              <a:rPr lang="en-US" dirty="0" smtClean="0"/>
              <a:t>be viewed at different levels:</a:t>
            </a:r>
            <a:r>
              <a:rPr lang="ru-RU" dirty="0" smtClean="0"/>
              <a:t/>
            </a:r>
            <a:br>
              <a:rPr lang="ru-RU" dirty="0" smtClean="0"/>
            </a:br>
            <a:endParaRPr lang="ru-RU" dirty="0"/>
          </a:p>
        </p:txBody>
      </p:sp>
      <p:sp>
        <p:nvSpPr>
          <p:cNvPr id="3" name="Содержимое 2"/>
          <p:cNvSpPr>
            <a:spLocks noGrp="1"/>
          </p:cNvSpPr>
          <p:nvPr>
            <p:ph idx="1"/>
          </p:nvPr>
        </p:nvSpPr>
        <p:spPr/>
        <p:txBody>
          <a:bodyPr>
            <a:normAutofit lnSpcReduction="10000"/>
          </a:bodyPr>
          <a:lstStyle/>
          <a:p>
            <a:pPr marL="624078" indent="-514350">
              <a:buFont typeface="+mj-lt"/>
              <a:buAutoNum type="arabicPeriod"/>
            </a:pPr>
            <a:r>
              <a:rPr lang="en-US" dirty="0" smtClean="0"/>
              <a:t>the lexical meaning of a generic type proper to a set of affixes, forming a semantic subset. </a:t>
            </a:r>
            <a:endParaRPr lang="en-US" dirty="0" smtClean="0"/>
          </a:p>
          <a:p>
            <a:pPr marL="624078" indent="-514350">
              <a:buNone/>
            </a:pPr>
            <a:r>
              <a:rPr lang="en-US" dirty="0" smtClean="0"/>
              <a:t>	</a:t>
            </a:r>
            <a:r>
              <a:rPr lang="en-US" u="sng" dirty="0" smtClean="0"/>
              <a:t>The </a:t>
            </a:r>
            <a:r>
              <a:rPr lang="en-US" u="sng" dirty="0" smtClean="0"/>
              <a:t>meaning of resemblance </a:t>
            </a:r>
            <a:r>
              <a:rPr lang="en-US" dirty="0" smtClean="0"/>
              <a:t>found in the suffixes </a:t>
            </a:r>
            <a:r>
              <a:rPr lang="en-US" i="1" dirty="0" smtClean="0">
                <a:solidFill>
                  <a:srgbClr val="FF0000"/>
                </a:solidFill>
              </a:rPr>
              <a:t>–</a:t>
            </a:r>
            <a:r>
              <a:rPr lang="en-US" i="1" dirty="0" err="1" smtClean="0">
                <a:solidFill>
                  <a:srgbClr val="FF0000"/>
                </a:solidFill>
              </a:rPr>
              <a:t>ish</a:t>
            </a:r>
            <a:r>
              <a:rPr lang="en-US" i="1" dirty="0" smtClean="0">
                <a:solidFill>
                  <a:srgbClr val="FF0000"/>
                </a:solidFill>
              </a:rPr>
              <a:t>, -like, -y, -</a:t>
            </a:r>
            <a:r>
              <a:rPr lang="en-US" i="1" dirty="0" err="1" smtClean="0">
                <a:solidFill>
                  <a:srgbClr val="FF0000"/>
                </a:solidFill>
              </a:rPr>
              <a:t>ly</a:t>
            </a:r>
            <a:r>
              <a:rPr lang="en-US" i="1" dirty="0" smtClean="0">
                <a:solidFill>
                  <a:srgbClr val="FF0000"/>
                </a:solidFill>
              </a:rPr>
              <a:t> (</a:t>
            </a:r>
            <a:r>
              <a:rPr lang="en-US" i="1" dirty="0" err="1" smtClean="0">
                <a:solidFill>
                  <a:srgbClr val="FF0000"/>
                </a:solidFill>
              </a:rPr>
              <a:t>spiderish</a:t>
            </a:r>
            <a:r>
              <a:rPr lang="en-US" i="1" dirty="0" smtClean="0">
                <a:solidFill>
                  <a:srgbClr val="FF0000"/>
                </a:solidFill>
              </a:rPr>
              <a:t>, spiderlike, spidery</a:t>
            </a:r>
            <a:r>
              <a:rPr lang="en-US" dirty="0" smtClean="0">
                <a:solidFill>
                  <a:srgbClr val="FF0000"/>
                </a:solidFill>
              </a:rPr>
              <a:t>); </a:t>
            </a:r>
            <a:endParaRPr lang="en-US" dirty="0" smtClean="0">
              <a:solidFill>
                <a:srgbClr val="FF0000"/>
              </a:solidFill>
            </a:endParaRPr>
          </a:p>
          <a:p>
            <a:pPr marL="624078" indent="-514350">
              <a:buNone/>
            </a:pPr>
            <a:r>
              <a:rPr lang="en-US" dirty="0" smtClean="0">
                <a:solidFill>
                  <a:srgbClr val="FF0000"/>
                </a:solidFill>
              </a:rPr>
              <a:t>	</a:t>
            </a:r>
            <a:r>
              <a:rPr lang="en-US" u="sng" dirty="0" smtClean="0"/>
              <a:t>The </a:t>
            </a:r>
            <a:r>
              <a:rPr lang="en-US" u="sng" dirty="0" smtClean="0"/>
              <a:t>meaning of abstract quality </a:t>
            </a:r>
            <a:r>
              <a:rPr lang="en-US" dirty="0" smtClean="0"/>
              <a:t>conveyed by the suffixes </a:t>
            </a:r>
            <a:r>
              <a:rPr lang="en-US" i="1" dirty="0" smtClean="0">
                <a:solidFill>
                  <a:srgbClr val="FF0000"/>
                </a:solidFill>
              </a:rPr>
              <a:t>–</a:t>
            </a:r>
            <a:r>
              <a:rPr lang="en-US" i="1" dirty="0" err="1" smtClean="0">
                <a:solidFill>
                  <a:srgbClr val="FF0000"/>
                </a:solidFill>
              </a:rPr>
              <a:t>ness</a:t>
            </a:r>
            <a:r>
              <a:rPr lang="en-US" i="1" dirty="0" smtClean="0">
                <a:solidFill>
                  <a:srgbClr val="FF0000"/>
                </a:solidFill>
              </a:rPr>
              <a:t>, -</a:t>
            </a:r>
            <a:r>
              <a:rPr lang="en-US" i="1" dirty="0" err="1" smtClean="0">
                <a:solidFill>
                  <a:srgbClr val="FF0000"/>
                </a:solidFill>
              </a:rPr>
              <a:t>ty</a:t>
            </a:r>
            <a:r>
              <a:rPr lang="en-US" i="1" dirty="0" smtClean="0">
                <a:solidFill>
                  <a:srgbClr val="FF0000"/>
                </a:solidFill>
              </a:rPr>
              <a:t> (blindness, equality</a:t>
            </a:r>
            <a:r>
              <a:rPr lang="en-US" dirty="0" smtClean="0">
                <a:solidFill>
                  <a:srgbClr val="FF0000"/>
                </a:solidFill>
              </a:rPr>
              <a:t>); </a:t>
            </a:r>
            <a:r>
              <a:rPr lang="en-US" u="sng" dirty="0" smtClean="0"/>
              <a:t>The </a:t>
            </a:r>
            <a:r>
              <a:rPr lang="en-US" u="sng" dirty="0" smtClean="0"/>
              <a:t>meaning of absence </a:t>
            </a:r>
            <a:r>
              <a:rPr lang="en-US" dirty="0" smtClean="0"/>
              <a:t>conveyed by the prefix </a:t>
            </a:r>
            <a:r>
              <a:rPr lang="en-US" i="1" dirty="0" smtClean="0"/>
              <a:t>un-</a:t>
            </a:r>
            <a:r>
              <a:rPr lang="en-US" dirty="0" smtClean="0"/>
              <a:t> and the suffix </a:t>
            </a:r>
            <a:r>
              <a:rPr lang="en-US" i="1" dirty="0" smtClean="0">
                <a:solidFill>
                  <a:srgbClr val="FF0000"/>
                </a:solidFill>
              </a:rPr>
              <a:t>–less (unclean, unlucky, speechless, heartless</a:t>
            </a:r>
            <a:r>
              <a:rPr lang="en-US" dirty="0" smtClean="0">
                <a:solidFill>
                  <a:srgbClr val="FF0000"/>
                </a:solidFill>
              </a:rPr>
              <a:t>)</a:t>
            </a:r>
            <a:r>
              <a:rPr lang="en-US" dirty="0" smtClean="0"/>
              <a:t>; </a:t>
            </a:r>
            <a:endParaRPr lang="ru-RU" dirty="0" smtClean="0"/>
          </a:p>
          <a:p>
            <a:pPr marL="624078" indent="-514350">
              <a:buFont typeface="+mj-lt"/>
              <a:buAutoNum type="arabicPeriod"/>
            </a:pP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1357298"/>
            <a:ext cx="7715304" cy="5217238"/>
          </a:xfrm>
        </p:spPr>
        <p:txBody>
          <a:bodyPr/>
          <a:lstStyle/>
          <a:p>
            <a:pPr marL="624078" indent="-514350">
              <a:buFont typeface="+mj-lt"/>
              <a:buAutoNum type="arabicPeriod" startAt="2"/>
            </a:pPr>
            <a:r>
              <a:rPr lang="en-US" dirty="0" smtClean="0"/>
              <a:t>an </a:t>
            </a:r>
            <a:r>
              <a:rPr lang="en-US" dirty="0" smtClean="0"/>
              <a:t>individual lexical meaning shared by no other affix. </a:t>
            </a:r>
            <a:endParaRPr lang="en-US" dirty="0" smtClean="0"/>
          </a:p>
          <a:p>
            <a:pPr marL="624078" indent="-514350">
              <a:buNone/>
            </a:pPr>
            <a:r>
              <a:rPr lang="en-US" dirty="0" smtClean="0"/>
              <a:t>	</a:t>
            </a:r>
            <a:r>
              <a:rPr lang="en-US" dirty="0" smtClean="0"/>
              <a:t>The </a:t>
            </a:r>
            <a:r>
              <a:rPr lang="en-US" dirty="0" smtClean="0"/>
              <a:t>suffixes </a:t>
            </a:r>
            <a:r>
              <a:rPr lang="en-US" i="1" dirty="0" smtClean="0">
                <a:solidFill>
                  <a:srgbClr val="FF0000"/>
                </a:solidFill>
              </a:rPr>
              <a:t>–</a:t>
            </a:r>
            <a:r>
              <a:rPr lang="en-US" i="1" dirty="0" err="1" smtClean="0">
                <a:solidFill>
                  <a:srgbClr val="FF0000"/>
                </a:solidFill>
              </a:rPr>
              <a:t>ish</a:t>
            </a:r>
            <a:r>
              <a:rPr lang="en-US" i="1" dirty="0" smtClean="0">
                <a:solidFill>
                  <a:srgbClr val="FF0000"/>
                </a:solidFill>
              </a:rPr>
              <a:t>, -like, -y</a:t>
            </a:r>
            <a:r>
              <a:rPr lang="en-US" dirty="0" smtClean="0">
                <a:solidFill>
                  <a:srgbClr val="FF0000"/>
                </a:solidFill>
              </a:rPr>
              <a:t> </a:t>
            </a:r>
            <a:r>
              <a:rPr lang="en-US" dirty="0" smtClean="0"/>
              <a:t>all have the meaning of resemblance </a:t>
            </a:r>
            <a:endParaRPr lang="en-US" dirty="0" smtClean="0"/>
          </a:p>
          <a:p>
            <a:pPr marL="624078" indent="-514350">
              <a:buNone/>
            </a:pPr>
            <a:r>
              <a:rPr lang="en-US" dirty="0" smtClean="0"/>
              <a:t>	</a:t>
            </a:r>
            <a:r>
              <a:rPr lang="en-US" dirty="0" smtClean="0"/>
              <a:t>but </a:t>
            </a:r>
            <a:r>
              <a:rPr lang="en-US" i="1" dirty="0" smtClean="0">
                <a:solidFill>
                  <a:srgbClr val="FF0000"/>
                </a:solidFill>
              </a:rPr>
              <a:t>–like</a:t>
            </a:r>
            <a:r>
              <a:rPr lang="en-US" dirty="0" smtClean="0">
                <a:solidFill>
                  <a:srgbClr val="FF0000"/>
                </a:solidFill>
              </a:rPr>
              <a:t> </a:t>
            </a:r>
            <a:r>
              <a:rPr lang="en-US" dirty="0" smtClean="0"/>
              <a:t>conveys an overall resemblance, </a:t>
            </a:r>
            <a:endParaRPr lang="en-US" dirty="0" smtClean="0"/>
          </a:p>
          <a:p>
            <a:pPr marL="624078" indent="-514350">
              <a:buNone/>
            </a:pPr>
            <a:r>
              <a:rPr lang="en-US" i="1" dirty="0" smtClean="0">
                <a:solidFill>
                  <a:srgbClr val="FF0000"/>
                </a:solidFill>
              </a:rPr>
              <a:t>	</a:t>
            </a:r>
            <a:r>
              <a:rPr lang="en-US" i="1" dirty="0" smtClean="0">
                <a:solidFill>
                  <a:srgbClr val="FF0000"/>
                </a:solidFill>
              </a:rPr>
              <a:t>-</a:t>
            </a:r>
            <a:r>
              <a:rPr lang="en-US" i="1" dirty="0" err="1" smtClean="0">
                <a:solidFill>
                  <a:srgbClr val="FF0000"/>
                </a:solidFill>
              </a:rPr>
              <a:t>ish</a:t>
            </a:r>
            <a:r>
              <a:rPr lang="en-US" dirty="0" smtClean="0">
                <a:solidFill>
                  <a:srgbClr val="FF0000"/>
                </a:solidFill>
              </a:rPr>
              <a:t> </a:t>
            </a:r>
            <a:r>
              <a:rPr lang="en-US" dirty="0" smtClean="0"/>
              <a:t>conveys likeness to the most typical qualities of the object; </a:t>
            </a:r>
            <a:endParaRPr lang="en-US" dirty="0" smtClean="0"/>
          </a:p>
          <a:p>
            <a:pPr marL="624078" indent="-514350">
              <a:buNone/>
            </a:pPr>
            <a:r>
              <a:rPr lang="en-US" i="1" dirty="0" smtClean="0">
                <a:solidFill>
                  <a:srgbClr val="FF0000"/>
                </a:solidFill>
              </a:rPr>
              <a:t>	</a:t>
            </a:r>
            <a:r>
              <a:rPr lang="en-US" i="1" dirty="0" smtClean="0">
                <a:solidFill>
                  <a:srgbClr val="FF0000"/>
                </a:solidFill>
              </a:rPr>
              <a:t>-</a:t>
            </a:r>
            <a:r>
              <a:rPr lang="en-US" i="1" dirty="0" smtClean="0">
                <a:solidFill>
                  <a:srgbClr val="FF0000"/>
                </a:solidFill>
              </a:rPr>
              <a:t>y</a:t>
            </a:r>
            <a:r>
              <a:rPr lang="en-US" dirty="0" smtClean="0"/>
              <a:t> conveys likeness to outer shape, form, size of the object</a:t>
            </a:r>
            <a:r>
              <a:rPr lang="en-US" dirty="0" smtClean="0"/>
              <a:t>.</a:t>
            </a:r>
            <a:endParaRPr lang="ru-RU"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57224" y="1285860"/>
            <a:ext cx="7358114" cy="5288676"/>
          </a:xfrm>
        </p:spPr>
        <p:txBody>
          <a:bodyPr/>
          <a:lstStyle/>
          <a:p>
            <a:r>
              <a:rPr lang="en-US" dirty="0" smtClean="0"/>
              <a:t>Derivational affixes may be </a:t>
            </a:r>
            <a:r>
              <a:rPr lang="en-US" dirty="0" err="1" smtClean="0"/>
              <a:t>monosemantic</a:t>
            </a:r>
            <a:r>
              <a:rPr lang="en-US" dirty="0" smtClean="0"/>
              <a:t>, for example, the prefix </a:t>
            </a:r>
            <a:r>
              <a:rPr lang="en-US" i="1" dirty="0" err="1" smtClean="0">
                <a:solidFill>
                  <a:srgbClr val="FF0000"/>
                </a:solidFill>
              </a:rPr>
              <a:t>omni</a:t>
            </a:r>
            <a:r>
              <a:rPr lang="en-US" i="1" dirty="0" smtClean="0">
                <a:solidFill>
                  <a:srgbClr val="FF0000"/>
                </a:solidFill>
              </a:rPr>
              <a:t>-</a:t>
            </a:r>
            <a:r>
              <a:rPr lang="en-US" dirty="0" smtClean="0"/>
              <a:t> meaning ‘all’ (</a:t>
            </a:r>
            <a:r>
              <a:rPr lang="en-US" i="1" dirty="0" smtClean="0">
                <a:solidFill>
                  <a:srgbClr val="FF0000"/>
                </a:solidFill>
              </a:rPr>
              <a:t>omnipresence, omniscience</a:t>
            </a:r>
            <a:r>
              <a:rPr lang="en-US" dirty="0" smtClean="0"/>
              <a:t>), and </a:t>
            </a:r>
            <a:r>
              <a:rPr lang="en-US" dirty="0" err="1" smtClean="0"/>
              <a:t>polysemantic</a:t>
            </a:r>
            <a:r>
              <a:rPr lang="en-US" dirty="0" smtClean="0"/>
              <a:t>, for example, the suffix </a:t>
            </a:r>
            <a:r>
              <a:rPr lang="en-US" dirty="0" smtClean="0">
                <a:solidFill>
                  <a:srgbClr val="FF0000"/>
                </a:solidFill>
              </a:rPr>
              <a:t>–</a:t>
            </a:r>
            <a:r>
              <a:rPr lang="en-US" i="1" dirty="0" smtClean="0">
                <a:solidFill>
                  <a:srgbClr val="FF0000"/>
                </a:solidFill>
              </a:rPr>
              <a:t>less</a:t>
            </a:r>
            <a:r>
              <a:rPr lang="en-US" dirty="0" smtClean="0">
                <a:solidFill>
                  <a:srgbClr val="FF0000"/>
                </a:solidFill>
              </a:rPr>
              <a:t> </a:t>
            </a:r>
            <a:r>
              <a:rPr lang="en-US" dirty="0" smtClean="0"/>
              <a:t>meaning ‘lacking </a:t>
            </a:r>
            <a:r>
              <a:rPr lang="en-US" dirty="0" err="1" smtClean="0"/>
              <a:t>smth</a:t>
            </a:r>
            <a:r>
              <a:rPr lang="en-US" dirty="0" smtClean="0"/>
              <a:t>’ (</a:t>
            </a:r>
            <a:r>
              <a:rPr lang="en-US" i="1" dirty="0" smtClean="0">
                <a:solidFill>
                  <a:srgbClr val="FF0000"/>
                </a:solidFill>
              </a:rPr>
              <a:t>brainless, endl</a:t>
            </a:r>
            <a:r>
              <a:rPr lang="en-US" i="1" dirty="0" smtClean="0"/>
              <a:t>ess</a:t>
            </a:r>
            <a:r>
              <a:rPr lang="en-US" dirty="0" smtClean="0"/>
              <a:t>) and ‘exceeding a category’ (</a:t>
            </a:r>
            <a:r>
              <a:rPr lang="en-US" i="1" dirty="0" smtClean="0">
                <a:solidFill>
                  <a:srgbClr val="FF0000"/>
                </a:solidFill>
              </a:rPr>
              <a:t>timeless, countless</a:t>
            </a:r>
            <a:r>
              <a:rPr lang="en-US" dirty="0" smtClean="0"/>
              <a:t>).</a:t>
            </a:r>
            <a:endParaRPr lang="ru-RU" dirty="0" smtClean="0"/>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642942"/>
          </a:xfrm>
        </p:spPr>
        <p:txBody>
          <a:bodyPr>
            <a:normAutofit/>
          </a:bodyPr>
          <a:lstStyle/>
          <a:p>
            <a:pPr algn="ctr"/>
            <a:r>
              <a:rPr lang="en-US" sz="3200" b="1" i="1" dirty="0" smtClean="0"/>
              <a:t>4.2. </a:t>
            </a:r>
            <a:r>
              <a:rPr lang="en-US" sz="3200" b="1" i="1" dirty="0" smtClean="0"/>
              <a:t>SEMI-AFFIXES</a:t>
            </a:r>
            <a:endParaRPr lang="ru-RU" sz="3200" dirty="0"/>
          </a:p>
        </p:txBody>
      </p:sp>
      <p:sp>
        <p:nvSpPr>
          <p:cNvPr id="3" name="Содержимое 2"/>
          <p:cNvSpPr>
            <a:spLocks noGrp="1"/>
          </p:cNvSpPr>
          <p:nvPr>
            <p:ph idx="1"/>
          </p:nvPr>
        </p:nvSpPr>
        <p:spPr>
          <a:xfrm>
            <a:off x="457200" y="1643050"/>
            <a:ext cx="8229600" cy="4931486"/>
          </a:xfrm>
        </p:spPr>
        <p:txBody>
          <a:bodyPr>
            <a:normAutofit lnSpcReduction="10000"/>
          </a:bodyPr>
          <a:lstStyle/>
          <a:p>
            <a:r>
              <a:rPr lang="en-US" dirty="0" smtClean="0"/>
              <a:t>- are elements </a:t>
            </a:r>
            <a:r>
              <a:rPr lang="en-US" dirty="0" smtClean="0"/>
              <a:t>which stand midway between roots and affixes. </a:t>
            </a:r>
            <a:endParaRPr lang="en-US" dirty="0" smtClean="0"/>
          </a:p>
          <a:p>
            <a:r>
              <a:rPr lang="en-US" dirty="0" smtClean="0"/>
              <a:t>These are morphemes </a:t>
            </a:r>
            <a:r>
              <a:rPr lang="en-US" dirty="0" smtClean="0"/>
              <a:t>whose derivational function does not allow one to refer them either to derivational affixes or to bases, e.g., </a:t>
            </a:r>
            <a:r>
              <a:rPr lang="en-US" i="1" dirty="0" smtClean="0">
                <a:solidFill>
                  <a:srgbClr val="FF0000"/>
                </a:solidFill>
              </a:rPr>
              <a:t>half</a:t>
            </a:r>
            <a:r>
              <a:rPr lang="en-US" i="1" dirty="0" smtClean="0"/>
              <a:t>-</a:t>
            </a:r>
            <a:r>
              <a:rPr lang="en-US" dirty="0" smtClean="0"/>
              <a:t> in the word </a:t>
            </a:r>
            <a:r>
              <a:rPr lang="en-US" i="1" dirty="0" smtClean="0">
                <a:solidFill>
                  <a:srgbClr val="FF0000"/>
                </a:solidFill>
              </a:rPr>
              <a:t>half-</a:t>
            </a:r>
            <a:r>
              <a:rPr lang="en-US" dirty="0" smtClean="0">
                <a:solidFill>
                  <a:srgbClr val="FF0000"/>
                </a:solidFill>
              </a:rPr>
              <a:t>done, </a:t>
            </a:r>
            <a:r>
              <a:rPr lang="en-US" i="1" dirty="0" smtClean="0">
                <a:solidFill>
                  <a:srgbClr val="FF0000"/>
                </a:solidFill>
              </a:rPr>
              <a:t>half-</a:t>
            </a:r>
            <a:r>
              <a:rPr lang="en-US" dirty="0" smtClean="0">
                <a:solidFill>
                  <a:srgbClr val="FF0000"/>
                </a:solidFill>
              </a:rPr>
              <a:t>broken</a:t>
            </a:r>
            <a:r>
              <a:rPr lang="en-US" dirty="0" smtClean="0"/>
              <a:t>; </a:t>
            </a:r>
            <a:endParaRPr lang="en-US" dirty="0" smtClean="0"/>
          </a:p>
          <a:p>
            <a:pPr>
              <a:buNone/>
            </a:pPr>
            <a:r>
              <a:rPr lang="en-US" i="1" dirty="0" smtClean="0">
                <a:solidFill>
                  <a:srgbClr val="FF0000"/>
                </a:solidFill>
              </a:rPr>
              <a:t>	self-</a:t>
            </a:r>
            <a:r>
              <a:rPr lang="en-US" dirty="0" smtClean="0"/>
              <a:t> </a:t>
            </a:r>
            <a:r>
              <a:rPr lang="en-US" dirty="0" smtClean="0"/>
              <a:t>in the words </a:t>
            </a:r>
            <a:r>
              <a:rPr lang="en-US" i="1" dirty="0" smtClean="0">
                <a:solidFill>
                  <a:srgbClr val="FF0000"/>
                </a:solidFill>
              </a:rPr>
              <a:t>self-</a:t>
            </a:r>
            <a:r>
              <a:rPr lang="en-US" dirty="0" smtClean="0">
                <a:solidFill>
                  <a:srgbClr val="FF0000"/>
                </a:solidFill>
              </a:rPr>
              <a:t>made, </a:t>
            </a:r>
            <a:r>
              <a:rPr lang="en-US" i="1" dirty="0" smtClean="0">
                <a:solidFill>
                  <a:srgbClr val="FF0000"/>
                </a:solidFill>
              </a:rPr>
              <a:t>self-</a:t>
            </a:r>
            <a:r>
              <a:rPr lang="en-US" dirty="0" smtClean="0">
                <a:solidFill>
                  <a:srgbClr val="FF0000"/>
                </a:solidFill>
              </a:rPr>
              <a:t>interest</a:t>
            </a:r>
            <a:r>
              <a:rPr lang="en-US" dirty="0" smtClean="0"/>
              <a:t>; </a:t>
            </a:r>
            <a:endParaRPr lang="en-US" dirty="0" smtClean="0"/>
          </a:p>
          <a:p>
            <a:pPr>
              <a:buNone/>
            </a:pPr>
            <a:r>
              <a:rPr lang="en-US" i="1" dirty="0" smtClean="0">
                <a:solidFill>
                  <a:srgbClr val="FF0000"/>
                </a:solidFill>
              </a:rPr>
              <a:t>	ill-</a:t>
            </a:r>
            <a:r>
              <a:rPr lang="en-US" dirty="0" smtClean="0"/>
              <a:t> </a:t>
            </a:r>
            <a:r>
              <a:rPr lang="en-US" dirty="0" smtClean="0"/>
              <a:t>in the word </a:t>
            </a:r>
            <a:r>
              <a:rPr lang="en-US" i="1" dirty="0" smtClean="0">
                <a:solidFill>
                  <a:srgbClr val="FF0000"/>
                </a:solidFill>
              </a:rPr>
              <a:t>ill-</a:t>
            </a:r>
            <a:r>
              <a:rPr lang="en-US" dirty="0" smtClean="0">
                <a:solidFill>
                  <a:srgbClr val="FF0000"/>
                </a:solidFill>
              </a:rPr>
              <a:t>dressed, </a:t>
            </a:r>
            <a:r>
              <a:rPr lang="en-US" i="1" dirty="0" smtClean="0">
                <a:solidFill>
                  <a:srgbClr val="FF0000"/>
                </a:solidFill>
              </a:rPr>
              <a:t>ill-</a:t>
            </a:r>
            <a:r>
              <a:rPr lang="en-US" dirty="0" smtClean="0">
                <a:solidFill>
                  <a:srgbClr val="FF0000"/>
                </a:solidFill>
              </a:rPr>
              <a:t>behaved</a:t>
            </a:r>
            <a:r>
              <a:rPr lang="en-US" dirty="0" smtClean="0"/>
              <a:t>. </a:t>
            </a:r>
            <a:endParaRPr lang="en-US" dirty="0" smtClean="0"/>
          </a:p>
          <a:p>
            <a:pPr>
              <a:buNone/>
            </a:pPr>
            <a:r>
              <a:rPr lang="en-US" dirty="0" smtClean="0"/>
              <a:t>	On the one hand, these </a:t>
            </a:r>
            <a:r>
              <a:rPr lang="en-US" dirty="0" smtClean="0"/>
              <a:t>morphemes retain certain lexical ties with the root-morphemes of independent words, on the other hand, they function as derivational prefixes. </a:t>
            </a:r>
            <a:endParaRPr lang="ru-RU" dirty="0" smtClean="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642942"/>
          </a:xfrm>
        </p:spPr>
        <p:txBody>
          <a:bodyPr>
            <a:normAutofit fontScale="90000"/>
          </a:bodyPr>
          <a:lstStyle/>
          <a:p>
            <a:pPr algn="ctr"/>
            <a:r>
              <a:rPr lang="en-US" dirty="0" smtClean="0"/>
              <a:t>V. </a:t>
            </a:r>
            <a:r>
              <a:rPr lang="en-US" dirty="0" smtClean="0"/>
              <a:t>DERIVATIONAL </a:t>
            </a:r>
            <a:r>
              <a:rPr lang="en-US" dirty="0" smtClean="0"/>
              <a:t>PATTERNS</a:t>
            </a:r>
            <a:endParaRPr lang="ru-RU" dirty="0"/>
          </a:p>
        </p:txBody>
      </p:sp>
      <p:sp>
        <p:nvSpPr>
          <p:cNvPr id="3" name="Содержимое 2"/>
          <p:cNvSpPr>
            <a:spLocks noGrp="1"/>
          </p:cNvSpPr>
          <p:nvPr>
            <p:ph idx="1"/>
          </p:nvPr>
        </p:nvSpPr>
        <p:spPr>
          <a:xfrm>
            <a:off x="457200" y="1571612"/>
            <a:ext cx="8229600" cy="5002924"/>
          </a:xfrm>
        </p:spPr>
        <p:txBody>
          <a:bodyPr>
            <a:normAutofit fontScale="92500" lnSpcReduction="20000"/>
          </a:bodyPr>
          <a:lstStyle/>
          <a:p>
            <a:r>
              <a:rPr lang="en-US" dirty="0" smtClean="0"/>
              <a:t>DP is </a:t>
            </a:r>
            <a:r>
              <a:rPr lang="en-GB" dirty="0" smtClean="0"/>
              <a:t>a regular meaningful arrangement, a structure that imposes rigid rules on the order and the nature of the derivational bases and affixes that may be brought together. </a:t>
            </a:r>
            <a:endParaRPr lang="en-GB" dirty="0" smtClean="0"/>
          </a:p>
          <a:p>
            <a:r>
              <a:rPr lang="en-GB" dirty="0" smtClean="0"/>
              <a:t>Small </a:t>
            </a:r>
            <a:r>
              <a:rPr lang="en-GB" dirty="0" smtClean="0"/>
              <a:t>letters </a:t>
            </a:r>
            <a:r>
              <a:rPr lang="en-GB" b="1" dirty="0" smtClean="0"/>
              <a:t>v, n, a, d, num</a:t>
            </a:r>
            <a:r>
              <a:rPr lang="en-GB" i="1" dirty="0" smtClean="0"/>
              <a:t> </a:t>
            </a:r>
            <a:r>
              <a:rPr lang="en-GB" dirty="0" smtClean="0"/>
              <a:t>stand for the bases which coincide with the stems of the respective parts of speech: verbs, nouns, adjectives, </a:t>
            </a:r>
            <a:r>
              <a:rPr lang="en-GB" dirty="0" smtClean="0"/>
              <a:t>adverbs; </a:t>
            </a:r>
          </a:p>
          <a:p>
            <a:r>
              <a:rPr lang="en-GB" b="1" dirty="0" err="1" smtClean="0"/>
              <a:t>v</a:t>
            </a:r>
            <a:r>
              <a:rPr lang="en-GB" b="1" baseline="-25000" dirty="0" err="1" smtClean="0"/>
              <a:t>ed</a:t>
            </a:r>
            <a:r>
              <a:rPr lang="en-GB" b="1" dirty="0" smtClean="0"/>
              <a:t>, </a:t>
            </a:r>
            <a:r>
              <a:rPr lang="en-GB" b="1" dirty="0" err="1" smtClean="0"/>
              <a:t>v</a:t>
            </a:r>
            <a:r>
              <a:rPr lang="en-GB" b="1" baseline="-25000" dirty="0" err="1" smtClean="0"/>
              <a:t>ing</a:t>
            </a:r>
            <a:r>
              <a:rPr lang="en-GB" i="1" dirty="0" smtClean="0"/>
              <a:t> </a:t>
            </a:r>
            <a:r>
              <a:rPr lang="en-GB" dirty="0" smtClean="0"/>
              <a:t>stand for the bases which are the past and present participles respectively. </a:t>
            </a:r>
            <a:endParaRPr lang="en-GB" dirty="0" smtClean="0"/>
          </a:p>
          <a:p>
            <a:r>
              <a:rPr lang="en-GB" dirty="0" smtClean="0"/>
              <a:t>In </a:t>
            </a:r>
            <a:r>
              <a:rPr lang="en-GB" dirty="0" smtClean="0"/>
              <a:t>words of the </a:t>
            </a:r>
            <a:r>
              <a:rPr lang="en-GB" i="1" dirty="0" smtClean="0">
                <a:solidFill>
                  <a:srgbClr val="FF0000"/>
                </a:solidFill>
              </a:rPr>
              <a:t>long-fingered</a:t>
            </a:r>
            <a:r>
              <a:rPr lang="en-GB" b="1" dirty="0" smtClean="0">
                <a:solidFill>
                  <a:srgbClr val="FF0000"/>
                </a:solidFill>
              </a:rPr>
              <a:t> </a:t>
            </a:r>
            <a:r>
              <a:rPr lang="en-GB" dirty="0" smtClean="0"/>
              <a:t>or </a:t>
            </a:r>
            <a:r>
              <a:rPr lang="en-GB" i="1" dirty="0" smtClean="0">
                <a:solidFill>
                  <a:srgbClr val="FF0000"/>
                </a:solidFill>
              </a:rPr>
              <a:t>sit-inner</a:t>
            </a:r>
            <a:r>
              <a:rPr lang="en-GB" b="1" dirty="0" smtClean="0"/>
              <a:t> </a:t>
            </a:r>
            <a:r>
              <a:rPr lang="en-GB" dirty="0" smtClean="0"/>
              <a:t>type the derivational bases are represented by bracketed symbols of the parts of speech making up the corresponding collocations, for example </a:t>
            </a:r>
            <a:r>
              <a:rPr lang="en-GB" i="1" dirty="0" smtClean="0"/>
              <a:t>(</a:t>
            </a:r>
            <a:r>
              <a:rPr lang="en-GB" i="1" dirty="0" err="1" smtClean="0"/>
              <a:t>a+n</a:t>
            </a:r>
            <a:r>
              <a:rPr lang="en-GB" i="1" dirty="0" smtClean="0"/>
              <a:t>)+ </a:t>
            </a:r>
            <a:r>
              <a:rPr lang="en-GB" dirty="0" smtClean="0"/>
              <a:t>+-</a:t>
            </a:r>
            <a:r>
              <a:rPr lang="en-GB" dirty="0" err="1" smtClean="0"/>
              <a:t>ed</a:t>
            </a:r>
            <a:r>
              <a:rPr lang="en-GB" dirty="0" smtClean="0"/>
              <a:t>), </a:t>
            </a:r>
            <a:r>
              <a:rPr lang="en-GB" i="1" dirty="0" smtClean="0"/>
              <a:t>(</a:t>
            </a:r>
            <a:r>
              <a:rPr lang="en-GB" i="1" dirty="0" err="1" smtClean="0"/>
              <a:t>v+d</a:t>
            </a:r>
            <a:r>
              <a:rPr lang="en-GB" i="1" dirty="0" smtClean="0"/>
              <a:t>) + </a:t>
            </a:r>
            <a:r>
              <a:rPr lang="en-GB" b="1" i="1" dirty="0" err="1" smtClean="0"/>
              <a:t>er</a:t>
            </a:r>
            <a:r>
              <a:rPr lang="en-GB" i="1" dirty="0" smtClean="0"/>
              <a:t>.</a:t>
            </a:r>
            <a:endParaRPr lang="ru-RU" dirty="0" smtClean="0"/>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1495444"/>
          </a:xfrm>
        </p:spPr>
        <p:txBody>
          <a:bodyPr>
            <a:noAutofit/>
          </a:bodyPr>
          <a:lstStyle/>
          <a:p>
            <a:pPr algn="ctr"/>
            <a:r>
              <a:rPr lang="en-GB" sz="3200" b="1" i="1" dirty="0" smtClean="0"/>
              <a:t>5.1. STRUCTURAL-SEMANTIC CLASSIFICATION OF DERIVATIONAL </a:t>
            </a:r>
            <a:r>
              <a:rPr lang="en-GB" sz="3200" b="1" i="1" dirty="0" smtClean="0"/>
              <a:t>PATTERNS</a:t>
            </a:r>
            <a:endParaRPr lang="ru-RU" sz="3200" dirty="0"/>
          </a:p>
        </p:txBody>
      </p:sp>
      <p:sp>
        <p:nvSpPr>
          <p:cNvPr id="3" name="Содержимое 2"/>
          <p:cNvSpPr>
            <a:spLocks noGrp="1"/>
          </p:cNvSpPr>
          <p:nvPr>
            <p:ph idx="1"/>
          </p:nvPr>
        </p:nvSpPr>
        <p:spPr>
          <a:xfrm>
            <a:off x="857224" y="2571744"/>
            <a:ext cx="7358114" cy="4002792"/>
          </a:xfrm>
        </p:spPr>
        <p:txBody>
          <a:bodyPr>
            <a:normAutofit/>
          </a:bodyPr>
          <a:lstStyle/>
          <a:p>
            <a:pPr marL="624078" indent="-514350">
              <a:buFont typeface="+mj-lt"/>
              <a:buAutoNum type="arabicPeriod"/>
            </a:pPr>
            <a:r>
              <a:rPr lang="en-GB" dirty="0" smtClean="0"/>
              <a:t>at </a:t>
            </a:r>
            <a:r>
              <a:rPr lang="en-GB" dirty="0" smtClean="0"/>
              <a:t>the level of </a:t>
            </a:r>
            <a:r>
              <a:rPr lang="en-GB" b="1" dirty="0" smtClean="0"/>
              <a:t>structural types</a:t>
            </a:r>
            <a:r>
              <a:rPr lang="en-GB" dirty="0" smtClean="0"/>
              <a:t> patterns are known as </a:t>
            </a:r>
            <a:r>
              <a:rPr lang="en-GB" b="1" dirty="0" smtClean="0"/>
              <a:t>structural formulas</a:t>
            </a:r>
            <a:r>
              <a:rPr lang="en-GB" dirty="0" smtClean="0"/>
              <a:t>. They specify only the class membership of ICs and the direction of motivation, such as </a:t>
            </a:r>
            <a:r>
              <a:rPr lang="en-GB" dirty="0" err="1" smtClean="0"/>
              <a:t>a+sf</a:t>
            </a:r>
            <a:r>
              <a:rPr lang="en-GB" dirty="0" smtClean="0"/>
              <a:t> → N, </a:t>
            </a:r>
            <a:r>
              <a:rPr lang="en-GB" dirty="0" err="1" smtClean="0"/>
              <a:t>prf</a:t>
            </a:r>
            <a:r>
              <a:rPr lang="en-GB" dirty="0" smtClean="0"/>
              <a:t> +n → V, </a:t>
            </a:r>
            <a:r>
              <a:rPr lang="en-GB" dirty="0" err="1" smtClean="0"/>
              <a:t>prf</a:t>
            </a:r>
            <a:r>
              <a:rPr lang="en-GB" dirty="0" smtClean="0"/>
              <a:t> + n → N</a:t>
            </a:r>
            <a:r>
              <a:rPr lang="en-US" dirty="0" smtClean="0"/>
              <a:t>, </a:t>
            </a:r>
            <a:r>
              <a:rPr lang="en-GB" dirty="0" smtClean="0"/>
              <a:t>n + </a:t>
            </a:r>
            <a:r>
              <a:rPr lang="en-GB" dirty="0" err="1" smtClean="0"/>
              <a:t>sf</a:t>
            </a:r>
            <a:r>
              <a:rPr lang="en-GB" dirty="0" smtClean="0"/>
              <a:t> → N, n + </a:t>
            </a:r>
            <a:r>
              <a:rPr lang="en-GB" dirty="0" err="1" smtClean="0"/>
              <a:t>sf</a:t>
            </a:r>
            <a:r>
              <a:rPr lang="en-GB" dirty="0" smtClean="0"/>
              <a:t> → V, etc. </a:t>
            </a:r>
            <a:endParaRPr lang="ru-RU" sz="2400" dirty="0" smtClean="0"/>
          </a:p>
          <a:p>
            <a:r>
              <a:rPr lang="en-GB" dirty="0" smtClean="0"/>
              <a:t>	</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GB" dirty="0" smtClean="0"/>
              <a:t>In terms of patterns of this type, all words may be classified into four classes: </a:t>
            </a:r>
            <a:r>
              <a:rPr lang="ru-RU" sz="3600" dirty="0" smtClean="0"/>
              <a:t/>
            </a:r>
            <a:br>
              <a:rPr lang="ru-RU" sz="3600" dirty="0" smtClean="0"/>
            </a:br>
            <a:endParaRPr lang="ru-RU" dirty="0"/>
          </a:p>
        </p:txBody>
      </p:sp>
      <p:sp>
        <p:nvSpPr>
          <p:cNvPr id="3" name="Содержимое 2"/>
          <p:cNvSpPr>
            <a:spLocks noGrp="1"/>
          </p:cNvSpPr>
          <p:nvPr>
            <p:ph idx="1"/>
          </p:nvPr>
        </p:nvSpPr>
        <p:spPr/>
        <p:txBody>
          <a:bodyPr/>
          <a:lstStyle/>
          <a:p>
            <a:pPr marL="1161288" lvl="2" indent="-457200">
              <a:buFont typeface="+mj-lt"/>
              <a:buAutoNum type="arabicPeriod"/>
            </a:pPr>
            <a:r>
              <a:rPr lang="en-GB" sz="2800" b="1" dirty="0" err="1" smtClean="0"/>
              <a:t>suffixal</a:t>
            </a:r>
            <a:r>
              <a:rPr lang="en-GB" sz="2800" b="1" dirty="0" smtClean="0"/>
              <a:t> </a:t>
            </a:r>
            <a:r>
              <a:rPr lang="en-GB" sz="2800" b="1" dirty="0" smtClean="0"/>
              <a:t>derivatives</a:t>
            </a:r>
            <a:r>
              <a:rPr lang="en-GB" sz="2800" dirty="0" smtClean="0"/>
              <a:t>: </a:t>
            </a:r>
            <a:r>
              <a:rPr lang="en-GB" sz="2800" i="1" dirty="0" smtClean="0">
                <a:solidFill>
                  <a:srgbClr val="FF0000"/>
                </a:solidFill>
              </a:rPr>
              <a:t>friendship, glorified, blackness, skyward</a:t>
            </a:r>
            <a:r>
              <a:rPr lang="en-GB" sz="2800" i="1" dirty="0" smtClean="0"/>
              <a:t>,</a:t>
            </a:r>
            <a:r>
              <a:rPr lang="en-GB" sz="2800" dirty="0" smtClean="0"/>
              <a:t> </a:t>
            </a:r>
            <a:r>
              <a:rPr lang="fr-FR" sz="2800" dirty="0" smtClean="0"/>
              <a:t>etc.</a:t>
            </a:r>
            <a:r>
              <a:rPr lang="en-GB" sz="2800" i="1" dirty="0" smtClean="0"/>
              <a:t>; </a:t>
            </a:r>
            <a:endParaRPr lang="ru-RU" sz="2800" dirty="0" smtClean="0"/>
          </a:p>
          <a:p>
            <a:pPr marL="1161288" lvl="2" indent="-457200">
              <a:buFont typeface="+mj-lt"/>
              <a:buAutoNum type="arabicPeriod"/>
            </a:pPr>
            <a:r>
              <a:rPr lang="fr-FR" sz="2800" b="1" dirty="0" smtClean="0"/>
              <a:t>prefixal derivatives</a:t>
            </a:r>
            <a:r>
              <a:rPr lang="fr-FR" sz="2800" dirty="0" smtClean="0"/>
              <a:t>: </a:t>
            </a:r>
            <a:r>
              <a:rPr lang="fr-FR" sz="2800" i="1" dirty="0" smtClean="0">
                <a:solidFill>
                  <a:srgbClr val="FF0000"/>
                </a:solidFill>
              </a:rPr>
              <a:t>rewrite, exboxer, non-smoker, un-happy, </a:t>
            </a:r>
            <a:r>
              <a:rPr lang="fr-FR" sz="2800" dirty="0" smtClean="0"/>
              <a:t>etc.; </a:t>
            </a:r>
            <a:endParaRPr lang="ru-RU" sz="2800" dirty="0" smtClean="0"/>
          </a:p>
          <a:p>
            <a:pPr marL="1161288" lvl="2" indent="-457200">
              <a:buFont typeface="+mj-lt"/>
              <a:buAutoNum type="arabicPeriod"/>
            </a:pPr>
            <a:r>
              <a:rPr lang="en-GB" sz="2800" b="1" dirty="0" smtClean="0"/>
              <a:t>conversions</a:t>
            </a:r>
            <a:r>
              <a:rPr lang="en-GB" sz="2800" dirty="0" smtClean="0"/>
              <a:t>: </a:t>
            </a:r>
            <a:r>
              <a:rPr lang="en-GB" sz="2800" i="1" dirty="0" smtClean="0">
                <a:solidFill>
                  <a:srgbClr val="FF0000"/>
                </a:solidFill>
              </a:rPr>
              <a:t>a cut, to parrot, to winter</a:t>
            </a:r>
            <a:r>
              <a:rPr lang="en-GB" sz="2800" i="1" dirty="0" smtClean="0"/>
              <a:t>,</a:t>
            </a:r>
            <a:r>
              <a:rPr lang="en-GB" sz="2800" b="1" dirty="0" smtClean="0"/>
              <a:t> </a:t>
            </a:r>
            <a:r>
              <a:rPr lang="en-GB" sz="2800" dirty="0" smtClean="0"/>
              <a:t>etc.; </a:t>
            </a:r>
            <a:endParaRPr lang="ru-RU" sz="2800" dirty="0" smtClean="0"/>
          </a:p>
          <a:p>
            <a:pPr marL="1161288" lvl="2" indent="-457200">
              <a:buFont typeface="+mj-lt"/>
              <a:buAutoNum type="arabicPeriod"/>
            </a:pPr>
            <a:r>
              <a:rPr lang="en-GB" sz="2800" b="1" dirty="0" smtClean="0"/>
              <a:t>compound words</a:t>
            </a:r>
            <a:r>
              <a:rPr lang="en-GB" sz="2800" dirty="0" smtClean="0"/>
              <a:t>: </a:t>
            </a:r>
            <a:r>
              <a:rPr lang="en-GB" sz="2800" i="1" dirty="0" smtClean="0">
                <a:solidFill>
                  <a:srgbClr val="FF0000"/>
                </a:solidFill>
              </a:rPr>
              <a:t>key-ring, music-lover, wind-driven</a:t>
            </a:r>
            <a:r>
              <a:rPr lang="en-GB" sz="2800" i="1" dirty="0" smtClean="0"/>
              <a:t>,</a:t>
            </a:r>
            <a:r>
              <a:rPr lang="en-GB" sz="2800" b="1" dirty="0" smtClean="0"/>
              <a:t> </a:t>
            </a:r>
            <a:r>
              <a:rPr lang="en-GB" sz="2800" dirty="0" smtClean="0"/>
              <a:t>etc. </a:t>
            </a:r>
            <a:endParaRPr lang="ru-RU" sz="2800" dirty="0" smtClean="0"/>
          </a:p>
          <a:p>
            <a:endParaRPr lang="ru-RU" dirty="0" smtClean="0"/>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717304"/>
          </a:xfrm>
        </p:spPr>
        <p:txBody>
          <a:bodyPr/>
          <a:lstStyle/>
          <a:p>
            <a:pPr marL="624078" indent="-514350">
              <a:buFont typeface="+mj-lt"/>
              <a:buAutoNum type="arabicPeriod" startAt="2"/>
            </a:pPr>
            <a:r>
              <a:rPr lang="en-GB" dirty="0" smtClean="0"/>
              <a:t>at </a:t>
            </a:r>
            <a:r>
              <a:rPr lang="en-GB" dirty="0" smtClean="0"/>
              <a:t>the level of </a:t>
            </a:r>
            <a:r>
              <a:rPr lang="en-GB" b="1" dirty="0" smtClean="0"/>
              <a:t>structural patterns</a:t>
            </a:r>
            <a:r>
              <a:rPr lang="en-GB" dirty="0" smtClean="0"/>
              <a:t> which specify the base classes and individual affixes thus indicating the lexical-grammatical and lexical classes of derivatives within certain structural classes of words. The affixes refer derivatives to specific parts of speech and lexical subsets as, for example, DP </a:t>
            </a:r>
            <a:r>
              <a:rPr lang="en-GB" dirty="0" smtClean="0">
                <a:solidFill>
                  <a:srgbClr val="FF0000"/>
                </a:solidFill>
              </a:rPr>
              <a:t>n </a:t>
            </a:r>
            <a:r>
              <a:rPr lang="en-GB" i="1" dirty="0" smtClean="0">
                <a:solidFill>
                  <a:srgbClr val="FF0000"/>
                </a:solidFill>
              </a:rPr>
              <a:t>+ </a:t>
            </a:r>
            <a:r>
              <a:rPr lang="en-GB" i="1" dirty="0" err="1" smtClean="0">
                <a:solidFill>
                  <a:srgbClr val="FF0000"/>
                </a:solidFill>
              </a:rPr>
              <a:t>ish</a:t>
            </a:r>
            <a:r>
              <a:rPr lang="en-GB" i="1" dirty="0" smtClean="0">
                <a:solidFill>
                  <a:srgbClr val="FF0000"/>
                </a:solidFill>
              </a:rPr>
              <a:t> </a:t>
            </a:r>
            <a:r>
              <a:rPr lang="en-GB" dirty="0" smtClean="0">
                <a:solidFill>
                  <a:srgbClr val="FF0000"/>
                </a:solidFill>
              </a:rPr>
              <a:t>→ A</a:t>
            </a:r>
            <a:r>
              <a:rPr lang="en-GB" i="1" dirty="0" smtClean="0">
                <a:solidFill>
                  <a:srgbClr val="FF0000"/>
                </a:solidFill>
              </a:rPr>
              <a:t> </a:t>
            </a:r>
            <a:r>
              <a:rPr lang="en-GB" dirty="0" smtClean="0"/>
              <a:t>signals a set of adjectives with the lexical meaning of resemblance, for example, </a:t>
            </a:r>
            <a:r>
              <a:rPr lang="en-GB" i="1" dirty="0" smtClean="0">
                <a:solidFill>
                  <a:srgbClr val="FF0000"/>
                </a:solidFill>
              </a:rPr>
              <a:t>boyish, girlish, womanis</a:t>
            </a:r>
            <a:r>
              <a:rPr lang="en-GB" i="1" dirty="0" smtClean="0"/>
              <a:t>h</a:t>
            </a:r>
            <a:r>
              <a:rPr lang="en-GB" dirty="0" smtClean="0"/>
              <a:t>, whereas </a:t>
            </a:r>
            <a:r>
              <a:rPr lang="en-GB" dirty="0" smtClean="0">
                <a:solidFill>
                  <a:srgbClr val="FF0000"/>
                </a:solidFill>
              </a:rPr>
              <a:t>a +</a:t>
            </a:r>
            <a:r>
              <a:rPr lang="en-GB" i="1" dirty="0" smtClean="0">
                <a:solidFill>
                  <a:srgbClr val="FF0000"/>
                </a:solidFill>
              </a:rPr>
              <a:t> -</a:t>
            </a:r>
            <a:r>
              <a:rPr lang="en-GB" i="1" dirty="0" err="1" smtClean="0">
                <a:solidFill>
                  <a:srgbClr val="FF0000"/>
                </a:solidFill>
              </a:rPr>
              <a:t>ish</a:t>
            </a:r>
            <a:r>
              <a:rPr lang="en-GB" i="1" dirty="0" smtClean="0">
                <a:solidFill>
                  <a:srgbClr val="FF0000"/>
                </a:solidFill>
              </a:rPr>
              <a:t> </a:t>
            </a:r>
            <a:r>
              <a:rPr lang="en-GB" dirty="0" smtClean="0">
                <a:solidFill>
                  <a:srgbClr val="FF0000"/>
                </a:solidFill>
              </a:rPr>
              <a:t>→</a:t>
            </a:r>
            <a:r>
              <a:rPr lang="en-GB" i="1" dirty="0" smtClean="0">
                <a:solidFill>
                  <a:srgbClr val="FF0000"/>
                </a:solidFill>
              </a:rPr>
              <a:t> </a:t>
            </a:r>
            <a:r>
              <a:rPr lang="en-GB" dirty="0" smtClean="0">
                <a:solidFill>
                  <a:srgbClr val="FF0000"/>
                </a:solidFill>
              </a:rPr>
              <a:t>A</a:t>
            </a:r>
            <a:r>
              <a:rPr lang="en-GB" i="1" dirty="0" smtClean="0">
                <a:solidFill>
                  <a:srgbClr val="FF0000"/>
                </a:solidFill>
              </a:rPr>
              <a:t> </a:t>
            </a:r>
            <a:r>
              <a:rPr lang="en-GB" dirty="0" smtClean="0"/>
              <a:t>signals adjectives meaning a small degree of quality, for example, </a:t>
            </a:r>
            <a:r>
              <a:rPr lang="en-GB" i="1" dirty="0" smtClean="0">
                <a:solidFill>
                  <a:srgbClr val="FF0000"/>
                </a:solidFill>
              </a:rPr>
              <a:t>pinkish, whitish</a:t>
            </a:r>
            <a:r>
              <a:rPr lang="en-US" i="1" dirty="0" smtClean="0">
                <a:solidFill>
                  <a:srgbClr val="FF0000"/>
                </a:solidFill>
              </a:rPr>
              <a:t>, wildish</a:t>
            </a:r>
            <a:r>
              <a:rPr lang="en-US" dirty="0" smtClean="0"/>
              <a:t>, </a:t>
            </a:r>
            <a:r>
              <a:rPr lang="en-GB" dirty="0" smtClean="0"/>
              <a:t>etc.</a:t>
            </a:r>
            <a:endParaRPr lang="ru-RU" dirty="0" smtClean="0"/>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717304"/>
          </a:xfrm>
        </p:spPr>
        <p:txBody>
          <a:bodyPr/>
          <a:lstStyle/>
          <a:p>
            <a:pPr marL="624078" indent="-514350">
              <a:buFont typeface="+mj-lt"/>
              <a:buAutoNum type="arabicPeriod" startAt="3"/>
            </a:pPr>
            <a:r>
              <a:rPr lang="en-GB" dirty="0" smtClean="0"/>
              <a:t>at </a:t>
            </a:r>
            <a:r>
              <a:rPr lang="en-GB" dirty="0" smtClean="0"/>
              <a:t>the level of </a:t>
            </a:r>
            <a:r>
              <a:rPr lang="en-GB" b="1" dirty="0" smtClean="0"/>
              <a:t>structural-semantic patterns</a:t>
            </a:r>
            <a:r>
              <a:rPr lang="en-GB" dirty="0" smtClean="0"/>
              <a:t> the latter specify semantic peculiarities of bases and individual meanings of affixes. </a:t>
            </a:r>
            <a:endParaRPr lang="en-GB" dirty="0" smtClean="0"/>
          </a:p>
          <a:p>
            <a:pPr marL="624078" indent="-514350">
              <a:buNone/>
            </a:pPr>
            <a:r>
              <a:rPr lang="en-GB" dirty="0" smtClean="0"/>
              <a:t>	</a:t>
            </a:r>
            <a:r>
              <a:rPr lang="en-GB" dirty="0" smtClean="0"/>
              <a:t>The </a:t>
            </a:r>
            <a:r>
              <a:rPr lang="en-GB" dirty="0" smtClean="0"/>
              <a:t>nominal bases in the pattern </a:t>
            </a:r>
            <a:r>
              <a:rPr lang="en-GB" dirty="0" smtClean="0">
                <a:solidFill>
                  <a:srgbClr val="FF0000"/>
                </a:solidFill>
              </a:rPr>
              <a:t>n</a:t>
            </a:r>
            <a:r>
              <a:rPr lang="en-GB" i="1" dirty="0" smtClean="0">
                <a:solidFill>
                  <a:srgbClr val="FF0000"/>
                </a:solidFill>
              </a:rPr>
              <a:t>+-</a:t>
            </a:r>
            <a:r>
              <a:rPr lang="en-GB" i="1" dirty="0" err="1" smtClean="0">
                <a:solidFill>
                  <a:srgbClr val="FF0000"/>
                </a:solidFill>
              </a:rPr>
              <a:t>ess</a:t>
            </a:r>
            <a:r>
              <a:rPr lang="en-GB" i="1" dirty="0" smtClean="0">
                <a:solidFill>
                  <a:srgbClr val="FF0000"/>
                </a:solidFill>
              </a:rPr>
              <a:t> </a:t>
            </a:r>
            <a:r>
              <a:rPr lang="en-GB" dirty="0" smtClean="0">
                <a:solidFill>
                  <a:srgbClr val="FF0000"/>
                </a:solidFill>
              </a:rPr>
              <a:t>→ N</a:t>
            </a:r>
            <a:r>
              <a:rPr lang="en-GB" i="1" dirty="0" smtClean="0">
                <a:solidFill>
                  <a:srgbClr val="FF0000"/>
                </a:solidFill>
              </a:rPr>
              <a:t> </a:t>
            </a:r>
            <a:r>
              <a:rPr lang="en-GB" dirty="0" smtClean="0"/>
              <a:t>are confined to nouns having in their semantic structures a component ‘a male animate being’: </a:t>
            </a:r>
            <a:r>
              <a:rPr lang="en-GB" i="1" dirty="0" smtClean="0">
                <a:solidFill>
                  <a:srgbClr val="FF0000"/>
                </a:solidFill>
              </a:rPr>
              <a:t>lioness, </a:t>
            </a:r>
            <a:r>
              <a:rPr lang="en-GB" i="1" dirty="0" err="1" smtClean="0">
                <a:solidFill>
                  <a:srgbClr val="FF0000"/>
                </a:solidFill>
              </a:rPr>
              <a:t>traitress</a:t>
            </a:r>
            <a:r>
              <a:rPr lang="en-GB" i="1" dirty="0" smtClean="0">
                <a:solidFill>
                  <a:srgbClr val="FF0000"/>
                </a:solidFill>
              </a:rPr>
              <a:t>, stewardess</a:t>
            </a:r>
            <a:r>
              <a:rPr lang="en-GB" dirty="0" smtClean="0"/>
              <a:t>,</a:t>
            </a:r>
            <a:r>
              <a:rPr lang="en-GB" b="1" dirty="0" smtClean="0"/>
              <a:t> </a:t>
            </a:r>
            <a:r>
              <a:rPr lang="en-GB" dirty="0" smtClean="0"/>
              <a:t>etc.; </a:t>
            </a:r>
            <a:endParaRPr lang="en-GB" dirty="0" smtClean="0"/>
          </a:p>
          <a:p>
            <a:pPr marL="624078" indent="-514350">
              <a:buNone/>
            </a:pPr>
            <a:r>
              <a:rPr lang="en-GB" dirty="0" smtClean="0"/>
              <a:t>	</a:t>
            </a:r>
            <a:r>
              <a:rPr lang="en-GB" dirty="0" smtClean="0"/>
              <a:t>The </a:t>
            </a:r>
            <a:r>
              <a:rPr lang="en-GB" dirty="0" smtClean="0"/>
              <a:t>nominal bases in </a:t>
            </a:r>
            <a:r>
              <a:rPr lang="en-GB" dirty="0" smtClean="0">
                <a:solidFill>
                  <a:srgbClr val="FF0000"/>
                </a:solidFill>
              </a:rPr>
              <a:t>n</a:t>
            </a:r>
            <a:r>
              <a:rPr lang="en-GB" i="1" dirty="0" smtClean="0">
                <a:solidFill>
                  <a:srgbClr val="FF0000"/>
                </a:solidFill>
              </a:rPr>
              <a:t>+-ful</a:t>
            </a:r>
            <a:r>
              <a:rPr lang="en-GB" i="1" baseline="-25000" dirty="0" smtClean="0">
                <a:solidFill>
                  <a:srgbClr val="FF0000"/>
                </a:solidFill>
              </a:rPr>
              <a:t>2 </a:t>
            </a:r>
            <a:r>
              <a:rPr lang="en-GB" dirty="0" smtClean="0">
                <a:solidFill>
                  <a:srgbClr val="FF0000"/>
                </a:solidFill>
              </a:rPr>
              <a:t>→</a:t>
            </a:r>
            <a:r>
              <a:rPr lang="en-GB" i="1" dirty="0" smtClean="0">
                <a:solidFill>
                  <a:srgbClr val="FF0000"/>
                </a:solidFill>
              </a:rPr>
              <a:t> </a:t>
            </a:r>
            <a:r>
              <a:rPr lang="en-GB" dirty="0" smtClean="0">
                <a:solidFill>
                  <a:srgbClr val="FF0000"/>
                </a:solidFill>
              </a:rPr>
              <a:t>N</a:t>
            </a:r>
            <a:r>
              <a:rPr lang="en-GB" i="1" dirty="0" smtClean="0">
                <a:solidFill>
                  <a:srgbClr val="FF0000"/>
                </a:solidFill>
              </a:rPr>
              <a:t> </a:t>
            </a:r>
            <a:r>
              <a:rPr lang="en-GB" dirty="0" smtClean="0"/>
              <a:t>are limited by nouns having a semantic component ‘container’: </a:t>
            </a:r>
            <a:r>
              <a:rPr lang="en-GB" i="1" dirty="0" smtClean="0">
                <a:solidFill>
                  <a:srgbClr val="FF0000"/>
                </a:solidFill>
              </a:rPr>
              <a:t>lungful, carful, mouthful</a:t>
            </a:r>
            <a:r>
              <a:rPr lang="en-GB" dirty="0" smtClean="0"/>
              <a:t>, whereas in </a:t>
            </a:r>
            <a:r>
              <a:rPr lang="en-GB" dirty="0" smtClean="0">
                <a:solidFill>
                  <a:srgbClr val="FF0000"/>
                </a:solidFill>
              </a:rPr>
              <a:t>n</a:t>
            </a:r>
            <a:r>
              <a:rPr lang="en-GB" i="1" dirty="0" smtClean="0">
                <a:solidFill>
                  <a:srgbClr val="FF0000"/>
                </a:solidFill>
              </a:rPr>
              <a:t>+ -ful</a:t>
            </a:r>
            <a:r>
              <a:rPr lang="en-GB" i="1" baseline="-25000" dirty="0" smtClean="0">
                <a:solidFill>
                  <a:srgbClr val="FF0000"/>
                </a:solidFill>
              </a:rPr>
              <a:t>1</a:t>
            </a:r>
            <a:r>
              <a:rPr lang="en-GB" i="1" dirty="0" smtClean="0">
                <a:solidFill>
                  <a:srgbClr val="FF0000"/>
                </a:solidFill>
              </a:rPr>
              <a:t> </a:t>
            </a:r>
            <a:r>
              <a:rPr lang="en-GB" dirty="0" smtClean="0">
                <a:solidFill>
                  <a:srgbClr val="FF0000"/>
                </a:solidFill>
              </a:rPr>
              <a:t>→</a:t>
            </a:r>
            <a:r>
              <a:rPr lang="en-GB" i="1" dirty="0" smtClean="0">
                <a:solidFill>
                  <a:srgbClr val="FF0000"/>
                </a:solidFill>
              </a:rPr>
              <a:t> </a:t>
            </a:r>
            <a:r>
              <a:rPr lang="en-GB" dirty="0" smtClean="0">
                <a:solidFill>
                  <a:srgbClr val="FF0000"/>
                </a:solidFill>
              </a:rPr>
              <a:t>A</a:t>
            </a:r>
            <a:r>
              <a:rPr lang="en-GB" i="1" dirty="0" smtClean="0"/>
              <a:t> </a:t>
            </a:r>
            <a:r>
              <a:rPr lang="en-GB" dirty="0" smtClean="0"/>
              <a:t>the nominal bases are confined to nouns of abstract meaning.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1071570"/>
          </a:xfrm>
        </p:spPr>
        <p:txBody>
          <a:bodyPr/>
          <a:lstStyle/>
          <a:p>
            <a:pPr algn="ctr"/>
            <a:r>
              <a:rPr lang="en-US" dirty="0" smtClean="0"/>
              <a:t>I. DERIVATIONAL </a:t>
            </a:r>
            <a:r>
              <a:rPr lang="en-US" dirty="0" smtClean="0"/>
              <a:t>STRUCTURE</a:t>
            </a:r>
            <a:endParaRPr lang="ru-RU" dirty="0"/>
          </a:p>
        </p:txBody>
      </p:sp>
      <p:sp>
        <p:nvSpPr>
          <p:cNvPr id="3" name="Содержимое 2"/>
          <p:cNvSpPr>
            <a:spLocks noGrp="1"/>
          </p:cNvSpPr>
          <p:nvPr>
            <p:ph idx="1"/>
          </p:nvPr>
        </p:nvSpPr>
        <p:spPr>
          <a:xfrm>
            <a:off x="457200" y="2249424"/>
            <a:ext cx="7829576" cy="4325112"/>
          </a:xfrm>
        </p:spPr>
        <p:txBody>
          <a:bodyPr/>
          <a:lstStyle/>
          <a:p>
            <a:r>
              <a:rPr lang="en-GB" b="1" dirty="0" smtClean="0">
                <a:solidFill>
                  <a:srgbClr val="00B0F0"/>
                </a:solidFill>
              </a:rPr>
              <a:t>Word-derivation</a:t>
            </a:r>
            <a:r>
              <a:rPr lang="en-GB" dirty="0" smtClean="0"/>
              <a:t> in morphology is a word-formation process by which a new word is built from a stem – usually through the addition of an affix – that changes the word class and / or basic meaning of the word.</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717304"/>
          </a:xfrm>
        </p:spPr>
        <p:txBody>
          <a:bodyPr>
            <a:normAutofit lnSpcReduction="10000"/>
          </a:bodyPr>
          <a:lstStyle/>
          <a:p>
            <a:pPr>
              <a:buNone/>
            </a:pPr>
            <a:r>
              <a:rPr lang="en-US" b="1" u="sng" dirty="0" smtClean="0">
                <a:solidFill>
                  <a:srgbClr val="00B0F0"/>
                </a:solidFill>
              </a:rPr>
              <a:t>Derivational structure </a:t>
            </a:r>
            <a:r>
              <a:rPr lang="en-US" dirty="0" smtClean="0"/>
              <a:t>- t</a:t>
            </a:r>
            <a:r>
              <a:rPr lang="en-GB" dirty="0" smtClean="0"/>
              <a:t>he </a:t>
            </a:r>
            <a:r>
              <a:rPr lang="en-GB" dirty="0" smtClean="0"/>
              <a:t>nature, type and </a:t>
            </a:r>
            <a:r>
              <a:rPr lang="en-GB" dirty="0" smtClean="0"/>
              <a:t>arrangement </a:t>
            </a:r>
            <a:r>
              <a:rPr lang="en-GB" dirty="0" smtClean="0"/>
              <a:t>of the ICs of the </a:t>
            </a:r>
            <a:r>
              <a:rPr lang="en-GB" dirty="0" smtClean="0"/>
              <a:t>word.</a:t>
            </a:r>
          </a:p>
          <a:p>
            <a:pPr algn="ctr">
              <a:buNone/>
            </a:pPr>
            <a:endParaRPr lang="en-GB" u="sng" dirty="0" smtClean="0">
              <a:solidFill>
                <a:srgbClr val="00B0F0"/>
              </a:solidFill>
            </a:endParaRPr>
          </a:p>
          <a:p>
            <a:pPr algn="ctr">
              <a:buNone/>
            </a:pPr>
            <a:r>
              <a:rPr lang="en-GB" u="sng" dirty="0" err="1" smtClean="0">
                <a:solidFill>
                  <a:srgbClr val="00B0F0"/>
                </a:solidFill>
              </a:rPr>
              <a:t>Prefixational</a:t>
            </a:r>
            <a:r>
              <a:rPr lang="en-GB" u="sng" dirty="0" smtClean="0">
                <a:solidFill>
                  <a:srgbClr val="00B0F0"/>
                </a:solidFill>
              </a:rPr>
              <a:t> </a:t>
            </a:r>
            <a:r>
              <a:rPr lang="en-GB" u="sng" dirty="0" smtClean="0">
                <a:solidFill>
                  <a:srgbClr val="00B0F0"/>
                </a:solidFill>
              </a:rPr>
              <a:t>derivative</a:t>
            </a:r>
            <a:endParaRPr lang="en-GB" i="1" dirty="0" smtClean="0"/>
          </a:p>
          <a:p>
            <a:pPr>
              <a:buNone/>
            </a:pPr>
            <a:r>
              <a:rPr lang="en-GB" i="1" dirty="0" smtClean="0">
                <a:solidFill>
                  <a:srgbClr val="FF0000"/>
                </a:solidFill>
              </a:rPr>
              <a:t>Unmistakable</a:t>
            </a:r>
            <a:r>
              <a:rPr lang="en-GB" i="1" dirty="0" smtClean="0"/>
              <a:t> </a:t>
            </a:r>
            <a:r>
              <a:rPr lang="en-GB" dirty="0" smtClean="0"/>
              <a:t> - the </a:t>
            </a:r>
            <a:r>
              <a:rPr lang="en-GB" dirty="0" err="1" smtClean="0"/>
              <a:t>prefixational</a:t>
            </a:r>
            <a:r>
              <a:rPr lang="en-GB" dirty="0" smtClean="0"/>
              <a:t> morpheme is added to the sequence of the root and </a:t>
            </a:r>
            <a:r>
              <a:rPr lang="en-GB" dirty="0" err="1" smtClean="0"/>
              <a:t>suffixational</a:t>
            </a:r>
            <a:r>
              <a:rPr lang="en-GB" dirty="0" smtClean="0"/>
              <a:t> morphemes. </a:t>
            </a:r>
          </a:p>
          <a:p>
            <a:pPr algn="ctr">
              <a:buNone/>
            </a:pPr>
            <a:r>
              <a:rPr lang="en-GB" i="1" dirty="0" smtClean="0">
                <a:solidFill>
                  <a:srgbClr val="FF0000"/>
                </a:solidFill>
              </a:rPr>
              <a:t>Un-</a:t>
            </a:r>
            <a:r>
              <a:rPr lang="en-GB" dirty="0" smtClean="0"/>
              <a:t> and -</a:t>
            </a:r>
            <a:r>
              <a:rPr lang="en-GB" i="1" dirty="0" smtClean="0">
                <a:solidFill>
                  <a:srgbClr val="FF0000"/>
                </a:solidFill>
              </a:rPr>
              <a:t>mistakable</a:t>
            </a:r>
            <a:r>
              <a:rPr lang="en-GB" dirty="0" smtClean="0"/>
              <a:t> = ‘not mistakable’ </a:t>
            </a:r>
            <a:r>
              <a:rPr lang="en-US" u="sng" dirty="0" err="1" smtClean="0">
                <a:solidFill>
                  <a:srgbClr val="00B0F0"/>
                </a:solidFill>
              </a:rPr>
              <a:t>Suffixational</a:t>
            </a:r>
            <a:r>
              <a:rPr lang="en-US" u="sng" dirty="0" smtClean="0">
                <a:solidFill>
                  <a:srgbClr val="00B0F0"/>
                </a:solidFill>
              </a:rPr>
              <a:t> derivative</a:t>
            </a:r>
            <a:endParaRPr lang="en-GB" dirty="0" smtClean="0"/>
          </a:p>
          <a:p>
            <a:pPr>
              <a:buNone/>
            </a:pPr>
            <a:r>
              <a:rPr lang="en-GB" i="1" dirty="0" smtClean="0">
                <a:solidFill>
                  <a:srgbClr val="FF0000"/>
                </a:solidFill>
              </a:rPr>
              <a:t>Discouraging</a:t>
            </a:r>
            <a:r>
              <a:rPr lang="en-GB" dirty="0" smtClean="0"/>
              <a:t> – the </a:t>
            </a:r>
            <a:r>
              <a:rPr lang="en-GB" dirty="0" err="1" smtClean="0"/>
              <a:t>suffixational</a:t>
            </a:r>
            <a:r>
              <a:rPr lang="en-GB" dirty="0" smtClean="0"/>
              <a:t> morpheme is added to the combination of the </a:t>
            </a:r>
            <a:r>
              <a:rPr lang="en-GB" dirty="0" err="1" smtClean="0"/>
              <a:t>prefixational</a:t>
            </a:r>
            <a:r>
              <a:rPr lang="en-GB" dirty="0" smtClean="0"/>
              <a:t> and the root morphemes.</a:t>
            </a:r>
          </a:p>
          <a:p>
            <a:pPr>
              <a:buNone/>
            </a:pPr>
            <a:r>
              <a:rPr lang="en-GB" i="1" dirty="0" smtClean="0">
                <a:solidFill>
                  <a:srgbClr val="FF0000"/>
                </a:solidFill>
              </a:rPr>
              <a:t>Discourage- </a:t>
            </a:r>
            <a:r>
              <a:rPr lang="en-US" dirty="0" smtClean="0"/>
              <a:t>and </a:t>
            </a:r>
            <a:r>
              <a:rPr lang="en-US" i="1" dirty="0" smtClean="0">
                <a:solidFill>
                  <a:srgbClr val="FF0000"/>
                </a:solidFill>
              </a:rPr>
              <a:t>–</a:t>
            </a:r>
            <a:r>
              <a:rPr lang="en-US" i="1" dirty="0" err="1" smtClean="0">
                <a:solidFill>
                  <a:srgbClr val="FF0000"/>
                </a:solidFill>
              </a:rPr>
              <a:t>ing</a:t>
            </a:r>
            <a:r>
              <a:rPr lang="en-US" i="1" dirty="0" smtClean="0">
                <a:solidFill>
                  <a:srgbClr val="FF0000"/>
                </a:solidFill>
              </a:rPr>
              <a:t> </a:t>
            </a:r>
            <a:r>
              <a:rPr lang="en-US" dirty="0" smtClean="0"/>
              <a:t>= ‘something that discourages’.</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00108"/>
            <a:ext cx="8229600" cy="1209692"/>
          </a:xfrm>
        </p:spPr>
        <p:txBody>
          <a:bodyPr/>
          <a:lstStyle/>
          <a:p>
            <a:pPr algn="ctr"/>
            <a:r>
              <a:rPr lang="en-US" dirty="0" smtClean="0"/>
              <a:t>II. DERIVATIONAL RELATIONS</a:t>
            </a:r>
            <a:endParaRPr lang="ru-RU" dirty="0"/>
          </a:p>
        </p:txBody>
      </p:sp>
      <p:sp>
        <p:nvSpPr>
          <p:cNvPr id="3" name="Содержимое 2"/>
          <p:cNvSpPr>
            <a:spLocks noGrp="1"/>
          </p:cNvSpPr>
          <p:nvPr>
            <p:ph idx="1"/>
          </p:nvPr>
        </p:nvSpPr>
        <p:spPr>
          <a:xfrm>
            <a:off x="642910" y="2249424"/>
            <a:ext cx="7572428" cy="4325112"/>
          </a:xfrm>
        </p:spPr>
        <p:txBody>
          <a:bodyPr/>
          <a:lstStyle/>
          <a:p>
            <a:r>
              <a:rPr lang="en-GB" b="1" u="sng" dirty="0" smtClean="0">
                <a:solidFill>
                  <a:srgbClr val="00B0F0"/>
                </a:solidFill>
              </a:rPr>
              <a:t>Derivational relations</a:t>
            </a:r>
            <a:r>
              <a:rPr lang="en-GB" u="sng" dirty="0" smtClean="0">
                <a:solidFill>
                  <a:srgbClr val="00B0F0"/>
                </a:solidFill>
              </a:rPr>
              <a:t> </a:t>
            </a:r>
            <a:r>
              <a:rPr lang="en-GB" dirty="0" smtClean="0"/>
              <a:t>are the relations between words with a common root but of different derivational structure. </a:t>
            </a:r>
            <a:endParaRPr lang="en-GB" dirty="0" smtClean="0"/>
          </a:p>
          <a:p>
            <a:r>
              <a:rPr lang="en-GB" dirty="0" smtClean="0"/>
              <a:t>According </a:t>
            </a:r>
            <a:r>
              <a:rPr lang="en-GB" dirty="0" smtClean="0"/>
              <a:t>to the derivational structure all words fall into two big classes: simplexes, non-derived words and complexes or derivatives.</a:t>
            </a:r>
            <a:endParaRPr lang="ru-RU"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000132"/>
          </a:xfrm>
        </p:spPr>
        <p:txBody>
          <a:bodyPr/>
          <a:lstStyle/>
          <a:p>
            <a:pPr algn="ctr"/>
            <a:r>
              <a:rPr lang="en-GB" dirty="0" smtClean="0"/>
              <a:t>SIMPLEXES - </a:t>
            </a:r>
            <a:endParaRPr lang="ru-RU" dirty="0"/>
          </a:p>
        </p:txBody>
      </p:sp>
      <p:sp>
        <p:nvSpPr>
          <p:cNvPr id="3" name="Содержимое 2"/>
          <p:cNvSpPr>
            <a:spLocks noGrp="1"/>
          </p:cNvSpPr>
          <p:nvPr>
            <p:ph idx="1"/>
          </p:nvPr>
        </p:nvSpPr>
        <p:spPr>
          <a:xfrm>
            <a:off x="457200" y="2249424"/>
            <a:ext cx="7901014" cy="4325112"/>
          </a:xfrm>
        </p:spPr>
        <p:txBody>
          <a:bodyPr>
            <a:normAutofit/>
          </a:bodyPr>
          <a:lstStyle/>
          <a:p>
            <a:r>
              <a:rPr lang="en-GB" dirty="0" smtClean="0"/>
              <a:t>are </a:t>
            </a:r>
            <a:r>
              <a:rPr lang="en-GB" dirty="0" smtClean="0"/>
              <a:t>words which derivationally cannot be segmented into ICs. </a:t>
            </a:r>
            <a:endParaRPr lang="en-GB" dirty="0" smtClean="0"/>
          </a:p>
          <a:p>
            <a:r>
              <a:rPr lang="en-GB" dirty="0" smtClean="0"/>
              <a:t>The </a:t>
            </a:r>
            <a:r>
              <a:rPr lang="en-GB" dirty="0" smtClean="0"/>
              <a:t>morphological stem of simple words, i.e. the part of the word which takes on the system of grammatical inflections is semantically non-motivated and independent of other words, for example, </a:t>
            </a:r>
            <a:r>
              <a:rPr lang="en-GB" i="1" dirty="0" smtClean="0">
                <a:solidFill>
                  <a:srgbClr val="FF0000"/>
                </a:solidFill>
              </a:rPr>
              <a:t>hand, come, blue</a:t>
            </a:r>
            <a:r>
              <a:rPr lang="en-GB" dirty="0" smtClean="0"/>
              <a:t>, etc. </a:t>
            </a:r>
            <a:endParaRPr lang="ru-RU"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1000132"/>
          </a:xfrm>
        </p:spPr>
        <p:txBody>
          <a:bodyPr/>
          <a:lstStyle/>
          <a:p>
            <a:pPr algn="ctr"/>
            <a:r>
              <a:rPr lang="en-US" dirty="0" smtClean="0"/>
              <a:t>COMPLEXES/DERIVATIVES</a:t>
            </a:r>
            <a:endParaRPr lang="ru-RU" dirty="0"/>
          </a:p>
        </p:txBody>
      </p:sp>
      <p:sp>
        <p:nvSpPr>
          <p:cNvPr id="3" name="Содержимое 2"/>
          <p:cNvSpPr>
            <a:spLocks noGrp="1"/>
          </p:cNvSpPr>
          <p:nvPr>
            <p:ph idx="1"/>
          </p:nvPr>
        </p:nvSpPr>
        <p:spPr>
          <a:xfrm>
            <a:off x="714348" y="2071678"/>
            <a:ext cx="7572428" cy="4502858"/>
          </a:xfrm>
        </p:spPr>
        <p:txBody>
          <a:bodyPr>
            <a:normAutofit/>
          </a:bodyPr>
          <a:lstStyle/>
          <a:p>
            <a:r>
              <a:rPr lang="en-GB" dirty="0" smtClean="0"/>
              <a:t>are words which depend on some other simpler lexical items that motivate them structurally and semantically, i.e. the meaning and the structure of the derivative is understood through the comparison with the meaning and the structure of the source word. </a:t>
            </a:r>
            <a:endParaRPr lang="en-GB"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85860"/>
            <a:ext cx="8229600" cy="5288676"/>
          </a:xfrm>
        </p:spPr>
        <p:txBody>
          <a:bodyPr>
            <a:normAutofit/>
          </a:bodyPr>
          <a:lstStyle/>
          <a:p>
            <a:r>
              <a:rPr lang="en-GB" dirty="0" smtClean="0"/>
              <a:t>Derivatives </a:t>
            </a:r>
            <a:r>
              <a:rPr lang="en-GB" dirty="0" smtClean="0"/>
              <a:t>are secondary, motivated units, made up as a rule of two ICs, i.e. binary units, for example, words like </a:t>
            </a:r>
            <a:endParaRPr lang="en-GB" dirty="0" smtClean="0"/>
          </a:p>
          <a:p>
            <a:r>
              <a:rPr lang="en-GB" i="1" dirty="0" smtClean="0">
                <a:solidFill>
                  <a:srgbClr val="FF0000"/>
                </a:solidFill>
              </a:rPr>
              <a:t>Friendliness = </a:t>
            </a:r>
            <a:r>
              <a:rPr lang="en-GB" i="1" dirty="0" smtClean="0"/>
              <a:t>friendly + -</a:t>
            </a:r>
            <a:r>
              <a:rPr lang="en-GB" i="1" dirty="0" err="1" smtClean="0"/>
              <a:t>ness</a:t>
            </a:r>
            <a:r>
              <a:rPr lang="en-GB" i="1" dirty="0" smtClean="0"/>
              <a:t>, </a:t>
            </a:r>
            <a:endParaRPr lang="en-GB" i="1" dirty="0" smtClean="0">
              <a:solidFill>
                <a:srgbClr val="FF0000"/>
              </a:solidFill>
            </a:endParaRPr>
          </a:p>
          <a:p>
            <a:r>
              <a:rPr lang="en-GB" i="1" dirty="0" err="1" smtClean="0">
                <a:solidFill>
                  <a:srgbClr val="FF0000"/>
                </a:solidFill>
              </a:rPr>
              <a:t>Unwifely</a:t>
            </a:r>
            <a:r>
              <a:rPr lang="en-GB" i="1" dirty="0" smtClean="0">
                <a:solidFill>
                  <a:srgbClr val="FF0000"/>
                </a:solidFill>
              </a:rPr>
              <a:t> = </a:t>
            </a:r>
            <a:r>
              <a:rPr lang="en-GB" i="1" dirty="0" smtClean="0"/>
              <a:t>un- + wifely, </a:t>
            </a:r>
            <a:endParaRPr lang="en-GB" i="1" dirty="0" smtClean="0">
              <a:solidFill>
                <a:srgbClr val="FF0000"/>
              </a:solidFill>
            </a:endParaRPr>
          </a:p>
          <a:p>
            <a:r>
              <a:rPr lang="en-GB" i="1" dirty="0" smtClean="0">
                <a:solidFill>
                  <a:srgbClr val="FF0000"/>
                </a:solidFill>
              </a:rPr>
              <a:t>school-</a:t>
            </a:r>
            <a:r>
              <a:rPr lang="en-GB" i="1" dirty="0" err="1" smtClean="0">
                <a:solidFill>
                  <a:srgbClr val="FF0000"/>
                </a:solidFill>
              </a:rPr>
              <a:t>masterish</a:t>
            </a:r>
            <a:r>
              <a:rPr lang="en-GB" i="1" dirty="0" smtClean="0">
                <a:solidFill>
                  <a:srgbClr val="FF0000"/>
                </a:solidFill>
              </a:rPr>
              <a:t> = </a:t>
            </a:r>
            <a:r>
              <a:rPr lang="en-GB" dirty="0" smtClean="0">
                <a:solidFill>
                  <a:srgbClr val="FF0000"/>
                </a:solidFill>
              </a:rPr>
              <a:t> </a:t>
            </a:r>
            <a:r>
              <a:rPr lang="en-GB" i="1" dirty="0" smtClean="0"/>
              <a:t>schoolmaster+-</a:t>
            </a:r>
            <a:r>
              <a:rPr lang="en-GB" i="1" dirty="0" err="1" smtClean="0"/>
              <a:t>ish</a:t>
            </a:r>
            <a:endParaRPr lang="en-GB" dirty="0" smtClean="0">
              <a:solidFill>
                <a:srgbClr val="FF0000"/>
              </a:solidFill>
            </a:endParaRPr>
          </a:p>
          <a:p>
            <a:pPr>
              <a:buNone/>
            </a:pPr>
            <a:r>
              <a:rPr lang="en-GB" dirty="0" smtClean="0"/>
              <a:t>	The </a:t>
            </a:r>
            <a:r>
              <a:rPr lang="en-GB" dirty="0" smtClean="0"/>
              <a:t>ICs are brought together according to specific rules of order and arrangement preconditioned by the system of the language. </a:t>
            </a:r>
            <a:endParaRPr lang="en-GB" dirty="0" smtClean="0"/>
          </a:p>
          <a:p>
            <a:pPr>
              <a:buNone/>
            </a:pPr>
            <a:r>
              <a:rPr lang="en-GB" dirty="0" smtClean="0"/>
              <a:t>	</a:t>
            </a:r>
            <a:r>
              <a:rPr lang="en-GB" dirty="0" smtClean="0"/>
              <a:t>Derivatives </a:t>
            </a:r>
            <a:r>
              <a:rPr lang="en-GB" dirty="0" smtClean="0"/>
              <a:t>are marked by the fixed order of their ICs.</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000132"/>
          </a:xfrm>
        </p:spPr>
        <p:txBody>
          <a:bodyPr/>
          <a:lstStyle/>
          <a:p>
            <a:pPr algn="ctr"/>
            <a:r>
              <a:rPr lang="en-US" dirty="0" smtClean="0"/>
              <a:t>DERIVATIONAL BASE</a:t>
            </a:r>
            <a:endParaRPr lang="ru-RU" dirty="0"/>
          </a:p>
        </p:txBody>
      </p:sp>
      <p:sp>
        <p:nvSpPr>
          <p:cNvPr id="3" name="Содержимое 2"/>
          <p:cNvSpPr>
            <a:spLocks noGrp="1"/>
          </p:cNvSpPr>
          <p:nvPr>
            <p:ph idx="1"/>
          </p:nvPr>
        </p:nvSpPr>
        <p:spPr>
          <a:xfrm>
            <a:off x="457200" y="1785926"/>
            <a:ext cx="8229600" cy="4788610"/>
          </a:xfrm>
        </p:spPr>
        <p:txBody>
          <a:bodyPr>
            <a:normAutofit/>
          </a:bodyPr>
          <a:lstStyle/>
          <a:p>
            <a:r>
              <a:rPr lang="en-GB" dirty="0" smtClean="0"/>
              <a:t>is the part of the word, which establishes connection with the lexical unit that motivates the derivative and determines its individual lexical meaning describing the difference between words in the same derivational set. </a:t>
            </a:r>
            <a:endParaRPr lang="en-GB" dirty="0" smtClean="0"/>
          </a:p>
          <a:p>
            <a:r>
              <a:rPr lang="en-US" i="1" dirty="0" smtClean="0">
                <a:solidFill>
                  <a:srgbClr val="FF0000"/>
                </a:solidFill>
              </a:rPr>
              <a:t>dancer</a:t>
            </a:r>
            <a:r>
              <a:rPr lang="en-US" i="1" dirty="0" smtClean="0">
                <a:solidFill>
                  <a:srgbClr val="FF0000"/>
                </a:solidFill>
              </a:rPr>
              <a:t>,</a:t>
            </a:r>
            <a:r>
              <a:rPr lang="en-US" b="1" dirty="0" smtClean="0">
                <a:solidFill>
                  <a:srgbClr val="FF0000"/>
                </a:solidFill>
              </a:rPr>
              <a:t> </a:t>
            </a:r>
            <a:r>
              <a:rPr lang="en-GB" i="1" dirty="0" smtClean="0">
                <a:solidFill>
                  <a:srgbClr val="FF0000"/>
                </a:solidFill>
              </a:rPr>
              <a:t>rebuilder, whitewasher </a:t>
            </a:r>
            <a:r>
              <a:rPr lang="en-GB" i="1" dirty="0" smtClean="0">
                <a:solidFill>
                  <a:srgbClr val="FF0000"/>
                </a:solidFill>
              </a:rPr>
              <a:t>- </a:t>
            </a:r>
            <a:r>
              <a:rPr lang="en-US" dirty="0" smtClean="0"/>
              <a:t>active </a:t>
            </a:r>
            <a:r>
              <a:rPr lang="en-US" dirty="0" smtClean="0"/>
              <a:t>doers of the action, is signaled by the lexical meaning of the derivational bases: </a:t>
            </a:r>
            <a:r>
              <a:rPr lang="en-US" i="1" dirty="0" smtClean="0">
                <a:solidFill>
                  <a:srgbClr val="FF0000"/>
                </a:solidFill>
              </a:rPr>
              <a:t>dance-, rebuild-, whitewash-</a:t>
            </a:r>
            <a:r>
              <a:rPr lang="en-US" dirty="0" smtClean="0"/>
              <a:t>, </a:t>
            </a:r>
            <a:r>
              <a:rPr lang="en-GB" dirty="0" smtClean="0"/>
              <a:t>which establish connection with the motivating source verb. </a:t>
            </a:r>
            <a:endParaRPr lang="ru-RU"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167</TotalTime>
  <Words>1487</Words>
  <PresentationFormat>Экран (4:3)</PresentationFormat>
  <Paragraphs>126</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Городская</vt:lpstr>
      <vt:lpstr>DERIVATION</vt:lpstr>
      <vt:lpstr>Derivation </vt:lpstr>
      <vt:lpstr>I. DERIVATIONAL STRUCTURE</vt:lpstr>
      <vt:lpstr>Слайд 4</vt:lpstr>
      <vt:lpstr>II. DERIVATIONAL RELATIONS</vt:lpstr>
      <vt:lpstr>SIMPLEXES - </vt:lpstr>
      <vt:lpstr>COMPLEXES/DERIVATIVES</vt:lpstr>
      <vt:lpstr>Слайд 8</vt:lpstr>
      <vt:lpstr>DERIVATIONAL BASE</vt:lpstr>
      <vt:lpstr>Differential characteristics of morphological stem and derivational base</vt:lpstr>
      <vt:lpstr>3.1. STRUCTURAL CLASSIFICATION OF DERIVATIONAL BASES</vt:lpstr>
      <vt:lpstr>Слайд 12</vt:lpstr>
      <vt:lpstr>Слайд 13</vt:lpstr>
      <vt:lpstr>2. Bases that coincide with word-forms: unsmiling, paper-bound.</vt:lpstr>
      <vt:lpstr>3. Bases they coincide with word-groups: flat-waisted, second-rateness. </vt:lpstr>
      <vt:lpstr>IV. DERIVATIONAL AFFIXES -</vt:lpstr>
      <vt:lpstr>Derivational affixes have two basic functions: </vt:lpstr>
      <vt:lpstr>Слайд 18</vt:lpstr>
      <vt:lpstr>4.1. SEMANTIC CHARACTERISTICS OF DERIVATIONAL AFFIXES</vt:lpstr>
      <vt:lpstr>The lexical meaning in derivational affixes may be viewed at different levels: </vt:lpstr>
      <vt:lpstr>Слайд 21</vt:lpstr>
      <vt:lpstr>Слайд 22</vt:lpstr>
      <vt:lpstr>4.2. SEMI-AFFIXES</vt:lpstr>
      <vt:lpstr>V. DERIVATIONAL PATTERNS</vt:lpstr>
      <vt:lpstr>5.1. STRUCTURAL-SEMANTIC CLASSIFICATION OF DERIVATIONAL PATTERNS</vt:lpstr>
      <vt:lpstr>In terms of patterns of this type, all words may be classified into four classes:  </vt:lpstr>
      <vt:lpstr>Слайд 27</vt:lpstr>
      <vt:lpstr>Слайд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DERIVATION</dc:title>
  <cp:lastModifiedBy>Марина</cp:lastModifiedBy>
  <cp:revision>33</cp:revision>
  <dcterms:modified xsi:type="dcterms:W3CDTF">2011-05-11T11:16:18Z</dcterms:modified>
</cp:coreProperties>
</file>