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7" r:id="rId32"/>
    <p:sldId id="286" r:id="rId33"/>
    <p:sldId id="288" r:id="rId34"/>
    <p:sldId id="289" r:id="rId35"/>
    <p:sldId id="290" r:id="rId36"/>
    <p:sldId id="291" r:id="rId37"/>
    <p:sldId id="292" r:id="rId3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5" d="100"/>
          <a:sy n="65" d="100"/>
        </p:scale>
        <p:origin x="-582" y="-11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3" name="Прямоугольник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Прямоугольник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Прямоугольник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Прямоугольник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Прямоугольник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Скругленный прямоугольник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Скругленный прямоугольник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Прямоугольник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a:xfrm>
            <a:off x="6705600" y="4206240"/>
            <a:ext cx="960120" cy="457200"/>
          </a:xfrm>
        </p:spPr>
        <p:txBody>
          <a:bodyPr/>
          <a:lstStyle/>
          <a:p>
            <a:fld id="{5B106E36-FD25-4E2D-B0AA-010F637433A0}" type="datetimeFigureOut">
              <a:rPr lang="ru-RU" smtClean="0"/>
              <a:pPr/>
              <a:t>01.09.2011</a:t>
            </a:fld>
            <a:endParaRPr lang="ru-RU"/>
          </a:p>
        </p:txBody>
      </p:sp>
      <p:sp>
        <p:nvSpPr>
          <p:cNvPr id="17" name="Нижний колонтитул 16"/>
          <p:cNvSpPr>
            <a:spLocks noGrp="1"/>
          </p:cNvSpPr>
          <p:nvPr>
            <p:ph type="ftr" sz="quarter" idx="11"/>
          </p:nvPr>
        </p:nvSpPr>
        <p:spPr>
          <a:xfrm>
            <a:off x="5410200" y="4205288"/>
            <a:ext cx="1295400" cy="457200"/>
          </a:xfrm>
        </p:spPr>
        <p:txBody>
          <a:bodyPr/>
          <a:lstStyle/>
          <a:p>
            <a:endParaRPr lang="ru-RU"/>
          </a:p>
        </p:txBody>
      </p:sp>
      <p:sp>
        <p:nvSpPr>
          <p:cNvPr id="29" name="Номер слайда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01.09.2011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81800" y="1143000"/>
            <a:ext cx="1905000" cy="5486400"/>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1143000"/>
            <a:ext cx="6248400" cy="5486400"/>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01.09.2011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01.09.2011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01.09.2011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01.09.2011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1000" y="1143000"/>
            <a:ext cx="8382000" cy="1069848"/>
          </a:xfrm>
        </p:spPr>
        <p:txBody>
          <a:bodyPr anchor="ctr"/>
          <a:lstStyle>
            <a:lvl1pPr>
              <a:defRPr sz="4000" b="0" i="0" cap="none"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6" name="Дата 25"/>
          <p:cNvSpPr>
            <a:spLocks noGrp="1"/>
          </p:cNvSpPr>
          <p:nvPr>
            <p:ph type="dt" sz="half" idx="10"/>
          </p:nvPr>
        </p:nvSpPr>
        <p:spPr/>
        <p:txBody>
          <a:bodyPr rtlCol="0"/>
          <a:lstStyle/>
          <a:p>
            <a:fld id="{5B106E36-FD25-4E2D-B0AA-010F637433A0}" type="datetimeFigureOut">
              <a:rPr lang="ru-RU" smtClean="0"/>
              <a:pPr/>
              <a:t>01.09.2011</a:t>
            </a:fld>
            <a:endParaRPr lang="ru-RU"/>
          </a:p>
        </p:txBody>
      </p:sp>
      <p:sp>
        <p:nvSpPr>
          <p:cNvPr id="27" name="Номер слайда 26"/>
          <p:cNvSpPr>
            <a:spLocks noGrp="1"/>
          </p:cNvSpPr>
          <p:nvPr>
            <p:ph type="sldNum" sz="quarter" idx="11"/>
          </p:nvPr>
        </p:nvSpPr>
        <p:spPr/>
        <p:txBody>
          <a:bodyPr rtlCol="0"/>
          <a:lstStyle/>
          <a:p>
            <a:fld id="{725C68B6-61C2-468F-89AB-4B9F7531AA68}" type="slidenum">
              <a:rPr lang="ru-RU" smtClean="0"/>
              <a:pPr/>
              <a:t>‹#›</a:t>
            </a:fld>
            <a:endParaRPr lang="ru-RU"/>
          </a:p>
        </p:txBody>
      </p:sp>
      <p:sp>
        <p:nvSpPr>
          <p:cNvPr id="28" name="Нижний колонтитул 27"/>
          <p:cNvSpPr>
            <a:spLocks noGrp="1"/>
          </p:cNvSpPr>
          <p:nvPr>
            <p:ph type="ftr" sz="quarter" idx="12"/>
          </p:nvPr>
        </p:nvSpPr>
        <p:spPr/>
        <p:txBody>
          <a:bodyPr rtlCol="0"/>
          <a:lstStyle/>
          <a:p>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ru-RU" smtClean="0"/>
              <a:t>Образец заголовка</a:t>
            </a:r>
            <a:endParaRPr kumimoji="0" lang="en-US"/>
          </a:p>
        </p:txBody>
      </p:sp>
      <p:sp>
        <p:nvSpPr>
          <p:cNvPr id="3" name="Дата 2"/>
          <p:cNvSpPr>
            <a:spLocks noGrp="1"/>
          </p:cNvSpPr>
          <p:nvPr>
            <p:ph type="dt" sz="half" idx="10"/>
          </p:nvPr>
        </p:nvSpPr>
        <p:spPr>
          <a:xfrm>
            <a:off x="6583680" y="612648"/>
            <a:ext cx="957264" cy="457200"/>
          </a:xfrm>
        </p:spPr>
        <p:txBody>
          <a:bodyPr/>
          <a:lstStyle/>
          <a:p>
            <a:fld id="{5B106E36-FD25-4E2D-B0AA-010F637433A0}" type="datetimeFigureOut">
              <a:rPr lang="ru-RU" smtClean="0"/>
              <a:pPr/>
              <a:t>01.09.2011</a:t>
            </a:fld>
            <a:endParaRPr lang="ru-RU"/>
          </a:p>
        </p:txBody>
      </p:sp>
      <p:sp>
        <p:nvSpPr>
          <p:cNvPr id="4" name="Нижний колонтитул 3"/>
          <p:cNvSpPr>
            <a:spLocks noGrp="1"/>
          </p:cNvSpPr>
          <p:nvPr>
            <p:ph type="ftr" sz="quarter" idx="11"/>
          </p:nvPr>
        </p:nvSpPr>
        <p:spPr>
          <a:xfrm>
            <a:off x="5257800" y="612648"/>
            <a:ext cx="1325880" cy="457200"/>
          </a:xfrm>
        </p:spPr>
        <p:txBody>
          <a:bodyPr/>
          <a:lstStyle/>
          <a:p>
            <a:endParaRPr lang="ru-RU"/>
          </a:p>
        </p:txBody>
      </p:sp>
      <p:sp>
        <p:nvSpPr>
          <p:cNvPr id="5" name="Номер слайда 4"/>
          <p:cNvSpPr>
            <a:spLocks noGrp="1"/>
          </p:cNvSpPr>
          <p:nvPr>
            <p:ph type="sldNum" sz="quarter" idx="12"/>
          </p:nvPr>
        </p:nvSpPr>
        <p:spPr>
          <a:xfrm>
            <a:off x="8174736" y="2272"/>
            <a:ext cx="762000" cy="365760"/>
          </a:xfrm>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01.09.2011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53496" y="1101970"/>
            <a:ext cx="3383280" cy="877824"/>
          </a:xfrm>
        </p:spPr>
        <p:txBody>
          <a:bodyPr anchor="b"/>
          <a:lstStyle>
            <a:lvl1pPr algn="l">
              <a:buNone/>
              <a:defRPr sz="1800" b="1"/>
            </a:lvl1pPr>
          </a:lstStyle>
          <a:p>
            <a:r>
              <a:rPr kumimoji="0" lang="ru-RU" smtClean="0"/>
              <a:t>Образец заголовка</a:t>
            </a:r>
            <a:endParaRPr kumimoji="0" lang="en-US"/>
          </a:p>
        </p:txBody>
      </p:sp>
      <p:sp>
        <p:nvSpPr>
          <p:cNvPr id="3" name="Текст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01.09.2011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01.09.2011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Прямоугольник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Прямоугольник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Прямоугольник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Прямоугольник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Прямоугольник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Скругленный прямоугольник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Скругленный прямоугольник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Прямоугольник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Прямоугольник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Прямоугольник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Прямоугольник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Прямоугольник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Прямоугольник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Заголовок 21"/>
          <p:cNvSpPr>
            <a:spLocks noGrp="1"/>
          </p:cNvSpPr>
          <p:nvPr>
            <p:ph type="title"/>
          </p:nvPr>
        </p:nvSpPr>
        <p:spPr>
          <a:xfrm>
            <a:off x="457200" y="1143000"/>
            <a:ext cx="8229600" cy="1066800"/>
          </a:xfrm>
          <a:prstGeom prst="rect">
            <a:avLst/>
          </a:prstGeom>
        </p:spPr>
        <p:txBody>
          <a:bodyPr vert="horz" anchor="ctr">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5B106E36-FD25-4E2D-B0AA-010F637433A0}" type="datetimeFigureOut">
              <a:rPr lang="ru-RU" smtClean="0"/>
              <a:pPr/>
              <a:t>01.09.2011</a:t>
            </a:fld>
            <a:endParaRPr lang="ru-RU"/>
          </a:p>
        </p:txBody>
      </p:sp>
      <p:sp>
        <p:nvSpPr>
          <p:cNvPr id="3" name="Нижний колонтитул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ru-RU"/>
          </a:p>
        </p:txBody>
      </p:sp>
      <p:sp>
        <p:nvSpPr>
          <p:cNvPr id="23" name="Номер слайда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en-US" dirty="0" smtClean="0"/>
              <a:t>DERIVATION</a:t>
            </a:r>
            <a:endParaRPr lang="ru-RU" dirty="0"/>
          </a:p>
        </p:txBody>
      </p:sp>
      <p:sp>
        <p:nvSpPr>
          <p:cNvPr id="3" name="Подзаголовок 2"/>
          <p:cNvSpPr>
            <a:spLocks noGrp="1"/>
          </p:cNvSpPr>
          <p:nvPr>
            <p:ph type="subTitle" idx="1"/>
          </p:nvPr>
        </p:nvSpPr>
        <p:spPr/>
        <p:txBody>
          <a:bodyPr/>
          <a:lstStyle/>
          <a:p>
            <a:r>
              <a:rPr lang="en-US" dirty="0" smtClean="0"/>
              <a:t>LECTURE 9</a:t>
            </a:r>
            <a:endParaRPr lang="ru-RU"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00042"/>
            <a:ext cx="8229600" cy="1143008"/>
          </a:xfrm>
        </p:spPr>
        <p:txBody>
          <a:bodyPr>
            <a:normAutofit/>
          </a:bodyPr>
          <a:lstStyle/>
          <a:p>
            <a:pPr algn="ctr"/>
            <a:r>
              <a:rPr lang="en-US" sz="2800" dirty="0" smtClean="0"/>
              <a:t>Differential characteristics of morphological stem and derivational base</a:t>
            </a:r>
            <a:endParaRPr lang="ru-RU" sz="2800" dirty="0"/>
          </a:p>
        </p:txBody>
      </p:sp>
      <p:graphicFrame>
        <p:nvGraphicFramePr>
          <p:cNvPr id="4" name="Содержимое 3"/>
          <p:cNvGraphicFramePr>
            <a:graphicFrameLocks noGrp="1"/>
          </p:cNvGraphicFramePr>
          <p:nvPr>
            <p:ph idx="1"/>
          </p:nvPr>
        </p:nvGraphicFramePr>
        <p:xfrm>
          <a:off x="457200" y="1571611"/>
          <a:ext cx="8229600" cy="5143537"/>
        </p:xfrm>
        <a:graphic>
          <a:graphicData uri="http://schemas.openxmlformats.org/drawingml/2006/table">
            <a:tbl>
              <a:tblPr firstRow="1" bandRow="1">
                <a:tableStyleId>{5C22544A-7EE6-4342-B048-85BDC9FD1C3A}</a:tableStyleId>
              </a:tblPr>
              <a:tblGrid>
                <a:gridCol w="4114800"/>
                <a:gridCol w="4114800"/>
              </a:tblGrid>
              <a:tr h="541829">
                <a:tc>
                  <a:txBody>
                    <a:bodyPr/>
                    <a:lstStyle/>
                    <a:p>
                      <a:pPr algn="ctr">
                        <a:lnSpc>
                          <a:spcPct val="150000"/>
                        </a:lnSpc>
                        <a:spcAft>
                          <a:spcPts val="0"/>
                        </a:spcAft>
                      </a:pPr>
                      <a:r>
                        <a:rPr lang="en-US" sz="2000" dirty="0">
                          <a:latin typeface="Times New Roman"/>
                          <a:ea typeface="Times New Roman"/>
                          <a:cs typeface="Times New Roman"/>
                        </a:rPr>
                        <a:t>A morphological stem</a:t>
                      </a:r>
                      <a:endParaRPr lang="ru-RU" sz="2000" dirty="0">
                        <a:latin typeface="Times New Roman"/>
                        <a:ea typeface="Times New Roman"/>
                        <a:cs typeface="Times New Roman"/>
                      </a:endParaRPr>
                    </a:p>
                  </a:txBody>
                  <a:tcPr marL="68580" marR="68580" marT="0" marB="0"/>
                </a:tc>
                <a:tc>
                  <a:txBody>
                    <a:bodyPr/>
                    <a:lstStyle/>
                    <a:p>
                      <a:pPr algn="ctr">
                        <a:lnSpc>
                          <a:spcPct val="150000"/>
                        </a:lnSpc>
                        <a:spcAft>
                          <a:spcPts val="0"/>
                        </a:spcAft>
                      </a:pPr>
                      <a:r>
                        <a:rPr lang="en-US" sz="2000" dirty="0">
                          <a:latin typeface="Times New Roman"/>
                          <a:ea typeface="Times New Roman"/>
                          <a:cs typeface="Times New Roman"/>
                        </a:rPr>
                        <a:t>A derivational base</a:t>
                      </a:r>
                      <a:endParaRPr lang="ru-RU" sz="2000" dirty="0">
                        <a:latin typeface="Times New Roman"/>
                        <a:ea typeface="Times New Roman"/>
                        <a:cs typeface="Times New Roman"/>
                      </a:endParaRPr>
                    </a:p>
                  </a:txBody>
                  <a:tcPr marL="68580" marR="68580" marT="0" marB="0"/>
                </a:tc>
              </a:tr>
              <a:tr h="862647">
                <a:tc>
                  <a:txBody>
                    <a:bodyPr/>
                    <a:lstStyle/>
                    <a:p>
                      <a:pPr>
                        <a:lnSpc>
                          <a:spcPct val="100000"/>
                        </a:lnSpc>
                        <a:spcAft>
                          <a:spcPts val="0"/>
                        </a:spcAft>
                      </a:pPr>
                      <a:r>
                        <a:rPr lang="en-US" sz="2000" dirty="0">
                          <a:latin typeface="Times New Roman"/>
                          <a:ea typeface="Times New Roman"/>
                          <a:cs typeface="Times New Roman"/>
                        </a:rPr>
                        <a:t>1) the starting point for </a:t>
                      </a:r>
                      <a:r>
                        <a:rPr lang="en-US" sz="2000" b="1" dirty="0">
                          <a:latin typeface="Times New Roman"/>
                          <a:ea typeface="Times New Roman"/>
                          <a:cs typeface="Times New Roman"/>
                        </a:rPr>
                        <a:t>the forms</a:t>
                      </a:r>
                      <a:r>
                        <a:rPr lang="en-US" sz="2000" dirty="0">
                          <a:latin typeface="Times New Roman"/>
                          <a:ea typeface="Times New Roman"/>
                          <a:cs typeface="Times New Roman"/>
                        </a:rPr>
                        <a:t> of the word (</a:t>
                      </a:r>
                      <a:r>
                        <a:rPr lang="en-US" sz="2000" i="1" dirty="0">
                          <a:solidFill>
                            <a:srgbClr val="FF0000"/>
                          </a:solidFill>
                          <a:latin typeface="Times New Roman"/>
                          <a:ea typeface="Times New Roman"/>
                          <a:cs typeface="Times New Roman"/>
                        </a:rPr>
                        <a:t>heart – hearts</a:t>
                      </a:r>
                      <a:r>
                        <a:rPr lang="en-US" sz="2000" dirty="0">
                          <a:latin typeface="Times New Roman"/>
                          <a:ea typeface="Times New Roman"/>
                          <a:cs typeface="Times New Roman"/>
                        </a:rPr>
                        <a:t>)</a:t>
                      </a:r>
                      <a:endParaRPr lang="ru-RU" sz="2000" dirty="0">
                        <a:latin typeface="Times New Roman"/>
                        <a:ea typeface="Times New Roman"/>
                        <a:cs typeface="Times New Roman"/>
                      </a:endParaRPr>
                    </a:p>
                  </a:txBody>
                  <a:tcPr marL="68580" marR="68580" marT="0" marB="0"/>
                </a:tc>
                <a:tc>
                  <a:txBody>
                    <a:bodyPr/>
                    <a:lstStyle/>
                    <a:p>
                      <a:pPr>
                        <a:lnSpc>
                          <a:spcPct val="100000"/>
                        </a:lnSpc>
                        <a:spcAft>
                          <a:spcPts val="0"/>
                        </a:spcAft>
                      </a:pPr>
                      <a:r>
                        <a:rPr lang="en-US" sz="2000" dirty="0">
                          <a:latin typeface="Times New Roman"/>
                          <a:ea typeface="Times New Roman"/>
                          <a:cs typeface="Times New Roman"/>
                        </a:rPr>
                        <a:t>1) the starting point </a:t>
                      </a:r>
                      <a:r>
                        <a:rPr lang="en-US" sz="2000" b="1" dirty="0">
                          <a:latin typeface="Times New Roman"/>
                          <a:ea typeface="Times New Roman"/>
                          <a:cs typeface="Times New Roman"/>
                        </a:rPr>
                        <a:t>for different words</a:t>
                      </a:r>
                      <a:r>
                        <a:rPr lang="en-US" sz="2000" dirty="0">
                          <a:latin typeface="Times New Roman"/>
                          <a:ea typeface="Times New Roman"/>
                          <a:cs typeface="Times New Roman"/>
                        </a:rPr>
                        <a:t> </a:t>
                      </a:r>
                      <a:endParaRPr lang="ru-RU" sz="2000" dirty="0">
                        <a:latin typeface="Times New Roman"/>
                        <a:ea typeface="Times New Roman"/>
                        <a:cs typeface="Times New Roman"/>
                      </a:endParaRPr>
                    </a:p>
                    <a:p>
                      <a:pPr>
                        <a:lnSpc>
                          <a:spcPct val="100000"/>
                        </a:lnSpc>
                        <a:spcAft>
                          <a:spcPts val="0"/>
                        </a:spcAft>
                      </a:pPr>
                      <a:r>
                        <a:rPr lang="en-US" sz="2000" dirty="0">
                          <a:latin typeface="Times New Roman"/>
                          <a:ea typeface="Times New Roman"/>
                          <a:cs typeface="Times New Roman"/>
                        </a:rPr>
                        <a:t>(</a:t>
                      </a:r>
                      <a:r>
                        <a:rPr lang="en-US" sz="2000" i="1" dirty="0">
                          <a:solidFill>
                            <a:srgbClr val="FF0000"/>
                          </a:solidFill>
                          <a:latin typeface="Times New Roman"/>
                          <a:ea typeface="Times New Roman"/>
                          <a:cs typeface="Times New Roman"/>
                        </a:rPr>
                        <a:t>heart – hearty – heartless, heartbeat</a:t>
                      </a:r>
                      <a:r>
                        <a:rPr lang="en-US" sz="2000" i="1" dirty="0">
                          <a:latin typeface="Times New Roman"/>
                          <a:ea typeface="Times New Roman"/>
                          <a:cs typeface="Times New Roman"/>
                        </a:rPr>
                        <a:t>)</a:t>
                      </a:r>
                      <a:endParaRPr lang="ru-RU" sz="2000" dirty="0">
                        <a:latin typeface="Times New Roman"/>
                        <a:ea typeface="Times New Roman"/>
                        <a:cs typeface="Times New Roman"/>
                      </a:endParaRPr>
                    </a:p>
                  </a:txBody>
                  <a:tcPr marL="68580" marR="68580" marT="0" marB="0"/>
                </a:tc>
              </a:tr>
              <a:tr h="862647">
                <a:tc>
                  <a:txBody>
                    <a:bodyPr/>
                    <a:lstStyle/>
                    <a:p>
                      <a:pPr>
                        <a:lnSpc>
                          <a:spcPct val="100000"/>
                        </a:lnSpc>
                        <a:spcAft>
                          <a:spcPts val="0"/>
                        </a:spcAft>
                      </a:pPr>
                      <a:r>
                        <a:rPr lang="en-US" sz="2000" dirty="0">
                          <a:latin typeface="Times New Roman"/>
                          <a:ea typeface="Times New Roman"/>
                          <a:cs typeface="Times New Roman"/>
                        </a:rPr>
                        <a:t>2) </a:t>
                      </a:r>
                      <a:r>
                        <a:rPr lang="en-US" sz="2000" b="1" dirty="0">
                          <a:latin typeface="Times New Roman"/>
                          <a:ea typeface="Times New Roman"/>
                          <a:cs typeface="Times New Roman"/>
                        </a:rPr>
                        <a:t>predicts</a:t>
                      </a:r>
                      <a:r>
                        <a:rPr lang="en-US" sz="2000" dirty="0">
                          <a:latin typeface="Times New Roman"/>
                          <a:ea typeface="Times New Roman"/>
                          <a:cs typeface="Times New Roman"/>
                        </a:rPr>
                        <a:t> the part-of-speech meaning of the word (</a:t>
                      </a:r>
                      <a:r>
                        <a:rPr lang="en-US" sz="2000" i="1" dirty="0">
                          <a:solidFill>
                            <a:srgbClr val="FF0000"/>
                          </a:solidFill>
                          <a:latin typeface="Times New Roman"/>
                          <a:ea typeface="Times New Roman"/>
                          <a:cs typeface="Times New Roman"/>
                        </a:rPr>
                        <a:t>daydreamer</a:t>
                      </a:r>
                      <a:r>
                        <a:rPr lang="en-US" sz="2000" dirty="0">
                          <a:solidFill>
                            <a:srgbClr val="FF0000"/>
                          </a:solidFill>
                          <a:latin typeface="Times New Roman"/>
                          <a:ea typeface="Times New Roman"/>
                          <a:cs typeface="Times New Roman"/>
                        </a:rPr>
                        <a:t> </a:t>
                      </a:r>
                      <a:r>
                        <a:rPr lang="en-US" sz="2000" dirty="0">
                          <a:latin typeface="Times New Roman"/>
                          <a:ea typeface="Times New Roman"/>
                          <a:cs typeface="Times New Roman"/>
                        </a:rPr>
                        <a:t>(n</a:t>
                      </a:r>
                      <a:r>
                        <a:rPr lang="en-US" sz="2000" dirty="0" smtClean="0">
                          <a:latin typeface="Times New Roman"/>
                          <a:ea typeface="Times New Roman"/>
                          <a:cs typeface="Times New Roman"/>
                        </a:rPr>
                        <a:t>))</a:t>
                      </a:r>
                      <a:endParaRPr lang="ru-RU" sz="2000" dirty="0">
                        <a:latin typeface="Times New Roman"/>
                        <a:ea typeface="Times New Roman"/>
                        <a:cs typeface="Times New Roman"/>
                      </a:endParaRPr>
                    </a:p>
                  </a:txBody>
                  <a:tcPr marL="68580" marR="68580" marT="0" marB="0"/>
                </a:tc>
                <a:tc>
                  <a:txBody>
                    <a:bodyPr/>
                    <a:lstStyle/>
                    <a:p>
                      <a:pPr>
                        <a:lnSpc>
                          <a:spcPct val="100000"/>
                        </a:lnSpc>
                        <a:spcAft>
                          <a:spcPts val="0"/>
                        </a:spcAft>
                      </a:pPr>
                      <a:r>
                        <a:rPr lang="en-US" sz="2000" dirty="0">
                          <a:latin typeface="Times New Roman"/>
                          <a:ea typeface="Times New Roman"/>
                          <a:cs typeface="Times New Roman"/>
                        </a:rPr>
                        <a:t>2) </a:t>
                      </a:r>
                      <a:r>
                        <a:rPr lang="en-US" sz="2000" b="1" dirty="0">
                          <a:latin typeface="Times New Roman"/>
                          <a:ea typeface="Times New Roman"/>
                          <a:cs typeface="Times New Roman"/>
                        </a:rPr>
                        <a:t>does not predict</a:t>
                      </a:r>
                      <a:r>
                        <a:rPr lang="en-US" sz="2000" dirty="0">
                          <a:latin typeface="Times New Roman"/>
                          <a:ea typeface="Times New Roman"/>
                          <a:cs typeface="Times New Roman"/>
                        </a:rPr>
                        <a:t> the part-of-speech meaning of the word (</a:t>
                      </a:r>
                      <a:r>
                        <a:rPr lang="en-US" sz="2000" i="1" dirty="0">
                          <a:solidFill>
                            <a:srgbClr val="FF0000"/>
                          </a:solidFill>
                          <a:latin typeface="Times New Roman"/>
                          <a:ea typeface="Times New Roman"/>
                          <a:cs typeface="Times New Roman"/>
                        </a:rPr>
                        <a:t>daydreamer</a:t>
                      </a:r>
                      <a:r>
                        <a:rPr lang="en-US" sz="2000" dirty="0">
                          <a:latin typeface="Times New Roman"/>
                          <a:ea typeface="Times New Roman"/>
                          <a:cs typeface="Times New Roman"/>
                        </a:rPr>
                        <a:t> (n) from </a:t>
                      </a:r>
                      <a:r>
                        <a:rPr lang="en-US" sz="2000" i="1" dirty="0">
                          <a:solidFill>
                            <a:srgbClr val="FF0000"/>
                          </a:solidFill>
                          <a:latin typeface="Times New Roman"/>
                          <a:ea typeface="Times New Roman"/>
                          <a:cs typeface="Times New Roman"/>
                        </a:rPr>
                        <a:t>daydream</a:t>
                      </a:r>
                      <a:r>
                        <a:rPr lang="en-US" sz="2000" dirty="0">
                          <a:latin typeface="Times New Roman"/>
                          <a:ea typeface="Times New Roman"/>
                          <a:cs typeface="Times New Roman"/>
                        </a:rPr>
                        <a:t> (v))</a:t>
                      </a:r>
                      <a:endParaRPr lang="ru-RU" sz="2000" dirty="0">
                        <a:latin typeface="Times New Roman"/>
                        <a:ea typeface="Times New Roman"/>
                        <a:cs typeface="Times New Roman"/>
                      </a:endParaRPr>
                    </a:p>
                  </a:txBody>
                  <a:tcPr marL="68580" marR="68580" marT="0" marB="0"/>
                </a:tc>
              </a:tr>
              <a:tr h="2772908">
                <a:tc>
                  <a:txBody>
                    <a:bodyPr/>
                    <a:lstStyle/>
                    <a:p>
                      <a:pPr>
                        <a:lnSpc>
                          <a:spcPct val="100000"/>
                        </a:lnSpc>
                        <a:spcAft>
                          <a:spcPts val="0"/>
                        </a:spcAft>
                      </a:pPr>
                      <a:r>
                        <a:rPr lang="en-US" sz="2000" dirty="0">
                          <a:latin typeface="Times New Roman"/>
                          <a:ea typeface="Times New Roman"/>
                          <a:cs typeface="Times New Roman"/>
                        </a:rPr>
                        <a:t>3) stands for the whole semantic structure of the word, </a:t>
                      </a:r>
                      <a:r>
                        <a:rPr lang="en-US" sz="2000" b="1" dirty="0">
                          <a:latin typeface="Times New Roman"/>
                          <a:ea typeface="Times New Roman"/>
                          <a:cs typeface="Times New Roman"/>
                        </a:rPr>
                        <a:t>represents all lexical meanings</a:t>
                      </a:r>
                      <a:r>
                        <a:rPr lang="en-US" sz="2000" dirty="0">
                          <a:latin typeface="Times New Roman"/>
                          <a:ea typeface="Times New Roman"/>
                          <a:cs typeface="Times New Roman"/>
                        </a:rPr>
                        <a:t> </a:t>
                      </a:r>
                      <a:r>
                        <a:rPr lang="en-US" sz="2000" b="1" dirty="0">
                          <a:latin typeface="Times New Roman"/>
                          <a:ea typeface="Times New Roman"/>
                          <a:cs typeface="Times New Roman"/>
                        </a:rPr>
                        <a:t>of the word</a:t>
                      </a:r>
                      <a:r>
                        <a:rPr lang="en-US" sz="2000" dirty="0">
                          <a:latin typeface="Times New Roman"/>
                          <a:ea typeface="Times New Roman"/>
                          <a:cs typeface="Times New Roman"/>
                        </a:rPr>
                        <a:t> (</a:t>
                      </a:r>
                      <a:r>
                        <a:rPr lang="en-US" sz="2000" i="1" dirty="0">
                          <a:solidFill>
                            <a:srgbClr val="FF0000"/>
                          </a:solidFill>
                          <a:latin typeface="Times New Roman"/>
                          <a:ea typeface="Times New Roman"/>
                          <a:cs typeface="Times New Roman"/>
                        </a:rPr>
                        <a:t>glass</a:t>
                      </a:r>
                      <a:r>
                        <a:rPr lang="en-US" sz="2000" dirty="0">
                          <a:latin typeface="Times New Roman"/>
                          <a:ea typeface="Times New Roman"/>
                          <a:cs typeface="Times New Roman"/>
                        </a:rPr>
                        <a:t> (n) – 1. a hard clear substance; </a:t>
                      </a:r>
                      <a:endParaRPr lang="ru-RU" sz="2000" dirty="0">
                        <a:latin typeface="Times New Roman"/>
                        <a:ea typeface="Times New Roman"/>
                        <a:cs typeface="Times New Roman"/>
                      </a:endParaRPr>
                    </a:p>
                    <a:p>
                      <a:pPr>
                        <a:lnSpc>
                          <a:spcPct val="100000"/>
                        </a:lnSpc>
                        <a:spcAft>
                          <a:spcPts val="0"/>
                        </a:spcAft>
                      </a:pPr>
                      <a:r>
                        <a:rPr lang="en-US" sz="2000" dirty="0">
                          <a:latin typeface="Times New Roman"/>
                          <a:ea typeface="Times New Roman"/>
                          <a:cs typeface="Times New Roman"/>
                        </a:rPr>
                        <a:t>2. a small container for drinking out of; 3. attractive objects made of glass; </a:t>
                      </a:r>
                      <a:endParaRPr lang="ru-RU" sz="2000" dirty="0">
                        <a:latin typeface="Times New Roman"/>
                        <a:ea typeface="Times New Roman"/>
                        <a:cs typeface="Times New Roman"/>
                      </a:endParaRPr>
                    </a:p>
                    <a:p>
                      <a:pPr>
                        <a:lnSpc>
                          <a:spcPct val="100000"/>
                        </a:lnSpc>
                        <a:spcAft>
                          <a:spcPts val="0"/>
                        </a:spcAft>
                      </a:pPr>
                      <a:r>
                        <a:rPr lang="en-US" sz="2000" dirty="0">
                          <a:latin typeface="Times New Roman"/>
                          <a:ea typeface="Times New Roman"/>
                          <a:cs typeface="Times New Roman"/>
                        </a:rPr>
                        <a:t>4. mirror;</a:t>
                      </a:r>
                      <a:endParaRPr lang="ru-RU" sz="2000" dirty="0">
                        <a:latin typeface="Times New Roman"/>
                        <a:ea typeface="Times New Roman"/>
                        <a:cs typeface="Times New Roman"/>
                      </a:endParaRPr>
                    </a:p>
                    <a:p>
                      <a:pPr>
                        <a:lnSpc>
                          <a:spcPct val="100000"/>
                        </a:lnSpc>
                        <a:spcAft>
                          <a:spcPts val="0"/>
                        </a:spcAft>
                      </a:pPr>
                      <a:r>
                        <a:rPr lang="en-US" sz="2000" dirty="0">
                          <a:latin typeface="Times New Roman"/>
                          <a:ea typeface="Times New Roman"/>
                          <a:cs typeface="Times New Roman"/>
                        </a:rPr>
                        <a:t>5. a barometer)</a:t>
                      </a:r>
                      <a:endParaRPr lang="ru-RU" sz="2000" dirty="0">
                        <a:latin typeface="Times New Roman"/>
                        <a:ea typeface="Times New Roman"/>
                        <a:cs typeface="Times New Roman"/>
                      </a:endParaRPr>
                    </a:p>
                  </a:txBody>
                  <a:tcPr marL="68580" marR="68580" marT="0" marB="0"/>
                </a:tc>
                <a:tc>
                  <a:txBody>
                    <a:bodyPr/>
                    <a:lstStyle/>
                    <a:p>
                      <a:pPr>
                        <a:lnSpc>
                          <a:spcPct val="100000"/>
                        </a:lnSpc>
                        <a:spcAft>
                          <a:spcPts val="0"/>
                        </a:spcAft>
                      </a:pPr>
                      <a:r>
                        <a:rPr lang="en-US" sz="2000" dirty="0">
                          <a:latin typeface="Times New Roman"/>
                          <a:ea typeface="Times New Roman"/>
                          <a:cs typeface="Times New Roman"/>
                        </a:rPr>
                        <a:t>3) </a:t>
                      </a:r>
                      <a:r>
                        <a:rPr lang="en-US" sz="2000" b="1" dirty="0">
                          <a:latin typeface="Times New Roman"/>
                          <a:ea typeface="Times New Roman"/>
                          <a:cs typeface="Times New Roman"/>
                        </a:rPr>
                        <a:t>represents only one meaning of the source word</a:t>
                      </a:r>
                      <a:r>
                        <a:rPr lang="en-US" sz="2000" dirty="0">
                          <a:latin typeface="Times New Roman"/>
                          <a:ea typeface="Times New Roman"/>
                          <a:cs typeface="Times New Roman"/>
                        </a:rPr>
                        <a:t> (</a:t>
                      </a:r>
                      <a:r>
                        <a:rPr lang="en-US" sz="2000" i="1" dirty="0">
                          <a:solidFill>
                            <a:srgbClr val="FF0000"/>
                          </a:solidFill>
                          <a:latin typeface="Times New Roman"/>
                          <a:ea typeface="Times New Roman"/>
                          <a:cs typeface="Times New Roman"/>
                        </a:rPr>
                        <a:t>glassful</a:t>
                      </a:r>
                      <a:r>
                        <a:rPr lang="en-US" sz="2000" dirty="0">
                          <a:solidFill>
                            <a:srgbClr val="FF0000"/>
                          </a:solidFill>
                          <a:latin typeface="Times New Roman"/>
                          <a:ea typeface="Times New Roman"/>
                          <a:cs typeface="Times New Roman"/>
                        </a:rPr>
                        <a:t> </a:t>
                      </a:r>
                      <a:r>
                        <a:rPr lang="en-US" sz="2000" dirty="0">
                          <a:latin typeface="Times New Roman"/>
                          <a:ea typeface="Times New Roman"/>
                          <a:cs typeface="Times New Roman"/>
                        </a:rPr>
                        <a:t>– a drinking vessel; </a:t>
                      </a:r>
                      <a:r>
                        <a:rPr lang="en-US" sz="2000" i="1" dirty="0">
                          <a:solidFill>
                            <a:srgbClr val="FF0000"/>
                          </a:solidFill>
                          <a:latin typeface="Times New Roman"/>
                          <a:ea typeface="Times New Roman"/>
                          <a:cs typeface="Times New Roman"/>
                        </a:rPr>
                        <a:t>glassy</a:t>
                      </a:r>
                      <a:r>
                        <a:rPr lang="en-US" sz="2000" dirty="0">
                          <a:solidFill>
                            <a:srgbClr val="FF0000"/>
                          </a:solidFill>
                          <a:latin typeface="Times New Roman"/>
                          <a:ea typeface="Times New Roman"/>
                          <a:cs typeface="Times New Roman"/>
                        </a:rPr>
                        <a:t> </a:t>
                      </a:r>
                      <a:r>
                        <a:rPr lang="en-US" sz="2000" dirty="0">
                          <a:latin typeface="Times New Roman"/>
                          <a:ea typeface="Times New Roman"/>
                          <a:cs typeface="Times New Roman"/>
                        </a:rPr>
                        <a:t>– smooth and shiny like glass) </a:t>
                      </a:r>
                      <a:endParaRPr lang="ru-RU" sz="2000" dirty="0">
                        <a:latin typeface="Times New Roman"/>
                        <a:ea typeface="Times New Roman"/>
                        <a:cs typeface="Times New Roman"/>
                      </a:endParaRPr>
                    </a:p>
                  </a:txBody>
                  <a:tcPr marL="68580" marR="68580" marT="0" marB="0"/>
                </a:tc>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71480"/>
            <a:ext cx="8229600" cy="928694"/>
          </a:xfrm>
        </p:spPr>
        <p:txBody>
          <a:bodyPr>
            <a:noAutofit/>
          </a:bodyPr>
          <a:lstStyle/>
          <a:p>
            <a:pPr algn="ctr"/>
            <a:r>
              <a:rPr lang="en-US" sz="2800" b="1" i="1" dirty="0" smtClean="0"/>
              <a:t>3.1. STRUCTURAL CLASSIFICATION OF DERIVATIONAL BASES</a:t>
            </a:r>
            <a:endParaRPr lang="ru-RU" sz="2800" dirty="0"/>
          </a:p>
        </p:txBody>
      </p:sp>
      <p:sp>
        <p:nvSpPr>
          <p:cNvPr id="3" name="Содержимое 2"/>
          <p:cNvSpPr>
            <a:spLocks noGrp="1"/>
          </p:cNvSpPr>
          <p:nvPr>
            <p:ph idx="1"/>
          </p:nvPr>
        </p:nvSpPr>
        <p:spPr>
          <a:xfrm>
            <a:off x="457200" y="1785926"/>
            <a:ext cx="8229600" cy="4788610"/>
          </a:xfrm>
        </p:spPr>
        <p:txBody>
          <a:bodyPr>
            <a:normAutofit/>
          </a:bodyPr>
          <a:lstStyle/>
          <a:p>
            <a:r>
              <a:rPr lang="en-US" smtClean="0"/>
              <a:t>1</a:t>
            </a:r>
            <a:r>
              <a:rPr lang="en-US" b="1" smtClean="0"/>
              <a:t>. </a:t>
            </a:r>
            <a:r>
              <a:rPr lang="en-US" b="1" u="sng" smtClean="0"/>
              <a:t>Bases that coincide with morphological stems</a:t>
            </a:r>
            <a:r>
              <a:rPr lang="en-US" smtClean="0"/>
              <a:t>, </a:t>
            </a:r>
            <a:r>
              <a:rPr lang="en-US" dirty="0" smtClean="0"/>
              <a:t>for example, </a:t>
            </a:r>
            <a:r>
              <a:rPr lang="en-US" b="1" i="1" dirty="0" smtClean="0">
                <a:solidFill>
                  <a:srgbClr val="FF0000"/>
                </a:solidFill>
              </a:rPr>
              <a:t>duti</a:t>
            </a:r>
            <a:r>
              <a:rPr lang="en-US" i="1" dirty="0" smtClean="0">
                <a:solidFill>
                  <a:srgbClr val="FF0000"/>
                </a:solidFill>
              </a:rPr>
              <a:t>ful, </a:t>
            </a:r>
            <a:r>
              <a:rPr lang="en-US" b="1" i="1" dirty="0" smtClean="0">
                <a:solidFill>
                  <a:srgbClr val="FF0000"/>
                </a:solidFill>
              </a:rPr>
              <a:t>duti</a:t>
            </a:r>
            <a:r>
              <a:rPr lang="en-US" i="1" dirty="0" smtClean="0">
                <a:solidFill>
                  <a:srgbClr val="FF0000"/>
                </a:solidFill>
              </a:rPr>
              <a:t>fully; to </a:t>
            </a:r>
            <a:r>
              <a:rPr lang="en-US" b="1" i="1" dirty="0" smtClean="0">
                <a:solidFill>
                  <a:srgbClr val="FF0000"/>
                </a:solidFill>
              </a:rPr>
              <a:t>day-dream</a:t>
            </a:r>
            <a:r>
              <a:rPr lang="en-US" i="1" dirty="0" smtClean="0">
                <a:solidFill>
                  <a:srgbClr val="FF0000"/>
                </a:solidFill>
              </a:rPr>
              <a:t>, </a:t>
            </a:r>
            <a:r>
              <a:rPr lang="en-US" b="1" i="1" dirty="0" smtClean="0">
                <a:solidFill>
                  <a:srgbClr val="FF0000"/>
                </a:solidFill>
              </a:rPr>
              <a:t>daydream</a:t>
            </a:r>
            <a:r>
              <a:rPr lang="en-US" i="1" dirty="0" smtClean="0">
                <a:solidFill>
                  <a:srgbClr val="FF0000"/>
                </a:solidFill>
              </a:rPr>
              <a:t>er</a:t>
            </a:r>
            <a:r>
              <a:rPr lang="en-US" i="1" dirty="0" smtClean="0"/>
              <a:t>;</a:t>
            </a:r>
            <a:endParaRPr lang="ru-RU" sz="2400" dirty="0" smtClean="0"/>
          </a:p>
          <a:p>
            <a:r>
              <a:rPr lang="en-US" dirty="0" smtClean="0"/>
              <a:t>Stems that serve as this class of bases may be of different derivational types thus forming derivational bases of different degrees of complexity: </a:t>
            </a:r>
            <a:endParaRPr lang="ru-RU" sz="2400" dirty="0" smtClean="0"/>
          </a:p>
          <a:p>
            <a:pPr marL="925830" lvl="1" indent="-514350">
              <a:buFont typeface="+mj-lt"/>
              <a:buAutoNum type="arabicPeriod"/>
            </a:pPr>
            <a:r>
              <a:rPr lang="en-US" sz="2800" b="1" u="sng" dirty="0" smtClean="0"/>
              <a:t>simple stems</a:t>
            </a:r>
            <a:r>
              <a:rPr lang="en-US" sz="2800" dirty="0" smtClean="0"/>
              <a:t>, which consist of only one, semantically non-motivated constituent: </a:t>
            </a:r>
            <a:r>
              <a:rPr lang="en-US" sz="2800" i="1" dirty="0" smtClean="0">
                <a:solidFill>
                  <a:srgbClr val="FF0000"/>
                </a:solidFill>
              </a:rPr>
              <a:t>pocket, motion, retain</a:t>
            </a:r>
            <a:r>
              <a:rPr lang="en-US" sz="2800" dirty="0" smtClean="0"/>
              <a:t>; </a:t>
            </a:r>
            <a:endParaRPr lang="ru-RU" sz="2400" dirty="0" smtClean="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071546"/>
            <a:ext cx="8229600" cy="5502990"/>
          </a:xfrm>
        </p:spPr>
        <p:txBody>
          <a:bodyPr>
            <a:normAutofit/>
          </a:bodyPr>
          <a:lstStyle/>
          <a:p>
            <a:pPr marL="925830" lvl="1" indent="-514350">
              <a:buFont typeface="+mj-lt"/>
              <a:buAutoNum type="arabicPeriod" startAt="2"/>
            </a:pPr>
            <a:r>
              <a:rPr lang="en-US" sz="3200" b="1" u="sng" dirty="0" smtClean="0"/>
              <a:t>derived stems</a:t>
            </a:r>
            <a:r>
              <a:rPr lang="en-US" sz="3200" dirty="0" smtClean="0"/>
              <a:t>, which are semantically and structurally motivated. </a:t>
            </a:r>
          </a:p>
          <a:p>
            <a:pPr marL="925830" lvl="1" indent="-514350">
              <a:buNone/>
            </a:pPr>
            <a:endParaRPr lang="en-US" sz="3200" dirty="0" smtClean="0"/>
          </a:p>
          <a:p>
            <a:pPr marL="925830" lvl="1" indent="-514350">
              <a:buNone/>
            </a:pPr>
            <a:r>
              <a:rPr lang="en-US" sz="3200" dirty="0" smtClean="0"/>
              <a:t>They are binary: </a:t>
            </a:r>
            <a:r>
              <a:rPr lang="en-US" sz="3200" i="1" dirty="0" smtClean="0">
                <a:solidFill>
                  <a:srgbClr val="FF0000"/>
                </a:solidFill>
              </a:rPr>
              <a:t>girlish, girlishness </a:t>
            </a:r>
            <a:r>
              <a:rPr lang="en-US" sz="3200" dirty="0" smtClean="0"/>
              <a:t>. </a:t>
            </a:r>
          </a:p>
          <a:p>
            <a:pPr marL="925830" lvl="1" indent="-514350">
              <a:buNone/>
            </a:pPr>
            <a:endParaRPr lang="en-US" sz="3200" dirty="0" smtClean="0"/>
          </a:p>
          <a:p>
            <a:pPr marL="925830" lvl="1" indent="-514350">
              <a:buNone/>
            </a:pPr>
            <a:r>
              <a:rPr lang="en-US" sz="3200" dirty="0" smtClean="0"/>
              <a:t>The derived stem of the word </a:t>
            </a:r>
            <a:r>
              <a:rPr lang="en-US" sz="3200" i="1" dirty="0" smtClean="0">
                <a:solidFill>
                  <a:srgbClr val="FF0000"/>
                </a:solidFill>
              </a:rPr>
              <a:t>girlish</a:t>
            </a:r>
            <a:r>
              <a:rPr lang="en-US" sz="3200" dirty="0" smtClean="0"/>
              <a:t> is </a:t>
            </a:r>
            <a:r>
              <a:rPr lang="en-US" sz="3200" i="1" dirty="0" smtClean="0">
                <a:solidFill>
                  <a:srgbClr val="FF0000"/>
                </a:solidFill>
              </a:rPr>
              <a:t>girl</a:t>
            </a:r>
            <a:r>
              <a:rPr lang="en-US" sz="3200" dirty="0" smtClean="0"/>
              <a:t>, whereas the derived stem of the word </a:t>
            </a:r>
            <a:r>
              <a:rPr lang="en-US" sz="3200" i="1" dirty="0" smtClean="0">
                <a:solidFill>
                  <a:srgbClr val="FF0000"/>
                </a:solidFill>
              </a:rPr>
              <a:t>girlishness – girlish</a:t>
            </a:r>
            <a:r>
              <a:rPr lang="en-US" sz="3200" dirty="0" smtClean="0">
                <a:solidFill>
                  <a:srgbClr val="FF0000"/>
                </a:solidFill>
              </a:rPr>
              <a:t>-</a:t>
            </a:r>
            <a:r>
              <a:rPr lang="en-US" sz="3200" dirty="0" smtClean="0"/>
              <a:t>;  </a:t>
            </a:r>
            <a:endParaRPr lang="ru-RU" sz="3200" dirty="0" smtClean="0"/>
          </a:p>
          <a:p>
            <a:endParaRPr lang="ru-RU"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071546"/>
            <a:ext cx="8229600" cy="5502990"/>
          </a:xfrm>
        </p:spPr>
        <p:txBody>
          <a:bodyPr/>
          <a:lstStyle/>
          <a:p>
            <a:pPr marL="624078" lvl="1" indent="-514350">
              <a:buClr>
                <a:schemeClr val="accent3"/>
              </a:buClr>
              <a:buFont typeface="+mj-lt"/>
              <a:buAutoNum type="arabicPeriod" startAt="3"/>
            </a:pPr>
            <a:r>
              <a:rPr lang="en-US" sz="3200" b="1" u="sng" dirty="0" smtClean="0"/>
              <a:t>compound stems</a:t>
            </a:r>
            <a:r>
              <a:rPr lang="en-US" sz="3200" u="sng" dirty="0" smtClean="0"/>
              <a:t> </a:t>
            </a:r>
            <a:r>
              <a:rPr lang="en-US" sz="3200" dirty="0" smtClean="0"/>
              <a:t>are always binary and semantically motivated, but unlike the derived stems both ICs of compound stems are stems themselves: </a:t>
            </a:r>
          </a:p>
          <a:p>
            <a:pPr marL="624078" lvl="1" indent="-514350">
              <a:buClr>
                <a:schemeClr val="accent3"/>
              </a:buClr>
              <a:buNone/>
            </a:pPr>
            <a:r>
              <a:rPr lang="en-US" sz="3200" i="1" dirty="0" smtClean="0"/>
              <a:t>	</a:t>
            </a:r>
            <a:r>
              <a:rPr lang="en-US" sz="3200" i="1" dirty="0" smtClean="0">
                <a:solidFill>
                  <a:srgbClr val="FF0000"/>
                </a:solidFill>
              </a:rPr>
              <a:t>match-box</a:t>
            </a:r>
            <a:r>
              <a:rPr lang="en-US" sz="3200" dirty="0" smtClean="0"/>
              <a:t> (two simple stems), </a:t>
            </a:r>
          </a:p>
          <a:p>
            <a:pPr marL="624078" lvl="1" indent="-514350">
              <a:buClr>
                <a:schemeClr val="accent3"/>
              </a:buClr>
              <a:buNone/>
            </a:pPr>
            <a:r>
              <a:rPr lang="en-US" sz="3200" i="1" dirty="0" smtClean="0"/>
              <a:t>	</a:t>
            </a:r>
            <a:r>
              <a:rPr lang="en-US" sz="3200" i="1" dirty="0" smtClean="0">
                <a:solidFill>
                  <a:srgbClr val="FF0000"/>
                </a:solidFill>
              </a:rPr>
              <a:t>letter-writer</a:t>
            </a:r>
            <a:r>
              <a:rPr lang="en-US" sz="3200" dirty="0" smtClean="0">
                <a:solidFill>
                  <a:srgbClr val="FF0000"/>
                </a:solidFill>
              </a:rPr>
              <a:t> </a:t>
            </a:r>
            <a:r>
              <a:rPr lang="en-US" sz="3200" dirty="0" smtClean="0"/>
              <a:t>(one simple and one derived stem); </a:t>
            </a:r>
          </a:p>
          <a:p>
            <a:pPr marL="624078" lvl="1" indent="-514350">
              <a:buClr>
                <a:schemeClr val="accent3"/>
              </a:buClr>
              <a:buNone/>
            </a:pPr>
            <a:r>
              <a:rPr lang="en-US" sz="3200" i="1" dirty="0" smtClean="0"/>
              <a:t>	</a:t>
            </a:r>
            <a:r>
              <a:rPr lang="en-US" sz="3200" i="1" dirty="0" smtClean="0">
                <a:solidFill>
                  <a:srgbClr val="FF0000"/>
                </a:solidFill>
              </a:rPr>
              <a:t>aircraft-carrier</a:t>
            </a:r>
            <a:r>
              <a:rPr lang="en-US" sz="3200" dirty="0" smtClean="0"/>
              <a:t> ( a compound and derived stem).</a:t>
            </a:r>
            <a:endParaRPr lang="ru-RU" sz="3200" dirty="0" smtClean="0"/>
          </a:p>
          <a:p>
            <a:endParaRPr lang="ru-RU"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642918"/>
            <a:ext cx="8358246" cy="1000132"/>
          </a:xfrm>
        </p:spPr>
        <p:txBody>
          <a:bodyPr>
            <a:normAutofit fontScale="90000"/>
          </a:bodyPr>
          <a:lstStyle/>
          <a:p>
            <a:r>
              <a:rPr lang="en-US" dirty="0" smtClean="0"/>
              <a:t>2. </a:t>
            </a:r>
            <a:r>
              <a:rPr lang="en-US" u="sng" dirty="0" smtClean="0"/>
              <a:t>Bases that coincide with word-forms:</a:t>
            </a:r>
            <a:r>
              <a:rPr lang="en-US" i="1" dirty="0" smtClean="0">
                <a:solidFill>
                  <a:srgbClr val="FF0000"/>
                </a:solidFill>
              </a:rPr>
              <a:t> un</a:t>
            </a:r>
            <a:r>
              <a:rPr lang="en-US" i="1" u="sng" dirty="0" smtClean="0">
                <a:solidFill>
                  <a:srgbClr val="FF0000"/>
                </a:solidFill>
              </a:rPr>
              <a:t>smiling</a:t>
            </a:r>
            <a:r>
              <a:rPr lang="en-US" i="1" dirty="0" smtClean="0">
                <a:solidFill>
                  <a:srgbClr val="FF0000"/>
                </a:solidFill>
              </a:rPr>
              <a:t>, paper-</a:t>
            </a:r>
            <a:r>
              <a:rPr lang="en-US" i="1" u="sng" dirty="0" smtClean="0">
                <a:solidFill>
                  <a:srgbClr val="FF0000"/>
                </a:solidFill>
              </a:rPr>
              <a:t>bound</a:t>
            </a:r>
            <a:r>
              <a:rPr lang="en-US" i="1" dirty="0" smtClean="0">
                <a:solidFill>
                  <a:srgbClr val="FF0000"/>
                </a:solidFill>
              </a:rPr>
              <a:t>.</a:t>
            </a:r>
            <a:endParaRPr lang="ru-RU" dirty="0"/>
          </a:p>
        </p:txBody>
      </p:sp>
      <p:sp>
        <p:nvSpPr>
          <p:cNvPr id="3" name="Содержимое 2"/>
          <p:cNvSpPr>
            <a:spLocks noGrp="1"/>
          </p:cNvSpPr>
          <p:nvPr>
            <p:ph idx="1"/>
          </p:nvPr>
        </p:nvSpPr>
        <p:spPr>
          <a:xfrm>
            <a:off x="457200" y="1714488"/>
            <a:ext cx="8229600" cy="4860048"/>
          </a:xfrm>
        </p:spPr>
        <p:txBody>
          <a:bodyPr/>
          <a:lstStyle/>
          <a:p>
            <a:r>
              <a:rPr lang="en-US" dirty="0" smtClean="0"/>
              <a:t>This class of bases is represented by verbal word-forms the present and the past participles. The </a:t>
            </a:r>
            <a:r>
              <a:rPr lang="en-US" dirty="0" err="1" smtClean="0"/>
              <a:t>collocability</a:t>
            </a:r>
            <a:r>
              <a:rPr lang="en-US" dirty="0" smtClean="0"/>
              <a:t> of this class of derivational bases is confined to: </a:t>
            </a:r>
            <a:endParaRPr lang="ru-RU" sz="2400" dirty="0" smtClean="0"/>
          </a:p>
          <a:p>
            <a:pPr marL="925830" lvl="1" indent="-514350">
              <a:buFont typeface="+mj-lt"/>
              <a:buAutoNum type="alphaLcParenR"/>
            </a:pPr>
            <a:r>
              <a:rPr lang="en-US" sz="2800" dirty="0" smtClean="0"/>
              <a:t>a few derivational affixes such as the prefix </a:t>
            </a:r>
            <a:r>
              <a:rPr lang="en-US" sz="2800" i="1" dirty="0" smtClean="0">
                <a:solidFill>
                  <a:srgbClr val="FF0000"/>
                </a:solidFill>
              </a:rPr>
              <a:t>un-</a:t>
            </a:r>
            <a:r>
              <a:rPr lang="en-US" sz="2800" dirty="0" smtClean="0"/>
              <a:t> and the suffix </a:t>
            </a:r>
            <a:r>
              <a:rPr lang="en-US" sz="2800" i="1" dirty="0" smtClean="0"/>
              <a:t>–</a:t>
            </a:r>
            <a:r>
              <a:rPr lang="en-US" sz="2800" i="1" dirty="0" err="1" smtClean="0">
                <a:solidFill>
                  <a:srgbClr val="FF0000"/>
                </a:solidFill>
              </a:rPr>
              <a:t>ly</a:t>
            </a:r>
            <a:r>
              <a:rPr lang="en-US" sz="2800" dirty="0" smtClean="0">
                <a:solidFill>
                  <a:srgbClr val="FF0000"/>
                </a:solidFill>
              </a:rPr>
              <a:t>: </a:t>
            </a:r>
            <a:r>
              <a:rPr lang="en-US" sz="2800" i="1" dirty="0" smtClean="0">
                <a:solidFill>
                  <a:srgbClr val="FF0000"/>
                </a:solidFill>
              </a:rPr>
              <a:t>unnamed, unknown; smilingly, knowingly</a:t>
            </a:r>
            <a:r>
              <a:rPr lang="en-US" sz="2800" dirty="0" smtClean="0"/>
              <a:t>; </a:t>
            </a:r>
            <a:endParaRPr lang="ru-RU" sz="2400" dirty="0" smtClean="0"/>
          </a:p>
          <a:p>
            <a:pPr marL="925830" lvl="1" indent="-514350">
              <a:buFont typeface="+mj-lt"/>
              <a:buAutoNum type="alphaLcParenR"/>
            </a:pPr>
            <a:r>
              <a:rPr lang="en-US" sz="2800" dirty="0" smtClean="0"/>
              <a:t>other bases which coincide only with nominal and adjectival stems: </a:t>
            </a:r>
            <a:r>
              <a:rPr lang="en-US" sz="2800" i="1" dirty="0" smtClean="0">
                <a:solidFill>
                  <a:srgbClr val="FF0000"/>
                </a:solidFill>
              </a:rPr>
              <a:t>mocking-bird, dancing-girl, ice-bound, easygoing</a:t>
            </a:r>
            <a:r>
              <a:rPr lang="en-US" sz="2800" dirty="0" smtClean="0"/>
              <a:t>.</a:t>
            </a:r>
            <a:endParaRPr lang="ru-RU" sz="2400" dirty="0" smtClean="0"/>
          </a:p>
          <a:p>
            <a:endParaRPr lang="ru-RU"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71480"/>
            <a:ext cx="8472518" cy="1357322"/>
          </a:xfrm>
        </p:spPr>
        <p:txBody>
          <a:bodyPr>
            <a:normAutofit fontScale="90000"/>
          </a:bodyPr>
          <a:lstStyle/>
          <a:p>
            <a:r>
              <a:rPr lang="en-US" u="sng" dirty="0" smtClean="0"/>
              <a:t>3. Bases they coincide with word-groups</a:t>
            </a:r>
            <a:r>
              <a:rPr lang="en-US" dirty="0" smtClean="0"/>
              <a:t>: </a:t>
            </a:r>
            <a:r>
              <a:rPr lang="en-US" b="1" i="1" u="sng" dirty="0" smtClean="0">
                <a:solidFill>
                  <a:srgbClr val="FF0000"/>
                </a:solidFill>
              </a:rPr>
              <a:t>flat-</a:t>
            </a:r>
            <a:r>
              <a:rPr lang="en-US" b="1" i="1" u="sng" dirty="0" err="1" smtClean="0">
                <a:solidFill>
                  <a:srgbClr val="FF0000"/>
                </a:solidFill>
              </a:rPr>
              <a:t>waist</a:t>
            </a:r>
            <a:r>
              <a:rPr lang="en-US" i="1" dirty="0" err="1" smtClean="0">
                <a:solidFill>
                  <a:srgbClr val="FF0000"/>
                </a:solidFill>
              </a:rPr>
              <a:t>ed</a:t>
            </a:r>
            <a:r>
              <a:rPr lang="en-US" dirty="0" smtClean="0"/>
              <a:t>, </a:t>
            </a:r>
            <a:r>
              <a:rPr lang="en-US" b="1" i="1" u="sng" dirty="0" smtClean="0">
                <a:solidFill>
                  <a:srgbClr val="FF0000"/>
                </a:solidFill>
              </a:rPr>
              <a:t>second-</a:t>
            </a:r>
            <a:r>
              <a:rPr lang="en-US" b="1" i="1" u="sng" dirty="0" err="1" smtClean="0">
                <a:solidFill>
                  <a:srgbClr val="FF0000"/>
                </a:solidFill>
              </a:rPr>
              <a:t>rate</a:t>
            </a:r>
            <a:r>
              <a:rPr lang="en-US" i="1" dirty="0" err="1" smtClean="0">
                <a:solidFill>
                  <a:srgbClr val="FF0000"/>
                </a:solidFill>
              </a:rPr>
              <a:t>ness</a:t>
            </a:r>
            <a:r>
              <a:rPr lang="en-US" dirty="0" smtClean="0"/>
              <a:t>. </a:t>
            </a:r>
            <a:endParaRPr lang="ru-RU" dirty="0"/>
          </a:p>
        </p:txBody>
      </p:sp>
      <p:sp>
        <p:nvSpPr>
          <p:cNvPr id="3" name="Содержимое 2"/>
          <p:cNvSpPr>
            <a:spLocks noGrp="1"/>
          </p:cNvSpPr>
          <p:nvPr>
            <p:ph idx="1"/>
          </p:nvPr>
        </p:nvSpPr>
        <p:spPr>
          <a:xfrm>
            <a:off x="457200" y="2428868"/>
            <a:ext cx="8229600" cy="4145668"/>
          </a:xfrm>
        </p:spPr>
        <p:txBody>
          <a:bodyPr/>
          <a:lstStyle/>
          <a:p>
            <a:r>
              <a:rPr lang="en-US" dirty="0" smtClean="0"/>
              <a:t>Bases of this class allow a rather limited range of </a:t>
            </a:r>
            <a:r>
              <a:rPr lang="en-US" dirty="0" err="1" smtClean="0"/>
              <a:t>collocability</a:t>
            </a:r>
            <a:r>
              <a:rPr lang="en-US" dirty="0" smtClean="0"/>
              <a:t>. </a:t>
            </a:r>
          </a:p>
          <a:p>
            <a:r>
              <a:rPr lang="en-US" dirty="0" smtClean="0"/>
              <a:t>They are mostly combined with derivational affixes in the class of adjectives and nouns: </a:t>
            </a:r>
          </a:p>
          <a:p>
            <a:pPr>
              <a:buNone/>
            </a:pPr>
            <a:r>
              <a:rPr lang="en-US" i="1" dirty="0" smtClean="0"/>
              <a:t>	</a:t>
            </a:r>
            <a:r>
              <a:rPr lang="en-US" i="1" dirty="0" smtClean="0">
                <a:solidFill>
                  <a:srgbClr val="FF0000"/>
                </a:solidFill>
              </a:rPr>
              <a:t>blue-eyed, long-fingered, old-</a:t>
            </a:r>
            <a:r>
              <a:rPr lang="en-US" i="1" dirty="0" err="1" smtClean="0">
                <a:solidFill>
                  <a:srgbClr val="FF0000"/>
                </a:solidFill>
              </a:rPr>
              <a:t>worldish</a:t>
            </a:r>
            <a:r>
              <a:rPr lang="en-US" dirty="0" smtClean="0">
                <a:solidFill>
                  <a:srgbClr val="FF0000"/>
                </a:solidFill>
              </a:rPr>
              <a:t>. </a:t>
            </a:r>
          </a:p>
          <a:p>
            <a:pPr>
              <a:buNone/>
            </a:pPr>
            <a:r>
              <a:rPr lang="en-US" dirty="0" smtClean="0">
                <a:solidFill>
                  <a:srgbClr val="FF0000"/>
                </a:solidFill>
              </a:rPr>
              <a:t>	</a:t>
            </a:r>
            <a:r>
              <a:rPr lang="en-US" dirty="0" smtClean="0"/>
              <a:t>Free word-groups make up the greater part of this class of bases. </a:t>
            </a:r>
            <a:endParaRPr lang="ru-RU"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642918"/>
            <a:ext cx="8229600" cy="785818"/>
          </a:xfrm>
        </p:spPr>
        <p:txBody>
          <a:bodyPr>
            <a:normAutofit/>
          </a:bodyPr>
          <a:lstStyle/>
          <a:p>
            <a:pPr algn="ctr"/>
            <a:r>
              <a:rPr lang="en-US" dirty="0" smtClean="0"/>
              <a:t>IV. DERIVATIONAL AFFIXES -</a:t>
            </a:r>
            <a:endParaRPr lang="ru-RU" dirty="0"/>
          </a:p>
        </p:txBody>
      </p:sp>
      <p:sp>
        <p:nvSpPr>
          <p:cNvPr id="3" name="Содержимое 2"/>
          <p:cNvSpPr>
            <a:spLocks noGrp="1"/>
          </p:cNvSpPr>
          <p:nvPr>
            <p:ph idx="1"/>
          </p:nvPr>
        </p:nvSpPr>
        <p:spPr>
          <a:xfrm>
            <a:off x="457200" y="1571612"/>
            <a:ext cx="7615262" cy="5002924"/>
          </a:xfrm>
        </p:spPr>
        <p:txBody>
          <a:bodyPr/>
          <a:lstStyle/>
          <a:p>
            <a:pPr>
              <a:buNone/>
            </a:pPr>
            <a:r>
              <a:rPr lang="en-US" dirty="0" smtClean="0"/>
              <a:t> are Immediate Constituents of derived words in all parts of speech. </a:t>
            </a:r>
          </a:p>
          <a:p>
            <a:pPr>
              <a:buNone/>
            </a:pPr>
            <a:r>
              <a:rPr lang="en-US" dirty="0" smtClean="0"/>
              <a:t>Semantically derivational affixes are characterized by a unity of </a:t>
            </a:r>
          </a:p>
          <a:p>
            <a:pPr marL="365125" indent="357188"/>
            <a:r>
              <a:rPr lang="en-US" u="sng" dirty="0" smtClean="0">
                <a:solidFill>
                  <a:srgbClr val="0070C0"/>
                </a:solidFill>
              </a:rPr>
              <a:t>part-of-speech meaning</a:t>
            </a:r>
            <a:r>
              <a:rPr lang="en-US" dirty="0" smtClean="0"/>
              <a:t>, </a:t>
            </a:r>
          </a:p>
          <a:p>
            <a:pPr marL="365125" indent="357188"/>
            <a:r>
              <a:rPr lang="en-US" u="sng" dirty="0" smtClean="0">
                <a:solidFill>
                  <a:srgbClr val="0070C0"/>
                </a:solidFill>
              </a:rPr>
              <a:t>lexical meaning, </a:t>
            </a:r>
          </a:p>
          <a:p>
            <a:pPr marL="365125" indent="357188"/>
            <a:r>
              <a:rPr lang="en-US" u="sng" dirty="0" smtClean="0">
                <a:solidFill>
                  <a:srgbClr val="0070C0"/>
                </a:solidFill>
              </a:rPr>
              <a:t>differential meaning; </a:t>
            </a:r>
          </a:p>
          <a:p>
            <a:pPr marL="365125" indent="357188"/>
            <a:r>
              <a:rPr lang="en-US" u="sng" dirty="0" smtClean="0">
                <a:solidFill>
                  <a:srgbClr val="0070C0"/>
                </a:solidFill>
              </a:rPr>
              <a:t>distributional meanings</a:t>
            </a:r>
            <a:r>
              <a:rPr lang="en-US" dirty="0" smtClean="0"/>
              <a:t>. </a:t>
            </a:r>
            <a:endParaRPr lang="ru-RU" dirty="0" smtClean="0"/>
          </a:p>
          <a:p>
            <a:endParaRPr lang="ru-RU"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85794"/>
            <a:ext cx="8229600" cy="1424006"/>
          </a:xfrm>
        </p:spPr>
        <p:txBody>
          <a:bodyPr>
            <a:normAutofit/>
          </a:bodyPr>
          <a:lstStyle/>
          <a:p>
            <a:r>
              <a:rPr lang="en-US" dirty="0" smtClean="0"/>
              <a:t>Derivational affixes have two </a:t>
            </a:r>
            <a:r>
              <a:rPr lang="en-US" u="sng" dirty="0" smtClean="0"/>
              <a:t>basic functions</a:t>
            </a:r>
            <a:r>
              <a:rPr lang="en-US" dirty="0" smtClean="0"/>
              <a:t>: </a:t>
            </a:r>
            <a:endParaRPr lang="ru-RU" dirty="0"/>
          </a:p>
        </p:txBody>
      </p:sp>
      <p:sp>
        <p:nvSpPr>
          <p:cNvPr id="3" name="Содержимое 2"/>
          <p:cNvSpPr>
            <a:spLocks noGrp="1"/>
          </p:cNvSpPr>
          <p:nvPr>
            <p:ph idx="1"/>
          </p:nvPr>
        </p:nvSpPr>
        <p:spPr>
          <a:xfrm>
            <a:off x="457200" y="2571744"/>
            <a:ext cx="8229600" cy="4002792"/>
          </a:xfrm>
        </p:spPr>
        <p:txBody>
          <a:bodyPr/>
          <a:lstStyle/>
          <a:p>
            <a:pPr marL="624078" indent="-514350">
              <a:buFont typeface="+mj-lt"/>
              <a:buAutoNum type="arabicPeriod"/>
            </a:pPr>
            <a:r>
              <a:rPr lang="en-US" dirty="0" smtClean="0"/>
              <a:t>stem building which is common to all </a:t>
            </a:r>
            <a:r>
              <a:rPr lang="en-US" dirty="0" err="1" smtClean="0"/>
              <a:t>affixational</a:t>
            </a:r>
            <a:r>
              <a:rPr lang="en-US" dirty="0" smtClean="0"/>
              <a:t> morphemes: </a:t>
            </a:r>
          </a:p>
          <a:p>
            <a:pPr marL="624078" indent="-514350">
              <a:buNone/>
            </a:pPr>
            <a:r>
              <a:rPr lang="en-US" dirty="0" smtClean="0"/>
              <a:t>	derivational and non-derivational, </a:t>
            </a:r>
          </a:p>
          <a:p>
            <a:pPr marL="624078" indent="-514350">
              <a:buNone/>
            </a:pPr>
            <a:r>
              <a:rPr lang="en-US" dirty="0" smtClean="0"/>
              <a:t>	cf.: </a:t>
            </a:r>
            <a:r>
              <a:rPr lang="en-US" i="1" dirty="0" smtClean="0">
                <a:solidFill>
                  <a:srgbClr val="FF0000"/>
                </a:solidFill>
              </a:rPr>
              <a:t>-</a:t>
            </a:r>
            <a:r>
              <a:rPr lang="en-US" i="1" dirty="0" err="1" smtClean="0">
                <a:solidFill>
                  <a:srgbClr val="FF0000"/>
                </a:solidFill>
              </a:rPr>
              <a:t>sh</a:t>
            </a:r>
            <a:r>
              <a:rPr lang="en-US" dirty="0" smtClean="0">
                <a:solidFill>
                  <a:srgbClr val="FF0000"/>
                </a:solidFill>
              </a:rPr>
              <a:t> </a:t>
            </a:r>
            <a:r>
              <a:rPr lang="en-US" dirty="0" smtClean="0"/>
              <a:t>in the words </a:t>
            </a:r>
            <a:r>
              <a:rPr lang="en-US" i="1" dirty="0" smtClean="0">
                <a:solidFill>
                  <a:srgbClr val="FF0000"/>
                </a:solidFill>
              </a:rPr>
              <a:t>girlish, </a:t>
            </a:r>
            <a:r>
              <a:rPr lang="en-US" i="1" dirty="0" err="1" smtClean="0">
                <a:solidFill>
                  <a:srgbClr val="FF0000"/>
                </a:solidFill>
              </a:rPr>
              <a:t>greyish</a:t>
            </a:r>
            <a:r>
              <a:rPr lang="en-US" dirty="0" smtClean="0">
                <a:solidFill>
                  <a:srgbClr val="FF0000"/>
                </a:solidFill>
              </a:rPr>
              <a:t> </a:t>
            </a:r>
          </a:p>
          <a:p>
            <a:pPr marL="624078" indent="-514350">
              <a:buNone/>
            </a:pPr>
            <a:r>
              <a:rPr lang="en-US" dirty="0" smtClean="0"/>
              <a:t>	and </a:t>
            </a:r>
            <a:r>
              <a:rPr lang="en-US" i="1" dirty="0" smtClean="0">
                <a:solidFill>
                  <a:srgbClr val="FF0000"/>
                </a:solidFill>
              </a:rPr>
              <a:t>–</a:t>
            </a:r>
            <a:r>
              <a:rPr lang="en-US" i="1" dirty="0" err="1" smtClean="0">
                <a:solidFill>
                  <a:srgbClr val="FF0000"/>
                </a:solidFill>
              </a:rPr>
              <a:t>ish</a:t>
            </a:r>
            <a:r>
              <a:rPr lang="en-US" dirty="0" smtClean="0">
                <a:solidFill>
                  <a:srgbClr val="FF0000"/>
                </a:solidFill>
              </a:rPr>
              <a:t> </a:t>
            </a:r>
            <a:r>
              <a:rPr lang="en-US" dirty="0" smtClean="0"/>
              <a:t>in the words </a:t>
            </a:r>
            <a:r>
              <a:rPr lang="en-US" i="1" dirty="0" smtClean="0">
                <a:solidFill>
                  <a:srgbClr val="FF0000"/>
                </a:solidFill>
              </a:rPr>
              <a:t>publish, distinguish</a:t>
            </a:r>
            <a:r>
              <a:rPr lang="en-US" dirty="0" smtClean="0"/>
              <a:t>; </a:t>
            </a:r>
            <a:endParaRPr lang="ru-RU" dirty="0" smtClean="0"/>
          </a:p>
          <a:p>
            <a:pPr marL="624078" indent="-514350">
              <a:buFont typeface="+mj-lt"/>
              <a:buAutoNum type="arabicPeriod"/>
            </a:pPr>
            <a:endParaRPr lang="ru-RU"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785786" y="1071546"/>
            <a:ext cx="7572428" cy="5502990"/>
          </a:xfrm>
        </p:spPr>
        <p:txBody>
          <a:bodyPr>
            <a:normAutofit/>
          </a:bodyPr>
          <a:lstStyle/>
          <a:p>
            <a:pPr marL="624078" indent="-514350">
              <a:buFont typeface="+mj-lt"/>
              <a:buAutoNum type="arabicPeriod" startAt="2"/>
            </a:pPr>
            <a:r>
              <a:rPr lang="en-US" dirty="0" smtClean="0"/>
              <a:t>word-building, this is the function of </a:t>
            </a:r>
            <a:r>
              <a:rPr lang="en-US" dirty="0" err="1" smtClean="0"/>
              <a:t>repatterning</a:t>
            </a:r>
            <a:r>
              <a:rPr lang="en-US" dirty="0" smtClean="0"/>
              <a:t> a derivational base and thus forming new words. </a:t>
            </a:r>
          </a:p>
          <a:p>
            <a:pPr marL="624078" indent="-514350">
              <a:buNone/>
            </a:pPr>
            <a:r>
              <a:rPr lang="en-US" dirty="0" smtClean="0"/>
              <a:t>	The </a:t>
            </a:r>
            <a:r>
              <a:rPr lang="en-US" dirty="0" err="1" smtClean="0"/>
              <a:t>repatterning</a:t>
            </a:r>
            <a:r>
              <a:rPr lang="en-US" dirty="0" smtClean="0"/>
              <a:t> may result in transferring a derivational base into the stem of another part of speech, for example, the derivational suffix </a:t>
            </a:r>
            <a:r>
              <a:rPr lang="en-US" i="1" dirty="0" smtClean="0">
                <a:solidFill>
                  <a:srgbClr val="FF0000"/>
                </a:solidFill>
              </a:rPr>
              <a:t>–</a:t>
            </a:r>
            <a:r>
              <a:rPr lang="en-US" i="1" dirty="0" err="1" smtClean="0">
                <a:solidFill>
                  <a:srgbClr val="FF0000"/>
                </a:solidFill>
              </a:rPr>
              <a:t>ness</a:t>
            </a:r>
            <a:r>
              <a:rPr lang="en-US" dirty="0" smtClean="0">
                <a:solidFill>
                  <a:srgbClr val="FF0000"/>
                </a:solidFill>
              </a:rPr>
              <a:t> </a:t>
            </a:r>
            <a:r>
              <a:rPr lang="en-US" dirty="0" smtClean="0"/>
              <a:t>in the words </a:t>
            </a:r>
            <a:r>
              <a:rPr lang="en-US" i="1" dirty="0" smtClean="0">
                <a:solidFill>
                  <a:srgbClr val="FF0000"/>
                </a:solidFill>
              </a:rPr>
              <a:t>friendliness</a:t>
            </a:r>
            <a:r>
              <a:rPr lang="en-US" dirty="0" smtClean="0"/>
              <a:t> and </a:t>
            </a:r>
            <a:r>
              <a:rPr lang="en-US" i="1" dirty="0" smtClean="0">
                <a:solidFill>
                  <a:srgbClr val="FF0000"/>
                </a:solidFill>
              </a:rPr>
              <a:t>girlishness</a:t>
            </a:r>
            <a:r>
              <a:rPr lang="en-US" dirty="0" smtClean="0"/>
              <a:t> </a:t>
            </a:r>
            <a:r>
              <a:rPr lang="en-US" dirty="0" err="1" smtClean="0"/>
              <a:t>repattern</a:t>
            </a:r>
            <a:r>
              <a:rPr lang="en-US" dirty="0" smtClean="0"/>
              <a:t> the adjectival derivational bases </a:t>
            </a:r>
            <a:r>
              <a:rPr lang="en-US" i="1" dirty="0" smtClean="0">
                <a:solidFill>
                  <a:srgbClr val="FF0000"/>
                </a:solidFill>
              </a:rPr>
              <a:t>friendly-</a:t>
            </a:r>
            <a:r>
              <a:rPr lang="en-US" dirty="0" smtClean="0">
                <a:solidFill>
                  <a:srgbClr val="FF0000"/>
                </a:solidFill>
              </a:rPr>
              <a:t>, </a:t>
            </a:r>
            <a:r>
              <a:rPr lang="en-US" i="1" dirty="0" smtClean="0">
                <a:solidFill>
                  <a:srgbClr val="FF0000"/>
                </a:solidFill>
              </a:rPr>
              <a:t>girlish-</a:t>
            </a:r>
            <a:r>
              <a:rPr lang="en-US" dirty="0" smtClean="0">
                <a:solidFill>
                  <a:srgbClr val="FF0000"/>
                </a:solidFill>
              </a:rPr>
              <a:t> </a:t>
            </a:r>
            <a:r>
              <a:rPr lang="en-US" dirty="0" smtClean="0"/>
              <a:t>into the noun stems. </a:t>
            </a:r>
          </a:p>
          <a:p>
            <a:pPr marL="624078" indent="-514350">
              <a:buNone/>
            </a:pPr>
            <a:r>
              <a:rPr lang="en-US" dirty="0" smtClean="0"/>
              <a:t> </a:t>
            </a:r>
            <a:endParaRPr lang="ru-RU" dirty="0" smtClean="0"/>
          </a:p>
          <a:p>
            <a:endParaRPr lang="ru-RU"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71480"/>
            <a:ext cx="8229600" cy="1071570"/>
          </a:xfrm>
        </p:spPr>
        <p:txBody>
          <a:bodyPr>
            <a:normAutofit/>
          </a:bodyPr>
          <a:lstStyle/>
          <a:p>
            <a:pPr algn="ctr"/>
            <a:r>
              <a:rPr lang="en-US" sz="3200" b="1" i="1" dirty="0" smtClean="0"/>
              <a:t>4.1. SEMANTIC CHARACTERISTICS OF DERIVATIONAL AFFIXES</a:t>
            </a:r>
            <a:endParaRPr lang="ru-RU" sz="3200" dirty="0"/>
          </a:p>
        </p:txBody>
      </p:sp>
      <p:sp>
        <p:nvSpPr>
          <p:cNvPr id="3" name="Содержимое 2"/>
          <p:cNvSpPr>
            <a:spLocks noGrp="1"/>
          </p:cNvSpPr>
          <p:nvPr>
            <p:ph idx="1"/>
          </p:nvPr>
        </p:nvSpPr>
        <p:spPr>
          <a:xfrm>
            <a:off x="457200" y="1857364"/>
            <a:ext cx="8229600" cy="4717172"/>
          </a:xfrm>
        </p:spPr>
        <p:txBody>
          <a:bodyPr>
            <a:normAutofit lnSpcReduction="10000"/>
          </a:bodyPr>
          <a:lstStyle/>
          <a:p>
            <a:r>
              <a:rPr lang="en-US" dirty="0" smtClean="0"/>
              <a:t>The part-of-speech meaning is proper to derivational suffixes and prefixes in different degrees. </a:t>
            </a:r>
          </a:p>
          <a:p>
            <a:r>
              <a:rPr lang="en-US" dirty="0" smtClean="0"/>
              <a:t>Prefixes like </a:t>
            </a:r>
            <a:r>
              <a:rPr lang="en-US" i="1" dirty="0" smtClean="0">
                <a:solidFill>
                  <a:srgbClr val="FF0000"/>
                </a:solidFill>
              </a:rPr>
              <a:t>en-, de-, out-, un-, be</a:t>
            </a:r>
            <a:r>
              <a:rPr lang="en-US" dirty="0" smtClean="0">
                <a:solidFill>
                  <a:srgbClr val="FF0000"/>
                </a:solidFill>
              </a:rPr>
              <a:t>- </a:t>
            </a:r>
            <a:r>
              <a:rPr lang="en-US" dirty="0" smtClean="0"/>
              <a:t>possess the part-of-speech meaning and function as verb classifiers, for example, </a:t>
            </a:r>
            <a:r>
              <a:rPr lang="en-US" i="1" dirty="0" smtClean="0">
                <a:solidFill>
                  <a:srgbClr val="FF0000"/>
                </a:solidFill>
              </a:rPr>
              <a:t>enlarge, deice, unhook, befriend</a:t>
            </a:r>
            <a:r>
              <a:rPr lang="en-US" dirty="0" smtClean="0">
                <a:solidFill>
                  <a:srgbClr val="FF0000"/>
                </a:solidFill>
              </a:rPr>
              <a:t>. </a:t>
            </a:r>
          </a:p>
          <a:p>
            <a:r>
              <a:rPr lang="en-US" dirty="0" smtClean="0"/>
              <a:t>The prefix </a:t>
            </a:r>
            <a:r>
              <a:rPr lang="en-US" i="1" dirty="0" smtClean="0">
                <a:solidFill>
                  <a:srgbClr val="FF0000"/>
                </a:solidFill>
              </a:rPr>
              <a:t>over-</a:t>
            </a:r>
            <a:r>
              <a:rPr lang="en-US" dirty="0" smtClean="0"/>
              <a:t> evidently lacks the part-of-speech meaning and is freely used both for verbs and adjectives, for example, </a:t>
            </a:r>
            <a:r>
              <a:rPr lang="en-US" i="1" dirty="0" smtClean="0">
                <a:solidFill>
                  <a:srgbClr val="FF0000"/>
                </a:solidFill>
              </a:rPr>
              <a:t>oversleep, overeat, over-confident, over-worried</a:t>
            </a:r>
            <a:r>
              <a:rPr lang="en-US" dirty="0" smtClean="0"/>
              <a:t>. </a:t>
            </a:r>
            <a:endParaRPr lang="ru-RU" dirty="0" smtClean="0"/>
          </a:p>
          <a:p>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57166"/>
            <a:ext cx="8229600" cy="1000132"/>
          </a:xfrm>
        </p:spPr>
        <p:txBody>
          <a:bodyPr>
            <a:normAutofit/>
          </a:bodyPr>
          <a:lstStyle/>
          <a:p>
            <a:pPr algn="ctr"/>
            <a:r>
              <a:rPr lang="en-US" dirty="0" smtClean="0"/>
              <a:t>Derivation </a:t>
            </a:r>
            <a:endParaRPr lang="ru-RU" dirty="0"/>
          </a:p>
        </p:txBody>
      </p:sp>
      <p:sp>
        <p:nvSpPr>
          <p:cNvPr id="3" name="Содержимое 2"/>
          <p:cNvSpPr>
            <a:spLocks noGrp="1"/>
          </p:cNvSpPr>
          <p:nvPr>
            <p:ph idx="1"/>
          </p:nvPr>
        </p:nvSpPr>
        <p:spPr>
          <a:xfrm>
            <a:off x="457200" y="1500174"/>
            <a:ext cx="8329642" cy="5074362"/>
          </a:xfrm>
        </p:spPr>
        <p:txBody>
          <a:bodyPr>
            <a:normAutofit fontScale="92500" lnSpcReduction="10000"/>
          </a:bodyPr>
          <a:lstStyle/>
          <a:p>
            <a:pPr marL="681228" indent="-571500">
              <a:buFont typeface="+mj-lt"/>
              <a:buAutoNum type="romanUcPeriod"/>
            </a:pPr>
            <a:r>
              <a:rPr lang="en-US" sz="3000" dirty="0" smtClean="0"/>
              <a:t>Derivational Structure.</a:t>
            </a:r>
            <a:endParaRPr lang="ru-RU" sz="3000" dirty="0" smtClean="0"/>
          </a:p>
          <a:p>
            <a:pPr marL="681228" indent="-571500">
              <a:buFont typeface="+mj-lt"/>
              <a:buAutoNum type="romanUcPeriod"/>
            </a:pPr>
            <a:r>
              <a:rPr lang="en-US" sz="3000" dirty="0" smtClean="0"/>
              <a:t>Derivational Relations.</a:t>
            </a:r>
            <a:endParaRPr lang="ru-RU" sz="3000" dirty="0" smtClean="0"/>
          </a:p>
          <a:p>
            <a:pPr marL="681228" indent="-571500">
              <a:buFont typeface="+mj-lt"/>
              <a:buAutoNum type="romanUcPeriod"/>
            </a:pPr>
            <a:r>
              <a:rPr lang="en-US" sz="3000" dirty="0" smtClean="0"/>
              <a:t>Derivational Bases.</a:t>
            </a:r>
          </a:p>
          <a:p>
            <a:pPr marL="681228" indent="-571500">
              <a:buNone/>
            </a:pPr>
            <a:r>
              <a:rPr lang="en-US" sz="3000" dirty="0" smtClean="0"/>
              <a:t>	3.1. Structural Classification of Derivational Bases.</a:t>
            </a:r>
            <a:endParaRPr lang="ru-RU" sz="3000" dirty="0" smtClean="0"/>
          </a:p>
          <a:p>
            <a:pPr marL="681228" indent="-571500">
              <a:buFont typeface="+mj-lt"/>
              <a:buAutoNum type="romanUcPeriod" startAt="4"/>
            </a:pPr>
            <a:r>
              <a:rPr lang="en-US" sz="3000" dirty="0" smtClean="0"/>
              <a:t>Derivational Affixes. 	</a:t>
            </a:r>
            <a:endParaRPr lang="ru-RU" sz="3000" dirty="0" smtClean="0"/>
          </a:p>
          <a:p>
            <a:pPr>
              <a:buNone/>
            </a:pPr>
            <a:r>
              <a:rPr lang="en-US" sz="3000" dirty="0" smtClean="0"/>
              <a:t>	    4.1. Semantic Characteristics of Derivational     </a:t>
            </a:r>
          </a:p>
          <a:p>
            <a:pPr>
              <a:buNone/>
            </a:pPr>
            <a:r>
              <a:rPr lang="en-US" sz="3000" dirty="0" smtClean="0"/>
              <a:t>       Affixes.</a:t>
            </a:r>
            <a:endParaRPr lang="ru-RU" sz="3000" dirty="0" smtClean="0"/>
          </a:p>
          <a:p>
            <a:pPr>
              <a:buNone/>
            </a:pPr>
            <a:r>
              <a:rPr lang="en-US" sz="3000" dirty="0" smtClean="0"/>
              <a:t>	    4.2. Semi-affixes.</a:t>
            </a:r>
            <a:endParaRPr lang="ru-RU" sz="3000" dirty="0" smtClean="0"/>
          </a:p>
          <a:p>
            <a:pPr marL="681228" indent="-571500">
              <a:buFont typeface="+mj-lt"/>
              <a:buAutoNum type="romanUcPeriod" startAt="5"/>
            </a:pPr>
            <a:r>
              <a:rPr lang="en-US" sz="3000" dirty="0" smtClean="0"/>
              <a:t>Derivational Patterns.</a:t>
            </a:r>
            <a:endParaRPr lang="ru-RU" sz="3000" dirty="0" smtClean="0"/>
          </a:p>
          <a:p>
            <a:pPr>
              <a:buNone/>
            </a:pPr>
            <a:r>
              <a:rPr lang="en-US" sz="3000" dirty="0" smtClean="0"/>
              <a:t>	    5.1. Structural-semantic Classification of Derivational Patterns.</a:t>
            </a:r>
            <a:endParaRPr lang="ru-RU" sz="3000" dirty="0" smtClean="0"/>
          </a:p>
          <a:p>
            <a:endParaRPr lang="ru-RU"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The lexical meaning in derivational affixes may be viewed at different levels:</a:t>
            </a:r>
            <a:r>
              <a:rPr lang="ru-RU" dirty="0" smtClean="0"/>
              <a:t/>
            </a:r>
            <a:br>
              <a:rPr lang="ru-RU" dirty="0" smtClean="0"/>
            </a:br>
            <a:endParaRPr lang="ru-RU" dirty="0"/>
          </a:p>
        </p:txBody>
      </p:sp>
      <p:sp>
        <p:nvSpPr>
          <p:cNvPr id="3" name="Содержимое 2"/>
          <p:cNvSpPr>
            <a:spLocks noGrp="1"/>
          </p:cNvSpPr>
          <p:nvPr>
            <p:ph idx="1"/>
          </p:nvPr>
        </p:nvSpPr>
        <p:spPr/>
        <p:txBody>
          <a:bodyPr>
            <a:normAutofit lnSpcReduction="10000"/>
          </a:bodyPr>
          <a:lstStyle/>
          <a:p>
            <a:pPr marL="624078" indent="-514350">
              <a:buFont typeface="+mj-lt"/>
              <a:buAutoNum type="arabicPeriod"/>
            </a:pPr>
            <a:r>
              <a:rPr lang="en-US" dirty="0" smtClean="0"/>
              <a:t>the lexical meaning of a generic type proper to a set of affixes, forming a semantic subset. </a:t>
            </a:r>
          </a:p>
          <a:p>
            <a:pPr marL="624078" indent="-514350">
              <a:buNone/>
            </a:pPr>
            <a:r>
              <a:rPr lang="en-US" dirty="0" smtClean="0"/>
              <a:t>	</a:t>
            </a:r>
            <a:r>
              <a:rPr lang="en-US" u="sng" dirty="0" smtClean="0"/>
              <a:t>The meaning of resemblance </a:t>
            </a:r>
            <a:r>
              <a:rPr lang="en-US" dirty="0" smtClean="0"/>
              <a:t>found in the suffixes </a:t>
            </a:r>
            <a:r>
              <a:rPr lang="en-US" i="1" dirty="0" smtClean="0">
                <a:solidFill>
                  <a:srgbClr val="FF0000"/>
                </a:solidFill>
              </a:rPr>
              <a:t>–</a:t>
            </a:r>
            <a:r>
              <a:rPr lang="en-US" i="1" dirty="0" err="1" smtClean="0">
                <a:solidFill>
                  <a:srgbClr val="FF0000"/>
                </a:solidFill>
              </a:rPr>
              <a:t>ish</a:t>
            </a:r>
            <a:r>
              <a:rPr lang="en-US" i="1" dirty="0" smtClean="0">
                <a:solidFill>
                  <a:srgbClr val="FF0000"/>
                </a:solidFill>
              </a:rPr>
              <a:t>, -like, -y, -</a:t>
            </a:r>
            <a:r>
              <a:rPr lang="en-US" i="1" dirty="0" err="1" smtClean="0">
                <a:solidFill>
                  <a:srgbClr val="FF0000"/>
                </a:solidFill>
              </a:rPr>
              <a:t>ly</a:t>
            </a:r>
            <a:r>
              <a:rPr lang="en-US" i="1" dirty="0" smtClean="0">
                <a:solidFill>
                  <a:srgbClr val="FF0000"/>
                </a:solidFill>
              </a:rPr>
              <a:t> (</a:t>
            </a:r>
            <a:r>
              <a:rPr lang="en-US" i="1" dirty="0" err="1" smtClean="0">
                <a:solidFill>
                  <a:srgbClr val="FF0000"/>
                </a:solidFill>
              </a:rPr>
              <a:t>spiderish</a:t>
            </a:r>
            <a:r>
              <a:rPr lang="en-US" i="1" dirty="0" smtClean="0">
                <a:solidFill>
                  <a:srgbClr val="FF0000"/>
                </a:solidFill>
              </a:rPr>
              <a:t>, spiderlike, spidery</a:t>
            </a:r>
            <a:r>
              <a:rPr lang="en-US" dirty="0" smtClean="0">
                <a:solidFill>
                  <a:srgbClr val="FF0000"/>
                </a:solidFill>
              </a:rPr>
              <a:t>); </a:t>
            </a:r>
          </a:p>
          <a:p>
            <a:pPr marL="624078" indent="-514350">
              <a:buNone/>
            </a:pPr>
            <a:r>
              <a:rPr lang="en-US" dirty="0" smtClean="0">
                <a:solidFill>
                  <a:srgbClr val="FF0000"/>
                </a:solidFill>
              </a:rPr>
              <a:t>	</a:t>
            </a:r>
            <a:r>
              <a:rPr lang="en-US" u="sng" dirty="0" smtClean="0"/>
              <a:t>The meaning of abstract quality </a:t>
            </a:r>
            <a:r>
              <a:rPr lang="en-US" dirty="0" smtClean="0"/>
              <a:t>conveyed by the suffixes </a:t>
            </a:r>
            <a:r>
              <a:rPr lang="en-US" i="1" dirty="0" smtClean="0">
                <a:solidFill>
                  <a:srgbClr val="FF0000"/>
                </a:solidFill>
              </a:rPr>
              <a:t>–</a:t>
            </a:r>
            <a:r>
              <a:rPr lang="en-US" i="1" dirty="0" err="1" smtClean="0">
                <a:solidFill>
                  <a:srgbClr val="FF0000"/>
                </a:solidFill>
              </a:rPr>
              <a:t>ness</a:t>
            </a:r>
            <a:r>
              <a:rPr lang="en-US" i="1" dirty="0" smtClean="0">
                <a:solidFill>
                  <a:srgbClr val="FF0000"/>
                </a:solidFill>
              </a:rPr>
              <a:t>, -</a:t>
            </a:r>
            <a:r>
              <a:rPr lang="en-US" i="1" dirty="0" err="1" smtClean="0">
                <a:solidFill>
                  <a:srgbClr val="FF0000"/>
                </a:solidFill>
              </a:rPr>
              <a:t>ty</a:t>
            </a:r>
            <a:r>
              <a:rPr lang="en-US" i="1" dirty="0" smtClean="0">
                <a:solidFill>
                  <a:srgbClr val="FF0000"/>
                </a:solidFill>
              </a:rPr>
              <a:t> (blindness, equality</a:t>
            </a:r>
            <a:r>
              <a:rPr lang="en-US" dirty="0" smtClean="0">
                <a:solidFill>
                  <a:srgbClr val="FF0000"/>
                </a:solidFill>
              </a:rPr>
              <a:t>); </a:t>
            </a:r>
            <a:r>
              <a:rPr lang="en-US" u="sng" dirty="0" smtClean="0"/>
              <a:t>The meaning of absence </a:t>
            </a:r>
            <a:r>
              <a:rPr lang="en-US" dirty="0" smtClean="0"/>
              <a:t>conveyed by the prefix </a:t>
            </a:r>
            <a:r>
              <a:rPr lang="en-US" i="1" dirty="0" smtClean="0"/>
              <a:t>un-</a:t>
            </a:r>
            <a:r>
              <a:rPr lang="en-US" dirty="0" smtClean="0"/>
              <a:t> and the suffix </a:t>
            </a:r>
            <a:r>
              <a:rPr lang="en-US" i="1" dirty="0" smtClean="0">
                <a:solidFill>
                  <a:srgbClr val="FF0000"/>
                </a:solidFill>
              </a:rPr>
              <a:t>–less (unclean, unlucky, speechless, heartless</a:t>
            </a:r>
            <a:r>
              <a:rPr lang="en-US" dirty="0" smtClean="0">
                <a:solidFill>
                  <a:srgbClr val="FF0000"/>
                </a:solidFill>
              </a:rPr>
              <a:t>)</a:t>
            </a:r>
            <a:r>
              <a:rPr lang="en-US" dirty="0" smtClean="0"/>
              <a:t>; </a:t>
            </a:r>
            <a:endParaRPr lang="ru-RU" dirty="0" smtClean="0"/>
          </a:p>
          <a:p>
            <a:pPr marL="624078" indent="-514350">
              <a:buFont typeface="+mj-lt"/>
              <a:buAutoNum type="arabicPeriod"/>
            </a:pPr>
            <a:endParaRPr lang="ru-RU"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714348" y="1357298"/>
            <a:ext cx="7715304" cy="5217238"/>
          </a:xfrm>
        </p:spPr>
        <p:txBody>
          <a:bodyPr/>
          <a:lstStyle/>
          <a:p>
            <a:pPr marL="624078" indent="-514350">
              <a:buFont typeface="+mj-lt"/>
              <a:buAutoNum type="arabicPeriod" startAt="2"/>
            </a:pPr>
            <a:r>
              <a:rPr lang="en-US" dirty="0" smtClean="0"/>
              <a:t>an individual lexical meaning shared by no other affix. </a:t>
            </a:r>
          </a:p>
          <a:p>
            <a:pPr marL="624078" indent="-514350">
              <a:buNone/>
            </a:pPr>
            <a:r>
              <a:rPr lang="en-US" dirty="0" smtClean="0"/>
              <a:t>	The suffixes </a:t>
            </a:r>
            <a:r>
              <a:rPr lang="en-US" i="1" dirty="0" smtClean="0">
                <a:solidFill>
                  <a:srgbClr val="FF0000"/>
                </a:solidFill>
              </a:rPr>
              <a:t>–</a:t>
            </a:r>
            <a:r>
              <a:rPr lang="en-US" i="1" dirty="0" err="1" smtClean="0">
                <a:solidFill>
                  <a:srgbClr val="FF0000"/>
                </a:solidFill>
              </a:rPr>
              <a:t>ish</a:t>
            </a:r>
            <a:r>
              <a:rPr lang="en-US" i="1" dirty="0" smtClean="0">
                <a:solidFill>
                  <a:srgbClr val="FF0000"/>
                </a:solidFill>
              </a:rPr>
              <a:t>, -like, -y</a:t>
            </a:r>
            <a:r>
              <a:rPr lang="en-US" dirty="0" smtClean="0">
                <a:solidFill>
                  <a:srgbClr val="FF0000"/>
                </a:solidFill>
              </a:rPr>
              <a:t> </a:t>
            </a:r>
            <a:r>
              <a:rPr lang="en-US" dirty="0" smtClean="0"/>
              <a:t>all have the meaning of resemblance </a:t>
            </a:r>
          </a:p>
          <a:p>
            <a:pPr marL="624078" indent="-514350">
              <a:buNone/>
            </a:pPr>
            <a:r>
              <a:rPr lang="en-US" dirty="0" smtClean="0"/>
              <a:t>	but </a:t>
            </a:r>
            <a:r>
              <a:rPr lang="en-US" i="1" dirty="0" smtClean="0">
                <a:solidFill>
                  <a:srgbClr val="FF0000"/>
                </a:solidFill>
              </a:rPr>
              <a:t>–like</a:t>
            </a:r>
            <a:r>
              <a:rPr lang="en-US" dirty="0" smtClean="0">
                <a:solidFill>
                  <a:srgbClr val="FF0000"/>
                </a:solidFill>
              </a:rPr>
              <a:t> </a:t>
            </a:r>
            <a:r>
              <a:rPr lang="en-US" dirty="0" smtClean="0"/>
              <a:t>conveys an overall resemblance, </a:t>
            </a:r>
          </a:p>
          <a:p>
            <a:pPr marL="624078" indent="-514350">
              <a:buNone/>
            </a:pPr>
            <a:r>
              <a:rPr lang="en-US" i="1" dirty="0" smtClean="0">
                <a:solidFill>
                  <a:srgbClr val="FF0000"/>
                </a:solidFill>
              </a:rPr>
              <a:t>	-</a:t>
            </a:r>
            <a:r>
              <a:rPr lang="en-US" i="1" dirty="0" err="1" smtClean="0">
                <a:solidFill>
                  <a:srgbClr val="FF0000"/>
                </a:solidFill>
              </a:rPr>
              <a:t>ish</a:t>
            </a:r>
            <a:r>
              <a:rPr lang="en-US" dirty="0" smtClean="0">
                <a:solidFill>
                  <a:srgbClr val="FF0000"/>
                </a:solidFill>
              </a:rPr>
              <a:t> </a:t>
            </a:r>
            <a:r>
              <a:rPr lang="en-US" dirty="0" smtClean="0"/>
              <a:t>conveys likeness to the most typical qualities of the object; </a:t>
            </a:r>
          </a:p>
          <a:p>
            <a:pPr marL="624078" indent="-514350">
              <a:buNone/>
            </a:pPr>
            <a:r>
              <a:rPr lang="en-US" i="1" dirty="0" smtClean="0">
                <a:solidFill>
                  <a:srgbClr val="FF0000"/>
                </a:solidFill>
              </a:rPr>
              <a:t>	-y</a:t>
            </a:r>
            <a:r>
              <a:rPr lang="en-US" dirty="0" smtClean="0"/>
              <a:t> conveys likeness to outer shape, form, size of the object.</a:t>
            </a:r>
            <a:endParaRPr lang="ru-RU" dirty="0" smtClean="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857224" y="1285860"/>
            <a:ext cx="7358114" cy="5288676"/>
          </a:xfrm>
        </p:spPr>
        <p:txBody>
          <a:bodyPr/>
          <a:lstStyle/>
          <a:p>
            <a:r>
              <a:rPr lang="en-US" dirty="0" smtClean="0"/>
              <a:t>Derivational affixes may be </a:t>
            </a:r>
            <a:r>
              <a:rPr lang="en-US" dirty="0" err="1" smtClean="0"/>
              <a:t>monosemantic</a:t>
            </a:r>
            <a:r>
              <a:rPr lang="en-US" dirty="0" smtClean="0"/>
              <a:t>, for example, the prefix </a:t>
            </a:r>
            <a:r>
              <a:rPr lang="en-US" i="1" dirty="0" err="1" smtClean="0">
                <a:solidFill>
                  <a:srgbClr val="FF0000"/>
                </a:solidFill>
              </a:rPr>
              <a:t>omni</a:t>
            </a:r>
            <a:r>
              <a:rPr lang="en-US" i="1" dirty="0" smtClean="0">
                <a:solidFill>
                  <a:srgbClr val="FF0000"/>
                </a:solidFill>
              </a:rPr>
              <a:t>-</a:t>
            </a:r>
            <a:r>
              <a:rPr lang="en-US" dirty="0" smtClean="0"/>
              <a:t> meaning ‘all’ (</a:t>
            </a:r>
            <a:r>
              <a:rPr lang="en-US" i="1" dirty="0" smtClean="0">
                <a:solidFill>
                  <a:srgbClr val="FF0000"/>
                </a:solidFill>
              </a:rPr>
              <a:t>omnipresence, omniscience</a:t>
            </a:r>
            <a:r>
              <a:rPr lang="en-US" dirty="0" smtClean="0"/>
              <a:t>), and </a:t>
            </a:r>
            <a:r>
              <a:rPr lang="en-US" dirty="0" err="1" smtClean="0"/>
              <a:t>polysemantic</a:t>
            </a:r>
            <a:r>
              <a:rPr lang="en-US" dirty="0" smtClean="0"/>
              <a:t>, for example, the suffix </a:t>
            </a:r>
            <a:r>
              <a:rPr lang="en-US" dirty="0" smtClean="0">
                <a:solidFill>
                  <a:srgbClr val="FF0000"/>
                </a:solidFill>
              </a:rPr>
              <a:t>–</a:t>
            </a:r>
            <a:r>
              <a:rPr lang="en-US" i="1" dirty="0" smtClean="0">
                <a:solidFill>
                  <a:srgbClr val="FF0000"/>
                </a:solidFill>
              </a:rPr>
              <a:t>less</a:t>
            </a:r>
            <a:r>
              <a:rPr lang="en-US" dirty="0" smtClean="0">
                <a:solidFill>
                  <a:srgbClr val="FF0000"/>
                </a:solidFill>
              </a:rPr>
              <a:t> </a:t>
            </a:r>
            <a:r>
              <a:rPr lang="en-US" dirty="0" smtClean="0"/>
              <a:t>meaning ‘lacking </a:t>
            </a:r>
            <a:r>
              <a:rPr lang="en-US" dirty="0" err="1" smtClean="0"/>
              <a:t>smth</a:t>
            </a:r>
            <a:r>
              <a:rPr lang="en-US" dirty="0" smtClean="0"/>
              <a:t>’ (</a:t>
            </a:r>
            <a:r>
              <a:rPr lang="en-US" i="1" dirty="0" smtClean="0">
                <a:solidFill>
                  <a:srgbClr val="FF0000"/>
                </a:solidFill>
              </a:rPr>
              <a:t>brainless, endl</a:t>
            </a:r>
            <a:r>
              <a:rPr lang="en-US" i="1" dirty="0" smtClean="0"/>
              <a:t>ess</a:t>
            </a:r>
            <a:r>
              <a:rPr lang="en-US" dirty="0" smtClean="0"/>
              <a:t>) and ‘exceeding a category’ (</a:t>
            </a:r>
            <a:r>
              <a:rPr lang="en-US" i="1" dirty="0" smtClean="0">
                <a:solidFill>
                  <a:srgbClr val="FF0000"/>
                </a:solidFill>
              </a:rPr>
              <a:t>timeless, countless</a:t>
            </a:r>
            <a:r>
              <a:rPr lang="en-US" dirty="0" smtClean="0"/>
              <a:t>).</a:t>
            </a:r>
            <a:endParaRPr lang="ru-RU" dirty="0" smtClean="0"/>
          </a:p>
          <a:p>
            <a:endParaRPr lang="ru-RU"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85794"/>
            <a:ext cx="8229600" cy="642942"/>
          </a:xfrm>
        </p:spPr>
        <p:txBody>
          <a:bodyPr>
            <a:normAutofit/>
          </a:bodyPr>
          <a:lstStyle/>
          <a:p>
            <a:pPr algn="ctr"/>
            <a:r>
              <a:rPr lang="en-US" sz="3200" b="1" i="1" dirty="0" smtClean="0"/>
              <a:t>4.2. SEMI-AFFIXES</a:t>
            </a:r>
            <a:endParaRPr lang="ru-RU" sz="3200" dirty="0"/>
          </a:p>
        </p:txBody>
      </p:sp>
      <p:sp>
        <p:nvSpPr>
          <p:cNvPr id="3" name="Содержимое 2"/>
          <p:cNvSpPr>
            <a:spLocks noGrp="1"/>
          </p:cNvSpPr>
          <p:nvPr>
            <p:ph idx="1"/>
          </p:nvPr>
        </p:nvSpPr>
        <p:spPr>
          <a:xfrm>
            <a:off x="457200" y="1643050"/>
            <a:ext cx="8229600" cy="4931486"/>
          </a:xfrm>
        </p:spPr>
        <p:txBody>
          <a:bodyPr>
            <a:normAutofit lnSpcReduction="10000"/>
          </a:bodyPr>
          <a:lstStyle/>
          <a:p>
            <a:r>
              <a:rPr lang="en-US" dirty="0" smtClean="0"/>
              <a:t>- are elements which stand midway between roots and affixes. </a:t>
            </a:r>
          </a:p>
          <a:p>
            <a:r>
              <a:rPr lang="en-US" dirty="0" smtClean="0"/>
              <a:t>These are morphemes whose derivational function does not allow one to refer them either to derivational affixes or to bases, e.g., </a:t>
            </a:r>
            <a:r>
              <a:rPr lang="en-US" i="1" dirty="0" smtClean="0">
                <a:solidFill>
                  <a:srgbClr val="FF0000"/>
                </a:solidFill>
              </a:rPr>
              <a:t>half</a:t>
            </a:r>
            <a:r>
              <a:rPr lang="en-US" i="1" dirty="0" smtClean="0"/>
              <a:t>-</a:t>
            </a:r>
            <a:r>
              <a:rPr lang="en-US" dirty="0" smtClean="0"/>
              <a:t> in the word </a:t>
            </a:r>
            <a:r>
              <a:rPr lang="en-US" i="1" dirty="0" smtClean="0">
                <a:solidFill>
                  <a:srgbClr val="FF0000"/>
                </a:solidFill>
              </a:rPr>
              <a:t>half-</a:t>
            </a:r>
            <a:r>
              <a:rPr lang="en-US" dirty="0" smtClean="0">
                <a:solidFill>
                  <a:srgbClr val="FF0000"/>
                </a:solidFill>
              </a:rPr>
              <a:t>done, </a:t>
            </a:r>
            <a:r>
              <a:rPr lang="en-US" i="1" dirty="0" smtClean="0">
                <a:solidFill>
                  <a:srgbClr val="FF0000"/>
                </a:solidFill>
              </a:rPr>
              <a:t>half-</a:t>
            </a:r>
            <a:r>
              <a:rPr lang="en-US" dirty="0" smtClean="0">
                <a:solidFill>
                  <a:srgbClr val="FF0000"/>
                </a:solidFill>
              </a:rPr>
              <a:t>broken</a:t>
            </a:r>
            <a:r>
              <a:rPr lang="en-US" dirty="0" smtClean="0"/>
              <a:t>; </a:t>
            </a:r>
          </a:p>
          <a:p>
            <a:pPr>
              <a:buNone/>
            </a:pPr>
            <a:r>
              <a:rPr lang="en-US" i="1" dirty="0" smtClean="0">
                <a:solidFill>
                  <a:srgbClr val="FF0000"/>
                </a:solidFill>
              </a:rPr>
              <a:t>	self-</a:t>
            </a:r>
            <a:r>
              <a:rPr lang="en-US" dirty="0" smtClean="0"/>
              <a:t> in the words </a:t>
            </a:r>
            <a:r>
              <a:rPr lang="en-US" i="1" dirty="0" smtClean="0">
                <a:solidFill>
                  <a:srgbClr val="FF0000"/>
                </a:solidFill>
              </a:rPr>
              <a:t>self-</a:t>
            </a:r>
            <a:r>
              <a:rPr lang="en-US" dirty="0" smtClean="0">
                <a:solidFill>
                  <a:srgbClr val="FF0000"/>
                </a:solidFill>
              </a:rPr>
              <a:t>made, </a:t>
            </a:r>
            <a:r>
              <a:rPr lang="en-US" i="1" dirty="0" smtClean="0">
                <a:solidFill>
                  <a:srgbClr val="FF0000"/>
                </a:solidFill>
              </a:rPr>
              <a:t>self-</a:t>
            </a:r>
            <a:r>
              <a:rPr lang="en-US" dirty="0" smtClean="0">
                <a:solidFill>
                  <a:srgbClr val="FF0000"/>
                </a:solidFill>
              </a:rPr>
              <a:t>interest</a:t>
            </a:r>
            <a:r>
              <a:rPr lang="en-US" dirty="0" smtClean="0"/>
              <a:t>; </a:t>
            </a:r>
          </a:p>
          <a:p>
            <a:pPr>
              <a:buNone/>
            </a:pPr>
            <a:r>
              <a:rPr lang="en-US" i="1" dirty="0" smtClean="0">
                <a:solidFill>
                  <a:srgbClr val="FF0000"/>
                </a:solidFill>
              </a:rPr>
              <a:t>	ill-</a:t>
            </a:r>
            <a:r>
              <a:rPr lang="en-US" dirty="0" smtClean="0"/>
              <a:t> in the word </a:t>
            </a:r>
            <a:r>
              <a:rPr lang="en-US" i="1" dirty="0" smtClean="0">
                <a:solidFill>
                  <a:srgbClr val="FF0000"/>
                </a:solidFill>
              </a:rPr>
              <a:t>ill-</a:t>
            </a:r>
            <a:r>
              <a:rPr lang="en-US" dirty="0" smtClean="0">
                <a:solidFill>
                  <a:srgbClr val="FF0000"/>
                </a:solidFill>
              </a:rPr>
              <a:t>dressed, </a:t>
            </a:r>
            <a:r>
              <a:rPr lang="en-US" i="1" dirty="0" smtClean="0">
                <a:solidFill>
                  <a:srgbClr val="FF0000"/>
                </a:solidFill>
              </a:rPr>
              <a:t>ill-</a:t>
            </a:r>
            <a:r>
              <a:rPr lang="en-US" dirty="0" smtClean="0">
                <a:solidFill>
                  <a:srgbClr val="FF0000"/>
                </a:solidFill>
              </a:rPr>
              <a:t>behaved</a:t>
            </a:r>
            <a:r>
              <a:rPr lang="en-US" dirty="0" smtClean="0"/>
              <a:t>. </a:t>
            </a:r>
          </a:p>
          <a:p>
            <a:pPr>
              <a:buNone/>
            </a:pPr>
            <a:r>
              <a:rPr lang="en-US" dirty="0" smtClean="0"/>
              <a:t>	On the one hand, these morphemes retain certain lexical ties with the root-morphemes of independent words, on the other hand, they function as derivational prefixes. </a:t>
            </a:r>
            <a:endParaRPr lang="ru-RU" dirty="0" smtClean="0"/>
          </a:p>
          <a:p>
            <a:endParaRPr lang="ru-RU"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14356"/>
            <a:ext cx="8229600" cy="642942"/>
          </a:xfrm>
        </p:spPr>
        <p:txBody>
          <a:bodyPr>
            <a:normAutofit fontScale="90000"/>
          </a:bodyPr>
          <a:lstStyle/>
          <a:p>
            <a:pPr algn="ctr"/>
            <a:r>
              <a:rPr lang="en-US" dirty="0" smtClean="0"/>
              <a:t>V. DERIVATIONAL PATTERNS</a:t>
            </a:r>
            <a:endParaRPr lang="ru-RU" dirty="0"/>
          </a:p>
        </p:txBody>
      </p:sp>
      <p:sp>
        <p:nvSpPr>
          <p:cNvPr id="3" name="Содержимое 2"/>
          <p:cNvSpPr>
            <a:spLocks noGrp="1"/>
          </p:cNvSpPr>
          <p:nvPr>
            <p:ph idx="1"/>
          </p:nvPr>
        </p:nvSpPr>
        <p:spPr>
          <a:xfrm>
            <a:off x="457200" y="1571612"/>
            <a:ext cx="8229600" cy="5002924"/>
          </a:xfrm>
        </p:spPr>
        <p:txBody>
          <a:bodyPr>
            <a:normAutofit fontScale="92500" lnSpcReduction="20000"/>
          </a:bodyPr>
          <a:lstStyle/>
          <a:p>
            <a:r>
              <a:rPr lang="en-US" dirty="0" smtClean="0"/>
              <a:t>DP is </a:t>
            </a:r>
            <a:r>
              <a:rPr lang="en-GB" dirty="0" smtClean="0"/>
              <a:t>a regular meaningful arrangement, a structure that imposes rigid rules on the order and the nature of the derivational bases and affixes that may be brought together. </a:t>
            </a:r>
          </a:p>
          <a:p>
            <a:r>
              <a:rPr lang="en-GB" dirty="0" smtClean="0"/>
              <a:t>Small letters </a:t>
            </a:r>
            <a:r>
              <a:rPr lang="en-GB" b="1" dirty="0" smtClean="0"/>
              <a:t>v, n, a, d, num</a:t>
            </a:r>
            <a:r>
              <a:rPr lang="en-GB" i="1" dirty="0" smtClean="0"/>
              <a:t> </a:t>
            </a:r>
            <a:r>
              <a:rPr lang="en-GB" dirty="0" smtClean="0"/>
              <a:t>stand for the bases which coincide with the stems of the respective parts of speech: verbs, nouns, adjectives, adverbs; </a:t>
            </a:r>
          </a:p>
          <a:p>
            <a:r>
              <a:rPr lang="en-GB" b="1" dirty="0" err="1" smtClean="0"/>
              <a:t>v</a:t>
            </a:r>
            <a:r>
              <a:rPr lang="en-GB" b="1" baseline="-25000" dirty="0" err="1" smtClean="0"/>
              <a:t>ed</a:t>
            </a:r>
            <a:r>
              <a:rPr lang="en-GB" b="1" dirty="0" smtClean="0"/>
              <a:t>, </a:t>
            </a:r>
            <a:r>
              <a:rPr lang="en-GB" b="1" dirty="0" err="1" smtClean="0"/>
              <a:t>v</a:t>
            </a:r>
            <a:r>
              <a:rPr lang="en-GB" b="1" baseline="-25000" dirty="0" err="1" smtClean="0"/>
              <a:t>ing</a:t>
            </a:r>
            <a:r>
              <a:rPr lang="en-GB" i="1" dirty="0" smtClean="0"/>
              <a:t> </a:t>
            </a:r>
            <a:r>
              <a:rPr lang="en-GB" dirty="0" smtClean="0"/>
              <a:t>stand for the bases which are the past and present participles respectively. </a:t>
            </a:r>
          </a:p>
          <a:p>
            <a:r>
              <a:rPr lang="en-GB" dirty="0" smtClean="0"/>
              <a:t>In words of the </a:t>
            </a:r>
            <a:r>
              <a:rPr lang="en-GB" i="1" dirty="0" smtClean="0">
                <a:solidFill>
                  <a:srgbClr val="FF0000"/>
                </a:solidFill>
              </a:rPr>
              <a:t>long-fingered</a:t>
            </a:r>
            <a:r>
              <a:rPr lang="en-GB" b="1" dirty="0" smtClean="0">
                <a:solidFill>
                  <a:srgbClr val="FF0000"/>
                </a:solidFill>
              </a:rPr>
              <a:t> </a:t>
            </a:r>
            <a:r>
              <a:rPr lang="en-GB" dirty="0" smtClean="0"/>
              <a:t>or </a:t>
            </a:r>
            <a:r>
              <a:rPr lang="en-GB" i="1" dirty="0" smtClean="0">
                <a:solidFill>
                  <a:srgbClr val="FF0000"/>
                </a:solidFill>
              </a:rPr>
              <a:t>sit-inner</a:t>
            </a:r>
            <a:r>
              <a:rPr lang="en-GB" b="1" dirty="0" smtClean="0"/>
              <a:t> </a:t>
            </a:r>
            <a:r>
              <a:rPr lang="en-GB" dirty="0" smtClean="0"/>
              <a:t>type the derivational bases are represented by bracketed symbols of the parts of speech making up the corresponding collocations, for example </a:t>
            </a:r>
            <a:r>
              <a:rPr lang="en-GB" i="1" dirty="0" smtClean="0"/>
              <a:t>(</a:t>
            </a:r>
            <a:r>
              <a:rPr lang="en-GB" i="1" dirty="0" err="1" smtClean="0"/>
              <a:t>a+n</a:t>
            </a:r>
            <a:r>
              <a:rPr lang="en-GB" i="1" dirty="0" smtClean="0"/>
              <a:t>)+ </a:t>
            </a:r>
            <a:r>
              <a:rPr lang="en-GB" dirty="0" smtClean="0"/>
              <a:t>+-</a:t>
            </a:r>
            <a:r>
              <a:rPr lang="en-GB" dirty="0" err="1" smtClean="0"/>
              <a:t>ed</a:t>
            </a:r>
            <a:r>
              <a:rPr lang="en-GB" dirty="0" smtClean="0"/>
              <a:t>), </a:t>
            </a:r>
            <a:r>
              <a:rPr lang="en-GB" i="1" dirty="0" smtClean="0"/>
              <a:t>(</a:t>
            </a:r>
            <a:r>
              <a:rPr lang="en-GB" i="1" dirty="0" err="1" smtClean="0"/>
              <a:t>v+d</a:t>
            </a:r>
            <a:r>
              <a:rPr lang="en-GB" i="1" dirty="0" smtClean="0"/>
              <a:t>) + </a:t>
            </a:r>
            <a:r>
              <a:rPr lang="en-GB" b="1" i="1" dirty="0" err="1" smtClean="0"/>
              <a:t>er</a:t>
            </a:r>
            <a:r>
              <a:rPr lang="en-GB" i="1" dirty="0" smtClean="0"/>
              <a:t>.</a:t>
            </a:r>
            <a:endParaRPr lang="ru-RU" dirty="0" smtClean="0"/>
          </a:p>
          <a:p>
            <a:endParaRPr lang="ru-RU"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14356"/>
            <a:ext cx="8229600" cy="1495444"/>
          </a:xfrm>
        </p:spPr>
        <p:txBody>
          <a:bodyPr>
            <a:noAutofit/>
          </a:bodyPr>
          <a:lstStyle/>
          <a:p>
            <a:pPr algn="ctr"/>
            <a:r>
              <a:rPr lang="en-GB" sz="3200" b="1" i="1" dirty="0" smtClean="0"/>
              <a:t>5.1. STRUCTURAL-SEMANTIC CLASSIFICATION OF DERIVATIONAL PATTERNS</a:t>
            </a:r>
            <a:endParaRPr lang="ru-RU" sz="3200" dirty="0"/>
          </a:p>
        </p:txBody>
      </p:sp>
      <p:sp>
        <p:nvSpPr>
          <p:cNvPr id="3" name="Содержимое 2"/>
          <p:cNvSpPr>
            <a:spLocks noGrp="1"/>
          </p:cNvSpPr>
          <p:nvPr>
            <p:ph idx="1"/>
          </p:nvPr>
        </p:nvSpPr>
        <p:spPr>
          <a:xfrm>
            <a:off x="857224" y="2571744"/>
            <a:ext cx="7358114" cy="4002792"/>
          </a:xfrm>
        </p:spPr>
        <p:txBody>
          <a:bodyPr>
            <a:normAutofit/>
          </a:bodyPr>
          <a:lstStyle/>
          <a:p>
            <a:pPr marL="624078" indent="-514350">
              <a:buFont typeface="+mj-lt"/>
              <a:buAutoNum type="arabicPeriod"/>
            </a:pPr>
            <a:r>
              <a:rPr lang="en-GB" dirty="0" smtClean="0"/>
              <a:t>at the level of </a:t>
            </a:r>
            <a:r>
              <a:rPr lang="en-GB" b="1" dirty="0" smtClean="0"/>
              <a:t>structural types</a:t>
            </a:r>
            <a:r>
              <a:rPr lang="en-GB" dirty="0" smtClean="0"/>
              <a:t> patterns are known as </a:t>
            </a:r>
            <a:r>
              <a:rPr lang="en-GB" b="1" dirty="0" smtClean="0"/>
              <a:t>structural formulas</a:t>
            </a:r>
            <a:r>
              <a:rPr lang="en-GB" dirty="0" smtClean="0"/>
              <a:t>. They specify only the class membership of ICs and the direction of motivation, such as </a:t>
            </a:r>
            <a:r>
              <a:rPr lang="en-GB" dirty="0" err="1" smtClean="0"/>
              <a:t>a+sf</a:t>
            </a:r>
            <a:r>
              <a:rPr lang="en-GB" dirty="0" smtClean="0"/>
              <a:t> → N, </a:t>
            </a:r>
            <a:r>
              <a:rPr lang="en-GB" dirty="0" err="1" smtClean="0"/>
              <a:t>prf</a:t>
            </a:r>
            <a:r>
              <a:rPr lang="en-GB" dirty="0" smtClean="0"/>
              <a:t> +n → V, </a:t>
            </a:r>
            <a:r>
              <a:rPr lang="en-GB" dirty="0" err="1" smtClean="0"/>
              <a:t>prf</a:t>
            </a:r>
            <a:r>
              <a:rPr lang="en-GB" dirty="0" smtClean="0"/>
              <a:t> + n → N</a:t>
            </a:r>
            <a:r>
              <a:rPr lang="en-US" dirty="0" smtClean="0"/>
              <a:t>, </a:t>
            </a:r>
            <a:r>
              <a:rPr lang="en-GB" dirty="0" smtClean="0"/>
              <a:t>n + </a:t>
            </a:r>
            <a:r>
              <a:rPr lang="en-GB" dirty="0" err="1" smtClean="0"/>
              <a:t>sf</a:t>
            </a:r>
            <a:r>
              <a:rPr lang="en-GB" dirty="0" smtClean="0"/>
              <a:t> → N, n + </a:t>
            </a:r>
            <a:r>
              <a:rPr lang="en-GB" dirty="0" err="1" smtClean="0"/>
              <a:t>sf</a:t>
            </a:r>
            <a:r>
              <a:rPr lang="en-GB" dirty="0" smtClean="0"/>
              <a:t> → V, etc. </a:t>
            </a:r>
            <a:endParaRPr lang="ru-RU" sz="2400" dirty="0" smtClean="0"/>
          </a:p>
          <a:p>
            <a:r>
              <a:rPr lang="en-GB" dirty="0" smtClean="0"/>
              <a:t>	</a:t>
            </a:r>
            <a:endParaRPr lang="ru-RU"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GB" dirty="0" smtClean="0"/>
              <a:t>In terms of patterns of this type, all words may be classified into four classes: </a:t>
            </a:r>
            <a:r>
              <a:rPr lang="ru-RU" sz="3600" dirty="0" smtClean="0"/>
              <a:t/>
            </a:r>
            <a:br>
              <a:rPr lang="ru-RU" sz="3600" dirty="0" smtClean="0"/>
            </a:br>
            <a:endParaRPr lang="ru-RU" dirty="0"/>
          </a:p>
        </p:txBody>
      </p:sp>
      <p:sp>
        <p:nvSpPr>
          <p:cNvPr id="3" name="Содержимое 2"/>
          <p:cNvSpPr>
            <a:spLocks noGrp="1"/>
          </p:cNvSpPr>
          <p:nvPr>
            <p:ph idx="1"/>
          </p:nvPr>
        </p:nvSpPr>
        <p:spPr/>
        <p:txBody>
          <a:bodyPr/>
          <a:lstStyle/>
          <a:p>
            <a:pPr marL="1161288" lvl="2" indent="-457200">
              <a:buFont typeface="+mj-lt"/>
              <a:buAutoNum type="arabicPeriod"/>
            </a:pPr>
            <a:r>
              <a:rPr lang="en-GB" sz="2800" b="1" dirty="0" err="1" smtClean="0"/>
              <a:t>suffixal</a:t>
            </a:r>
            <a:r>
              <a:rPr lang="en-GB" sz="2800" b="1" dirty="0" smtClean="0"/>
              <a:t> derivatives</a:t>
            </a:r>
            <a:r>
              <a:rPr lang="en-GB" sz="2800" dirty="0" smtClean="0"/>
              <a:t>: </a:t>
            </a:r>
            <a:r>
              <a:rPr lang="en-GB" sz="2800" i="1" dirty="0" smtClean="0">
                <a:solidFill>
                  <a:srgbClr val="FF0000"/>
                </a:solidFill>
              </a:rPr>
              <a:t>friendship, glorified, blackness, skyward</a:t>
            </a:r>
            <a:r>
              <a:rPr lang="en-GB" sz="2800" i="1" dirty="0" smtClean="0"/>
              <a:t>,</a:t>
            </a:r>
            <a:r>
              <a:rPr lang="en-GB" sz="2800" dirty="0" smtClean="0"/>
              <a:t> </a:t>
            </a:r>
            <a:r>
              <a:rPr lang="fr-FR" sz="2800" dirty="0" smtClean="0"/>
              <a:t>etc.</a:t>
            </a:r>
            <a:r>
              <a:rPr lang="en-GB" sz="2800" i="1" dirty="0" smtClean="0"/>
              <a:t>; </a:t>
            </a:r>
            <a:endParaRPr lang="ru-RU" sz="2800" dirty="0" smtClean="0"/>
          </a:p>
          <a:p>
            <a:pPr marL="1161288" lvl="2" indent="-457200">
              <a:buFont typeface="+mj-lt"/>
              <a:buAutoNum type="arabicPeriod"/>
            </a:pPr>
            <a:r>
              <a:rPr lang="fr-FR" sz="2800" b="1" dirty="0" smtClean="0"/>
              <a:t>prefixal derivatives</a:t>
            </a:r>
            <a:r>
              <a:rPr lang="fr-FR" sz="2800" dirty="0" smtClean="0"/>
              <a:t>: </a:t>
            </a:r>
            <a:r>
              <a:rPr lang="fr-FR" sz="2800" i="1" dirty="0" smtClean="0">
                <a:solidFill>
                  <a:srgbClr val="FF0000"/>
                </a:solidFill>
              </a:rPr>
              <a:t>rewrite, exboxer, non-smoker, un-happy, </a:t>
            </a:r>
            <a:r>
              <a:rPr lang="fr-FR" sz="2800" dirty="0" smtClean="0"/>
              <a:t>etc.; </a:t>
            </a:r>
            <a:endParaRPr lang="ru-RU" sz="2800" dirty="0" smtClean="0"/>
          </a:p>
          <a:p>
            <a:pPr marL="1161288" lvl="2" indent="-457200">
              <a:buFont typeface="+mj-lt"/>
              <a:buAutoNum type="arabicPeriod"/>
            </a:pPr>
            <a:r>
              <a:rPr lang="en-GB" sz="2800" b="1" dirty="0" smtClean="0"/>
              <a:t>conversions</a:t>
            </a:r>
            <a:r>
              <a:rPr lang="en-GB" sz="2800" dirty="0" smtClean="0"/>
              <a:t>: </a:t>
            </a:r>
            <a:r>
              <a:rPr lang="en-GB" sz="2800" i="1" dirty="0" smtClean="0">
                <a:solidFill>
                  <a:srgbClr val="FF0000"/>
                </a:solidFill>
              </a:rPr>
              <a:t>a cut, to parrot, to winter</a:t>
            </a:r>
            <a:r>
              <a:rPr lang="en-GB" sz="2800" i="1" dirty="0" smtClean="0"/>
              <a:t>,</a:t>
            </a:r>
            <a:r>
              <a:rPr lang="en-GB" sz="2800" b="1" dirty="0" smtClean="0"/>
              <a:t> </a:t>
            </a:r>
            <a:r>
              <a:rPr lang="en-GB" sz="2800" dirty="0" smtClean="0"/>
              <a:t>etc.; </a:t>
            </a:r>
            <a:endParaRPr lang="ru-RU" sz="2800" dirty="0" smtClean="0"/>
          </a:p>
          <a:p>
            <a:pPr marL="1161288" lvl="2" indent="-457200">
              <a:buFont typeface="+mj-lt"/>
              <a:buAutoNum type="arabicPeriod"/>
            </a:pPr>
            <a:r>
              <a:rPr lang="en-GB" sz="2800" b="1" dirty="0" smtClean="0"/>
              <a:t>compound words</a:t>
            </a:r>
            <a:r>
              <a:rPr lang="en-GB" sz="2800" dirty="0" smtClean="0"/>
              <a:t>: </a:t>
            </a:r>
            <a:r>
              <a:rPr lang="en-GB" sz="2800" i="1" dirty="0" smtClean="0">
                <a:solidFill>
                  <a:srgbClr val="FF0000"/>
                </a:solidFill>
              </a:rPr>
              <a:t>key-ring, music-lover, wind-driven</a:t>
            </a:r>
            <a:r>
              <a:rPr lang="en-GB" sz="2800" i="1" dirty="0" smtClean="0"/>
              <a:t>,</a:t>
            </a:r>
            <a:r>
              <a:rPr lang="en-GB" sz="2800" b="1" dirty="0" smtClean="0"/>
              <a:t> </a:t>
            </a:r>
            <a:r>
              <a:rPr lang="en-GB" sz="2800" dirty="0" smtClean="0"/>
              <a:t>etc. </a:t>
            </a:r>
            <a:endParaRPr lang="ru-RU" sz="2800" dirty="0" smtClean="0"/>
          </a:p>
          <a:p>
            <a:endParaRPr lang="ru-RU" dirty="0" smtClean="0"/>
          </a:p>
          <a:p>
            <a:endParaRPr lang="ru-RU"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857232"/>
            <a:ext cx="8229600" cy="5717304"/>
          </a:xfrm>
        </p:spPr>
        <p:txBody>
          <a:bodyPr/>
          <a:lstStyle/>
          <a:p>
            <a:pPr marL="624078" indent="-514350">
              <a:buFont typeface="+mj-lt"/>
              <a:buAutoNum type="arabicPeriod" startAt="2"/>
            </a:pPr>
            <a:r>
              <a:rPr lang="en-GB" dirty="0" smtClean="0"/>
              <a:t>at the level of </a:t>
            </a:r>
            <a:r>
              <a:rPr lang="en-GB" b="1" dirty="0" smtClean="0"/>
              <a:t>structural patterns</a:t>
            </a:r>
            <a:r>
              <a:rPr lang="en-GB" dirty="0" smtClean="0"/>
              <a:t> which specify the base classes and individual affixes thus indicating the lexical-grammatical and lexical classes of derivatives within certain structural classes of words. The affixes refer derivatives to specific parts of speech and lexical subsets as, for example, DP </a:t>
            </a:r>
            <a:r>
              <a:rPr lang="en-GB" dirty="0" smtClean="0">
                <a:solidFill>
                  <a:srgbClr val="FF0000"/>
                </a:solidFill>
              </a:rPr>
              <a:t>n </a:t>
            </a:r>
            <a:r>
              <a:rPr lang="en-GB" i="1" dirty="0" smtClean="0">
                <a:solidFill>
                  <a:srgbClr val="FF0000"/>
                </a:solidFill>
              </a:rPr>
              <a:t>+ </a:t>
            </a:r>
            <a:r>
              <a:rPr lang="en-GB" i="1" dirty="0" err="1" smtClean="0">
                <a:solidFill>
                  <a:srgbClr val="FF0000"/>
                </a:solidFill>
              </a:rPr>
              <a:t>ish</a:t>
            </a:r>
            <a:r>
              <a:rPr lang="en-GB" i="1" dirty="0" smtClean="0">
                <a:solidFill>
                  <a:srgbClr val="FF0000"/>
                </a:solidFill>
              </a:rPr>
              <a:t> </a:t>
            </a:r>
            <a:r>
              <a:rPr lang="en-GB" dirty="0" smtClean="0">
                <a:solidFill>
                  <a:srgbClr val="FF0000"/>
                </a:solidFill>
              </a:rPr>
              <a:t>→ A</a:t>
            </a:r>
            <a:r>
              <a:rPr lang="en-GB" i="1" dirty="0" smtClean="0">
                <a:solidFill>
                  <a:srgbClr val="FF0000"/>
                </a:solidFill>
              </a:rPr>
              <a:t> </a:t>
            </a:r>
            <a:r>
              <a:rPr lang="en-GB" dirty="0" smtClean="0"/>
              <a:t>signals a set of adjectives with the lexical meaning of resemblance, for example, </a:t>
            </a:r>
            <a:r>
              <a:rPr lang="en-GB" i="1" dirty="0" smtClean="0">
                <a:solidFill>
                  <a:srgbClr val="FF0000"/>
                </a:solidFill>
              </a:rPr>
              <a:t>boyish, girlish, womanis</a:t>
            </a:r>
            <a:r>
              <a:rPr lang="en-GB" i="1" dirty="0" smtClean="0"/>
              <a:t>h</a:t>
            </a:r>
            <a:r>
              <a:rPr lang="en-GB" dirty="0" smtClean="0"/>
              <a:t>, whereas </a:t>
            </a:r>
            <a:r>
              <a:rPr lang="en-GB" dirty="0" smtClean="0">
                <a:solidFill>
                  <a:srgbClr val="FF0000"/>
                </a:solidFill>
              </a:rPr>
              <a:t>a +</a:t>
            </a:r>
            <a:r>
              <a:rPr lang="en-GB" i="1" dirty="0" smtClean="0">
                <a:solidFill>
                  <a:srgbClr val="FF0000"/>
                </a:solidFill>
              </a:rPr>
              <a:t> -</a:t>
            </a:r>
            <a:r>
              <a:rPr lang="en-GB" i="1" dirty="0" err="1" smtClean="0">
                <a:solidFill>
                  <a:srgbClr val="FF0000"/>
                </a:solidFill>
              </a:rPr>
              <a:t>ish</a:t>
            </a:r>
            <a:r>
              <a:rPr lang="en-GB" i="1" dirty="0" smtClean="0">
                <a:solidFill>
                  <a:srgbClr val="FF0000"/>
                </a:solidFill>
              </a:rPr>
              <a:t> </a:t>
            </a:r>
            <a:r>
              <a:rPr lang="en-GB" dirty="0" smtClean="0">
                <a:solidFill>
                  <a:srgbClr val="FF0000"/>
                </a:solidFill>
              </a:rPr>
              <a:t>→</a:t>
            </a:r>
            <a:r>
              <a:rPr lang="en-GB" i="1" dirty="0" smtClean="0">
                <a:solidFill>
                  <a:srgbClr val="FF0000"/>
                </a:solidFill>
              </a:rPr>
              <a:t> </a:t>
            </a:r>
            <a:r>
              <a:rPr lang="en-GB" dirty="0" smtClean="0">
                <a:solidFill>
                  <a:srgbClr val="FF0000"/>
                </a:solidFill>
              </a:rPr>
              <a:t>A</a:t>
            </a:r>
            <a:r>
              <a:rPr lang="en-GB" i="1" dirty="0" smtClean="0">
                <a:solidFill>
                  <a:srgbClr val="FF0000"/>
                </a:solidFill>
              </a:rPr>
              <a:t> </a:t>
            </a:r>
            <a:r>
              <a:rPr lang="en-GB" dirty="0" smtClean="0"/>
              <a:t>signals adjectives meaning a small degree of quality, for example, </a:t>
            </a:r>
            <a:r>
              <a:rPr lang="en-GB" i="1" dirty="0" smtClean="0">
                <a:solidFill>
                  <a:srgbClr val="FF0000"/>
                </a:solidFill>
              </a:rPr>
              <a:t>pinkish, whitish</a:t>
            </a:r>
            <a:r>
              <a:rPr lang="en-US" i="1" dirty="0" smtClean="0">
                <a:solidFill>
                  <a:srgbClr val="FF0000"/>
                </a:solidFill>
              </a:rPr>
              <a:t>, wildish</a:t>
            </a:r>
            <a:r>
              <a:rPr lang="en-US" dirty="0" smtClean="0"/>
              <a:t>, </a:t>
            </a:r>
            <a:r>
              <a:rPr lang="en-GB" dirty="0" smtClean="0"/>
              <a:t>etc.</a:t>
            </a:r>
            <a:endParaRPr lang="ru-RU" dirty="0" smtClean="0"/>
          </a:p>
          <a:p>
            <a:endParaRPr lang="ru-RU"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857232"/>
            <a:ext cx="8229600" cy="5717304"/>
          </a:xfrm>
        </p:spPr>
        <p:txBody>
          <a:bodyPr/>
          <a:lstStyle/>
          <a:p>
            <a:pPr marL="624078" indent="-514350">
              <a:buFont typeface="+mj-lt"/>
              <a:buAutoNum type="arabicPeriod" startAt="3"/>
            </a:pPr>
            <a:r>
              <a:rPr lang="en-GB" dirty="0" smtClean="0"/>
              <a:t>at the level of </a:t>
            </a:r>
            <a:r>
              <a:rPr lang="en-GB" b="1" dirty="0" smtClean="0"/>
              <a:t>structural-semantic patterns</a:t>
            </a:r>
            <a:r>
              <a:rPr lang="en-GB" dirty="0" smtClean="0"/>
              <a:t> the latter specify semantic peculiarities of bases and individual meanings of affixes. </a:t>
            </a:r>
          </a:p>
          <a:p>
            <a:pPr marL="624078" indent="-514350">
              <a:buNone/>
            </a:pPr>
            <a:r>
              <a:rPr lang="en-GB" dirty="0" smtClean="0"/>
              <a:t>	The nominal bases in the pattern </a:t>
            </a:r>
            <a:r>
              <a:rPr lang="en-GB" dirty="0" smtClean="0">
                <a:solidFill>
                  <a:srgbClr val="FF0000"/>
                </a:solidFill>
              </a:rPr>
              <a:t>n</a:t>
            </a:r>
            <a:r>
              <a:rPr lang="en-GB" i="1" dirty="0" smtClean="0">
                <a:solidFill>
                  <a:srgbClr val="FF0000"/>
                </a:solidFill>
              </a:rPr>
              <a:t>+-</a:t>
            </a:r>
            <a:r>
              <a:rPr lang="en-GB" i="1" dirty="0" err="1" smtClean="0">
                <a:solidFill>
                  <a:srgbClr val="FF0000"/>
                </a:solidFill>
              </a:rPr>
              <a:t>ess</a:t>
            </a:r>
            <a:r>
              <a:rPr lang="en-GB" i="1" dirty="0" smtClean="0">
                <a:solidFill>
                  <a:srgbClr val="FF0000"/>
                </a:solidFill>
              </a:rPr>
              <a:t> </a:t>
            </a:r>
            <a:r>
              <a:rPr lang="en-GB" dirty="0" smtClean="0">
                <a:solidFill>
                  <a:srgbClr val="FF0000"/>
                </a:solidFill>
              </a:rPr>
              <a:t>→ N</a:t>
            </a:r>
            <a:r>
              <a:rPr lang="en-GB" i="1" dirty="0" smtClean="0">
                <a:solidFill>
                  <a:srgbClr val="FF0000"/>
                </a:solidFill>
              </a:rPr>
              <a:t> </a:t>
            </a:r>
            <a:r>
              <a:rPr lang="en-GB" dirty="0" smtClean="0"/>
              <a:t>are confined to nouns having in their semantic structures a component ‘a male animate being’: </a:t>
            </a:r>
            <a:r>
              <a:rPr lang="en-GB" i="1" dirty="0" smtClean="0">
                <a:solidFill>
                  <a:srgbClr val="FF0000"/>
                </a:solidFill>
              </a:rPr>
              <a:t>lioness, </a:t>
            </a:r>
            <a:r>
              <a:rPr lang="en-GB" i="1" dirty="0" err="1" smtClean="0">
                <a:solidFill>
                  <a:srgbClr val="FF0000"/>
                </a:solidFill>
              </a:rPr>
              <a:t>traitress</a:t>
            </a:r>
            <a:r>
              <a:rPr lang="en-GB" i="1" dirty="0" smtClean="0">
                <a:solidFill>
                  <a:srgbClr val="FF0000"/>
                </a:solidFill>
              </a:rPr>
              <a:t>, stewardess</a:t>
            </a:r>
            <a:r>
              <a:rPr lang="en-GB" dirty="0" smtClean="0"/>
              <a:t>,</a:t>
            </a:r>
            <a:r>
              <a:rPr lang="en-GB" b="1" dirty="0" smtClean="0"/>
              <a:t> </a:t>
            </a:r>
            <a:r>
              <a:rPr lang="en-GB" dirty="0" smtClean="0"/>
              <a:t>etc.; </a:t>
            </a:r>
          </a:p>
          <a:p>
            <a:pPr marL="624078" indent="-514350">
              <a:buNone/>
            </a:pPr>
            <a:r>
              <a:rPr lang="en-GB" dirty="0" smtClean="0"/>
              <a:t>	The nominal bases in </a:t>
            </a:r>
            <a:r>
              <a:rPr lang="en-GB" dirty="0" smtClean="0">
                <a:solidFill>
                  <a:srgbClr val="FF0000"/>
                </a:solidFill>
              </a:rPr>
              <a:t>n</a:t>
            </a:r>
            <a:r>
              <a:rPr lang="en-GB" i="1" dirty="0" smtClean="0">
                <a:solidFill>
                  <a:srgbClr val="FF0000"/>
                </a:solidFill>
              </a:rPr>
              <a:t>+-ful</a:t>
            </a:r>
            <a:r>
              <a:rPr lang="en-GB" i="1" baseline="-25000" dirty="0" smtClean="0">
                <a:solidFill>
                  <a:srgbClr val="FF0000"/>
                </a:solidFill>
              </a:rPr>
              <a:t>2 </a:t>
            </a:r>
            <a:r>
              <a:rPr lang="en-GB" dirty="0" smtClean="0">
                <a:solidFill>
                  <a:srgbClr val="FF0000"/>
                </a:solidFill>
              </a:rPr>
              <a:t>→</a:t>
            </a:r>
            <a:r>
              <a:rPr lang="en-GB" i="1" dirty="0" smtClean="0">
                <a:solidFill>
                  <a:srgbClr val="FF0000"/>
                </a:solidFill>
              </a:rPr>
              <a:t> </a:t>
            </a:r>
            <a:r>
              <a:rPr lang="en-GB" dirty="0" smtClean="0">
                <a:solidFill>
                  <a:srgbClr val="FF0000"/>
                </a:solidFill>
              </a:rPr>
              <a:t>N</a:t>
            </a:r>
            <a:r>
              <a:rPr lang="en-GB" i="1" dirty="0" smtClean="0">
                <a:solidFill>
                  <a:srgbClr val="FF0000"/>
                </a:solidFill>
              </a:rPr>
              <a:t> </a:t>
            </a:r>
            <a:r>
              <a:rPr lang="en-GB" dirty="0" smtClean="0"/>
              <a:t>are limited by nouns having a semantic component ‘container’: </a:t>
            </a:r>
            <a:r>
              <a:rPr lang="en-GB" i="1" dirty="0" smtClean="0">
                <a:solidFill>
                  <a:srgbClr val="FF0000"/>
                </a:solidFill>
              </a:rPr>
              <a:t>lungful, carful, mouthful</a:t>
            </a:r>
            <a:r>
              <a:rPr lang="en-GB" dirty="0" smtClean="0"/>
              <a:t>, whereas in </a:t>
            </a:r>
            <a:r>
              <a:rPr lang="en-GB" dirty="0" smtClean="0">
                <a:solidFill>
                  <a:srgbClr val="FF0000"/>
                </a:solidFill>
              </a:rPr>
              <a:t>n</a:t>
            </a:r>
            <a:r>
              <a:rPr lang="en-GB" i="1" dirty="0" smtClean="0">
                <a:solidFill>
                  <a:srgbClr val="FF0000"/>
                </a:solidFill>
              </a:rPr>
              <a:t>+ -ful</a:t>
            </a:r>
            <a:r>
              <a:rPr lang="en-GB" i="1" baseline="-25000" dirty="0" smtClean="0">
                <a:solidFill>
                  <a:srgbClr val="FF0000"/>
                </a:solidFill>
              </a:rPr>
              <a:t>1</a:t>
            </a:r>
            <a:r>
              <a:rPr lang="en-GB" i="1" dirty="0" smtClean="0">
                <a:solidFill>
                  <a:srgbClr val="FF0000"/>
                </a:solidFill>
              </a:rPr>
              <a:t> </a:t>
            </a:r>
            <a:r>
              <a:rPr lang="en-GB" dirty="0" smtClean="0">
                <a:solidFill>
                  <a:srgbClr val="FF0000"/>
                </a:solidFill>
              </a:rPr>
              <a:t>→</a:t>
            </a:r>
            <a:r>
              <a:rPr lang="en-GB" i="1" dirty="0" smtClean="0">
                <a:solidFill>
                  <a:srgbClr val="FF0000"/>
                </a:solidFill>
              </a:rPr>
              <a:t> </a:t>
            </a:r>
            <a:r>
              <a:rPr lang="en-GB" dirty="0" smtClean="0">
                <a:solidFill>
                  <a:srgbClr val="FF0000"/>
                </a:solidFill>
              </a:rPr>
              <a:t>A</a:t>
            </a:r>
            <a:r>
              <a:rPr lang="en-GB" i="1" dirty="0" smtClean="0"/>
              <a:t> </a:t>
            </a:r>
            <a:r>
              <a:rPr lang="en-GB" dirty="0" smtClean="0"/>
              <a:t>the nominal bases are confined to nouns of abstract meaning. </a:t>
            </a:r>
            <a:endParaRPr lang="ru-RU"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14356"/>
            <a:ext cx="8229600" cy="714380"/>
          </a:xfrm>
        </p:spPr>
        <p:txBody>
          <a:bodyPr>
            <a:noAutofit/>
          </a:bodyPr>
          <a:lstStyle/>
          <a:p>
            <a:pPr algn="ctr"/>
            <a:r>
              <a:rPr lang="en-US" sz="3200" dirty="0" smtClean="0"/>
              <a:t>6. HISTORICAL CHANGEABILITY OF WORD-STRUCTURE</a:t>
            </a:r>
            <a:endParaRPr lang="ru-RU" sz="3200" dirty="0"/>
          </a:p>
        </p:txBody>
      </p:sp>
      <p:sp>
        <p:nvSpPr>
          <p:cNvPr id="3" name="Содержимое 2"/>
          <p:cNvSpPr>
            <a:spLocks noGrp="1"/>
          </p:cNvSpPr>
          <p:nvPr>
            <p:ph idx="1"/>
          </p:nvPr>
        </p:nvSpPr>
        <p:spPr>
          <a:xfrm>
            <a:off x="457200" y="1714488"/>
            <a:ext cx="8229600" cy="4860048"/>
          </a:xfrm>
        </p:spPr>
        <p:txBody>
          <a:bodyPr/>
          <a:lstStyle/>
          <a:p>
            <a:pPr marL="624078" indent="-514350">
              <a:buAutoNum type="arabicPeriod"/>
            </a:pPr>
            <a:r>
              <a:rPr lang="en-US" dirty="0" smtClean="0"/>
              <a:t>Process of simplification: </a:t>
            </a:r>
          </a:p>
          <a:p>
            <a:pPr marL="987425" indent="-354013" defTabSz="987425">
              <a:buFont typeface="+mj-lt"/>
              <a:buAutoNum type="alphaLcPeriod"/>
            </a:pPr>
            <a:r>
              <a:rPr lang="en-GB" dirty="0" smtClean="0"/>
              <a:t>root-morphemes may turn into </a:t>
            </a:r>
            <a:r>
              <a:rPr lang="en-GB" dirty="0" err="1" smtClean="0"/>
              <a:t>affixational</a:t>
            </a:r>
            <a:r>
              <a:rPr lang="en-GB" dirty="0" smtClean="0"/>
              <a:t> or semi-</a:t>
            </a:r>
            <a:r>
              <a:rPr lang="en-GB" dirty="0" err="1" smtClean="0"/>
              <a:t>affixational</a:t>
            </a:r>
            <a:r>
              <a:rPr lang="en-GB" dirty="0" smtClean="0"/>
              <a:t> morphemes;</a:t>
            </a:r>
          </a:p>
          <a:p>
            <a:pPr marL="987425" indent="-354013" defTabSz="987425">
              <a:buFont typeface="+mj-lt"/>
              <a:buAutoNum type="alphaLcPeriod"/>
            </a:pPr>
            <a:r>
              <a:rPr lang="en-GB" dirty="0" smtClean="0"/>
              <a:t>polymorphic words may become </a:t>
            </a:r>
            <a:r>
              <a:rPr lang="en-GB" dirty="0" err="1" smtClean="0"/>
              <a:t>monomorphic</a:t>
            </a:r>
            <a:r>
              <a:rPr lang="en-GB" dirty="0" smtClean="0"/>
              <a:t>;</a:t>
            </a:r>
          </a:p>
          <a:p>
            <a:pPr marL="987425" indent="-354013" defTabSz="987425">
              <a:buFont typeface="+mj-lt"/>
              <a:buAutoNum type="alphaLcPeriod"/>
            </a:pPr>
            <a:r>
              <a:rPr lang="en-GB" dirty="0" smtClean="0"/>
              <a:t> compound words may be transformed into derived or even simple words.</a:t>
            </a:r>
            <a:endParaRPr lang="en-US" dirty="0" smtClean="0"/>
          </a:p>
          <a:p>
            <a:pPr marL="987425" indent="-354013" defTabSz="987425">
              <a:buNone/>
            </a:pPr>
            <a:r>
              <a:rPr lang="en-US" dirty="0" smtClean="0"/>
              <a:t>E.g. </a:t>
            </a:r>
            <a:r>
              <a:rPr lang="en-US" i="1" dirty="0" smtClean="0">
                <a:solidFill>
                  <a:srgbClr val="FF0000"/>
                </a:solidFill>
              </a:rPr>
              <a:t>friendship – </a:t>
            </a:r>
            <a:r>
              <a:rPr lang="en-US" i="1" dirty="0" err="1" smtClean="0">
                <a:solidFill>
                  <a:srgbClr val="FF0000"/>
                </a:solidFill>
              </a:rPr>
              <a:t>frēōndscipe</a:t>
            </a:r>
            <a:r>
              <a:rPr lang="en-US" dirty="0" smtClean="0"/>
              <a:t>;</a:t>
            </a:r>
          </a:p>
          <a:p>
            <a:pPr marL="987425" indent="-354013" defTabSz="987425">
              <a:buNone/>
            </a:pPr>
            <a:r>
              <a:rPr lang="en-US" dirty="0" smtClean="0"/>
              <a:t>	    </a:t>
            </a:r>
            <a:r>
              <a:rPr lang="en-US" i="1" dirty="0" smtClean="0">
                <a:solidFill>
                  <a:srgbClr val="FF0000"/>
                </a:solidFill>
              </a:rPr>
              <a:t>husband – </a:t>
            </a:r>
            <a:r>
              <a:rPr lang="en-US" i="1" dirty="0" err="1" smtClean="0">
                <a:solidFill>
                  <a:srgbClr val="FF0000"/>
                </a:solidFill>
              </a:rPr>
              <a:t>hus</a:t>
            </a:r>
            <a:r>
              <a:rPr lang="en-US" i="1" dirty="0" smtClean="0">
                <a:solidFill>
                  <a:srgbClr val="FF0000"/>
                </a:solidFill>
              </a:rPr>
              <a:t>-bond-a;</a:t>
            </a:r>
          </a:p>
          <a:p>
            <a:pPr marL="987425" indent="-354013" defTabSz="987425">
              <a:buNone/>
            </a:pPr>
            <a:r>
              <a:rPr lang="en-US" i="1" dirty="0" smtClean="0">
                <a:solidFill>
                  <a:srgbClr val="FF0000"/>
                </a:solidFill>
              </a:rPr>
              <a:t>	   cupboard [k</a:t>
            </a:r>
            <a:r>
              <a:rPr lang="en-US" i="1" dirty="0" smtClean="0">
                <a:solidFill>
                  <a:srgbClr val="FF0000"/>
                </a:solidFill>
                <a:latin typeface="PhoneticTMUniv"/>
              </a:rPr>
              <a:t>0bqd</a:t>
            </a:r>
            <a:r>
              <a:rPr lang="en-US" i="1" dirty="0" smtClean="0">
                <a:solidFill>
                  <a:srgbClr val="FF0000"/>
                </a:solidFill>
              </a:rPr>
              <a:t>]</a:t>
            </a:r>
          </a:p>
          <a:p>
            <a:pPr marL="987425" indent="-354013" defTabSz="987425">
              <a:buNone/>
            </a:pPr>
            <a:endParaRPr lang="en-GB" i="1" dirty="0" smtClean="0">
              <a:solidFill>
                <a:srgbClr val="FF0000"/>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642918"/>
            <a:ext cx="8229600" cy="1071570"/>
          </a:xfrm>
        </p:spPr>
        <p:txBody>
          <a:bodyPr/>
          <a:lstStyle/>
          <a:p>
            <a:pPr algn="ctr"/>
            <a:r>
              <a:rPr lang="en-US" dirty="0" smtClean="0"/>
              <a:t>I. DERIVATIONAL STRUCTURE</a:t>
            </a:r>
            <a:endParaRPr lang="ru-RU" dirty="0"/>
          </a:p>
        </p:txBody>
      </p:sp>
      <p:sp>
        <p:nvSpPr>
          <p:cNvPr id="3" name="Содержимое 2"/>
          <p:cNvSpPr>
            <a:spLocks noGrp="1"/>
          </p:cNvSpPr>
          <p:nvPr>
            <p:ph idx="1"/>
          </p:nvPr>
        </p:nvSpPr>
        <p:spPr>
          <a:xfrm>
            <a:off x="457200" y="2249424"/>
            <a:ext cx="7829576" cy="4325112"/>
          </a:xfrm>
        </p:spPr>
        <p:txBody>
          <a:bodyPr/>
          <a:lstStyle/>
          <a:p>
            <a:r>
              <a:rPr lang="en-GB" b="1" dirty="0" smtClean="0">
                <a:solidFill>
                  <a:srgbClr val="00B0F0"/>
                </a:solidFill>
              </a:rPr>
              <a:t>Word-derivation</a:t>
            </a:r>
            <a:r>
              <a:rPr lang="en-GB" dirty="0" smtClean="0"/>
              <a:t> in morphology is a word-formation process by which a new word is built from a stem – usually through the addition of an affix – that changes the word class and / or basic meaning of the word.</a:t>
            </a:r>
            <a:endParaRPr lang="ru-RU" dirty="0" smtClean="0"/>
          </a:p>
          <a:p>
            <a:endParaRPr lang="ru-RU"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642918"/>
            <a:ext cx="8229600" cy="785818"/>
          </a:xfrm>
        </p:spPr>
        <p:txBody>
          <a:bodyPr>
            <a:normAutofit/>
          </a:bodyPr>
          <a:lstStyle/>
          <a:p>
            <a:pPr algn="ctr"/>
            <a:r>
              <a:rPr lang="en-GB" b="1" dirty="0" smtClean="0"/>
              <a:t>Summary and Conclusions</a:t>
            </a:r>
            <a:endParaRPr lang="ru-RU" dirty="0"/>
          </a:p>
        </p:txBody>
      </p:sp>
      <p:sp>
        <p:nvSpPr>
          <p:cNvPr id="3" name="Содержимое 2"/>
          <p:cNvSpPr>
            <a:spLocks noGrp="1"/>
          </p:cNvSpPr>
          <p:nvPr>
            <p:ph idx="1"/>
          </p:nvPr>
        </p:nvSpPr>
        <p:spPr>
          <a:xfrm>
            <a:off x="928662" y="1928802"/>
            <a:ext cx="7643866" cy="4645734"/>
          </a:xfrm>
        </p:spPr>
        <p:txBody>
          <a:bodyPr/>
          <a:lstStyle/>
          <a:p>
            <a:pPr marL="624078" lvl="0" indent="-514350">
              <a:buFont typeface="+mj-lt"/>
              <a:buAutoNum type="arabicPeriod"/>
            </a:pPr>
            <a:r>
              <a:rPr lang="en-GB" sz="3200" dirty="0" smtClean="0"/>
              <a:t>Derivational level of analysis aims at finding out the derivative types of words, the interrelation between them and at finding out how different types of derivatives are constructed.</a:t>
            </a:r>
            <a:endParaRPr lang="ru-RU" sz="3200" dirty="0" smtClean="0"/>
          </a:p>
          <a:p>
            <a:pPr marL="624078" indent="-514350">
              <a:buNone/>
            </a:pPr>
            <a:endParaRPr lang="ru-RU"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0034" y="1500174"/>
            <a:ext cx="8229600" cy="4325112"/>
          </a:xfrm>
        </p:spPr>
        <p:txBody>
          <a:bodyPr/>
          <a:lstStyle/>
          <a:p>
            <a:pPr marL="624078" lvl="0" indent="-514350">
              <a:buFont typeface="+mj-lt"/>
              <a:buAutoNum type="arabicPeriod" startAt="2"/>
            </a:pPr>
            <a:r>
              <a:rPr lang="en-GB" dirty="0" smtClean="0"/>
              <a:t>Derivationally all words form two structural classes: simplexes, i.e. simple, non-derived words and complexes, or derivatives. Derivatives fall into: </a:t>
            </a:r>
            <a:r>
              <a:rPr lang="en-GB" dirty="0" err="1" smtClean="0"/>
              <a:t>suffixal</a:t>
            </a:r>
            <a:r>
              <a:rPr lang="en-GB" dirty="0" smtClean="0"/>
              <a:t> derivatives, </a:t>
            </a:r>
            <a:r>
              <a:rPr lang="en-GB" dirty="0" err="1" smtClean="0"/>
              <a:t>prefixal</a:t>
            </a:r>
            <a:r>
              <a:rPr lang="en-GB" dirty="0" smtClean="0"/>
              <a:t> derivatives, conversions and compounds. The relative importance of each structural type is conditioned by its frequency value in actual speech and its importance in the existing word-stock.</a:t>
            </a:r>
            <a:endParaRPr lang="ru-RU" dirty="0" smtClean="0"/>
          </a:p>
          <a:p>
            <a:pPr marL="624078" indent="-514350">
              <a:buFont typeface="+mj-lt"/>
              <a:buAutoNum type="arabicPeriod" startAt="2"/>
            </a:pPr>
            <a:endParaRPr lang="ru-RU"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214422"/>
            <a:ext cx="8229600" cy="5000660"/>
          </a:xfrm>
        </p:spPr>
        <p:txBody>
          <a:bodyPr/>
          <a:lstStyle/>
          <a:p>
            <a:pPr marL="624078" lvl="0" indent="-514350">
              <a:buFont typeface="+mj-lt"/>
              <a:buAutoNum type="arabicPeriod" startAt="3"/>
            </a:pPr>
            <a:r>
              <a:rPr lang="en-GB" dirty="0" smtClean="0"/>
              <a:t>Each structural type of complexes shows preference for one or another part of speech. Within each part of speech derivative structures are characterised by a set of derivational patterns.</a:t>
            </a:r>
          </a:p>
          <a:p>
            <a:pPr marL="624078" lvl="0" indent="-514350">
              <a:buNone/>
            </a:pPr>
            <a:endParaRPr lang="ru-RU" dirty="0" smtClean="0"/>
          </a:p>
          <a:p>
            <a:pPr marL="624078" lvl="0" indent="-514350">
              <a:buFont typeface="+mj-lt"/>
              <a:buAutoNum type="arabicPeriod" startAt="4"/>
            </a:pPr>
            <a:r>
              <a:rPr lang="en-GB" dirty="0" smtClean="0"/>
              <a:t>The basic elementary units of the derivative structure are: derivational bases, derivational affixes, derivational patterns.</a:t>
            </a:r>
            <a:endParaRPr lang="ru-RU" dirty="0" smtClean="0"/>
          </a:p>
          <a:p>
            <a:pPr marL="624078" indent="-514350">
              <a:buFont typeface="+mj-lt"/>
              <a:buAutoNum type="arabicPeriod" startAt="4"/>
            </a:pPr>
            <a:endParaRPr lang="ru-RU"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642910" y="1500174"/>
            <a:ext cx="7786742" cy="5074362"/>
          </a:xfrm>
        </p:spPr>
        <p:txBody>
          <a:bodyPr/>
          <a:lstStyle/>
          <a:p>
            <a:pPr marL="624078" lvl="0" indent="-514350">
              <a:buFont typeface="+mj-lt"/>
              <a:buAutoNum type="arabicPeriod" startAt="5"/>
            </a:pPr>
            <a:r>
              <a:rPr lang="en-GB" dirty="0" smtClean="0"/>
              <a:t>Derivational bases differ from stems both structurally and semantically. Derivational bases are built on the following language units: a) stems of various structure, b) word-forms, c) word-groups or phrases. Each class and subset of bases has its own range of </a:t>
            </a:r>
            <a:r>
              <a:rPr lang="en-GB" dirty="0" err="1" smtClean="0"/>
              <a:t>collocability</a:t>
            </a:r>
            <a:r>
              <a:rPr lang="en-GB" dirty="0" smtClean="0"/>
              <a:t> and shows peculiar ties with different parts of speech.</a:t>
            </a:r>
            <a:endParaRPr lang="ru-RU" dirty="0" smtClean="0"/>
          </a:p>
          <a:p>
            <a:endParaRPr lang="ru-RU"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714348" y="1357298"/>
            <a:ext cx="7572428" cy="5217238"/>
          </a:xfrm>
        </p:spPr>
        <p:txBody>
          <a:bodyPr/>
          <a:lstStyle/>
          <a:p>
            <a:pPr marL="624078" lvl="0" indent="-514350">
              <a:buFont typeface="+mj-lt"/>
              <a:buAutoNum type="arabicPeriod" startAt="6"/>
            </a:pPr>
            <a:r>
              <a:rPr lang="en-GB" dirty="0" smtClean="0"/>
              <a:t>Derivational affixes form derived stems by </a:t>
            </a:r>
            <a:r>
              <a:rPr lang="en-GB" dirty="0" err="1" smtClean="0"/>
              <a:t>repatterning</a:t>
            </a:r>
            <a:r>
              <a:rPr lang="en-GB" dirty="0" smtClean="0"/>
              <a:t> derivational bases. Semantically derivational affixes present a unity of lexical meaning and other types of meaning: functional, distributional and differential unlike non-derivational affixes which lack lexical meaning.</a:t>
            </a:r>
            <a:endParaRPr lang="ru-RU" dirty="0" smtClean="0"/>
          </a:p>
          <a:p>
            <a:endParaRPr lang="ru-RU"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357298"/>
            <a:ext cx="8229600" cy="4714908"/>
          </a:xfrm>
        </p:spPr>
        <p:txBody>
          <a:bodyPr/>
          <a:lstStyle/>
          <a:p>
            <a:pPr marL="624078" indent="-514350">
              <a:buFont typeface="+mj-lt"/>
              <a:buAutoNum type="arabicPeriod" startAt="7"/>
            </a:pPr>
            <a:r>
              <a:rPr lang="en-GB" dirty="0" smtClean="0"/>
              <a:t>Derivational patterns (DP) are meaningful arrangements of various types of ICs that can be observed in a set of words based on their mutual interdependence. DPs can be viewed in terms of </a:t>
            </a:r>
            <a:r>
              <a:rPr lang="en-GB" dirty="0" err="1" smtClean="0"/>
              <a:t>collocability</a:t>
            </a:r>
            <a:r>
              <a:rPr lang="en-GB" dirty="0" smtClean="0"/>
              <a:t> of each IC. There are two types of DPs — structural that specify base classes and individual affixes, and structural-semantic that specify semantic peculiarities of bases and the individual meaning of the affix.</a:t>
            </a:r>
            <a:endParaRPr lang="ru-RU"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428736"/>
            <a:ext cx="8229600" cy="5145800"/>
          </a:xfrm>
        </p:spPr>
        <p:txBody>
          <a:bodyPr/>
          <a:lstStyle/>
          <a:p>
            <a:pPr lvl="0"/>
            <a:r>
              <a:rPr lang="en-GB" dirty="0" smtClean="0"/>
              <a:t>DPs of different levels of generalisation signal: </a:t>
            </a:r>
          </a:p>
          <a:p>
            <a:pPr marL="624078" lvl="0" indent="-514350">
              <a:buFont typeface="+mj-lt"/>
              <a:buAutoNum type="arabicPeriod"/>
            </a:pPr>
            <a:r>
              <a:rPr lang="en-US" dirty="0" smtClean="0"/>
              <a:t>1) </a:t>
            </a:r>
            <a:r>
              <a:rPr lang="en-GB" dirty="0" smtClean="0"/>
              <a:t>the class of source unit that motivates the derivative and the direction of motivation between different classes of words; </a:t>
            </a:r>
          </a:p>
          <a:p>
            <a:pPr marL="624078" lvl="0" indent="-514350">
              <a:buFont typeface="+mj-lt"/>
              <a:buAutoNum type="arabicPeriod"/>
            </a:pPr>
            <a:r>
              <a:rPr lang="en-US" dirty="0" smtClean="0"/>
              <a:t>2) </a:t>
            </a:r>
            <a:r>
              <a:rPr lang="en-GB" dirty="0" smtClean="0"/>
              <a:t>the part of speech of the derivative; </a:t>
            </a:r>
          </a:p>
          <a:p>
            <a:pPr marL="624078" lvl="0" indent="-514350">
              <a:buFont typeface="+mj-lt"/>
              <a:buAutoNum type="arabicPeriod"/>
            </a:pPr>
            <a:r>
              <a:rPr lang="en-US" dirty="0" smtClean="0"/>
              <a:t>3) </a:t>
            </a:r>
            <a:r>
              <a:rPr lang="en-GB" dirty="0" smtClean="0"/>
              <a:t>the lexical sets and semantic features of derivatives.</a:t>
            </a:r>
            <a:endParaRPr lang="ru-RU" dirty="0" smtClean="0"/>
          </a:p>
          <a:p>
            <a:pPr marL="624078" indent="-514350">
              <a:buNone/>
            </a:pPr>
            <a:endParaRPr lang="ru-RU"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REFERENCES:</a:t>
            </a:r>
            <a:endParaRPr lang="ru-RU" dirty="0"/>
          </a:p>
        </p:txBody>
      </p:sp>
      <p:sp>
        <p:nvSpPr>
          <p:cNvPr id="3" name="Содержимое 2"/>
          <p:cNvSpPr>
            <a:spLocks noGrp="1"/>
          </p:cNvSpPr>
          <p:nvPr>
            <p:ph idx="1"/>
          </p:nvPr>
        </p:nvSpPr>
        <p:spPr/>
        <p:txBody>
          <a:bodyPr/>
          <a:lstStyle/>
          <a:p>
            <a:pPr marL="624078" indent="-514350">
              <a:buFont typeface="+mj-lt"/>
              <a:buAutoNum type="arabicPeriod"/>
            </a:pPr>
            <a:r>
              <a:rPr lang="en-US" dirty="0" err="1" smtClean="0"/>
              <a:t>Gunzburg</a:t>
            </a:r>
            <a:r>
              <a:rPr lang="en-US" dirty="0" smtClean="0"/>
              <a:t> R.Z. </a:t>
            </a:r>
            <a:r>
              <a:rPr lang="en-GB" dirty="0" smtClean="0"/>
              <a:t>A Course in Modern English Lexicology, M., 1979.</a:t>
            </a:r>
          </a:p>
          <a:p>
            <a:pPr marL="624078" indent="-514350">
              <a:buFont typeface="+mj-lt"/>
              <a:buAutoNum type="arabicPeriod"/>
            </a:pPr>
            <a:r>
              <a:rPr lang="en-US" dirty="0" err="1" smtClean="0"/>
              <a:t>Zykova</a:t>
            </a:r>
            <a:r>
              <a:rPr lang="en-US" dirty="0" smtClean="0"/>
              <a:t> I.V. Practical Course of English </a:t>
            </a:r>
            <a:r>
              <a:rPr lang="en-US" smtClean="0"/>
              <a:t>Lexicology, M., </a:t>
            </a:r>
            <a:r>
              <a:rPr lang="en-US" dirty="0" smtClean="0"/>
              <a:t>2006. </a:t>
            </a:r>
            <a:endParaRPr lang="ru-RU" dirty="0" smtClean="0"/>
          </a:p>
          <a:p>
            <a:pPr marL="624078" indent="-514350">
              <a:buFont typeface="+mj-lt"/>
              <a:buAutoNum type="arabicPeriod"/>
            </a:pPr>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857232"/>
            <a:ext cx="8229600" cy="5717304"/>
          </a:xfrm>
        </p:spPr>
        <p:txBody>
          <a:bodyPr>
            <a:normAutofit lnSpcReduction="10000"/>
          </a:bodyPr>
          <a:lstStyle/>
          <a:p>
            <a:pPr>
              <a:buNone/>
            </a:pPr>
            <a:r>
              <a:rPr lang="en-US" b="1" u="sng" dirty="0" smtClean="0">
                <a:solidFill>
                  <a:srgbClr val="00B0F0"/>
                </a:solidFill>
              </a:rPr>
              <a:t>Derivational structure </a:t>
            </a:r>
            <a:r>
              <a:rPr lang="en-US" dirty="0" smtClean="0"/>
              <a:t>- t</a:t>
            </a:r>
            <a:r>
              <a:rPr lang="en-GB" dirty="0" smtClean="0"/>
              <a:t>he nature, type and arrangement of the ICs of the word.</a:t>
            </a:r>
          </a:p>
          <a:p>
            <a:pPr algn="ctr">
              <a:buNone/>
            </a:pPr>
            <a:endParaRPr lang="en-GB" u="sng" dirty="0" smtClean="0">
              <a:solidFill>
                <a:srgbClr val="00B0F0"/>
              </a:solidFill>
            </a:endParaRPr>
          </a:p>
          <a:p>
            <a:pPr algn="ctr">
              <a:buNone/>
            </a:pPr>
            <a:r>
              <a:rPr lang="en-GB" u="sng" dirty="0" err="1" smtClean="0">
                <a:solidFill>
                  <a:srgbClr val="00B0F0"/>
                </a:solidFill>
              </a:rPr>
              <a:t>Prefixational</a:t>
            </a:r>
            <a:r>
              <a:rPr lang="en-GB" u="sng" dirty="0" smtClean="0">
                <a:solidFill>
                  <a:srgbClr val="00B0F0"/>
                </a:solidFill>
              </a:rPr>
              <a:t> derivative</a:t>
            </a:r>
            <a:endParaRPr lang="en-GB" i="1" dirty="0" smtClean="0"/>
          </a:p>
          <a:p>
            <a:pPr>
              <a:buNone/>
            </a:pPr>
            <a:r>
              <a:rPr lang="en-GB" i="1" dirty="0" smtClean="0">
                <a:solidFill>
                  <a:srgbClr val="FF0000"/>
                </a:solidFill>
              </a:rPr>
              <a:t>Unmistakable</a:t>
            </a:r>
            <a:r>
              <a:rPr lang="en-GB" i="1" dirty="0" smtClean="0"/>
              <a:t> </a:t>
            </a:r>
            <a:r>
              <a:rPr lang="en-GB" dirty="0" smtClean="0"/>
              <a:t> - the </a:t>
            </a:r>
            <a:r>
              <a:rPr lang="en-GB" dirty="0" err="1" smtClean="0"/>
              <a:t>prefixational</a:t>
            </a:r>
            <a:r>
              <a:rPr lang="en-GB" dirty="0" smtClean="0"/>
              <a:t> morpheme is added to the sequence of the root and </a:t>
            </a:r>
            <a:r>
              <a:rPr lang="en-GB" dirty="0" err="1" smtClean="0"/>
              <a:t>suffixational</a:t>
            </a:r>
            <a:r>
              <a:rPr lang="en-GB" dirty="0" smtClean="0"/>
              <a:t> morphemes. </a:t>
            </a:r>
          </a:p>
          <a:p>
            <a:pPr algn="ctr">
              <a:buNone/>
            </a:pPr>
            <a:r>
              <a:rPr lang="en-GB" i="1" dirty="0" smtClean="0">
                <a:solidFill>
                  <a:srgbClr val="FF0000"/>
                </a:solidFill>
              </a:rPr>
              <a:t>Un-</a:t>
            </a:r>
            <a:r>
              <a:rPr lang="en-GB" dirty="0" smtClean="0"/>
              <a:t> and -</a:t>
            </a:r>
            <a:r>
              <a:rPr lang="en-GB" i="1" dirty="0" smtClean="0">
                <a:solidFill>
                  <a:srgbClr val="FF0000"/>
                </a:solidFill>
              </a:rPr>
              <a:t>mistakable</a:t>
            </a:r>
            <a:r>
              <a:rPr lang="en-GB" dirty="0" smtClean="0"/>
              <a:t> = ‘not mistakable’ </a:t>
            </a:r>
            <a:r>
              <a:rPr lang="en-US" u="sng" dirty="0" err="1" smtClean="0">
                <a:solidFill>
                  <a:srgbClr val="00B0F0"/>
                </a:solidFill>
              </a:rPr>
              <a:t>Suffixational</a:t>
            </a:r>
            <a:r>
              <a:rPr lang="en-US" u="sng" dirty="0" smtClean="0">
                <a:solidFill>
                  <a:srgbClr val="00B0F0"/>
                </a:solidFill>
              </a:rPr>
              <a:t> derivative</a:t>
            </a:r>
            <a:endParaRPr lang="en-GB" dirty="0" smtClean="0"/>
          </a:p>
          <a:p>
            <a:pPr>
              <a:buNone/>
            </a:pPr>
            <a:r>
              <a:rPr lang="en-GB" i="1" dirty="0" smtClean="0">
                <a:solidFill>
                  <a:srgbClr val="FF0000"/>
                </a:solidFill>
              </a:rPr>
              <a:t>Discouraging</a:t>
            </a:r>
            <a:r>
              <a:rPr lang="en-GB" dirty="0" smtClean="0"/>
              <a:t> – the </a:t>
            </a:r>
            <a:r>
              <a:rPr lang="en-GB" dirty="0" err="1" smtClean="0"/>
              <a:t>suffixational</a:t>
            </a:r>
            <a:r>
              <a:rPr lang="en-GB" dirty="0" smtClean="0"/>
              <a:t> morpheme is added to the combination of the </a:t>
            </a:r>
            <a:r>
              <a:rPr lang="en-GB" dirty="0" err="1" smtClean="0"/>
              <a:t>prefixational</a:t>
            </a:r>
            <a:r>
              <a:rPr lang="en-GB" dirty="0" smtClean="0"/>
              <a:t> and the root morphemes.</a:t>
            </a:r>
          </a:p>
          <a:p>
            <a:pPr>
              <a:buNone/>
            </a:pPr>
            <a:r>
              <a:rPr lang="en-GB" i="1" dirty="0" smtClean="0">
                <a:solidFill>
                  <a:srgbClr val="FF0000"/>
                </a:solidFill>
              </a:rPr>
              <a:t>Discourage- </a:t>
            </a:r>
            <a:r>
              <a:rPr lang="en-US" dirty="0" smtClean="0"/>
              <a:t>and </a:t>
            </a:r>
            <a:r>
              <a:rPr lang="en-US" i="1" dirty="0" smtClean="0">
                <a:solidFill>
                  <a:srgbClr val="FF0000"/>
                </a:solidFill>
              </a:rPr>
              <a:t>–</a:t>
            </a:r>
            <a:r>
              <a:rPr lang="en-US" i="1" dirty="0" err="1" smtClean="0">
                <a:solidFill>
                  <a:srgbClr val="FF0000"/>
                </a:solidFill>
              </a:rPr>
              <a:t>ing</a:t>
            </a:r>
            <a:r>
              <a:rPr lang="en-US" i="1" dirty="0" smtClean="0">
                <a:solidFill>
                  <a:srgbClr val="FF0000"/>
                </a:solidFill>
              </a:rPr>
              <a:t> </a:t>
            </a:r>
            <a:r>
              <a:rPr lang="en-US" dirty="0" smtClean="0"/>
              <a:t>= ‘something that discourages’.</a:t>
            </a:r>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000108"/>
            <a:ext cx="8229600" cy="1209692"/>
          </a:xfrm>
        </p:spPr>
        <p:txBody>
          <a:bodyPr/>
          <a:lstStyle/>
          <a:p>
            <a:pPr algn="ctr"/>
            <a:r>
              <a:rPr lang="en-US" dirty="0" smtClean="0"/>
              <a:t>II. DERIVATIONAL RELATIONS</a:t>
            </a:r>
            <a:endParaRPr lang="ru-RU" dirty="0"/>
          </a:p>
        </p:txBody>
      </p:sp>
      <p:sp>
        <p:nvSpPr>
          <p:cNvPr id="3" name="Содержимое 2"/>
          <p:cNvSpPr>
            <a:spLocks noGrp="1"/>
          </p:cNvSpPr>
          <p:nvPr>
            <p:ph idx="1"/>
          </p:nvPr>
        </p:nvSpPr>
        <p:spPr>
          <a:xfrm>
            <a:off x="642910" y="2249424"/>
            <a:ext cx="7572428" cy="4325112"/>
          </a:xfrm>
        </p:spPr>
        <p:txBody>
          <a:bodyPr/>
          <a:lstStyle/>
          <a:p>
            <a:r>
              <a:rPr lang="en-GB" b="1" u="sng" dirty="0" smtClean="0">
                <a:solidFill>
                  <a:srgbClr val="00B0F0"/>
                </a:solidFill>
              </a:rPr>
              <a:t>Derivational relations</a:t>
            </a:r>
            <a:r>
              <a:rPr lang="en-GB" u="sng" dirty="0" smtClean="0">
                <a:solidFill>
                  <a:srgbClr val="00B0F0"/>
                </a:solidFill>
              </a:rPr>
              <a:t> </a:t>
            </a:r>
            <a:r>
              <a:rPr lang="en-GB" dirty="0" smtClean="0"/>
              <a:t>are the relations between words with a common root but of different derivational structure. </a:t>
            </a:r>
          </a:p>
          <a:p>
            <a:r>
              <a:rPr lang="en-GB" dirty="0" smtClean="0"/>
              <a:t>According to the derivational structure all words fall into two big classes: simplexes, non-derived words and complexes or derivatives.</a:t>
            </a:r>
            <a:endParaRPr lang="ru-RU" dirty="0" smtClean="0"/>
          </a:p>
          <a:p>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85794"/>
            <a:ext cx="8229600" cy="1000132"/>
          </a:xfrm>
        </p:spPr>
        <p:txBody>
          <a:bodyPr/>
          <a:lstStyle/>
          <a:p>
            <a:pPr algn="ctr"/>
            <a:r>
              <a:rPr lang="en-GB" dirty="0" smtClean="0"/>
              <a:t>SIMPLEXES - </a:t>
            </a:r>
            <a:endParaRPr lang="ru-RU" dirty="0"/>
          </a:p>
        </p:txBody>
      </p:sp>
      <p:sp>
        <p:nvSpPr>
          <p:cNvPr id="3" name="Содержимое 2"/>
          <p:cNvSpPr>
            <a:spLocks noGrp="1"/>
          </p:cNvSpPr>
          <p:nvPr>
            <p:ph idx="1"/>
          </p:nvPr>
        </p:nvSpPr>
        <p:spPr>
          <a:xfrm>
            <a:off x="457200" y="2249424"/>
            <a:ext cx="7901014" cy="4325112"/>
          </a:xfrm>
        </p:spPr>
        <p:txBody>
          <a:bodyPr>
            <a:normAutofit/>
          </a:bodyPr>
          <a:lstStyle/>
          <a:p>
            <a:r>
              <a:rPr lang="en-GB" dirty="0" smtClean="0"/>
              <a:t>are words which derivationally cannot be segmented into ICs. </a:t>
            </a:r>
          </a:p>
          <a:p>
            <a:r>
              <a:rPr lang="en-GB" dirty="0" smtClean="0"/>
              <a:t>The morphological stem of simple words, i.e. the part of the word which takes on the system of grammatical inflections is semantically non-motivated and independent of other words, for example, </a:t>
            </a:r>
            <a:r>
              <a:rPr lang="en-GB" i="1" dirty="0" smtClean="0">
                <a:solidFill>
                  <a:srgbClr val="FF0000"/>
                </a:solidFill>
              </a:rPr>
              <a:t>hand, come, blue</a:t>
            </a:r>
            <a:r>
              <a:rPr lang="en-GB" dirty="0" smtClean="0"/>
              <a:t>, etc. </a:t>
            </a:r>
            <a:endParaRPr lang="ru-RU" dirty="0" smtClean="0"/>
          </a:p>
          <a:p>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857232"/>
            <a:ext cx="8229600" cy="1000132"/>
          </a:xfrm>
        </p:spPr>
        <p:txBody>
          <a:bodyPr/>
          <a:lstStyle/>
          <a:p>
            <a:pPr algn="ctr"/>
            <a:r>
              <a:rPr lang="en-US" dirty="0" smtClean="0"/>
              <a:t>COMPLEXES/DERIVATIVES</a:t>
            </a:r>
            <a:endParaRPr lang="ru-RU" dirty="0"/>
          </a:p>
        </p:txBody>
      </p:sp>
      <p:sp>
        <p:nvSpPr>
          <p:cNvPr id="3" name="Содержимое 2"/>
          <p:cNvSpPr>
            <a:spLocks noGrp="1"/>
          </p:cNvSpPr>
          <p:nvPr>
            <p:ph idx="1"/>
          </p:nvPr>
        </p:nvSpPr>
        <p:spPr>
          <a:xfrm>
            <a:off x="714348" y="2071678"/>
            <a:ext cx="7572428" cy="4502858"/>
          </a:xfrm>
        </p:spPr>
        <p:txBody>
          <a:bodyPr>
            <a:normAutofit/>
          </a:bodyPr>
          <a:lstStyle/>
          <a:p>
            <a:r>
              <a:rPr lang="en-GB" dirty="0" smtClean="0"/>
              <a:t>are words which depend on some other simpler lexical items that motivate them structurally and semantically, i.e. the meaning and the structure of the derivative is understood through the comparison with the meaning and the structure of the source word. </a:t>
            </a:r>
          </a:p>
          <a:p>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285860"/>
            <a:ext cx="8229600" cy="5288676"/>
          </a:xfrm>
        </p:spPr>
        <p:txBody>
          <a:bodyPr>
            <a:normAutofit/>
          </a:bodyPr>
          <a:lstStyle/>
          <a:p>
            <a:r>
              <a:rPr lang="en-GB" dirty="0" smtClean="0"/>
              <a:t>Derivatives are secondary, motivated units, made up as a rule of two ICs, i.e. binary units, for example, words like </a:t>
            </a:r>
          </a:p>
          <a:p>
            <a:r>
              <a:rPr lang="en-GB" i="1" dirty="0" smtClean="0">
                <a:solidFill>
                  <a:srgbClr val="FF0000"/>
                </a:solidFill>
              </a:rPr>
              <a:t>Friendliness = </a:t>
            </a:r>
            <a:r>
              <a:rPr lang="en-GB" i="1" dirty="0" smtClean="0"/>
              <a:t>friendly + -</a:t>
            </a:r>
            <a:r>
              <a:rPr lang="en-GB" i="1" dirty="0" err="1" smtClean="0"/>
              <a:t>ness</a:t>
            </a:r>
            <a:r>
              <a:rPr lang="en-GB" i="1" dirty="0" smtClean="0"/>
              <a:t>, </a:t>
            </a:r>
            <a:endParaRPr lang="en-GB" i="1" dirty="0" smtClean="0">
              <a:solidFill>
                <a:srgbClr val="FF0000"/>
              </a:solidFill>
            </a:endParaRPr>
          </a:p>
          <a:p>
            <a:r>
              <a:rPr lang="en-GB" i="1" dirty="0" err="1" smtClean="0">
                <a:solidFill>
                  <a:srgbClr val="FF0000"/>
                </a:solidFill>
              </a:rPr>
              <a:t>Unwifely</a:t>
            </a:r>
            <a:r>
              <a:rPr lang="en-GB" i="1" dirty="0" smtClean="0">
                <a:solidFill>
                  <a:srgbClr val="FF0000"/>
                </a:solidFill>
              </a:rPr>
              <a:t> = </a:t>
            </a:r>
            <a:r>
              <a:rPr lang="en-GB" i="1" dirty="0" smtClean="0"/>
              <a:t>un- + wifely, </a:t>
            </a:r>
            <a:endParaRPr lang="en-GB" i="1" dirty="0" smtClean="0">
              <a:solidFill>
                <a:srgbClr val="FF0000"/>
              </a:solidFill>
            </a:endParaRPr>
          </a:p>
          <a:p>
            <a:r>
              <a:rPr lang="en-GB" i="1" dirty="0" smtClean="0">
                <a:solidFill>
                  <a:srgbClr val="FF0000"/>
                </a:solidFill>
              </a:rPr>
              <a:t>school-</a:t>
            </a:r>
            <a:r>
              <a:rPr lang="en-GB" i="1" dirty="0" err="1" smtClean="0">
                <a:solidFill>
                  <a:srgbClr val="FF0000"/>
                </a:solidFill>
              </a:rPr>
              <a:t>masterish</a:t>
            </a:r>
            <a:r>
              <a:rPr lang="en-GB" i="1" dirty="0" smtClean="0">
                <a:solidFill>
                  <a:srgbClr val="FF0000"/>
                </a:solidFill>
              </a:rPr>
              <a:t> = </a:t>
            </a:r>
            <a:r>
              <a:rPr lang="en-GB" dirty="0" smtClean="0">
                <a:solidFill>
                  <a:srgbClr val="FF0000"/>
                </a:solidFill>
              </a:rPr>
              <a:t> </a:t>
            </a:r>
            <a:r>
              <a:rPr lang="en-GB" i="1" dirty="0" smtClean="0"/>
              <a:t>schoolmaster+-</a:t>
            </a:r>
            <a:r>
              <a:rPr lang="en-GB" i="1" dirty="0" err="1" smtClean="0"/>
              <a:t>ish</a:t>
            </a:r>
            <a:endParaRPr lang="en-GB" dirty="0" smtClean="0">
              <a:solidFill>
                <a:srgbClr val="FF0000"/>
              </a:solidFill>
            </a:endParaRPr>
          </a:p>
          <a:p>
            <a:pPr>
              <a:buNone/>
            </a:pPr>
            <a:r>
              <a:rPr lang="en-GB" dirty="0" smtClean="0"/>
              <a:t>	The ICs are brought together according to specific rules of order and arrangement preconditioned by the system of the language. </a:t>
            </a:r>
          </a:p>
          <a:p>
            <a:pPr>
              <a:buNone/>
            </a:pPr>
            <a:r>
              <a:rPr lang="en-GB" dirty="0" smtClean="0"/>
              <a:t>	Derivatives are marked by the fixed order of their ICs.</a:t>
            </a:r>
            <a:endParaRPr lang="ru-RU" dirty="0" smtClean="0"/>
          </a:p>
          <a:p>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85794"/>
            <a:ext cx="8229600" cy="1000132"/>
          </a:xfrm>
        </p:spPr>
        <p:txBody>
          <a:bodyPr/>
          <a:lstStyle/>
          <a:p>
            <a:pPr algn="ctr"/>
            <a:r>
              <a:rPr lang="en-US" dirty="0" smtClean="0"/>
              <a:t>DERIVATIONAL BASE</a:t>
            </a:r>
            <a:endParaRPr lang="ru-RU" dirty="0"/>
          </a:p>
        </p:txBody>
      </p:sp>
      <p:sp>
        <p:nvSpPr>
          <p:cNvPr id="3" name="Содержимое 2"/>
          <p:cNvSpPr>
            <a:spLocks noGrp="1"/>
          </p:cNvSpPr>
          <p:nvPr>
            <p:ph idx="1"/>
          </p:nvPr>
        </p:nvSpPr>
        <p:spPr>
          <a:xfrm>
            <a:off x="457200" y="1785926"/>
            <a:ext cx="8229600" cy="4788610"/>
          </a:xfrm>
        </p:spPr>
        <p:txBody>
          <a:bodyPr>
            <a:normAutofit/>
          </a:bodyPr>
          <a:lstStyle/>
          <a:p>
            <a:r>
              <a:rPr lang="en-GB" dirty="0" smtClean="0"/>
              <a:t>is the part of the word, which establishes connection with the lexical unit that motivates the derivative and determines its individual lexical meaning describing the difference between words in the same derivational set. </a:t>
            </a:r>
          </a:p>
          <a:p>
            <a:r>
              <a:rPr lang="en-US" i="1" dirty="0" smtClean="0">
                <a:solidFill>
                  <a:srgbClr val="FF0000"/>
                </a:solidFill>
              </a:rPr>
              <a:t>dancer,</a:t>
            </a:r>
            <a:r>
              <a:rPr lang="en-US" b="1" dirty="0" smtClean="0">
                <a:solidFill>
                  <a:srgbClr val="FF0000"/>
                </a:solidFill>
              </a:rPr>
              <a:t> </a:t>
            </a:r>
            <a:r>
              <a:rPr lang="en-GB" i="1" dirty="0" smtClean="0">
                <a:solidFill>
                  <a:srgbClr val="FF0000"/>
                </a:solidFill>
              </a:rPr>
              <a:t>rebuilder, whitewasher - </a:t>
            </a:r>
            <a:r>
              <a:rPr lang="en-US" dirty="0" smtClean="0"/>
              <a:t>active doers of the action, is signaled by the lexical meaning of the derivational bases: </a:t>
            </a:r>
            <a:r>
              <a:rPr lang="en-US" i="1" dirty="0" smtClean="0">
                <a:solidFill>
                  <a:srgbClr val="FF0000"/>
                </a:solidFill>
              </a:rPr>
              <a:t>dance-, rebuild-, whitewash-</a:t>
            </a:r>
            <a:r>
              <a:rPr lang="en-US" dirty="0" smtClean="0"/>
              <a:t>, </a:t>
            </a:r>
            <a:r>
              <a:rPr lang="en-GB" dirty="0" smtClean="0"/>
              <a:t>which establish connection with the motivating source verb. </a:t>
            </a:r>
            <a:endParaRPr lang="ru-RU" dirty="0" smtClean="0"/>
          </a:p>
          <a:p>
            <a:endParaRPr lang="ru-RU"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Городская">
  <a:themeElements>
    <a:clrScheme name="Городская">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Городская">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Городская">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310</TotalTime>
  <Words>1923</Words>
  <PresentationFormat>Экран (4:3)</PresentationFormat>
  <Paragraphs>150</Paragraphs>
  <Slides>37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37</vt:i4>
      </vt:variant>
    </vt:vector>
  </HeadingPairs>
  <TitlesOfParts>
    <vt:vector size="38" baseType="lpstr">
      <vt:lpstr>Городская</vt:lpstr>
      <vt:lpstr>DERIVATION</vt:lpstr>
      <vt:lpstr>Derivation </vt:lpstr>
      <vt:lpstr>I. DERIVATIONAL STRUCTURE</vt:lpstr>
      <vt:lpstr>Слайд 4</vt:lpstr>
      <vt:lpstr>II. DERIVATIONAL RELATIONS</vt:lpstr>
      <vt:lpstr>SIMPLEXES - </vt:lpstr>
      <vt:lpstr>COMPLEXES/DERIVATIVES</vt:lpstr>
      <vt:lpstr>Слайд 8</vt:lpstr>
      <vt:lpstr>DERIVATIONAL BASE</vt:lpstr>
      <vt:lpstr>Differential characteristics of morphological stem and derivational base</vt:lpstr>
      <vt:lpstr>3.1. STRUCTURAL CLASSIFICATION OF DERIVATIONAL BASES</vt:lpstr>
      <vt:lpstr>Слайд 12</vt:lpstr>
      <vt:lpstr>Слайд 13</vt:lpstr>
      <vt:lpstr>2. Bases that coincide with word-forms: unsmiling, paper-bound.</vt:lpstr>
      <vt:lpstr>3. Bases they coincide with word-groups: flat-waisted, second-rateness. </vt:lpstr>
      <vt:lpstr>IV. DERIVATIONAL AFFIXES -</vt:lpstr>
      <vt:lpstr>Derivational affixes have two basic functions: </vt:lpstr>
      <vt:lpstr>Слайд 18</vt:lpstr>
      <vt:lpstr>4.1. SEMANTIC CHARACTERISTICS OF DERIVATIONAL AFFIXES</vt:lpstr>
      <vt:lpstr>The lexical meaning in derivational affixes may be viewed at different levels: </vt:lpstr>
      <vt:lpstr>Слайд 21</vt:lpstr>
      <vt:lpstr>Слайд 22</vt:lpstr>
      <vt:lpstr>4.2. SEMI-AFFIXES</vt:lpstr>
      <vt:lpstr>V. DERIVATIONAL PATTERNS</vt:lpstr>
      <vt:lpstr>5.1. STRUCTURAL-SEMANTIC CLASSIFICATION OF DERIVATIONAL PATTERNS</vt:lpstr>
      <vt:lpstr>In terms of patterns of this type, all words may be classified into four classes:  </vt:lpstr>
      <vt:lpstr>Слайд 27</vt:lpstr>
      <vt:lpstr>Слайд 28</vt:lpstr>
      <vt:lpstr>6. HISTORICAL CHANGEABILITY OF WORD-STRUCTURE</vt:lpstr>
      <vt:lpstr>Summary and Conclusions</vt:lpstr>
      <vt:lpstr>Слайд 31</vt:lpstr>
      <vt:lpstr>Слайд 32</vt:lpstr>
      <vt:lpstr>Слайд 33</vt:lpstr>
      <vt:lpstr>Слайд 34</vt:lpstr>
      <vt:lpstr>Слайд 35</vt:lpstr>
      <vt:lpstr>Слайд 36</vt:lpstr>
      <vt:lpstr>REFERENCES: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DERIVATION</dc:title>
  <cp:lastModifiedBy>Marina</cp:lastModifiedBy>
  <cp:revision>50</cp:revision>
  <dcterms:modified xsi:type="dcterms:W3CDTF">2011-09-01T05:26:48Z</dcterms:modified>
</cp:coreProperties>
</file>