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77" r:id="rId5"/>
    <p:sldId id="278" r:id="rId6"/>
    <p:sldId id="280" r:id="rId7"/>
    <p:sldId id="259" r:id="rId8"/>
    <p:sldId id="260" r:id="rId9"/>
    <p:sldId id="261" r:id="rId10"/>
    <p:sldId id="282" r:id="rId11"/>
    <p:sldId id="283" r:id="rId12"/>
    <p:sldId id="263" r:id="rId13"/>
    <p:sldId id="264" r:id="rId14"/>
    <p:sldId id="262" r:id="rId15"/>
    <p:sldId id="265" r:id="rId16"/>
    <p:sldId id="266" r:id="rId17"/>
    <p:sldId id="274" r:id="rId18"/>
    <p:sldId id="284" r:id="rId19"/>
    <p:sldId id="275" r:id="rId20"/>
    <p:sldId id="285" r:id="rId21"/>
    <p:sldId id="276" r:id="rId22"/>
    <p:sldId id="286" r:id="rId23"/>
    <p:sldId id="267" r:id="rId24"/>
    <p:sldId id="268" r:id="rId25"/>
    <p:sldId id="287" r:id="rId26"/>
    <p:sldId id="269" r:id="rId27"/>
    <p:sldId id="270" r:id="rId28"/>
    <p:sldId id="271" r:id="rId29"/>
    <p:sldId id="281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Язык как знаковая система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2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93161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4"/>
            </a:pPr>
            <a:r>
              <a:rPr lang="ru-RU" b="1" i="1" u="sng" dirty="0" err="1" smtClean="0">
                <a:solidFill>
                  <a:srgbClr val="00B0F0"/>
                </a:solidFill>
              </a:rPr>
              <a:t>Противопоставленность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smtClean="0"/>
              <a:t>(чувственная восприимчивость, различимость). </a:t>
            </a:r>
          </a:p>
          <a:p>
            <a:pPr marL="624078" indent="-51435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Нулевой экспонент </a:t>
            </a:r>
            <a:r>
              <a:rPr lang="ru-RU" dirty="0" smtClean="0"/>
              <a:t>– отсутствие материально-чувственного восприятия</a:t>
            </a:r>
            <a:r>
              <a:rPr lang="ru-RU" dirty="0" smtClean="0"/>
              <a:t>.</a:t>
            </a:r>
          </a:p>
          <a:p>
            <a:pPr marL="624078" indent="-514350">
              <a:buNone/>
            </a:pPr>
            <a:r>
              <a:rPr lang="ru-RU" dirty="0" smtClean="0"/>
              <a:t>	</a:t>
            </a:r>
            <a:r>
              <a:rPr lang="ru-RU" dirty="0" err="1" smtClean="0"/>
              <a:t>Противопоставленность</a:t>
            </a:r>
            <a:r>
              <a:rPr lang="ru-RU" dirty="0" smtClean="0"/>
              <a:t> </a:t>
            </a:r>
            <a:r>
              <a:rPr lang="ru-RU" dirty="0" smtClean="0"/>
              <a:t>другому (другим) знаку </a:t>
            </a:r>
            <a:r>
              <a:rPr lang="ru-RU" dirty="0" smtClean="0"/>
              <a:t>важна в </a:t>
            </a:r>
            <a:r>
              <a:rPr lang="ru-RU" dirty="0" smtClean="0"/>
              <a:t>рамках данной системы. </a:t>
            </a:r>
            <a:endParaRPr lang="ru-RU" dirty="0" smtClean="0"/>
          </a:p>
          <a:p>
            <a:pPr marL="624078" indent="-514350">
              <a:buNone/>
            </a:pPr>
            <a:r>
              <a:rPr lang="ru-RU" dirty="0" smtClean="0"/>
              <a:t>	Не </a:t>
            </a:r>
            <a:r>
              <a:rPr lang="ru-RU" dirty="0" smtClean="0"/>
              <a:t>все материальные свойства экспонентов оказываются одинаково важными для осуществления их знаковой функции: важны именно те свойства, по которым эти экспоненты отличаются друг от друга, т.е. их </a:t>
            </a:r>
            <a:r>
              <a:rPr lang="ru-RU" i="1" dirty="0" smtClean="0">
                <a:solidFill>
                  <a:srgbClr val="00B0F0"/>
                </a:solidFill>
              </a:rPr>
              <a:t>дифференциальные признаки</a:t>
            </a:r>
            <a:r>
              <a:rPr lang="ru-RU" dirty="0" smtClean="0">
                <a:solidFill>
                  <a:srgbClr val="00B0F0"/>
                </a:solidFill>
              </a:rPr>
              <a:t>. </a:t>
            </a:r>
          </a:p>
          <a:p>
            <a:pPr marL="624078" indent="-51435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7304"/>
          </a:xfrm>
        </p:spPr>
        <p:txBody>
          <a:bodyPr/>
          <a:lstStyle/>
          <a:p>
            <a:pPr marL="624078" indent="-514350">
              <a:buFont typeface="+mj-lt"/>
              <a:buAutoNum type="arabicPeriod" startAt="5"/>
            </a:pPr>
            <a:r>
              <a:rPr lang="ru-RU" b="1" i="1" u="sng" dirty="0" smtClean="0">
                <a:solidFill>
                  <a:srgbClr val="00B0F0"/>
                </a:solidFill>
              </a:rPr>
              <a:t>Консервативность</a:t>
            </a:r>
            <a:r>
              <a:rPr lang="ru-RU" dirty="0" smtClean="0"/>
              <a:t> (стабильность</a:t>
            </a:r>
            <a:r>
              <a:rPr lang="ru-RU" dirty="0" smtClean="0"/>
              <a:t>) – знак стремится к постоянству. Большинство знаковых систем стремятся к консерватизму.</a:t>
            </a:r>
            <a:endParaRPr lang="ru-RU" dirty="0" smtClean="0"/>
          </a:p>
          <a:p>
            <a:pPr marL="624078" indent="-514350">
              <a:buAutoNum type="arabicPeriod" startAt="5"/>
            </a:pPr>
            <a:r>
              <a:rPr lang="ru-RU" b="1" i="1" u="sng" dirty="0" smtClean="0">
                <a:solidFill>
                  <a:srgbClr val="00B0F0"/>
                </a:solidFill>
              </a:rPr>
              <a:t>Изменчивость -</a:t>
            </a:r>
            <a:r>
              <a:rPr lang="ru-RU" dirty="0" smtClean="0"/>
              <a:t> чисто языковое свойство знака. Меняется человек, и как следствие знак. Каждое слово – это знак, который имеет форму и содержание</a:t>
            </a:r>
            <a:endParaRPr lang="ru-RU" b="1" i="1" u="sng" dirty="0" smtClean="0">
              <a:solidFill>
                <a:srgbClr val="00B0F0"/>
              </a:solidFill>
            </a:endParaRPr>
          </a:p>
          <a:p>
            <a:pPr marL="624078" indent="-514350">
              <a:buFont typeface="+mj-lt"/>
              <a:buAutoNum type="arabicPeriod" startAt="7"/>
            </a:pPr>
            <a:r>
              <a:rPr lang="ru-RU" b="1" i="1" u="sng" dirty="0" smtClean="0">
                <a:solidFill>
                  <a:srgbClr val="00B0F0"/>
                </a:solidFill>
              </a:rPr>
              <a:t>Асимметрия</a:t>
            </a:r>
            <a:r>
              <a:rPr lang="ru-RU" dirty="0" smtClean="0"/>
              <a:t> знака (результат его изменчивости).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Слово имеет форму и 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Форма</a:t>
            </a:r>
            <a:r>
              <a:rPr lang="ru-RU" b="1" dirty="0" smtClean="0"/>
              <a:t>                                         </a:t>
            </a:r>
            <a:r>
              <a:rPr lang="ru-RU" b="1" u="sng" dirty="0" smtClean="0"/>
              <a:t>Содержание</a:t>
            </a: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Зелёный</a:t>
            </a:r>
            <a:r>
              <a:rPr lang="ru-RU" dirty="0" smtClean="0"/>
              <a:t>                                           1. цвет;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2. молодой;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3. незрелый</a:t>
            </a:r>
          </a:p>
          <a:p>
            <a:pPr>
              <a:buNone/>
            </a:pPr>
            <a:r>
              <a:rPr lang="ru-RU" dirty="0" smtClean="0"/>
              <a:t>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полисемия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__________________________________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0070C0"/>
                </a:solidFill>
              </a:rPr>
              <a:t>языкознание</a:t>
            </a:r>
            <a:r>
              <a:rPr lang="ru-RU" i="1" dirty="0" smtClean="0"/>
              <a:t>                                                             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>
                <a:solidFill>
                  <a:srgbClr val="0070C0"/>
                </a:solidFill>
              </a:rPr>
              <a:t>языковедение</a:t>
            </a:r>
            <a:r>
              <a:rPr lang="ru-RU" dirty="0" smtClean="0"/>
              <a:t>                                  наука о языке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0070C0"/>
                </a:solidFill>
              </a:rPr>
              <a:t>лингвистика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синонимия</a:t>
            </a:r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2143108" y="2071678"/>
            <a:ext cx="3500462" cy="1000132"/>
            <a:chOff x="2214546" y="2500306"/>
            <a:chExt cx="3500462" cy="1000132"/>
          </a:xfrm>
        </p:grpSpPr>
        <p:cxnSp>
          <p:nvCxnSpPr>
            <p:cNvPr id="5" name="Прямая со стрелкой 4"/>
            <p:cNvCxnSpPr/>
            <p:nvPr/>
          </p:nvCxnSpPr>
          <p:spPr>
            <a:xfrm>
              <a:off x="2214546" y="2500306"/>
              <a:ext cx="350046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2214546" y="2500306"/>
              <a:ext cx="3500462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>
              <a:off x="2214546" y="2500306"/>
              <a:ext cx="3429024" cy="10001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Группа 26"/>
          <p:cNvGrpSpPr/>
          <p:nvPr/>
        </p:nvGrpSpPr>
        <p:grpSpPr>
          <a:xfrm>
            <a:off x="3000364" y="4429132"/>
            <a:ext cx="2857520" cy="928694"/>
            <a:chOff x="3071802" y="4357694"/>
            <a:chExt cx="2857520" cy="928694"/>
          </a:xfrm>
        </p:grpSpPr>
        <p:cxnSp>
          <p:nvCxnSpPr>
            <p:cNvPr id="21" name="Прямая со стрелкой 20"/>
            <p:cNvCxnSpPr/>
            <p:nvPr/>
          </p:nvCxnSpPr>
          <p:spPr>
            <a:xfrm rot="10800000">
              <a:off x="3071802" y="4357694"/>
              <a:ext cx="2857520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 rot="10800000" flipV="1">
              <a:off x="3214678" y="4857760"/>
              <a:ext cx="2643206" cy="714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rot="10800000" flipV="1">
              <a:off x="3143240" y="4857760"/>
              <a:ext cx="2714644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Знаки постоянно изменяются и тяготеют к 2-м полюсам: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85991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Изменчивость</a:t>
            </a:r>
          </a:p>
          <a:p>
            <a:pPr algn="ctr">
              <a:buNone/>
            </a:pPr>
            <a:r>
              <a:rPr lang="ru-RU" dirty="0" smtClean="0"/>
              <a:t>Асимметрия знака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Полисемия</a:t>
            </a: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          </a:t>
            </a: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Синонимия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10800000">
            <a:off x="2928926" y="4286256"/>
            <a:ext cx="928694" cy="428628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5286380" y="4286256"/>
            <a:ext cx="928694" cy="428628"/>
          </a:xfrm>
          <a:prstGeom prst="rightArrow">
            <a:avLst>
              <a:gd name="adj1" fmla="val 50000"/>
              <a:gd name="adj2" fmla="val 440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/>
          <a:lstStyle/>
          <a:p>
            <a:r>
              <a:rPr lang="ru-RU" dirty="0" smtClean="0"/>
              <a:t>Свойства знаков: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5800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solidFill>
                  <a:srgbClr val="C00000"/>
                </a:solidFill>
              </a:rPr>
              <a:t>Общие свойства знаков</a:t>
            </a:r>
            <a:r>
              <a:rPr lang="ru-RU" dirty="0" smtClean="0"/>
              <a:t>:</a:t>
            </a:r>
          </a:p>
          <a:p>
            <a:pPr marL="624078" indent="-514350">
              <a:buAutoNum type="arabicPeriod"/>
            </a:pPr>
            <a:r>
              <a:rPr lang="ru-RU" dirty="0" smtClean="0"/>
              <a:t>Преднамеренность;</a:t>
            </a:r>
          </a:p>
          <a:p>
            <a:pPr marL="624078" indent="-514350">
              <a:buAutoNum type="arabicPeriod"/>
            </a:pPr>
            <a:r>
              <a:rPr lang="ru-RU" dirty="0" smtClean="0"/>
              <a:t>Двусторонность;</a:t>
            </a:r>
          </a:p>
          <a:p>
            <a:pPr marL="624078" indent="-514350">
              <a:buAutoNum type="arabicPeriod"/>
            </a:pPr>
            <a:r>
              <a:rPr lang="ru-RU" dirty="0" err="1" smtClean="0"/>
              <a:t>Конвенциональность</a:t>
            </a:r>
            <a:r>
              <a:rPr lang="ru-RU" dirty="0" smtClean="0"/>
              <a:t>;</a:t>
            </a:r>
          </a:p>
          <a:p>
            <a:pPr marL="624078" indent="-514350">
              <a:buAutoNum type="arabicPeriod"/>
            </a:pPr>
            <a:r>
              <a:rPr lang="ru-RU" dirty="0" err="1" smtClean="0"/>
              <a:t>Противопоставленность</a:t>
            </a:r>
            <a:r>
              <a:rPr lang="ru-RU" dirty="0" smtClean="0"/>
              <a:t>.</a:t>
            </a:r>
          </a:p>
          <a:p>
            <a:pPr marL="624078" indent="-514350">
              <a:buNone/>
            </a:pPr>
            <a:r>
              <a:rPr lang="ru-RU" u="sng" dirty="0" smtClean="0">
                <a:solidFill>
                  <a:srgbClr val="C00000"/>
                </a:solidFill>
              </a:rPr>
              <a:t>Свойства </a:t>
            </a:r>
            <a:r>
              <a:rPr lang="ru-RU" u="sng" dirty="0" smtClean="0">
                <a:solidFill>
                  <a:srgbClr val="C00000"/>
                </a:solidFill>
              </a:rPr>
              <a:t>всех знаков кроме знаков </a:t>
            </a:r>
            <a:r>
              <a:rPr lang="ru-RU" u="sng" dirty="0" smtClean="0">
                <a:solidFill>
                  <a:srgbClr val="C00000"/>
                </a:solidFill>
              </a:rPr>
              <a:t>языка</a:t>
            </a:r>
            <a:r>
              <a:rPr lang="ru-RU" dirty="0" smtClean="0"/>
              <a:t>:</a:t>
            </a:r>
          </a:p>
          <a:p>
            <a:pPr marL="624078" indent="-514350">
              <a:buFont typeface="+mj-lt"/>
              <a:buAutoNum type="arabicPeriod" startAt="5"/>
            </a:pPr>
            <a:r>
              <a:rPr lang="ru-RU" dirty="0" smtClean="0"/>
              <a:t>Консервативность.</a:t>
            </a:r>
          </a:p>
          <a:p>
            <a:pPr marL="624078" indent="-514350">
              <a:buNone/>
            </a:pPr>
            <a:r>
              <a:rPr lang="ru-RU" u="sng" dirty="0" smtClean="0">
                <a:solidFill>
                  <a:srgbClr val="C00000"/>
                </a:solidFill>
              </a:rPr>
              <a:t>Свойства только </a:t>
            </a:r>
            <a:r>
              <a:rPr lang="ru-RU" u="sng" dirty="0" smtClean="0">
                <a:solidFill>
                  <a:srgbClr val="C00000"/>
                </a:solidFill>
              </a:rPr>
              <a:t>знаков языка</a:t>
            </a:r>
            <a:r>
              <a:rPr lang="ru-RU" dirty="0" smtClean="0"/>
              <a:t>:</a:t>
            </a:r>
            <a:endParaRPr lang="ru-RU" dirty="0" smtClean="0"/>
          </a:p>
          <a:p>
            <a:pPr marL="624078" indent="-514350">
              <a:buFont typeface="+mj-lt"/>
              <a:buAutoNum type="arabicPeriod" startAt="6"/>
            </a:pPr>
            <a:r>
              <a:rPr lang="ru-RU" dirty="0" smtClean="0"/>
              <a:t>Изменчивость</a:t>
            </a:r>
            <a:r>
              <a:rPr lang="ru-RU" dirty="0" smtClean="0"/>
              <a:t>;</a:t>
            </a:r>
          </a:p>
          <a:p>
            <a:pPr marL="624078" indent="-514350">
              <a:buAutoNum type="arabicPeriod" startAt="6"/>
            </a:pPr>
            <a:r>
              <a:rPr lang="ru-RU" dirty="0" smtClean="0"/>
              <a:t>Асимметрия.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5. ЕДИНИЦЫ ЯЗЫКА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14488"/>
            <a:ext cx="8401080" cy="486004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 - двусторонен</a:t>
            </a:r>
          </a:p>
          <a:p>
            <a:pPr>
              <a:buNone/>
            </a:pPr>
            <a:r>
              <a:rPr lang="ru-RU" b="1" i="1" u="sng" dirty="0" smtClean="0"/>
              <a:t>План выражения </a:t>
            </a:r>
            <a:r>
              <a:rPr lang="ru-RU" dirty="0" smtClean="0"/>
              <a:t>– звуковая, материальная сторона.</a:t>
            </a:r>
          </a:p>
          <a:p>
            <a:pPr>
              <a:buNone/>
            </a:pPr>
            <a:r>
              <a:rPr lang="ru-RU" b="1" i="1" u="sng" dirty="0" smtClean="0"/>
              <a:t>План содержания </a:t>
            </a:r>
            <a:r>
              <a:rPr lang="ru-RU" dirty="0" smtClean="0"/>
              <a:t>– информация.</a:t>
            </a:r>
          </a:p>
          <a:p>
            <a:pPr>
              <a:buNone/>
            </a:pPr>
            <a:r>
              <a:rPr lang="ru-RU" dirty="0" smtClean="0"/>
              <a:t>_________________________________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Звуки (фонемы), слоги            Семы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имеют только форму и           имеют только зна-</a:t>
            </a:r>
          </a:p>
          <a:p>
            <a:pPr>
              <a:buNone/>
            </a:pPr>
            <a:r>
              <a:rPr lang="ru-RU" dirty="0" smtClean="0"/>
              <a:t>не имеют содержание            чение и не имеют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формы            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2071670" y="4500570"/>
            <a:ext cx="331471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215074" y="4572008"/>
            <a:ext cx="50006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714380"/>
          </a:xfrm>
        </p:spPr>
        <p:txBody>
          <a:bodyPr/>
          <a:lstStyle/>
          <a:p>
            <a:pPr algn="ctr"/>
            <a:r>
              <a:rPr lang="ru-RU" dirty="0" smtClean="0"/>
              <a:t>Единицы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861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Фонема</a:t>
            </a:r>
            <a:r>
              <a:rPr lang="ru-RU" dirty="0" smtClean="0"/>
              <a:t>  </a:t>
            </a:r>
          </a:p>
          <a:p>
            <a:r>
              <a:rPr lang="ru-RU" dirty="0" smtClean="0"/>
              <a:t>Слог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Морфема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Слово</a:t>
            </a:r>
          </a:p>
          <a:p>
            <a:r>
              <a:rPr lang="ru-RU" dirty="0" smtClean="0"/>
              <a:t>Словосочетание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Предложение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Сверхфразовое единство </a:t>
            </a:r>
          </a:p>
          <a:p>
            <a:r>
              <a:rPr lang="ru-RU" dirty="0" smtClean="0"/>
              <a:t>Текст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Слово </a:t>
            </a:r>
            <a:r>
              <a:rPr lang="ru-RU" dirty="0" smtClean="0"/>
              <a:t>- наиболее типичная языковая единица, поскольку оно выполняет номинативную (назывную) функцию, обозначая отдельные понятия, представления и предметы.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Морфемы</a:t>
            </a:r>
            <a:r>
              <a:rPr lang="ru-RU" dirty="0" smtClean="0"/>
              <a:t> номинативной функцией не обладают и реализуют свои возможности не самостоятельно, а лишь через слово, в комбинации с другими его значимыми частями. Это - </a:t>
            </a:r>
            <a:r>
              <a:rPr lang="ru-RU" i="1" dirty="0" smtClean="0"/>
              <a:t>полузнаки</a:t>
            </a:r>
            <a:r>
              <a:rPr lang="ru-RU" dirty="0" smtClean="0"/>
              <a:t>. Например,</a:t>
            </a:r>
          </a:p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красный, краснота, краснеть, красненький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в составе приведённых слов коронь-полузнак </a:t>
            </a:r>
            <a:r>
              <a:rPr lang="ru-RU" i="1" dirty="0" err="1" smtClean="0">
                <a:solidFill>
                  <a:srgbClr val="FF0000"/>
                </a:solidFill>
              </a:rPr>
              <a:t>красн</a:t>
            </a:r>
            <a:r>
              <a:rPr lang="ru-RU" i="1" dirty="0" smtClean="0"/>
              <a:t>-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Характерная особенность знаков как двусторонних единиц – условный </a:t>
            </a:r>
            <a:r>
              <a:rPr lang="ru-RU" sz="2800" b="1" dirty="0" smtClean="0"/>
              <a:t>характер между означающим и означаемым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92919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Почему </a:t>
            </a:r>
            <a:r>
              <a:rPr lang="ru-RU" dirty="0" smtClean="0"/>
              <a:t>для обозначения </a:t>
            </a:r>
            <a:r>
              <a:rPr lang="ru-RU" dirty="0" smtClean="0"/>
              <a:t>реалий </a:t>
            </a:r>
            <a:r>
              <a:rPr lang="ru-RU" i="1" dirty="0" smtClean="0">
                <a:solidFill>
                  <a:srgbClr val="C00000"/>
                </a:solidFill>
              </a:rPr>
              <a:t>рука, голова</a:t>
            </a:r>
            <a:r>
              <a:rPr lang="ru-RU" dirty="0" smtClean="0"/>
              <a:t>, носители русского языка выбрали именно эти, а не другие </a:t>
            </a:r>
            <a:r>
              <a:rPr lang="ru-RU" dirty="0" smtClean="0"/>
              <a:t>означающие? </a:t>
            </a:r>
            <a:r>
              <a:rPr lang="ru-RU" dirty="0" smtClean="0"/>
              <a:t>В английском языке за указанными реалиями закреплены иные звуковые комплексы: </a:t>
            </a:r>
            <a:r>
              <a:rPr lang="en-US" i="1" dirty="0" smtClean="0">
                <a:solidFill>
                  <a:srgbClr val="C00000"/>
                </a:solidFill>
              </a:rPr>
              <a:t>arm</a:t>
            </a:r>
            <a:r>
              <a:rPr lang="ru-RU" i="1" dirty="0" smtClean="0">
                <a:solidFill>
                  <a:srgbClr val="C00000"/>
                </a:solidFill>
              </a:rPr>
              <a:t>, </a:t>
            </a:r>
            <a:r>
              <a:rPr lang="en-US" i="1" dirty="0" smtClean="0">
                <a:solidFill>
                  <a:srgbClr val="C00000"/>
                </a:solidFill>
              </a:rPr>
              <a:t>head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dirty="0" smtClean="0"/>
              <a:t>Слова </a:t>
            </a:r>
            <a:r>
              <a:rPr lang="ru-RU" dirty="0" smtClean="0"/>
              <a:t>производной структуры: </a:t>
            </a:r>
            <a:r>
              <a:rPr lang="ru-RU" i="1" dirty="0" smtClean="0">
                <a:solidFill>
                  <a:srgbClr val="C00000"/>
                </a:solidFill>
              </a:rPr>
              <a:t>руч-н-ой</a:t>
            </a:r>
            <a:r>
              <a:rPr lang="ru-RU" dirty="0" smtClean="0"/>
              <a:t> «относящийся к руке», </a:t>
            </a:r>
            <a:r>
              <a:rPr lang="ru-RU" i="1" dirty="0" smtClean="0">
                <a:solidFill>
                  <a:srgbClr val="C00000"/>
                </a:solidFill>
              </a:rPr>
              <a:t>руч-ник</a:t>
            </a:r>
            <a:r>
              <a:rPr lang="ru-RU" dirty="0" smtClean="0"/>
              <a:t> – «ручной молоток</a:t>
            </a:r>
            <a:r>
              <a:rPr lang="ru-RU" dirty="0" smtClean="0"/>
              <a:t>».  </a:t>
            </a:r>
          </a:p>
          <a:p>
            <a:r>
              <a:rPr lang="ru-RU" dirty="0" smtClean="0"/>
              <a:t>Связь </a:t>
            </a:r>
            <a:r>
              <a:rPr lang="ru-RU" dirty="0" smtClean="0"/>
              <a:t>между сторонами языка здесь до известной степени мотивирована: её можно объяснить отсылкой к однокоренному слову исходной структуры.  </a:t>
            </a:r>
          </a:p>
          <a:p>
            <a:r>
              <a:rPr lang="ru-RU" dirty="0" smtClean="0"/>
              <a:t>Что касается самих исходных форм соответствующих </a:t>
            </a:r>
            <a:r>
              <a:rPr lang="ru-RU" dirty="0" smtClean="0"/>
              <a:t>слов, то связи </a:t>
            </a:r>
            <a:r>
              <a:rPr lang="ru-RU" dirty="0" smtClean="0"/>
              <a:t>между обоими сторонами знаков с точки зрения современного состояния языков объяснить невозможно.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6. Монолатеральная и билатеральная концепции знака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861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Монолатеральная концепция </a:t>
            </a:r>
            <a:r>
              <a:rPr lang="ru-RU" dirty="0" smtClean="0"/>
              <a:t>– соотнесение понятия знака  лишь с его внешней стороной (материальной, означающей</a:t>
            </a:r>
            <a:r>
              <a:rPr lang="ru-RU" dirty="0" smtClean="0"/>
              <a:t>). </a:t>
            </a:r>
            <a:r>
              <a:rPr lang="ru-RU" dirty="0" smtClean="0"/>
              <a:t>Тем самым знак признаётся односторонней единицей, лишённой смысловой стороны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Билатеральная концепция </a:t>
            </a:r>
            <a:r>
              <a:rPr lang="ru-RU" dirty="0" smtClean="0"/>
              <a:t>– знак является двусторонней единицей, имеющей и план выражения, и план содержания.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 Знаки и знаковые системы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543956" cy="5217238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Предмет – А     Знак – Б!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 smtClean="0"/>
          </a:p>
          <a:p>
            <a:pPr>
              <a:buNone/>
            </a:pPr>
            <a:r>
              <a:rPr lang="ru-RU" u="sng" dirty="0" smtClean="0"/>
              <a:t>Термин «язык»</a:t>
            </a:r>
            <a:r>
              <a:rPr lang="ru-RU" b="1" u="sng" dirty="0" smtClean="0"/>
              <a:t> </a:t>
            </a:r>
            <a:r>
              <a:rPr lang="ru-RU" u="sng" dirty="0" smtClean="0"/>
              <a:t>имеет множество определений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Язык – средство общения; </a:t>
            </a:r>
          </a:p>
          <a:p>
            <a:r>
              <a:rPr lang="ru-RU" dirty="0" smtClean="0"/>
              <a:t>Язык - общественное явление; </a:t>
            </a:r>
          </a:p>
          <a:p>
            <a:r>
              <a:rPr lang="ru-RU" dirty="0" smtClean="0"/>
              <a:t>Язык – знаковая система и т.д.</a:t>
            </a:r>
          </a:p>
          <a:p>
            <a:r>
              <a:rPr lang="ru-RU" dirty="0" smtClean="0"/>
              <a:t>Основные признаки языка – знаки, следовательно, язык – система знаков. </a:t>
            </a:r>
          </a:p>
          <a:p>
            <a:r>
              <a:rPr lang="ru-RU" dirty="0" smtClean="0"/>
              <a:t>Язык основан на принципе </a:t>
            </a:r>
            <a:r>
              <a:rPr lang="ru-RU" i="1" u="sng" dirty="0" smtClean="0"/>
              <a:t>замещения</a:t>
            </a:r>
            <a:r>
              <a:rPr lang="ru-RU" dirty="0" smtClean="0"/>
              <a:t> какого-либо предмета, при передаче которого возникает определённый образ.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5866"/>
          </a:xfrm>
        </p:spPr>
        <p:txBody>
          <a:bodyPr/>
          <a:lstStyle/>
          <a:p>
            <a:r>
              <a:rPr lang="ru-RU" dirty="0" smtClean="0"/>
              <a:t>Не будучи </a:t>
            </a:r>
            <a:r>
              <a:rPr lang="ru-RU" dirty="0" smtClean="0"/>
              <a:t>знаками, </a:t>
            </a:r>
            <a:r>
              <a:rPr lang="ru-RU" dirty="0" smtClean="0"/>
              <a:t>фонемы являются органическими элементами знаков, их материальной стороной, что позволяет им выполнять дистинктивную (различительную) функцию (</a:t>
            </a:r>
            <a:r>
              <a:rPr lang="ru-RU" i="1" u="sng" dirty="0" smtClean="0"/>
              <a:t>С</a:t>
            </a:r>
            <a:r>
              <a:rPr lang="ru-RU" i="1" dirty="0" smtClean="0"/>
              <a:t>лой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i="1" u="sng" dirty="0" smtClean="0"/>
              <a:t>З</a:t>
            </a:r>
            <a:r>
              <a:rPr lang="ru-RU" i="1" dirty="0" smtClean="0"/>
              <a:t>лой</a:t>
            </a:r>
            <a:r>
              <a:rPr lang="ru-RU" dirty="0" smtClean="0"/>
              <a:t>).  </a:t>
            </a:r>
          </a:p>
          <a:p>
            <a:r>
              <a:rPr lang="ru-RU" dirty="0" smtClean="0"/>
              <a:t>Небольшого количества фонем, которым располагают языки мира, т.е. из ограниченного набора означающих оказывается вполне достаточно, чтобы языки могли нормально функционировать.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/>
          <a:lstStyle/>
          <a:p>
            <a:pPr algn="ctr"/>
            <a:r>
              <a:rPr lang="ru-RU" dirty="0" smtClean="0"/>
              <a:t>Луи </a:t>
            </a:r>
            <a:r>
              <a:rPr lang="ru-RU" dirty="0" err="1" smtClean="0"/>
              <a:t>Ельсмлев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«Чтобы быть полностью адекватным, язык должен быть удобным в обращении, практичным в усвоении и употреблении. При условии неограниченного числа знаков это достигается тем, что все знаки строятся из незнаков, число которых строго ограничено. Такие незнаки, входящие в знаковую систему как часть знаков, мы назовём </a:t>
            </a:r>
            <a:r>
              <a:rPr lang="ru-RU" i="1" dirty="0" smtClean="0">
                <a:solidFill>
                  <a:srgbClr val="C00000"/>
                </a:solidFill>
              </a:rPr>
              <a:t>фигурами</a:t>
            </a:r>
            <a:r>
              <a:rPr lang="ru-RU" dirty="0" smtClean="0"/>
              <a:t>… Таким образом, язык организован так, что с помощью горстки фигур и благодаря их всё новым и новым расположениям может быть построен легион знаков». 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Луи Ельмслев(1899-1965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26" name="Picture 2" descr="C:\Documents and Settings\Marina\Мои документы\Downloads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571744"/>
            <a:ext cx="2214578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85818"/>
          </a:xfrm>
        </p:spPr>
        <p:txBody>
          <a:bodyPr/>
          <a:lstStyle/>
          <a:p>
            <a:pPr algn="ctr"/>
            <a:r>
              <a:rPr lang="ru-RU" dirty="0" smtClean="0"/>
              <a:t>7. Виды знаков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60048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Иконические знаки </a:t>
            </a:r>
            <a:r>
              <a:rPr lang="ru-RU" dirty="0" smtClean="0"/>
              <a:t>(образные) – </a:t>
            </a:r>
            <a:r>
              <a:rPr lang="ru-RU" i="1" dirty="0" smtClean="0"/>
              <a:t>некоторые дорожные знаки, пиктограммы, </a:t>
            </a:r>
            <a:r>
              <a:rPr lang="ru-RU" i="1" dirty="0" smtClean="0"/>
              <a:t>схемы</a:t>
            </a:r>
            <a:r>
              <a:rPr lang="ru-RU" i="1" dirty="0" smtClean="0"/>
              <a:t>, в языке – звукоподражательные слова</a:t>
            </a:r>
            <a:r>
              <a:rPr lang="ru-RU" dirty="0" smtClean="0"/>
              <a:t>;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Знаки-индексы</a:t>
            </a:r>
            <a:r>
              <a:rPr lang="ru-RU" dirty="0" smtClean="0"/>
              <a:t> (ассоциативное сходство) – </a:t>
            </a:r>
            <a:r>
              <a:rPr lang="ru-RU" i="1" dirty="0" smtClean="0"/>
              <a:t>дым, стрелки, след ноги на песке, отверстие от пули в стекле;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Знаки-символы</a:t>
            </a:r>
            <a:r>
              <a:rPr lang="ru-RU" dirty="0" smtClean="0"/>
              <a:t> (условные) – </a:t>
            </a:r>
            <a:r>
              <a:rPr lang="ru-RU" i="1" dirty="0" smtClean="0"/>
              <a:t>слова, предложения, некоторые дорожные знаки</a:t>
            </a:r>
            <a:r>
              <a:rPr lang="ru-RU" dirty="0" smtClean="0"/>
              <a:t>. </a:t>
            </a:r>
          </a:p>
          <a:p>
            <a:pPr marL="62407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8. Функционирование знаков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(</a:t>
            </a:r>
            <a:r>
              <a:rPr lang="ru-RU" sz="3600" dirty="0" smtClean="0"/>
              <a:t>аспекты семиотики) Ч.Моррис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>
            <a:normAutofit lnSpcReduction="10000"/>
          </a:bodyPr>
          <a:lstStyle/>
          <a:p>
            <a:pPr marL="624078" indent="-51435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 Семантика</a:t>
            </a:r>
            <a:r>
              <a:rPr lang="ru-RU" sz="2600" dirty="0" smtClean="0"/>
              <a:t>   (отношения знаков к обозначаемым объектам) </a:t>
            </a:r>
          </a:p>
          <a:p>
            <a:pPr marL="624078" indent="-514350">
              <a:buNone/>
            </a:pPr>
            <a:r>
              <a:rPr lang="ru-RU" sz="2600" dirty="0" smtClean="0"/>
              <a:t>                  </a:t>
            </a:r>
            <a:r>
              <a:rPr lang="ru-RU" sz="2600" b="1" dirty="0" smtClean="0"/>
              <a:t>объект</a:t>
            </a:r>
            <a:r>
              <a:rPr lang="ru-RU" sz="2600" dirty="0" smtClean="0"/>
              <a:t>                    </a:t>
            </a:r>
            <a:r>
              <a:rPr lang="ru-RU" sz="2600" b="1" dirty="0" smtClean="0"/>
              <a:t>знак</a:t>
            </a:r>
          </a:p>
          <a:p>
            <a:pPr marL="624078" indent="-514350">
              <a:buFont typeface="+mj-lt"/>
              <a:buAutoNum type="arabicPeriod" startAt="2"/>
            </a:pP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Синтактика </a:t>
            </a:r>
            <a:r>
              <a:rPr lang="ru-RU" sz="2600" dirty="0" smtClean="0"/>
              <a:t>(отношения между знаками и способы их сочетания)</a:t>
            </a:r>
          </a:p>
          <a:p>
            <a:pPr marL="624078" indent="-514350">
              <a:buNone/>
            </a:pPr>
            <a:r>
              <a:rPr lang="ru-RU" sz="2600" dirty="0" smtClean="0"/>
              <a:t>                                       </a:t>
            </a:r>
            <a:r>
              <a:rPr lang="ru-RU" sz="2600" b="1" dirty="0" smtClean="0"/>
              <a:t>объект</a:t>
            </a:r>
          </a:p>
          <a:p>
            <a:pPr marL="624078" indent="-514350">
              <a:buNone/>
            </a:pPr>
            <a:r>
              <a:rPr lang="ru-RU" sz="2600" dirty="0" smtClean="0"/>
              <a:t>          </a:t>
            </a:r>
            <a:r>
              <a:rPr lang="ru-RU" sz="2600" b="1" dirty="0" smtClean="0"/>
              <a:t>знак</a:t>
            </a:r>
            <a:r>
              <a:rPr lang="ru-RU" sz="2600" dirty="0" smtClean="0"/>
              <a:t>                   </a:t>
            </a:r>
            <a:r>
              <a:rPr lang="ru-RU" sz="2600" b="1" dirty="0" smtClean="0"/>
              <a:t>знак</a:t>
            </a:r>
          </a:p>
          <a:p>
            <a:pPr marL="624078" indent="-514350">
              <a:buAutoNum type="arabicPeriod" startAt="3"/>
            </a:pP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Прагматика</a:t>
            </a:r>
            <a:r>
              <a:rPr lang="ru-RU" sz="2600" dirty="0" smtClean="0"/>
              <a:t> (отношения между знаками и теми, кто их использует)</a:t>
            </a:r>
          </a:p>
          <a:p>
            <a:pPr marL="624078" indent="-514350">
              <a:buNone/>
            </a:pPr>
            <a:r>
              <a:rPr lang="ru-RU" sz="2600" smtClean="0"/>
              <a:t>                                       </a:t>
            </a:r>
            <a:r>
              <a:rPr lang="ru-RU" sz="2600" b="1" smtClean="0"/>
              <a:t>объект</a:t>
            </a:r>
            <a:endParaRPr lang="ru-RU" sz="2600" b="1" dirty="0" smtClean="0"/>
          </a:p>
          <a:p>
            <a:pPr marL="624078" indent="-514350">
              <a:buNone/>
            </a:pPr>
            <a:r>
              <a:rPr lang="ru-RU" sz="2600" dirty="0" smtClean="0"/>
              <a:t>          </a:t>
            </a:r>
            <a:r>
              <a:rPr lang="ru-RU" sz="2600" b="1" dirty="0" smtClean="0"/>
              <a:t>знак</a:t>
            </a:r>
            <a:r>
              <a:rPr lang="ru-RU" sz="2600" dirty="0" smtClean="0"/>
              <a:t>                  </a:t>
            </a:r>
            <a:r>
              <a:rPr lang="ru-RU" sz="2600" b="1" dirty="0" smtClean="0"/>
              <a:t>знак</a:t>
            </a:r>
          </a:p>
          <a:p>
            <a:pPr marL="624078" indent="-514350">
              <a:buNone/>
            </a:pPr>
            <a:r>
              <a:rPr lang="ru-RU" sz="2600" dirty="0" smtClean="0"/>
              <a:t>                                       </a:t>
            </a:r>
            <a:r>
              <a:rPr lang="ru-RU" sz="2600" b="1" dirty="0" smtClean="0"/>
              <a:t>говорящий</a:t>
            </a:r>
            <a:r>
              <a:rPr lang="ru-RU" sz="2600" dirty="0" smtClean="0"/>
              <a:t> 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3500430" y="2500306"/>
            <a:ext cx="107157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20685340">
            <a:off x="2230849" y="3874258"/>
            <a:ext cx="1273933" cy="248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2285984" y="4143380"/>
            <a:ext cx="121444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20544434">
            <a:off x="2249048" y="5416053"/>
            <a:ext cx="1337248" cy="240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2285984" y="5643578"/>
            <a:ext cx="121444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146156">
            <a:off x="2262299" y="5844239"/>
            <a:ext cx="1355348" cy="2492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Чарльз Уильям Моррис (1901-1979)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571744"/>
            <a:ext cx="2571767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Лингвосемиотика</a:t>
            </a:r>
            <a:r>
              <a:rPr lang="ru-RU" dirty="0" smtClean="0"/>
              <a:t> изучает языковые знаковые системы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74296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Семантика</a:t>
            </a:r>
            <a:r>
              <a:rPr lang="ru-RU" dirty="0" smtClean="0"/>
              <a:t> – теория значения и обозначения.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Синтактика</a:t>
            </a:r>
            <a:r>
              <a:rPr lang="ru-RU" dirty="0" smtClean="0"/>
              <a:t> – </a:t>
            </a:r>
            <a:r>
              <a:rPr lang="ru-RU" b="1" i="1" dirty="0" smtClean="0">
                <a:solidFill>
                  <a:srgbClr val="0070C0"/>
                </a:solidFill>
              </a:rPr>
              <a:t>синтагматика</a:t>
            </a:r>
            <a:r>
              <a:rPr lang="ru-RU" dirty="0" smtClean="0"/>
              <a:t> (отношения между знаками в речевой цепи) и </a:t>
            </a:r>
            <a:r>
              <a:rPr lang="ru-RU" b="1" i="1" dirty="0" smtClean="0">
                <a:solidFill>
                  <a:srgbClr val="0070C0"/>
                </a:solidFill>
              </a:rPr>
              <a:t>парадигматика</a:t>
            </a:r>
            <a:r>
              <a:rPr lang="ru-RU" dirty="0" smtClean="0"/>
              <a:t> (отношения, возникающие в результате их сопоставления).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Лингвистическая прагматика </a:t>
            </a:r>
            <a:r>
              <a:rPr lang="ru-RU" dirty="0" smtClean="0"/>
              <a:t>– теория речевого воздействия, теория речевых актов, теория стилей.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85818"/>
          </a:xfrm>
        </p:spPr>
        <p:txBody>
          <a:bodyPr/>
          <a:lstStyle/>
          <a:p>
            <a:pPr algn="ctr"/>
            <a:r>
              <a:rPr lang="ru-RU" dirty="0" smtClean="0"/>
              <a:t>9. Правила поведения знаков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Не может быть системы, состоящей из одного знака.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Отсутствие знака – тоже знак (есть пешеходный переход – нет его).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Устранение одного знака ведёт к перестройке всей системы (т.е. 2-1=0).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Экспоненты (план выражения) знаков материальны, т.е. чувствуются.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Все знаки несут определённую информацию.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/>
              <a:t>10. </a:t>
            </a:r>
            <a:r>
              <a:rPr lang="ru-RU" dirty="0" smtClean="0"/>
              <a:t>Социальная роль языкового знака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543956" cy="5074362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Язык – полифункциональная система.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Базовая функция языка – коммуникативная.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Знаки языка имеют свойство коммуникативности.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Язык – система знаков, выражающих идеи  (Ф. де Соссюр).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Знаки – материальные носители социальной информации.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Знаки – заместители реалий.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 – то, что употребляется вместо </a:t>
            </a:r>
            <a:r>
              <a:rPr lang="ru-RU" smtClean="0"/>
              <a:t>чего-то другого.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>
            <a:normAutofit/>
          </a:bodyPr>
          <a:lstStyle/>
          <a:p>
            <a:pPr marL="514350" indent="-514350">
              <a:buFont typeface="Georgia"/>
              <a:buAutoNum type="arabicPeriod"/>
            </a:pPr>
            <a:endParaRPr lang="ru-RU" dirty="0" smtClean="0"/>
          </a:p>
          <a:p>
            <a:pPr marL="514350" indent="-514350">
              <a:buFont typeface="Georgia"/>
              <a:buAutoNum type="arabicPeriod"/>
            </a:pPr>
            <a:r>
              <a:rPr lang="ru-RU" dirty="0" smtClean="0"/>
              <a:t>Березин Ф.М., Головин Б.Н. Общее языкознание. М.: Просвещение, 1979. – С. 111-141.</a:t>
            </a:r>
          </a:p>
          <a:p>
            <a:pPr marL="514350" indent="-514350">
              <a:buFont typeface="Georgia"/>
              <a:buAutoNum type="arabicPeriod"/>
            </a:pPr>
            <a:r>
              <a:rPr lang="ru-RU" dirty="0" smtClean="0"/>
              <a:t>Буркова С.И. Лекции по «Введению в языкознание». 2003.  </a:t>
            </a:r>
          </a:p>
          <a:p>
            <a:pPr marL="514350" indent="-514350">
              <a:buFont typeface="Georgia"/>
              <a:buAutoNum type="arabicPeriod"/>
            </a:pPr>
            <a:r>
              <a:rPr lang="ru-RU" dirty="0" smtClean="0"/>
              <a:t>Маслов Ю.С. Введение в языкознание. М.: Высшая школа, 1997. – С. 24-33.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Реформатский А.А. Введение в языковедение. М.: Аспект Пресс, 1996. – С. 27-33.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5719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1) Знак – материальный объект, используемый для передачи информации.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2) Знак – материальный носитель социальной информации. Форма, за которой стоит значение. Где информация – след, оставляемый в объекте (системе) А воздействием объекта (системы) Б.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2. Соссюровское понимание языка как системы знаков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8577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«Языковой знак связывает не вещь и её название, а понятие и акустический образ».</a:t>
            </a:r>
          </a:p>
          <a:p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Языковой знак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dirty="0" smtClean="0"/>
              <a:t>– двусторонняя психическая сущность.</a:t>
            </a:r>
          </a:p>
          <a:p>
            <a:r>
              <a:rPr lang="ru-RU" dirty="0" smtClean="0"/>
              <a:t>Составляющие его стороны: 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ru-RU" i="1" u="sng" dirty="0" smtClean="0">
                <a:solidFill>
                  <a:srgbClr val="FF0000"/>
                </a:solidFill>
              </a:rPr>
              <a:t>обозначаемое</a:t>
            </a:r>
            <a:r>
              <a:rPr lang="ru-RU" dirty="0" smtClean="0"/>
              <a:t> </a:t>
            </a:r>
            <a:r>
              <a:rPr lang="ru-RU" dirty="0" smtClean="0"/>
              <a:t>– понятие, 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ru-RU" i="1" u="sng" dirty="0" smtClean="0">
                <a:solidFill>
                  <a:srgbClr val="FF0000"/>
                </a:solidFill>
              </a:rPr>
              <a:t>обозначающее</a:t>
            </a:r>
            <a:r>
              <a:rPr lang="ru-RU" dirty="0" smtClean="0"/>
              <a:t> </a:t>
            </a:r>
            <a:r>
              <a:rPr lang="ru-RU" dirty="0" smtClean="0"/>
              <a:t>– акустический образ. </a:t>
            </a:r>
          </a:p>
          <a:p>
            <a:r>
              <a:rPr lang="ru-RU" dirty="0" smtClean="0"/>
              <a:t>Два  главных свойства знака: </a:t>
            </a:r>
            <a:r>
              <a:rPr lang="ru-RU" i="1" u="sng" dirty="0" smtClean="0"/>
              <a:t>произвольность</a:t>
            </a:r>
            <a:r>
              <a:rPr lang="ru-RU" dirty="0" smtClean="0"/>
              <a:t> знака и </a:t>
            </a:r>
            <a:r>
              <a:rPr lang="ru-RU" i="1" u="sng" dirty="0" smtClean="0"/>
              <a:t>линейный характер</a:t>
            </a:r>
            <a:r>
              <a:rPr lang="ru-RU" dirty="0" smtClean="0"/>
              <a:t> означающего.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r>
              <a:rPr lang="ru-RU" dirty="0" smtClean="0"/>
              <a:t>Означающее – </a:t>
            </a:r>
            <a:r>
              <a:rPr lang="ru-RU" i="1" u="sng" dirty="0" smtClean="0">
                <a:solidFill>
                  <a:srgbClr val="FF0000"/>
                </a:solidFill>
              </a:rPr>
              <a:t>немотивировано</a:t>
            </a:r>
            <a:r>
              <a:rPr lang="ru-RU" dirty="0" smtClean="0"/>
              <a:t>, т.е. произвольно по отношению к данному означаемому, с которым у него нет в действительности никакой естественной связи.</a:t>
            </a:r>
          </a:p>
          <a:p>
            <a:pPr algn="ctr">
              <a:buNone/>
            </a:pPr>
            <a:r>
              <a:rPr lang="ru-RU" u="sng" dirty="0" smtClean="0"/>
              <a:t>Признаки означающего</a:t>
            </a:r>
            <a:r>
              <a:rPr lang="ru-RU" dirty="0" smtClean="0"/>
              <a:t>: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оно обладает протяжённостью, 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эта протяжённость имеет одно измерение – это линия.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Ф. де Соссюр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Немотивированность знака и протяжённость обозначающего определяют собою два фундаментальных принципа исследования языка, и последствия этих принципов неисчислимы, они подчиняют себе всю лингвистику языка.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3. Семиотика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Семиотика - </a:t>
            </a:r>
            <a:r>
              <a:rPr lang="ru-RU" dirty="0" smtClean="0"/>
              <a:t>наука, изучающая различные знаковые системы называется. </a:t>
            </a:r>
          </a:p>
          <a:p>
            <a:r>
              <a:rPr lang="ru-RU" dirty="0" smtClean="0"/>
              <a:t>Основатель семиотики – Чарльз Сандерс Пирс (1839-1914) – американский учёный. </a:t>
            </a:r>
          </a:p>
          <a:p>
            <a:r>
              <a:rPr lang="ru-RU" dirty="0" smtClean="0"/>
              <a:t>Все системы средств, используемые человеком для обмена информацией, являются </a:t>
            </a:r>
            <a:r>
              <a:rPr lang="ru-RU" b="1" dirty="0" smtClean="0"/>
              <a:t>знаковыми, или семиотическими</a:t>
            </a:r>
            <a:r>
              <a:rPr lang="ru-RU" dirty="0" smtClean="0"/>
              <a:t>, т.е. системами знаков и правил их употребления.</a:t>
            </a:r>
          </a:p>
          <a:p>
            <a:r>
              <a:rPr lang="ru-RU" dirty="0" smtClean="0"/>
              <a:t>Язык – самая сложная из всех знаковая система. </a:t>
            </a:r>
          </a:p>
          <a:p>
            <a:r>
              <a:rPr lang="ru-RU" b="1" dirty="0" smtClean="0"/>
              <a:t>Лингвосемиотика - </a:t>
            </a:r>
            <a:r>
              <a:rPr lang="ru-RU" dirty="0" smtClean="0"/>
              <a:t>наука, изучающая язык как знаковую систему называется.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8742"/>
          </a:xfrm>
        </p:spPr>
        <p:txBody>
          <a:bodyPr/>
          <a:lstStyle/>
          <a:p>
            <a:r>
              <a:rPr lang="ru-RU" dirty="0" smtClean="0"/>
              <a:t>Главный признак знаковой системы – </a:t>
            </a:r>
            <a:r>
              <a:rPr lang="ru-RU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информационность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</a:t>
            </a:r>
            <a:r>
              <a:rPr lang="ru-RU" dirty="0" smtClean="0"/>
              <a:t> она служит для передачи информации. </a:t>
            </a:r>
          </a:p>
          <a:p>
            <a:r>
              <a:rPr lang="ru-RU" dirty="0" smtClean="0"/>
              <a:t>Для того, чтобы предмет стал знаком, должна быть так называемая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система перевода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ЗНАКИ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Зебра – пешеходный переход.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Светофор.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Зуммер телефона.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Гороскоп.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Татуировка.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Военная форма.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4. Свойства знаков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7858180" cy="5715016"/>
          </a:xfrm>
        </p:spPr>
        <p:txBody>
          <a:bodyPr>
            <a:normAutofit/>
          </a:bodyPr>
          <a:lstStyle/>
          <a:p>
            <a:pPr marL="624078" indent="-514350">
              <a:buAutoNum type="arabicPeriod"/>
            </a:pPr>
            <a:r>
              <a:rPr lang="ru-RU" b="1" i="1" u="sng" dirty="0" smtClean="0">
                <a:solidFill>
                  <a:srgbClr val="00B0F0"/>
                </a:solidFill>
              </a:rPr>
              <a:t>Преднамеренность </a:t>
            </a:r>
            <a:r>
              <a:rPr lang="ru-RU" dirty="0" smtClean="0"/>
              <a:t>(сообщить информацию).</a:t>
            </a:r>
          </a:p>
          <a:p>
            <a:pPr marL="624078" indent="-514350">
              <a:buAutoNum type="arabicPeriod"/>
            </a:pPr>
            <a:r>
              <a:rPr lang="ru-RU" b="1" i="1" u="sng" dirty="0" smtClean="0">
                <a:solidFill>
                  <a:srgbClr val="00B0F0"/>
                </a:solidFill>
              </a:rPr>
              <a:t>Двусторонность </a:t>
            </a:r>
            <a:r>
              <a:rPr lang="en-US" b="1" i="1" u="sng" dirty="0" smtClean="0"/>
              <a:t> </a:t>
            </a:r>
            <a:r>
              <a:rPr lang="en-US" dirty="0" smtClean="0"/>
              <a:t>(</a:t>
            </a:r>
            <a:r>
              <a:rPr lang="ru-RU" dirty="0" smtClean="0"/>
              <a:t>знак имеет 2 формы: материальную и идеальную)</a:t>
            </a:r>
            <a:endParaRPr lang="ru-RU" b="1" i="1" u="sng" dirty="0" smtClean="0"/>
          </a:p>
          <a:p>
            <a:pPr marL="624078" indent="-514350">
              <a:buNone/>
            </a:pPr>
            <a:r>
              <a:rPr lang="ru-RU" b="1" i="1" dirty="0" smtClean="0"/>
              <a:t>	</a:t>
            </a:r>
            <a:r>
              <a:rPr lang="ru-RU" dirty="0" smtClean="0"/>
              <a:t>а)</a:t>
            </a:r>
            <a:r>
              <a:rPr lang="ru-RU" b="1" i="1" dirty="0" smtClean="0"/>
              <a:t> </a:t>
            </a:r>
            <a:r>
              <a:rPr lang="ru-RU" dirty="0" smtClean="0"/>
              <a:t>форма - значение = </a:t>
            </a:r>
          </a:p>
          <a:p>
            <a:pPr marL="624078" indent="-514350">
              <a:buNone/>
            </a:pPr>
            <a:r>
              <a:rPr lang="ru-RU" dirty="0" smtClean="0"/>
              <a:t>	б) план выражения - план содержания = </a:t>
            </a:r>
          </a:p>
          <a:p>
            <a:pPr marL="624078" indent="-514350">
              <a:buNone/>
            </a:pPr>
            <a:r>
              <a:rPr lang="ru-RU" dirty="0" smtClean="0"/>
              <a:t>	в) означающее – означаемое. </a:t>
            </a:r>
          </a:p>
          <a:p>
            <a:pPr marL="624078" indent="-51435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Экспонент</a:t>
            </a:r>
            <a:r>
              <a:rPr lang="ru-RU" dirty="0" smtClean="0"/>
              <a:t> знака – то, на чём делается акцент .</a:t>
            </a:r>
          </a:p>
          <a:p>
            <a:pPr marL="624078" indent="-514350">
              <a:buFont typeface="+mj-lt"/>
              <a:buAutoNum type="arabicPeriod" startAt="3"/>
            </a:pPr>
            <a:r>
              <a:rPr lang="ru-RU" dirty="0" smtClean="0"/>
              <a:t>Форма </a:t>
            </a:r>
            <a:r>
              <a:rPr lang="ru-RU" dirty="0" smtClean="0"/>
              <a:t>и значение знаков всегда основаны на договорённости, или </a:t>
            </a:r>
            <a:r>
              <a:rPr lang="ru-RU" b="1" i="1" u="sng" dirty="0" err="1" smtClean="0">
                <a:solidFill>
                  <a:srgbClr val="00B0F0"/>
                </a:solidFill>
              </a:rPr>
              <a:t>конвенциональности</a:t>
            </a:r>
            <a:r>
              <a:rPr lang="ru-RU" dirty="0" smtClean="0"/>
              <a:t>. </a:t>
            </a:r>
            <a:endParaRPr lang="ru-RU" dirty="0" smtClean="0"/>
          </a:p>
          <a:p>
            <a:pPr marL="624078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651</TotalTime>
  <Words>1238</Words>
  <PresentationFormat>Экран (4:3)</PresentationFormat>
  <Paragraphs>159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Городская</vt:lpstr>
      <vt:lpstr>Язык как знаковая система</vt:lpstr>
      <vt:lpstr>1. Знаки и знаковые системы </vt:lpstr>
      <vt:lpstr>Слайд 3</vt:lpstr>
      <vt:lpstr>2. Соссюровское понимание языка как системы знаков</vt:lpstr>
      <vt:lpstr>Слайд 5</vt:lpstr>
      <vt:lpstr>Ф. де Соссюр</vt:lpstr>
      <vt:lpstr>3. Семиотика</vt:lpstr>
      <vt:lpstr>Слайд 8</vt:lpstr>
      <vt:lpstr>4. Свойства знаков</vt:lpstr>
      <vt:lpstr>Слайд 10</vt:lpstr>
      <vt:lpstr>Слайд 11</vt:lpstr>
      <vt:lpstr>Слово имеет форму и содержание</vt:lpstr>
      <vt:lpstr>Знаки постоянно изменяются и тяготеют к 2-м полюсам:</vt:lpstr>
      <vt:lpstr>Свойства знаков:</vt:lpstr>
      <vt:lpstr>5. ЕДИНИЦЫ ЯЗЫКА </vt:lpstr>
      <vt:lpstr>Единицы</vt:lpstr>
      <vt:lpstr>Слайд 17</vt:lpstr>
      <vt:lpstr>Характерная особенность знаков как двусторонних единиц – условный характер между означающим и означаемым</vt:lpstr>
      <vt:lpstr>6. Монолатеральная и билатеральная концепции знака </vt:lpstr>
      <vt:lpstr>Слайд 20</vt:lpstr>
      <vt:lpstr>Луи Ельсмлев</vt:lpstr>
      <vt:lpstr>Луи Ельмслев(1899-1965)</vt:lpstr>
      <vt:lpstr>7. Виды знаков</vt:lpstr>
      <vt:lpstr>8. Функционирование знаков  (аспекты семиотики) Ч.Моррис.</vt:lpstr>
      <vt:lpstr>Чарльз Уильям Моррис (1901-1979)</vt:lpstr>
      <vt:lpstr>Лингвосемиотика изучает языковые знаковые системы</vt:lpstr>
      <vt:lpstr>9. Правила поведения знаков</vt:lpstr>
      <vt:lpstr>10. Социальная роль языкового знака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Язык как знаковая система</dc:title>
  <cp:lastModifiedBy>Marina</cp:lastModifiedBy>
  <cp:revision>93</cp:revision>
  <dcterms:modified xsi:type="dcterms:W3CDTF">2012-02-05T10:18:00Z</dcterms:modified>
</cp:coreProperties>
</file>