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77" r:id="rId5"/>
    <p:sldId id="278" r:id="rId6"/>
    <p:sldId id="280" r:id="rId7"/>
    <p:sldId id="259" r:id="rId8"/>
    <p:sldId id="288" r:id="rId9"/>
    <p:sldId id="260" r:id="rId10"/>
    <p:sldId id="296" r:id="rId11"/>
    <p:sldId id="289" r:id="rId12"/>
    <p:sldId id="291" r:id="rId13"/>
    <p:sldId id="292" r:id="rId14"/>
    <p:sldId id="294" r:id="rId15"/>
    <p:sldId id="293" r:id="rId16"/>
    <p:sldId id="295" r:id="rId17"/>
    <p:sldId id="261" r:id="rId18"/>
    <p:sldId id="298" r:id="rId19"/>
    <p:sldId id="297" r:id="rId20"/>
    <p:sldId id="282" r:id="rId21"/>
    <p:sldId id="299" r:id="rId22"/>
    <p:sldId id="283" r:id="rId23"/>
    <p:sldId id="263" r:id="rId24"/>
    <p:sldId id="264" r:id="rId25"/>
    <p:sldId id="262" r:id="rId26"/>
    <p:sldId id="265" r:id="rId27"/>
    <p:sldId id="266" r:id="rId28"/>
    <p:sldId id="274" r:id="rId29"/>
    <p:sldId id="284" r:id="rId30"/>
    <p:sldId id="300" r:id="rId31"/>
    <p:sldId id="275" r:id="rId32"/>
    <p:sldId id="301" r:id="rId33"/>
    <p:sldId id="285" r:id="rId34"/>
    <p:sldId id="286" r:id="rId35"/>
    <p:sldId id="276" r:id="rId36"/>
    <p:sldId id="267" r:id="rId37"/>
    <p:sldId id="302" r:id="rId38"/>
    <p:sldId id="303" r:id="rId39"/>
    <p:sldId id="268" r:id="rId40"/>
    <p:sldId id="287" r:id="rId41"/>
    <p:sldId id="269" r:id="rId42"/>
    <p:sldId id="270" r:id="rId43"/>
    <p:sldId id="271" r:id="rId44"/>
    <p:sldId id="281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search?hl=ru&amp;newwindow=1&amp;tbo=d&amp;biw=1440&amp;bih=773&amp;q=%D0%BA%D0%B5%D0%BC%D0%B1%D1%80%D0%B8%D0%B4%D0%B6+%D1%81%D1%88%D0%B0&amp;stick=H4sIAAAAAAAAAGOovnz8BQMDAw8HsxKHfq6-gWFhhnnP3xkvayYp-nWfsz72Z4btSZE4FhUABDHIUykAAAA&amp;sa=X&amp;ei=cm8XUf71Juf-4QSt64GIAw&amp;ved=0CKwBEJsTKAI" TargetMode="External"/><Relationship Id="rId2" Type="http://schemas.openxmlformats.org/officeDocument/2006/relationships/hyperlink" Target="http://www.google.ru/search?hl=ru&amp;newwindow=1&amp;tbo=d&amp;biw=1440&amp;bih=773&amp;q=%D1%87%D0%B0%D1%80%D0%BB%D1%8C%D0%B7+%D1%81%D0%B0%D0%BD%D0%B4%D0%B5%D1%80%D1%81+%D0%BF%D0%B8%D1%80%D1%81+%D1%80%D0%BE%D0%B4%D0%B8%D0%BB%D1%81%D1%8F&amp;sa=X&amp;ei=cm8XUf71Juf-4QSt64GIAw&amp;ved=0CKsBEOgTKA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www.google.ru/search?hl=ru&amp;newwindow=1&amp;tbo=d&amp;biw=1440&amp;bih=773&amp;q=%D1%87%D0%B0%D1%80%D0%BB%D1%8C%D0%B7+%D1%81%D0%B0%D0%BD%D0%B4%D0%B5%D1%80%D1%81+%D0%BF%D0%B8%D1%80%D1%81+%D1%83%D0%BC%D0%B5%D1%80&amp;sa=X&amp;ei=cm8XUf71Juf-4QSt64GIAw&amp;ved=0CK8BEOgTKA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Язык как знаковая система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Знак «курение запрещено!»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i="1" dirty="0"/>
          </a:p>
        </p:txBody>
      </p:sp>
      <p:pic>
        <p:nvPicPr>
          <p:cNvPr id="51202" name="Picture 2" descr="знак запрещено кури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714620"/>
            <a:ext cx="3929090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14380"/>
          </a:xfrm>
        </p:spPr>
        <p:txBody>
          <a:bodyPr/>
          <a:lstStyle/>
          <a:p>
            <a:pPr algn="ctr"/>
            <a:r>
              <a:rPr lang="ru-RU" dirty="0" smtClean="0"/>
              <a:t>Дорожные знаки:</a:t>
            </a:r>
            <a:endParaRPr lang="ru-RU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85926"/>
            <a:ext cx="5572164" cy="475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Пиктограммы на этикетках</a:t>
            </a:r>
            <a:endParaRPr lang="ru-RU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643182"/>
            <a:ext cx="26432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572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Форменная одежда: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14554"/>
            <a:ext cx="3071834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Татуировка у преступника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1857364"/>
            <a:ext cx="3357586" cy="460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357686" y="1500174"/>
            <a:ext cx="414340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dirty="0" smtClean="0"/>
              <a:t>1-А. Был в местах лишения свободы. 2-А. «Загубленная юность». </a:t>
            </a:r>
          </a:p>
          <a:p>
            <a:r>
              <a:rPr lang="ru-RU" sz="2000" dirty="0" smtClean="0"/>
              <a:t>3-А. «Отсидел срок звонком», по приговору суда полностью отбыл срок наказания, </a:t>
            </a:r>
          </a:p>
          <a:p>
            <a:r>
              <a:rPr lang="ru-RU" sz="2000" dirty="0" smtClean="0"/>
              <a:t>4-А. Судим за убийство или нанесение тяжких телесных повреждений. </a:t>
            </a:r>
          </a:p>
          <a:p>
            <a:r>
              <a:rPr lang="ru-RU" sz="2000" dirty="0" smtClean="0"/>
              <a:t>5-А. Судим за разбой. </a:t>
            </a:r>
          </a:p>
          <a:p>
            <a:r>
              <a:rPr lang="ru-RU" sz="2000" dirty="0" smtClean="0"/>
              <a:t>6-А. Судим за грабеж. </a:t>
            </a:r>
          </a:p>
          <a:p>
            <a:r>
              <a:rPr lang="ru-RU" sz="2000" dirty="0" smtClean="0"/>
              <a:t>7-А. Судим за кражу. Склонен к созданию преступных группировок. 8-А. Судим за хулиганство. Плохо поддается перевоспитанию. 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85828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Пиктограммы в общественных местах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09825" y="1857364"/>
            <a:ext cx="4324350" cy="4716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Знаки зодиака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0178" name="Picture 2" descr="C:\Users\Марина\Pictures\znakizodiaka-det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20823" y="2249488"/>
            <a:ext cx="3702354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4. Свойства знаков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7858180" cy="5715016"/>
          </a:xfrm>
        </p:spPr>
        <p:txBody>
          <a:bodyPr>
            <a:normAutofit/>
          </a:bodyPr>
          <a:lstStyle/>
          <a:p>
            <a:pPr marL="624078" indent="-514350">
              <a:buAutoNum type="arabicPeriod"/>
            </a:pPr>
            <a:r>
              <a:rPr lang="ru-RU" b="1" u="sng" dirty="0" smtClean="0">
                <a:solidFill>
                  <a:srgbClr val="FF0000"/>
                </a:solidFill>
              </a:rPr>
              <a:t>Преднамеренность </a:t>
            </a:r>
            <a:r>
              <a:rPr lang="ru-RU" dirty="0" smtClean="0"/>
              <a:t>(сообщить информацию).</a:t>
            </a:r>
          </a:p>
          <a:p>
            <a:pPr marL="624078" indent="-514350">
              <a:buAutoNum type="arabicPeriod"/>
            </a:pPr>
            <a:r>
              <a:rPr lang="ru-RU" b="1" u="sng" dirty="0" smtClean="0">
                <a:solidFill>
                  <a:srgbClr val="FF0000"/>
                </a:solidFill>
              </a:rPr>
              <a:t>Двусторонность </a:t>
            </a:r>
            <a:r>
              <a:rPr lang="en-US" b="1" u="sng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</a:t>
            </a:r>
            <a:r>
              <a:rPr lang="ru-RU" dirty="0" smtClean="0"/>
              <a:t>знак имеет 2 формы: материальную и идеальную)</a:t>
            </a:r>
            <a:endParaRPr lang="ru-RU" b="1" i="1" u="sng" dirty="0" smtClean="0"/>
          </a:p>
          <a:p>
            <a:pPr marL="624078" indent="-514350">
              <a:buNone/>
            </a:pPr>
            <a:r>
              <a:rPr lang="ru-RU" b="1" i="1" dirty="0" smtClean="0"/>
              <a:t>	</a:t>
            </a:r>
            <a:r>
              <a:rPr lang="ru-RU" dirty="0" smtClean="0"/>
              <a:t>а)</a:t>
            </a:r>
            <a:r>
              <a:rPr lang="ru-RU" b="1" i="1" dirty="0" smtClean="0"/>
              <a:t> </a:t>
            </a:r>
            <a:r>
              <a:rPr lang="ru-RU" dirty="0" smtClean="0"/>
              <a:t>форма - значение = </a:t>
            </a:r>
          </a:p>
          <a:p>
            <a:pPr marL="624078" indent="-514350">
              <a:buNone/>
            </a:pPr>
            <a:r>
              <a:rPr lang="ru-RU" dirty="0" smtClean="0"/>
              <a:t>	б) план выражения ПВ - план содержания = ПС</a:t>
            </a:r>
          </a:p>
          <a:p>
            <a:pPr marL="624078" indent="-514350">
              <a:buNone/>
            </a:pPr>
            <a:r>
              <a:rPr lang="ru-RU" dirty="0" smtClean="0"/>
              <a:t>	в) означающее – означаемое. </a:t>
            </a:r>
          </a:p>
          <a:p>
            <a:pPr marL="624078" indent="-514350">
              <a:buNone/>
            </a:pPr>
            <a:r>
              <a:rPr lang="ru-RU" dirty="0" smtClean="0"/>
              <a:t>Основная материя языковых знаков - звуки. </a:t>
            </a:r>
          </a:p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Экспонент</a:t>
            </a:r>
            <a:r>
              <a:rPr lang="ru-RU" dirty="0" smtClean="0">
                <a:solidFill>
                  <a:srgbClr val="C00000"/>
                </a:solidFill>
              </a:rPr>
              <a:t>  </a:t>
            </a:r>
            <a:r>
              <a:rPr lang="ru-RU" dirty="0" smtClean="0"/>
              <a:t>знака – то, на чём делается акцент .</a:t>
            </a:r>
          </a:p>
          <a:p>
            <a:pPr marL="624078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Экспонент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2227" name="Picture 3" descr="C:\Users\Марина\Pictures\0__Audi_OLED_2__1280_85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19845" y="2249488"/>
            <a:ext cx="650431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ru-RU" dirty="0" smtClean="0"/>
              <a:t>Форма и значение знаков всегда основаны на договорённости, или </a:t>
            </a:r>
            <a:r>
              <a:rPr lang="ru-RU" b="1" i="1" u="sng" dirty="0" err="1" smtClean="0">
                <a:solidFill>
                  <a:srgbClr val="FF0000"/>
                </a:solidFill>
              </a:rPr>
              <a:t>конвенциональности</a:t>
            </a:r>
            <a:r>
              <a:rPr lang="ru-RU" dirty="0" smtClean="0"/>
              <a:t>. </a:t>
            </a:r>
          </a:p>
          <a:p>
            <a:pPr marL="624078" indent="-514350">
              <a:buFont typeface="+mj-lt"/>
              <a:buAutoNum type="arabicPeriod" startAt="3"/>
            </a:pPr>
            <a:endParaRPr lang="ru-RU" b="1" i="1" u="sng" dirty="0" smtClean="0">
              <a:solidFill>
                <a:srgbClr val="00B0F0"/>
              </a:solidFill>
            </a:endParaRPr>
          </a:p>
          <a:p>
            <a:pPr marL="624078" indent="-514350">
              <a:buFont typeface="+mj-lt"/>
              <a:buAutoNum type="arabicPeriod" startAt="3"/>
            </a:pPr>
            <a:r>
              <a:rPr lang="ru-RU" b="1" i="1" u="sng" dirty="0" err="1" smtClean="0">
                <a:solidFill>
                  <a:srgbClr val="00B0F0"/>
                </a:solidFill>
              </a:rPr>
              <a:t>Противопоставленность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/>
              <a:t>(чувственная восприимчивость, различимость). </a:t>
            </a:r>
          </a:p>
          <a:p>
            <a:pPr marL="624078" indent="-514350">
              <a:buFont typeface="+mj-lt"/>
              <a:buAutoNum type="arabicPeriod" startAt="3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Знаки и знаковые системы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543956" cy="5217238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Предмет – А     Знак – Б!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 smtClean="0"/>
          </a:p>
          <a:p>
            <a:pPr>
              <a:buNone/>
            </a:pPr>
            <a:r>
              <a:rPr lang="ru-RU" u="sng" dirty="0" smtClean="0"/>
              <a:t>Термин «язык»</a:t>
            </a:r>
            <a:r>
              <a:rPr lang="ru-RU" b="1" u="sng" dirty="0" smtClean="0"/>
              <a:t> </a:t>
            </a:r>
            <a:r>
              <a:rPr lang="ru-RU" u="sng" dirty="0" smtClean="0"/>
              <a:t>имеет множество определений</a:t>
            </a:r>
            <a:r>
              <a:rPr lang="ru-RU" dirty="0" smtClean="0"/>
              <a:t>.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Язык</a:t>
            </a:r>
            <a:r>
              <a:rPr lang="ru-RU" dirty="0" smtClean="0"/>
              <a:t> – средство общения;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Язык</a:t>
            </a:r>
            <a:r>
              <a:rPr lang="ru-RU" dirty="0" smtClean="0"/>
              <a:t> - общественное явление;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Язык</a:t>
            </a:r>
            <a:r>
              <a:rPr lang="ru-RU" dirty="0" smtClean="0"/>
              <a:t> – знаковая система и т.д.</a:t>
            </a:r>
          </a:p>
          <a:p>
            <a:r>
              <a:rPr lang="ru-RU" dirty="0" smtClean="0"/>
              <a:t>Основные признаки языка – знаки, следовательно, язык – система знаков. </a:t>
            </a:r>
          </a:p>
          <a:p>
            <a:r>
              <a:rPr lang="ru-RU" dirty="0" smtClean="0"/>
              <a:t>Язык основан на принципе </a:t>
            </a:r>
            <a:r>
              <a:rPr lang="ru-RU" i="1" u="sng" dirty="0" smtClean="0"/>
              <a:t>замещения</a:t>
            </a:r>
            <a:r>
              <a:rPr lang="ru-RU" dirty="0" smtClean="0"/>
              <a:t> какого-либо предмета, при передаче которого возникает определённый образ.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Нулевой экспонент </a:t>
            </a:r>
            <a:r>
              <a:rPr lang="ru-RU" dirty="0" smtClean="0"/>
              <a:t>– отсутствие материально-чувственного восприятия.</a:t>
            </a:r>
          </a:p>
          <a:p>
            <a:pPr marL="624078" indent="-514350">
              <a:buNone/>
            </a:pPr>
            <a:r>
              <a:rPr lang="ru-RU" dirty="0" smtClean="0"/>
              <a:t>	</a:t>
            </a:r>
            <a:r>
              <a:rPr lang="ru-RU" dirty="0" err="1" smtClean="0"/>
              <a:t>Противопоставленность</a:t>
            </a:r>
            <a:r>
              <a:rPr lang="ru-RU" dirty="0" smtClean="0"/>
              <a:t> другому (другим) знаку важна в рамках данной системы. </a:t>
            </a:r>
          </a:p>
          <a:p>
            <a:pPr marL="624078" indent="-514350">
              <a:buNone/>
            </a:pPr>
            <a:r>
              <a:rPr lang="ru-RU" dirty="0" smtClean="0"/>
              <a:t>	Не все материальные свойства экспонентов оказываются одинаково важными для осуществления их знаковой функции: важны именно те свойства, по которым эти экспоненты отличаются друг от друга, т.е. их </a:t>
            </a:r>
            <a:r>
              <a:rPr lang="ru-RU" i="1" dirty="0" smtClean="0">
                <a:solidFill>
                  <a:srgbClr val="00B0F0"/>
                </a:solidFill>
              </a:rPr>
              <a:t>дифференциальные признаки</a:t>
            </a:r>
            <a:r>
              <a:rPr lang="ru-RU" dirty="0" smtClean="0">
                <a:solidFill>
                  <a:srgbClr val="00B0F0"/>
                </a:solidFill>
              </a:rPr>
              <a:t>. </a:t>
            </a:r>
          </a:p>
          <a:p>
            <a:pPr marL="624078" indent="-51435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Нулевой экспонент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4275" name="Picture 3" descr="C:\Users\Марина\Pictures\2280f7f2c93ce1e86afc4153c5a1088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85992"/>
            <a:ext cx="6357982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pPr marL="624078" indent="-514350">
              <a:buFont typeface="+mj-lt"/>
              <a:buAutoNum type="arabicPeriod" startAt="5"/>
            </a:pPr>
            <a:r>
              <a:rPr lang="ru-RU" b="1" i="1" u="sng" dirty="0" smtClean="0">
                <a:solidFill>
                  <a:srgbClr val="00B0F0"/>
                </a:solidFill>
              </a:rPr>
              <a:t>Консервативность</a:t>
            </a:r>
            <a:r>
              <a:rPr lang="ru-RU" dirty="0" smtClean="0"/>
              <a:t> (стабильность) – знак стремится к постоянству. Большинство знаковых систем стремятся к консерватизму.</a:t>
            </a:r>
          </a:p>
          <a:p>
            <a:pPr marL="624078" indent="-514350">
              <a:buAutoNum type="arabicPeriod" startAt="5"/>
            </a:pPr>
            <a:r>
              <a:rPr lang="ru-RU" b="1" i="1" u="sng" dirty="0" smtClean="0">
                <a:solidFill>
                  <a:srgbClr val="00B0F0"/>
                </a:solidFill>
              </a:rPr>
              <a:t>Изменчивость -</a:t>
            </a:r>
            <a:r>
              <a:rPr lang="ru-RU" dirty="0" smtClean="0"/>
              <a:t> чисто языковое свойство знака. Меняется человек, и как следствие знак. Каждое слово – это знак, который имеет форму и содержание</a:t>
            </a:r>
            <a:endParaRPr lang="ru-RU" b="1" i="1" u="sng" dirty="0" smtClean="0">
              <a:solidFill>
                <a:srgbClr val="00B0F0"/>
              </a:solidFill>
            </a:endParaRPr>
          </a:p>
          <a:p>
            <a:pPr marL="624078" indent="-514350">
              <a:buFont typeface="+mj-lt"/>
              <a:buAutoNum type="arabicPeriod" startAt="7"/>
            </a:pPr>
            <a:r>
              <a:rPr lang="ru-RU" b="1" i="1" u="sng" dirty="0" smtClean="0">
                <a:solidFill>
                  <a:srgbClr val="00B0F0"/>
                </a:solidFill>
              </a:rPr>
              <a:t>Асимметрия</a:t>
            </a:r>
            <a:r>
              <a:rPr lang="ru-RU" dirty="0" smtClean="0"/>
              <a:t> знака (результат его изменчивости).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Слово имеет форму и 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Форма</a:t>
            </a:r>
            <a:r>
              <a:rPr lang="ru-RU" b="1" dirty="0" smtClean="0"/>
              <a:t>                                         </a:t>
            </a:r>
            <a:r>
              <a:rPr lang="ru-RU" b="1" u="sng" dirty="0" smtClean="0"/>
              <a:t>Содержание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Зелёный</a:t>
            </a:r>
            <a:r>
              <a:rPr lang="ru-RU" dirty="0" smtClean="0"/>
              <a:t>                                           1. цвет;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2. молодой;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3. незрелый</a:t>
            </a:r>
          </a:p>
          <a:p>
            <a:pPr>
              <a:buNone/>
            </a:pPr>
            <a:r>
              <a:rPr lang="ru-RU" dirty="0" smtClean="0"/>
              <a:t>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полисемия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__________________________________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языкознание</a:t>
            </a:r>
            <a:r>
              <a:rPr lang="ru-RU" i="1" dirty="0" smtClean="0"/>
              <a:t>                                                             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языковедение</a:t>
            </a:r>
            <a:r>
              <a:rPr lang="ru-RU" dirty="0" smtClean="0"/>
              <a:t>                                  наука о языке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лингвистика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синонимия</a:t>
            </a:r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2143108" y="2071678"/>
            <a:ext cx="3500462" cy="1000132"/>
            <a:chOff x="2214546" y="2500306"/>
            <a:chExt cx="3500462" cy="1000132"/>
          </a:xfrm>
        </p:grpSpPr>
        <p:cxnSp>
          <p:nvCxnSpPr>
            <p:cNvPr id="5" name="Прямая со стрелкой 4"/>
            <p:cNvCxnSpPr/>
            <p:nvPr/>
          </p:nvCxnSpPr>
          <p:spPr>
            <a:xfrm>
              <a:off x="2214546" y="2500306"/>
              <a:ext cx="350046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2214546" y="2500306"/>
              <a:ext cx="3500462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2214546" y="2500306"/>
              <a:ext cx="3429024" cy="10001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3000364" y="4429132"/>
            <a:ext cx="2857520" cy="928694"/>
            <a:chOff x="3071802" y="4357694"/>
            <a:chExt cx="2857520" cy="928694"/>
          </a:xfrm>
        </p:grpSpPr>
        <p:cxnSp>
          <p:nvCxnSpPr>
            <p:cNvPr id="21" name="Прямая со стрелкой 20"/>
            <p:cNvCxnSpPr/>
            <p:nvPr/>
          </p:nvCxnSpPr>
          <p:spPr>
            <a:xfrm rot="10800000">
              <a:off x="3071802" y="4357694"/>
              <a:ext cx="2857520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rot="10800000" flipV="1">
              <a:off x="3214678" y="4857760"/>
              <a:ext cx="2643206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rot="10800000" flipV="1">
              <a:off x="3143240" y="4857760"/>
              <a:ext cx="2714644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Знаки постоянно изменяются и тяготеют к 2-м полюсам: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85991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Изменчивость</a:t>
            </a:r>
          </a:p>
          <a:p>
            <a:pPr algn="ctr">
              <a:buNone/>
            </a:pPr>
            <a:r>
              <a:rPr lang="ru-RU" dirty="0" smtClean="0"/>
              <a:t>Асимметрия знака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Полисемия</a:t>
            </a: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         </a:t>
            </a: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Синонимия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2928926" y="4286256"/>
            <a:ext cx="928694" cy="42862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286380" y="4286256"/>
            <a:ext cx="928694" cy="428628"/>
          </a:xfrm>
          <a:prstGeom prst="rightArrow">
            <a:avLst>
              <a:gd name="adj1" fmla="val 50000"/>
              <a:gd name="adj2" fmla="val 440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Свойства знаков: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Общие свойства знаков</a:t>
            </a:r>
            <a:r>
              <a:rPr lang="ru-RU" b="1" dirty="0" smtClean="0"/>
              <a:t>:</a:t>
            </a:r>
          </a:p>
          <a:p>
            <a:pPr marL="624078" indent="-514350">
              <a:buAutoNum type="arabicPeriod"/>
            </a:pPr>
            <a:r>
              <a:rPr lang="ru-RU" dirty="0" smtClean="0"/>
              <a:t>Преднамеренность;</a:t>
            </a:r>
          </a:p>
          <a:p>
            <a:pPr marL="624078" indent="-514350">
              <a:buAutoNum type="arabicPeriod"/>
            </a:pPr>
            <a:r>
              <a:rPr lang="ru-RU" dirty="0" smtClean="0"/>
              <a:t>Двусторонность;</a:t>
            </a:r>
          </a:p>
          <a:p>
            <a:pPr marL="624078" indent="-514350">
              <a:buAutoNum type="arabicPeriod"/>
            </a:pPr>
            <a:r>
              <a:rPr lang="ru-RU" dirty="0" err="1" smtClean="0"/>
              <a:t>Конвенциональность</a:t>
            </a:r>
            <a:r>
              <a:rPr lang="ru-RU" dirty="0" smtClean="0"/>
              <a:t>;</a:t>
            </a:r>
          </a:p>
          <a:p>
            <a:pPr marL="624078" indent="-514350">
              <a:buAutoNum type="arabicPeriod"/>
            </a:pPr>
            <a:r>
              <a:rPr lang="ru-RU" dirty="0" err="1" smtClean="0"/>
              <a:t>Противопоставленность</a:t>
            </a:r>
            <a:r>
              <a:rPr lang="ru-RU" dirty="0" smtClean="0"/>
              <a:t>.</a:t>
            </a:r>
          </a:p>
          <a:p>
            <a:pPr marL="624078" indent="-514350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Свойства всех знаков кроме знаков языка</a:t>
            </a:r>
            <a:r>
              <a:rPr lang="ru-RU" b="1" dirty="0" smtClean="0"/>
              <a:t>:</a:t>
            </a:r>
          </a:p>
          <a:p>
            <a:pPr marL="624078" indent="-514350">
              <a:buFont typeface="+mj-lt"/>
              <a:buAutoNum type="arabicPeriod" startAt="5"/>
            </a:pPr>
            <a:r>
              <a:rPr lang="ru-RU" dirty="0" smtClean="0"/>
              <a:t>Консервативность.</a:t>
            </a:r>
          </a:p>
          <a:p>
            <a:pPr marL="624078" indent="-514350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Свойства только знаков языка</a:t>
            </a:r>
            <a:r>
              <a:rPr lang="ru-RU" b="1" dirty="0" smtClean="0"/>
              <a:t>:</a:t>
            </a:r>
          </a:p>
          <a:p>
            <a:pPr marL="624078" indent="-514350">
              <a:buFont typeface="+mj-lt"/>
              <a:buAutoNum type="arabicPeriod" startAt="6"/>
            </a:pPr>
            <a:r>
              <a:rPr lang="ru-RU" dirty="0" smtClean="0"/>
              <a:t>Изменчивость;</a:t>
            </a:r>
          </a:p>
          <a:p>
            <a:pPr marL="624078" indent="-514350">
              <a:buAutoNum type="arabicPeriod" startAt="6"/>
            </a:pPr>
            <a:r>
              <a:rPr lang="ru-RU" dirty="0" smtClean="0"/>
              <a:t>Асимметрия. 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5. ЕДИНИЦЫ ЯЗЫКА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401080" cy="486004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- двусторонен</a:t>
            </a:r>
          </a:p>
          <a:p>
            <a:pPr>
              <a:buNone/>
            </a:pPr>
            <a:r>
              <a:rPr lang="ru-RU" b="1" i="1" u="sng" dirty="0" smtClean="0"/>
              <a:t>План выражения </a:t>
            </a:r>
            <a:r>
              <a:rPr lang="ru-RU" dirty="0" smtClean="0"/>
              <a:t>– звуковая, материальная сторона.</a:t>
            </a:r>
          </a:p>
          <a:p>
            <a:pPr>
              <a:buNone/>
            </a:pPr>
            <a:r>
              <a:rPr lang="ru-RU" b="1" i="1" u="sng" dirty="0" smtClean="0"/>
              <a:t>План содержания </a:t>
            </a:r>
            <a:r>
              <a:rPr lang="ru-RU" dirty="0" smtClean="0"/>
              <a:t>– информация.</a:t>
            </a:r>
          </a:p>
          <a:p>
            <a:pPr>
              <a:buNone/>
            </a:pPr>
            <a:r>
              <a:rPr lang="ru-RU" dirty="0" smtClean="0"/>
              <a:t>_________________________________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Звуки (фонемы), слоги            Семы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имеют только форму и           имеют только зна-</a:t>
            </a:r>
          </a:p>
          <a:p>
            <a:pPr>
              <a:buNone/>
            </a:pPr>
            <a:r>
              <a:rPr lang="ru-RU" dirty="0" smtClean="0"/>
              <a:t>не имеют содержание            чение и не имеют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формы            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2071670" y="4500570"/>
            <a:ext cx="331471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215074" y="4572008"/>
            <a:ext cx="50006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Единицы языка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Фонема</a:t>
            </a:r>
            <a:r>
              <a:rPr lang="ru-RU" dirty="0" smtClean="0"/>
              <a:t>  </a:t>
            </a:r>
            <a:r>
              <a:rPr lang="en-US" dirty="0" smtClean="0"/>
              <a:t>[h], [l]</a:t>
            </a:r>
            <a:endParaRPr lang="ru-RU" dirty="0" smtClean="0"/>
          </a:p>
          <a:p>
            <a:r>
              <a:rPr lang="ru-RU" b="1" dirty="0" smtClean="0"/>
              <a:t>Слог</a:t>
            </a:r>
            <a:r>
              <a:rPr lang="ru-RU" dirty="0" smtClean="0"/>
              <a:t>    </a:t>
            </a:r>
            <a:r>
              <a:rPr lang="ru-RU" dirty="0" err="1" smtClean="0"/>
              <a:t>ма</a:t>
            </a:r>
            <a:r>
              <a:rPr lang="ru-RU" dirty="0" smtClean="0"/>
              <a:t>-, ни-, -ют 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Морфема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dirty="0" err="1" smtClean="0"/>
              <a:t>строй-к-а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Слово   </a:t>
            </a:r>
            <a:r>
              <a:rPr lang="ru-RU" dirty="0" smtClean="0"/>
              <a:t>книга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/>
              <a:t>Словосочетание</a:t>
            </a:r>
            <a:r>
              <a:rPr lang="ru-RU" dirty="0" smtClean="0"/>
              <a:t>   большой город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Предложение</a:t>
            </a:r>
            <a:r>
              <a:rPr lang="ru-RU" dirty="0" smtClean="0"/>
              <a:t>  У нас сегодня выходной</a:t>
            </a:r>
          </a:p>
          <a:p>
            <a:r>
              <a:rPr lang="ru-RU" b="1" dirty="0" smtClean="0"/>
              <a:t>Сверхфразовое единство </a:t>
            </a:r>
          </a:p>
          <a:p>
            <a:r>
              <a:rPr lang="ru-RU" b="1" dirty="0" smtClean="0"/>
              <a:t>Текст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Слово </a:t>
            </a:r>
            <a:r>
              <a:rPr lang="ru-RU" dirty="0" smtClean="0"/>
              <a:t>- наиболее типичная языковая единица, поскольку оно выполняет номинативную (назывную) функцию, обозначая отдельные понятия, представления и предметы.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Морфемы</a:t>
            </a:r>
            <a:r>
              <a:rPr lang="ru-RU" dirty="0" smtClean="0"/>
              <a:t> номинативной функцией не обладают и реализуют свои возможности не самостоятельно, а лишь через слово, в комбинации с другими его значимыми частями. Это - </a:t>
            </a:r>
            <a:r>
              <a:rPr lang="ru-RU" i="1" dirty="0" smtClean="0"/>
              <a:t>полузнаки</a:t>
            </a:r>
            <a:r>
              <a:rPr lang="ru-RU" dirty="0" smtClean="0"/>
              <a:t>. Например,</a:t>
            </a:r>
          </a:p>
          <a:p>
            <a:pPr>
              <a:buNone/>
            </a:pPr>
            <a:r>
              <a:rPr lang="ru-RU" i="1" dirty="0" err="1" smtClean="0">
                <a:solidFill>
                  <a:srgbClr val="FF0000"/>
                </a:solidFill>
              </a:rPr>
              <a:t>Красн-ый</a:t>
            </a:r>
            <a:r>
              <a:rPr lang="ru-RU" i="1" dirty="0" smtClean="0">
                <a:solidFill>
                  <a:srgbClr val="FF0000"/>
                </a:solidFill>
              </a:rPr>
              <a:t>, </a:t>
            </a:r>
            <a:r>
              <a:rPr lang="ru-RU" i="1" dirty="0" err="1" smtClean="0">
                <a:solidFill>
                  <a:srgbClr val="FF0000"/>
                </a:solidFill>
              </a:rPr>
              <a:t>красн-от-а</a:t>
            </a:r>
            <a:r>
              <a:rPr lang="ru-RU" i="1" dirty="0" smtClean="0">
                <a:solidFill>
                  <a:srgbClr val="FF0000"/>
                </a:solidFill>
              </a:rPr>
              <a:t>, </a:t>
            </a:r>
            <a:r>
              <a:rPr lang="ru-RU" i="1" dirty="0" err="1" smtClean="0">
                <a:solidFill>
                  <a:srgbClr val="FF0000"/>
                </a:solidFill>
              </a:rPr>
              <a:t>красн-еть</a:t>
            </a:r>
            <a:r>
              <a:rPr lang="ru-RU" i="1" dirty="0" smtClean="0">
                <a:solidFill>
                  <a:srgbClr val="FF0000"/>
                </a:solidFill>
              </a:rPr>
              <a:t>, </a:t>
            </a:r>
            <a:r>
              <a:rPr lang="ru-RU" i="1" dirty="0" err="1" smtClean="0">
                <a:solidFill>
                  <a:srgbClr val="FF0000"/>
                </a:solidFill>
              </a:rPr>
              <a:t>красн-ень-к-ий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в составе приведённых слов коронь-полузнак </a:t>
            </a:r>
            <a:r>
              <a:rPr lang="ru-RU" i="1" dirty="0" err="1" smtClean="0">
                <a:solidFill>
                  <a:srgbClr val="FF0000"/>
                </a:solidFill>
              </a:rPr>
              <a:t>красн</a:t>
            </a:r>
            <a:r>
              <a:rPr lang="ru-RU" i="1" dirty="0" smtClean="0"/>
              <a:t>-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Характерная особенность знаков как двусторонних единиц – условный характер между означающим и означаемым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38576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Почему для обозначения реалий </a:t>
            </a:r>
            <a:r>
              <a:rPr lang="ru-RU" i="1" dirty="0" smtClean="0">
                <a:solidFill>
                  <a:srgbClr val="C00000"/>
                </a:solidFill>
              </a:rPr>
              <a:t>рука, голова</a:t>
            </a:r>
            <a:r>
              <a:rPr lang="ru-RU" dirty="0" smtClean="0"/>
              <a:t>, носители русского языка выбрали именно эти, а не другие означающие? В английском языке за указанными реалиями закреплены иные звуковые комплексы: </a:t>
            </a:r>
            <a:r>
              <a:rPr lang="en-US" i="1" dirty="0" smtClean="0">
                <a:solidFill>
                  <a:srgbClr val="C00000"/>
                </a:solidFill>
              </a:rPr>
              <a:t>arm</a:t>
            </a:r>
            <a:r>
              <a:rPr lang="ru-RU" i="1" dirty="0" smtClean="0">
                <a:solidFill>
                  <a:srgbClr val="C00000"/>
                </a:solidFill>
              </a:rPr>
              <a:t>, </a:t>
            </a:r>
            <a:r>
              <a:rPr lang="en-US" i="1" dirty="0" smtClean="0">
                <a:solidFill>
                  <a:srgbClr val="C00000"/>
                </a:solidFill>
              </a:rPr>
              <a:t>head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dirty="0" smtClean="0"/>
              <a:t>Слова производной структуры: </a:t>
            </a:r>
            <a:r>
              <a:rPr lang="ru-RU" i="1" dirty="0" smtClean="0">
                <a:solidFill>
                  <a:srgbClr val="C00000"/>
                </a:solidFill>
              </a:rPr>
              <a:t>руч-н-ой</a:t>
            </a:r>
            <a:r>
              <a:rPr lang="ru-RU" dirty="0" smtClean="0"/>
              <a:t> «относящийся к руке», </a:t>
            </a:r>
            <a:r>
              <a:rPr lang="ru-RU" i="1" dirty="0" smtClean="0">
                <a:solidFill>
                  <a:srgbClr val="C00000"/>
                </a:solidFill>
              </a:rPr>
              <a:t>руч-ник</a:t>
            </a:r>
            <a:r>
              <a:rPr lang="ru-RU" dirty="0" smtClean="0"/>
              <a:t> – «ручной молоток».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1434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1) </a:t>
            </a:r>
            <a:r>
              <a:rPr lang="ru-RU" sz="3200" b="1" dirty="0" smtClean="0">
                <a:solidFill>
                  <a:srgbClr val="00B0F0"/>
                </a:solidFill>
              </a:rPr>
              <a:t>Знак</a:t>
            </a:r>
            <a:r>
              <a:rPr lang="ru-RU" sz="3200" dirty="0" smtClean="0"/>
              <a:t> – материальный объект, используемый для передачи информации.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2) </a:t>
            </a:r>
            <a:r>
              <a:rPr lang="ru-RU" sz="3200" b="1" dirty="0" smtClean="0">
                <a:solidFill>
                  <a:srgbClr val="00B0F0"/>
                </a:solidFill>
              </a:rPr>
              <a:t>Знак</a:t>
            </a:r>
            <a:r>
              <a:rPr lang="ru-RU" sz="3200" dirty="0" smtClean="0"/>
              <a:t> – материальный носитель социальной информации. Форма, за которой стоит значение. Где информация – след, оставляемый в объекте (системе) А воздействием объекта (системы) Б.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r>
              <a:rPr lang="ru-RU" dirty="0" smtClean="0"/>
              <a:t>Связь между сторонами языка здесь до известной степени мотивирована: её можно объяснить отсылкой к однокоренному слову исходной структуры.  </a:t>
            </a:r>
          </a:p>
          <a:p>
            <a:r>
              <a:rPr lang="ru-RU" dirty="0" smtClean="0"/>
              <a:t>Что касается самих исходных форм соответствующих слов, то связи между </a:t>
            </a:r>
            <a:r>
              <a:rPr lang="ru-RU" dirty="0" smtClean="0"/>
              <a:t>об</a:t>
            </a:r>
            <a:r>
              <a:rPr lang="ru-RU" dirty="0" smtClean="0"/>
              <a:t>е</a:t>
            </a:r>
            <a:r>
              <a:rPr lang="ru-RU" dirty="0" smtClean="0"/>
              <a:t>ими </a:t>
            </a:r>
            <a:r>
              <a:rPr lang="ru-RU" dirty="0" smtClean="0"/>
              <a:t>сторонами знаков с точки зрения современного состояния языков объяснить невозможно.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6. Монолатеральная и билатеральная концепции знака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Монолатеральная концепция </a:t>
            </a:r>
            <a:r>
              <a:rPr lang="ru-RU" dirty="0" smtClean="0"/>
              <a:t>– соотнесение понятия знака  лишь с его внешней стороной (материальной, означающей). Тем самым знак признаётся односторонней единицей, лишённой смысловой стороны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Билатеральная концепция </a:t>
            </a:r>
            <a:r>
              <a:rPr lang="ru-RU" dirty="0" smtClean="0"/>
              <a:t>– знак является двусторонней единицей, имеющей и план выражения, и план содержания.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5329246" cy="593161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«Двойное членение»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как главное свойство языка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/>
              <a:t>Андре Мартине (1908–1999, Франция):</a:t>
            </a:r>
          </a:p>
          <a:p>
            <a:pPr>
              <a:buNone/>
            </a:pPr>
            <a:r>
              <a:rPr lang="ru-RU" dirty="0" smtClean="0"/>
              <a:t>Наличие двух сторон у языковых знаков:  </a:t>
            </a:r>
          </a:p>
          <a:p>
            <a:pPr>
              <a:buNone/>
            </a:pPr>
            <a:r>
              <a:rPr lang="ru-RU" dirty="0" smtClean="0"/>
              <a:t>ПВ (план выражения) и </a:t>
            </a:r>
          </a:p>
          <a:p>
            <a:pPr>
              <a:buNone/>
            </a:pPr>
            <a:r>
              <a:rPr lang="ru-RU" dirty="0" smtClean="0"/>
              <a:t>ПС (план содержания) — позволяет любой текст или его </a:t>
            </a:r>
          </a:p>
          <a:p>
            <a:pPr>
              <a:buNone/>
            </a:pPr>
            <a:r>
              <a:rPr lang="ru-RU" dirty="0" smtClean="0"/>
              <a:t>фрагмент рассматривать и членить с двух </a:t>
            </a:r>
          </a:p>
          <a:p>
            <a:pPr>
              <a:buNone/>
            </a:pPr>
            <a:r>
              <a:rPr lang="ru-RU" dirty="0" smtClean="0"/>
              <a:t>точек зрения: с точки зрения того, какие </a:t>
            </a:r>
          </a:p>
          <a:p>
            <a:pPr>
              <a:buNone/>
            </a:pPr>
            <a:r>
              <a:rPr lang="ru-RU" dirty="0" smtClean="0"/>
              <a:t>знаки в нем представлены (первое членение), </a:t>
            </a:r>
          </a:p>
          <a:p>
            <a:pPr>
              <a:buNone/>
            </a:pPr>
            <a:r>
              <a:rPr lang="ru-RU" dirty="0" smtClean="0"/>
              <a:t>и с точки зрения характера означающих этих </a:t>
            </a:r>
          </a:p>
          <a:p>
            <a:pPr>
              <a:buNone/>
            </a:pPr>
            <a:r>
              <a:rPr lang="ru-RU" dirty="0" smtClean="0"/>
              <a:t>знаков и их сочетаний (второе членение). 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571612"/>
            <a:ext cx="230981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r>
              <a:rPr lang="ru-RU" dirty="0" smtClean="0"/>
              <a:t>Не будучи знаками, фонемы являются органическими элементами знаков, их материальной стороной, что позволяет им выполнять дистинктивную (различительную) функцию (</a:t>
            </a:r>
            <a:r>
              <a:rPr lang="ru-RU" i="1" u="sng" dirty="0" smtClean="0">
                <a:solidFill>
                  <a:srgbClr val="FF0000"/>
                </a:solidFill>
              </a:rPr>
              <a:t>С</a:t>
            </a:r>
            <a:r>
              <a:rPr lang="ru-RU" i="1" dirty="0" smtClean="0">
                <a:solidFill>
                  <a:srgbClr val="FF0000"/>
                </a:solidFill>
              </a:rPr>
              <a:t>лой</a:t>
            </a:r>
            <a:r>
              <a:rPr lang="ru-RU" dirty="0" smtClean="0">
                <a:solidFill>
                  <a:srgbClr val="FF0000"/>
                </a:solidFill>
              </a:rPr>
              <a:t> – </a:t>
            </a:r>
            <a:r>
              <a:rPr lang="ru-RU" i="1" u="sng" dirty="0" smtClean="0">
                <a:solidFill>
                  <a:srgbClr val="FF0000"/>
                </a:solidFill>
              </a:rPr>
              <a:t>З</a:t>
            </a:r>
            <a:r>
              <a:rPr lang="ru-RU" i="1" dirty="0" smtClean="0">
                <a:solidFill>
                  <a:srgbClr val="FF0000"/>
                </a:solidFill>
              </a:rPr>
              <a:t>лой</a:t>
            </a:r>
            <a:r>
              <a:rPr lang="ru-RU" dirty="0" smtClean="0"/>
              <a:t>).  </a:t>
            </a:r>
          </a:p>
          <a:p>
            <a:r>
              <a:rPr lang="ru-RU" dirty="0" smtClean="0"/>
              <a:t>Небольшого количества фонем, которым располагают языки мира, т.е. из ограниченного набора означающих оказывается вполне достаточно, чтобы языки могли нормально функционировать.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Луи Ельмслев(1899-1965)</a:t>
            </a:r>
            <a:endParaRPr lang="ru-RU" dirty="0"/>
          </a:p>
        </p:txBody>
      </p:sp>
      <p:pic>
        <p:nvPicPr>
          <p:cNvPr id="1026" name="Picture 2" descr="C:\Documents and Settings\Marina\Мои документы\Download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571744"/>
            <a:ext cx="2214578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Луи </a:t>
            </a:r>
            <a:r>
              <a:rPr lang="ru-RU" dirty="0" err="1" smtClean="0">
                <a:solidFill>
                  <a:srgbClr val="FF0000"/>
                </a:solidFill>
              </a:rPr>
              <a:t>Ельсмлев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«Чтобы быть полностью адекватным, язык должен быть удобным в обращении, практичным в усвоении и употреблении. При условии неограниченного числа знаков это достигается тем, что все знаки строятся из незнаков, число которых строго ограничено. Такие незнаки, входящие в знаковую систему как часть знаков, мы назовём </a:t>
            </a:r>
            <a:r>
              <a:rPr lang="ru-RU" i="1" dirty="0" smtClean="0">
                <a:solidFill>
                  <a:srgbClr val="C00000"/>
                </a:solidFill>
              </a:rPr>
              <a:t>фигурами</a:t>
            </a:r>
            <a:r>
              <a:rPr lang="ru-RU" dirty="0" smtClean="0"/>
              <a:t>… Таким образом, язык организован так, что с помощью горстки фигур и благодаря их всё новым и новым расположениям может быть построен легион знаков». 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0070C0"/>
                </a:solidFill>
              </a:rPr>
              <a:t>7. </a:t>
            </a:r>
            <a:r>
              <a:rPr lang="ru-RU" sz="3200" b="1" u="sng" dirty="0" smtClean="0">
                <a:solidFill>
                  <a:srgbClr val="0070C0"/>
                </a:solidFill>
              </a:rPr>
              <a:t>Виды знаков по Ч.С. Пирсу:</a:t>
            </a:r>
            <a:endParaRPr lang="ru-RU" sz="3200" b="1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507436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Иконические знаки  - </a:t>
            </a:r>
            <a:r>
              <a:rPr lang="ru-RU" dirty="0" smtClean="0"/>
              <a:t>связь между ПС и ПВ естественная, основана на подобии. </a:t>
            </a:r>
          </a:p>
          <a:p>
            <a:pPr marL="624078" indent="-514350">
              <a:buNone/>
            </a:pPr>
            <a:r>
              <a:rPr lang="ru-RU" dirty="0" smtClean="0"/>
              <a:t>(образные) – </a:t>
            </a:r>
            <a:r>
              <a:rPr lang="ru-RU" i="1" dirty="0" smtClean="0"/>
              <a:t>некоторые дорожные знаки, пиктограммы, схемы, в языке – звукоподражательные слова</a:t>
            </a:r>
            <a:r>
              <a:rPr lang="ru-RU" dirty="0" smtClean="0"/>
              <a:t>;</a:t>
            </a:r>
          </a:p>
          <a:p>
            <a:pPr marL="624078" indent="-514350">
              <a:buNone/>
            </a:pPr>
            <a:endParaRPr lang="ru-RU" dirty="0" smtClean="0"/>
          </a:p>
          <a:p>
            <a:pPr marL="624078" indent="-514350">
              <a:buNone/>
            </a:pPr>
            <a:endParaRPr lang="ru-RU" dirty="0" smtClean="0"/>
          </a:p>
          <a:p>
            <a:pPr marL="624078" indent="-51435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nn-NO" b="1" dirty="0" smtClean="0">
                <a:solidFill>
                  <a:srgbClr val="FF0000"/>
                </a:solidFill>
              </a:rPr>
              <a:t>I, II, III, IV, V, …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Тикать, хохотать, </a:t>
            </a:r>
          </a:p>
          <a:p>
            <a:pPr marL="365125" indent="-635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скрипеть, шуршать, </a:t>
            </a:r>
          </a:p>
          <a:p>
            <a:pPr marL="365125" indent="-635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бренчать, тьфу 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143248"/>
            <a:ext cx="12001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143248"/>
            <a:ext cx="12763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214686"/>
            <a:ext cx="12763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571744"/>
            <a:ext cx="278608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143536"/>
          </a:xfrm>
        </p:spPr>
        <p:txBody>
          <a:bodyPr/>
          <a:lstStyle/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Знаки-индексы</a:t>
            </a:r>
            <a:r>
              <a:rPr lang="ru-RU" dirty="0" smtClean="0"/>
              <a:t> (ассоциативное сходство) – </a:t>
            </a:r>
            <a:r>
              <a:rPr lang="ru-RU" i="1" dirty="0" smtClean="0"/>
              <a:t>дым, стрелки, след ноги на песке, отверстие от пули в стекле;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Интонация, междометия,</a:t>
            </a:r>
          </a:p>
          <a:p>
            <a:pPr>
              <a:buNone/>
            </a:pPr>
            <a:r>
              <a:rPr lang="ru-RU" dirty="0" smtClean="0"/>
              <a:t>местоимения (</a:t>
            </a:r>
            <a:r>
              <a:rPr lang="ru-RU" i="1" dirty="0" smtClean="0">
                <a:solidFill>
                  <a:srgbClr val="FF0000"/>
                </a:solidFill>
              </a:rPr>
              <a:t>я, ты, она,</a:t>
            </a:r>
          </a:p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тот, этот, там, здесь</a:t>
            </a:r>
            <a:r>
              <a:rPr lang="ru-RU" i="1" dirty="0" smtClean="0"/>
              <a:t> …)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7353" name="Picture 9" descr="http://t2.gstatic.com/images?q=tbn:ANd9GcQ475DDWhars2MeMvurxHUdEyc_fawOuP78PcCmotKh89V_KMK5h6rr7dStQ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428868"/>
            <a:ext cx="1571636" cy="1571636"/>
          </a:xfrm>
          <a:prstGeom prst="rect">
            <a:avLst/>
          </a:prstGeom>
          <a:noFill/>
        </p:spPr>
      </p:pic>
      <p:pic>
        <p:nvPicPr>
          <p:cNvPr id="57357" name="Picture 13" descr="http://t2.gstatic.com/images?q=tbn:ANd9GcRZ8M27Wxk-e57JIDrczEHxWee-DyN9eHoZjdOu9N1kaP4-uqNSYAZCyh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500306"/>
            <a:ext cx="1500198" cy="1500198"/>
          </a:xfrm>
          <a:prstGeom prst="rect">
            <a:avLst/>
          </a:prstGeom>
          <a:noFill/>
        </p:spPr>
      </p:pic>
      <p:pic>
        <p:nvPicPr>
          <p:cNvPr id="57361" name="Picture 17" descr="Дым над лесом / Smoke over the fores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857628"/>
            <a:ext cx="3643338" cy="2571768"/>
          </a:xfrm>
          <a:prstGeom prst="rect">
            <a:avLst/>
          </a:prstGeom>
          <a:noFill/>
        </p:spPr>
      </p:pic>
      <p:sp>
        <p:nvSpPr>
          <p:cNvPr id="18" name="Стрелка вправо 17"/>
          <p:cNvSpPr/>
          <p:nvPr/>
        </p:nvSpPr>
        <p:spPr>
          <a:xfrm>
            <a:off x="5857884" y="2500306"/>
            <a:ext cx="171451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1214446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Знаки-символы</a:t>
            </a:r>
            <a:r>
              <a:rPr lang="ru-RU" dirty="0" smtClean="0"/>
              <a:t> (условные) – </a:t>
            </a:r>
            <a:r>
              <a:rPr lang="ru-RU" i="1" dirty="0" smtClean="0"/>
              <a:t>слова, предложения, некоторые дорожные знаки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1928802"/>
            <a:ext cx="642942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1, 2, 3, 4, 5, …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+ = – # @ % &amp; ?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rgbClr val="FF0000"/>
                </a:solidFill>
              </a:rPr>
              <a:t>Окно, солнце, бежать,  .. 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6326" name="Picture 6" descr="http://www.classes.ru/grammar/169.Zhuravlev/source/imagesext/image9_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071942"/>
            <a:ext cx="5715040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8. </a:t>
            </a:r>
            <a:r>
              <a:rPr lang="ru-RU" sz="3600" b="1" dirty="0" smtClean="0">
                <a:solidFill>
                  <a:srgbClr val="FF0000"/>
                </a:solidFill>
              </a:rPr>
              <a:t>Функционирование знаков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(аспекты семиотики) Ч.Моррис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 lnSpcReduction="10000"/>
          </a:bodyPr>
          <a:lstStyle/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 </a:t>
            </a: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Семантика</a:t>
            </a:r>
            <a:r>
              <a:rPr lang="ru-RU" sz="2600" dirty="0" smtClean="0">
                <a:solidFill>
                  <a:srgbClr val="0070C0"/>
                </a:solidFill>
              </a:rPr>
              <a:t> </a:t>
            </a:r>
            <a:r>
              <a:rPr lang="ru-RU" sz="2600" dirty="0" smtClean="0"/>
              <a:t>  (отношения знаков к обозначаемым объектам) 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</a:t>
            </a:r>
            <a:r>
              <a:rPr lang="ru-RU" sz="2600" b="1" dirty="0" smtClean="0"/>
              <a:t>объект</a:t>
            </a:r>
            <a:r>
              <a:rPr lang="ru-RU" sz="2600" dirty="0" smtClean="0"/>
              <a:t>  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Font typeface="+mj-lt"/>
              <a:buAutoNum type="arabicPeriod" startAt="2"/>
            </a:pP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Синтактика</a:t>
            </a: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600" dirty="0" smtClean="0"/>
              <a:t>(отношения между знаками и способы их сочетания)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                     </a:t>
            </a:r>
            <a:r>
              <a:rPr lang="ru-RU" sz="2600" b="1" dirty="0" smtClean="0"/>
              <a:t>объект</a:t>
            </a:r>
          </a:p>
          <a:p>
            <a:pPr marL="624078" indent="-514350">
              <a:buNone/>
            </a:pPr>
            <a:r>
              <a:rPr lang="ru-RU" sz="2600" dirty="0" smtClean="0"/>
              <a:t>          </a:t>
            </a:r>
            <a:r>
              <a:rPr lang="ru-RU" sz="2600" b="1" dirty="0" smtClean="0"/>
              <a:t>знак</a:t>
            </a:r>
            <a:r>
              <a:rPr lang="ru-RU" sz="2600" dirty="0" smtClean="0"/>
              <a:t> 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AutoNum type="arabicPeriod" startAt="3"/>
            </a:pP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Прагматика</a:t>
            </a:r>
            <a:r>
              <a:rPr lang="ru-RU" sz="2600" dirty="0" smtClean="0"/>
              <a:t> (отношения между знаками и теми, кто их использует)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                     </a:t>
            </a:r>
            <a:r>
              <a:rPr lang="ru-RU" sz="2600" b="1" dirty="0" smtClean="0"/>
              <a:t>объект</a:t>
            </a:r>
          </a:p>
          <a:p>
            <a:pPr marL="624078" indent="-514350">
              <a:buNone/>
            </a:pPr>
            <a:r>
              <a:rPr lang="ru-RU" sz="2600" dirty="0" smtClean="0"/>
              <a:t>          </a:t>
            </a:r>
            <a:r>
              <a:rPr lang="ru-RU" sz="2600" b="1" dirty="0" smtClean="0"/>
              <a:t>знак</a:t>
            </a:r>
            <a:r>
              <a:rPr lang="ru-RU" sz="2600" dirty="0" smtClean="0"/>
              <a:t>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                     </a:t>
            </a:r>
            <a:r>
              <a:rPr lang="ru-RU" sz="2600" b="1" dirty="0" smtClean="0"/>
              <a:t>говорящий</a:t>
            </a:r>
            <a:r>
              <a:rPr lang="ru-RU" sz="2600" dirty="0" smtClean="0"/>
              <a:t> 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500430" y="2500306"/>
            <a:ext cx="107157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20685340">
            <a:off x="2230849" y="3874258"/>
            <a:ext cx="1273933" cy="248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285984" y="4143380"/>
            <a:ext cx="121444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20544434">
            <a:off x="2249048" y="5416053"/>
            <a:ext cx="1337248" cy="240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285984" y="5643578"/>
            <a:ext cx="121444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146156">
            <a:off x="2262299" y="5844239"/>
            <a:ext cx="1355348" cy="249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7030A0"/>
                </a:solidFill>
              </a:rPr>
              <a:t>2. Соссюровское понимание языка как системы знаков</a:t>
            </a:r>
            <a:endParaRPr lang="ru-RU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857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«Языковой знак связывает не вещь и её название, а понятие и акустический образ».</a:t>
            </a:r>
          </a:p>
          <a:p>
            <a:pPr>
              <a:buNone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Языковой знак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dirty="0" smtClean="0"/>
              <a:t>– двусторонняя психическая сущность.</a:t>
            </a:r>
          </a:p>
          <a:p>
            <a:pPr>
              <a:buNone/>
            </a:pPr>
            <a:r>
              <a:rPr lang="ru-RU" dirty="0" smtClean="0"/>
              <a:t>Составляющие </a:t>
            </a:r>
            <a:r>
              <a:rPr lang="en-US" dirty="0" smtClean="0"/>
              <a:t> </a:t>
            </a:r>
            <a:r>
              <a:rPr lang="ru-RU" dirty="0" smtClean="0"/>
              <a:t>стороны</a:t>
            </a:r>
            <a:r>
              <a:rPr lang="en-US" dirty="0" smtClean="0"/>
              <a:t> </a:t>
            </a:r>
            <a:r>
              <a:rPr lang="ru-RU" dirty="0" smtClean="0"/>
              <a:t>знака: 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ru-RU" i="1" u="sng" dirty="0" smtClean="0">
                <a:solidFill>
                  <a:srgbClr val="FF0000"/>
                </a:solidFill>
              </a:rPr>
              <a:t>обозначаемое</a:t>
            </a:r>
            <a:r>
              <a:rPr lang="ru-RU" dirty="0" smtClean="0"/>
              <a:t> – понятие, 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ru-RU" i="1" u="sng" dirty="0" smtClean="0">
                <a:solidFill>
                  <a:srgbClr val="FF0000"/>
                </a:solidFill>
              </a:rPr>
              <a:t>обозначающее</a:t>
            </a:r>
            <a:r>
              <a:rPr lang="ru-RU" dirty="0" smtClean="0"/>
              <a:t> – акустический образ. </a:t>
            </a:r>
          </a:p>
          <a:p>
            <a:pPr>
              <a:buNone/>
            </a:pPr>
            <a:r>
              <a:rPr lang="ru-RU" dirty="0" smtClean="0"/>
              <a:t>Два  главных свойства знака: </a:t>
            </a:r>
            <a:r>
              <a:rPr lang="ru-RU" i="1" u="sng" dirty="0" smtClean="0"/>
              <a:t>произвольность</a:t>
            </a:r>
            <a:r>
              <a:rPr lang="ru-RU" dirty="0" smtClean="0"/>
              <a:t> знака и </a:t>
            </a:r>
            <a:r>
              <a:rPr lang="ru-RU" i="1" u="sng" dirty="0" smtClean="0"/>
              <a:t>линейный характер</a:t>
            </a:r>
            <a:r>
              <a:rPr lang="ru-RU" dirty="0" smtClean="0"/>
              <a:t> означающего.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Чарльз Уильям Моррис (1901-1979)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571744"/>
            <a:ext cx="257176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Лингвосемиотика</a:t>
            </a:r>
            <a:r>
              <a:rPr lang="ru-RU" dirty="0" smtClean="0"/>
              <a:t> изучает языковые знаковые системы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Семантика</a:t>
            </a:r>
            <a:r>
              <a:rPr lang="ru-RU" dirty="0" smtClean="0"/>
              <a:t> – теория значения и обозначения.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Синтактика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b="1" i="1" dirty="0" smtClean="0">
                <a:solidFill>
                  <a:srgbClr val="0070C0"/>
                </a:solidFill>
              </a:rPr>
              <a:t>синтагматика</a:t>
            </a:r>
            <a:r>
              <a:rPr lang="ru-RU" dirty="0" smtClean="0"/>
              <a:t> (отношения между знаками в речевой цепи) и </a:t>
            </a:r>
            <a:r>
              <a:rPr lang="ru-RU" b="1" i="1" dirty="0" smtClean="0">
                <a:solidFill>
                  <a:srgbClr val="0070C0"/>
                </a:solidFill>
              </a:rPr>
              <a:t>парадигматика</a:t>
            </a:r>
            <a:r>
              <a:rPr lang="ru-RU" dirty="0" smtClean="0"/>
              <a:t> (отношения, возникающие в результате их сопоставления).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Лингвистическая прагматика </a:t>
            </a:r>
            <a:r>
              <a:rPr lang="ru-RU" dirty="0" smtClean="0"/>
              <a:t>– теория речевого воздействия, теория речевых актов, теория стилей.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9. Правила поведения знаков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Не может быть системы, состоящей из одного знака.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Отсутствие знака – тоже знак (есть пешеходный переход – нет его).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Устранение одного знака ведёт к перестройке всей системы (т.е. 2-1=0).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Экспоненты (план выражения) знаков материальны, т.е. чувствуются.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Все знаки несут определённую информацию.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10. Социальная роль языкового знака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543956" cy="5074362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Язык – полифункциональная система.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Базовая функция языка – коммуникативная.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языка имеют свойство коммуникативности.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Язык – система знаков, выражающих идеи  (Ф. де Соссюр).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– материальные носители социальной информации.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– заместители реалий.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 – то, что употребляется вместо </a:t>
            </a:r>
            <a:r>
              <a:rPr lang="ru-RU" smtClean="0"/>
              <a:t>чего-то другого.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Литература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/>
          </a:bodyPr>
          <a:lstStyle/>
          <a:p>
            <a:pPr marL="514350" indent="-514350">
              <a:buFont typeface="Georgia"/>
              <a:buAutoNum type="arabicPeriod"/>
            </a:pPr>
            <a:endParaRPr lang="ru-RU" dirty="0" smtClean="0"/>
          </a:p>
          <a:p>
            <a:pPr marL="514350" indent="-514350">
              <a:buFont typeface="Georgia"/>
              <a:buAutoNum type="arabicPeriod"/>
            </a:pPr>
            <a:r>
              <a:rPr lang="ru-RU" dirty="0" smtClean="0"/>
              <a:t>Березин Ф.М., Головин Б.Н. Общее языкознание. М.: Просвещение, 1979. – С. 111-141.</a:t>
            </a:r>
          </a:p>
          <a:p>
            <a:pPr marL="514350" indent="-514350">
              <a:buFont typeface="Georgia"/>
              <a:buAutoNum type="arabicPeriod"/>
            </a:pPr>
            <a:r>
              <a:rPr lang="ru-RU" dirty="0" smtClean="0"/>
              <a:t>Буркова С.И. Презентация по теме: Язык как знаковая система. 2010.  </a:t>
            </a:r>
          </a:p>
          <a:p>
            <a:pPr marL="514350" indent="-514350">
              <a:buFont typeface="Georgia"/>
              <a:buAutoNum type="arabicPeriod"/>
            </a:pPr>
            <a:r>
              <a:rPr lang="ru-RU" dirty="0" smtClean="0"/>
              <a:t>Маслов Ю.С. Введение в языкознание. М.: Высшая школа, 1997. – С. 24-33.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Реформатский А.А. Введение в языковедение. М.: Аспект Пресс, 1996. – С. 27-33.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Означающее – </a:t>
            </a:r>
            <a:r>
              <a:rPr lang="ru-RU" i="1" u="sng" dirty="0" smtClean="0">
                <a:solidFill>
                  <a:srgbClr val="FF0000"/>
                </a:solidFill>
              </a:rPr>
              <a:t>немотивировано</a:t>
            </a:r>
            <a:r>
              <a:rPr lang="ru-RU" dirty="0" smtClean="0"/>
              <a:t>, т.е. произвольно по отношению к данному означаемому, с которым у него нет в действительности никакой естественной связи.</a:t>
            </a:r>
          </a:p>
          <a:p>
            <a:pPr algn="ctr">
              <a:buNone/>
            </a:pPr>
            <a:r>
              <a:rPr lang="ru-RU" u="sng" dirty="0" smtClean="0"/>
              <a:t>Признаки означающего</a:t>
            </a:r>
            <a:r>
              <a:rPr lang="ru-RU" dirty="0" smtClean="0"/>
              <a:t>: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оно обладает протяжённостью,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эта протяжённость имеет одно измерение – это линия.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Ф. де Соссюр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5757874" cy="4325112"/>
          </a:xfrm>
        </p:spPr>
        <p:txBody>
          <a:bodyPr/>
          <a:lstStyle/>
          <a:p>
            <a:r>
              <a:rPr lang="ru-RU" dirty="0" smtClean="0"/>
              <a:t>Немотивированность знака и протяжённость обозначающего определяют собою два фундаментальных принципа исследования языка, и последствия этих принципов неисчислимы, они подчиняют себе всю лингвистику языка.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142984"/>
            <a:ext cx="228601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3. </a:t>
            </a:r>
            <a:r>
              <a:rPr lang="ru-RU" b="1" dirty="0" smtClean="0"/>
              <a:t>Семиотика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Семиотика</a:t>
            </a:r>
            <a:r>
              <a:rPr lang="ru-RU" b="1" dirty="0" smtClean="0"/>
              <a:t> - </a:t>
            </a:r>
            <a:r>
              <a:rPr lang="ru-RU" dirty="0" smtClean="0"/>
              <a:t>наука, изучающая различные знаковые </a:t>
            </a:r>
            <a:r>
              <a:rPr lang="ru-RU" dirty="0" smtClean="0"/>
              <a:t>системы.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Основатель семиотики – Чарльз Сандерс Пирс (1839-1914) – американский учёный. </a:t>
            </a:r>
          </a:p>
          <a:p>
            <a:pPr>
              <a:buNone/>
            </a:pPr>
            <a:r>
              <a:rPr lang="ru-RU" dirty="0" smtClean="0"/>
              <a:t>Все системы средств, используемые человеком для обмена информацией, являются </a:t>
            </a:r>
            <a:r>
              <a:rPr lang="ru-RU" b="1" dirty="0" smtClean="0">
                <a:solidFill>
                  <a:srgbClr val="FF0000"/>
                </a:solidFill>
              </a:rPr>
              <a:t>знаковыми, или семиотическими</a:t>
            </a:r>
            <a:r>
              <a:rPr lang="ru-RU" dirty="0" smtClean="0"/>
              <a:t>, т.е. системами знаков и правил их употребления.</a:t>
            </a:r>
          </a:p>
          <a:p>
            <a:pPr>
              <a:buNone/>
            </a:pPr>
            <a:r>
              <a:rPr lang="ru-RU" dirty="0" smtClean="0"/>
              <a:t>Язык – самая сложная из всех знаковая система.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Лингвосемиотика</a:t>
            </a:r>
            <a:r>
              <a:rPr lang="ru-RU" b="1" dirty="0" smtClean="0"/>
              <a:t> - </a:t>
            </a:r>
            <a:r>
              <a:rPr lang="ru-RU" dirty="0" smtClean="0"/>
              <a:t>наука, изучающая язык как </a:t>
            </a:r>
            <a:r>
              <a:rPr lang="ru-RU" smtClean="0"/>
              <a:t>знаковую </a:t>
            </a:r>
            <a:r>
              <a:rPr lang="ru-RU" smtClean="0"/>
              <a:t>систему. 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5686436" cy="5288676"/>
          </a:xfrm>
        </p:spPr>
        <p:txBody>
          <a:bodyPr>
            <a:normAutofit/>
          </a:bodyPr>
          <a:lstStyle/>
          <a:p>
            <a:r>
              <a:rPr lang="ru-RU" b="1" dirty="0" smtClean="0"/>
              <a:t>Чарльз </a:t>
            </a:r>
            <a:r>
              <a:rPr lang="ru-RU" b="1" dirty="0" err="1" smtClean="0"/>
              <a:t>Сандерс</a:t>
            </a:r>
            <a:r>
              <a:rPr lang="ru-RU" b="1" dirty="0" smtClean="0"/>
              <a:t> Пирс </a:t>
            </a:r>
            <a:r>
              <a:rPr lang="ru-RU" dirty="0" smtClean="0"/>
              <a:t>— американский философ, логик, математик, основоположник прагматизма и семиотики. </a:t>
            </a:r>
          </a:p>
          <a:p>
            <a:pPr fontAlgn="t"/>
            <a:r>
              <a:rPr lang="ru-RU" dirty="0" smtClean="0">
                <a:hlinkClick r:id="rId2"/>
              </a:rPr>
              <a:t>Родился</a:t>
            </a:r>
            <a:r>
              <a:rPr lang="ru-RU" dirty="0" smtClean="0"/>
              <a:t>: 10 сентября 1839 г., </a:t>
            </a:r>
            <a:r>
              <a:rPr lang="ru-RU" dirty="0" smtClean="0">
                <a:hlinkClick r:id="rId3"/>
              </a:rPr>
              <a:t>Кембридж</a:t>
            </a:r>
            <a:endParaRPr lang="ru-RU" dirty="0" smtClean="0"/>
          </a:p>
          <a:p>
            <a:pPr fontAlgn="t"/>
            <a:r>
              <a:rPr lang="ru-RU" dirty="0" smtClean="0">
                <a:hlinkClick r:id="rId4"/>
              </a:rPr>
              <a:t>Умер</a:t>
            </a:r>
            <a:r>
              <a:rPr lang="ru-RU" dirty="0" smtClean="0"/>
              <a:t>: 19 апреля 1914 г.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928670"/>
            <a:ext cx="228601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/>
          <a:lstStyle/>
          <a:p>
            <a:r>
              <a:rPr lang="ru-RU" dirty="0" smtClean="0"/>
              <a:t>Главный признак знаковой системы – </a:t>
            </a:r>
            <a:r>
              <a:rPr lang="ru-RU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информационность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  <a:r>
              <a:rPr lang="ru-RU" dirty="0" smtClean="0"/>
              <a:t> она служит для передачи информации. </a:t>
            </a:r>
          </a:p>
          <a:p>
            <a:r>
              <a:rPr lang="ru-RU" dirty="0" smtClean="0"/>
              <a:t>Для того, чтобы предмет стал знаком, должна быть так называемая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система перевода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ЗНАКИ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Зебра – пешеходный переход.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Светофор.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Зуммер телефона.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Гороскоп.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Татуировка.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Военная форма.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823</TotalTime>
  <Words>1550</Words>
  <PresentationFormat>Экран (4:3)</PresentationFormat>
  <Paragraphs>212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Городская</vt:lpstr>
      <vt:lpstr>Язык как знаковая система</vt:lpstr>
      <vt:lpstr>1. Знаки и знаковые системы </vt:lpstr>
      <vt:lpstr>Слайд 3</vt:lpstr>
      <vt:lpstr>2. Соссюровское понимание языка как системы знаков</vt:lpstr>
      <vt:lpstr>Слайд 5</vt:lpstr>
      <vt:lpstr>Ф. де Соссюр</vt:lpstr>
      <vt:lpstr>3. Семиотика</vt:lpstr>
      <vt:lpstr>Слайд 8</vt:lpstr>
      <vt:lpstr>Слайд 9</vt:lpstr>
      <vt:lpstr>Знак «курение запрещено!»</vt:lpstr>
      <vt:lpstr>Дорожные знаки:</vt:lpstr>
      <vt:lpstr> Пиктограммы на этикетках</vt:lpstr>
      <vt:lpstr>Форменная одежда:</vt:lpstr>
      <vt:lpstr>Татуировка у преступника</vt:lpstr>
      <vt:lpstr>Пиктограммы в общественных местах</vt:lpstr>
      <vt:lpstr>Знаки зодиака</vt:lpstr>
      <vt:lpstr>4. Свойства знаков</vt:lpstr>
      <vt:lpstr>Экспонент </vt:lpstr>
      <vt:lpstr>Слайд 19</vt:lpstr>
      <vt:lpstr>Слайд 20</vt:lpstr>
      <vt:lpstr>Нулевой экспонент</vt:lpstr>
      <vt:lpstr>Слайд 22</vt:lpstr>
      <vt:lpstr>Слово имеет форму и содержание</vt:lpstr>
      <vt:lpstr>Знаки постоянно изменяются и тяготеют к 2-м полюсам:</vt:lpstr>
      <vt:lpstr>Свойства знаков:</vt:lpstr>
      <vt:lpstr>5. ЕДИНИЦЫ ЯЗЫКА </vt:lpstr>
      <vt:lpstr>Единицы языка</vt:lpstr>
      <vt:lpstr>Слайд 28</vt:lpstr>
      <vt:lpstr>Характерная особенность знаков как двусторонних единиц – условный характер между означающим и означаемым</vt:lpstr>
      <vt:lpstr>Слайд 30</vt:lpstr>
      <vt:lpstr>6. Монолатеральная и билатеральная концепции знака </vt:lpstr>
      <vt:lpstr>Слайд 32</vt:lpstr>
      <vt:lpstr>Слайд 33</vt:lpstr>
      <vt:lpstr>Луи Ельмслев(1899-1965)</vt:lpstr>
      <vt:lpstr>Луи Ельсмлев</vt:lpstr>
      <vt:lpstr>7. Виды знаков по Ч.С. Пирсу:</vt:lpstr>
      <vt:lpstr>Слайд 37</vt:lpstr>
      <vt:lpstr>Слайд 38</vt:lpstr>
      <vt:lpstr>8. Функционирование знаков  (аспекты семиотики) Ч.Моррис.</vt:lpstr>
      <vt:lpstr>Чарльз Уильям Моррис (1901-1979)</vt:lpstr>
      <vt:lpstr>Лингвосемиотика изучает языковые знаковые системы</vt:lpstr>
      <vt:lpstr>9. Правила поведения знаков</vt:lpstr>
      <vt:lpstr>10. Социальная роль языкового знака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 как знаковая система</dc:title>
  <cp:lastModifiedBy>Марина</cp:lastModifiedBy>
  <cp:revision>121</cp:revision>
  <dcterms:modified xsi:type="dcterms:W3CDTF">2013-02-19T04:20:24Z</dcterms:modified>
</cp:coreProperties>
</file>