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84" r:id="rId10"/>
    <p:sldId id="283" r:id="rId11"/>
    <p:sldId id="265" r:id="rId12"/>
    <p:sldId id="285" r:id="rId13"/>
    <p:sldId id="286" r:id="rId14"/>
    <p:sldId id="287" r:id="rId15"/>
    <p:sldId id="281" r:id="rId16"/>
    <p:sldId id="266" r:id="rId17"/>
    <p:sldId id="288" r:id="rId18"/>
    <p:sldId id="289" r:id="rId19"/>
    <p:sldId id="267" r:id="rId20"/>
    <p:sldId id="290" r:id="rId21"/>
    <p:sldId id="291" r:id="rId22"/>
    <p:sldId id="268" r:id="rId23"/>
    <p:sldId id="292" r:id="rId24"/>
    <p:sldId id="269" r:id="rId25"/>
    <p:sldId id="293" r:id="rId26"/>
    <p:sldId id="270" r:id="rId27"/>
    <p:sldId id="295" r:id="rId28"/>
    <p:sldId id="271" r:id="rId29"/>
    <p:sldId id="296" r:id="rId30"/>
    <p:sldId id="297" r:id="rId31"/>
    <p:sldId id="298" r:id="rId32"/>
    <p:sldId id="272" r:id="rId33"/>
    <p:sldId id="273" r:id="rId34"/>
    <p:sldId id="274" r:id="rId35"/>
    <p:sldId id="299" r:id="rId36"/>
    <p:sldId id="300" r:id="rId37"/>
    <p:sldId id="282" r:id="rId38"/>
    <p:sldId id="301" r:id="rId39"/>
    <p:sldId id="302" r:id="rId40"/>
    <p:sldId id="306" r:id="rId41"/>
    <p:sldId id="275" r:id="rId42"/>
    <p:sldId id="303" r:id="rId43"/>
    <p:sldId id="304" r:id="rId44"/>
    <p:sldId id="307" r:id="rId45"/>
    <p:sldId id="308" r:id="rId46"/>
    <p:sldId id="305" r:id="rId47"/>
    <p:sldId id="277" r:id="rId48"/>
    <p:sldId id="278" r:id="rId49"/>
    <p:sldId id="309" r:id="rId50"/>
    <p:sldId id="276" r:id="rId51"/>
    <p:sldId id="279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ПИСЬМО КАК ОСОБАЯ ЗНАКОВАЯ </a:t>
            </a:r>
            <a:r>
              <a:rPr lang="ru-RU" b="1" dirty="0" smtClean="0"/>
              <a:t>СИСТЕМА </a:t>
            </a:r>
            <a:r>
              <a:rPr lang="ru-RU" dirty="0" smtClean="0"/>
              <a:t>В ЕЕ ОТНОШЕНИИ К ЯЗЫКУ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ЛЕКЦИЯ 3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4400552" cy="4525963"/>
          </a:xfrm>
        </p:spPr>
        <p:txBody>
          <a:bodyPr/>
          <a:lstStyle/>
          <a:p>
            <a:r>
              <a:rPr lang="ru-RU" sz="2800" dirty="0" smtClean="0"/>
              <a:t>это к</a:t>
            </a:r>
            <a:r>
              <a:rPr lang="ru-RU" dirty="0" smtClean="0"/>
              <a:t>огда </a:t>
            </a:r>
            <a:r>
              <a:rPr lang="ru-RU" dirty="0" smtClean="0"/>
              <a:t>сами вещи нечего не выражают, а используются как условные знаки.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>
                <a:solidFill>
                  <a:srgbClr val="C00000"/>
                </a:solidFill>
              </a:rPr>
              <a:t>Условная </a:t>
            </a:r>
            <a:r>
              <a:rPr lang="ru-RU" i="1" u="sng" dirty="0" smtClean="0">
                <a:solidFill>
                  <a:srgbClr val="C00000"/>
                </a:solidFill>
              </a:rPr>
              <a:t>сигнализация -</a:t>
            </a:r>
            <a:endParaRPr lang="ru-RU" dirty="0"/>
          </a:p>
        </p:txBody>
      </p:sp>
      <p:pic>
        <p:nvPicPr>
          <p:cNvPr id="38915" name="Picture 3" descr="C:\Users\Марина\Pictures\images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14488"/>
            <a:ext cx="2857520" cy="21050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4214818"/>
            <a:ext cx="4319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КИПУ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- перуанское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письмо древних инков, представляло собой систему шнуров из шерсти различного цвета с завязанными на них простыми и сложными узлами.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8918" name="Picture 6" descr="C:\Users\Марина\Pictures\images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857628"/>
            <a:ext cx="2928958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3543296" cy="5286412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Вампум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ирокезское письмо, нити с нанизанными на них кружочками из раковин разного цвета и размера. </a:t>
            </a:r>
          </a:p>
          <a:p>
            <a:endParaRPr lang="ru-RU" dirty="0"/>
          </a:p>
        </p:txBody>
      </p:sp>
      <p:pic>
        <p:nvPicPr>
          <p:cNvPr id="17409" name="Picture 1" descr="C:\Users\Марина\Pictures\images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643050"/>
            <a:ext cx="2928958" cy="2000264"/>
          </a:xfrm>
          <a:prstGeom prst="rect">
            <a:avLst/>
          </a:prstGeom>
          <a:noFill/>
        </p:spPr>
      </p:pic>
      <p:pic>
        <p:nvPicPr>
          <p:cNvPr id="17410" name="Picture 2" descr="C:\Users\Марина\Pictures\images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643446"/>
            <a:ext cx="3000396" cy="1571636"/>
          </a:xfrm>
          <a:prstGeom prst="rect">
            <a:avLst/>
          </a:prstGeom>
          <a:noFill/>
        </p:spPr>
      </p:pic>
      <p:pic>
        <p:nvPicPr>
          <p:cNvPr id="17411" name="Picture 3" descr="C:\Users\Марина\Pictures\images (2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500570"/>
            <a:ext cx="2643206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Зарубки на бирках</a:t>
            </a:r>
            <a:r>
              <a:rPr lang="ru-RU" b="1" i="1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использовались как для счета, так и для закрепления разного рода отношений (торговых, финансовых).</a:t>
            </a:r>
          </a:p>
          <a:p>
            <a:endParaRPr lang="ru-RU" dirty="0"/>
          </a:p>
        </p:txBody>
      </p:sp>
      <p:pic>
        <p:nvPicPr>
          <p:cNvPr id="39938" name="Picture 2" descr="C:\Users\Марина\Pictures\images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14686"/>
            <a:ext cx="2071702" cy="1643074"/>
          </a:xfrm>
          <a:prstGeom prst="rect">
            <a:avLst/>
          </a:prstGeom>
          <a:noFill/>
        </p:spPr>
      </p:pic>
      <p:pic>
        <p:nvPicPr>
          <p:cNvPr id="39939" name="Picture 3" descr="C:\Users\Марина\Pictures\images (2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214686"/>
            <a:ext cx="1714512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Жезлы вестников </a:t>
            </a:r>
            <a:r>
              <a:rPr lang="ru-RU" i="1" dirty="0" smtClean="0"/>
              <a:t>–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dirty="0" smtClean="0"/>
              <a:t>австралийские </a:t>
            </a:r>
            <a:r>
              <a:rPr lang="ru-RU" dirty="0" smtClean="0"/>
              <a:t>разновидности бирок с зарубками, круглые палки или прямоугольные дощечки с нарезками.</a:t>
            </a:r>
          </a:p>
          <a:p>
            <a:endParaRPr lang="ru-RU" dirty="0"/>
          </a:p>
        </p:txBody>
      </p:sp>
      <p:pic>
        <p:nvPicPr>
          <p:cNvPr id="40962" name="Picture 2" descr="C:\Users\Марина\Pictures\images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643182"/>
            <a:ext cx="2571768" cy="1785950"/>
          </a:xfrm>
          <a:prstGeom prst="rect">
            <a:avLst/>
          </a:prstGeom>
          <a:noFill/>
        </p:spPr>
      </p:pic>
      <p:pic>
        <p:nvPicPr>
          <p:cNvPr id="40963" name="Picture 3" descr="C:\Users\Марина\Pictures\images (2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857496"/>
            <a:ext cx="2143140" cy="10001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857884" y="4714884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Жезл вестника</a:t>
            </a:r>
            <a:r>
              <a:rPr lang="ru-RU" dirty="0" smtClean="0">
                <a:solidFill>
                  <a:srgbClr val="00B050"/>
                </a:solidFill>
              </a:rPr>
              <a:t> (</a:t>
            </a:r>
            <a:r>
              <a:rPr lang="ru-RU" dirty="0" err="1" smtClean="0">
                <a:solidFill>
                  <a:srgbClr val="00B050"/>
                </a:solidFill>
              </a:rPr>
              <a:t>Кимберлей</a:t>
            </a:r>
            <a:r>
              <a:rPr lang="ru-RU" dirty="0" smtClean="0">
                <a:solidFill>
                  <a:srgbClr val="00B050"/>
                </a:solidFill>
              </a:rPr>
              <a:t>, Западная Австралия)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786322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Знаки на австралийском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жезле вестника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пользоваться такими типами письма, надо заранее договориться тому, кто посылает такое «письмо», и тому, кто его получает. </a:t>
            </a:r>
            <a:endParaRPr lang="ru-RU" dirty="0" smtClean="0"/>
          </a:p>
          <a:p>
            <a:r>
              <a:rPr lang="ru-RU" dirty="0" smtClean="0"/>
              <a:t>Такими </a:t>
            </a:r>
            <a:r>
              <a:rPr lang="ru-RU" dirty="0" smtClean="0"/>
              <a:t>знаниями обычно обладала особая выделившаяся каста жрецов. </a:t>
            </a:r>
            <a:endParaRPr lang="ru-RU" dirty="0" smtClean="0"/>
          </a:p>
          <a:p>
            <a:r>
              <a:rPr lang="ru-RU" dirty="0" smtClean="0"/>
              <a:t>Сообщения</a:t>
            </a:r>
            <a:r>
              <a:rPr lang="ru-RU" dirty="0" smtClean="0"/>
              <a:t>, которые передаются таким способом могут быть только очень элементарными и схематичными, чаще всего это были сигналы бедствий.  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428736"/>
            <a:ext cx="5929354" cy="514353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400" i="1" u="sng" dirty="0" smtClean="0">
                <a:solidFill>
                  <a:srgbClr val="FF0000"/>
                </a:solidFill>
              </a:rPr>
              <a:t>преодоление</a:t>
            </a:r>
            <a:r>
              <a:rPr lang="ru-RU" sz="2400" dirty="0" smtClean="0"/>
              <a:t> </a:t>
            </a:r>
            <a:r>
              <a:rPr lang="ru-RU" sz="2400" dirty="0" smtClean="0"/>
              <a:t>пространство для взаимоотношений с отдалённым членами рода или другими племенами в связи с более сложными общественными отношениями;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i="1" u="sng" dirty="0" smtClean="0">
                <a:solidFill>
                  <a:srgbClr val="FF0000"/>
                </a:solidFill>
              </a:rPr>
              <a:t>установление</a:t>
            </a:r>
            <a:r>
              <a:rPr lang="ru-RU" sz="2400" dirty="0" smtClean="0"/>
              <a:t> контактов </a:t>
            </a:r>
            <a:r>
              <a:rPr lang="ru-RU" sz="2400" dirty="0" smtClean="0"/>
              <a:t>между странами;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i="1" u="sng" dirty="0" smtClean="0">
                <a:solidFill>
                  <a:srgbClr val="FF0000"/>
                </a:solidFill>
              </a:rPr>
              <a:t>фиксирование</a:t>
            </a:r>
            <a:r>
              <a:rPr lang="ru-RU" sz="2400" dirty="0" smtClean="0"/>
              <a:t> результатов </a:t>
            </a:r>
            <a:r>
              <a:rPr lang="ru-RU" sz="2400" dirty="0" smtClean="0"/>
              <a:t>религиозной и политической деятельности;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i="1" u="sng" dirty="0" smtClean="0">
                <a:solidFill>
                  <a:srgbClr val="FF0000"/>
                </a:solidFill>
              </a:rPr>
              <a:t>увековечение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чего-либо во временах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ПРЕДПОСЫЛКИ ЗАРОЖДЕНИЯ </a:t>
            </a:r>
            <a:r>
              <a:rPr lang="ru-RU" sz="3600" dirty="0" smtClean="0"/>
              <a:t>ПИСЬМЕННОСТИ: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C:\Users\Марина\Pictures\images (2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357430"/>
            <a:ext cx="1714512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5829312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I</a:t>
            </a:r>
            <a:r>
              <a:rPr lang="ru-RU" b="1" u="sng" dirty="0" smtClean="0"/>
              <a:t>-</a:t>
            </a:r>
            <a:r>
              <a:rPr lang="ru-RU" b="1" u="sng" dirty="0" err="1" smtClean="0"/>
              <a:t>й</a:t>
            </a:r>
            <a:r>
              <a:rPr lang="ru-RU" b="1" u="sng" dirty="0" smtClean="0"/>
              <a:t> этап развития письма – </a:t>
            </a:r>
            <a:r>
              <a:rPr lang="ru-RU" b="1" i="1" u="sng" dirty="0" smtClean="0">
                <a:solidFill>
                  <a:srgbClr val="C00000"/>
                </a:solidFill>
              </a:rPr>
              <a:t>идеографический</a:t>
            </a:r>
            <a:r>
              <a:rPr lang="ru-RU" b="1" u="sng" dirty="0" smtClean="0"/>
              <a:t> (план содержания).</a:t>
            </a:r>
            <a:r>
              <a:rPr lang="ru-RU" u="sng" dirty="0" smtClean="0"/>
              <a:t> </a:t>
            </a:r>
          </a:p>
          <a:p>
            <a:pPr algn="ctr">
              <a:buNone/>
            </a:pPr>
            <a:r>
              <a:rPr lang="ru-RU" sz="35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ПИКТОРГАФИЯ -</a:t>
            </a:r>
            <a:endParaRPr lang="ru-RU" sz="3500" i="1" dirty="0" smtClean="0">
              <a:solidFill>
                <a:schemeClr val="tx2"/>
              </a:solidFill>
            </a:endParaRPr>
          </a:p>
          <a:p>
            <a:r>
              <a:rPr lang="ru-RU" b="1" i="1" dirty="0" smtClean="0"/>
              <a:t> </a:t>
            </a:r>
            <a:r>
              <a:rPr lang="ru-RU" i="1" dirty="0" smtClean="0"/>
              <a:t>(</a:t>
            </a:r>
            <a:r>
              <a:rPr lang="ru-RU" dirty="0" smtClean="0"/>
              <a:t>написанный красками) – вид письма, знаки которого (</a:t>
            </a:r>
            <a:r>
              <a:rPr lang="ru-RU" i="1" dirty="0" smtClean="0">
                <a:solidFill>
                  <a:srgbClr val="FF0000"/>
                </a:solidFill>
              </a:rPr>
              <a:t>пиктограммы</a:t>
            </a:r>
            <a:r>
              <a:rPr lang="ru-RU" dirty="0" smtClean="0"/>
              <a:t>) представляют собой </a:t>
            </a:r>
            <a:r>
              <a:rPr lang="ru-RU" i="1" dirty="0" smtClean="0"/>
              <a:t>схематические рисунки, изображающие предметы и явления действительности</a:t>
            </a:r>
            <a:r>
              <a:rPr lang="ru-RU" dirty="0" smtClean="0"/>
              <a:t>, т.е. письмо-рисунок.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Этапы и формы развития начертательного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Марина\Picture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643050"/>
            <a:ext cx="1928826" cy="1285884"/>
          </a:xfrm>
          <a:prstGeom prst="rect">
            <a:avLst/>
          </a:prstGeom>
          <a:noFill/>
        </p:spPr>
      </p:pic>
      <p:pic>
        <p:nvPicPr>
          <p:cNvPr id="15364" name="Picture 4" descr="http://www.sbras.ru/HBC/images/2002/n50/inet_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500438"/>
            <a:ext cx="2571750" cy="2571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7400948" cy="273349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Обозначаемым </a:t>
            </a:r>
            <a:r>
              <a:rPr lang="ru-RU" dirty="0" smtClean="0"/>
              <a:t>служит </a:t>
            </a:r>
            <a:r>
              <a:rPr lang="ru-RU" dirty="0" smtClean="0"/>
              <a:t>жизненная ситуация (охота, поездка), вещи (весло, лодка), существа (люди, животные). </a:t>
            </a:r>
            <a:endParaRPr lang="ru-RU" dirty="0" smtClean="0"/>
          </a:p>
          <a:p>
            <a:r>
              <a:rPr lang="ru-RU" dirty="0" smtClean="0"/>
              <a:t>Словесное </a:t>
            </a:r>
            <a:r>
              <a:rPr lang="ru-RU" dirty="0" smtClean="0"/>
              <a:t>оформление всего этого для пиктографии несущественно, т.к. </a:t>
            </a:r>
            <a:r>
              <a:rPr lang="ru-RU" dirty="0" smtClean="0"/>
              <a:t>рисунок </a:t>
            </a:r>
            <a:r>
              <a:rPr lang="ru-RU" dirty="0" smtClean="0"/>
              <a:t>мог трактоваться и как существительное, и как глагол.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00000"/>
                </a:solidFill>
              </a:rPr>
              <a:t>Пиктограммы </a:t>
            </a:r>
            <a:r>
              <a:rPr lang="ru-RU" i="1" dirty="0" smtClean="0"/>
              <a:t>- </a:t>
            </a:r>
            <a:r>
              <a:rPr lang="ru-RU" dirty="0" smtClean="0"/>
              <a:t>знаки пиктографического письма.  </a:t>
            </a:r>
            <a:endParaRPr lang="ru-RU" dirty="0"/>
          </a:p>
        </p:txBody>
      </p:sp>
      <p:pic>
        <p:nvPicPr>
          <p:cNvPr id="44034" name="Picture 2" descr="C:\Users\Марина\Pictures\images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256"/>
            <a:ext cx="3643338" cy="714380"/>
          </a:xfrm>
          <a:prstGeom prst="rect">
            <a:avLst/>
          </a:prstGeom>
          <a:noFill/>
        </p:spPr>
      </p:pic>
      <p:pic>
        <p:nvPicPr>
          <p:cNvPr id="44035" name="Picture 3" descr="C:\Users\Марина\Pictures\images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357826"/>
            <a:ext cx="2500330" cy="11430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57752" y="4286256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Пиктограмма. «</a:t>
            </a:r>
            <a:r>
              <a:rPr lang="ru-RU" b="1" dirty="0" smtClean="0">
                <a:solidFill>
                  <a:srgbClr val="00B050"/>
                </a:solidFill>
              </a:rPr>
              <a:t>Дневник</a:t>
            </a:r>
            <a:r>
              <a:rPr lang="ru-RU" dirty="0" smtClean="0">
                <a:solidFill>
                  <a:srgbClr val="00B050"/>
                </a:solidFill>
              </a:rPr>
              <a:t>»</a:t>
            </a:r>
            <a:r>
              <a:rPr lang="ru-RU" b="1" dirty="0" smtClean="0">
                <a:solidFill>
                  <a:srgbClr val="00B050"/>
                </a:solidFill>
              </a:rPr>
              <a:t>эскимоса</a:t>
            </a:r>
            <a:r>
              <a:rPr lang="ru-RU" dirty="0" smtClean="0">
                <a:solidFill>
                  <a:srgbClr val="00B050"/>
                </a:solidFill>
              </a:rPr>
              <a:t>–</a:t>
            </a:r>
            <a:r>
              <a:rPr lang="ru-RU" b="1" dirty="0" smtClean="0">
                <a:solidFill>
                  <a:srgbClr val="00B050"/>
                </a:solidFill>
              </a:rPr>
              <a:t>охотника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5357826"/>
            <a:ext cx="47148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Прошение индейских племен к Конгрессу США (1849 г.) с просьбой разрешить пользоваться правами рыбной ловли в четырех озерах Северной Америки.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Пиктография </a:t>
            </a:r>
            <a:r>
              <a:rPr lang="ru-RU" u="sng" dirty="0" smtClean="0"/>
              <a:t>–</a:t>
            </a:r>
            <a:r>
              <a:rPr lang="ru-RU" dirty="0" smtClean="0"/>
              <a:t> не письмо в собственном смысле, так как не фиксирует саму речь, а отражает её содержание: рисунок или комплекс изображений не предрешают ни слов, в которых должно быть изложено </a:t>
            </a:r>
            <a:r>
              <a:rPr lang="ru-RU" dirty="0" smtClean="0"/>
              <a:t>сообщение</a:t>
            </a:r>
            <a:r>
              <a:rPr lang="ru-RU" dirty="0" smtClean="0"/>
              <a:t>, ни языка сообщения</a:t>
            </a:r>
            <a:r>
              <a:rPr lang="ru-RU" dirty="0" smtClean="0"/>
              <a:t>.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Пиктограмма</a:t>
            </a:r>
            <a:r>
              <a:rPr lang="ru-RU" dirty="0" smtClean="0"/>
              <a:t> </a:t>
            </a:r>
            <a:r>
              <a:rPr lang="ru-RU" dirty="0" smtClean="0"/>
              <a:t>может толковаться очень широко: как слово, синоним или метафора этого слова, словосочетание или целое предложение.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78555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0000"/>
                </a:solidFill>
              </a:rPr>
              <a:t>незакреплённость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за пиктограммой конкретной единицы языка, обладающей определённым значением (пиктограмма может соответствовать слову, словосочетанию, предложению</a:t>
            </a:r>
            <a:r>
              <a:rPr lang="ru-RU" dirty="0" smtClean="0"/>
              <a:t>).</a:t>
            </a:r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0000"/>
                </a:solidFill>
              </a:rPr>
              <a:t>невозможность</a:t>
            </a:r>
            <a:r>
              <a:rPr lang="ru-RU" b="1" i="1" dirty="0" smtClean="0"/>
              <a:t> </a:t>
            </a:r>
            <a:r>
              <a:rPr lang="ru-RU" dirty="0" smtClean="0"/>
              <a:t>передать языковую структуру (последовательность морфем, слов, их форму, звучание), а также выразить отвлечённое содержание.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Характерные черты пиктографии: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401080" cy="4871100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</a:t>
            </a:r>
            <a:r>
              <a:rPr lang="ru-RU" dirty="0" smtClean="0"/>
              <a:t> –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величайшее изобретение человечества;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помогает, когда общение звуковым языком невозможно или затруднительно;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вторичный способ общения;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вторая форма существования языка;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возникло значительно позже языка в раннеклассовом обществе;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1. Письмо как знаковая система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Отличие </a:t>
            </a:r>
            <a:r>
              <a:rPr lang="ru-RU" b="1" dirty="0" smtClean="0">
                <a:solidFill>
                  <a:srgbClr val="C00000"/>
                </a:solidFill>
              </a:rPr>
              <a:t>собственно письма от </a:t>
            </a:r>
            <a:r>
              <a:rPr lang="ru-RU" b="1" dirty="0" err="1" smtClean="0">
                <a:solidFill>
                  <a:srgbClr val="C00000"/>
                </a:solidFill>
              </a:rPr>
              <a:t>протописьменностей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Ощущение </a:t>
            </a:r>
            <a:r>
              <a:rPr lang="ru-RU" sz="2400" dirty="0" err="1" smtClean="0"/>
              <a:t>членимости</a:t>
            </a:r>
            <a:r>
              <a:rPr lang="ru-RU" sz="2400" dirty="0" smtClean="0"/>
              <a:t> звучащей речи на дискретные и многократно воспроизводимые, опознаваемые в разных контекстах языковые единицы (слова, морфемы, фонемы</a:t>
            </a:r>
            <a:r>
              <a:rPr lang="ru-RU" sz="2400" dirty="0" smtClean="0"/>
              <a:t>).</a:t>
            </a:r>
          </a:p>
          <a:p>
            <a:pPr marL="624078" indent="-514350">
              <a:buNone/>
            </a:pPr>
            <a:endParaRPr lang="ru-RU" sz="2400" dirty="0" smtClean="0"/>
          </a:p>
          <a:p>
            <a:pPr marL="624078" indent="-514350">
              <a:buFont typeface="+mj-lt"/>
              <a:buAutoNum type="arabicPeriod" startAt="2"/>
            </a:pPr>
            <a:r>
              <a:rPr lang="ru-RU" sz="2400" dirty="0" smtClean="0"/>
              <a:t>Наличие </a:t>
            </a:r>
            <a:r>
              <a:rPr lang="ru-RU" sz="2400" dirty="0" smtClean="0"/>
              <a:t>инвентаря воспроизводимых и опознаваемых в разных контекстах графических знаков, регулярно соотносимых с определенными языковыми единицами.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развития собственно </a:t>
            </a:r>
            <a:r>
              <a:rPr lang="ru-RU" dirty="0" smtClean="0"/>
              <a:t>письма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Государства древнего Ближнего Востока: возникновение самых древних систем письма</a:t>
            </a:r>
            <a:endParaRPr lang="ru-RU" sz="2800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1357299"/>
            <a:ext cx="6215106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58016" y="2071678"/>
            <a:ext cx="1928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Египет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Шумер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Аккад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/>
              <a:t>Вавилония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Хеттское царство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Угарит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Финикия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Элам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1" y="6357958"/>
            <a:ext cx="3286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© Буркова С.И. 2010</a:t>
            </a:r>
            <a:endParaRPr lang="ru-RU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Идеография</a:t>
            </a:r>
            <a:r>
              <a:rPr lang="ru-RU" b="1" i="1" dirty="0" smtClean="0"/>
              <a:t> - </a:t>
            </a:r>
            <a:r>
              <a:rPr lang="ru-RU" b="1" dirty="0" smtClean="0"/>
              <a:t>(</a:t>
            </a:r>
            <a:r>
              <a:rPr lang="ru-RU" dirty="0" smtClean="0"/>
              <a:t>идея, понятие) письмо передает идеи и понятия, когда обозначаемым является не сам жизненный факт в его непосредственной данности, а те понятия, которые возникают в сознании человека и требуют своего выражения на письме.</a:t>
            </a:r>
          </a:p>
          <a:p>
            <a:r>
              <a:rPr lang="ru-RU" dirty="0" smtClean="0"/>
              <a:t>На данном этапе развития письма одни и те же рисунки могли означать и прямое и переносное значение.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u-RU" i="1" dirty="0" smtClean="0"/>
              <a:t>Идеография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Пиктограммы </a:t>
            </a:r>
            <a:r>
              <a:rPr lang="ru-RU" sz="2400" dirty="0" smtClean="0"/>
              <a:t>начинают регулярно воспроизводиться в одних и тех же или близких функциях</a:t>
            </a:r>
            <a:r>
              <a:rPr lang="ru-RU" sz="2400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endParaRPr lang="ru-RU" sz="24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Пиктограммы </a:t>
            </a:r>
            <a:r>
              <a:rPr lang="ru-RU" sz="2400" dirty="0" smtClean="0"/>
              <a:t>начинают соотноситься со знаменательными словами (превращаться в идеограммы</a:t>
            </a:r>
            <a:r>
              <a:rPr lang="ru-RU" sz="2400" dirty="0" smtClean="0"/>
              <a:t>).</a:t>
            </a:r>
          </a:p>
          <a:p>
            <a:pPr marL="624078" indent="-514350">
              <a:buFont typeface="+mj-lt"/>
              <a:buAutoNum type="arabicPeriod"/>
            </a:pPr>
            <a:endParaRPr lang="ru-RU" sz="24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Одни </a:t>
            </a:r>
            <a:r>
              <a:rPr lang="ru-RU" sz="2400" dirty="0" smtClean="0"/>
              <a:t>и те же знаки могут выражать как конкретные, так и абстрактные понятия (‘нога’ – ‘идти’; ‘глаз’ – ‘бодрствование’ и т. п.).</a:t>
            </a:r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01122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Переход от пиктографии </a:t>
            </a:r>
            <a:r>
              <a:rPr lang="ru-RU" sz="3600" dirty="0" smtClean="0"/>
              <a:t>к идеографии: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29088" y="6606546"/>
            <a:ext cx="10185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B83D68"/>
              </a:buClr>
              <a:buSzPct val="68000"/>
            </a:pPr>
            <a:r>
              <a:rPr lang="ru-RU" sz="1100" dirty="0" smtClean="0">
                <a:solidFill>
                  <a:prstClr val="black"/>
                </a:solidFill>
              </a:rPr>
              <a:t>© Буркова</a:t>
            </a:r>
            <a:endParaRPr lang="ru-RU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/>
          <a:lstStyle/>
          <a:p>
            <a:r>
              <a:rPr lang="ru-RU" dirty="0" smtClean="0"/>
              <a:t>Потребность убыстрения письма и возможность передавать более сложные по содержанию и длинные по размерам тексты привели к схематизации рисунков в условные значки – </a:t>
            </a:r>
            <a:r>
              <a:rPr lang="ru-RU" b="1" i="1" u="sng" dirty="0" smtClean="0">
                <a:solidFill>
                  <a:srgbClr val="C00000"/>
                </a:solidFill>
              </a:rPr>
              <a:t>иероглифы.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 развитием общества возникает потребность материала для письма: </a:t>
            </a:r>
            <a:r>
              <a:rPr lang="ru-RU" b="1" i="1" dirty="0" smtClean="0">
                <a:solidFill>
                  <a:srgbClr val="C00000"/>
                </a:solidFill>
              </a:rPr>
              <a:t>папирус </a:t>
            </a:r>
            <a:r>
              <a:rPr lang="ru-RU" dirty="0" smtClean="0"/>
              <a:t>(Египет), </a:t>
            </a:r>
            <a:r>
              <a:rPr lang="ru-RU" b="1" i="1" dirty="0" smtClean="0">
                <a:solidFill>
                  <a:srgbClr val="C00000"/>
                </a:solidFill>
              </a:rPr>
              <a:t>кожа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(Китай), изобретается </a:t>
            </a:r>
            <a:r>
              <a:rPr lang="ru-RU" b="1" i="1" dirty="0" smtClean="0">
                <a:solidFill>
                  <a:srgbClr val="C00000"/>
                </a:solidFill>
              </a:rPr>
              <a:t>бумага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(Китай), а также изобретаются инструменты для письма: </a:t>
            </a:r>
            <a:r>
              <a:rPr lang="ru-RU" b="1" i="1" dirty="0" smtClean="0">
                <a:solidFill>
                  <a:srgbClr val="C00000"/>
                </a:solidFill>
              </a:rPr>
              <a:t>тушь, кисточка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i="1" dirty="0" smtClean="0"/>
              <a:t>Иероглифика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ИЕРОГЛИФИКА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Египетская иероглифика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Китайская иероглифика</a:t>
            </a:r>
          </a:p>
          <a:p>
            <a:endParaRPr lang="ru-RU" dirty="0"/>
          </a:p>
        </p:txBody>
      </p:sp>
      <p:pic>
        <p:nvPicPr>
          <p:cNvPr id="46085" name="Picture 5" descr="C:\Users\Марина\Pictures\images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2500330" cy="1857388"/>
          </a:xfrm>
          <a:prstGeom prst="rect">
            <a:avLst/>
          </a:prstGeom>
          <a:noFill/>
        </p:spPr>
      </p:pic>
      <p:pic>
        <p:nvPicPr>
          <p:cNvPr id="46087" name="Picture 7" descr="C:\Users\Марина\Pictures\images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2214578" cy="1857387"/>
          </a:xfrm>
          <a:prstGeom prst="rect">
            <a:avLst/>
          </a:prstGeom>
          <a:noFill/>
        </p:spPr>
      </p:pic>
      <p:pic>
        <p:nvPicPr>
          <p:cNvPr id="46088" name="Picture 8" descr="C:\Users\Марина\Pictures\images (1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429132"/>
            <a:ext cx="2714644" cy="2000264"/>
          </a:xfrm>
          <a:prstGeom prst="rect">
            <a:avLst/>
          </a:prstGeom>
          <a:noFill/>
        </p:spPr>
      </p:pic>
      <p:pic>
        <p:nvPicPr>
          <p:cNvPr id="46089" name="Picture 9" descr="C:\Users\Марина\Pictures\images (2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572008"/>
            <a:ext cx="2643206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/>
          </a:bodyPr>
          <a:lstStyle/>
          <a:p>
            <a:r>
              <a:rPr lang="ru-RU" dirty="0" smtClean="0"/>
              <a:t>Но </a:t>
            </a:r>
            <a:r>
              <a:rPr lang="ru-RU" dirty="0" smtClean="0"/>
              <a:t>чтобы читать и писать надо знать и меть в распоряжении известный набор знаков и большое количество иероглифов. Иероглифическая система письма требует обучения. </a:t>
            </a:r>
            <a:endParaRPr lang="ru-RU" dirty="0" smtClean="0"/>
          </a:p>
          <a:p>
            <a:r>
              <a:rPr lang="ru-RU" dirty="0" smtClean="0"/>
              <a:t>По мере развития иероглифического письма иероглифы превратились в условные знаки, частично или полностью утратившие свою изобразительность.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письмо, в котором графические знаки передают не слова в их грамматическом и фонетическом оформлении, а те значения, которые стоят за этими </a:t>
            </a:r>
            <a:r>
              <a:rPr lang="ru-RU" dirty="0" smtClean="0"/>
              <a:t>словам.</a:t>
            </a:r>
          </a:p>
          <a:p>
            <a:r>
              <a:rPr lang="ru-RU" dirty="0" smtClean="0"/>
              <a:t>С помощью идеографии можно изображать и конкретные, и абстрактные предметы.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C00000"/>
                </a:solidFill>
              </a:rPr>
              <a:t>Идеография</a:t>
            </a:r>
            <a:r>
              <a:rPr lang="ru-RU" dirty="0" smtClean="0"/>
              <a:t> –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Новый этап развития письма возник в странах Ближнего Востока в связи с целым рядом исторических событий.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smtClean="0"/>
              <a:t>данном этапе развития письменности главное состояло в том, что надо было письмо делать более доступным для людей, а количество таких людей всё возрастало в связи с развитием торговли, передвижений и, наконец, с развитием государственности.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Поэтому </a:t>
            </a:r>
            <a:r>
              <a:rPr lang="ru-RU" dirty="0" smtClean="0"/>
              <a:t>предпринимались разные попытки </a:t>
            </a:r>
            <a:r>
              <a:rPr lang="ru-RU" b="1" i="1" u="sng" dirty="0" smtClean="0">
                <a:solidFill>
                  <a:srgbClr val="FF0000"/>
                </a:solidFill>
              </a:rPr>
              <a:t>упростить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способ письма. Исходя из связи языка и письма, эти попытки могли быть разными.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en-US" sz="3100" dirty="0" smtClean="0"/>
              <a:t>II</a:t>
            </a:r>
            <a:r>
              <a:rPr lang="ru-RU" sz="3100" dirty="0" smtClean="0"/>
              <a:t>-</a:t>
            </a:r>
            <a:r>
              <a:rPr lang="ru-RU" sz="3100" dirty="0" err="1" smtClean="0"/>
              <a:t>й</a:t>
            </a:r>
            <a:r>
              <a:rPr lang="ru-RU" sz="3100" dirty="0" smtClean="0"/>
              <a:t> этап развития письма – фонографический </a:t>
            </a:r>
            <a:br>
              <a:rPr lang="ru-RU" sz="3100" dirty="0" smtClean="0"/>
            </a:br>
            <a:r>
              <a:rPr lang="ru-RU" sz="3100" dirty="0" smtClean="0"/>
              <a:t>(отображение на письме звучащей речи).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5757874" cy="50006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 smtClean="0"/>
              <a:t>обозначения понятия «слеза» нужно было сочетать два знака: «глаза» и «воды».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 smtClean="0"/>
              <a:t>того, чтобы выразить понятие «лаять», надо было соединить знаки «собаки» и «рта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Иногда </a:t>
            </a:r>
            <a:r>
              <a:rPr lang="ru-RU" dirty="0" smtClean="0"/>
              <a:t>логика этих сочетаний становилась малопонятной, например, иероглиф «корабля» в сочетании со знаком «пламени» означал «пожар», а в сочетании со знаком «рта» - «болтливость». </a:t>
            </a:r>
            <a:endParaRPr lang="ru-RU" dirty="0" smtClean="0"/>
          </a:p>
          <a:p>
            <a:r>
              <a:rPr lang="ru-RU" dirty="0" smtClean="0"/>
              <a:t>Данный </a:t>
            </a:r>
            <a:r>
              <a:rPr lang="ru-RU" dirty="0" smtClean="0"/>
              <a:t>путь сокращения идеографического алфавита был малопродуктивным.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/>
              <a:t>1-й путь</a:t>
            </a:r>
            <a:r>
              <a:rPr lang="ru-RU" sz="3200" dirty="0" smtClean="0"/>
              <a:t> – </a:t>
            </a:r>
            <a:r>
              <a:rPr lang="ru-RU" sz="3200" i="1" dirty="0" smtClean="0"/>
              <a:t>в отношении к лексике</a:t>
            </a:r>
            <a:r>
              <a:rPr lang="ru-RU" sz="32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 smtClean="0"/>
              <a:t>в Китае). </a:t>
            </a:r>
            <a:endParaRPr lang="ru-RU" sz="3200" dirty="0"/>
          </a:p>
        </p:txBody>
      </p:sp>
      <p:pic>
        <p:nvPicPr>
          <p:cNvPr id="49154" name="Picture 2" descr="C:\Users\Марина\Pictures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643050"/>
            <a:ext cx="1228725" cy="500066"/>
          </a:xfrm>
          <a:prstGeom prst="rect">
            <a:avLst/>
          </a:prstGeom>
          <a:noFill/>
        </p:spPr>
      </p:pic>
      <p:pic>
        <p:nvPicPr>
          <p:cNvPr id="49155" name="Picture 3" descr="C:\Users\Марина\Pictures\images (2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1428736"/>
            <a:ext cx="1285884" cy="928694"/>
          </a:xfrm>
          <a:prstGeom prst="rect">
            <a:avLst/>
          </a:prstGeom>
          <a:noFill/>
        </p:spPr>
      </p:pic>
      <p:pic>
        <p:nvPicPr>
          <p:cNvPr id="49157" name="Picture 5" descr="C:\Users\Марина\Pictures\1335432926_dog-howl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143248"/>
            <a:ext cx="150019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Система письма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инвентарь начертательных знаков </a:t>
            </a:r>
            <a:r>
              <a:rPr lang="en-US" dirty="0" smtClean="0"/>
              <a:t>(</a:t>
            </a:r>
            <a:r>
              <a:rPr lang="ru-RU" dirty="0" smtClean="0"/>
              <a:t>буквы, цифры, знаки препинания и разные другие фигуры и изображения) и правила их функционирования; 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Font typeface="+mj-lt"/>
              <a:buAutoNum type="arabicPeriod" startAt="2"/>
            </a:pPr>
            <a:r>
              <a:rPr lang="ru-RU" b="1" dirty="0" smtClean="0"/>
              <a:t>Конкретные акты использования этих знаков и возникающие при этом письменные тексты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Письмо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Слова состоят из корней + аффиксов. </a:t>
            </a:r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 smtClean="0"/>
              <a:t>, можно корням оставить их иероглифы, а в производных формах от этих корней употребить дополнительные иероглифы со значением аффиксов. </a:t>
            </a:r>
            <a:endParaRPr lang="ru-RU" dirty="0" smtClean="0"/>
          </a:p>
          <a:p>
            <a:r>
              <a:rPr lang="ru-RU" dirty="0" smtClean="0"/>
              <a:t>Но </a:t>
            </a:r>
            <a:r>
              <a:rPr lang="ru-RU" dirty="0" smtClean="0"/>
              <a:t>этот путь упрощения письма также оставался малопродуктивным, т.к. количество корней почти безгранично, а для каждого корня нужен свой иероглиф. </a:t>
            </a:r>
            <a:endParaRPr lang="ru-RU" dirty="0" smtClean="0"/>
          </a:p>
          <a:p>
            <a:r>
              <a:rPr lang="ru-RU" dirty="0" smtClean="0"/>
              <a:t>Более </a:t>
            </a:r>
            <a:r>
              <a:rPr lang="ru-RU" dirty="0" smtClean="0"/>
              <a:t>того, не во всех языках существует деление на корни.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u="sng" dirty="0" smtClean="0"/>
              <a:t>2-й путь</a:t>
            </a:r>
            <a:r>
              <a:rPr lang="ru-RU" dirty="0" smtClean="0"/>
              <a:t> – </a:t>
            </a:r>
            <a:r>
              <a:rPr lang="ru-RU" i="1" dirty="0" smtClean="0"/>
              <a:t>грамматический.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Когда письмо стало передавать язык не только в его грамматическом строе, но и в его фонетическом обличии. </a:t>
            </a:r>
            <a:endParaRPr lang="ru-RU" dirty="0" smtClean="0"/>
          </a:p>
          <a:p>
            <a:r>
              <a:rPr lang="ru-RU" dirty="0" smtClean="0"/>
              <a:t>Фонографический </a:t>
            </a:r>
            <a:r>
              <a:rPr lang="ru-RU" dirty="0" smtClean="0"/>
              <a:t>способ письма требует высокого уровня абстрактного мышления. </a:t>
            </a:r>
            <a:endParaRPr lang="ru-RU" dirty="0" smtClean="0"/>
          </a:p>
          <a:p>
            <a:r>
              <a:rPr lang="ru-RU" dirty="0" smtClean="0"/>
              <a:t>Люди </a:t>
            </a:r>
            <a:r>
              <a:rPr lang="ru-RU" dirty="0" smtClean="0"/>
              <a:t>долго не могли додуматься до этого.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smtClean="0"/>
              <a:t>многих народов слова в языке были односложными, где слог выражался иероглифами. </a:t>
            </a:r>
            <a:endParaRPr lang="ru-RU" dirty="0" smtClean="0"/>
          </a:p>
          <a:p>
            <a:r>
              <a:rPr lang="ru-RU" dirty="0" smtClean="0"/>
              <a:t>Эти </a:t>
            </a:r>
            <a:r>
              <a:rPr lang="ru-RU" dirty="0" smtClean="0"/>
              <a:t>же самые иероглифы можно было взять за основу.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3-й путь</a:t>
            </a:r>
            <a:r>
              <a:rPr lang="ru-RU" dirty="0" smtClean="0"/>
              <a:t> – </a:t>
            </a:r>
            <a:r>
              <a:rPr lang="ru-RU" i="1" dirty="0" smtClean="0"/>
              <a:t>способ фонографии</a:t>
            </a:r>
            <a:r>
              <a:rPr lang="ru-RU" dirty="0" smtClean="0"/>
              <a:t>. 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3400420" cy="46499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11222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smtClean="0"/>
              <a:t>Логограммы</a:t>
            </a:r>
            <a:r>
              <a:rPr lang="ru-RU" u="sng" dirty="0" smtClean="0"/>
              <a:t> </a:t>
            </a:r>
            <a:r>
              <a:rPr lang="ru-RU" u="sng" dirty="0" smtClean="0"/>
              <a:t>(</a:t>
            </a:r>
            <a:r>
              <a:rPr lang="ru-RU" u="sng" dirty="0" err="1" smtClean="0"/>
              <a:t>лексемограммы</a:t>
            </a:r>
            <a:r>
              <a:rPr lang="ru-RU" u="sng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22" name="Picture 6" descr="C:\Users\Марина\Pictures\50749_html_m296e31d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14356"/>
            <a:ext cx="642942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143536"/>
          </a:xfrm>
        </p:spPr>
        <p:txBody>
          <a:bodyPr>
            <a:normAutofit fontScale="85000" lnSpcReduction="20000"/>
          </a:bodyPr>
          <a:lstStyle/>
          <a:p>
            <a:pPr marL="450850" lvl="7" indent="-179388">
              <a:buNone/>
            </a:pPr>
            <a:r>
              <a:rPr lang="ru-RU" sz="2800" dirty="0" smtClean="0"/>
              <a:t>использовалось при письменной фиксации абстрактных понятий и некоторых собственных имен. </a:t>
            </a:r>
          </a:p>
          <a:p>
            <a:pPr marL="450850" lvl="7" indent="-179388">
              <a:buNone/>
            </a:pPr>
            <a:r>
              <a:rPr lang="ru-RU" sz="2800" dirty="0" smtClean="0"/>
              <a:t>------------------------------------ </a:t>
            </a:r>
          </a:p>
          <a:p>
            <a:pPr marL="450850" lvl="7" indent="-179388">
              <a:buNone/>
            </a:pPr>
            <a:r>
              <a:rPr lang="ru-RU" sz="2800" dirty="0" smtClean="0"/>
              <a:t>дорога</a:t>
            </a:r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T E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O </a:t>
            </a:r>
            <a:r>
              <a:rPr lang="en-US" sz="2800" b="1" i="1" dirty="0" smtClean="0">
                <a:solidFill>
                  <a:srgbClr val="C00000"/>
                </a:solidFill>
              </a:rPr>
              <a:t>C A L T I T L A N ------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Ten     cal</a:t>
            </a:r>
            <a:r>
              <a:rPr lang="ru-RU" sz="2800" b="1" i="1" dirty="0" smtClean="0">
                <a:solidFill>
                  <a:srgbClr val="C00000"/>
                </a:solidFill>
              </a:rPr>
              <a:t>      -     </a:t>
            </a:r>
            <a:r>
              <a:rPr lang="en-US" sz="2800" b="1" i="1" dirty="0" smtClean="0">
                <a:solidFill>
                  <a:srgbClr val="C00000"/>
                </a:solidFill>
              </a:rPr>
              <a:t>tlan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dirty="0" smtClean="0"/>
              <a:t>Губы   дом           зубы </a:t>
            </a:r>
          </a:p>
          <a:p>
            <a:pPr>
              <a:buNone/>
            </a:pPr>
            <a:r>
              <a:rPr lang="ru-RU" sz="2800" dirty="0" smtClean="0"/>
              <a:t>-------------------------------------</a:t>
            </a:r>
          </a:p>
          <a:p>
            <a:pPr>
              <a:buNone/>
            </a:pPr>
            <a:r>
              <a:rPr lang="ru-RU" sz="2800" dirty="0" smtClean="0"/>
              <a:t>Ребусный принцип используются также и в китайском письме при передачи иностранных имён, т.е. они раскладываются на созвучные слова. </a:t>
            </a:r>
            <a:endParaRPr lang="ru-RU" sz="2800" dirty="0" smtClean="0"/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de-DE" sz="2000" b="1" dirty="0" smtClean="0">
                <a:solidFill>
                  <a:srgbClr val="C00000"/>
                </a:solidFill>
              </a:rPr>
              <a:t>A   </a:t>
            </a:r>
            <a:r>
              <a:rPr lang="de-DE" sz="2000" b="1" dirty="0" smtClean="0">
                <a:solidFill>
                  <a:srgbClr val="C00000"/>
                </a:solidFill>
              </a:rPr>
              <a:t>-     LE   -   KE     -     SE          -         E       -FU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000" dirty="0" smtClean="0"/>
              <a:t>Холм   ряд    одолеть... благодарить   дело    прозвание.</a:t>
            </a:r>
          </a:p>
          <a:p>
            <a:pPr>
              <a:buNone/>
            </a:pP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Ребусное написание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28860" y="2643182"/>
            <a:ext cx="500066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3757610" cy="514353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endParaRPr lang="en-US" b="1" i="1" u="sng" dirty="0" smtClean="0">
              <a:solidFill>
                <a:srgbClr val="C0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rgbClr val="C00000"/>
                </a:solidFill>
              </a:rPr>
              <a:t>Шумеро-аккадское </a:t>
            </a:r>
            <a:r>
              <a:rPr lang="ru-RU" b="1" i="1" u="sng" dirty="0" smtClean="0">
                <a:solidFill>
                  <a:srgbClr val="C00000"/>
                </a:solidFill>
              </a:rPr>
              <a:t>письмо </a:t>
            </a:r>
            <a:endParaRPr lang="en-US" b="1" i="1" u="sng" dirty="0" smtClean="0">
              <a:solidFill>
                <a:srgbClr val="C00000"/>
              </a:solidFill>
            </a:endParaRPr>
          </a:p>
          <a:p>
            <a:pPr marL="624078" indent="-514350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	</a:t>
            </a:r>
            <a:r>
              <a:rPr lang="ru-RU" dirty="0" smtClean="0"/>
              <a:t>(</a:t>
            </a:r>
            <a:r>
              <a:rPr lang="en-US" dirty="0" smtClean="0"/>
              <a:t>IV</a:t>
            </a:r>
            <a:r>
              <a:rPr lang="ru-RU" dirty="0" smtClean="0"/>
              <a:t> в до н.э.),</a:t>
            </a:r>
            <a:r>
              <a:rPr lang="ru-RU" b="1" dirty="0" smtClean="0"/>
              <a:t> </a:t>
            </a:r>
            <a:r>
              <a:rPr lang="ru-RU" dirty="0" smtClean="0"/>
              <a:t>известное как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клинопись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725470"/>
          </a:xfrm>
        </p:spPr>
        <p:txBody>
          <a:bodyPr>
            <a:noAutofit/>
          </a:bodyPr>
          <a:lstStyle/>
          <a:p>
            <a:pPr algn="ctr"/>
            <a:r>
              <a:rPr lang="ru-RU" sz="3600" smtClean="0"/>
              <a:t> </a:t>
            </a:r>
            <a:r>
              <a:rPr lang="ru-RU" sz="3600" dirty="0" smtClean="0"/>
              <a:t>Историческое развитие начертательного письма</a:t>
            </a:r>
            <a:endParaRPr lang="ru-RU" sz="3600" dirty="0"/>
          </a:p>
        </p:txBody>
      </p:sp>
      <p:pic>
        <p:nvPicPr>
          <p:cNvPr id="1028" name="Picture 4" descr="C:\Users\Марина\Pictures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214554"/>
            <a:ext cx="2071702" cy="1785950"/>
          </a:xfrm>
          <a:prstGeom prst="rect">
            <a:avLst/>
          </a:prstGeom>
          <a:noFill/>
        </p:spPr>
      </p:pic>
      <p:pic>
        <p:nvPicPr>
          <p:cNvPr id="1029" name="Picture 5" descr="C:\Users\Марина\Pictures\images (2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571612"/>
            <a:ext cx="1857388" cy="1714512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QfAmxX9vAOQxe_FY6VxjsFymEnplsj3RdpK3QcowauihQRYxLj2W1b9m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071942"/>
            <a:ext cx="264320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Середина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III тыс. до н. э.: заимствование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шумерской письменности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носителями аккадского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языка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(Аккадское царство,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Вавилон и Ассирийская империя).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Месопотамию приходят аккадцы (вавилоняне и ассирийцы) и </a:t>
            </a:r>
            <a:r>
              <a:rPr lang="ru-RU" dirty="0" smtClean="0"/>
              <a:t>перенимают шумерскую систему </a:t>
            </a:r>
            <a:r>
              <a:rPr lang="ru-RU" dirty="0" smtClean="0"/>
              <a:t>письма, </a:t>
            </a:r>
            <a:endParaRPr lang="ru-RU" dirty="0" smtClean="0"/>
          </a:p>
          <a:p>
            <a:r>
              <a:rPr lang="ru-RU" dirty="0" smtClean="0"/>
              <a:t>Но их язык </a:t>
            </a:r>
            <a:r>
              <a:rPr lang="ru-RU" dirty="0" smtClean="0"/>
              <a:t>совсем другой </a:t>
            </a:r>
            <a:r>
              <a:rPr lang="ru-RU" dirty="0" smtClean="0"/>
              <a:t>–слова </a:t>
            </a:r>
            <a:r>
              <a:rPr lang="ru-RU" dirty="0" smtClean="0"/>
              <a:t>состоят из нескольких </a:t>
            </a:r>
            <a:r>
              <a:rPr lang="ru-RU" b="1" dirty="0" smtClean="0">
                <a:solidFill>
                  <a:srgbClr val="FF0000"/>
                </a:solidFill>
              </a:rPr>
              <a:t>слогов (их язык – флективный</a:t>
            </a:r>
            <a:r>
              <a:rPr lang="ru-RU" dirty="0" smtClean="0">
                <a:solidFill>
                  <a:srgbClr val="FF0000"/>
                </a:solidFill>
              </a:rPr>
              <a:t>). 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Аккадцы перевели шумерскую систему письма на свою, они придали прежним знакам новые слоговые значения, в соответствии с фонологическим строем своего языка. </a:t>
            </a:r>
          </a:p>
          <a:p>
            <a:r>
              <a:rPr lang="ru-RU" dirty="0" smtClean="0"/>
              <a:t>Число наиболее употребительных знаков сократилось до 300. </a:t>
            </a:r>
            <a:endParaRPr lang="ru-RU" dirty="0" smtClean="0"/>
          </a:p>
          <a:p>
            <a:r>
              <a:rPr lang="ru-RU" dirty="0" smtClean="0"/>
              <a:t>Продолжился </a:t>
            </a:r>
            <a:r>
              <a:rPr lang="ru-RU" dirty="0" smtClean="0"/>
              <a:t>процесс упрощения их написания. </a:t>
            </a:r>
            <a:endParaRPr lang="ru-RU" dirty="0" smtClean="0"/>
          </a:p>
          <a:p>
            <a:r>
              <a:rPr lang="ru-RU" dirty="0" smtClean="0"/>
              <a:t>Таким </a:t>
            </a:r>
            <a:r>
              <a:rPr lang="ru-RU" dirty="0" smtClean="0"/>
              <a:t>образом аккадцы изобретают 1-й способ фонологического письма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b="1" dirty="0" smtClean="0">
                <a:solidFill>
                  <a:srgbClr val="FF0000"/>
                </a:solidFill>
              </a:rPr>
              <a:t>силлабическое</a:t>
            </a:r>
            <a:r>
              <a:rPr lang="ru-RU" dirty="0" smtClean="0"/>
              <a:t>, т.е. письмо, единица - </a:t>
            </a:r>
            <a:r>
              <a:rPr lang="ru-RU" b="1" dirty="0" smtClean="0">
                <a:solidFill>
                  <a:srgbClr val="FF0000"/>
                </a:solidFill>
              </a:rPr>
              <a:t>слог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Аккадцы приспособили шумерское письмо к своему флективному языку (</a:t>
            </a:r>
            <a:r>
              <a:rPr lang="en-US" dirty="0" smtClean="0"/>
              <a:t>III</a:t>
            </a:r>
            <a:r>
              <a:rPr lang="ru-RU" dirty="0" smtClean="0"/>
              <a:t> в. до н.э.) =</a:t>
            </a:r>
            <a:r>
              <a:rPr lang="en-US" dirty="0" smtClean="0"/>
              <a:t>&gt;</a:t>
            </a:r>
            <a:r>
              <a:rPr lang="ru-RU" dirty="0" smtClean="0"/>
              <a:t>;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rgbClr val="C00000"/>
                </a:solidFill>
              </a:rPr>
              <a:t>Силлабическое  </a:t>
            </a:r>
            <a:r>
              <a:rPr lang="ru-RU" sz="4000" i="1" u="sng" dirty="0" smtClean="0">
                <a:solidFill>
                  <a:srgbClr val="C00000"/>
                </a:solidFill>
              </a:rPr>
              <a:t>(слоговое) письмо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pic>
        <p:nvPicPr>
          <p:cNvPr id="2050" name="Picture 2" descr="C:\Users\Марина\Pictures\tit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928934"/>
            <a:ext cx="7000924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графические </a:t>
            </a:r>
            <a:r>
              <a:rPr lang="ru-RU" dirty="0" smtClean="0"/>
              <a:t>знаки являются не буквами, а </a:t>
            </a:r>
            <a:r>
              <a:rPr lang="ru-RU" b="1" dirty="0" err="1" smtClean="0"/>
              <a:t>силлабемеми</a:t>
            </a:r>
            <a:r>
              <a:rPr lang="ru-RU" dirty="0" smtClean="0"/>
              <a:t> (в рус. письме – </a:t>
            </a:r>
            <a:r>
              <a:rPr lang="ru-RU" b="1" i="1" dirty="0" smtClean="0"/>
              <a:t>я, у, ё, </a:t>
            </a:r>
            <a:r>
              <a:rPr lang="ru-RU" b="1" i="1" dirty="0" err="1" smtClean="0"/>
              <a:t>ю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Основная черта слогового письма – каждый графический знак служит изображением согласного звука в сочетании с гласным </a:t>
            </a:r>
            <a:r>
              <a:rPr lang="ru-RU" b="1" i="1" dirty="0" smtClean="0"/>
              <a:t>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силлабическом письме отдельные знаки не являлись буквами. </a:t>
            </a:r>
          </a:p>
          <a:p>
            <a:r>
              <a:rPr lang="ru-RU" dirty="0" smtClean="0"/>
              <a:t>Шумеро-аккадская клинопись и выработанные аккадцами строгие письменные каноны получили распространение далеко за пределами </a:t>
            </a:r>
            <a:r>
              <a:rPr lang="ru-RU" dirty="0" err="1" smtClean="0"/>
              <a:t>Вавилонии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smtClean="0"/>
              <a:t>основе клинописи создавались системы письма для языков как родственных, так и неродственных.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Силлабическое, или слоговое письмо </a:t>
            </a:r>
            <a:r>
              <a:rPr lang="ru-RU" sz="3200" dirty="0" smtClean="0"/>
              <a:t>- каждый </a:t>
            </a:r>
            <a:r>
              <a:rPr lang="ru-RU" sz="3200" dirty="0" smtClean="0"/>
              <a:t>графический знак обозначает слог.</a:t>
            </a:r>
            <a:endParaRPr lang="ru-RU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792737"/>
          </a:xfrm>
        </p:spPr>
        <p:txBody>
          <a:bodyPr/>
          <a:lstStyle/>
          <a:p>
            <a:r>
              <a:rPr lang="ru-RU" dirty="0" smtClean="0"/>
              <a:t>Их </a:t>
            </a:r>
            <a:r>
              <a:rPr lang="ru-RU" dirty="0" smtClean="0"/>
              <a:t>язык не похож на язык аккадцев, т.е. в </a:t>
            </a:r>
            <a:r>
              <a:rPr lang="ru-RU" b="1" dirty="0" smtClean="0">
                <a:solidFill>
                  <a:srgbClr val="FF0000"/>
                </a:solidFill>
              </a:rPr>
              <a:t>их языке корень состоит из одних согласных.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Гласные </a:t>
            </a:r>
            <a:r>
              <a:rPr lang="ru-RU" dirty="0" smtClean="0"/>
              <a:t>вставляются между согласными, где гласные выражают грамматическое значение, а согласные – лексическое. </a:t>
            </a:r>
            <a:endParaRPr lang="ru-RU" dirty="0" smtClean="0"/>
          </a:p>
          <a:p>
            <a:r>
              <a:rPr lang="ru-RU" dirty="0" smtClean="0"/>
              <a:t>Такое письмо стало называться </a:t>
            </a:r>
            <a:r>
              <a:rPr lang="ru-RU" b="1" u="sng" dirty="0" smtClean="0">
                <a:solidFill>
                  <a:srgbClr val="FF0000"/>
                </a:solidFill>
              </a:rPr>
              <a:t>консонантным.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 </a:t>
            </a:r>
            <a:r>
              <a:rPr lang="en-US" sz="3600" dirty="0" smtClean="0"/>
              <a:t>III</a:t>
            </a:r>
            <a:r>
              <a:rPr lang="ru-RU" sz="3600" dirty="0" smtClean="0"/>
              <a:t> веке до н.э. у аккадцев(вавилонян) письмо заимствуют </a:t>
            </a:r>
            <a:r>
              <a:rPr lang="ru-RU" sz="3600" dirty="0" smtClean="0"/>
              <a:t>финикийцы 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4329114" cy="422136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Графема </a:t>
            </a:r>
            <a:r>
              <a:rPr lang="ru-RU" b="1" dirty="0" smtClean="0"/>
              <a:t>– в </a:t>
            </a:r>
            <a:r>
              <a:rPr lang="ru-RU" dirty="0" smtClean="0"/>
              <a:t>данной системе письма это  абстрактная, многократно повторяющаяся в текстах единица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Граф</a:t>
            </a:r>
            <a:r>
              <a:rPr lang="ru-RU" b="1" dirty="0" smtClean="0"/>
              <a:t> - </a:t>
            </a:r>
            <a:r>
              <a:rPr lang="ru-RU" dirty="0" smtClean="0"/>
              <a:t>экземпляр графемы в конкретном тексте.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Инвентарь письма</a:t>
            </a:r>
            <a:endParaRPr lang="ru-RU" dirty="0"/>
          </a:p>
        </p:txBody>
      </p:sp>
      <p:pic>
        <p:nvPicPr>
          <p:cNvPr id="22530" name="Picture 2" descr="http://t2.gstatic.com/images?q=tbn:ANd9GcS-L0VAVlvme9E5Ow1l2-oxdYCE4I2uPna5JpNdwtPQpHPGi-Ml6Awq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785926"/>
            <a:ext cx="2357454" cy="3143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5214950"/>
            <a:ext cx="4495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Графемы</a:t>
            </a:r>
            <a:r>
              <a:rPr lang="ru-RU" sz="2200" dirty="0" smtClean="0">
                <a:solidFill>
                  <a:srgbClr val="FF0000"/>
                </a:solidFill>
              </a:rPr>
              <a:t> кириллических прописных букв.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Финикийский алфавит </a:t>
            </a:r>
            <a:endParaRPr lang="ru-RU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357298"/>
            <a:ext cx="37862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Fqr</a:t>
            </a:r>
            <a:r>
              <a:rPr lang="ru-RU" b="1" dirty="0" smtClean="0">
                <a:solidFill>
                  <a:srgbClr val="C00000"/>
                </a:solidFill>
              </a:rPr>
              <a:t>               </a:t>
            </a:r>
            <a:r>
              <a:rPr lang="en-US" b="1" dirty="0" smtClean="0">
                <a:solidFill>
                  <a:srgbClr val="C00000"/>
                </a:solidFill>
              </a:rPr>
              <a:t>faqiir</a:t>
            </a:r>
            <a:r>
              <a:rPr lang="ru-RU" b="1" dirty="0" smtClean="0">
                <a:solidFill>
                  <a:srgbClr val="C00000"/>
                </a:solidFill>
              </a:rPr>
              <a:t>                    </a:t>
            </a:r>
            <a:r>
              <a:rPr lang="en-US" b="1" dirty="0" smtClean="0">
                <a:solidFill>
                  <a:srgbClr val="C00000"/>
                </a:solidFill>
              </a:rPr>
              <a:t>faqura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/>
              <a:t>Бедный       беднота             он был беден</a:t>
            </a:r>
          </a:p>
          <a:p>
            <a:endParaRPr lang="ru-RU" b="1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Afqara</a:t>
            </a:r>
            <a:r>
              <a:rPr lang="ru-RU" b="1" dirty="0" smtClean="0"/>
              <a:t> – он стал бедным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Ufqira </a:t>
            </a:r>
            <a:r>
              <a:rPr lang="ru-RU" b="1" dirty="0" smtClean="0"/>
              <a:t>– его довели до бедности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Fuqr</a:t>
            </a:r>
            <a:r>
              <a:rPr lang="en-US" b="1" dirty="0" smtClean="0"/>
              <a:t> – </a:t>
            </a:r>
            <a:r>
              <a:rPr lang="ru-RU" b="1" dirty="0" smtClean="0"/>
              <a:t>беднеть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Fuqirag</a:t>
            </a:r>
            <a:r>
              <a:rPr lang="en-US" b="1" dirty="0" smtClean="0"/>
              <a:t> – </a:t>
            </a:r>
            <a:r>
              <a:rPr lang="ru-RU" b="1" dirty="0" smtClean="0"/>
              <a:t>бедняки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СПб.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Консонантное </a:t>
            </a:r>
            <a:r>
              <a:rPr lang="ru-RU" dirty="0" smtClean="0"/>
              <a:t>письмо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>
            <a:normAutofit/>
          </a:bodyPr>
          <a:lstStyle/>
          <a:p>
            <a:r>
              <a:rPr lang="ru-RU" dirty="0" smtClean="0"/>
              <a:t>Для финикийского консонантного языка была заимствована силлабическая система письма аккадцев. </a:t>
            </a:r>
            <a:endParaRPr lang="ru-RU" dirty="0" smtClean="0"/>
          </a:p>
          <a:p>
            <a:r>
              <a:rPr lang="ru-RU" dirty="0" smtClean="0"/>
              <a:t>Корни </a:t>
            </a:r>
            <a:r>
              <a:rPr lang="ru-RU" dirty="0" smtClean="0"/>
              <a:t>слов состояли из согласных, а чередовавшиеся между ними гласные, для выражения грамматических форм, обозначались на письме диакритическими знаками (в арабском языке – точки) </a:t>
            </a:r>
            <a:r>
              <a:rPr lang="ar-SA" dirty="0" smtClean="0"/>
              <a:t>ن ڌ,ڊ 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Алфавит </a:t>
            </a:r>
            <a:r>
              <a:rPr lang="ru-RU" dirty="0" smtClean="0"/>
              <a:t>становился ещё более экономным.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 </a:t>
            </a:r>
            <a:r>
              <a:rPr lang="ru-RU" dirty="0" smtClean="0"/>
              <a:t>них совсем другой язык.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 smtClean="0"/>
              <a:t>стали обозначать этими знаками и согласные, и гласные звуки. </a:t>
            </a:r>
            <a:endParaRPr lang="ru-RU" dirty="0" smtClean="0"/>
          </a:p>
          <a:p>
            <a:r>
              <a:rPr lang="ru-RU" dirty="0" smtClean="0"/>
              <a:t>Греческий </a:t>
            </a:r>
            <a:r>
              <a:rPr lang="ru-RU" dirty="0" smtClean="0"/>
              <a:t>алфавит – 1-й звукобуквенный алфавит, который послужил в дальнейшем основой для алфавитов латинского, славянских и многих других. </a:t>
            </a:r>
            <a:endParaRPr lang="ru-RU" dirty="0" smtClean="0"/>
          </a:p>
          <a:p>
            <a:r>
              <a:rPr lang="ru-RU" dirty="0" smtClean="0"/>
              <a:t>Буквы </a:t>
            </a:r>
            <a:r>
              <a:rPr lang="ru-RU" dirty="0" smtClean="0"/>
              <a:t>таких алфавитов передавали не просто звуки, а соответствовали основным звукам – фонемам. </a:t>
            </a:r>
            <a:endParaRPr lang="ru-RU" dirty="0" smtClean="0"/>
          </a:p>
          <a:p>
            <a:r>
              <a:rPr lang="ru-RU" dirty="0" smtClean="0"/>
              <a:t>Поэтому </a:t>
            </a:r>
            <a:r>
              <a:rPr lang="ru-RU" dirty="0" smtClean="0"/>
              <a:t>такие алфавиты можно назвать </a:t>
            </a:r>
            <a:r>
              <a:rPr lang="ru-RU" b="1" dirty="0" smtClean="0">
                <a:solidFill>
                  <a:srgbClr val="FF0000"/>
                </a:solidFill>
              </a:rPr>
              <a:t>фонематическими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Таким образом, письмо стало </a:t>
            </a:r>
            <a:r>
              <a:rPr lang="ru-RU" b="1" dirty="0" smtClean="0">
                <a:solidFill>
                  <a:srgbClr val="FF0000"/>
                </a:solidFill>
              </a:rPr>
              <a:t>фонематическим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 </a:t>
            </a:r>
            <a:r>
              <a:rPr lang="en-US" sz="3200" dirty="0" smtClean="0"/>
              <a:t>I</a:t>
            </a:r>
            <a:r>
              <a:rPr lang="ru-RU" sz="3200" dirty="0" smtClean="0"/>
              <a:t> веке до нашей эры у финикийцев заимствуют систему письма древние </a:t>
            </a:r>
            <a:r>
              <a:rPr lang="ru-RU" sz="3200" dirty="0" smtClean="0"/>
              <a:t>греки</a:t>
            </a:r>
            <a:endParaRPr lang="ru-RU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Греческий алфавит</a:t>
            </a:r>
            <a:endParaRPr lang="ru-RU" dirty="0"/>
          </a:p>
        </p:txBody>
      </p:sp>
      <p:pic>
        <p:nvPicPr>
          <p:cNvPr id="55301" name="Picture 5" descr="C:\Users\Марина\Pictures\greekalphab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564360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этрусский </a:t>
            </a:r>
            <a:r>
              <a:rPr lang="ru-RU" dirty="0" smtClean="0"/>
              <a:t>алфавит,</a:t>
            </a:r>
          </a:p>
          <a:p>
            <a:r>
              <a:rPr lang="ru-RU" dirty="0" smtClean="0"/>
              <a:t>малоазийские алфавиты,</a:t>
            </a:r>
          </a:p>
          <a:p>
            <a:r>
              <a:rPr lang="ru-RU" dirty="0" smtClean="0"/>
              <a:t>латинский алфавит,</a:t>
            </a:r>
          </a:p>
          <a:p>
            <a:r>
              <a:rPr lang="ru-RU" dirty="0" smtClean="0"/>
              <a:t>армянская азбука,</a:t>
            </a:r>
          </a:p>
          <a:p>
            <a:r>
              <a:rPr lang="ru-RU" dirty="0" smtClean="0"/>
              <a:t>грузинская азбука,</a:t>
            </a:r>
          </a:p>
          <a:p>
            <a:r>
              <a:rPr lang="ru-RU" dirty="0" smtClean="0"/>
              <a:t>готский алфавит,</a:t>
            </a:r>
          </a:p>
          <a:p>
            <a:r>
              <a:rPr lang="ru-RU" dirty="0" smtClean="0"/>
              <a:t>глаголица,</a:t>
            </a:r>
          </a:p>
          <a:p>
            <a:r>
              <a:rPr lang="ru-RU" dirty="0" smtClean="0"/>
              <a:t>кириллица,</a:t>
            </a:r>
          </a:p>
          <a:p>
            <a:r>
              <a:rPr lang="ru-RU" dirty="0" smtClean="0"/>
              <a:t>и др.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греческого алфавита произошли: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IV</a:t>
            </a:r>
            <a:r>
              <a:rPr lang="ru-RU" b="1" dirty="0" smtClean="0">
                <a:solidFill>
                  <a:srgbClr val="C00000"/>
                </a:solidFill>
              </a:rPr>
              <a:t> в. до н.э.    </a:t>
            </a:r>
            <a:r>
              <a:rPr lang="ru-RU" dirty="0" smtClean="0"/>
              <a:t>Шумерское       иероглифическое письмо (клинопись)</a:t>
            </a:r>
          </a:p>
          <a:p>
            <a:endParaRPr lang="ru-RU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III</a:t>
            </a:r>
            <a:r>
              <a:rPr lang="ru-RU" b="1" dirty="0" smtClean="0">
                <a:solidFill>
                  <a:srgbClr val="C00000"/>
                </a:solidFill>
              </a:rPr>
              <a:t> в. до н.э.    </a:t>
            </a:r>
            <a:r>
              <a:rPr lang="ru-RU" dirty="0" smtClean="0"/>
              <a:t>Аккадский       слоговое письмо </a:t>
            </a:r>
            <a:r>
              <a:rPr lang="ru-RU" dirty="0" smtClean="0"/>
              <a:t>(</a:t>
            </a:r>
            <a:r>
              <a:rPr lang="ru-RU" dirty="0" smtClean="0"/>
              <a:t>флективный язык)  </a:t>
            </a:r>
            <a:r>
              <a:rPr lang="ru-RU" dirty="0" smtClean="0"/>
              <a:t>=</a:t>
            </a:r>
            <a:r>
              <a:rPr lang="en-US" dirty="0" smtClean="0"/>
              <a:t>&gt; </a:t>
            </a:r>
            <a:r>
              <a:rPr lang="ru-RU" dirty="0" err="1" smtClean="0"/>
              <a:t>силлабаческое</a:t>
            </a:r>
            <a:r>
              <a:rPr lang="ru-RU" dirty="0" smtClean="0"/>
              <a:t> </a:t>
            </a:r>
            <a:r>
              <a:rPr lang="ru-RU" dirty="0" smtClean="0"/>
              <a:t>письмо</a:t>
            </a:r>
          </a:p>
          <a:p>
            <a:endParaRPr lang="ru-RU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II</a:t>
            </a:r>
            <a:r>
              <a:rPr lang="ru-RU" b="1" dirty="0" smtClean="0">
                <a:solidFill>
                  <a:srgbClr val="C00000"/>
                </a:solidFill>
              </a:rPr>
              <a:t> веке до н.э</a:t>
            </a:r>
            <a:r>
              <a:rPr lang="ru-RU" dirty="0" smtClean="0"/>
              <a:t>. </a:t>
            </a:r>
            <a:r>
              <a:rPr lang="ru-RU" dirty="0" smtClean="0"/>
              <a:t>Финикийское письмо </a:t>
            </a:r>
            <a:r>
              <a:rPr lang="ru-RU" dirty="0" smtClean="0"/>
              <a:t>=&gt; консонантное </a:t>
            </a:r>
            <a:r>
              <a:rPr lang="ru-RU" dirty="0" smtClean="0"/>
              <a:t>письмо</a:t>
            </a:r>
          </a:p>
          <a:p>
            <a:endParaRPr lang="ru-RU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в.  д</a:t>
            </a:r>
            <a:r>
              <a:rPr lang="ru-RU" b="1" dirty="0" smtClean="0">
                <a:solidFill>
                  <a:srgbClr val="C00000"/>
                </a:solidFill>
              </a:rPr>
              <a:t>о н.э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Древнегреческий алфавит     =&gt; </a:t>
            </a:r>
            <a:r>
              <a:rPr lang="ru-RU" dirty="0" smtClean="0"/>
              <a:t>первый звукобуквенный алфавит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алфавитное, или звукобуквенное письмо – система письма, в которой каждый графический знак обозначает отдельный типовой звук – </a:t>
            </a:r>
            <a:r>
              <a:rPr lang="ru-RU" b="1" i="1" u="sng" dirty="0" smtClean="0">
                <a:solidFill>
                  <a:srgbClr val="C00000"/>
                </a:solidFill>
              </a:rPr>
              <a:t>фонему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Главными элементами алфавитной графической системы являются </a:t>
            </a:r>
            <a:r>
              <a:rPr lang="ru-RU" b="1" i="1" u="sng" dirty="0" smtClean="0">
                <a:solidFill>
                  <a:srgbClr val="C00000"/>
                </a:solidFill>
              </a:rPr>
              <a:t>буквы</a:t>
            </a:r>
            <a:r>
              <a:rPr lang="ru-RU" dirty="0" smtClean="0"/>
              <a:t>. Они имеют свои имена, обладают начертательной формой, звуковым значением, а в ряде систем письма и числовым значением.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Фонематическое (фонографическое) письмо</a:t>
            </a:r>
            <a:endParaRPr lang="ru-RU" sz="32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ограниченное количество букв (от 20 до 40) обеспечивает точную передачу звукового языка;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тесная связь письма с фонетикой языка;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простота употребления;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упрощённая система обучения грамоте – минимальное число легко и быстро запоминающихся букв.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фонографического письма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Появление и развитие книгопечатания в Европе (вторая треть XV в</a:t>
            </a:r>
            <a:r>
              <a:rPr lang="ru-RU" dirty="0" smtClean="0"/>
              <a:t>.) =</a:t>
            </a:r>
            <a:r>
              <a:rPr lang="en-US" dirty="0" smtClean="0"/>
              <a:t>&gt;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упорядочение </a:t>
            </a:r>
            <a:r>
              <a:rPr lang="ru-RU" dirty="0" smtClean="0"/>
              <a:t>использования знаков пунктуации, делающих наглядным синтаксический и интонационный строй речи;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появление </a:t>
            </a:r>
            <a:r>
              <a:rPr lang="ru-RU" dirty="0" smtClean="0"/>
              <a:t>и упорядочение орфографии (системы правил, определяющих единообразие способов передачи речи на письме).</a:t>
            </a:r>
          </a:p>
          <a:p>
            <a:r>
              <a:rPr lang="ru-RU" dirty="0" smtClean="0"/>
              <a:t>Широкое </a:t>
            </a:r>
            <a:r>
              <a:rPr lang="ru-RU" dirty="0" smtClean="0"/>
              <a:t>использование идеограмм: </a:t>
            </a:r>
            <a:r>
              <a:rPr lang="ru-RU" i="1" dirty="0" smtClean="0">
                <a:solidFill>
                  <a:srgbClr val="FF0000"/>
                </a:solidFill>
              </a:rPr>
              <a:t>1, 2, VI, №, $, @, ☺, ♥, +, =, % </a:t>
            </a:r>
            <a:r>
              <a:rPr lang="ru-RU" i="1" dirty="0" smtClean="0"/>
              <a:t>и т. п.</a:t>
            </a:r>
          </a:p>
          <a:p>
            <a:r>
              <a:rPr lang="ru-RU" dirty="0" smtClean="0"/>
              <a:t>Смысловое </a:t>
            </a:r>
            <a:r>
              <a:rPr lang="ru-RU" dirty="0" smtClean="0"/>
              <a:t>выделение фрагментов текста цветом </a:t>
            </a:r>
            <a:r>
              <a:rPr lang="ru-RU" b="1" dirty="0" smtClean="0"/>
              <a:t>или </a:t>
            </a:r>
            <a:r>
              <a:rPr lang="ru-RU" b="1" i="1" dirty="0" smtClean="0"/>
              <a:t>шрифтом.</a:t>
            </a:r>
          </a:p>
          <a:p>
            <a:r>
              <a:rPr lang="ru-RU" dirty="0" smtClean="0"/>
              <a:t>Использование </a:t>
            </a:r>
            <a:r>
              <a:rPr lang="ru-RU" dirty="0" smtClean="0"/>
              <a:t>слоговых написаний: </a:t>
            </a:r>
            <a:r>
              <a:rPr lang="ru-RU" i="1" dirty="0" smtClean="0">
                <a:solidFill>
                  <a:srgbClr val="FF0000"/>
                </a:solidFill>
              </a:rPr>
              <a:t>её [</a:t>
            </a:r>
            <a:r>
              <a:rPr lang="ru-RU" i="1" dirty="0" err="1" smtClean="0">
                <a:solidFill>
                  <a:srgbClr val="FF0000"/>
                </a:solidFill>
              </a:rPr>
              <a:t>jejo</a:t>
            </a:r>
            <a:r>
              <a:rPr lang="ru-RU" i="1" dirty="0" smtClean="0">
                <a:solidFill>
                  <a:srgbClr val="FF0000"/>
                </a:solidFill>
              </a:rPr>
              <a:t>], я [</a:t>
            </a:r>
            <a:r>
              <a:rPr lang="ru-RU" i="1" dirty="0" err="1" smtClean="0">
                <a:solidFill>
                  <a:srgbClr val="FF0000"/>
                </a:solidFill>
              </a:rPr>
              <a:t>ja</a:t>
            </a:r>
            <a:r>
              <a:rPr lang="ru-RU" i="1" dirty="0" smtClean="0">
                <a:solidFill>
                  <a:srgbClr val="FF0000"/>
                </a:solidFill>
              </a:rPr>
              <a:t>], </a:t>
            </a:r>
            <a:r>
              <a:rPr lang="ru-RU" i="1" dirty="0" smtClean="0"/>
              <a:t>и т. п.</a:t>
            </a:r>
          </a:p>
          <a:p>
            <a:r>
              <a:rPr lang="ru-RU" dirty="0" smtClean="0"/>
              <a:t>Использование </a:t>
            </a:r>
            <a:r>
              <a:rPr lang="ru-RU" dirty="0" smtClean="0"/>
              <a:t>консонантных написаний: </a:t>
            </a:r>
            <a:r>
              <a:rPr lang="ru-RU" i="1" dirty="0" smtClean="0">
                <a:solidFill>
                  <a:srgbClr val="FF0000"/>
                </a:solidFill>
              </a:rPr>
              <a:t>СПб., Д</a:t>
            </a:r>
            <a:r>
              <a:rPr lang="ru-RU" i="1" dirty="0" smtClean="0"/>
              <a:t>НК и т. п.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Современный этап письма – смешанный</a:t>
            </a:r>
            <a:br>
              <a:rPr lang="ru-RU" sz="2800" dirty="0" smtClean="0"/>
            </a:br>
            <a:r>
              <a:rPr lang="ru-RU" sz="2800" dirty="0" smtClean="0"/>
              <a:t> (фонография + идеография + пиктография)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система графических (начертательных) знаков, используемых для фиксации звуковой речи с целью передачи её на расстоянии или закрепления во времени.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Письмо </a:t>
            </a:r>
            <a:r>
              <a:rPr lang="ru-RU" dirty="0" smtClean="0"/>
              <a:t>как знаковая система в принципе должно содержать в своем инвентаре </a:t>
            </a:r>
            <a:r>
              <a:rPr lang="ru-RU" i="1" dirty="0" smtClean="0">
                <a:solidFill>
                  <a:srgbClr val="00B050"/>
                </a:solidFill>
              </a:rPr>
              <a:t>конечное число регулярно воспроизводимых, инвариантных по своей сущности графических единиц (графем) и правил их сочетания при построении развёрнутых текстов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ПИСЬМО -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Люди обратились к смысловым характеристикам письма.</a:t>
            </a:r>
          </a:p>
          <a:p>
            <a:pPr>
              <a:buNone/>
            </a:pPr>
            <a:r>
              <a:rPr lang="ru-RU" dirty="0" smtClean="0"/>
              <a:t>Начало и развитие книгопечатания.</a:t>
            </a:r>
          </a:p>
          <a:p>
            <a:pPr>
              <a:buNone/>
            </a:pPr>
            <a:r>
              <a:rPr lang="ru-RU" dirty="0" smtClean="0"/>
              <a:t>За последние 20 лет появились и другие средства передачи смысла на письме – текстовые редакторы (шрифты, цвет, способы расположения текста и т.д.). </a:t>
            </a:r>
            <a:endParaRPr lang="ru-RU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Буркова С.И. Лекции по «Введению в языкознание». Новосибирск, 2003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Буркова С.И. Презентации по курсу «Введение в языкознание», Новосибирск, 2010.</a:t>
            </a:r>
            <a:endParaRPr lang="ru-RU" dirty="0" smtClean="0"/>
          </a:p>
          <a:p>
            <a:r>
              <a:rPr lang="ru-RU" dirty="0" smtClean="0"/>
              <a:t>Заскока С.А. Введение в языкознание. Конспект лекций. М.: Приор-издат., 2005. – С. 78-87.</a:t>
            </a:r>
          </a:p>
          <a:p>
            <a:r>
              <a:rPr lang="ru-RU" dirty="0" smtClean="0"/>
              <a:t>Маслов Ю.С. Введение в языкознание. М.: Высшая школа, 1997. – С. 238-264.</a:t>
            </a:r>
          </a:p>
          <a:p>
            <a:r>
              <a:rPr lang="ru-RU" dirty="0" smtClean="0"/>
              <a:t>Реформатский А.А. Введение в языковедение. М.: Аспект Пресс, 1996. – С. 347-384.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графология</a:t>
            </a:r>
            <a:r>
              <a:rPr lang="ru-RU" dirty="0" smtClean="0"/>
              <a:t> -</a:t>
            </a:r>
            <a:r>
              <a:rPr lang="ru-RU" i="1" dirty="0" smtClean="0"/>
              <a:t>учение о почерке как отражении свойств характера и психологических состояний человека;</a:t>
            </a:r>
            <a:r>
              <a:rPr lang="ru-RU" dirty="0" smtClean="0"/>
              <a:t>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палеография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i="1" dirty="0" smtClean="0"/>
              <a:t>занимается начертательной стороной письма и его </a:t>
            </a:r>
            <a:r>
              <a:rPr lang="ru-RU" i="1" dirty="0" smtClean="0"/>
              <a:t>материалов</a:t>
            </a:r>
            <a:r>
              <a:rPr lang="ru-RU" i="1" dirty="0" smtClean="0"/>
              <a:t>;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i="1" u="sng" dirty="0" err="1" smtClean="0">
                <a:solidFill>
                  <a:srgbClr val="C00000"/>
                </a:solidFill>
              </a:rPr>
              <a:t>грамматология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i="1" dirty="0" smtClean="0"/>
              <a:t>наука о письменности, изучающая письменные </a:t>
            </a:r>
            <a:r>
              <a:rPr lang="ru-RU" i="1" dirty="0" smtClean="0"/>
              <a:t>знаки</a:t>
            </a:r>
            <a:r>
              <a:rPr lang="ru-RU" i="1" dirty="0" smtClean="0"/>
              <a:t>;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i="1" u="sng" dirty="0" smtClean="0">
                <a:solidFill>
                  <a:srgbClr val="C00000"/>
                </a:solidFill>
              </a:rPr>
              <a:t>г</a:t>
            </a:r>
            <a:r>
              <a:rPr lang="ru-RU" b="1" i="1" u="sng" dirty="0" smtClean="0">
                <a:solidFill>
                  <a:srgbClr val="C00000"/>
                </a:solidFill>
              </a:rPr>
              <a:t>рамма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буква; </a:t>
            </a:r>
            <a:endParaRPr lang="ru-RU" dirty="0" smtClean="0"/>
          </a:p>
          <a:p>
            <a:r>
              <a:rPr lang="ru-RU" dirty="0" smtClean="0"/>
              <a:t>Основная единица письма – </a:t>
            </a:r>
            <a:r>
              <a:rPr lang="ru-RU" b="1" i="1" u="sng" dirty="0" smtClean="0">
                <a:solidFill>
                  <a:srgbClr val="C00000"/>
                </a:solidFill>
              </a:rPr>
              <a:t>графема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Дисциплины, занимающиеся письмом: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972452" cy="48643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знаки, не связанные с языком, имевшие  чисто </a:t>
            </a:r>
            <a:r>
              <a:rPr lang="ru-RU" b="1" i="1" u="sng" dirty="0" smtClean="0">
                <a:solidFill>
                  <a:srgbClr val="C00000"/>
                </a:solidFill>
              </a:rPr>
              <a:t>мнемонические функции</a:t>
            </a:r>
            <a:r>
              <a:rPr lang="ru-RU" dirty="0" smtClean="0"/>
              <a:t>, служившие средством напоминания о тех или иных фактах (событиях, количестве каких-либо предметов и т.п.) совершенно независимо от языковой формы воплощения соответствующей информации.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Мнемонические знаки</a:t>
            </a:r>
            <a:r>
              <a:rPr lang="ru-RU" b="1" i="1" u="sng" dirty="0" smtClean="0"/>
              <a:t>:</a:t>
            </a:r>
            <a:r>
              <a:rPr lang="ru-RU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зарубки на деревьях;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особо положенные на пути 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smtClean="0"/>
              <a:t>следования </a:t>
            </a:r>
            <a:r>
              <a:rPr lang="ru-RU" dirty="0" smtClean="0"/>
              <a:t>ветки и камни;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посылаемые стрелы.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 Предшественники письма </a:t>
            </a:r>
            <a:endParaRPr lang="ru-RU" dirty="0"/>
          </a:p>
        </p:txBody>
      </p:sp>
      <p:pic>
        <p:nvPicPr>
          <p:cNvPr id="19458" name="Picture 2" descr="C:\Users\Марина\Pictures\images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500570"/>
            <a:ext cx="2071702" cy="2000264"/>
          </a:xfrm>
          <a:prstGeom prst="rect">
            <a:avLst/>
          </a:prstGeom>
          <a:noFill/>
        </p:spPr>
      </p:pic>
      <p:pic>
        <p:nvPicPr>
          <p:cNvPr id="19460" name="Picture 4" descr="C:\Users\Марина\Pictures\images 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000372"/>
            <a:ext cx="2357454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</a:rPr>
              <a:t>1. Предметное письмо </a:t>
            </a:r>
            <a:r>
              <a:rPr lang="ru-RU" b="1" i="1" u="sng" dirty="0" smtClean="0">
                <a:solidFill>
                  <a:srgbClr val="C00000"/>
                </a:solidFill>
              </a:rPr>
              <a:t> (</a:t>
            </a:r>
            <a:r>
              <a:rPr lang="ru-RU" b="1" i="1" u="sng" dirty="0" err="1" smtClean="0">
                <a:solidFill>
                  <a:srgbClr val="C00000"/>
                </a:solidFill>
              </a:rPr>
              <a:t>протописьменность</a:t>
            </a:r>
            <a:r>
              <a:rPr lang="ru-RU" b="1" i="1" u="sng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тип </a:t>
            </a:r>
            <a:r>
              <a:rPr lang="ru-RU" dirty="0" smtClean="0"/>
              <a:t>письма, когда </a:t>
            </a:r>
            <a:r>
              <a:rPr lang="ru-RU" i="1" dirty="0" smtClean="0">
                <a:solidFill>
                  <a:srgbClr val="00B050"/>
                </a:solidFill>
              </a:rPr>
              <a:t>каждый предмет сам по себе что-либо означает</a:t>
            </a:r>
            <a:r>
              <a:rPr lang="ru-RU" i="1" dirty="0" smtClean="0"/>
              <a:t>,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было </a:t>
            </a:r>
            <a:r>
              <a:rPr lang="ru-RU" dirty="0" smtClean="0"/>
              <a:t>распространено у народов первобытной культуры.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Предметная </a:t>
            </a:r>
            <a:r>
              <a:rPr lang="ru-RU" dirty="0" smtClean="0"/>
              <a:t>символика являлась предысторией письма. </a:t>
            </a:r>
          </a:p>
          <a:p>
            <a:endParaRPr lang="ru-RU" b="1" i="1" u="sng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Этапы развития письма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92869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Геродот (V в до н. э. ) о Персидском царе Дарии I (VI–V вв. до н. э.):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	</a:t>
            </a:r>
          </a:p>
          <a:p>
            <a:pPr>
              <a:buNone/>
            </a:pPr>
            <a:endParaRPr lang="ru-RU" i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«Если </a:t>
            </a:r>
            <a:r>
              <a:rPr lang="ru-RU" i="1" dirty="0" smtClean="0">
                <a:solidFill>
                  <a:srgbClr val="00B050"/>
                </a:solidFill>
              </a:rPr>
              <a:t>вы, персы, не научитесь прыгать по болотам, как лягушки, прятаться в норы, как мыши, и летать, как птицы, то вы будете осыпаны нашими стрелами, как только вступите на нашу </a:t>
            </a:r>
            <a:r>
              <a:rPr lang="ru-RU" i="1" dirty="0" smtClean="0">
                <a:solidFill>
                  <a:srgbClr val="00B050"/>
                </a:solidFill>
              </a:rPr>
              <a:t>землю»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00000"/>
                </a:solidFill>
              </a:rPr>
              <a:t>Символическая сигнализация - </a:t>
            </a:r>
            <a:r>
              <a:rPr lang="ru-RU" sz="3100" b="0" dirty="0" smtClean="0">
                <a:solidFill>
                  <a:schemeClr val="tx1"/>
                </a:solidFill>
              </a:rPr>
              <a:t>каждая вещь что-либо прямо </a:t>
            </a:r>
            <a:r>
              <a:rPr lang="ru-RU" sz="3100" b="0" dirty="0" smtClean="0">
                <a:solidFill>
                  <a:schemeClr val="tx1"/>
                </a:solidFill>
              </a:rPr>
              <a:t>символизирует</a:t>
            </a:r>
            <a:endParaRPr lang="ru-RU" sz="3100" b="0" dirty="0">
              <a:solidFill>
                <a:schemeClr val="tx1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357430"/>
            <a:ext cx="371477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872</TotalTime>
  <Words>2289</Words>
  <PresentationFormat>Экран (4:3)</PresentationFormat>
  <Paragraphs>257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Открытая</vt:lpstr>
      <vt:lpstr>ПИСЬМО КАК ОСОБАЯ ЗНАКОВАЯ СИСТЕМА В ЕЕ ОТНОШЕНИИ К ЯЗЫКУ</vt:lpstr>
      <vt:lpstr>        1. Письмо как знаковая система         </vt:lpstr>
      <vt:lpstr>Письмо </vt:lpstr>
      <vt:lpstr>Инвентарь письма</vt:lpstr>
      <vt:lpstr>ПИСЬМО -</vt:lpstr>
      <vt:lpstr>Дисциплины, занимающиеся письмом: </vt:lpstr>
      <vt:lpstr> Предшественники письма </vt:lpstr>
      <vt:lpstr> Этапы развития письма</vt:lpstr>
      <vt:lpstr>Символическая сигнализация - каждая вещь что-либо прямо символизирует</vt:lpstr>
      <vt:lpstr>Условная сигнализация -</vt:lpstr>
      <vt:lpstr>Слайд 11</vt:lpstr>
      <vt:lpstr>Слайд 12</vt:lpstr>
      <vt:lpstr>Слайд 13</vt:lpstr>
      <vt:lpstr>Слайд 14</vt:lpstr>
      <vt:lpstr> ПРЕДПОСЫЛКИ ЗАРОЖДЕНИЯ ПИСЬМЕННОСТИ: </vt:lpstr>
      <vt:lpstr>Этапы и формы развития начертательного письма </vt:lpstr>
      <vt:lpstr>Пиктограммы - знаки пиктографического письма.  </vt:lpstr>
      <vt:lpstr>Слайд 18</vt:lpstr>
      <vt:lpstr>Характерные черты пиктографии: </vt:lpstr>
      <vt:lpstr>Этапы развития собственно письма</vt:lpstr>
      <vt:lpstr>Государства древнего Ближнего Востока: возникновение самых древних систем письма</vt:lpstr>
      <vt:lpstr>Идеография</vt:lpstr>
      <vt:lpstr>Переход от пиктографии к идеографии:</vt:lpstr>
      <vt:lpstr>Иероглифика</vt:lpstr>
      <vt:lpstr>ИЕРОГЛИФИКА</vt:lpstr>
      <vt:lpstr>Слайд 26</vt:lpstr>
      <vt:lpstr>Идеография –</vt:lpstr>
      <vt:lpstr> II-й этап развития письма – фонографический  (отображение на письме звучащей речи). </vt:lpstr>
      <vt:lpstr>1-й путь – в отношении к лексике  (в Китае). </vt:lpstr>
      <vt:lpstr>2-й путь – грамматический. </vt:lpstr>
      <vt:lpstr>3-й путь – способ фонографии.   </vt:lpstr>
      <vt:lpstr>Логограммы (лексемограммы) </vt:lpstr>
      <vt:lpstr>Ребусное написание</vt:lpstr>
      <vt:lpstr> Историческое развитие начертательного письма</vt:lpstr>
      <vt:lpstr>Слайд 35</vt:lpstr>
      <vt:lpstr>Слайд 36</vt:lpstr>
      <vt:lpstr>Силлабическое  (слоговое) письмо </vt:lpstr>
      <vt:lpstr>Силлабическое, или слоговое письмо - каждый графический знак обозначает слог.</vt:lpstr>
      <vt:lpstr>В III веке до н.э. у аккадцев(вавилонян) письмо заимствуют финикийцы </vt:lpstr>
      <vt:lpstr>Финикийский алфавит </vt:lpstr>
      <vt:lpstr>Консонантное письмо</vt:lpstr>
      <vt:lpstr>Слайд 42</vt:lpstr>
      <vt:lpstr>В I веке до нашей эры у финикийцев заимствуют систему письма древние греки</vt:lpstr>
      <vt:lpstr>Греческий алфавит</vt:lpstr>
      <vt:lpstr>Из греческого алфавита произошли:</vt:lpstr>
      <vt:lpstr>Слайд 46</vt:lpstr>
      <vt:lpstr>Фонематическое (фонографическое) письмо</vt:lpstr>
      <vt:lpstr>Преимущества фонографического письма</vt:lpstr>
      <vt:lpstr>Современный этап письма – смешанный  (фонография + идеография + пиктография)</vt:lpstr>
      <vt:lpstr>Слайд 50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КАК ОСОБАЯ ЗНАКОВАЯ СИСТЕМА</dc:title>
  <cp:lastModifiedBy>Марина</cp:lastModifiedBy>
  <cp:revision>136</cp:revision>
  <dcterms:modified xsi:type="dcterms:W3CDTF">2013-02-17T15:29:51Z</dcterms:modified>
</cp:coreProperties>
</file>