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91" r:id="rId4"/>
    <p:sldId id="258" r:id="rId5"/>
    <p:sldId id="259" r:id="rId6"/>
    <p:sldId id="261" r:id="rId7"/>
    <p:sldId id="285" r:id="rId8"/>
    <p:sldId id="286" r:id="rId9"/>
    <p:sldId id="262" r:id="rId10"/>
    <p:sldId id="263" r:id="rId11"/>
    <p:sldId id="264" r:id="rId12"/>
    <p:sldId id="288" r:id="rId13"/>
    <p:sldId id="294" r:id="rId14"/>
    <p:sldId id="265" r:id="rId15"/>
    <p:sldId id="266" r:id="rId16"/>
    <p:sldId id="267" r:id="rId17"/>
    <p:sldId id="299" r:id="rId18"/>
    <p:sldId id="300" r:id="rId19"/>
    <p:sldId id="268" r:id="rId20"/>
    <p:sldId id="269" r:id="rId21"/>
    <p:sldId id="292" r:id="rId22"/>
    <p:sldId id="271" r:id="rId23"/>
    <p:sldId id="272" r:id="rId24"/>
    <p:sldId id="290" r:id="rId25"/>
    <p:sldId id="293" r:id="rId26"/>
    <p:sldId id="295" r:id="rId27"/>
    <p:sldId id="273" r:id="rId28"/>
    <p:sldId id="296" r:id="rId29"/>
    <p:sldId id="297" r:id="rId30"/>
    <p:sldId id="298" r:id="rId31"/>
    <p:sldId id="275" r:id="rId32"/>
    <p:sldId id="276" r:id="rId33"/>
    <p:sldId id="277" r:id="rId34"/>
    <p:sldId id="278" r:id="rId35"/>
    <p:sldId id="279" r:id="rId36"/>
    <p:sldId id="280" r:id="rId37"/>
    <p:sldId id="281" r:id="rId38"/>
    <p:sldId id="282" r:id="rId39"/>
    <p:sldId id="283" r:id="rId40"/>
    <p:sldId id="284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00439"/>
            <a:ext cx="8929718" cy="2575348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СИНТАКСИС. </a:t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>Синтаксис словосочетания</a:t>
            </a:r>
            <a:br>
              <a:rPr lang="ru-RU" sz="5400" dirty="0" smtClean="0">
                <a:solidFill>
                  <a:srgbClr val="C00000"/>
                </a:solidFill>
              </a:rPr>
            </a:b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928670"/>
            <a:ext cx="8458200" cy="150019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Лекция 13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92867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6"/>
                </a:solidFill>
              </a:rPr>
              <a:t>3.2. ПСИХОЛОГИЧЕСКОЕ НАПРАВЛЕНИЕ</a:t>
            </a:r>
            <a:endParaRPr lang="ru-RU" sz="3200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6000792"/>
          </a:xfrm>
        </p:spPr>
        <p:txBody>
          <a:bodyPr>
            <a:normAutofit fontScale="40000" lnSpcReduction="20000"/>
          </a:bodyPr>
          <a:lstStyle/>
          <a:p>
            <a:r>
              <a:rPr lang="ru-RU" sz="6000" dirty="0" smtClean="0"/>
              <a:t>Языки рассматриваются как известное отражение процессов, протекающих в человеческой психике (Г. </a:t>
            </a:r>
            <a:r>
              <a:rPr lang="ru-RU" sz="6000" dirty="0" err="1" smtClean="0"/>
              <a:t>Штейнталь</a:t>
            </a:r>
            <a:r>
              <a:rPr lang="ru-RU" sz="6000" dirty="0" smtClean="0"/>
              <a:t>, А.А. </a:t>
            </a:r>
            <a:r>
              <a:rPr lang="ru-RU" sz="6000" dirty="0" err="1" smtClean="0"/>
              <a:t>Потебня</a:t>
            </a:r>
            <a:r>
              <a:rPr lang="ru-RU" sz="6000" dirty="0" smtClean="0"/>
              <a:t> – </a:t>
            </a:r>
            <a:r>
              <a:rPr lang="en-US" sz="6000" dirty="0" smtClean="0"/>
              <a:t>XIX</a:t>
            </a:r>
            <a:r>
              <a:rPr lang="ru-RU" sz="6000" dirty="0" smtClean="0"/>
              <a:t> в.). </a:t>
            </a:r>
          </a:p>
          <a:p>
            <a:pPr lvl="0"/>
            <a:r>
              <a:rPr lang="ru-RU" sz="6000" dirty="0" smtClean="0"/>
              <a:t>Содержание предложения не всегда представляет логически оформленную мысль. Например, различного рода побудительные, эмоционально окрашенные предложения не тождественны логическому суждению.</a:t>
            </a:r>
          </a:p>
          <a:p>
            <a:r>
              <a:rPr lang="ru-RU" sz="6000" dirty="0" smtClean="0"/>
              <a:t>С грамматической точки зрения предложение может быть правильным, а с логической – нет. </a:t>
            </a:r>
          </a:p>
          <a:p>
            <a:r>
              <a:rPr lang="ru-RU" sz="6000" dirty="0" smtClean="0"/>
              <a:t>Между правильностью мысли и правильностью предложения нет постоянного соответствия, следовательно, предложение – это психический акт соединения определённых представлений в сознании говорящего, т.е. психологическое суждение. </a:t>
            </a:r>
          </a:p>
          <a:p>
            <a:r>
              <a:rPr lang="ru-RU" sz="6000" dirty="0" smtClean="0"/>
              <a:t>Язык выражает не логику мысли, а психологический процесс коммуникации. </a:t>
            </a:r>
          </a:p>
          <a:p>
            <a:r>
              <a:rPr lang="ru-RU" sz="6000" dirty="0" smtClean="0"/>
              <a:t>Общим для определения предложения в этих теориях является отсутствие собственно-языковых признаков.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/>
                </a:solidFill>
              </a:rPr>
              <a:t>3.3. ФОРМАЛЬНО-ГРАММАТИЧЕСКИЙ ПОДХОД 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535785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Предложение рассматривалось по его строению (конец </a:t>
            </a:r>
            <a:r>
              <a:rPr lang="en-US" dirty="0" smtClean="0"/>
              <a:t>XIX</a:t>
            </a:r>
            <a:r>
              <a:rPr lang="ru-RU" dirty="0" smtClean="0"/>
              <a:t> – начало </a:t>
            </a:r>
            <a:r>
              <a:rPr lang="en-US" dirty="0" smtClean="0"/>
              <a:t>XX</a:t>
            </a:r>
            <a:r>
              <a:rPr lang="ru-RU" dirty="0" smtClean="0"/>
              <a:t>в.). </a:t>
            </a:r>
          </a:p>
          <a:p>
            <a:r>
              <a:rPr lang="ru-RU" dirty="0" smtClean="0"/>
              <a:t>Рассмотрение предложения с </a:t>
            </a:r>
            <a:r>
              <a:rPr lang="ru-RU" dirty="0" err="1" smtClean="0"/>
              <a:t>т.зр</a:t>
            </a:r>
            <a:r>
              <a:rPr lang="ru-RU" dirty="0" smtClean="0"/>
              <a:t>. его строения и критиковали за игнорирование собственно-грамматических моментов при рассмотрении предложения.</a:t>
            </a:r>
          </a:p>
          <a:p>
            <a:r>
              <a:rPr lang="ru-RU" dirty="0" smtClean="0"/>
              <a:t>Было установлено, что с </a:t>
            </a:r>
            <a:r>
              <a:rPr lang="ru-RU" dirty="0" err="1" smtClean="0"/>
              <a:t>т.зр</a:t>
            </a:r>
            <a:r>
              <a:rPr lang="ru-RU" dirty="0" smtClean="0"/>
              <a:t>. морфологии в разных языках принцип построения предложения различен, следовательно, нельзя отождествлять предложения в разных языках. </a:t>
            </a:r>
          </a:p>
          <a:p>
            <a:r>
              <a:rPr lang="ru-RU" dirty="0" smtClean="0"/>
              <a:t>В связи с этим стало характерным выделение группы слов или словосочетания как особого вида синтаксических единиц (Ф.Ф. Фортунатов, Д. Рис). </a:t>
            </a:r>
          </a:p>
          <a:p>
            <a:r>
              <a:rPr lang="ru-RU" dirty="0" smtClean="0"/>
              <a:t>Исследование словосочетания помогло вскрыть типологические особенности языков и выявить специфику строения предложения конкретного языка.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686800" cy="91914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Точки зрения на предмет синтаксиса в современном языкознании</a:t>
            </a:r>
            <a:r>
              <a:rPr lang="ru-RU" sz="3200" dirty="0" smtClean="0">
                <a:solidFill>
                  <a:schemeClr val="tx1"/>
                </a:solidFill>
              </a:rPr>
              <a:t>: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5715016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синтаксис рассматривается как </a:t>
            </a:r>
            <a:r>
              <a:rPr lang="ru-RU" sz="2800" u="sng" dirty="0" smtClean="0"/>
              <a:t>учение о предложении и его частях</a:t>
            </a:r>
            <a:r>
              <a:rPr lang="ru-RU" sz="2800" dirty="0" smtClean="0"/>
              <a:t>, членах предложения (Г.Г. Почепцов) (большой синтаксис); Это теория конструктивного синтаксиса. При этом словосочетание не признаётся объектом исследования синтаксиса.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u="sng" dirty="0" smtClean="0"/>
              <a:t>как учение о словосочетании </a:t>
            </a:r>
            <a:r>
              <a:rPr lang="ru-RU" sz="2800" dirty="0" smtClean="0"/>
              <a:t>(М.Н. Петерсон, А.М. Пешковский) (малый синтаксис); Эти исследователи не усматривали качественного различия между словосочетанием и предложением.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предметом синтаксиса является и </a:t>
            </a:r>
            <a:r>
              <a:rPr lang="ru-RU" sz="2800" u="sng" dirty="0" smtClean="0"/>
              <a:t>словосочетание, и предложение </a:t>
            </a:r>
            <a:r>
              <a:rPr lang="ru-RU" sz="2800" dirty="0" smtClean="0"/>
              <a:t>(В.В. Виноградов). Эта точка зрения наиболее признана. Виноградов подходит к СС как лексическому явления. Это дало возможность установить классификацию фразеологизмов русского языка.</a:t>
            </a:r>
          </a:p>
          <a:p>
            <a:pPr marL="514350" lvl="0" indent="-514350">
              <a:buFont typeface="+mj-lt"/>
              <a:buAutoNum type="arabicPeriod"/>
            </a:pPr>
            <a:endParaRPr lang="ru-RU" sz="2800" dirty="0" smtClean="0">
              <a:latin typeface="Franklin Gothic Book (Основной текст)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57166"/>
            <a:ext cx="86868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СИНТАКСИЧЕСКАЯ СВЯЗЬ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71546"/>
            <a:ext cx="8686800" cy="564360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Слова хранятся в нашей памяти. </a:t>
            </a:r>
            <a:endParaRPr lang="en-US" dirty="0" smtClean="0"/>
          </a:p>
          <a:p>
            <a:r>
              <a:rPr lang="ru-RU" dirty="0" smtClean="0"/>
              <a:t>Слова в речевой цепи не представляют простую последовательность, а находятся в определённых отношения друг к другу. </a:t>
            </a:r>
          </a:p>
          <a:p>
            <a:r>
              <a:rPr lang="ru-RU" dirty="0" smtClean="0"/>
              <a:t>Каждое слово связано не сразу со всеми словами предложения, а непосредственно с каким-либо одним самостоятельным словом. Это является основной идеей при выделении словосочетаний.</a:t>
            </a:r>
          </a:p>
          <a:p>
            <a:r>
              <a:rPr lang="ru-RU" dirty="0" smtClean="0"/>
              <a:t>СС – это группа слов в предложении, непосредственно связанных между собой.</a:t>
            </a:r>
          </a:p>
          <a:p>
            <a:r>
              <a:rPr lang="ru-RU" dirty="0" smtClean="0"/>
              <a:t>СС представляет собой смысловое и грамматическое единство не менее чем двух знаменательных слов и в целом подобно слову выполняет номинативную функцию в языке. </a:t>
            </a:r>
          </a:p>
          <a:p>
            <a:r>
              <a:rPr lang="ru-RU" dirty="0" smtClean="0"/>
              <a:t>Семантико-грамматическая природа слов определяет характер их возможной связи.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/>
          </a:bodyPr>
          <a:lstStyle/>
          <a:p>
            <a:pPr lvl="0" algn="ctr"/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479426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Предложения всегда создаются заново, т.е. они индивидуальны. </a:t>
            </a:r>
            <a:endParaRPr lang="en-US" dirty="0" smtClean="0"/>
          </a:p>
          <a:p>
            <a:r>
              <a:rPr lang="en-US" dirty="0" smtClean="0"/>
              <a:t>C</a:t>
            </a:r>
            <a:r>
              <a:rPr lang="ru-RU" dirty="0" smtClean="0"/>
              <a:t>лова соединяются в предложение по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смыслу</a:t>
            </a:r>
            <a:r>
              <a:rPr lang="ru-RU" b="1" i="1" dirty="0" smtClean="0"/>
              <a:t> </a:t>
            </a:r>
            <a:r>
              <a:rPr lang="ru-RU" dirty="0" smtClean="0"/>
              <a:t>– основному виду связи. </a:t>
            </a:r>
          </a:p>
          <a:p>
            <a:r>
              <a:rPr lang="ru-RU" dirty="0" smtClean="0"/>
              <a:t>У слов имеются скоординированные морфологические формы: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i="1" dirty="0" smtClean="0">
                <a:solidFill>
                  <a:srgbClr val="00B050"/>
                </a:solidFill>
              </a:rPr>
              <a:t>Дом, в котором она живёт, находится на берегу реки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</a:p>
          <a:p>
            <a:pPr>
              <a:buNone/>
            </a:pPr>
            <a:r>
              <a:rPr lang="ru-RU" i="1" dirty="0" smtClean="0">
                <a:solidFill>
                  <a:srgbClr val="00B050"/>
                </a:solidFill>
              </a:rPr>
              <a:t>Классно поёт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(синтаксическая связь)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143932" cy="5651521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Синтаксическая связь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smtClean="0"/>
              <a:t>– формально выраженная смысловая связь между лексическими единицами, соединившимися друг с другом в процессе коммуникации. </a:t>
            </a:r>
          </a:p>
          <a:p>
            <a:r>
              <a:rPr lang="ru-RU" dirty="0" smtClean="0"/>
              <a:t>Обычно выделяют два вида синтаксической связи: </a:t>
            </a:r>
            <a:r>
              <a:rPr lang="ru-RU" b="1" u="sng" dirty="0" smtClean="0">
                <a:solidFill>
                  <a:schemeClr val="accent2"/>
                </a:solidFill>
              </a:rPr>
              <a:t>сочинительную</a:t>
            </a:r>
            <a:r>
              <a:rPr lang="ru-RU" dirty="0" smtClean="0"/>
              <a:t> </a:t>
            </a:r>
            <a:r>
              <a:rPr lang="ru-RU" u="sng" dirty="0" smtClean="0"/>
              <a:t>(</a:t>
            </a:r>
            <a:r>
              <a:rPr lang="ru-RU" dirty="0" smtClean="0"/>
              <a:t>элементы равноправны) и </a:t>
            </a:r>
            <a:r>
              <a:rPr lang="ru-RU" b="1" u="sng" dirty="0" smtClean="0">
                <a:solidFill>
                  <a:schemeClr val="accent2"/>
                </a:solidFill>
              </a:rPr>
              <a:t>подчинительную</a:t>
            </a:r>
            <a:r>
              <a:rPr lang="ru-RU" u="sng" dirty="0" smtClean="0"/>
              <a:t> </a:t>
            </a:r>
            <a:r>
              <a:rPr lang="ru-RU" dirty="0" smtClean="0"/>
              <a:t>(один элемент подчинён другому).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>
            <a:normAutofit/>
          </a:bodyPr>
          <a:lstStyle/>
          <a:p>
            <a:r>
              <a:rPr lang="ru-RU" dirty="0" smtClean="0"/>
              <a:t>При </a:t>
            </a:r>
            <a:r>
              <a:rPr lang="ru-RU" b="1" i="1" u="sng" dirty="0" smtClean="0">
                <a:solidFill>
                  <a:schemeClr val="accent2"/>
                </a:solidFill>
              </a:rPr>
              <a:t>сочинительной связи</a:t>
            </a:r>
            <a:r>
              <a:rPr lang="ru-RU" u="sng" dirty="0" smtClean="0">
                <a:solidFill>
                  <a:schemeClr val="accent2"/>
                </a:solidFill>
              </a:rPr>
              <a:t> </a:t>
            </a:r>
            <a:r>
              <a:rPr lang="ru-RU" dirty="0" smtClean="0"/>
              <a:t>элементы однородны, функционально близки. Перестановка элементов (порядок) происходит без существенного изменения смысла:  </a:t>
            </a:r>
            <a:r>
              <a:rPr lang="en-US" dirty="0" smtClean="0"/>
              <a:t>e</a:t>
            </a:r>
            <a:r>
              <a:rPr lang="ru-RU" dirty="0" smtClean="0"/>
              <a:t>.</a:t>
            </a:r>
            <a:r>
              <a:rPr lang="en-US" dirty="0" smtClean="0"/>
              <a:t>g</a:t>
            </a:r>
            <a:r>
              <a:rPr lang="ru-RU" dirty="0" smtClean="0"/>
              <a:t>. </a:t>
            </a:r>
            <a:r>
              <a:rPr lang="ru-RU" i="1" dirty="0" smtClean="0">
                <a:solidFill>
                  <a:srgbClr val="00B050"/>
                </a:solidFill>
              </a:rPr>
              <a:t>учитель и учения, я и ты, строгий, но справедливый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При </a:t>
            </a:r>
            <a:r>
              <a:rPr lang="ru-RU" b="1" i="1" u="sng" dirty="0" smtClean="0">
                <a:solidFill>
                  <a:schemeClr val="accent2"/>
                </a:solidFill>
              </a:rPr>
              <a:t>подчинительной связи</a:t>
            </a:r>
            <a:r>
              <a:rPr lang="ru-RU" u="sng" dirty="0" smtClean="0">
                <a:solidFill>
                  <a:schemeClr val="accent2"/>
                </a:solidFill>
              </a:rPr>
              <a:t> </a:t>
            </a:r>
            <a:r>
              <a:rPr lang="ru-RU" dirty="0" smtClean="0"/>
              <a:t>один из элементов уточняет смысл другого элемента, </a:t>
            </a:r>
            <a:r>
              <a:rPr lang="en-US" dirty="0" smtClean="0"/>
              <a:t>e</a:t>
            </a:r>
            <a:r>
              <a:rPr lang="ru-RU" dirty="0" smtClean="0"/>
              <a:t>.</a:t>
            </a:r>
            <a:r>
              <a:rPr lang="en-US" dirty="0" smtClean="0"/>
              <a:t>g</a:t>
            </a:r>
            <a:r>
              <a:rPr lang="ru-RU" dirty="0" smtClean="0"/>
              <a:t>. </a:t>
            </a:r>
            <a:r>
              <a:rPr lang="ru-RU" i="1" dirty="0" smtClean="0">
                <a:solidFill>
                  <a:srgbClr val="00B050"/>
                </a:solidFill>
              </a:rPr>
              <a:t>ехать быстро, петь громко, платье из шерсти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Данные типы связи взаимодействуют, но больше используется подчинительная связь.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7143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5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МЕХАНИЗМЫ СИНТАКСИСА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71546"/>
            <a:ext cx="8686800" cy="542928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Синтаксис сам является механизмом, управляющим комбинированием знаков при формировании высказывания. Описать синтаксический механизм – значит, определить единицы, составляющие комплексы языковых знаков, и установить правила их комбинирования. </a:t>
            </a:r>
          </a:p>
          <a:p>
            <a:r>
              <a:rPr lang="ru-RU" dirty="0" smtClean="0"/>
              <a:t>Синтаксический механизм функционирует благодаря наличию классов слов (их категорий); сами же категории (классы слов) формируются на основе комбинаторных возможностей единиц.</a:t>
            </a:r>
          </a:p>
          <a:p>
            <a:r>
              <a:rPr lang="ru-RU" dirty="0" smtClean="0"/>
              <a:t>Учение о синтаксических связях слов – важнейший раздел синтаксиса. Связи слов определяются валентностью, которая является основным механизмом синтаксиса.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785818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валентност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ь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00108"/>
            <a:ext cx="8686800" cy="571504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Подчинительная связь возникает на основе </a:t>
            </a:r>
            <a:r>
              <a:rPr lang="ru-RU" b="1" i="1" dirty="0" smtClean="0">
                <a:solidFill>
                  <a:srgbClr val="FF0000"/>
                </a:solidFill>
              </a:rPr>
              <a:t>валентности</a:t>
            </a:r>
            <a:r>
              <a:rPr lang="ru-RU" b="1" dirty="0" smtClean="0"/>
              <a:t> </a:t>
            </a:r>
            <a:r>
              <a:rPr lang="ru-RU" dirty="0" smtClean="0"/>
              <a:t>– способности слова сочетаться с другими словами (</a:t>
            </a:r>
            <a:r>
              <a:rPr lang="ru-RU" dirty="0" err="1" smtClean="0"/>
              <a:t>Л.Теньер</a:t>
            </a:r>
            <a:r>
              <a:rPr lang="ru-RU" dirty="0" smtClean="0"/>
              <a:t>). </a:t>
            </a:r>
            <a:endParaRPr lang="ru-RU" dirty="0" smtClean="0"/>
          </a:p>
          <a:p>
            <a:r>
              <a:rPr lang="ru-RU" dirty="0" smtClean="0"/>
              <a:t>Связь </a:t>
            </a:r>
            <a:r>
              <a:rPr lang="ru-RU" dirty="0" smtClean="0"/>
              <a:t>слов в словосочетании и предложении – это реализованная потенциальная валентность, которой обладают лексические единицы в системе языка. Это – общее </a:t>
            </a:r>
            <a:r>
              <a:rPr lang="ru-RU" dirty="0" err="1" smtClean="0"/>
              <a:t>сочетаемостное</a:t>
            </a:r>
            <a:r>
              <a:rPr lang="ru-RU" dirty="0" smtClean="0"/>
              <a:t> свойство слова, на основе которого строятся словосочетания и предложения. </a:t>
            </a:r>
          </a:p>
          <a:p>
            <a:r>
              <a:rPr lang="ru-RU" dirty="0" smtClean="0"/>
              <a:t>Каждое слово по своему значению предполагает или открывает пустые места для своих партнёров. </a:t>
            </a:r>
            <a:r>
              <a:rPr lang="ru-RU" dirty="0" smtClean="0"/>
              <a:t>Валентность </a:t>
            </a:r>
            <a:r>
              <a:rPr lang="ru-RU" dirty="0" smtClean="0"/>
              <a:t>- это свойство слова или формы слова называть или предполагать рядом с собой в определённой ситуации определённого партнёра. </a:t>
            </a:r>
            <a:endParaRPr lang="ru-RU" dirty="0" smtClean="0"/>
          </a:p>
          <a:p>
            <a:r>
              <a:rPr lang="ru-RU" dirty="0" smtClean="0"/>
              <a:t>В</a:t>
            </a:r>
            <a:r>
              <a:rPr lang="ru-RU" dirty="0" smtClean="0"/>
              <a:t>алентностей </a:t>
            </a:r>
            <a:r>
              <a:rPr lang="ru-RU" dirty="0" smtClean="0"/>
              <a:t>столько, сколько партнёров необходимо назвать, чтобы корректно интерпретировать слово или форму слова.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92869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Установление валентностей глаголов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52149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Глаголы </a:t>
            </a:r>
            <a:r>
              <a:rPr lang="ru-RU" i="1" dirty="0" smtClean="0">
                <a:solidFill>
                  <a:srgbClr val="FF0000"/>
                </a:solidFill>
              </a:rPr>
              <a:t>смеркается, морозит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– авалентные;</a:t>
            </a:r>
          </a:p>
          <a:p>
            <a:pPr>
              <a:buNone/>
            </a:pPr>
            <a:r>
              <a:rPr lang="ru-RU" dirty="0" smtClean="0"/>
              <a:t>глаголы </a:t>
            </a:r>
            <a:r>
              <a:rPr lang="ru-RU" i="1" dirty="0" smtClean="0">
                <a:solidFill>
                  <a:srgbClr val="FF0000"/>
                </a:solidFill>
              </a:rPr>
              <a:t>спать, летать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– одновалентные; </a:t>
            </a:r>
          </a:p>
          <a:p>
            <a:pPr>
              <a:buNone/>
            </a:pPr>
            <a:r>
              <a:rPr lang="ru-RU" dirty="0" smtClean="0"/>
              <a:t>глагол </a:t>
            </a:r>
            <a:r>
              <a:rPr lang="ru-RU" i="1" dirty="0" smtClean="0">
                <a:solidFill>
                  <a:srgbClr val="FF0000"/>
                </a:solidFill>
              </a:rPr>
              <a:t>посвящать</a:t>
            </a:r>
            <a:r>
              <a:rPr lang="ru-RU" dirty="0" smtClean="0"/>
              <a:t> – трёхвалентен: К</a:t>
            </a:r>
            <a:r>
              <a:rPr lang="ru-RU" i="1" dirty="0" smtClean="0"/>
              <a:t>то? Что? Кому</a:t>
            </a:r>
            <a:r>
              <a:rPr lang="ru-RU" dirty="0" smtClean="0"/>
              <a:t>? </a:t>
            </a:r>
            <a:r>
              <a:rPr lang="ru-RU" i="1" dirty="0" smtClean="0">
                <a:solidFill>
                  <a:srgbClr val="00B050"/>
                </a:solidFill>
              </a:rPr>
              <a:t>Поэт посвятил свои стихи героям</a:t>
            </a:r>
            <a:r>
              <a:rPr lang="ru-RU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глагол </a:t>
            </a:r>
            <a:r>
              <a:rPr lang="ru-RU" i="1" dirty="0" smtClean="0">
                <a:solidFill>
                  <a:srgbClr val="FF0000"/>
                </a:solidFill>
              </a:rPr>
              <a:t>арендовать</a:t>
            </a:r>
            <a:r>
              <a:rPr lang="ru-RU" i="1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– пятивалентен: Кто? У кого? Что? На сколько? За сколько</a:t>
            </a:r>
            <a:r>
              <a:rPr lang="ru-RU" dirty="0" smtClean="0"/>
              <a:t>?: </a:t>
            </a:r>
            <a:r>
              <a:rPr lang="ru-RU" i="1" dirty="0" smtClean="0">
                <a:solidFill>
                  <a:srgbClr val="00B050"/>
                </a:solidFill>
              </a:rPr>
              <a:t>Наша фирма арендовала небольшой особняк у Московского правительства на два дня за тысячу </a:t>
            </a:r>
            <a:r>
              <a:rPr lang="ru-RU" i="1" dirty="0" smtClean="0">
                <a:solidFill>
                  <a:srgbClr val="00B050"/>
                </a:solidFill>
              </a:rPr>
              <a:t>долларов.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70178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СИНТАКСИС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2648" y="857232"/>
            <a:ext cx="8153400" cy="600076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Синтаксис</a:t>
            </a:r>
            <a:r>
              <a:rPr lang="ru-RU" dirty="0" smtClean="0"/>
              <a:t> – раздел грамматики, который, в отличие от фонологии, морфологии и лексикологии, имеет дело не с воспроизводимыми, инвентарными языковыми единицами, а с единицами конструктивными, которые строятся каждый раз, в каждом отдельном речевом акте заново: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6"/>
                </a:solidFill>
              </a:rPr>
              <a:t>Обязательная валентность</a:t>
            </a:r>
            <a:r>
              <a:rPr lang="ru-RU" dirty="0" smtClean="0">
                <a:solidFill>
                  <a:schemeClr val="accent6"/>
                </a:solidFill>
              </a:rPr>
              <a:t> 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530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– слово обязательно требует заполнение другим словом, 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i="1" dirty="0" smtClean="0">
                <a:solidFill>
                  <a:srgbClr val="00B050"/>
                </a:solidFill>
              </a:rPr>
              <a:t>длина, ширина, размер </a:t>
            </a:r>
            <a:r>
              <a:rPr lang="ru-RU" i="1" dirty="0" smtClean="0"/>
              <a:t>– чего</a:t>
            </a:r>
            <a:r>
              <a:rPr lang="ru-RU" dirty="0" smtClean="0"/>
              <a:t>? (обязательная валентность).</a:t>
            </a:r>
          </a:p>
          <a:p>
            <a:pPr>
              <a:buNone/>
            </a:pPr>
            <a:r>
              <a:rPr lang="ru-RU" dirty="0" smtClean="0"/>
              <a:t> Он </a:t>
            </a:r>
            <a:r>
              <a:rPr lang="ru-RU" i="1" dirty="0" smtClean="0"/>
              <a:t>взял </a:t>
            </a:r>
            <a:r>
              <a:rPr lang="ru-RU" i="1" dirty="0" smtClean="0">
                <a:solidFill>
                  <a:srgbClr val="00B050"/>
                </a:solidFill>
              </a:rPr>
              <a:t>книгу</a:t>
            </a:r>
            <a:r>
              <a:rPr lang="ru-RU" dirty="0" smtClean="0"/>
              <a:t> (</a:t>
            </a:r>
            <a:r>
              <a:rPr lang="ru-RU" dirty="0" err="1" smtClean="0"/>
              <a:t>обязат</a:t>
            </a:r>
            <a:r>
              <a:rPr lang="ru-RU" dirty="0" smtClean="0"/>
              <a:t>.) </a:t>
            </a:r>
            <a:r>
              <a:rPr lang="ru-RU" i="1" dirty="0" smtClean="0">
                <a:solidFill>
                  <a:srgbClr val="00B050"/>
                </a:solidFill>
              </a:rPr>
              <a:t>у соседа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(</a:t>
            </a:r>
            <a:r>
              <a:rPr lang="ru-RU" dirty="0" err="1" smtClean="0"/>
              <a:t>факульт</a:t>
            </a:r>
            <a:r>
              <a:rPr lang="ru-RU" dirty="0" smtClean="0"/>
              <a:t>). 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Глагол «взять» реализует обязательную валентность, связанную с его переходностью (что? </a:t>
            </a:r>
            <a:r>
              <a:rPr lang="ru-RU" i="1" dirty="0" smtClean="0"/>
              <a:t>книгу</a:t>
            </a:r>
            <a:r>
              <a:rPr lang="ru-RU" dirty="0" smtClean="0"/>
              <a:t>) и факультативную валентность – </a:t>
            </a:r>
            <a:r>
              <a:rPr lang="ru-RU" i="1" dirty="0" smtClean="0"/>
              <a:t>у соседа</a:t>
            </a:r>
            <a:r>
              <a:rPr lang="ru-RU" dirty="0" smtClean="0"/>
              <a:t>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2"/>
                </a:solidFill>
              </a:rPr>
              <a:t>Факультативная валентность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– слово не требует заполнение другим словом </a:t>
            </a:r>
            <a:r>
              <a:rPr lang="en-US" dirty="0" smtClean="0"/>
              <a:t>e</a:t>
            </a:r>
            <a:r>
              <a:rPr lang="ru-RU" dirty="0" smtClean="0"/>
              <a:t>.</a:t>
            </a:r>
            <a:r>
              <a:rPr lang="en-US" dirty="0" smtClean="0"/>
              <a:t>g</a:t>
            </a:r>
            <a:r>
              <a:rPr lang="ru-RU" dirty="0" smtClean="0"/>
              <a:t>. </a:t>
            </a:r>
            <a:r>
              <a:rPr lang="ru-RU" i="1" dirty="0" smtClean="0">
                <a:solidFill>
                  <a:srgbClr val="00B050"/>
                </a:solidFill>
              </a:rPr>
              <a:t>Взял книгу у соседа</a:t>
            </a:r>
            <a:r>
              <a:rPr lang="ru-RU" dirty="0" smtClean="0"/>
              <a:t>.   </a:t>
            </a:r>
          </a:p>
          <a:p>
            <a:r>
              <a:rPr lang="ru-RU" dirty="0" smtClean="0"/>
              <a:t>Валентность с любым содержанием может быть синтаксически обязательной для одних слов и синтаксически факультативной для других.</a:t>
            </a:r>
          </a:p>
          <a:p>
            <a:r>
              <a:rPr lang="ru-RU" b="1" i="1" dirty="0" smtClean="0">
                <a:solidFill>
                  <a:schemeClr val="accent2"/>
                </a:solidFill>
              </a:rPr>
              <a:t>Формальная валентность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 smtClean="0"/>
              <a:t>– сочетание слов по грамматическим законам (категориям, свойствам). 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08111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6"/>
                </a:solidFill>
              </a:rPr>
              <a:t>Содержательная (семантическая) валентность</a:t>
            </a:r>
            <a:r>
              <a:rPr lang="ru-RU" dirty="0" smtClean="0">
                <a:solidFill>
                  <a:schemeClr val="accent6"/>
                </a:solidFill>
              </a:rPr>
              <a:t> 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357298"/>
            <a:ext cx="7572428" cy="479966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– сочетание слов по смыслу.</a:t>
            </a:r>
          </a:p>
          <a:p>
            <a:r>
              <a:rPr lang="ru-RU" dirty="0" smtClean="0"/>
              <a:t>К механизмам синтаксиса относится и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закон семантического согласования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smtClean="0"/>
              <a:t>(В.Г. Гак) - Общие семы, повторяясь в словах, стоящих в синтагматическом ряду в рамках предложения, как бы поддерживают друг друга, обеспечивая взаимную однозначность слов, </a:t>
            </a:r>
            <a:r>
              <a:rPr lang="en-US" dirty="0" smtClean="0"/>
              <a:t>e</a:t>
            </a:r>
            <a:r>
              <a:rPr lang="ru-RU" dirty="0" smtClean="0"/>
              <a:t>.</a:t>
            </a:r>
            <a:r>
              <a:rPr lang="en-US" dirty="0" smtClean="0"/>
              <a:t>g</a:t>
            </a:r>
            <a:r>
              <a:rPr lang="ru-RU" dirty="0" smtClean="0"/>
              <a:t>. </a:t>
            </a:r>
            <a:r>
              <a:rPr lang="ru-RU" i="1" dirty="0" smtClean="0"/>
              <a:t>пить горячий чай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Сравним предложения: 1) </a:t>
            </a:r>
            <a:r>
              <a:rPr lang="ru-RU" i="1" dirty="0" smtClean="0">
                <a:solidFill>
                  <a:srgbClr val="00B050"/>
                </a:solidFill>
              </a:rPr>
              <a:t>Он приехал к нам летом</a:t>
            </a:r>
            <a:r>
              <a:rPr lang="ru-RU" dirty="0" smtClean="0"/>
              <a:t>. 2) </a:t>
            </a:r>
            <a:r>
              <a:rPr lang="ru-RU" i="1" dirty="0" smtClean="0">
                <a:solidFill>
                  <a:srgbClr val="00B050"/>
                </a:solidFill>
              </a:rPr>
              <a:t>Он приехал к нам за лето…</a:t>
            </a:r>
            <a:endParaRPr lang="ru-RU" dirty="0" smtClean="0">
              <a:solidFill>
                <a:srgbClr val="00B05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6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СИНТАКСИС СЛОВОСОЧЕТАНИЯ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МАЛЫЙ СИНТАКСИС)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00108"/>
            <a:ext cx="8686800" cy="585789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6"/>
                </a:solidFill>
              </a:rPr>
              <a:t>Словосочетание </a:t>
            </a:r>
            <a:r>
              <a:rPr lang="ru-RU" sz="2800" dirty="0" smtClean="0">
                <a:solidFill>
                  <a:schemeClr val="accent6"/>
                </a:solidFill>
              </a:rPr>
              <a:t>(СС) </a:t>
            </a:r>
            <a:r>
              <a:rPr lang="ru-RU" sz="2800" dirty="0" smtClean="0"/>
              <a:t>– группа слов, соединённых между собой сочинительной или подчинительной синтаксической связью.</a:t>
            </a:r>
          </a:p>
          <a:p>
            <a:r>
              <a:rPr lang="ru-RU" sz="2800" b="1" i="1" u="sng" dirty="0" smtClean="0">
                <a:solidFill>
                  <a:schemeClr val="accent6"/>
                </a:solidFill>
              </a:rPr>
              <a:t>От слова СС</a:t>
            </a:r>
            <a:r>
              <a:rPr lang="ru-RU" sz="2800" u="sng" dirty="0" smtClean="0">
                <a:solidFill>
                  <a:schemeClr val="accent6"/>
                </a:solidFill>
              </a:rPr>
              <a:t> </a:t>
            </a:r>
            <a:r>
              <a:rPr lang="ru-RU" sz="2800" dirty="0" smtClean="0"/>
              <a:t>отличается </a:t>
            </a:r>
            <a:r>
              <a:rPr lang="ru-RU" sz="2800" u="sng" dirty="0" smtClean="0"/>
              <a:t>смыслоразличительной функцией</a:t>
            </a:r>
            <a:r>
              <a:rPr lang="ru-RU" sz="2800" dirty="0" smtClean="0"/>
              <a:t> (она шире). СС – </a:t>
            </a:r>
            <a:r>
              <a:rPr lang="ru-RU" sz="2800" u="sng" dirty="0" smtClean="0"/>
              <a:t>уточнённое наименование</a:t>
            </a:r>
            <a:r>
              <a:rPr lang="ru-RU" sz="2800" dirty="0" smtClean="0"/>
              <a:t> к.-л. объекта действительности. </a:t>
            </a:r>
            <a:r>
              <a:rPr lang="en-US" sz="2800" dirty="0" smtClean="0"/>
              <a:t>e</a:t>
            </a:r>
            <a:r>
              <a:rPr lang="ru-RU" sz="2800" dirty="0" smtClean="0"/>
              <a:t>.</a:t>
            </a:r>
            <a:r>
              <a:rPr lang="en-US" sz="2800" dirty="0" smtClean="0"/>
              <a:t>g</a:t>
            </a:r>
            <a:r>
              <a:rPr lang="ru-RU" sz="2800" dirty="0" smtClean="0"/>
              <a:t>. </a:t>
            </a:r>
            <a:r>
              <a:rPr lang="ru-RU" sz="2800" i="1" dirty="0" smtClean="0">
                <a:solidFill>
                  <a:srgbClr val="00B050"/>
                </a:solidFill>
              </a:rPr>
              <a:t>железная дорога</a:t>
            </a:r>
            <a:r>
              <a:rPr lang="ru-RU" sz="2800" dirty="0" smtClean="0">
                <a:solidFill>
                  <a:srgbClr val="00B050"/>
                </a:solidFill>
              </a:rPr>
              <a:t>, </a:t>
            </a:r>
            <a:r>
              <a:rPr lang="ru-RU" sz="2800" i="1" dirty="0" smtClean="0">
                <a:solidFill>
                  <a:srgbClr val="00B050"/>
                </a:solidFill>
              </a:rPr>
              <a:t>синильная кислота</a:t>
            </a:r>
            <a:r>
              <a:rPr lang="ru-RU" sz="2800" i="1" dirty="0" smtClean="0"/>
              <a:t>. </a:t>
            </a:r>
            <a:r>
              <a:rPr lang="ru-RU" sz="2800" dirty="0" smtClean="0"/>
              <a:t>СС – </a:t>
            </a:r>
            <a:r>
              <a:rPr lang="ru-RU" sz="2800" u="sng" dirty="0" smtClean="0"/>
              <a:t>средство номинации</a:t>
            </a:r>
            <a:r>
              <a:rPr lang="ru-RU" sz="2800" dirty="0" smtClean="0"/>
              <a:t>, которое объединяет предмет, качество, признак и т.д. В нём присутствует </a:t>
            </a:r>
            <a:r>
              <a:rPr lang="ru-RU" sz="2800" u="sng" dirty="0" smtClean="0"/>
              <a:t>главный и зависимый компоненты</a:t>
            </a:r>
            <a:r>
              <a:rPr lang="ru-RU" sz="2800" dirty="0" smtClean="0"/>
              <a:t>, </a:t>
            </a:r>
            <a:r>
              <a:rPr lang="en-US" sz="2800" dirty="0" smtClean="0"/>
              <a:t>e</a:t>
            </a:r>
            <a:r>
              <a:rPr lang="ru-RU" sz="2800" dirty="0" smtClean="0"/>
              <a:t>.</a:t>
            </a:r>
            <a:r>
              <a:rPr lang="en-US" sz="2800" dirty="0" smtClean="0"/>
              <a:t>g</a:t>
            </a:r>
            <a:r>
              <a:rPr lang="ru-RU" sz="2800" dirty="0" smtClean="0"/>
              <a:t>. </a:t>
            </a:r>
            <a:r>
              <a:rPr lang="ru-RU" sz="2800" i="1" dirty="0" smtClean="0">
                <a:solidFill>
                  <a:srgbClr val="00B050"/>
                </a:solidFill>
              </a:rPr>
              <a:t>петь песню, красное платье</a:t>
            </a:r>
            <a:r>
              <a:rPr lang="ru-RU" sz="2800" i="1" dirty="0" smtClean="0"/>
              <a:t>.</a:t>
            </a:r>
            <a:r>
              <a:rPr lang="ru-RU" sz="2800" dirty="0" smtClean="0"/>
              <a:t> Его следует отличать от сложных слов, </a:t>
            </a:r>
            <a:r>
              <a:rPr lang="en-US" sz="2800" dirty="0" smtClean="0"/>
              <a:t>e</a:t>
            </a:r>
            <a:r>
              <a:rPr lang="ru-RU" sz="2800" dirty="0" smtClean="0"/>
              <a:t>.</a:t>
            </a:r>
            <a:r>
              <a:rPr lang="en-US" sz="2800" dirty="0" smtClean="0"/>
              <a:t>g</a:t>
            </a:r>
            <a:r>
              <a:rPr lang="ru-RU" sz="2800" dirty="0" smtClean="0"/>
              <a:t>. </a:t>
            </a:r>
            <a:r>
              <a:rPr lang="en-US" sz="2800" i="1" dirty="0" smtClean="0">
                <a:solidFill>
                  <a:srgbClr val="00B050"/>
                </a:solidFill>
              </a:rPr>
              <a:t>blackbird</a:t>
            </a:r>
            <a:r>
              <a:rPr lang="ru-RU" sz="2800" dirty="0" smtClean="0">
                <a:solidFill>
                  <a:srgbClr val="00B050"/>
                </a:solidFill>
              </a:rPr>
              <a:t> </a:t>
            </a:r>
            <a:r>
              <a:rPr lang="ru-RU" sz="2800" dirty="0" smtClean="0"/>
              <a:t>– дрозд и  </a:t>
            </a:r>
            <a:r>
              <a:rPr lang="en-US" sz="2800" i="1" dirty="0" smtClean="0">
                <a:solidFill>
                  <a:srgbClr val="00B050"/>
                </a:solidFill>
              </a:rPr>
              <a:t>black bird</a:t>
            </a:r>
            <a:endParaRPr lang="ru-RU" sz="2800" dirty="0" smtClean="0">
              <a:solidFill>
                <a:srgbClr val="00B050"/>
              </a:solidFill>
            </a:endParaRPr>
          </a:p>
          <a:p>
            <a:r>
              <a:rPr lang="ru-RU" sz="2800" dirty="0" smtClean="0"/>
              <a:t> 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00042"/>
            <a:ext cx="8686800" cy="5580083"/>
          </a:xfrm>
        </p:spPr>
        <p:txBody>
          <a:bodyPr>
            <a:normAutofit lnSpcReduction="10000"/>
          </a:bodyPr>
          <a:lstStyle/>
          <a:p>
            <a:pPr lvl="1"/>
            <a:r>
              <a:rPr lang="ru-RU" b="1" i="1" u="sng" dirty="0" smtClean="0">
                <a:solidFill>
                  <a:schemeClr val="accent6"/>
                </a:solidFill>
              </a:rPr>
              <a:t>В отличие от предложения СС</a:t>
            </a:r>
            <a:r>
              <a:rPr lang="ru-RU" u="sng" dirty="0" smtClean="0">
                <a:solidFill>
                  <a:schemeClr val="accent6"/>
                </a:solidFill>
              </a:rPr>
              <a:t> </a:t>
            </a:r>
            <a:r>
              <a:rPr lang="ru-RU" u="sng" dirty="0" smtClean="0"/>
              <a:t>не обладает коммуникативной ценностью.</a:t>
            </a:r>
            <a:r>
              <a:rPr lang="ru-RU" dirty="0" smtClean="0"/>
              <a:t> </a:t>
            </a:r>
            <a:r>
              <a:rPr lang="ru-RU" u="sng" dirty="0" smtClean="0"/>
              <a:t>Оно лишено интонации, модальности</a:t>
            </a:r>
            <a:r>
              <a:rPr lang="ru-RU" dirty="0" smtClean="0"/>
              <a:t> и т.д. </a:t>
            </a:r>
          </a:p>
          <a:p>
            <a:pPr lvl="1"/>
            <a:r>
              <a:rPr lang="ru-RU" dirty="0" smtClean="0"/>
              <a:t>Формирование словосочетаний является результатом распространения различных знаменательных частей речи (глаголов, существительных, прилагательных и наречий), например, </a:t>
            </a:r>
            <a:endParaRPr lang="ru-RU" sz="2400" dirty="0" smtClean="0"/>
          </a:p>
          <a:p>
            <a:pPr lvl="1"/>
            <a:r>
              <a:rPr lang="ru-RU" dirty="0" smtClean="0"/>
              <a:t>1) </a:t>
            </a:r>
            <a:r>
              <a:rPr lang="ru-RU" i="1" dirty="0" smtClean="0">
                <a:solidFill>
                  <a:srgbClr val="00B050"/>
                </a:solidFill>
              </a:rPr>
              <a:t>читать газету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(глагольное СС); </a:t>
            </a:r>
            <a:endParaRPr lang="ru-RU" sz="2400" dirty="0" smtClean="0"/>
          </a:p>
          <a:p>
            <a:pPr lvl="1"/>
            <a:r>
              <a:rPr lang="ru-RU" dirty="0" smtClean="0"/>
              <a:t>2) </a:t>
            </a:r>
            <a:r>
              <a:rPr lang="ru-RU" i="1" dirty="0" smtClean="0">
                <a:solidFill>
                  <a:srgbClr val="00B050"/>
                </a:solidFill>
              </a:rPr>
              <a:t>езда верхом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(субстантивное СС); </a:t>
            </a:r>
            <a:endParaRPr lang="ru-RU" sz="2400" dirty="0" smtClean="0"/>
          </a:p>
          <a:p>
            <a:pPr lvl="1"/>
            <a:r>
              <a:rPr lang="ru-RU" dirty="0" smtClean="0"/>
              <a:t>3) </a:t>
            </a:r>
            <a:r>
              <a:rPr lang="ru-RU" i="1" dirty="0" smtClean="0">
                <a:solidFill>
                  <a:srgbClr val="00B050"/>
                </a:solidFill>
              </a:rPr>
              <a:t>полный злобы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(адъективное СС); </a:t>
            </a:r>
            <a:endParaRPr lang="ru-RU" sz="2400" dirty="0" smtClean="0"/>
          </a:p>
          <a:p>
            <a:pPr lvl="1"/>
            <a:r>
              <a:rPr lang="ru-RU" dirty="0" smtClean="0"/>
              <a:t>4) </a:t>
            </a:r>
            <a:r>
              <a:rPr lang="ru-RU" i="1" dirty="0" smtClean="0">
                <a:solidFill>
                  <a:srgbClr val="00B050"/>
                </a:solidFill>
              </a:rPr>
              <a:t>светло от солнца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(адвербиальное СС).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1429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/>
                </a:solidFill>
              </a:rPr>
              <a:t>СОЧИНИТЕЛЬНЫЕ И ПОДЧИНИТЕЛЬНЫЕ СС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71546"/>
            <a:ext cx="8686800" cy="5643602"/>
          </a:xfrm>
        </p:spPr>
        <p:txBody>
          <a:bodyPr>
            <a:normAutofit/>
          </a:bodyPr>
          <a:lstStyle/>
          <a:p>
            <a:pPr marL="342900" lvl="1" indent="-342900">
              <a:buFont typeface="Wingdings 2"/>
              <a:buChar char=""/>
            </a:pPr>
            <a:r>
              <a:rPr lang="ru-RU" dirty="0" smtClean="0"/>
              <a:t>В зависимости от способа связи компонентов СС выделяют </a:t>
            </a:r>
            <a:r>
              <a:rPr lang="ru-RU" u="sng" dirty="0" smtClean="0"/>
              <a:t>сочинительные</a:t>
            </a:r>
            <a:r>
              <a:rPr lang="ru-RU" dirty="0" smtClean="0"/>
              <a:t> (равноправные), </a:t>
            </a:r>
            <a:r>
              <a:rPr lang="ru-RU" u="sng" dirty="0" smtClean="0"/>
              <a:t>подчинительные</a:t>
            </a:r>
            <a:r>
              <a:rPr lang="ru-RU" dirty="0" smtClean="0"/>
              <a:t> (субординативные) и </a:t>
            </a:r>
            <a:r>
              <a:rPr lang="ru-RU" u="sng" dirty="0" smtClean="0"/>
              <a:t>предикативные</a:t>
            </a:r>
            <a:r>
              <a:rPr lang="ru-RU" dirty="0" smtClean="0"/>
              <a:t> словосочетания.</a:t>
            </a: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accent6"/>
                </a:solidFill>
              </a:rPr>
              <a:t>Сочинительные словосочетания</a:t>
            </a:r>
            <a:r>
              <a:rPr lang="ru-RU" dirty="0" smtClean="0">
                <a:solidFill>
                  <a:schemeClr val="accent6"/>
                </a:solidFill>
              </a:rPr>
              <a:t> </a:t>
            </a:r>
            <a:r>
              <a:rPr lang="ru-RU" dirty="0" smtClean="0"/>
              <a:t>– ряды однородных членов, т.е. объединены слова одной части речи: </a:t>
            </a:r>
            <a:r>
              <a:rPr lang="ru-RU" i="1" dirty="0" smtClean="0">
                <a:solidFill>
                  <a:srgbClr val="00B050"/>
                </a:solidFill>
              </a:rPr>
              <a:t>мать и отец, война и мир, высокий, но крепкий, быстро и хорошо</a:t>
            </a:r>
            <a:r>
              <a:rPr lang="ru-RU" i="1" dirty="0" smtClean="0"/>
              <a:t>.</a:t>
            </a:r>
            <a:r>
              <a:rPr lang="ru-RU" dirty="0" smtClean="0"/>
              <a:t> С точки зрения возможности их распространения – это незамкнутые, открытые ряды.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785794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</a:rPr>
              <a:t>Сочинительные словосочетания</a:t>
            </a:r>
            <a:endParaRPr lang="ru-RU" sz="32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00108"/>
            <a:ext cx="8686800" cy="585789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Система форм словообразования, парадигма, сочинительных словосочетаний образуется одинаковыми формами словоизменения составляющих их компонентов:.</a:t>
            </a:r>
            <a:r>
              <a:rPr lang="ru-RU" i="1" dirty="0" smtClean="0"/>
              <a:t> </a:t>
            </a:r>
            <a:r>
              <a:rPr lang="ru-RU" i="1" dirty="0" smtClean="0">
                <a:solidFill>
                  <a:srgbClr val="00B050"/>
                </a:solidFill>
              </a:rPr>
              <a:t>нет матери и отца – о матери и отце; нет высокого и худого, дать высокому и худому</a:t>
            </a:r>
            <a:endParaRPr lang="ru-RU" dirty="0" smtClean="0">
              <a:solidFill>
                <a:srgbClr val="00B050"/>
              </a:solidFill>
            </a:endParaRPr>
          </a:p>
          <a:p>
            <a:r>
              <a:rPr lang="ru-RU" dirty="0" smtClean="0"/>
              <a:t>Сочинительные словосочетания с точки зрения возможности их распространения являются незамкнутыми, или открытыми (Щерба). Количество входящих в них компонентов не ограничено: </a:t>
            </a:r>
            <a:r>
              <a:rPr lang="ru-RU" i="1" dirty="0" smtClean="0">
                <a:solidFill>
                  <a:srgbClr val="00B050"/>
                </a:solidFill>
              </a:rPr>
              <a:t>Возы были нагружены сеном, соломой, мешками с мукой, горшками, кирпичом, дровами</a:t>
            </a:r>
            <a:r>
              <a:rPr lang="ru-RU" dirty="0" smtClean="0">
                <a:solidFill>
                  <a:srgbClr val="00B050"/>
                </a:solidFill>
              </a:rPr>
              <a:t> (</a:t>
            </a:r>
            <a:r>
              <a:rPr lang="ru-RU" dirty="0" smtClean="0"/>
              <a:t>Пушкин). </a:t>
            </a:r>
          </a:p>
          <a:p>
            <a:r>
              <a:rPr lang="ru-RU" dirty="0" smtClean="0"/>
              <a:t>Конструкции с сочинительными сочетаниями образуют особый тип расширенных сочетаний многословного образования, чётко противопоставляющихся словосочетаниям с подчинительной связью между компонентами.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accent6"/>
                </a:solidFill>
              </a:rPr>
              <a:t>Подчинительные </a:t>
            </a:r>
            <a:r>
              <a:rPr lang="ru-RU" sz="2800" b="1" i="1" dirty="0" smtClean="0">
                <a:solidFill>
                  <a:schemeClr val="accent6"/>
                </a:solidFill>
              </a:rPr>
              <a:t>словосочетания -</a:t>
            </a:r>
            <a:r>
              <a:rPr lang="ru-RU" sz="2800" dirty="0" smtClean="0">
                <a:solidFill>
                  <a:schemeClr val="accent6"/>
                </a:solidFill>
              </a:rPr>
              <a:t> </a:t>
            </a:r>
            <a:endParaRPr lang="ru-RU" sz="2800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5715016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более многочисленны и разнообразны по своей структуре ; образуются распространением слова в соответствии с его семантическими и грамматическими свойствами формой другого слова.</a:t>
            </a:r>
          </a:p>
          <a:p>
            <a:r>
              <a:rPr lang="ru-RU" sz="2800" dirty="0" smtClean="0"/>
              <a:t>слова, соединённые подчинительной связью, т.е. главное слово и зависимое слово. </a:t>
            </a:r>
          </a:p>
          <a:p>
            <a:r>
              <a:rPr lang="ru-RU" sz="2800" dirty="0" smtClean="0"/>
              <a:t>Они образуются распространением слова в соответствии с его семантическими и грамматическими свойствами формой другого слова. </a:t>
            </a:r>
          </a:p>
          <a:p>
            <a:r>
              <a:rPr lang="ru-RU" sz="2800" dirty="0" smtClean="0"/>
              <a:t>В отличие от сочинительных словосочетаний, подчинительные являются замкнутыми, или закрытыми. </a:t>
            </a:r>
          </a:p>
          <a:p>
            <a:r>
              <a:rPr lang="ru-RU" sz="2800" dirty="0" smtClean="0"/>
              <a:t>Количество входящих в него членов ограничено: основным структурным типом является двусоставное словосочетание. 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857232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</a:rPr>
              <a:t>Подчинительные словосочетания</a:t>
            </a:r>
            <a:endParaRPr lang="ru-RU" sz="32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71546"/>
            <a:ext cx="8686800" cy="578645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являются замкнутыми или закрытыми: количество входящих в них компонентов ограничено (основным структурными типом является двучленное словосочетание);</a:t>
            </a:r>
          </a:p>
          <a:p>
            <a:r>
              <a:rPr lang="ru-RU" dirty="0" smtClean="0"/>
              <a:t>одно из знаменательных слов является главным, стержневым словом, центром СС, которое и определяет структуру СС в целом, а второе знаменательное слово выступает как компонент, зависимый от 1-го</a:t>
            </a:r>
            <a:r>
              <a:rPr lang="ru-RU" i="1" dirty="0" smtClean="0"/>
              <a:t>: </a:t>
            </a:r>
            <a:r>
              <a:rPr lang="ru-RU" i="1" dirty="0" smtClean="0">
                <a:solidFill>
                  <a:srgbClr val="00B050"/>
                </a:solidFill>
              </a:rPr>
              <a:t>новый дом, дом отца, идти на станцию, очень большой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и т.д.</a:t>
            </a:r>
          </a:p>
          <a:p>
            <a:r>
              <a:rPr lang="ru-RU" dirty="0" smtClean="0"/>
              <a:t>система форм и связей внутри подчинительных СС зависит от грамматической природы главного компонента и от его семантики. Поэтому парадигма подчинительных СС – это парадигма их главных компонентов  (</a:t>
            </a:r>
            <a:r>
              <a:rPr lang="ru-RU" i="1" dirty="0" smtClean="0">
                <a:solidFill>
                  <a:srgbClr val="00B050"/>
                </a:solidFill>
              </a:rPr>
              <a:t>дом отца – к дому отца – о доме отца</a:t>
            </a:r>
            <a:r>
              <a:rPr lang="ru-RU" dirty="0" smtClean="0"/>
              <a:t>), которая дублируется в определённых типах СС зависимыми компонентами (</a:t>
            </a:r>
            <a:r>
              <a:rPr lang="ru-RU" i="1" dirty="0" smtClean="0">
                <a:solidFill>
                  <a:srgbClr val="00B050"/>
                </a:solidFill>
              </a:rPr>
              <a:t>большой дом – большому дому – от большого дома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92867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способы классификации подчинительных СС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71546"/>
            <a:ext cx="8686800" cy="5008579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СС можно описывать в терминах морфологии – как сочетания определённой части речи. В основу такой классификации кладётся принадлежность главного компонента к определённой части речи и устанавливаются именные (</a:t>
            </a:r>
            <a:r>
              <a:rPr lang="ru-RU" i="1" dirty="0" smtClean="0">
                <a:solidFill>
                  <a:srgbClr val="00B050"/>
                </a:solidFill>
              </a:rPr>
              <a:t>новая книга, человек дела</a:t>
            </a:r>
            <a:r>
              <a:rPr lang="ru-RU" dirty="0" smtClean="0"/>
              <a:t>), адъективные (</a:t>
            </a:r>
            <a:r>
              <a:rPr lang="ru-RU" i="1" dirty="0" smtClean="0">
                <a:solidFill>
                  <a:srgbClr val="00B050"/>
                </a:solidFill>
              </a:rPr>
              <a:t>очень высокий, бледный от усталости</a:t>
            </a:r>
            <a:r>
              <a:rPr lang="ru-RU" dirty="0" smtClean="0"/>
              <a:t>), глагольные (</a:t>
            </a:r>
            <a:r>
              <a:rPr lang="ru-RU" i="1" dirty="0" smtClean="0">
                <a:solidFill>
                  <a:srgbClr val="00B050"/>
                </a:solidFill>
              </a:rPr>
              <a:t>читать письмо, писать красиво, уехать из города</a:t>
            </a:r>
            <a:r>
              <a:rPr lang="ru-RU" dirty="0" smtClean="0"/>
              <a:t>) словосочетания. </a:t>
            </a:r>
          </a:p>
          <a:p>
            <a:r>
              <a:rPr lang="ru-RU" dirty="0" smtClean="0"/>
              <a:t>Эту классификацию СС можно было назвать морфологической.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71480"/>
            <a:ext cx="8686800" cy="5508645"/>
          </a:xfrm>
        </p:spPr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с использованием конструктивных средств соответствующего языка;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применительно к данному, конкретному положению дел, о котором предполагается сообщить;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применительно к данному, конкретному коммуникативному акту, к его прагматическому контексту, включающему в себя автора высказывания и его адресата (или адресатов), места, времени и условий высказывания.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71546"/>
            <a:ext cx="8686800" cy="500857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Словосочетания можно описывать и в терминах синтаксиса – как сочетания определённых членов предложения. Тогда в основу классификации кладётся роль второго компонента как члена предложения и устанавливаются определительные (</a:t>
            </a:r>
            <a:r>
              <a:rPr lang="ru-RU" i="1" dirty="0" smtClean="0">
                <a:solidFill>
                  <a:srgbClr val="00B050"/>
                </a:solidFill>
              </a:rPr>
              <a:t>новая книга</a:t>
            </a:r>
            <a:r>
              <a:rPr lang="ru-RU" dirty="0" smtClean="0"/>
              <a:t>), объектные (</a:t>
            </a:r>
            <a:r>
              <a:rPr lang="ru-RU" i="1" dirty="0" smtClean="0">
                <a:solidFill>
                  <a:srgbClr val="00B050"/>
                </a:solidFill>
              </a:rPr>
              <a:t>читать письмо, уехать из города</a:t>
            </a:r>
            <a:r>
              <a:rPr lang="ru-RU" dirty="0" smtClean="0"/>
              <a:t>) и обстоятельственные (</a:t>
            </a:r>
            <a:r>
              <a:rPr lang="ru-RU" i="1" dirty="0" smtClean="0">
                <a:solidFill>
                  <a:srgbClr val="00B050"/>
                </a:solidFill>
              </a:rPr>
              <a:t>очень высокий, совсем близко</a:t>
            </a:r>
            <a:r>
              <a:rPr lang="ru-RU" dirty="0" smtClean="0"/>
              <a:t>) СС.</a:t>
            </a:r>
          </a:p>
          <a:p>
            <a:r>
              <a:rPr lang="ru-RU" dirty="0" smtClean="0"/>
              <a:t>Морфологический и синтаксический подходы к установлению типов СС определённым образом связаны. Важным фактором в них выступает ЛЗ сочетающихся слов.</a:t>
            </a:r>
          </a:p>
          <a:p>
            <a:pPr marL="514350" indent="-514350">
              <a:buFont typeface="+mj-lt"/>
              <a:buAutoNum type="arabicPeriod" startAt="2"/>
            </a:pP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3200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sz="3600" b="1" i="1" dirty="0" smtClean="0">
                <a:solidFill>
                  <a:schemeClr val="accent6"/>
                </a:solidFill>
                <a:latin typeface="+mj-lt"/>
              </a:rPr>
              <a:t>КЛАССИФИКАЦИЯ СЛОВОСОЧЕТАНИЙ</a:t>
            </a:r>
            <a:endParaRPr lang="ru-RU" sz="3600" b="1" i="1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42472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sz="3200" b="1" i="1" dirty="0" smtClean="0">
                <a:solidFill>
                  <a:schemeClr val="accent6"/>
                </a:solidFill>
              </a:rPr>
              <a:t>ПО КОЛИЧЕСТВУ КОМПОНЕНТОВ</a:t>
            </a:r>
            <a:r>
              <a:rPr lang="en-US" sz="3200" b="1" i="1" u="sng" dirty="0" smtClean="0">
                <a:solidFill>
                  <a:schemeClr val="accent6"/>
                </a:solidFill>
              </a:rPr>
              <a:t>,</a:t>
            </a:r>
            <a:r>
              <a:rPr lang="ru-RU" sz="3200" dirty="0" smtClean="0">
                <a:solidFill>
                  <a:schemeClr val="accent6"/>
                </a:solidFill>
              </a:rPr>
              <a:t> </a:t>
            </a:r>
            <a:r>
              <a:rPr lang="ru-RU" sz="2800" dirty="0" smtClean="0"/>
              <a:t>входящих в СС:  </a:t>
            </a:r>
          </a:p>
          <a:p>
            <a:pPr lvl="1"/>
            <a:r>
              <a:rPr lang="ru-RU" sz="2800" i="1" u="sng" dirty="0" smtClean="0">
                <a:solidFill>
                  <a:schemeClr val="tx1"/>
                </a:solidFill>
              </a:rPr>
              <a:t>простые</a:t>
            </a:r>
            <a:r>
              <a:rPr lang="ru-RU" sz="2800" dirty="0" smtClean="0">
                <a:solidFill>
                  <a:schemeClr val="tx1"/>
                </a:solidFill>
              </a:rPr>
              <a:t> (двучленные) – </a:t>
            </a:r>
            <a:r>
              <a:rPr lang="ru-RU" sz="2800" i="1" dirty="0" smtClean="0">
                <a:solidFill>
                  <a:schemeClr val="tx1"/>
                </a:solidFill>
              </a:rPr>
              <a:t>купить газету</a:t>
            </a:r>
            <a:r>
              <a:rPr lang="ru-RU" sz="2800" dirty="0" smtClean="0">
                <a:solidFill>
                  <a:schemeClr val="tx1"/>
                </a:solidFill>
              </a:rPr>
              <a:t>;</a:t>
            </a:r>
          </a:p>
          <a:p>
            <a:pPr lvl="1"/>
            <a:r>
              <a:rPr lang="ru-RU" sz="2800" i="1" u="sng" dirty="0" smtClean="0">
                <a:solidFill>
                  <a:schemeClr val="tx1"/>
                </a:solidFill>
              </a:rPr>
              <a:t>сложные</a:t>
            </a:r>
            <a:r>
              <a:rPr lang="ru-RU" sz="2800" dirty="0" smtClean="0">
                <a:solidFill>
                  <a:schemeClr val="tx1"/>
                </a:solidFill>
              </a:rPr>
              <a:t>, включающие более двух компонентов: </a:t>
            </a:r>
            <a:r>
              <a:rPr lang="ru-RU" sz="2800" i="1" dirty="0" smtClean="0">
                <a:solidFill>
                  <a:schemeClr val="tx1"/>
                </a:solidFill>
              </a:rPr>
              <a:t>рассказывать сказку тихо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/>
            <a:r>
              <a:rPr lang="en-US" sz="3200" b="1" i="1" dirty="0" smtClean="0">
                <a:solidFill>
                  <a:schemeClr val="accent6"/>
                </a:solidFill>
              </a:rPr>
              <a:t>2. </a:t>
            </a:r>
            <a:r>
              <a:rPr lang="ru-RU" sz="3200" b="1" i="1" dirty="0" err="1" smtClean="0">
                <a:solidFill>
                  <a:schemeClr val="accent6"/>
                </a:solidFill>
              </a:rPr>
              <a:t>частеречная</a:t>
            </a:r>
            <a:r>
              <a:rPr lang="ru-RU" sz="3200" b="1" i="1" dirty="0" smtClean="0">
                <a:solidFill>
                  <a:schemeClr val="accent6"/>
                </a:solidFill>
              </a:rPr>
              <a:t> принадлежность</a:t>
            </a:r>
            <a:r>
              <a:rPr lang="ru-RU" sz="3200" dirty="0" smtClean="0">
                <a:solidFill>
                  <a:schemeClr val="accent6"/>
                </a:solidFill>
              </a:rPr>
              <a:t> </a:t>
            </a:r>
            <a:r>
              <a:rPr lang="ru-RU" sz="3200" b="1" i="1" dirty="0" smtClean="0">
                <a:solidFill>
                  <a:schemeClr val="accent6"/>
                </a:solidFill>
              </a:rPr>
              <a:t>по главному слову </a:t>
            </a:r>
            <a:endParaRPr lang="ru-RU" sz="3200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228158"/>
          </a:xfrm>
        </p:spPr>
        <p:txBody>
          <a:bodyPr/>
          <a:lstStyle/>
          <a:p>
            <a:pPr marL="731520" lvl="1" indent="-457200">
              <a:buFont typeface="+mj-lt"/>
              <a:buAutoNum type="arabicPeriod"/>
            </a:pPr>
            <a:r>
              <a:rPr lang="ru-RU" sz="2800" i="1" u="sng" dirty="0" smtClean="0"/>
              <a:t>субстантивные</a:t>
            </a:r>
            <a:r>
              <a:rPr lang="ru-RU" sz="2800" dirty="0" smtClean="0"/>
              <a:t> (</a:t>
            </a:r>
            <a:r>
              <a:rPr lang="ru-RU" sz="2800" dirty="0" smtClean="0">
                <a:solidFill>
                  <a:schemeClr val="tx1"/>
                </a:solidFill>
              </a:rPr>
              <a:t>гл.слово – имя </a:t>
            </a:r>
            <a:r>
              <a:rPr lang="ru-RU" sz="2800" dirty="0" err="1" smtClean="0">
                <a:solidFill>
                  <a:schemeClr val="tx1"/>
                </a:solidFill>
              </a:rPr>
              <a:t>сущ-е</a:t>
            </a:r>
            <a:r>
              <a:rPr lang="ru-RU" sz="2800" dirty="0" smtClean="0">
                <a:solidFill>
                  <a:schemeClr val="tx1"/>
                </a:solidFill>
              </a:rPr>
              <a:t>): </a:t>
            </a:r>
            <a:r>
              <a:rPr lang="ru-RU" sz="2800" i="1" dirty="0" smtClean="0">
                <a:solidFill>
                  <a:srgbClr val="00B050"/>
                </a:solidFill>
              </a:rPr>
              <a:t>интересная книга</a:t>
            </a:r>
            <a:r>
              <a:rPr lang="ru-RU" i="1" dirty="0" smtClean="0">
                <a:solidFill>
                  <a:schemeClr val="tx1"/>
                </a:solidFill>
              </a:rPr>
              <a:t>;</a:t>
            </a:r>
            <a:endParaRPr lang="ru-RU" sz="2800" dirty="0" smtClean="0">
              <a:solidFill>
                <a:schemeClr val="tx1"/>
              </a:solidFill>
            </a:endParaRPr>
          </a:p>
          <a:p>
            <a:pPr marL="731520" lvl="1" indent="-457200">
              <a:buFont typeface="+mj-lt"/>
              <a:buAutoNum type="arabicPeriod"/>
            </a:pPr>
            <a:r>
              <a:rPr lang="ru-RU" i="1" u="sng" dirty="0" smtClean="0"/>
              <a:t>г</a:t>
            </a:r>
            <a:r>
              <a:rPr lang="ru-RU" sz="2800" i="1" u="sng" dirty="0" smtClean="0"/>
              <a:t>лагольные</a:t>
            </a:r>
            <a:r>
              <a:rPr lang="ru-RU" i="1" u="sng" dirty="0" smtClean="0"/>
              <a:t>: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i="1" dirty="0" smtClean="0">
                <a:solidFill>
                  <a:srgbClr val="00B050"/>
                </a:solidFill>
              </a:rPr>
              <a:t>читаю книгу</a:t>
            </a:r>
            <a:r>
              <a:rPr lang="ru-RU" sz="2800" dirty="0" smtClean="0"/>
              <a:t>;</a:t>
            </a:r>
          </a:p>
          <a:p>
            <a:pPr marL="731520" lvl="1" indent="-457200">
              <a:buFont typeface="+mj-lt"/>
              <a:buAutoNum type="arabicPeriod"/>
            </a:pPr>
            <a:r>
              <a:rPr lang="ru-RU" sz="2800" i="1" u="sng" dirty="0" smtClean="0"/>
              <a:t>Адъективные: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i="1" dirty="0" smtClean="0">
                <a:solidFill>
                  <a:srgbClr val="00B050"/>
                </a:solidFill>
              </a:rPr>
              <a:t>очень серьёзный</a:t>
            </a:r>
            <a:r>
              <a:rPr lang="ru-RU" sz="2800" dirty="0" smtClean="0"/>
              <a:t>; </a:t>
            </a:r>
          </a:p>
          <a:p>
            <a:pPr marL="731520" lvl="1" indent="-457200">
              <a:buFont typeface="+mj-lt"/>
              <a:buAutoNum type="arabicPeriod"/>
            </a:pPr>
            <a:r>
              <a:rPr lang="ru-RU" sz="2800" i="1" u="sng" dirty="0" smtClean="0"/>
              <a:t>Адвербиальные: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i="1" dirty="0" smtClean="0">
                <a:solidFill>
                  <a:srgbClr val="00B050"/>
                </a:solidFill>
              </a:rPr>
              <a:t>чрезвычайно важно</a:t>
            </a:r>
            <a:r>
              <a:rPr lang="ru-RU" sz="2800" dirty="0" smtClean="0"/>
              <a:t>;</a:t>
            </a:r>
          </a:p>
          <a:p>
            <a:pPr marL="731520" lvl="1" indent="-457200">
              <a:buFont typeface="+mj-lt"/>
              <a:buAutoNum type="arabicPeriod"/>
            </a:pPr>
            <a:r>
              <a:rPr lang="ru-RU" sz="2800" i="1" u="sng" dirty="0" smtClean="0"/>
              <a:t>Местоимённые</a:t>
            </a:r>
            <a:r>
              <a:rPr lang="ru-RU" i="1" u="sng" dirty="0" smtClean="0"/>
              <a:t>: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i="1" dirty="0" smtClean="0">
                <a:solidFill>
                  <a:srgbClr val="00B050"/>
                </a:solidFill>
              </a:rPr>
              <a:t>каждый из них</a:t>
            </a:r>
            <a:r>
              <a:rPr lang="ru-RU" sz="2800" dirty="0" smtClean="0">
                <a:solidFill>
                  <a:srgbClr val="00B05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en-US" b="1" i="1" dirty="0" smtClean="0">
                <a:solidFill>
                  <a:schemeClr val="accent6"/>
                </a:solidFill>
              </a:rPr>
              <a:t>3. </a:t>
            </a:r>
            <a:r>
              <a:rPr lang="ru-RU" b="1" i="1" dirty="0" smtClean="0">
                <a:solidFill>
                  <a:schemeClr val="accent6"/>
                </a:solidFill>
              </a:rPr>
              <a:t>По характеру смысловых отношении между компонентами</a:t>
            </a:r>
            <a:r>
              <a:rPr lang="ru-RU" dirty="0" smtClean="0">
                <a:solidFill>
                  <a:schemeClr val="accent6"/>
                </a:solidFill>
              </a:rPr>
              <a:t> 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303838"/>
          </a:xfrm>
        </p:spPr>
        <p:txBody>
          <a:bodyPr>
            <a:normAutofit fontScale="92500"/>
          </a:bodyPr>
          <a:lstStyle/>
          <a:p>
            <a:pPr marL="731520" lvl="1" indent="-457200">
              <a:buFont typeface="+mj-lt"/>
              <a:buAutoNum type="arabicPeriod"/>
            </a:pPr>
            <a:r>
              <a:rPr lang="ru-RU" sz="2800" i="1" u="sng" dirty="0" smtClean="0"/>
              <a:t>атрибутивные</a:t>
            </a:r>
            <a:r>
              <a:rPr lang="ru-RU" sz="2800" dirty="0" smtClean="0"/>
              <a:t> (</a:t>
            </a:r>
            <a:r>
              <a:rPr lang="ru-RU" sz="2800" dirty="0" smtClean="0">
                <a:solidFill>
                  <a:schemeClr val="tx1"/>
                </a:solidFill>
              </a:rPr>
              <a:t>предмет характеризуется с </a:t>
            </a:r>
            <a:r>
              <a:rPr lang="ru-RU" sz="2800" dirty="0" err="1" smtClean="0">
                <a:solidFill>
                  <a:schemeClr val="tx1"/>
                </a:solidFill>
              </a:rPr>
              <a:t>т.зр</a:t>
            </a:r>
            <a:r>
              <a:rPr lang="ru-RU" sz="2800" dirty="0" smtClean="0">
                <a:solidFill>
                  <a:schemeClr val="tx1"/>
                </a:solidFill>
              </a:rPr>
              <a:t>. признака: </a:t>
            </a:r>
            <a:r>
              <a:rPr lang="ru-RU" sz="2800" i="1" dirty="0" smtClean="0">
                <a:solidFill>
                  <a:srgbClr val="00B050"/>
                </a:solidFill>
              </a:rPr>
              <a:t>длинная дорога, мясо по-французски</a:t>
            </a:r>
            <a:r>
              <a:rPr lang="ru-RU" sz="2800" dirty="0" smtClean="0">
                <a:solidFill>
                  <a:schemeClr val="tx1"/>
                </a:solidFill>
              </a:rPr>
              <a:t>; </a:t>
            </a:r>
          </a:p>
          <a:p>
            <a:pPr marL="731520" lvl="1" indent="-457200">
              <a:buFont typeface="+mj-lt"/>
              <a:buAutoNum type="arabicPeriod"/>
            </a:pPr>
            <a:r>
              <a:rPr lang="ru-RU" sz="2800" i="1" u="sng" dirty="0" smtClean="0"/>
              <a:t>объектные</a:t>
            </a:r>
            <a:r>
              <a:rPr lang="ru-RU" sz="2800" dirty="0" smtClean="0"/>
              <a:t> (</a:t>
            </a:r>
            <a:r>
              <a:rPr lang="ru-RU" sz="2800" dirty="0" smtClean="0">
                <a:solidFill>
                  <a:schemeClr val="tx1"/>
                </a:solidFill>
              </a:rPr>
              <a:t>между действием и тем предметом, на которое направлено это действие: </a:t>
            </a:r>
            <a:r>
              <a:rPr lang="ru-RU" sz="2800" i="1" dirty="0" smtClean="0">
                <a:solidFill>
                  <a:srgbClr val="00B050"/>
                </a:solidFill>
              </a:rPr>
              <a:t>изготовление оборудования</a:t>
            </a:r>
            <a:r>
              <a:rPr lang="ru-RU" sz="2800" dirty="0" smtClean="0">
                <a:solidFill>
                  <a:schemeClr val="tx1"/>
                </a:solidFill>
              </a:rPr>
              <a:t>. </a:t>
            </a:r>
          </a:p>
          <a:p>
            <a:pPr marL="731520" lvl="1" indent="-457200">
              <a:buFont typeface="+mj-lt"/>
              <a:buAutoNum type="arabicPeriod"/>
            </a:pPr>
            <a:r>
              <a:rPr lang="ru-RU" sz="2800" i="1" u="sng" dirty="0" smtClean="0"/>
              <a:t>обстоятельственные</a:t>
            </a:r>
            <a:r>
              <a:rPr lang="ru-RU" sz="2800" dirty="0" smtClean="0"/>
              <a:t> (</a:t>
            </a:r>
            <a:r>
              <a:rPr lang="ru-RU" sz="2800" dirty="0" smtClean="0">
                <a:solidFill>
                  <a:schemeClr val="tx1"/>
                </a:solidFill>
              </a:rPr>
              <a:t>действие характеризуется по его прохождению, протеканию: </a:t>
            </a:r>
            <a:r>
              <a:rPr lang="ru-RU" sz="2800" i="1" dirty="0" smtClean="0">
                <a:solidFill>
                  <a:srgbClr val="00B050"/>
                </a:solidFill>
              </a:rPr>
              <a:t>медленно идти, отдыхать в парке, встать на рассвете</a:t>
            </a:r>
            <a:r>
              <a:rPr lang="ru-RU" sz="2800" dirty="0" smtClean="0">
                <a:solidFill>
                  <a:schemeClr val="tx1"/>
                </a:solidFill>
              </a:rPr>
              <a:t>; </a:t>
            </a:r>
          </a:p>
          <a:p>
            <a:pPr marL="731520" lvl="1" indent="-457200">
              <a:buFont typeface="+mj-lt"/>
              <a:buAutoNum type="arabicPeriod"/>
            </a:pPr>
            <a:r>
              <a:rPr lang="ru-RU" sz="2800" i="1" u="sng" dirty="0" err="1" smtClean="0"/>
              <a:t>комплетивные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(выражают восполняющие отношения) один компонент информативно недостаточен и требует восполнения его другими компонентами:</a:t>
            </a:r>
            <a:r>
              <a:rPr lang="en-US" sz="2800" i="1" dirty="0" smtClean="0">
                <a:solidFill>
                  <a:srgbClr val="00B050"/>
                </a:solidFill>
              </a:rPr>
              <a:t>c</a:t>
            </a:r>
            <a:r>
              <a:rPr lang="ru-RU" sz="2800" i="1" dirty="0" err="1" smtClean="0">
                <a:solidFill>
                  <a:srgbClr val="00B050"/>
                </a:solidFill>
              </a:rPr>
              <a:t>лыть</a:t>
            </a:r>
            <a:r>
              <a:rPr lang="ru-RU" sz="2800" i="1" dirty="0" smtClean="0">
                <a:solidFill>
                  <a:srgbClr val="00B050"/>
                </a:solidFill>
              </a:rPr>
              <a:t> храбрецом, оказаться трусом</a:t>
            </a:r>
            <a:endParaRPr lang="ru-RU" sz="2800" dirty="0" smtClean="0">
              <a:solidFill>
                <a:srgbClr val="00B05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3200" i="1" dirty="0" smtClean="0">
                <a:solidFill>
                  <a:schemeClr val="accent6"/>
                </a:solidFill>
                <a:latin typeface="+mj-lt"/>
              </a:rPr>
              <a:t>СПОСОБЫ </a:t>
            </a:r>
            <a:r>
              <a:rPr lang="ru-RU" sz="3200" i="1" dirty="0">
                <a:solidFill>
                  <a:schemeClr val="accent6"/>
                </a:solidFill>
                <a:latin typeface="+mj-lt"/>
              </a:rPr>
              <a:t>ВЫРАЖЕНИЯ СИНТАКСИЧЕСКОЙ </a:t>
            </a:r>
            <a:r>
              <a:rPr lang="ru-RU" sz="3200" i="1" dirty="0" smtClean="0">
                <a:solidFill>
                  <a:schemeClr val="accent6"/>
                </a:solidFill>
                <a:latin typeface="+mj-lt"/>
              </a:rPr>
              <a:t>СВЯЗИ</a:t>
            </a:r>
            <a:endParaRPr lang="ru-RU" sz="3200" i="1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99662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Согласование</a:t>
            </a:r>
            <a:r>
              <a:rPr lang="ru-RU" dirty="0" smtClean="0"/>
              <a:t> – вид подчинительной связи, при котором зависимое слово повторяет грамматические формы главного: </a:t>
            </a:r>
            <a:r>
              <a:rPr lang="ru-RU" i="1" dirty="0" smtClean="0">
                <a:solidFill>
                  <a:srgbClr val="00B050"/>
                </a:solidFill>
              </a:rPr>
              <a:t>синее небо, вечернее платье, красный флаг </a:t>
            </a:r>
            <a:r>
              <a:rPr lang="ru-RU" i="1" dirty="0" smtClean="0"/>
              <a:t>(ед.ч., род, падеж…)</a:t>
            </a:r>
            <a:r>
              <a:rPr lang="ru-RU" dirty="0" smtClean="0"/>
              <a:t>.</a:t>
            </a:r>
          </a:p>
          <a:p>
            <a:r>
              <a:rPr lang="ru-RU" dirty="0" smtClean="0"/>
              <a:t>Этот вид связи  чаще используется для выражения атрибутивных отношений.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5651521"/>
          </a:xfrm>
        </p:spPr>
        <p:txBody>
          <a:bodyPr>
            <a:normAutofit/>
          </a:bodyPr>
          <a:lstStyle/>
          <a:p>
            <a:pPr marL="514350" lvl="0" indent="-514350" algn="ctr">
              <a:buFont typeface="+mj-lt"/>
              <a:buAutoNum type="arabicPeriod" startAt="2"/>
            </a:pPr>
            <a:r>
              <a:rPr lang="ru-RU" b="1" i="1" dirty="0" smtClean="0">
                <a:solidFill>
                  <a:schemeClr val="accent6"/>
                </a:solidFill>
              </a:rPr>
              <a:t>УПРАВЛЕНИЕ</a:t>
            </a:r>
            <a:r>
              <a:rPr lang="ru-RU" dirty="0" smtClean="0">
                <a:solidFill>
                  <a:schemeClr val="accent6"/>
                </a:solidFill>
              </a:rPr>
              <a:t> – </a:t>
            </a:r>
          </a:p>
          <a:p>
            <a:pPr marL="514350" lvl="0" indent="-514350">
              <a:buNone/>
            </a:pPr>
            <a:r>
              <a:rPr lang="ru-RU" dirty="0" smtClean="0"/>
              <a:t>	вид подчинительной связи, при котором главный компонент требует постановки зависимого компонента в определённой грамматической форме, при этом изменение формы главного слова не вызывает изменения формы зависимого, </a:t>
            </a:r>
            <a:r>
              <a:rPr lang="en-US" dirty="0" smtClean="0"/>
              <a:t>e</a:t>
            </a:r>
            <a:r>
              <a:rPr lang="ru-RU" dirty="0" smtClean="0"/>
              <a:t>.</a:t>
            </a:r>
            <a:r>
              <a:rPr lang="en-US" dirty="0" smtClean="0"/>
              <a:t>g</a:t>
            </a:r>
            <a:r>
              <a:rPr lang="ru-RU" dirty="0" smtClean="0"/>
              <a:t>. </a:t>
            </a:r>
            <a:r>
              <a:rPr lang="ru-RU" i="1" dirty="0" smtClean="0">
                <a:solidFill>
                  <a:srgbClr val="00B050"/>
                </a:solidFill>
              </a:rPr>
              <a:t>резать хлеб, слыть чудаком, подарок отцу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При управлении обычно возникают объектные или </a:t>
            </a:r>
            <a:r>
              <a:rPr lang="ru-RU" dirty="0" err="1" smtClean="0"/>
              <a:t>комплетивные</a:t>
            </a:r>
            <a:r>
              <a:rPr lang="ru-RU" dirty="0" smtClean="0"/>
              <a:t> отношения.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/>
          <a:lstStyle/>
          <a:p>
            <a:pPr marL="514350" lvl="0" indent="-514350" algn="ctr">
              <a:buFont typeface="+mj-lt"/>
              <a:buAutoNum type="arabicPeriod" startAt="3"/>
            </a:pPr>
            <a:r>
              <a:rPr lang="ru-RU" b="1" i="1" dirty="0" smtClean="0">
                <a:solidFill>
                  <a:schemeClr val="accent6"/>
                </a:solidFill>
              </a:rPr>
              <a:t>ПРИМЫКАНИЕ</a:t>
            </a:r>
            <a:r>
              <a:rPr lang="ru-RU" b="1" dirty="0" smtClean="0">
                <a:solidFill>
                  <a:schemeClr val="accent6"/>
                </a:solidFill>
              </a:rPr>
              <a:t> –</a:t>
            </a:r>
            <a:r>
              <a:rPr lang="ru-RU" sz="2800" b="1" dirty="0" smtClean="0"/>
              <a:t> </a:t>
            </a:r>
          </a:p>
          <a:p>
            <a:pPr marL="514350" lvl="0" indent="-514350">
              <a:buNone/>
            </a:pPr>
            <a:r>
              <a:rPr lang="ru-RU" sz="2800" dirty="0" smtClean="0"/>
              <a:t>	</a:t>
            </a:r>
          </a:p>
          <a:p>
            <a:pPr marL="514350" lvl="0" indent="-514350">
              <a:buNone/>
            </a:pPr>
            <a:r>
              <a:rPr lang="ru-RU" dirty="0" smtClean="0"/>
              <a:t>	вид подчинительной связи, при котором зависимый компонент присоединяется к главному без изменения своей грамматической формы: </a:t>
            </a:r>
            <a:r>
              <a:rPr lang="ru-RU" i="1" dirty="0" smtClean="0">
                <a:solidFill>
                  <a:srgbClr val="00B050"/>
                </a:solidFill>
              </a:rPr>
              <a:t>вышивать красиво, ехать верхом, кофе по-турецки</a:t>
            </a:r>
            <a:r>
              <a:rPr lang="ru-RU" dirty="0" smtClean="0"/>
              <a:t>. </a:t>
            </a:r>
          </a:p>
          <a:p>
            <a:pPr marL="514350" lvl="0" indent="-514350">
              <a:buNone/>
            </a:pPr>
            <a:r>
              <a:rPr lang="ru-RU" dirty="0" smtClean="0"/>
              <a:t>	Это смысловая связь компонентов, которая не имеет формального выражения.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3200" i="1" dirty="0" smtClean="0">
                <a:solidFill>
                  <a:schemeClr val="accent6"/>
                </a:solidFill>
                <a:latin typeface="+mj-lt"/>
              </a:rPr>
              <a:t>ТИПЫ </a:t>
            </a:r>
            <a:r>
              <a:rPr lang="ru-RU" sz="3200" i="1" dirty="0">
                <a:solidFill>
                  <a:schemeClr val="accent6"/>
                </a:solidFill>
                <a:latin typeface="+mj-lt"/>
              </a:rPr>
              <a:t>СВЯЗИ </a:t>
            </a:r>
            <a:r>
              <a:rPr lang="ru-RU" sz="3200" i="1" dirty="0" smtClean="0">
                <a:solidFill>
                  <a:schemeClr val="accent6"/>
                </a:solidFill>
                <a:latin typeface="+mj-lt"/>
              </a:rPr>
              <a:t>СЛОВ</a:t>
            </a:r>
            <a:endParaRPr lang="ru-RU" sz="3200" i="1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57298"/>
            <a:ext cx="8686800" cy="4722827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accent6"/>
                </a:solidFill>
              </a:rPr>
              <a:t>Атрибутивная связь.</a:t>
            </a:r>
            <a:r>
              <a:rPr lang="ru-RU" dirty="0" smtClean="0">
                <a:solidFill>
                  <a:schemeClr val="accent6"/>
                </a:solidFill>
              </a:rPr>
              <a:t> </a:t>
            </a:r>
          </a:p>
          <a:p>
            <a:pPr marL="514350" indent="-514350">
              <a:buNone/>
            </a:pPr>
            <a:r>
              <a:rPr lang="ru-RU" sz="2800" dirty="0" smtClean="0"/>
              <a:t>	В рус. яз – это сочетание </a:t>
            </a:r>
            <a:r>
              <a:rPr lang="ru-RU" sz="2800" dirty="0" err="1" smtClean="0"/>
              <a:t>сущ+прил</a:t>
            </a:r>
            <a:r>
              <a:rPr lang="ru-RU" sz="2800" dirty="0" smtClean="0"/>
              <a:t>, грамматическим способом выражения атрибутивной связи выступает </a:t>
            </a:r>
            <a:r>
              <a:rPr lang="ru-RU" sz="2800" u="sng" dirty="0" smtClean="0"/>
              <a:t>согласование</a:t>
            </a:r>
            <a:r>
              <a:rPr lang="ru-RU" sz="2800" dirty="0" smtClean="0"/>
              <a:t>, при котором значение зависимого компонента повторяет грамматическое значение главного. </a:t>
            </a:r>
          </a:p>
          <a:p>
            <a:pPr marL="514350" indent="-514350">
              <a:buNone/>
            </a:pPr>
            <a:r>
              <a:rPr lang="ru-RU" sz="2800" dirty="0" smtClean="0"/>
              <a:t>	Этот тип связывает компоненты адвербиальных и обстоятельственных СС, при грам. способе – </a:t>
            </a:r>
            <a:r>
              <a:rPr lang="ru-RU" sz="2800" u="sng" dirty="0" smtClean="0"/>
              <a:t>примыкание </a:t>
            </a:r>
            <a:r>
              <a:rPr lang="ru-RU" sz="2800" dirty="0" smtClean="0"/>
              <a:t>(</a:t>
            </a:r>
            <a:r>
              <a:rPr lang="ru-RU" sz="2800" i="1" dirty="0" smtClean="0">
                <a:solidFill>
                  <a:srgbClr val="00B050"/>
                </a:solidFill>
              </a:rPr>
              <a:t>говорить громко, очень весёлый</a:t>
            </a:r>
            <a:r>
              <a:rPr lang="ru-RU" sz="2800" dirty="0" smtClean="0"/>
              <a:t>);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4"/>
            <a:ext cx="8124852" cy="5651521"/>
          </a:xfrm>
        </p:spPr>
        <p:txBody>
          <a:bodyPr/>
          <a:lstStyle/>
          <a:p>
            <a:pPr marL="514350" indent="-514350" algn="ctr">
              <a:buFont typeface="+mj-lt"/>
              <a:buAutoNum type="arabicPeriod" startAt="2"/>
            </a:pPr>
            <a:r>
              <a:rPr lang="ru-RU" b="1" i="1" dirty="0" smtClean="0">
                <a:solidFill>
                  <a:schemeClr val="accent6"/>
                </a:solidFill>
              </a:rPr>
              <a:t>КОМПЛЕТИВНАЯ</a:t>
            </a:r>
            <a:r>
              <a:rPr lang="ru-RU" dirty="0" smtClean="0">
                <a:solidFill>
                  <a:schemeClr val="accent6"/>
                </a:solidFill>
              </a:rPr>
              <a:t> – </a:t>
            </a:r>
          </a:p>
          <a:p>
            <a:pPr marL="514350" indent="-514350">
              <a:buNone/>
            </a:pPr>
            <a:r>
              <a:rPr lang="ru-RU" sz="2800" dirty="0" smtClean="0"/>
              <a:t>	</a:t>
            </a:r>
          </a:p>
          <a:p>
            <a:pPr marL="514350" indent="-514350">
              <a:buNone/>
            </a:pPr>
            <a:r>
              <a:rPr lang="ru-RU" sz="2800" dirty="0" smtClean="0"/>
              <a:t>	связь компонентов с прямым или предложным </a:t>
            </a:r>
            <a:r>
              <a:rPr lang="ru-RU" sz="2800" u="sng" dirty="0" smtClean="0"/>
              <a:t>управлением</a:t>
            </a:r>
            <a:r>
              <a:rPr lang="ru-RU" sz="2800" dirty="0" smtClean="0"/>
              <a:t>. При управлении ГЗ главного компонента обусловливает наличие определённого ГЗ у зависимого: </a:t>
            </a:r>
            <a:r>
              <a:rPr lang="ru-RU" sz="2800" i="1" dirty="0" smtClean="0">
                <a:solidFill>
                  <a:srgbClr val="00B050"/>
                </a:solidFill>
              </a:rPr>
              <a:t>решать задачу (проблему), снимать книгу (с полки), копию (документа), шапку, обувь, пенку (с молока), комнату…; размышлять о случившемся; работать над книгой, писать письмо другу….</a:t>
            </a:r>
            <a:endParaRPr lang="ru-RU" sz="2800" dirty="0" smtClean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 startAt="2"/>
            </a:pPr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>
            <a:normAutofit/>
          </a:bodyPr>
          <a:lstStyle/>
          <a:p>
            <a:pPr marL="514350" indent="-514350" algn="ctr">
              <a:buFont typeface="+mj-lt"/>
              <a:buAutoNum type="arabicPeriod" startAt="3"/>
            </a:pPr>
            <a:r>
              <a:rPr lang="ru-RU" b="1" i="1" dirty="0" smtClean="0">
                <a:solidFill>
                  <a:schemeClr val="accent6"/>
                </a:solidFill>
              </a:rPr>
              <a:t>ПРЕДИКАТИВНАЯ</a:t>
            </a:r>
            <a:r>
              <a:rPr lang="ru-RU" dirty="0" smtClean="0">
                <a:solidFill>
                  <a:schemeClr val="accent6"/>
                </a:solidFill>
              </a:rPr>
              <a:t> </a:t>
            </a:r>
          </a:p>
          <a:p>
            <a:pPr marL="514350" indent="-514350">
              <a:buNone/>
            </a:pPr>
            <a:r>
              <a:rPr lang="ru-RU" sz="2800" dirty="0" smtClean="0"/>
              <a:t>	</a:t>
            </a:r>
            <a:r>
              <a:rPr lang="ru-RU" dirty="0" smtClean="0"/>
              <a:t>связь наблюдается только в предложении. </a:t>
            </a:r>
          </a:p>
          <a:p>
            <a:pPr marL="514350" indent="-514350">
              <a:buNone/>
            </a:pPr>
            <a:r>
              <a:rPr lang="ru-RU" dirty="0" smtClean="0"/>
              <a:t>	Это – связь главных членов предложения: 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ru-RU" i="1" dirty="0" smtClean="0">
                <a:solidFill>
                  <a:srgbClr val="00B050"/>
                </a:solidFill>
              </a:rPr>
              <a:t>Петя читает, </a:t>
            </a:r>
            <a:r>
              <a:rPr lang="en-US" i="1" dirty="0" smtClean="0">
                <a:solidFill>
                  <a:srgbClr val="00B050"/>
                </a:solidFill>
              </a:rPr>
              <a:t>John works, I dance…</a:t>
            </a:r>
            <a:endParaRPr lang="ru-RU" i="1" dirty="0" smtClean="0">
              <a:solidFill>
                <a:srgbClr val="00B050"/>
              </a:solidFill>
            </a:endParaRPr>
          </a:p>
          <a:p>
            <a:pPr marL="514350" indent="-514350" algn="ctr">
              <a:buNone/>
            </a:pPr>
            <a:endParaRPr lang="ru-RU" sz="2800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514350" indent="-514350" algn="ctr">
              <a:buNone/>
            </a:pPr>
            <a:r>
              <a:rPr lang="ru-RU" b="1" i="1" dirty="0" smtClean="0">
                <a:solidFill>
                  <a:schemeClr val="accent6"/>
                </a:solidFill>
              </a:rPr>
              <a:t>4. КООРДИНАЦИОННАЯ</a:t>
            </a:r>
            <a:r>
              <a:rPr lang="en-US" b="1" i="1" dirty="0" smtClean="0">
                <a:solidFill>
                  <a:schemeClr val="accent6"/>
                </a:solidFill>
              </a:rPr>
              <a:t> </a:t>
            </a:r>
            <a:endParaRPr lang="ru-RU" b="1" i="1" dirty="0" smtClean="0">
              <a:solidFill>
                <a:schemeClr val="accent6"/>
              </a:solidFill>
            </a:endParaRPr>
          </a:p>
          <a:p>
            <a:pPr marL="514350" indent="-514350">
              <a:buFont typeface="+mj-lt"/>
              <a:buAutoNum type="arabicPeriod" startAt="3"/>
            </a:pPr>
            <a:endParaRPr lang="ru-RU" sz="2800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514350" indent="-514350">
              <a:buNone/>
            </a:pPr>
            <a:r>
              <a:rPr lang="ru-RU" sz="2800" dirty="0" smtClean="0"/>
              <a:t>	</a:t>
            </a:r>
            <a:r>
              <a:rPr lang="ru-RU" dirty="0" smtClean="0"/>
              <a:t>(сочинительная) связь –функционально равных компонентов: </a:t>
            </a:r>
            <a:r>
              <a:rPr lang="ru-RU" i="1" dirty="0" smtClean="0">
                <a:solidFill>
                  <a:srgbClr val="00B050"/>
                </a:solidFill>
              </a:rPr>
              <a:t>я и ты; овощи и фрукты; плохо, но справедливо…</a:t>
            </a:r>
            <a:endParaRPr lang="ru-RU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35795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Синтаксис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– это грамматическое учение о строе предложения, о синтаксической сочетаемости и функциях форм в речи. Лексические единицы комбинируются по строго определённым законам. Конкретное лексическое наполнение синтаксических моделей всегда многообразно и объёмно.</a:t>
            </a:r>
          </a:p>
          <a:p>
            <a:pPr>
              <a:buNone/>
            </a:pPr>
            <a:r>
              <a:rPr lang="ru-RU" sz="2800" dirty="0" smtClean="0"/>
              <a:t>Под синтаксисом понимается: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раздел языкознания (грамматики), который изучает процесс порождения речи;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сочетаемость, порядок слов внутри предложения.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857256"/>
          </a:xfrm>
        </p:spPr>
        <p:txBody>
          <a:bodyPr/>
          <a:lstStyle/>
          <a:p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4794265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Кочергина В.А. Введение в языкознание. М.: Гаудеамус, 2004. – С. 190-198.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Введение в языкознание. Курс лекций. Воронеж: Истоки, 2005. – С. 101-105.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dirty="0" smtClean="0"/>
              <a:t>Буркова С.И. Лекции по введению </a:t>
            </a:r>
            <a:r>
              <a:rPr lang="ru-RU" smtClean="0"/>
              <a:t>в языкознание. </a:t>
            </a:r>
            <a:r>
              <a:rPr lang="ru-RU" dirty="0" smtClean="0"/>
              <a:t>2003.  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dirty="0" smtClean="0"/>
              <a:t>Реформатский А.А. Введение в языковедение. М.: Аспект Пресс, 1996. – С. 324-330.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dirty="0" smtClean="0"/>
              <a:t>Маслов Ю.С. Введение в языкознание. М.: Высшая школа, 1997. – С. 167-178.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6"/>
                </a:solidFill>
              </a:rPr>
              <a:t>Основные синтаксические конструкции :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52864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1) </a:t>
            </a:r>
            <a:r>
              <a:rPr lang="ru-RU" i="1" dirty="0" smtClean="0"/>
              <a:t>словосочетание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2) </a:t>
            </a:r>
            <a:r>
              <a:rPr lang="ru-RU" i="1" dirty="0" smtClean="0"/>
              <a:t>предложение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3) </a:t>
            </a:r>
            <a:r>
              <a:rPr lang="ru-RU" i="1" dirty="0" smtClean="0"/>
              <a:t>текст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Основные </a:t>
            </a:r>
            <a:r>
              <a:rPr lang="ru-RU" b="1" i="1" dirty="0" smtClean="0">
                <a:solidFill>
                  <a:schemeClr val="accent6"/>
                </a:solidFill>
              </a:rPr>
              <a:t>синтаксические единицы</a:t>
            </a:r>
            <a:r>
              <a:rPr lang="ru-RU" dirty="0" smtClean="0">
                <a:solidFill>
                  <a:schemeClr val="accent6"/>
                </a:solidFill>
              </a:rPr>
              <a:t> </a:t>
            </a:r>
            <a:r>
              <a:rPr lang="ru-RU" dirty="0" smtClean="0"/>
              <a:t>– </a:t>
            </a:r>
            <a:r>
              <a:rPr lang="ru-RU" i="1" dirty="0" smtClean="0">
                <a:solidFill>
                  <a:srgbClr val="C00000"/>
                </a:solidFill>
              </a:rPr>
              <a:t>словосочетание </a:t>
            </a:r>
            <a:r>
              <a:rPr lang="ru-RU" dirty="0" smtClean="0">
                <a:solidFill>
                  <a:schemeClr val="tx1"/>
                </a:solidFill>
              </a:rPr>
              <a:t>и</a:t>
            </a:r>
            <a:r>
              <a:rPr lang="ru-RU" i="1" dirty="0" smtClean="0">
                <a:solidFill>
                  <a:srgbClr val="C00000"/>
                </a:solidFill>
              </a:rPr>
              <a:t> предложение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u="sng" dirty="0" smtClean="0"/>
              <a:t>Языковым статусом </a:t>
            </a:r>
            <a:r>
              <a:rPr lang="ru-RU" dirty="0" smtClean="0"/>
              <a:t>обладают словосочетание и предложение;</a:t>
            </a:r>
          </a:p>
          <a:p>
            <a:pPr>
              <a:buNone/>
            </a:pPr>
            <a:r>
              <a:rPr lang="ru-RU" u="sng" dirty="0" smtClean="0"/>
              <a:t>Речевым статусом </a:t>
            </a:r>
            <a:r>
              <a:rPr lang="ru-RU" dirty="0" smtClean="0"/>
              <a:t>ровно обладают и текст, и предложение, и словосочетание;</a:t>
            </a:r>
          </a:p>
          <a:p>
            <a:pPr>
              <a:buNone/>
            </a:pPr>
            <a:r>
              <a:rPr lang="ru-RU" u="sng" dirty="0" err="1" smtClean="0"/>
              <a:t>Коммуникативностью</a:t>
            </a:r>
            <a:r>
              <a:rPr lang="ru-RU" dirty="0" smtClean="0"/>
              <a:t> – предложение.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II. </a:t>
            </a:r>
            <a:r>
              <a:rPr lang="ru-RU" b="1" dirty="0" smtClean="0">
                <a:solidFill>
                  <a:srgbClr val="FF0000"/>
                </a:solidFill>
              </a:rPr>
              <a:t>Синтаксема -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слово (обычно знаменательное или сочетание знаменательного со служебным) в его синтаксическом использовании, слово как носитель синтаксической функции. </a:t>
            </a:r>
          </a:p>
          <a:p>
            <a:r>
              <a:rPr lang="ru-RU" sz="3200" dirty="0" smtClean="0"/>
              <a:t>Слово становится синтаксемой, включаясь в синтаксическую конструкцию, т.е. приобретая синтаксическую функцию.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71480"/>
            <a:ext cx="8686800" cy="550864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Так, в предложении </a:t>
            </a:r>
            <a:r>
              <a:rPr lang="ru-RU" i="1" dirty="0" smtClean="0">
                <a:solidFill>
                  <a:srgbClr val="00B050"/>
                </a:solidFill>
              </a:rPr>
              <a:t>Я не пошла в театр из-за каблука</a:t>
            </a:r>
            <a:r>
              <a:rPr lang="ru-RU" dirty="0" smtClean="0"/>
              <a:t> компонент «из за каблука» выражает синтаксическое отношение причины и может быть развёрнут в целое предложение: </a:t>
            </a:r>
            <a:r>
              <a:rPr lang="ru-RU" i="1" dirty="0" smtClean="0">
                <a:solidFill>
                  <a:srgbClr val="00B050"/>
                </a:solidFill>
              </a:rPr>
              <a:t>Я не пошла в театр, потому что у меня сломался каблук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</a:p>
          <a:p>
            <a:r>
              <a:rPr lang="ru-RU" dirty="0" smtClean="0"/>
              <a:t>Словоформа «ночью», которая содержит 3 граммемы (</a:t>
            </a:r>
            <a:r>
              <a:rPr lang="ru-RU" dirty="0" err="1" smtClean="0"/>
              <a:t>тв.п</a:t>
            </a:r>
            <a:r>
              <a:rPr lang="ru-RU" dirty="0" smtClean="0"/>
              <a:t>., ед.ч., ж.р.), может передавать синтаксические отношения времени и объекта, например, </a:t>
            </a:r>
            <a:r>
              <a:rPr lang="ru-RU" i="1" dirty="0" smtClean="0">
                <a:solidFill>
                  <a:srgbClr val="00B050"/>
                </a:solidFill>
              </a:rPr>
              <a:t>проститься ночью</a:t>
            </a:r>
            <a:r>
              <a:rPr lang="ru-RU" dirty="0" smtClean="0"/>
              <a:t> – время (когда была ночь) и </a:t>
            </a:r>
            <a:r>
              <a:rPr lang="ru-RU" i="1" dirty="0" smtClean="0">
                <a:solidFill>
                  <a:srgbClr val="00B050"/>
                </a:solidFill>
              </a:rPr>
              <a:t>любоваться ночью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– объект.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565152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Синтаксема</a:t>
            </a:r>
            <a:r>
              <a:rPr lang="ru-RU" dirty="0" smtClean="0"/>
              <a:t> – мельчайшая, далее не делимая единица синтаксиса, т.е. конкретная синтаксическая форма слова, которая участвует в выражении синтаксических отношений. </a:t>
            </a:r>
            <a:endParaRPr lang="en-US" dirty="0" smtClean="0"/>
          </a:p>
          <a:p>
            <a:r>
              <a:rPr lang="ru-RU" dirty="0" smtClean="0"/>
              <a:t>Она выступает и как носитель элементарного смысла, и как конструктивный компонент более сложных построений, может употребляться самостоятельно, например, в качестве заголовков «У моря» или в качестве распространителей.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III.</a:t>
            </a:r>
            <a:r>
              <a:rPr lang="ru-RU" dirty="0" smtClean="0">
                <a:solidFill>
                  <a:srgbClr val="FF0000"/>
                </a:solidFill>
              </a:rPr>
              <a:t> ОСНОВНЫЕ ПОДХОДЫ В ТЕОРИИ СИНТАКСИСА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6786610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en-US" sz="460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r>
              <a:rPr lang="ru-RU" sz="4600" b="1" dirty="0" smtClean="0">
                <a:solidFill>
                  <a:schemeClr val="accent6">
                    <a:lumMod val="75000"/>
                  </a:schemeClr>
                </a:solidFill>
              </a:rPr>
              <a:t>.1. ЛОГИЧЕСКОЕ НАПРАВЛЕНИЕ</a:t>
            </a:r>
          </a:p>
          <a:p>
            <a:pPr>
              <a:buNone/>
            </a:pPr>
            <a:r>
              <a:rPr lang="ru-RU" sz="4000" dirty="0" smtClean="0"/>
              <a:t>В основе логического направления лежит:</a:t>
            </a:r>
          </a:p>
          <a:p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</a:rPr>
              <a:t>отождествление грамматического строя языка и логического строя мышления при ведущей роли мышления;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п</a:t>
            </a:r>
            <a:r>
              <a:rPr lang="ru-RU" sz="4000" dirty="0" smtClean="0"/>
              <a:t>редложение отождествлялось с логическим суждением, и его определяли как мысль, выраженную словами; это – универсальное определение, =</a:t>
            </a:r>
            <a:r>
              <a:rPr lang="en-US" sz="4000" dirty="0" smtClean="0"/>
              <a:t>&gt;</a:t>
            </a:r>
            <a:r>
              <a:rPr lang="ru-RU" sz="4000" dirty="0" smtClean="0"/>
              <a:t> </a:t>
            </a:r>
          </a:p>
          <a:p>
            <a:r>
              <a:rPr lang="ru-RU" sz="4000" dirty="0" smtClean="0"/>
              <a:t>его основа заключается в том, что в языках логическая форма суждения (форма мысли) слита с грамматической формой; </a:t>
            </a:r>
          </a:p>
          <a:p>
            <a:r>
              <a:rPr lang="ru-RU" sz="4000" dirty="0" smtClean="0"/>
              <a:t>при членении предложения обычно выделяется </a:t>
            </a:r>
            <a:r>
              <a:rPr lang="ru-RU" sz="4000" i="1" dirty="0" smtClean="0"/>
              <a:t> </a:t>
            </a:r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</a:rPr>
              <a:t>подлежащее, сказуемое, дополнение, определение и обстоятельство</a:t>
            </a:r>
            <a:r>
              <a:rPr lang="ru-RU" sz="4000" dirty="0" smtClean="0"/>
              <a:t>. </a:t>
            </a:r>
          </a:p>
          <a:p>
            <a:pPr>
              <a:buNone/>
            </a:pPr>
            <a:r>
              <a:rPr lang="ru-RU" sz="4000" dirty="0" smtClean="0"/>
              <a:t>Это традиционный принцип членения предложения взятый от древних греков.</a:t>
            </a:r>
          </a:p>
          <a:p>
            <a:pPr>
              <a:buNone/>
            </a:pPr>
            <a:r>
              <a:rPr lang="ru-RU" sz="40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559</TotalTime>
  <Words>2498</Words>
  <PresentationFormat>Экран (4:3)</PresentationFormat>
  <Paragraphs>174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Трек</vt:lpstr>
      <vt:lpstr>СИНТАКСИС.  Синтаксис словосочетания </vt:lpstr>
      <vt:lpstr>СИНТАКСИС</vt:lpstr>
      <vt:lpstr>Слайд 3</vt:lpstr>
      <vt:lpstr>Слайд 4</vt:lpstr>
      <vt:lpstr>Основные синтаксические конструкции :</vt:lpstr>
      <vt:lpstr>II. Синтаксема -</vt:lpstr>
      <vt:lpstr>Слайд 7</vt:lpstr>
      <vt:lpstr>Слайд 8</vt:lpstr>
      <vt:lpstr>III. ОСНОВНЫЕ ПОДХОДЫ В ТЕОРИИ СИНТАКСИСА</vt:lpstr>
      <vt:lpstr>3.2. ПСИХОЛОГИЧЕСКОЕ НАПРАВЛЕНИЕ</vt:lpstr>
      <vt:lpstr>3.3. ФОРМАЛЬНО-ГРАММАТИЧЕСКИЙ ПОДХОД </vt:lpstr>
      <vt:lpstr>Точки зрения на предмет синтаксиса в современном языкознании:</vt:lpstr>
      <vt:lpstr>4. СИНТАКСИЧЕСКАЯ СВЯЗЬ</vt:lpstr>
      <vt:lpstr>Слайд 14</vt:lpstr>
      <vt:lpstr>Слайд 15</vt:lpstr>
      <vt:lpstr>Слайд 16</vt:lpstr>
      <vt:lpstr>5. МЕХАНИЗМЫ СИНТАКСИСА</vt:lpstr>
      <vt:lpstr>валентность</vt:lpstr>
      <vt:lpstr>Установление валентностей глаголов</vt:lpstr>
      <vt:lpstr>Обязательная валентность </vt:lpstr>
      <vt:lpstr>Факультативная валентность</vt:lpstr>
      <vt:lpstr>Содержательная (семантическая) валентность </vt:lpstr>
      <vt:lpstr>6. СИНТАКСИС СЛОВОСОЧЕТАНИЯ  (МАЛЫЙ СИНТАКСИС)</vt:lpstr>
      <vt:lpstr>Слайд 24</vt:lpstr>
      <vt:lpstr>СОЧИНИТЕЛЬНЫЕ И ПОДЧИНИТЕЛЬНЫЕ СС</vt:lpstr>
      <vt:lpstr>Сочинительные словосочетания</vt:lpstr>
      <vt:lpstr>Подчинительные словосочетания - </vt:lpstr>
      <vt:lpstr>Подчинительные словосочетания</vt:lpstr>
      <vt:lpstr>способы классификации подчинительных СС</vt:lpstr>
      <vt:lpstr>Слайд 30</vt:lpstr>
      <vt:lpstr> КЛАССИФИКАЦИЯ СЛОВОСОЧЕТАНИЙ</vt:lpstr>
      <vt:lpstr>2. частеречная принадлежность по главному слову </vt:lpstr>
      <vt:lpstr>3. По характеру смысловых отношении между компонентами </vt:lpstr>
      <vt:lpstr>СПОСОБЫ ВЫРАЖЕНИЯ СИНТАКСИЧЕСКОЙ СВЯЗИ</vt:lpstr>
      <vt:lpstr>Слайд 35</vt:lpstr>
      <vt:lpstr>Слайд 36</vt:lpstr>
      <vt:lpstr>ТИПЫ СВЯЗИ СЛОВ</vt:lpstr>
      <vt:lpstr>Слайд 38</vt:lpstr>
      <vt:lpstr>Слайд 39</vt:lpstr>
      <vt:lpstr>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СИНТАКСИС</dc:title>
  <cp:lastModifiedBy>Марина</cp:lastModifiedBy>
  <cp:revision>111</cp:revision>
  <dcterms:modified xsi:type="dcterms:W3CDTF">2013-04-28T05:31:44Z</dcterms:modified>
</cp:coreProperties>
</file>