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305" r:id="rId10"/>
    <p:sldId id="306" r:id="rId11"/>
    <p:sldId id="317" r:id="rId12"/>
    <p:sldId id="267" r:id="rId13"/>
    <p:sldId id="307" r:id="rId14"/>
    <p:sldId id="308" r:id="rId15"/>
    <p:sldId id="312" r:id="rId16"/>
    <p:sldId id="309" r:id="rId17"/>
    <p:sldId id="310" r:id="rId18"/>
    <p:sldId id="311"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313" r:id="rId33"/>
    <p:sldId id="314" r:id="rId34"/>
    <p:sldId id="283" r:id="rId35"/>
    <p:sldId id="315" r:id="rId36"/>
    <p:sldId id="296" r:id="rId37"/>
    <p:sldId id="297" r:id="rId38"/>
    <p:sldId id="298" r:id="rId39"/>
    <p:sldId id="299" r:id="rId40"/>
    <p:sldId id="300" r:id="rId41"/>
    <p:sldId id="301" r:id="rId42"/>
    <p:sldId id="302" r:id="rId43"/>
    <p:sldId id="303" r:id="rId44"/>
    <p:sldId id="304" r:id="rId45"/>
    <p:sldId id="316" r:id="rId46"/>
    <p:sldId id="285" r:id="rId47"/>
    <p:sldId id="286" r:id="rId48"/>
    <p:sldId id="287" r:id="rId49"/>
    <p:sldId id="288" r:id="rId50"/>
    <p:sldId id="289" r:id="rId51"/>
    <p:sldId id="290" r:id="rId52"/>
    <p:sldId id="291" r:id="rId53"/>
    <p:sldId id="292" r:id="rId54"/>
    <p:sldId id="293" r:id="rId55"/>
    <p:sldId id="294" r:id="rId56"/>
    <p:sldId id="295" r:id="rId57"/>
    <p:sldId id="284" r:id="rId5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16.04.2013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16.04.2013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16.04.2013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16.04.2013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16.04.2013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dirty="0" smtClean="0"/>
              <a:t>Types of Forming Words. Affixation.</a:t>
            </a:r>
            <a:endParaRPr lang="ru-RU" dirty="0"/>
          </a:p>
        </p:txBody>
      </p:sp>
      <p:sp>
        <p:nvSpPr>
          <p:cNvPr id="3" name="Подзаголовок 2"/>
          <p:cNvSpPr>
            <a:spLocks noGrp="1"/>
          </p:cNvSpPr>
          <p:nvPr>
            <p:ph type="subTitle" idx="1"/>
          </p:nvPr>
        </p:nvSpPr>
        <p:spPr/>
        <p:style>
          <a:lnRef idx="2">
            <a:schemeClr val="accent5"/>
          </a:lnRef>
          <a:fillRef idx="1">
            <a:schemeClr val="lt1"/>
          </a:fillRef>
          <a:effectRef idx="0">
            <a:schemeClr val="accent5"/>
          </a:effectRef>
          <a:fontRef idx="minor">
            <a:schemeClr val="dk1"/>
          </a:fontRef>
        </p:style>
        <p:txBody>
          <a:bodyPr/>
          <a:lstStyle/>
          <a:p>
            <a:r>
              <a:rPr lang="en-US" dirty="0" smtClean="0"/>
              <a:t>Lecture 10</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indent="-514350">
              <a:buFont typeface="+mj-lt"/>
              <a:buAutoNum type="arabicPeriod"/>
            </a:pPr>
            <a:r>
              <a:rPr lang="en-US" b="1" dirty="0" smtClean="0">
                <a:solidFill>
                  <a:srgbClr val="00B0F0"/>
                </a:solidFill>
              </a:rPr>
              <a:t>Synchronically</a:t>
            </a:r>
            <a:r>
              <a:rPr lang="en-US" dirty="0" smtClean="0"/>
              <a:t> – investigation of the existing system of the types of word-formation. The derived word is regarded as having a more complex structure than its correlated word regardless of the fact whether it was derived from a simpler base or a more complex base;</a:t>
            </a:r>
          </a:p>
          <a:p>
            <a:pPr marL="624078" indent="-514350">
              <a:buFont typeface="+mj-lt"/>
              <a:buAutoNum type="arabicPeriod"/>
            </a:pPr>
            <a:r>
              <a:rPr lang="en-US" b="1" dirty="0" smtClean="0">
                <a:solidFill>
                  <a:srgbClr val="00B0F0"/>
                </a:solidFill>
              </a:rPr>
              <a:t>Diachronically</a:t>
            </a:r>
            <a:r>
              <a:rPr lang="en-US" dirty="0" smtClean="0"/>
              <a:t> – chronological order of formation of one word from some other word that is relevant. </a:t>
            </a:r>
            <a:endParaRPr lang="ru-RU" dirty="0"/>
          </a:p>
        </p:txBody>
      </p:sp>
      <p:sp>
        <p:nvSpPr>
          <p:cNvPr id="3" name="Заголовок 2"/>
          <p:cNvSpPr>
            <a:spLocks noGrp="1"/>
          </p:cNvSpPr>
          <p:nvPr>
            <p:ph type="title"/>
          </p:nvPr>
        </p:nvSpPr>
        <p:spPr/>
        <p:txBody>
          <a:bodyPr>
            <a:normAutofit fontScale="90000"/>
          </a:bodyPr>
          <a:lstStyle/>
          <a:p>
            <a:r>
              <a:rPr lang="en-US" dirty="0" smtClean="0"/>
              <a:t>Word-formation may be studied:</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71480"/>
            <a:ext cx="8229600" cy="5435811"/>
          </a:xfrm>
        </p:spPr>
        <p:txBody>
          <a:bodyPr/>
          <a:lstStyle/>
          <a:p>
            <a:r>
              <a:rPr lang="en-GB" dirty="0" smtClean="0"/>
              <a:t>In the history of the English language there are cases when a word structurally more complex served as the original element from which a simpler word was derived =&gt; </a:t>
            </a:r>
          </a:p>
          <a:p>
            <a:pPr>
              <a:buNone/>
            </a:pPr>
            <a:r>
              <a:rPr lang="en-GB" b="1" dirty="0" smtClean="0"/>
              <a:t>	back-formation</a:t>
            </a:r>
            <a:r>
              <a:rPr lang="en-GB" dirty="0" smtClean="0"/>
              <a:t> (or back-derivation) : </a:t>
            </a:r>
          </a:p>
          <a:p>
            <a:r>
              <a:rPr lang="en-GB" dirty="0" smtClean="0"/>
              <a:t>cf. </a:t>
            </a:r>
            <a:r>
              <a:rPr lang="en-GB" i="1" dirty="0" smtClean="0">
                <a:solidFill>
                  <a:srgbClr val="C00000"/>
                </a:solidFill>
              </a:rPr>
              <a:t>beggar</a:t>
            </a:r>
            <a:r>
              <a:rPr lang="en-US" i="1" dirty="0" smtClean="0">
                <a:solidFill>
                  <a:srgbClr val="C00000"/>
                </a:solidFill>
              </a:rPr>
              <a:t> — </a:t>
            </a:r>
            <a:r>
              <a:rPr lang="en-GB" i="1" dirty="0" smtClean="0">
                <a:solidFill>
                  <a:srgbClr val="C00000"/>
                </a:solidFill>
              </a:rPr>
              <a:t>to beg; editor</a:t>
            </a:r>
            <a:r>
              <a:rPr lang="en-US" i="1" dirty="0" smtClean="0">
                <a:solidFill>
                  <a:srgbClr val="C00000"/>
                </a:solidFill>
              </a:rPr>
              <a:t> — </a:t>
            </a:r>
            <a:r>
              <a:rPr lang="en-GB" i="1" dirty="0" smtClean="0">
                <a:solidFill>
                  <a:srgbClr val="C00000"/>
                </a:solidFill>
              </a:rPr>
              <a:t>to edit; chauffeur</a:t>
            </a:r>
            <a:r>
              <a:rPr lang="en-US" i="1" dirty="0" smtClean="0">
                <a:solidFill>
                  <a:srgbClr val="C00000"/>
                </a:solidFill>
              </a:rPr>
              <a:t> — </a:t>
            </a:r>
            <a:r>
              <a:rPr lang="en-GB" i="1" dirty="0" smtClean="0">
                <a:solidFill>
                  <a:srgbClr val="C00000"/>
                </a:solidFill>
              </a:rPr>
              <a:t>to </a:t>
            </a:r>
            <a:r>
              <a:rPr lang="en-GB" i="1" dirty="0" err="1" smtClean="0">
                <a:solidFill>
                  <a:srgbClr val="C00000"/>
                </a:solidFill>
              </a:rPr>
              <a:t>chauff</a:t>
            </a:r>
            <a:r>
              <a:rPr lang="en-GB" dirty="0" smtClean="0"/>
              <a:t> </a:t>
            </a:r>
          </a:p>
          <a:p>
            <a:r>
              <a:rPr lang="en-GB" dirty="0" smtClean="0"/>
              <a:t>The fact that historically the verbs </a:t>
            </a:r>
          </a:p>
          <a:p>
            <a:pPr>
              <a:buNone/>
            </a:pPr>
            <a:r>
              <a:rPr lang="en-GB" i="1" dirty="0" smtClean="0">
                <a:solidFill>
                  <a:srgbClr val="C00000"/>
                </a:solidFill>
              </a:rPr>
              <a:t>	to beg, to edit</a:t>
            </a:r>
            <a:r>
              <a:rPr lang="en-GB" b="1" dirty="0" smtClean="0"/>
              <a:t>, </a:t>
            </a:r>
            <a:r>
              <a:rPr lang="en-GB" dirty="0" smtClean="0"/>
              <a:t>etc. were derived from the corresponding agent-nouns is of no synchronous relevance.</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lstStyle/>
          <a:p>
            <a:r>
              <a:rPr lang="en-US" b="1" dirty="0" smtClean="0">
                <a:solidFill>
                  <a:srgbClr val="00B0F0"/>
                </a:solidFill>
              </a:rPr>
              <a:t>Affixation</a:t>
            </a:r>
            <a:r>
              <a:rPr lang="en-US" dirty="0" smtClean="0"/>
              <a:t> is the formation of words by adding derivational affixes to different types of bases. </a:t>
            </a:r>
          </a:p>
          <a:p>
            <a:r>
              <a:rPr lang="en-GB" b="1" dirty="0" smtClean="0">
                <a:solidFill>
                  <a:srgbClr val="00B0F0"/>
                </a:solidFill>
              </a:rPr>
              <a:t>An affix</a:t>
            </a:r>
            <a:r>
              <a:rPr lang="en-GB" dirty="0" smtClean="0">
                <a:solidFill>
                  <a:srgbClr val="00B0F0"/>
                </a:solidFill>
              </a:rPr>
              <a:t> </a:t>
            </a:r>
            <a:r>
              <a:rPr lang="en-GB" dirty="0" smtClean="0"/>
              <a:t>is not-root or a bound morpheme that modifies the meaning and / or syntactic category of the stem in some way. </a:t>
            </a:r>
          </a:p>
          <a:p>
            <a:r>
              <a:rPr lang="en-GB" dirty="0" smtClean="0"/>
              <a:t>Affixes are classified into prefixes and suffixes.</a:t>
            </a:r>
            <a:endParaRPr lang="ru-RU" dirty="0"/>
          </a:p>
        </p:txBody>
      </p:sp>
      <p:sp>
        <p:nvSpPr>
          <p:cNvPr id="3" name="Заголовок 2"/>
          <p:cNvSpPr>
            <a:spLocks noGrp="1"/>
          </p:cNvSpPr>
          <p:nvPr>
            <p:ph type="title"/>
          </p:nvPr>
        </p:nvSpPr>
        <p:spPr>
          <a:xfrm>
            <a:off x="457200" y="357166"/>
            <a:ext cx="8229600" cy="642942"/>
          </a:xfrm>
        </p:spPr>
        <p:txBody>
          <a:bodyPr>
            <a:normAutofit fontScale="90000"/>
          </a:bodyPr>
          <a:lstStyle/>
          <a:p>
            <a:pPr lvl="0" algn="ctr"/>
            <a:r>
              <a:rPr lang="en-US" dirty="0" smtClean="0"/>
              <a:t>3. AFFIXATION</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792869"/>
          </a:xfrm>
        </p:spPr>
        <p:txBody>
          <a:bodyPr>
            <a:normAutofit lnSpcReduction="10000"/>
          </a:bodyPr>
          <a:lstStyle/>
          <a:p>
            <a:pPr marL="624078" indent="-514350">
              <a:buFont typeface="+mj-lt"/>
              <a:buAutoNum type="arabicPeriod"/>
            </a:pPr>
            <a:r>
              <a:rPr lang="en-US" u="sng" dirty="0" smtClean="0"/>
              <a:t>Zero</a:t>
            </a:r>
            <a:r>
              <a:rPr lang="en-US" dirty="0" smtClean="0"/>
              <a:t> - </a:t>
            </a:r>
            <a:r>
              <a:rPr lang="en-GB" dirty="0" smtClean="0"/>
              <a:t>degree of derivation is ascribed to simple words, i.e. words whose stem is homonymous with a word-form and often with a root-morpheme, e.g. </a:t>
            </a:r>
            <a:r>
              <a:rPr lang="en-GB" i="1" dirty="0" smtClean="0">
                <a:solidFill>
                  <a:srgbClr val="C00000"/>
                </a:solidFill>
              </a:rPr>
              <a:t>atom, haste, devote, anxious, horror</a:t>
            </a:r>
            <a:r>
              <a:rPr lang="en-GB" i="1" dirty="0" smtClean="0"/>
              <a:t>,</a:t>
            </a:r>
            <a:r>
              <a:rPr lang="en-GB" b="1" dirty="0" smtClean="0"/>
              <a:t> </a:t>
            </a:r>
            <a:r>
              <a:rPr lang="en-GB" dirty="0" smtClean="0"/>
              <a:t>etc.</a:t>
            </a:r>
          </a:p>
          <a:p>
            <a:pPr marL="624078" indent="-514350">
              <a:buFont typeface="+mj-lt"/>
              <a:buAutoNum type="arabicPeriod"/>
            </a:pPr>
            <a:r>
              <a:rPr lang="en-GB" u="sng" dirty="0" smtClean="0"/>
              <a:t>First</a:t>
            </a:r>
            <a:r>
              <a:rPr lang="en-GB" dirty="0" smtClean="0"/>
              <a:t> - derived words whose bases are built on simple stems and thus are formed by the application of one derivational affix, e.g. </a:t>
            </a:r>
            <a:r>
              <a:rPr lang="en-GB" i="1" dirty="0" smtClean="0">
                <a:solidFill>
                  <a:srgbClr val="C00000"/>
                </a:solidFill>
              </a:rPr>
              <a:t>atomic, hasty, devotion</a:t>
            </a:r>
            <a:r>
              <a:rPr lang="en-GB" b="1" dirty="0" smtClean="0"/>
              <a:t>, </a:t>
            </a:r>
            <a:r>
              <a:rPr lang="en-GB" dirty="0" smtClean="0"/>
              <a:t>etc. </a:t>
            </a:r>
          </a:p>
          <a:p>
            <a:pPr marL="624078" indent="-514350">
              <a:buFont typeface="+mj-lt"/>
              <a:buAutoNum type="arabicPeriod"/>
            </a:pPr>
            <a:r>
              <a:rPr lang="en-GB" u="sng" dirty="0" smtClean="0"/>
              <a:t>Second</a:t>
            </a:r>
            <a:r>
              <a:rPr lang="en-GB" dirty="0" smtClean="0"/>
              <a:t> - derived words formed by two consecutive stages of coining, e.g. </a:t>
            </a:r>
            <a:r>
              <a:rPr lang="en-GB" i="1" dirty="0" err="1" smtClean="0">
                <a:solidFill>
                  <a:srgbClr val="C00000"/>
                </a:solidFill>
              </a:rPr>
              <a:t>atomical</a:t>
            </a:r>
            <a:r>
              <a:rPr lang="en-GB" i="1" dirty="0" smtClean="0">
                <a:solidFill>
                  <a:srgbClr val="C00000"/>
                </a:solidFill>
              </a:rPr>
              <a:t>, hastily, devotional</a:t>
            </a:r>
            <a:r>
              <a:rPr lang="en-GB" i="1" dirty="0" smtClean="0"/>
              <a:t>,</a:t>
            </a:r>
            <a:r>
              <a:rPr lang="en-GB" b="1" dirty="0" smtClean="0"/>
              <a:t> </a:t>
            </a:r>
            <a:r>
              <a:rPr lang="en-GB" dirty="0" smtClean="0"/>
              <a:t>etc.</a:t>
            </a:r>
            <a:endParaRPr lang="ru-RU" dirty="0"/>
          </a:p>
        </p:txBody>
      </p:sp>
      <p:sp>
        <p:nvSpPr>
          <p:cNvPr id="3" name="Заголовок 2"/>
          <p:cNvSpPr>
            <a:spLocks noGrp="1"/>
          </p:cNvSpPr>
          <p:nvPr>
            <p:ph type="title"/>
          </p:nvPr>
        </p:nvSpPr>
        <p:spPr>
          <a:xfrm>
            <a:off x="457200" y="274638"/>
            <a:ext cx="8229600" cy="725470"/>
          </a:xfrm>
        </p:spPr>
        <p:txBody>
          <a:bodyPr/>
          <a:lstStyle/>
          <a:p>
            <a:pPr algn="ctr"/>
            <a:r>
              <a:rPr lang="en-US" dirty="0" smtClean="0"/>
              <a:t>Degrees of Derivation</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dirty="0" smtClean="0"/>
              <a:t>Distinction is naturally made between </a:t>
            </a:r>
            <a:r>
              <a:rPr lang="en-GB" dirty="0" err="1" smtClean="0"/>
              <a:t>prefixal</a:t>
            </a:r>
            <a:r>
              <a:rPr lang="en-GB" dirty="0" smtClean="0"/>
              <a:t> and </a:t>
            </a:r>
            <a:r>
              <a:rPr lang="en-GB" dirty="0" err="1" smtClean="0"/>
              <a:t>suffixal</a:t>
            </a:r>
            <a:r>
              <a:rPr lang="en-GB" dirty="0" smtClean="0"/>
              <a:t> derivatives according to the last stage of derivation, which determines the nature of the ICs of the pattern that signals the relationship of the derived word with its motivating source unit, cf. </a:t>
            </a:r>
          </a:p>
          <a:p>
            <a:r>
              <a:rPr lang="en-GB" b="1" i="1" dirty="0" smtClean="0">
                <a:solidFill>
                  <a:srgbClr val="C00000"/>
                </a:solidFill>
              </a:rPr>
              <a:t>unjust (un-+</a:t>
            </a:r>
            <a:r>
              <a:rPr lang="en-GB" i="1" dirty="0" smtClean="0">
                <a:solidFill>
                  <a:srgbClr val="C00000"/>
                </a:solidFill>
              </a:rPr>
              <a:t>just), </a:t>
            </a:r>
          </a:p>
          <a:p>
            <a:r>
              <a:rPr lang="en-GB" b="1" i="1" dirty="0" smtClean="0">
                <a:solidFill>
                  <a:srgbClr val="C00000"/>
                </a:solidFill>
              </a:rPr>
              <a:t>justify, </a:t>
            </a:r>
            <a:r>
              <a:rPr lang="en-GB" i="1" dirty="0" smtClean="0">
                <a:solidFill>
                  <a:srgbClr val="C00000"/>
                </a:solidFill>
              </a:rPr>
              <a:t>(just+</a:t>
            </a:r>
            <a:r>
              <a:rPr lang="en-GB" b="1" i="1" dirty="0" smtClean="0">
                <a:solidFill>
                  <a:srgbClr val="C00000"/>
                </a:solidFill>
              </a:rPr>
              <a:t>+</a:t>
            </a:r>
            <a:r>
              <a:rPr lang="en-US" b="1" i="1" dirty="0" smtClean="0">
                <a:solidFill>
                  <a:srgbClr val="C00000"/>
                </a:solidFill>
              </a:rPr>
              <a:t> -</a:t>
            </a:r>
            <a:r>
              <a:rPr lang="en-GB" b="1" i="1" dirty="0" err="1" smtClean="0">
                <a:solidFill>
                  <a:srgbClr val="C00000"/>
                </a:solidFill>
              </a:rPr>
              <a:t>ify</a:t>
            </a:r>
            <a:r>
              <a:rPr lang="en-GB" i="1" dirty="0" smtClean="0">
                <a:solidFill>
                  <a:srgbClr val="C00000"/>
                </a:solidFill>
              </a:rPr>
              <a:t>), </a:t>
            </a:r>
          </a:p>
          <a:p>
            <a:r>
              <a:rPr lang="en-GB" b="1" i="1" dirty="0" smtClean="0">
                <a:solidFill>
                  <a:srgbClr val="C00000"/>
                </a:solidFill>
              </a:rPr>
              <a:t>arrangement </a:t>
            </a:r>
            <a:r>
              <a:rPr lang="en-GB" i="1" dirty="0" smtClean="0">
                <a:solidFill>
                  <a:srgbClr val="C00000"/>
                </a:solidFill>
              </a:rPr>
              <a:t>(arrange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 </a:t>
            </a:r>
          </a:p>
          <a:p>
            <a:r>
              <a:rPr lang="en-GB" b="1" i="1" dirty="0" smtClean="0">
                <a:solidFill>
                  <a:srgbClr val="C00000"/>
                </a:solidFill>
              </a:rPr>
              <a:t>non-smoker (non- </a:t>
            </a:r>
            <a:r>
              <a:rPr lang="en-US" i="1" dirty="0" smtClean="0">
                <a:solidFill>
                  <a:srgbClr val="C00000"/>
                </a:solidFill>
              </a:rPr>
              <a:t>+ </a:t>
            </a:r>
            <a:r>
              <a:rPr lang="en-GB" i="1" dirty="0" smtClean="0">
                <a:solidFill>
                  <a:srgbClr val="C00000"/>
                </a:solidFill>
              </a:rPr>
              <a:t>smoker). </a:t>
            </a:r>
            <a:endParaRPr lang="ru-RU" i="1"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US" dirty="0" smtClean="0"/>
              <a:t>Affixation=</a:t>
            </a:r>
            <a:r>
              <a:rPr lang="en-US" dirty="0" err="1" smtClean="0"/>
              <a:t>suffixation+prefixation</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650125"/>
          </a:xfrm>
        </p:spPr>
        <p:txBody>
          <a:bodyPr/>
          <a:lstStyle/>
          <a:p>
            <a:pPr>
              <a:buNone/>
            </a:pPr>
            <a:r>
              <a:rPr lang="en-GB" b="1" dirty="0" smtClean="0">
                <a:solidFill>
                  <a:srgbClr val="00B0F0"/>
                </a:solidFill>
              </a:rPr>
              <a:t>Affixation</a:t>
            </a:r>
            <a:r>
              <a:rPr lang="en-GB" dirty="0" smtClean="0"/>
              <a:t> is subdivided into </a:t>
            </a:r>
            <a:r>
              <a:rPr lang="en-GB" dirty="0" smtClean="0">
                <a:solidFill>
                  <a:srgbClr val="00B0F0"/>
                </a:solidFill>
              </a:rPr>
              <a:t>suffixation</a:t>
            </a:r>
            <a:r>
              <a:rPr lang="en-GB" dirty="0" smtClean="0"/>
              <a:t> and </a:t>
            </a:r>
            <a:r>
              <a:rPr lang="en-GB" dirty="0" err="1" smtClean="0">
                <a:solidFill>
                  <a:srgbClr val="00B0F0"/>
                </a:solidFill>
              </a:rPr>
              <a:t>prefixation</a:t>
            </a:r>
            <a:r>
              <a:rPr lang="en-GB" dirty="0" smtClean="0">
                <a:solidFill>
                  <a:srgbClr val="00B0F0"/>
                </a:solidFill>
              </a:rPr>
              <a:t>. </a:t>
            </a:r>
          </a:p>
          <a:p>
            <a:pPr>
              <a:buNone/>
            </a:pPr>
            <a:r>
              <a:rPr lang="en-GB" dirty="0" smtClean="0"/>
              <a:t>Distinction is naturally made between </a:t>
            </a:r>
            <a:r>
              <a:rPr lang="en-GB" dirty="0" err="1" smtClean="0"/>
              <a:t>prefixal</a:t>
            </a:r>
            <a:r>
              <a:rPr lang="en-GB" dirty="0" smtClean="0"/>
              <a:t> and </a:t>
            </a:r>
            <a:r>
              <a:rPr lang="en-GB" dirty="0" err="1" smtClean="0"/>
              <a:t>suffixal</a:t>
            </a:r>
            <a:r>
              <a:rPr lang="en-GB" dirty="0" smtClean="0"/>
              <a:t> derivatives according to the last stage of derivation, which determines the nature of the ICs of the pattern that signals the relationship of the derived word with its motivating source unit, cf. </a:t>
            </a:r>
          </a:p>
          <a:p>
            <a:pPr>
              <a:buNone/>
            </a:pPr>
            <a:r>
              <a:rPr lang="en-GB" dirty="0" smtClean="0">
                <a:solidFill>
                  <a:srgbClr val="C00000"/>
                </a:solidFill>
              </a:rPr>
              <a:t>unjust </a:t>
            </a:r>
            <a:r>
              <a:rPr lang="en-GB" i="1" dirty="0" smtClean="0">
                <a:solidFill>
                  <a:srgbClr val="C00000"/>
                </a:solidFill>
              </a:rPr>
              <a:t>(un-+just), </a:t>
            </a:r>
          </a:p>
          <a:p>
            <a:pPr>
              <a:buNone/>
            </a:pPr>
            <a:r>
              <a:rPr lang="en-GB" b="1" i="1" dirty="0" smtClean="0">
                <a:solidFill>
                  <a:srgbClr val="C00000"/>
                </a:solidFill>
              </a:rPr>
              <a:t>justify, </a:t>
            </a:r>
            <a:r>
              <a:rPr lang="en-GB" i="1" dirty="0" smtClean="0">
                <a:solidFill>
                  <a:srgbClr val="C00000"/>
                </a:solidFill>
              </a:rPr>
              <a:t>(just+</a:t>
            </a:r>
            <a:r>
              <a:rPr lang="en-GB" b="1" i="1" dirty="0" smtClean="0">
                <a:solidFill>
                  <a:srgbClr val="C00000"/>
                </a:solidFill>
              </a:rPr>
              <a:t>+</a:t>
            </a:r>
            <a:r>
              <a:rPr lang="en-US" b="1" i="1" dirty="0" smtClean="0">
                <a:solidFill>
                  <a:srgbClr val="C00000"/>
                </a:solidFill>
              </a:rPr>
              <a:t> -</a:t>
            </a:r>
            <a:r>
              <a:rPr lang="en-GB" b="1" i="1" dirty="0" err="1" smtClean="0">
                <a:solidFill>
                  <a:srgbClr val="C00000"/>
                </a:solidFill>
              </a:rPr>
              <a:t>ify</a:t>
            </a:r>
            <a:r>
              <a:rPr lang="en-GB" i="1" dirty="0" smtClean="0">
                <a:solidFill>
                  <a:srgbClr val="C00000"/>
                </a:solidFill>
              </a:rPr>
              <a:t>), </a:t>
            </a:r>
          </a:p>
          <a:p>
            <a:pPr>
              <a:buNone/>
            </a:pPr>
            <a:r>
              <a:rPr lang="en-GB" b="1" i="1" dirty="0" smtClean="0">
                <a:solidFill>
                  <a:srgbClr val="C00000"/>
                </a:solidFill>
              </a:rPr>
              <a:t>arrangement </a:t>
            </a:r>
            <a:r>
              <a:rPr lang="en-GB" i="1" dirty="0" smtClean="0">
                <a:solidFill>
                  <a:srgbClr val="C00000"/>
                </a:solidFill>
              </a:rPr>
              <a:t>(arrange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 </a:t>
            </a:r>
          </a:p>
          <a:p>
            <a:pPr>
              <a:buNone/>
            </a:pPr>
            <a:r>
              <a:rPr lang="en-GB" b="1" i="1" dirty="0" smtClean="0">
                <a:solidFill>
                  <a:srgbClr val="C00000"/>
                </a:solidFill>
              </a:rPr>
              <a:t>non-smoker (non- </a:t>
            </a:r>
            <a:r>
              <a:rPr lang="en-US" i="1" dirty="0" smtClean="0">
                <a:solidFill>
                  <a:srgbClr val="C00000"/>
                </a:solidFill>
              </a:rPr>
              <a:t>+ </a:t>
            </a:r>
            <a:r>
              <a:rPr lang="en-GB" i="1" dirty="0" smtClean="0">
                <a:solidFill>
                  <a:srgbClr val="C00000"/>
                </a:solidFill>
              </a:rPr>
              <a:t>smoker). </a:t>
            </a:r>
            <a:endParaRPr lang="ru-RU" i="1" dirty="0" smtClean="0">
              <a:solidFill>
                <a:srgbClr val="C00000"/>
              </a:solidFill>
            </a:endParaRPr>
          </a:p>
          <a:p>
            <a:pPr>
              <a:buNone/>
            </a:pPr>
            <a:endParaRPr lang="ru-RU" dirty="0">
              <a:solidFill>
                <a:srgbClr val="00B0F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214974"/>
          </a:xfrm>
        </p:spPr>
        <p:txBody>
          <a:bodyPr>
            <a:normAutofit/>
          </a:bodyPr>
          <a:lstStyle/>
          <a:p>
            <a:pPr>
              <a:buNone/>
            </a:pPr>
            <a:r>
              <a:rPr lang="en-GB" b="1" i="1" dirty="0" smtClean="0">
                <a:solidFill>
                  <a:srgbClr val="C00000"/>
                </a:solidFill>
              </a:rPr>
              <a:t>reappearance, unreasonable, denationalise</a:t>
            </a:r>
          </a:p>
          <a:p>
            <a:pPr>
              <a:buNone/>
            </a:pPr>
            <a:r>
              <a:rPr lang="en-GB" dirty="0" smtClean="0"/>
              <a:t>This qualification is relevant only in terms of the constituent morphemes such words are made up of, i.e. from the angle of morphemic analysis. </a:t>
            </a:r>
          </a:p>
          <a:p>
            <a:pPr>
              <a:buNone/>
            </a:pPr>
            <a:r>
              <a:rPr lang="en-GB" dirty="0" smtClean="0"/>
              <a:t>From the point of view of derivational analysis such words are mostly either </a:t>
            </a:r>
            <a:r>
              <a:rPr lang="en-GB" dirty="0" err="1" smtClean="0"/>
              <a:t>suffixal</a:t>
            </a:r>
            <a:r>
              <a:rPr lang="en-GB" dirty="0" smtClean="0"/>
              <a:t> or </a:t>
            </a:r>
            <a:r>
              <a:rPr lang="en-GB" dirty="0" err="1" smtClean="0"/>
              <a:t>prefixal</a:t>
            </a:r>
            <a:r>
              <a:rPr lang="en-GB" dirty="0" smtClean="0"/>
              <a:t> derivatives, e.g. </a:t>
            </a:r>
          </a:p>
          <a:p>
            <a:pPr>
              <a:buNone/>
            </a:pPr>
            <a:r>
              <a:rPr lang="en-GB" b="1" i="1" dirty="0" smtClean="0">
                <a:solidFill>
                  <a:srgbClr val="C00000"/>
                </a:solidFill>
              </a:rPr>
              <a:t>	sub-atomic </a:t>
            </a:r>
            <a:r>
              <a:rPr lang="en-US" i="1" dirty="0" smtClean="0">
                <a:solidFill>
                  <a:srgbClr val="C00000"/>
                </a:solidFill>
              </a:rPr>
              <a:t>= </a:t>
            </a:r>
            <a:r>
              <a:rPr lang="en-GB" b="1" i="1" dirty="0" smtClean="0">
                <a:solidFill>
                  <a:srgbClr val="C00000"/>
                </a:solidFill>
              </a:rPr>
              <a:t>sub- </a:t>
            </a:r>
            <a:r>
              <a:rPr lang="en-US" i="1" dirty="0" smtClean="0">
                <a:solidFill>
                  <a:srgbClr val="C00000"/>
                </a:solidFill>
              </a:rPr>
              <a:t>+ </a:t>
            </a:r>
            <a:r>
              <a:rPr lang="en-GB" i="1" dirty="0" smtClean="0">
                <a:solidFill>
                  <a:srgbClr val="C00000"/>
                </a:solidFill>
              </a:rPr>
              <a:t>(atom + + -</a:t>
            </a:r>
            <a:r>
              <a:rPr lang="en-GB" i="1" dirty="0" err="1" smtClean="0">
                <a:solidFill>
                  <a:srgbClr val="C00000"/>
                </a:solidFill>
              </a:rPr>
              <a:t>ic</a:t>
            </a:r>
            <a:r>
              <a:rPr lang="en-GB" i="1" dirty="0" smtClean="0">
                <a:solidFill>
                  <a:srgbClr val="C00000"/>
                </a:solidFill>
              </a:rPr>
              <a:t>), </a:t>
            </a:r>
            <a:r>
              <a:rPr lang="en-GB" b="1" i="1" dirty="0" smtClean="0">
                <a:solidFill>
                  <a:srgbClr val="C00000"/>
                </a:solidFill>
              </a:rPr>
              <a:t>unreasonable </a:t>
            </a:r>
            <a:r>
              <a:rPr lang="en-US" i="1" dirty="0" smtClean="0">
                <a:solidFill>
                  <a:srgbClr val="C00000"/>
                </a:solidFill>
              </a:rPr>
              <a:t>= </a:t>
            </a:r>
            <a:r>
              <a:rPr lang="en-GB" b="1" i="1" dirty="0" smtClean="0">
                <a:solidFill>
                  <a:srgbClr val="C00000"/>
                </a:solidFill>
              </a:rPr>
              <a:t>un- + </a:t>
            </a:r>
            <a:r>
              <a:rPr lang="en-GB" i="1" dirty="0" smtClean="0">
                <a:solidFill>
                  <a:srgbClr val="C00000"/>
                </a:solidFill>
              </a:rPr>
              <a:t>(reason </a:t>
            </a:r>
            <a:r>
              <a:rPr lang="en-US" i="1" dirty="0" smtClean="0">
                <a:solidFill>
                  <a:srgbClr val="C00000"/>
                </a:solidFill>
              </a:rPr>
              <a:t>+ </a:t>
            </a:r>
            <a:r>
              <a:rPr lang="en-GB" i="1" dirty="0" smtClean="0">
                <a:solidFill>
                  <a:srgbClr val="C00000"/>
                </a:solidFill>
              </a:rPr>
              <a:t>-able), </a:t>
            </a:r>
            <a:r>
              <a:rPr lang="en-GB" b="1" i="1" dirty="0" smtClean="0">
                <a:solidFill>
                  <a:srgbClr val="C00000"/>
                </a:solidFill>
              </a:rPr>
              <a:t>denationalise </a:t>
            </a:r>
            <a:r>
              <a:rPr lang="en-US" i="1" dirty="0" smtClean="0">
                <a:solidFill>
                  <a:srgbClr val="C00000"/>
                </a:solidFill>
              </a:rPr>
              <a:t>= </a:t>
            </a:r>
            <a:r>
              <a:rPr lang="en-GB" b="1" i="1" dirty="0" smtClean="0">
                <a:solidFill>
                  <a:srgbClr val="C00000"/>
                </a:solidFill>
              </a:rPr>
              <a:t>de- </a:t>
            </a:r>
            <a:r>
              <a:rPr lang="en-US" i="1" dirty="0" smtClean="0">
                <a:solidFill>
                  <a:srgbClr val="C00000"/>
                </a:solidFill>
              </a:rPr>
              <a:t>+ + </a:t>
            </a:r>
            <a:r>
              <a:rPr lang="en-GB" i="1" dirty="0" smtClean="0">
                <a:solidFill>
                  <a:srgbClr val="C00000"/>
                </a:solidFill>
              </a:rPr>
              <a:t>(national </a:t>
            </a:r>
            <a:r>
              <a:rPr lang="en-US" i="1" dirty="0" smtClean="0">
                <a:solidFill>
                  <a:srgbClr val="C00000"/>
                </a:solidFill>
              </a:rPr>
              <a:t>+ </a:t>
            </a:r>
            <a:r>
              <a:rPr lang="en-GB" i="1" dirty="0" smtClean="0">
                <a:solidFill>
                  <a:srgbClr val="C00000"/>
                </a:solidFill>
              </a:rPr>
              <a:t>-</a:t>
            </a:r>
            <a:r>
              <a:rPr lang="en-GB" i="1" dirty="0" err="1" smtClean="0">
                <a:solidFill>
                  <a:srgbClr val="C00000"/>
                </a:solidFill>
              </a:rPr>
              <a:t>ize</a:t>
            </a:r>
            <a:r>
              <a:rPr lang="en-GB" i="1" dirty="0" smtClean="0">
                <a:solidFill>
                  <a:srgbClr val="C00000"/>
                </a:solidFill>
              </a:rPr>
              <a:t>), </a:t>
            </a:r>
            <a:r>
              <a:rPr lang="en-GB" b="1" i="1" dirty="0" smtClean="0">
                <a:solidFill>
                  <a:srgbClr val="C00000"/>
                </a:solidFill>
              </a:rPr>
              <a:t>discouragement </a:t>
            </a:r>
            <a:r>
              <a:rPr lang="en-US" i="1" dirty="0" smtClean="0">
                <a:solidFill>
                  <a:srgbClr val="C00000"/>
                </a:solidFill>
              </a:rPr>
              <a:t>= </a:t>
            </a:r>
            <a:r>
              <a:rPr lang="en-GB" i="1" dirty="0" smtClean="0">
                <a:solidFill>
                  <a:srgbClr val="C00000"/>
                </a:solidFill>
              </a:rPr>
              <a:t>(</a:t>
            </a:r>
            <a:r>
              <a:rPr lang="en-GB" i="1" dirty="0" err="1" smtClean="0">
                <a:solidFill>
                  <a:srgbClr val="C00000"/>
                </a:solidFill>
              </a:rPr>
              <a:t>dis</a:t>
            </a:r>
            <a:r>
              <a:rPr lang="en-GB" i="1" dirty="0" smtClean="0">
                <a:solidFill>
                  <a:srgbClr val="C00000"/>
                </a:solidFill>
              </a:rPr>
              <a:t>- </a:t>
            </a:r>
            <a:r>
              <a:rPr lang="en-US" i="1" dirty="0" smtClean="0">
                <a:solidFill>
                  <a:srgbClr val="C00000"/>
                </a:solidFill>
              </a:rPr>
              <a:t>+ </a:t>
            </a:r>
            <a:r>
              <a:rPr lang="en-GB" i="1" dirty="0" smtClean="0">
                <a:solidFill>
                  <a:srgbClr val="C00000"/>
                </a:solidFill>
              </a:rPr>
              <a:t>courage)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a:t>
            </a:r>
            <a:endParaRPr lang="ru-RU" i="1" dirty="0" smtClean="0">
              <a:solidFill>
                <a:srgbClr val="C00000"/>
              </a:solidFill>
            </a:endParaRPr>
          </a:p>
          <a:p>
            <a:endParaRPr lang="ru-RU" dirty="0"/>
          </a:p>
        </p:txBody>
      </p:sp>
      <p:sp>
        <p:nvSpPr>
          <p:cNvPr id="3" name="Заголовок 2"/>
          <p:cNvSpPr>
            <a:spLocks noGrp="1"/>
          </p:cNvSpPr>
          <p:nvPr>
            <p:ph type="title"/>
          </p:nvPr>
        </p:nvSpPr>
        <p:spPr/>
        <p:txBody>
          <a:bodyPr/>
          <a:lstStyle/>
          <a:p>
            <a:pPr algn="ctr"/>
            <a:r>
              <a:rPr lang="en-US" dirty="0" err="1" smtClean="0"/>
              <a:t>Prefixal-suffixal</a:t>
            </a:r>
            <a:r>
              <a:rPr lang="en-US" dirty="0" smtClean="0"/>
              <a:t> derivatives: </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642918"/>
            <a:ext cx="8286808" cy="5929354"/>
          </a:xfrm>
        </p:spPr>
        <p:txBody>
          <a:bodyPr>
            <a:normAutofit lnSpcReduction="10000"/>
          </a:bodyPr>
          <a:lstStyle/>
          <a:p>
            <a:pPr>
              <a:buNone/>
            </a:pPr>
            <a:r>
              <a:rPr lang="en-US" b="1" dirty="0" smtClean="0">
                <a:solidFill>
                  <a:srgbClr val="00B0F0"/>
                </a:solidFill>
              </a:rPr>
              <a:t>Suffixation</a:t>
            </a:r>
            <a:r>
              <a:rPr lang="en-US" dirty="0" smtClean="0"/>
              <a:t> is mostly characteristic of noun and adjective formation.</a:t>
            </a:r>
          </a:p>
          <a:p>
            <a:pPr>
              <a:buNone/>
            </a:pPr>
            <a:r>
              <a:rPr lang="en-US" b="1" dirty="0" smtClean="0">
                <a:solidFill>
                  <a:srgbClr val="00B0F0"/>
                </a:solidFill>
              </a:rPr>
              <a:t>Prefixation</a:t>
            </a:r>
            <a:r>
              <a:rPr lang="en-US" dirty="0" smtClean="0"/>
              <a:t> is mostly typical of verb formation.</a:t>
            </a:r>
          </a:p>
          <a:p>
            <a:pPr>
              <a:buNone/>
            </a:pPr>
            <a:r>
              <a:rPr lang="en-GB" dirty="0" smtClean="0"/>
              <a:t>The distinction also rests on the role different types of meaning play in the semantic structure of the suffix and the prefix. </a:t>
            </a:r>
          </a:p>
          <a:p>
            <a:pPr>
              <a:buNone/>
            </a:pPr>
            <a:r>
              <a:rPr lang="en-GB" dirty="0" smtClean="0"/>
              <a:t>The </a:t>
            </a:r>
            <a:r>
              <a:rPr lang="en-GB" b="1" dirty="0" smtClean="0">
                <a:solidFill>
                  <a:srgbClr val="00B050"/>
                </a:solidFill>
              </a:rPr>
              <a:t>part-of-speech meaning </a:t>
            </a:r>
            <a:r>
              <a:rPr lang="en-GB" dirty="0" smtClean="0"/>
              <a:t>has a much greater significance in suffixes as compared to prefixes which possess it in a lesser degree.</a:t>
            </a:r>
          </a:p>
          <a:p>
            <a:pPr>
              <a:buNone/>
            </a:pPr>
            <a:r>
              <a:rPr lang="en-GB" b="1" dirty="0" smtClean="0">
                <a:solidFill>
                  <a:srgbClr val="00B0F0"/>
                </a:solidFill>
              </a:rPr>
              <a:t>A prefix </a:t>
            </a:r>
            <a:r>
              <a:rPr lang="en-GB" dirty="0" smtClean="0"/>
              <a:t>may be confined to one part of speech, e.g. </a:t>
            </a:r>
            <a:r>
              <a:rPr lang="en-GB" i="1" dirty="0" smtClean="0">
                <a:solidFill>
                  <a:srgbClr val="C00000"/>
                </a:solidFill>
              </a:rPr>
              <a:t>enslave, encage, unbutton </a:t>
            </a:r>
            <a:r>
              <a:rPr lang="en-GB" dirty="0" smtClean="0"/>
              <a:t>or may function in more than one part of speech as, e.g., </a:t>
            </a:r>
            <a:r>
              <a:rPr lang="en-GB" i="1" dirty="0" smtClean="0">
                <a:solidFill>
                  <a:srgbClr val="C00000"/>
                </a:solidFill>
              </a:rPr>
              <a:t>over-</a:t>
            </a:r>
            <a:r>
              <a:rPr lang="en-GB" b="1" dirty="0" smtClean="0"/>
              <a:t> </a:t>
            </a:r>
            <a:r>
              <a:rPr lang="en-GB" dirty="0" smtClean="0"/>
              <a:t>in </a:t>
            </a:r>
            <a:r>
              <a:rPr lang="en-GB" i="1" dirty="0" err="1" smtClean="0">
                <a:solidFill>
                  <a:srgbClr val="C00000"/>
                </a:solidFill>
              </a:rPr>
              <a:t>overkind</a:t>
            </a:r>
            <a:r>
              <a:rPr lang="en-GB" i="1" dirty="0" smtClean="0">
                <a:solidFill>
                  <a:srgbClr val="C00000"/>
                </a:solidFill>
              </a:rPr>
              <a:t> </a:t>
            </a:r>
            <a:r>
              <a:rPr lang="en-GB" i="1" dirty="0" smtClean="0"/>
              <a:t>a, </a:t>
            </a:r>
            <a:r>
              <a:rPr lang="en-GB" i="1" dirty="0" smtClean="0">
                <a:solidFill>
                  <a:srgbClr val="C00000"/>
                </a:solidFill>
              </a:rPr>
              <a:t>to overfeed </a:t>
            </a:r>
            <a:r>
              <a:rPr lang="en-GB" i="1" dirty="0" smtClean="0"/>
              <a:t>v, </a:t>
            </a:r>
            <a:r>
              <a:rPr lang="en-GB" i="1" dirty="0" smtClean="0">
                <a:solidFill>
                  <a:srgbClr val="C00000"/>
                </a:solidFill>
              </a:rPr>
              <a:t>overestimation</a:t>
            </a:r>
            <a:r>
              <a:rPr lang="en-GB" b="1" dirty="0" smtClean="0"/>
              <a:t> </a:t>
            </a:r>
            <a:r>
              <a:rPr lang="en-GB" i="1" dirty="0" smtClean="0"/>
              <a:t>n</a:t>
            </a:r>
          </a:p>
          <a:p>
            <a:pPr>
              <a:buNone/>
            </a:pPr>
            <a:endParaRPr lang="en-GB"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572164"/>
          </a:xfrm>
        </p:spPr>
        <p:txBody>
          <a:bodyPr>
            <a:normAutofit/>
          </a:bodyPr>
          <a:lstStyle/>
          <a:p>
            <a:pPr>
              <a:buNone/>
            </a:pPr>
            <a:r>
              <a:rPr lang="en-GB" b="1" dirty="0" smtClean="0">
                <a:solidFill>
                  <a:srgbClr val="00B0F0"/>
                </a:solidFill>
              </a:rPr>
              <a:t>Suffixes</a:t>
            </a:r>
            <a:r>
              <a:rPr lang="en-GB" dirty="0" smtClean="0"/>
              <a:t> as a rule function in any one part of speech often forming a derived stem of a different part of speech as compared with that of the base, e.g. </a:t>
            </a:r>
            <a:r>
              <a:rPr lang="en-GB" i="1" dirty="0" smtClean="0">
                <a:solidFill>
                  <a:srgbClr val="C00000"/>
                </a:solidFill>
              </a:rPr>
              <a:t>careless </a:t>
            </a:r>
            <a:r>
              <a:rPr lang="en-GB" i="1" dirty="0" smtClean="0"/>
              <a:t>a</a:t>
            </a:r>
            <a:r>
              <a:rPr lang="en-US" b="1" dirty="0" smtClean="0"/>
              <a:t> — </a:t>
            </a:r>
            <a:r>
              <a:rPr lang="en-GB" dirty="0" smtClean="0"/>
              <a:t>cf. </a:t>
            </a:r>
            <a:r>
              <a:rPr lang="en-GB" i="1" dirty="0" smtClean="0">
                <a:solidFill>
                  <a:srgbClr val="C00000"/>
                </a:solidFill>
              </a:rPr>
              <a:t>care</a:t>
            </a:r>
            <a:r>
              <a:rPr lang="en-GB" b="1" dirty="0" smtClean="0"/>
              <a:t> </a:t>
            </a:r>
            <a:r>
              <a:rPr lang="en-GB" i="1" dirty="0" smtClean="0"/>
              <a:t>n</a:t>
            </a:r>
            <a:r>
              <a:rPr lang="en-GB" b="1" i="1" dirty="0" smtClean="0"/>
              <a:t>; </a:t>
            </a:r>
            <a:r>
              <a:rPr lang="en-GB" i="1" dirty="0" smtClean="0">
                <a:solidFill>
                  <a:srgbClr val="C00000"/>
                </a:solidFill>
              </a:rPr>
              <a:t>suitable</a:t>
            </a:r>
            <a:r>
              <a:rPr lang="en-GB" b="1" dirty="0" smtClean="0"/>
              <a:t> </a:t>
            </a:r>
            <a:r>
              <a:rPr lang="en-GB" i="1" dirty="0" smtClean="0"/>
              <a:t>a</a:t>
            </a:r>
            <a:r>
              <a:rPr lang="en-US" b="1" dirty="0" smtClean="0"/>
              <a:t> — </a:t>
            </a:r>
            <a:r>
              <a:rPr lang="en-GB" dirty="0" smtClean="0"/>
              <a:t>cf. </a:t>
            </a:r>
            <a:r>
              <a:rPr lang="en-GB" i="1" dirty="0" smtClean="0">
                <a:solidFill>
                  <a:srgbClr val="C00000"/>
                </a:solidFill>
              </a:rPr>
              <a:t>suit</a:t>
            </a:r>
            <a:r>
              <a:rPr lang="en-GB" b="1" dirty="0" smtClean="0"/>
              <a:t> </a:t>
            </a:r>
            <a:r>
              <a:rPr lang="en-GB" i="1" dirty="0" smtClean="0"/>
              <a:t>v, </a:t>
            </a:r>
            <a:r>
              <a:rPr lang="en-GB" dirty="0" smtClean="0"/>
              <a:t>etc. </a:t>
            </a:r>
            <a:endParaRPr lang="ru-RU" dirty="0" smtClean="0"/>
          </a:p>
          <a:p>
            <a:pPr>
              <a:buNone/>
            </a:pPr>
            <a:r>
              <a:rPr lang="en-GB" dirty="0" smtClean="0"/>
              <a:t>A suffix closely knit together with a base forms a fusion retaining less of its independence than a prefix which is as a general rule more independent semantically, cf. </a:t>
            </a:r>
            <a:r>
              <a:rPr lang="en-GB" i="1" dirty="0" smtClean="0">
                <a:solidFill>
                  <a:srgbClr val="C00000"/>
                </a:solidFill>
              </a:rPr>
              <a:t>reading</a:t>
            </a:r>
            <a:r>
              <a:rPr lang="en-US" dirty="0" smtClean="0"/>
              <a:t> — ‘</a:t>
            </a:r>
            <a:r>
              <a:rPr lang="en-GB" dirty="0" smtClean="0"/>
              <a:t>the act of one who reads’; ‘ability to read’; and </a:t>
            </a:r>
            <a:r>
              <a:rPr lang="en-GB" i="1" dirty="0" smtClean="0">
                <a:solidFill>
                  <a:srgbClr val="C00000"/>
                </a:solidFill>
              </a:rPr>
              <a:t>to re-read</a:t>
            </a:r>
            <a:r>
              <a:rPr lang="en-US" i="1" dirty="0" smtClean="0">
                <a:solidFill>
                  <a:srgbClr val="C00000"/>
                </a:solidFill>
              </a:rPr>
              <a:t> </a:t>
            </a:r>
            <a:r>
              <a:rPr lang="en-US" dirty="0" smtClean="0"/>
              <a:t>— ‘</a:t>
            </a:r>
            <a:r>
              <a:rPr lang="en-GB" dirty="0" smtClean="0"/>
              <a:t>to read again.'</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286412"/>
          </a:xfrm>
        </p:spPr>
        <p:txBody>
          <a:bodyPr>
            <a:normAutofit fontScale="92500" lnSpcReduction="20000"/>
          </a:bodyPr>
          <a:lstStyle/>
          <a:p>
            <a:pPr>
              <a:buNone/>
            </a:pPr>
            <a:r>
              <a:rPr lang="en-GB" b="1" i="1" u="sng" dirty="0" smtClean="0">
                <a:solidFill>
                  <a:srgbClr val="00B050"/>
                </a:solidFill>
              </a:rPr>
              <a:t>Suffixation</a:t>
            </a:r>
            <a:r>
              <a:rPr lang="en-GB" dirty="0" smtClean="0"/>
              <a:t> is the formation of words with the help of suffixes, which usually modify the lexical meaning of the base and transfer words to a different part of speech. </a:t>
            </a:r>
          </a:p>
          <a:p>
            <a:pPr>
              <a:buNone/>
            </a:pPr>
            <a:endParaRPr lang="en-GB" dirty="0" smtClean="0"/>
          </a:p>
          <a:p>
            <a:pPr>
              <a:buNone/>
            </a:pPr>
            <a:r>
              <a:rPr lang="en-GB" dirty="0" smtClean="0"/>
              <a:t>Some suffixes do not shift words from one part of speech into another, but usually transfer a word into a different semantic group, e.g. a concrete noun becomes an abstract one, e.g. </a:t>
            </a:r>
            <a:r>
              <a:rPr lang="en-GB" i="1" dirty="0" smtClean="0">
                <a:solidFill>
                  <a:srgbClr val="C00000"/>
                </a:solidFill>
              </a:rPr>
              <a:t>child — childhood, friend</a:t>
            </a:r>
            <a:r>
              <a:rPr lang="en-US" i="1" dirty="0" smtClean="0">
                <a:solidFill>
                  <a:srgbClr val="C00000"/>
                </a:solidFill>
              </a:rPr>
              <a:t> — </a:t>
            </a:r>
            <a:r>
              <a:rPr lang="en-GB" i="1" dirty="0" smtClean="0">
                <a:solidFill>
                  <a:srgbClr val="C00000"/>
                </a:solidFill>
              </a:rPr>
              <a:t>friendship,</a:t>
            </a:r>
            <a:r>
              <a:rPr lang="en-GB" b="1" dirty="0" smtClean="0">
                <a:solidFill>
                  <a:srgbClr val="C00000"/>
                </a:solidFill>
              </a:rPr>
              <a:t> </a:t>
            </a:r>
            <a:r>
              <a:rPr lang="en-GB" dirty="0" smtClean="0">
                <a:solidFill>
                  <a:srgbClr val="C00000"/>
                </a:solidFill>
              </a:rPr>
              <a:t>etc.</a:t>
            </a:r>
            <a:endParaRPr lang="ru-RU" dirty="0" smtClean="0">
              <a:solidFill>
                <a:srgbClr val="C00000"/>
              </a:solidFill>
            </a:endParaRPr>
          </a:p>
          <a:p>
            <a:endParaRPr lang="ru-RU" dirty="0" smtClean="0"/>
          </a:p>
          <a:p>
            <a:pPr>
              <a:buNone/>
            </a:pPr>
            <a:r>
              <a:rPr lang="en-GB" b="1" i="1" u="sng" dirty="0" smtClean="0">
                <a:solidFill>
                  <a:srgbClr val="00B050"/>
                </a:solidFill>
              </a:rPr>
              <a:t>A suffix</a:t>
            </a:r>
            <a:r>
              <a:rPr lang="en-GB" i="1" u="sng" dirty="0" smtClean="0">
                <a:solidFill>
                  <a:srgbClr val="00B050"/>
                </a:solidFill>
              </a:rPr>
              <a:t> </a:t>
            </a:r>
            <a:r>
              <a:rPr lang="en-GB" dirty="0" smtClean="0"/>
              <a:t>is a derivational morpheme following the root and forming a new derivative in a different word class (-</a:t>
            </a:r>
            <a:r>
              <a:rPr lang="en-GB" i="1" dirty="0" smtClean="0">
                <a:solidFill>
                  <a:srgbClr val="C00000"/>
                </a:solidFill>
              </a:rPr>
              <a:t>en, -y, -less</a:t>
            </a:r>
            <a:r>
              <a:rPr lang="en-GB" dirty="0" smtClean="0">
                <a:solidFill>
                  <a:srgbClr val="C00000"/>
                </a:solidFill>
              </a:rPr>
              <a:t> </a:t>
            </a:r>
            <a:r>
              <a:rPr lang="en-GB" dirty="0" smtClean="0"/>
              <a:t>in </a:t>
            </a:r>
            <a:r>
              <a:rPr lang="en-GB" i="1" dirty="0" smtClean="0">
                <a:solidFill>
                  <a:srgbClr val="C00000"/>
                </a:solidFill>
              </a:rPr>
              <a:t>heart</a:t>
            </a:r>
            <a:r>
              <a:rPr lang="en-GB" dirty="0" smtClean="0">
                <a:solidFill>
                  <a:srgbClr val="C00000"/>
                </a:solidFill>
              </a:rPr>
              <a:t>-en</a:t>
            </a:r>
            <a:r>
              <a:rPr lang="en-GB" i="1" dirty="0" smtClean="0">
                <a:solidFill>
                  <a:srgbClr val="C00000"/>
                </a:solidFill>
              </a:rPr>
              <a:t>, heart-</a:t>
            </a:r>
            <a:r>
              <a:rPr lang="en-GB" dirty="0" smtClean="0">
                <a:solidFill>
                  <a:srgbClr val="C00000"/>
                </a:solidFill>
              </a:rPr>
              <a:t>y</a:t>
            </a:r>
            <a:r>
              <a:rPr lang="en-GB" i="1" dirty="0" smtClean="0">
                <a:solidFill>
                  <a:srgbClr val="C00000"/>
                </a:solidFill>
              </a:rPr>
              <a:t>, heart</a:t>
            </a:r>
            <a:r>
              <a:rPr lang="en-GB" dirty="0" smtClean="0">
                <a:solidFill>
                  <a:srgbClr val="C00000"/>
                </a:solidFill>
              </a:rPr>
              <a:t>-less). </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214290"/>
            <a:ext cx="8229600" cy="1000132"/>
          </a:xfrm>
        </p:spPr>
        <p:txBody>
          <a:bodyPr>
            <a:normAutofit fontScale="90000"/>
          </a:bodyPr>
          <a:lstStyle/>
          <a:p>
            <a:pPr algn="ctr"/>
            <a:r>
              <a:rPr lang="en-US" sz="3600" i="1" dirty="0" smtClean="0"/>
              <a:t/>
            </a:r>
            <a:br>
              <a:rPr lang="en-US" sz="3600" i="1" dirty="0" smtClean="0"/>
            </a:br>
            <a:r>
              <a:rPr lang="en-US" sz="3600" dirty="0" smtClean="0"/>
              <a:t>3.1. SUFFIXATION. </a:t>
            </a:r>
            <a:br>
              <a:rPr lang="en-US" sz="3600" dirty="0" smtClean="0"/>
            </a:br>
            <a:r>
              <a:rPr lang="en-US" sz="3600" dirty="0" smtClean="0"/>
              <a:t>CLASSIFICATION OF SUFFIXES</a:t>
            </a:r>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214974"/>
          </a:xfrm>
        </p:spPr>
        <p:txBody>
          <a:bodyPr>
            <a:normAutofit fontScale="92500"/>
          </a:bodyPr>
          <a:lstStyle/>
          <a:p>
            <a:r>
              <a:rPr lang="en-GB" b="1" dirty="0" smtClean="0"/>
              <a:t>Word-formation</a:t>
            </a:r>
            <a:r>
              <a:rPr lang="en-GB" dirty="0" smtClean="0"/>
              <a:t> is the system of derivational types of words and the process of creating new words from the material available in the language after certain structural and semantic formulas and patterns. </a:t>
            </a:r>
          </a:p>
          <a:p>
            <a:r>
              <a:rPr lang="en-GB" i="1" dirty="0" smtClean="0">
                <a:solidFill>
                  <a:srgbClr val="C00000"/>
                </a:solidFill>
              </a:rPr>
              <a:t>Driver</a:t>
            </a:r>
            <a:r>
              <a:rPr lang="en-GB" b="1" dirty="0" smtClean="0">
                <a:solidFill>
                  <a:srgbClr val="C00000"/>
                </a:solidFill>
              </a:rPr>
              <a:t> </a:t>
            </a:r>
            <a:r>
              <a:rPr lang="en-GB" b="1" dirty="0" smtClean="0"/>
              <a:t>=</a:t>
            </a:r>
            <a:r>
              <a:rPr lang="en-GB" dirty="0" smtClean="0"/>
              <a:t> v</a:t>
            </a:r>
            <a:r>
              <a:rPr lang="en-GB" i="1" dirty="0" smtClean="0"/>
              <a:t>+-</a:t>
            </a:r>
            <a:r>
              <a:rPr lang="en-GB" i="1" dirty="0" err="1" smtClean="0">
                <a:solidFill>
                  <a:srgbClr val="C00000"/>
                </a:solidFill>
              </a:rPr>
              <a:t>er</a:t>
            </a:r>
            <a:r>
              <a:rPr lang="en-GB" i="1" dirty="0" smtClean="0">
                <a:solidFill>
                  <a:srgbClr val="C00000"/>
                </a:solidFill>
              </a:rPr>
              <a:t> </a:t>
            </a:r>
            <a:r>
              <a:rPr lang="en-GB" i="1" dirty="0" smtClean="0"/>
              <a:t>(</a:t>
            </a:r>
            <a:r>
              <a:rPr lang="en-GB" dirty="0" smtClean="0"/>
              <a:t>a verbal stem + the noun-forming suffix –</a:t>
            </a:r>
            <a:r>
              <a:rPr lang="en-GB" i="1" dirty="0" err="1" smtClean="0"/>
              <a:t>er</a:t>
            </a:r>
            <a:r>
              <a:rPr lang="en-GB" i="1" dirty="0" smtClean="0"/>
              <a:t>)</a:t>
            </a:r>
            <a:r>
              <a:rPr lang="en-GB" dirty="0" smtClean="0"/>
              <a:t>. </a:t>
            </a:r>
          </a:p>
          <a:p>
            <a:r>
              <a:rPr lang="en-GB" dirty="0" smtClean="0"/>
              <a:t>The meaning of the derived noun </a:t>
            </a:r>
            <a:r>
              <a:rPr lang="en-GB" i="1" dirty="0" smtClean="0">
                <a:solidFill>
                  <a:srgbClr val="C00000"/>
                </a:solidFill>
              </a:rPr>
              <a:t>driver</a:t>
            </a:r>
            <a:r>
              <a:rPr lang="en-GB" b="1" dirty="0" smtClean="0">
                <a:solidFill>
                  <a:srgbClr val="C00000"/>
                </a:solidFill>
              </a:rPr>
              <a:t> </a:t>
            </a:r>
            <a:r>
              <a:rPr lang="en-GB" b="1" dirty="0" smtClean="0"/>
              <a:t>-</a:t>
            </a:r>
            <a:r>
              <a:rPr lang="en-GB" dirty="0" smtClean="0"/>
              <a:t> the meaning of the stem </a:t>
            </a:r>
            <a:r>
              <a:rPr lang="en-GB" i="1" dirty="0" smtClean="0">
                <a:solidFill>
                  <a:srgbClr val="C00000"/>
                </a:solidFill>
              </a:rPr>
              <a:t>drive</a:t>
            </a:r>
            <a:r>
              <a:rPr lang="en-GB" i="1" dirty="0" smtClean="0"/>
              <a:t>-</a:t>
            </a:r>
            <a:r>
              <a:rPr lang="en-GB" b="1" dirty="0" smtClean="0"/>
              <a:t> ‘</a:t>
            </a:r>
            <a:r>
              <a:rPr lang="en-GB" dirty="0" smtClean="0"/>
              <a:t>to direct the course of a vehicle’ and the suffix </a:t>
            </a:r>
            <a:r>
              <a:rPr lang="en-GB" b="1" dirty="0" smtClean="0"/>
              <a:t>-</a:t>
            </a:r>
            <a:r>
              <a:rPr lang="en-GB" i="1" dirty="0" err="1" smtClean="0">
                <a:solidFill>
                  <a:srgbClr val="C00000"/>
                </a:solidFill>
              </a:rPr>
              <a:t>er</a:t>
            </a:r>
            <a:r>
              <a:rPr lang="en-GB" b="1" dirty="0" smtClean="0">
                <a:solidFill>
                  <a:srgbClr val="C00000"/>
                </a:solidFill>
              </a:rPr>
              <a:t> </a:t>
            </a:r>
            <a:r>
              <a:rPr lang="en-GB" dirty="0" smtClean="0"/>
              <a:t>meaning ‘an active agent’: </a:t>
            </a:r>
            <a:r>
              <a:rPr lang="en-GB" dirty="0" smtClean="0">
                <a:solidFill>
                  <a:srgbClr val="C00000"/>
                </a:solidFill>
              </a:rPr>
              <a:t>a </a:t>
            </a:r>
            <a:r>
              <a:rPr lang="en-GB" i="1" dirty="0" smtClean="0">
                <a:solidFill>
                  <a:srgbClr val="C00000"/>
                </a:solidFill>
              </a:rPr>
              <a:t>driver</a:t>
            </a:r>
            <a:r>
              <a:rPr lang="en-GB" b="1" dirty="0" smtClean="0">
                <a:solidFill>
                  <a:srgbClr val="C00000"/>
                </a:solidFill>
              </a:rPr>
              <a:t> </a:t>
            </a:r>
            <a:r>
              <a:rPr lang="en-GB" dirty="0" smtClean="0"/>
              <a:t>is ‘one who drives’ (</a:t>
            </a:r>
            <a:r>
              <a:rPr lang="en-GB" i="1" dirty="0" smtClean="0">
                <a:solidFill>
                  <a:srgbClr val="C00000"/>
                </a:solidFill>
              </a:rPr>
              <a:t>a carriage, motorcar, railway engine</a:t>
            </a:r>
            <a:r>
              <a:rPr lang="en-GB" dirty="0" smtClean="0"/>
              <a:t>, etc.).</a:t>
            </a:r>
            <a:endParaRPr lang="ru-RU" dirty="0" smtClean="0"/>
          </a:p>
          <a:p>
            <a:r>
              <a:rPr lang="en-US" dirty="0" smtClean="0"/>
              <a:t> </a:t>
            </a:r>
            <a:endParaRPr lang="ru-RU" dirty="0" smtClean="0"/>
          </a:p>
          <a:p>
            <a:endParaRPr lang="ru-RU" dirty="0"/>
          </a:p>
        </p:txBody>
      </p:sp>
      <p:sp>
        <p:nvSpPr>
          <p:cNvPr id="2" name="Заголовок 1"/>
          <p:cNvSpPr>
            <a:spLocks noGrp="1"/>
          </p:cNvSpPr>
          <p:nvPr>
            <p:ph type="title"/>
          </p:nvPr>
        </p:nvSpPr>
        <p:spPr>
          <a:xfrm>
            <a:off x="457200" y="274638"/>
            <a:ext cx="8229600" cy="939784"/>
          </a:xfrm>
        </p:spPr>
        <p:txBody>
          <a:bodyPr>
            <a:normAutofit fontScale="90000"/>
          </a:bodyPr>
          <a:lstStyle/>
          <a:p>
            <a:pPr lvl="0"/>
            <a:r>
              <a:rPr lang="en-US" dirty="0" smtClean="0"/>
              <a:t>1. TYPES OF FORMING WORDS</a:t>
            </a:r>
            <a:r>
              <a:rPr lang="ru-RU" dirty="0" smtClean="0"/>
              <a:t/>
            </a:r>
            <a:br>
              <a:rPr lang="ru-RU" dirty="0" smtClean="0"/>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lvl="0" indent="-514350">
              <a:buFont typeface="+mj-lt"/>
              <a:buAutoNum type="arabicPeriod"/>
            </a:pPr>
            <a:r>
              <a:rPr lang="en-GB" sz="2800" u="sng" dirty="0" smtClean="0"/>
              <a:t>According to the lexical</a:t>
            </a:r>
            <a:r>
              <a:rPr lang="en-GB" sz="2800" dirty="0" smtClean="0"/>
              <a:t>-</a:t>
            </a:r>
            <a:r>
              <a:rPr lang="en-GB" sz="2800" u="sng" dirty="0" smtClean="0"/>
              <a:t>grammatical character of the base </a:t>
            </a:r>
            <a:r>
              <a:rPr lang="en-GB" sz="2800" dirty="0" smtClean="0"/>
              <a:t>suffixes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b="1" dirty="0" smtClean="0">
                <a:solidFill>
                  <a:srgbClr val="0070C0"/>
                </a:solidFill>
              </a:rPr>
              <a:t> </a:t>
            </a:r>
            <a:r>
              <a:rPr lang="en-GB" sz="2400" b="1" dirty="0" err="1" smtClean="0">
                <a:solidFill>
                  <a:srgbClr val="0070C0"/>
                </a:solidFill>
              </a:rPr>
              <a:t>suffixex</a:t>
            </a:r>
            <a:r>
              <a:rPr lang="en-GB" sz="2400" dirty="0" smtClean="0">
                <a:solidFill>
                  <a:srgbClr val="0070C0"/>
                </a:solidFill>
              </a:rPr>
              <a:t> </a:t>
            </a:r>
            <a:r>
              <a:rPr lang="en-GB" sz="2400" dirty="0" smtClean="0"/>
              <a:t>(those added to the verbal base):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(builder);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(writing); </a:t>
            </a:r>
            <a:endParaRPr lang="en-GB" sz="24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dirty="0" smtClean="0">
                <a:solidFill>
                  <a:srgbClr val="0070C0"/>
                </a:solidFill>
              </a:rPr>
              <a:t> suffixes</a:t>
            </a:r>
            <a:r>
              <a:rPr lang="en-GB" sz="2400" dirty="0" smtClean="0">
                <a:solidFill>
                  <a:srgbClr val="0070C0"/>
                </a:solidFill>
              </a:rPr>
              <a:t> </a:t>
            </a:r>
            <a:r>
              <a:rPr lang="en-GB" sz="2400" dirty="0" smtClean="0"/>
              <a:t>(those added to the nominal base): </a:t>
            </a:r>
            <a:r>
              <a:rPr lang="en-GB" sz="2400" dirty="0" smtClean="0">
                <a:solidFill>
                  <a:srgbClr val="C00000"/>
                </a:solidFill>
              </a:rPr>
              <a:t>-less</a:t>
            </a:r>
            <a:r>
              <a:rPr lang="en-GB" sz="2400" i="1" dirty="0" smtClean="0">
                <a:solidFill>
                  <a:srgbClr val="C00000"/>
                </a:solidFill>
              </a:rPr>
              <a:t> (timeless); </a:t>
            </a:r>
            <a:r>
              <a:rPr lang="en-GB" sz="2400" dirty="0" smtClean="0">
                <a:solidFill>
                  <a:srgbClr val="C00000"/>
                </a:solidFill>
              </a:rPr>
              <a:t>-</a:t>
            </a:r>
            <a:r>
              <a:rPr lang="en-GB" sz="2400" dirty="0" err="1" smtClean="0">
                <a:solidFill>
                  <a:srgbClr val="C00000"/>
                </a:solidFill>
              </a:rPr>
              <a:t>ful</a:t>
            </a:r>
            <a:r>
              <a:rPr lang="en-GB" sz="2400" i="1" dirty="0" smtClean="0">
                <a:solidFill>
                  <a:srgbClr val="C00000"/>
                </a:solidFill>
              </a:rPr>
              <a:t> (hopeful); </a:t>
            </a:r>
            <a:r>
              <a:rPr lang="en-GB" sz="2400" dirty="0" smtClean="0">
                <a:solidFill>
                  <a:srgbClr val="C00000"/>
                </a:solidFill>
              </a:rPr>
              <a:t>-</a:t>
            </a:r>
            <a:r>
              <a:rPr lang="en-GB" sz="2400" dirty="0" err="1" smtClean="0">
                <a:solidFill>
                  <a:srgbClr val="C00000"/>
                </a:solidFill>
              </a:rPr>
              <a:t>ist</a:t>
            </a:r>
            <a:r>
              <a:rPr lang="en-GB" sz="2400" i="1" dirty="0" smtClean="0">
                <a:solidFill>
                  <a:srgbClr val="C00000"/>
                </a:solidFill>
              </a:rPr>
              <a:t> (scientist); </a:t>
            </a:r>
            <a:r>
              <a:rPr lang="en-GB" sz="2400" dirty="0" smtClean="0">
                <a:solidFill>
                  <a:srgbClr val="C00000"/>
                </a:solidFill>
              </a:rPr>
              <a:t>-some</a:t>
            </a:r>
            <a:r>
              <a:rPr lang="en-GB" sz="2400" i="1" dirty="0" smtClean="0">
                <a:solidFill>
                  <a:srgbClr val="C00000"/>
                </a:solidFill>
              </a:rPr>
              <a:t> (troublesome)</a:t>
            </a:r>
            <a:r>
              <a:rPr lang="en-GB" sz="2400" dirty="0" smtClean="0">
                <a:solidFill>
                  <a:srgbClr val="C00000"/>
                </a:solidFill>
              </a:rPr>
              <a:t>;</a:t>
            </a:r>
          </a:p>
          <a:p>
            <a:pPr marL="850392" lvl="1" indent="-457200">
              <a:buFont typeface="+mj-lt"/>
              <a:buAutoNum type="alphaLcParenR"/>
            </a:pPr>
            <a:r>
              <a:rPr lang="en-GB" sz="2400" b="1" i="1" dirty="0" err="1" smtClean="0">
                <a:solidFill>
                  <a:srgbClr val="0070C0"/>
                </a:solidFill>
              </a:rPr>
              <a:t>deajectival</a:t>
            </a:r>
            <a:r>
              <a:rPr lang="en-GB" sz="2400" b="1" i="1" dirty="0" smtClean="0">
                <a:solidFill>
                  <a:srgbClr val="0070C0"/>
                </a:solidFill>
              </a:rPr>
              <a:t> suffixes</a:t>
            </a:r>
            <a:r>
              <a:rPr lang="en-GB" sz="2400" i="1" dirty="0" smtClean="0">
                <a:solidFill>
                  <a:srgbClr val="0070C0"/>
                </a:solidFill>
              </a:rPr>
              <a:t> </a:t>
            </a:r>
            <a:r>
              <a:rPr lang="en-GB" sz="2400" i="1" dirty="0" smtClean="0"/>
              <a:t>(those added to the adjectival base): </a:t>
            </a:r>
            <a:r>
              <a:rPr lang="en-GB" sz="2400" i="1" dirty="0" smtClean="0">
                <a:solidFill>
                  <a:srgbClr val="C00000"/>
                </a:solidFill>
              </a:rPr>
              <a:t>-en (widen); </a:t>
            </a:r>
            <a:r>
              <a:rPr lang="en-GB" sz="2400" dirty="0" smtClean="0">
                <a:solidFill>
                  <a:srgbClr val="C00000"/>
                </a:solidFill>
              </a:rPr>
              <a:t>-</a:t>
            </a:r>
            <a:r>
              <a:rPr lang="en-GB" sz="2400" dirty="0" err="1" smtClean="0">
                <a:solidFill>
                  <a:srgbClr val="C00000"/>
                </a:solidFill>
              </a:rPr>
              <a:t>ly</a:t>
            </a:r>
            <a:r>
              <a:rPr lang="en-GB" sz="2400" i="1" dirty="0" smtClean="0">
                <a:solidFill>
                  <a:srgbClr val="C00000"/>
                </a:solidFill>
              </a:rPr>
              <a:t> (friendly); </a:t>
            </a:r>
            <a:r>
              <a:rPr lang="en-GB" sz="2400" dirty="0" smtClean="0">
                <a:solidFill>
                  <a:srgbClr val="C00000"/>
                </a:solidFill>
              </a:rPr>
              <a:t>-</a:t>
            </a:r>
            <a:r>
              <a:rPr lang="en-GB" sz="2400" dirty="0" err="1" smtClean="0">
                <a:solidFill>
                  <a:srgbClr val="C00000"/>
                </a:solidFill>
              </a:rPr>
              <a:t>ish</a:t>
            </a:r>
            <a:r>
              <a:rPr lang="en-GB" sz="2400" i="1" dirty="0" smtClean="0">
                <a:solidFill>
                  <a:srgbClr val="C00000"/>
                </a:solidFill>
              </a:rPr>
              <a:t> (whitish); </a:t>
            </a:r>
            <a:r>
              <a:rPr lang="en-GB" sz="2400" dirty="0" smtClean="0">
                <a:solidFill>
                  <a:srgbClr val="C00000"/>
                </a:solidFill>
              </a:rPr>
              <a:t>-</a:t>
            </a:r>
            <a:r>
              <a:rPr lang="en-GB" sz="2400" dirty="0" err="1" smtClean="0">
                <a:solidFill>
                  <a:srgbClr val="C00000"/>
                </a:solidFill>
              </a:rPr>
              <a:t>ness</a:t>
            </a:r>
            <a:r>
              <a:rPr lang="en-GB" sz="2400" i="1" dirty="0" smtClean="0">
                <a:solidFill>
                  <a:srgbClr val="C00000"/>
                </a:solidFill>
              </a:rPr>
              <a:t> (brightness)</a:t>
            </a:r>
            <a:r>
              <a:rPr lang="en-GB"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p:txBody>
          <a:bodyPr>
            <a:noAutofit/>
          </a:bodyPr>
          <a:lstStyle/>
          <a:p>
            <a:r>
              <a:rPr lang="en-GB" sz="2800" dirty="0" smtClean="0"/>
              <a:t>Suffixes can be classified into different types in accordance with different principles:</a:t>
            </a: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143668"/>
          </a:xfrm>
        </p:spPr>
        <p:txBody>
          <a:bodyPr>
            <a:normAutofit fontScale="92500"/>
          </a:bodyPr>
          <a:lstStyle/>
          <a:p>
            <a:pPr marL="624078" lvl="0" indent="-514350">
              <a:buFont typeface="+mj-lt"/>
              <a:buAutoNum type="arabicPeriod" startAt="2"/>
            </a:pPr>
            <a:r>
              <a:rPr lang="en-GB" sz="2800" u="sng" dirty="0" smtClean="0"/>
              <a:t>According to the part of speech formed </a:t>
            </a:r>
            <a:r>
              <a:rPr lang="en-GB" sz="2800" dirty="0" smtClean="0"/>
              <a:t>suffixes fall into several groups:</a:t>
            </a:r>
            <a:endParaRPr lang="ru-RU" sz="2400" dirty="0" smtClean="0"/>
          </a:p>
          <a:p>
            <a:pPr marL="850392" lvl="1" indent="-457200">
              <a:buFont typeface="+mj-lt"/>
              <a:buAutoNum type="alphaLcParenR"/>
            </a:pPr>
            <a:r>
              <a:rPr lang="en-GB" sz="2400" b="1" dirty="0" smtClean="0">
                <a:solidFill>
                  <a:srgbClr val="0070C0"/>
                </a:solidFill>
              </a:rPr>
              <a:t>noun-forming suffixes</a:t>
            </a:r>
            <a:r>
              <a:rPr lang="en-GB" sz="2400" dirty="0" smtClean="0"/>
              <a:t>: -age</a:t>
            </a:r>
            <a:r>
              <a:rPr lang="en-GB" sz="2400" i="1" dirty="0" smtClean="0">
                <a:solidFill>
                  <a:srgbClr val="C00000"/>
                </a:solidFill>
              </a:rPr>
              <a:t> (breakage, bondage); </a:t>
            </a:r>
            <a:r>
              <a:rPr lang="en-GB" sz="2400" dirty="0" smtClean="0">
                <a:solidFill>
                  <a:srgbClr val="C00000"/>
                </a:solidFill>
              </a:rPr>
              <a:t>-</a:t>
            </a:r>
            <a:r>
              <a:rPr lang="en-GB" sz="2400" dirty="0" err="1" smtClean="0"/>
              <a:t>ance</a:t>
            </a:r>
            <a:r>
              <a:rPr lang="en-GB" sz="2400" dirty="0" smtClean="0"/>
              <a:t>/-</a:t>
            </a:r>
            <a:r>
              <a:rPr lang="en-GB" sz="2400" dirty="0" err="1" smtClean="0"/>
              <a:t>ence</a:t>
            </a:r>
            <a:r>
              <a:rPr lang="en-GB" sz="2400" i="1" dirty="0" smtClean="0"/>
              <a:t> </a:t>
            </a:r>
            <a:r>
              <a:rPr lang="en-GB" sz="2400" i="1" dirty="0" smtClean="0">
                <a:solidFill>
                  <a:srgbClr val="C00000"/>
                </a:solidFill>
              </a:rPr>
              <a:t>(assistance, reference); </a:t>
            </a:r>
            <a:r>
              <a:rPr lang="en-GB" sz="2400" dirty="0" smtClean="0"/>
              <a:t>-</a:t>
            </a:r>
            <a:r>
              <a:rPr lang="en-GB" sz="2400" dirty="0" err="1" smtClean="0"/>
              <a:t>dom</a:t>
            </a:r>
            <a:r>
              <a:rPr lang="en-GB" sz="2400" i="1" dirty="0" smtClean="0"/>
              <a:t> </a:t>
            </a:r>
            <a:r>
              <a:rPr lang="en-GB" sz="2400" i="1" dirty="0" smtClean="0">
                <a:solidFill>
                  <a:srgbClr val="C00000"/>
                </a:solidFill>
              </a:rPr>
              <a:t>(freedom, kingdom); </a:t>
            </a:r>
            <a:r>
              <a:rPr lang="en-GB" sz="2400" dirty="0" smtClean="0"/>
              <a:t>-</a:t>
            </a:r>
            <a:r>
              <a:rPr lang="en-GB" sz="2400" dirty="0" err="1" smtClean="0"/>
              <a:t>er</a:t>
            </a:r>
            <a:r>
              <a:rPr lang="en-GB" sz="2400" i="1" dirty="0" smtClean="0"/>
              <a:t> </a:t>
            </a:r>
            <a:r>
              <a:rPr lang="en-GB" sz="2400" i="1" dirty="0" smtClean="0">
                <a:solidFill>
                  <a:srgbClr val="C00000"/>
                </a:solidFill>
              </a:rPr>
              <a:t>(teacher, baker); </a:t>
            </a:r>
            <a:r>
              <a:rPr lang="en-GB" sz="2400" dirty="0" smtClean="0"/>
              <a:t>-</a:t>
            </a:r>
            <a:r>
              <a:rPr lang="en-GB" sz="2400" dirty="0" err="1" smtClean="0"/>
              <a:t>ess</a:t>
            </a:r>
            <a:r>
              <a:rPr lang="en-GB" sz="2400" i="1" dirty="0" smtClean="0"/>
              <a:t> </a:t>
            </a:r>
            <a:r>
              <a:rPr lang="en-GB" sz="2400" i="1" dirty="0" smtClean="0">
                <a:solidFill>
                  <a:srgbClr val="C00000"/>
                </a:solidFill>
              </a:rPr>
              <a:t>(actress, hostess); </a:t>
            </a:r>
            <a:r>
              <a:rPr lang="en-GB" sz="2400" dirty="0" smtClean="0"/>
              <a:t>-</a:t>
            </a:r>
            <a:r>
              <a:rPr lang="en-GB" sz="2400" dirty="0" err="1" smtClean="0"/>
              <a:t>ing</a:t>
            </a:r>
            <a:r>
              <a:rPr lang="en-GB" sz="2400" i="1" dirty="0" smtClean="0"/>
              <a:t> </a:t>
            </a:r>
            <a:r>
              <a:rPr lang="en-GB" sz="2400" i="1" dirty="0" smtClean="0">
                <a:solidFill>
                  <a:srgbClr val="C00000"/>
                </a:solidFill>
              </a:rPr>
              <a:t>(building, </a:t>
            </a:r>
            <a:r>
              <a:rPr lang="en-GB" sz="2400" i="1" dirty="0" err="1" smtClean="0">
                <a:solidFill>
                  <a:srgbClr val="C00000"/>
                </a:solidFill>
              </a:rPr>
              <a:t>wasing</a:t>
            </a:r>
            <a:r>
              <a:rPr lang="en-GB" sz="2400" i="1" dirty="0" smtClean="0">
                <a:solidFill>
                  <a:srgbClr val="C00000"/>
                </a:solidFill>
              </a:rPr>
              <a:t>); </a:t>
            </a:r>
            <a:endParaRPr lang="en-GB" sz="2400" dirty="0" smtClean="0">
              <a:solidFill>
                <a:srgbClr val="C00000"/>
              </a:solidFill>
            </a:endParaRPr>
          </a:p>
          <a:p>
            <a:pPr marL="850392" lvl="1" indent="-457200">
              <a:buFont typeface="+mj-lt"/>
              <a:buAutoNum type="alphaLcParenR"/>
            </a:pPr>
            <a:r>
              <a:rPr lang="en-GB" sz="2400" b="1" dirty="0" smtClean="0">
                <a:solidFill>
                  <a:srgbClr val="0070C0"/>
                </a:solidFill>
              </a:rPr>
              <a:t>adjective-forming suffixes</a:t>
            </a:r>
            <a:r>
              <a:rPr lang="en-GB" sz="2400" dirty="0" smtClean="0"/>
              <a:t>: -able/-</a:t>
            </a:r>
            <a:r>
              <a:rPr lang="en-GB" sz="2400" dirty="0" err="1" smtClean="0"/>
              <a:t>ible</a:t>
            </a:r>
            <a:r>
              <a:rPr lang="en-GB" sz="2400" dirty="0" smtClean="0"/>
              <a:t>/-</a:t>
            </a:r>
            <a:r>
              <a:rPr lang="en-GB" sz="2400" dirty="0" err="1" smtClean="0"/>
              <a:t>uble</a:t>
            </a:r>
            <a:r>
              <a:rPr lang="en-GB" sz="2400" i="1" dirty="0" smtClean="0"/>
              <a:t> </a:t>
            </a:r>
            <a:r>
              <a:rPr lang="en-GB" sz="2400" i="1" dirty="0" smtClean="0">
                <a:solidFill>
                  <a:srgbClr val="C00000"/>
                </a:solidFill>
              </a:rPr>
              <a:t>(favourable, incredible, soluble); </a:t>
            </a:r>
            <a:r>
              <a:rPr lang="en-GB" sz="2400" i="1" dirty="0" smtClean="0"/>
              <a:t>-</a:t>
            </a:r>
            <a:r>
              <a:rPr lang="en-GB" sz="2400" dirty="0" smtClean="0"/>
              <a:t>al</a:t>
            </a:r>
            <a:r>
              <a:rPr lang="en-GB" sz="2400" i="1" dirty="0" smtClean="0"/>
              <a:t> (</a:t>
            </a:r>
            <a:r>
              <a:rPr lang="en-GB" sz="2400" i="1" dirty="0" smtClean="0">
                <a:solidFill>
                  <a:srgbClr val="C00000"/>
                </a:solidFill>
              </a:rPr>
              <a:t>formal, official); </a:t>
            </a:r>
            <a:r>
              <a:rPr lang="en-GB" sz="2400" dirty="0" smtClean="0">
                <a:solidFill>
                  <a:srgbClr val="C00000"/>
                </a:solidFill>
              </a:rPr>
              <a:t>-</a:t>
            </a:r>
            <a:r>
              <a:rPr lang="en-GB" sz="2400" dirty="0" err="1" smtClean="0">
                <a:solidFill>
                  <a:srgbClr val="C00000"/>
                </a:solidFill>
              </a:rPr>
              <a:t>ic</a:t>
            </a:r>
            <a:r>
              <a:rPr lang="en-GB" sz="2400" i="1" dirty="0" smtClean="0">
                <a:solidFill>
                  <a:srgbClr val="C00000"/>
                </a:solidFill>
              </a:rPr>
              <a:t> (dynamic); </a:t>
            </a:r>
            <a:r>
              <a:rPr lang="en-GB" sz="2400" dirty="0" smtClean="0"/>
              <a:t>-ant/-</a:t>
            </a:r>
            <a:r>
              <a:rPr lang="en-GB" sz="2400" dirty="0" err="1" smtClean="0"/>
              <a:t>ent</a:t>
            </a:r>
            <a:r>
              <a:rPr lang="en-GB" sz="2400" i="1" dirty="0" smtClean="0"/>
              <a:t> (</a:t>
            </a:r>
            <a:r>
              <a:rPr lang="en-GB" sz="2400" i="1" dirty="0" smtClean="0">
                <a:solidFill>
                  <a:srgbClr val="C00000"/>
                </a:solidFill>
              </a:rPr>
              <a:t>repentant, dependent); </a:t>
            </a:r>
            <a:endParaRPr lang="en-GB" sz="2400" dirty="0" smtClean="0">
              <a:solidFill>
                <a:srgbClr val="C00000"/>
              </a:solidFill>
            </a:endParaRPr>
          </a:p>
          <a:p>
            <a:pPr marL="850392" lvl="1" indent="-457200">
              <a:buFont typeface="+mj-lt"/>
              <a:buAutoNum type="alphaLcParenR"/>
            </a:pPr>
            <a:r>
              <a:rPr lang="en-GB" sz="2400" b="1" dirty="0" smtClean="0">
                <a:solidFill>
                  <a:srgbClr val="0070C0"/>
                </a:solidFill>
              </a:rPr>
              <a:t>numeral-forming suffixes</a:t>
            </a:r>
            <a:r>
              <a:rPr lang="en-GB" sz="2400" dirty="0" smtClean="0"/>
              <a:t>: -fold</a:t>
            </a:r>
            <a:r>
              <a:rPr lang="en-GB" sz="2400" i="1" dirty="0" smtClean="0"/>
              <a:t> </a:t>
            </a:r>
            <a:r>
              <a:rPr lang="en-GB" sz="2400" i="1" dirty="0" smtClean="0">
                <a:solidFill>
                  <a:srgbClr val="C00000"/>
                </a:solidFill>
              </a:rPr>
              <a:t>(twofold); </a:t>
            </a:r>
            <a:r>
              <a:rPr lang="en-GB" sz="2400" dirty="0" smtClean="0"/>
              <a:t>-teen</a:t>
            </a:r>
            <a:r>
              <a:rPr lang="en-GB" sz="2400" i="1" dirty="0" smtClean="0"/>
              <a:t> </a:t>
            </a:r>
            <a:r>
              <a:rPr lang="en-GB" sz="2400" i="1" dirty="0" smtClean="0">
                <a:solidFill>
                  <a:srgbClr val="C00000"/>
                </a:solidFill>
              </a:rPr>
              <a:t>(fourteen); </a:t>
            </a:r>
            <a:r>
              <a:rPr lang="en-GB" sz="2400" dirty="0" smtClean="0"/>
              <a:t>-</a:t>
            </a:r>
            <a:r>
              <a:rPr lang="en-GB" sz="2400" dirty="0" err="1" smtClean="0"/>
              <a:t>th</a:t>
            </a:r>
            <a:r>
              <a:rPr lang="en-GB" sz="2400" i="1" dirty="0" smtClean="0"/>
              <a:t> </a:t>
            </a:r>
            <a:r>
              <a:rPr lang="en-GB" sz="2400" i="1" dirty="0" smtClean="0">
                <a:solidFill>
                  <a:srgbClr val="C00000"/>
                </a:solidFill>
              </a:rPr>
              <a:t>(sixth); </a:t>
            </a:r>
            <a:r>
              <a:rPr lang="en-GB" sz="2400" dirty="0" smtClean="0"/>
              <a:t>-</a:t>
            </a:r>
            <a:r>
              <a:rPr lang="en-GB" sz="2400" dirty="0" err="1" smtClean="0"/>
              <a:t>ty</a:t>
            </a:r>
            <a:r>
              <a:rPr lang="en-GB" sz="2400" i="1" dirty="0" smtClean="0"/>
              <a:t> </a:t>
            </a:r>
            <a:r>
              <a:rPr lang="en-GB" sz="2400" i="1" dirty="0" smtClean="0">
                <a:solidFill>
                  <a:srgbClr val="C00000"/>
                </a:solidFill>
              </a:rPr>
              <a:t>(thirty)</a:t>
            </a:r>
            <a:r>
              <a:rPr lang="en-GB" sz="2400" dirty="0" smtClean="0">
                <a:solidFill>
                  <a:srgbClr val="C00000"/>
                </a:solidFill>
              </a:rPr>
              <a:t>;</a:t>
            </a:r>
          </a:p>
          <a:p>
            <a:pPr marL="850392" lvl="1" indent="-457200">
              <a:buFont typeface="+mj-lt"/>
              <a:buAutoNum type="alphaLcParenR"/>
            </a:pPr>
            <a:r>
              <a:rPr lang="en-GB" sz="2400" b="1" dirty="0" smtClean="0">
                <a:solidFill>
                  <a:srgbClr val="0070C0"/>
                </a:solidFill>
              </a:rPr>
              <a:t>verb-forming suffixes</a:t>
            </a:r>
            <a:r>
              <a:rPr lang="en-GB" sz="2400" dirty="0" smtClean="0"/>
              <a:t>: -ate</a:t>
            </a:r>
            <a:r>
              <a:rPr lang="en-GB" sz="2400" i="1" dirty="0" smtClean="0"/>
              <a:t> (activate); </a:t>
            </a:r>
            <a:r>
              <a:rPr lang="en-GB" sz="2400" dirty="0" smtClean="0"/>
              <a:t>-</a:t>
            </a:r>
            <a:r>
              <a:rPr lang="en-GB" sz="2400" dirty="0" err="1" smtClean="0"/>
              <a:t>er</a:t>
            </a:r>
            <a:r>
              <a:rPr lang="en-GB" sz="2400" i="1" dirty="0" smtClean="0"/>
              <a:t> (glimmer); </a:t>
            </a:r>
            <a:r>
              <a:rPr lang="en-GB" sz="2400" dirty="0" smtClean="0"/>
              <a:t>-</a:t>
            </a:r>
            <a:r>
              <a:rPr lang="en-GB" sz="2400" dirty="0" err="1" smtClean="0"/>
              <a:t>fy</a:t>
            </a:r>
            <a:r>
              <a:rPr lang="en-GB" sz="2400" dirty="0" smtClean="0"/>
              <a:t>/-</a:t>
            </a:r>
            <a:r>
              <a:rPr lang="en-GB" sz="2400" dirty="0" err="1" smtClean="0"/>
              <a:t>ify</a:t>
            </a:r>
            <a:r>
              <a:rPr lang="en-GB" sz="2400" i="1" dirty="0" smtClean="0"/>
              <a:t> (terrify, specify); -</a:t>
            </a:r>
            <a:r>
              <a:rPr lang="en-GB" sz="2400" dirty="0" err="1" smtClean="0"/>
              <a:t>ize</a:t>
            </a:r>
            <a:r>
              <a:rPr lang="en-GB" sz="2400" i="1" dirty="0" smtClean="0"/>
              <a:t> (minimize); </a:t>
            </a:r>
            <a:r>
              <a:rPr lang="en-GB" sz="2400" dirty="0" smtClean="0"/>
              <a:t>-</a:t>
            </a:r>
            <a:r>
              <a:rPr lang="en-GB" sz="2400" dirty="0" err="1" smtClean="0"/>
              <a:t>ish</a:t>
            </a:r>
            <a:r>
              <a:rPr lang="en-GB" sz="2400" i="1" dirty="0" smtClean="0"/>
              <a:t> (establish);</a:t>
            </a:r>
            <a:r>
              <a:rPr lang="en-GB" sz="2400" dirty="0" smtClean="0"/>
              <a:t> </a:t>
            </a:r>
          </a:p>
          <a:p>
            <a:pPr marL="850392" lvl="1" indent="-457200">
              <a:buFont typeface="+mj-lt"/>
              <a:buAutoNum type="alphaLcParenR"/>
            </a:pPr>
            <a:r>
              <a:rPr lang="en-GB" sz="2400" b="1" dirty="0" smtClean="0">
                <a:solidFill>
                  <a:srgbClr val="0070C0"/>
                </a:solidFill>
              </a:rPr>
              <a:t>adverb-forming suffixes</a:t>
            </a:r>
            <a:r>
              <a:rPr lang="en-GB" sz="2400" dirty="0" smtClean="0"/>
              <a:t>: -</a:t>
            </a:r>
            <a:r>
              <a:rPr lang="en-GB" sz="2400" dirty="0" err="1" smtClean="0"/>
              <a:t>ly</a:t>
            </a:r>
            <a:r>
              <a:rPr lang="en-GB" sz="2400" i="1" dirty="0" smtClean="0"/>
              <a:t> (quickly, coldly); </a:t>
            </a:r>
            <a:r>
              <a:rPr lang="en-GB" sz="2400" dirty="0" smtClean="0"/>
              <a:t>-ward/-wards</a:t>
            </a:r>
            <a:r>
              <a:rPr lang="en-GB" sz="2400" i="1" dirty="0" smtClean="0"/>
              <a:t> (backward, northwards); </a:t>
            </a:r>
            <a:r>
              <a:rPr lang="en-GB" sz="2400" dirty="0" smtClean="0"/>
              <a:t>-wise</a:t>
            </a:r>
            <a:r>
              <a:rPr lang="en-GB" sz="2400" i="1" dirty="0" smtClean="0"/>
              <a:t> (likewise</a:t>
            </a:r>
            <a:r>
              <a:rPr lang="en-GB" sz="2400" dirty="0" smtClean="0"/>
              <a:t>).  </a:t>
            </a:r>
            <a:endParaRPr lang="ru-RU" sz="2000"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292935"/>
          </a:xfrm>
        </p:spPr>
        <p:txBody>
          <a:bodyPr/>
          <a:lstStyle/>
          <a:p>
            <a:pPr marL="624078" lvl="0" indent="-514350">
              <a:buFont typeface="+mj-lt"/>
              <a:buAutoNum type="arabicPeriod" startAt="3"/>
            </a:pPr>
            <a:r>
              <a:rPr lang="en-GB" sz="2800" u="sng" dirty="0" smtClean="0"/>
              <a:t>Semantically </a:t>
            </a:r>
            <a:r>
              <a:rPr lang="en-GB" sz="2800" dirty="0" smtClean="0"/>
              <a:t>suffixes fall into:</a:t>
            </a:r>
            <a:endParaRPr lang="ru-RU" sz="2400" dirty="0" smtClean="0"/>
          </a:p>
          <a:p>
            <a:pPr marL="850392" lvl="1" indent="-457200">
              <a:buFont typeface="+mj-lt"/>
              <a:buAutoNum type="alphaLcParenR"/>
            </a:pPr>
            <a:r>
              <a:rPr lang="en-GB" sz="2800" b="1" dirty="0" smtClean="0">
                <a:solidFill>
                  <a:srgbClr val="0070C0"/>
                </a:solidFill>
              </a:rPr>
              <a:t>Monosemantic:</a:t>
            </a:r>
            <a:r>
              <a:rPr lang="en-GB" sz="2800" i="1" dirty="0" smtClean="0"/>
              <a:t>the suffix </a:t>
            </a:r>
            <a:r>
              <a:rPr lang="en-GB" sz="2800" dirty="0" smtClean="0"/>
              <a:t>-</a:t>
            </a:r>
            <a:r>
              <a:rPr lang="en-GB" sz="2800" dirty="0" err="1" smtClean="0"/>
              <a:t>ess</a:t>
            </a:r>
            <a:r>
              <a:rPr lang="en-GB" sz="2800" i="1" dirty="0" smtClean="0"/>
              <a:t> </a:t>
            </a:r>
            <a:r>
              <a:rPr lang="en-GB" sz="2800" dirty="0" smtClean="0"/>
              <a:t>has only one meaning </a:t>
            </a:r>
            <a:r>
              <a:rPr lang="en-GB" sz="2800" i="1" dirty="0" smtClean="0"/>
              <a:t>‘female’ – </a:t>
            </a:r>
            <a:r>
              <a:rPr lang="en-GB" sz="2800" i="1" dirty="0" smtClean="0">
                <a:solidFill>
                  <a:srgbClr val="C00000"/>
                </a:solidFill>
              </a:rPr>
              <a:t>tigress, tailoress</a:t>
            </a:r>
            <a:r>
              <a:rPr lang="en-GB" sz="2800" dirty="0" smtClean="0"/>
              <a:t>;</a:t>
            </a:r>
          </a:p>
          <a:p>
            <a:pPr marL="850392" lvl="1" indent="-457200">
              <a:buFont typeface="+mj-lt"/>
              <a:buAutoNum type="alphaLcParenR"/>
            </a:pPr>
            <a:r>
              <a:rPr lang="en-GB" sz="2800" b="1" dirty="0" smtClean="0">
                <a:solidFill>
                  <a:srgbClr val="0070C0"/>
                </a:solidFill>
              </a:rPr>
              <a:t>Polysemantic:</a:t>
            </a:r>
            <a:r>
              <a:rPr lang="en-GB" sz="2800" dirty="0" smtClean="0"/>
              <a:t> the suffix -hood has two meanings:</a:t>
            </a:r>
            <a:endParaRPr lang="ru-RU" sz="2800" dirty="0" smtClean="0"/>
          </a:p>
          <a:p>
            <a:pPr marL="1252538" lvl="0" indent="-360363">
              <a:buFont typeface="+mj-lt"/>
              <a:buAutoNum type="arabicParenR"/>
            </a:pPr>
            <a:r>
              <a:rPr lang="en-GB" sz="2800" dirty="0" smtClean="0"/>
              <a:t>‘condition or quality’ – </a:t>
            </a:r>
            <a:r>
              <a:rPr lang="en-GB" sz="2800" i="1" dirty="0" smtClean="0">
                <a:solidFill>
                  <a:srgbClr val="C00000"/>
                </a:solidFill>
              </a:rPr>
              <a:t>falsehood, womanhood</a:t>
            </a:r>
            <a:r>
              <a:rPr lang="en-GB" sz="2800" dirty="0" smtClean="0">
                <a:solidFill>
                  <a:srgbClr val="C00000"/>
                </a:solidFill>
              </a:rPr>
              <a:t>;</a:t>
            </a:r>
          </a:p>
          <a:p>
            <a:pPr marL="1252538" lvl="0" indent="-360363">
              <a:buFont typeface="+mj-lt"/>
              <a:buAutoNum type="arabicParenR"/>
            </a:pPr>
            <a:r>
              <a:rPr lang="en-GB" sz="2800" dirty="0" smtClean="0"/>
              <a:t>‘collection or group’ – </a:t>
            </a:r>
            <a:r>
              <a:rPr lang="en-GB" sz="2800" i="1" dirty="0" smtClean="0">
                <a:solidFill>
                  <a:srgbClr val="C00000"/>
                </a:solidFill>
              </a:rPr>
              <a:t>brotherhood</a:t>
            </a:r>
            <a:r>
              <a:rPr lang="en-GB" sz="2800" i="1" dirty="0" smtClean="0"/>
              <a:t>.</a:t>
            </a:r>
            <a:endParaRPr lang="ru-RU" sz="2400"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 </a:t>
            </a:r>
            <a:r>
              <a:rPr lang="en-GB" sz="2800" dirty="0" smtClean="0"/>
              <a:t>suffixes may fall into several groups. E.g., noun-suffixes fall into those denoting:</a:t>
            </a:r>
          </a:p>
          <a:p>
            <a:pPr marL="624078" lvl="0" indent="-514350">
              <a:buNone/>
            </a:pPr>
            <a:endParaRPr lang="ru-RU" sz="2400" dirty="0" smtClean="0"/>
          </a:p>
          <a:p>
            <a:pPr marL="850392" lvl="1" indent="-457200">
              <a:buFont typeface="+mj-lt"/>
              <a:buAutoNum type="alphaLcParenR"/>
            </a:pPr>
            <a:r>
              <a:rPr lang="en-GB" sz="2400" dirty="0" smtClean="0"/>
              <a:t>the agent of the action: -</a:t>
            </a:r>
            <a:r>
              <a:rPr lang="en-GB" sz="2400" dirty="0" err="1" smtClean="0"/>
              <a:t>er</a:t>
            </a:r>
            <a:r>
              <a:rPr lang="en-GB" sz="2400" dirty="0" smtClean="0"/>
              <a:t> </a:t>
            </a:r>
            <a:r>
              <a:rPr lang="en-GB" sz="2400" i="1" dirty="0" smtClean="0">
                <a:solidFill>
                  <a:srgbClr val="C00000"/>
                </a:solidFill>
              </a:rPr>
              <a:t>(baker); </a:t>
            </a:r>
            <a:r>
              <a:rPr lang="en-GB" sz="2400" dirty="0" smtClean="0"/>
              <a:t>-ant</a:t>
            </a:r>
            <a:r>
              <a:rPr lang="en-GB" sz="2400" i="1" dirty="0" smtClean="0"/>
              <a:t> </a:t>
            </a:r>
            <a:r>
              <a:rPr lang="en-GB" sz="2400" i="1" dirty="0" smtClean="0">
                <a:solidFill>
                  <a:srgbClr val="C00000"/>
                </a:solidFill>
              </a:rPr>
              <a:t>(accountant)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appurtenance: -an/-</a:t>
            </a:r>
            <a:r>
              <a:rPr lang="en-GB" sz="2400" dirty="0" err="1" smtClean="0"/>
              <a:t>ian</a:t>
            </a:r>
            <a:r>
              <a:rPr lang="en-GB" sz="2400" i="1" dirty="0" smtClean="0"/>
              <a:t> </a:t>
            </a:r>
            <a:r>
              <a:rPr lang="en-GB" sz="2400" i="1" dirty="0" smtClean="0">
                <a:solidFill>
                  <a:srgbClr val="C00000"/>
                </a:solidFill>
              </a:rPr>
              <a:t>(Victorian, Russian); </a:t>
            </a:r>
            <a:r>
              <a:rPr lang="en-GB" sz="2400" dirty="0" smtClean="0">
                <a:solidFill>
                  <a:srgbClr val="C00000"/>
                </a:solidFill>
              </a:rPr>
              <a:t>-</a:t>
            </a:r>
            <a:r>
              <a:rPr lang="en-GB" sz="2400" dirty="0" err="1" smtClean="0"/>
              <a:t>ese</a:t>
            </a:r>
            <a:r>
              <a:rPr lang="en-GB" sz="2400" i="1" dirty="0" smtClean="0">
                <a:solidFill>
                  <a:srgbClr val="C00000"/>
                </a:solidFill>
              </a:rPr>
              <a:t> (Chinese)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err="1" smtClean="0"/>
              <a:t>collectivity</a:t>
            </a:r>
            <a:r>
              <a:rPr lang="en-GB" sz="2400" dirty="0" smtClean="0"/>
              <a:t>: -</a:t>
            </a:r>
            <a:r>
              <a:rPr lang="en-GB" sz="2400" dirty="0" err="1" smtClean="0"/>
              <a:t>dom</a:t>
            </a:r>
            <a:r>
              <a:rPr lang="en-GB" sz="2400" i="1" dirty="0" smtClean="0">
                <a:solidFill>
                  <a:srgbClr val="C00000"/>
                </a:solidFill>
              </a:rPr>
              <a:t> (officialdom); </a:t>
            </a:r>
            <a:r>
              <a:rPr lang="en-GB" sz="2400" dirty="0" smtClean="0"/>
              <a:t>-</a:t>
            </a:r>
            <a:r>
              <a:rPr lang="en-GB" sz="2400" dirty="0" err="1" smtClean="0"/>
              <a:t>ry</a:t>
            </a:r>
            <a:r>
              <a:rPr lang="en-GB" sz="2400" i="1" dirty="0" smtClean="0"/>
              <a:t> </a:t>
            </a:r>
            <a:r>
              <a:rPr lang="en-GB" sz="2400" i="1" dirty="0" smtClean="0">
                <a:solidFill>
                  <a:srgbClr val="C00000"/>
                </a:solidFill>
              </a:rPr>
              <a:t>(pleasantry</a:t>
            </a:r>
            <a:r>
              <a:rPr lang="en-GB" sz="2400" i="1" dirty="0" smtClean="0"/>
              <a:t>)</a:t>
            </a:r>
            <a:r>
              <a:rPr lang="en-GB" sz="2400" dirty="0" smtClean="0"/>
              <a:t>;</a:t>
            </a:r>
            <a:endParaRPr lang="ru-RU" sz="2000" dirty="0" smtClean="0"/>
          </a:p>
          <a:p>
            <a:pPr marL="850392" lvl="1" indent="-457200">
              <a:buFont typeface="+mj-lt"/>
              <a:buAutoNum type="alphaLcParenR"/>
            </a:pPr>
            <a:r>
              <a:rPr lang="en-GB" sz="2400" dirty="0" smtClean="0"/>
              <a:t>Diminutiveness:-</a:t>
            </a:r>
            <a:r>
              <a:rPr lang="en-GB" sz="2400" dirty="0" err="1" smtClean="0"/>
              <a:t>ie</a:t>
            </a:r>
            <a:r>
              <a:rPr lang="en-GB" sz="2400" i="1" dirty="0" smtClean="0">
                <a:solidFill>
                  <a:srgbClr val="C00000"/>
                </a:solidFill>
              </a:rPr>
              <a:t> (birdie); </a:t>
            </a:r>
            <a:r>
              <a:rPr lang="en-GB" sz="2400" dirty="0" smtClean="0"/>
              <a:t>-let</a:t>
            </a:r>
            <a:r>
              <a:rPr lang="en-GB" sz="2400" i="1" dirty="0" smtClean="0"/>
              <a:t> </a:t>
            </a:r>
            <a:r>
              <a:rPr lang="en-GB" sz="2400" i="1" dirty="0" smtClean="0">
                <a:solidFill>
                  <a:srgbClr val="C00000"/>
                </a:solidFill>
              </a:rPr>
              <a:t>(cloudlet); </a:t>
            </a:r>
            <a:r>
              <a:rPr lang="en-GB" sz="2400" dirty="0" smtClean="0"/>
              <a:t>-ling</a:t>
            </a:r>
            <a:r>
              <a:rPr lang="en-GB" sz="2400" i="1" dirty="0" smtClean="0"/>
              <a:t> </a:t>
            </a:r>
            <a:r>
              <a:rPr lang="en-GB" sz="2400" i="1" dirty="0" smtClean="0">
                <a:solidFill>
                  <a:srgbClr val="C00000"/>
                </a:solidFill>
              </a:rPr>
              <a:t>(</a:t>
            </a:r>
            <a:r>
              <a:rPr lang="en-GB" sz="2400" i="1" dirty="0" err="1" smtClean="0">
                <a:solidFill>
                  <a:srgbClr val="C00000"/>
                </a:solidFill>
              </a:rPr>
              <a:t>wolfling</a:t>
            </a:r>
            <a:r>
              <a:rPr lang="en-GB" sz="2400" i="1" dirty="0" smtClean="0">
                <a:solidFill>
                  <a:srgbClr val="C00000"/>
                </a:solidFill>
              </a:rPr>
              <a:t>)</a:t>
            </a:r>
            <a:r>
              <a:rPr lang="en-GB" sz="2400" dirty="0" smtClean="0">
                <a:solidFill>
                  <a:srgbClr val="C00000"/>
                </a:solidFill>
              </a:rPr>
              <a:t>.</a:t>
            </a:r>
            <a:endParaRPr lang="ru-RU" sz="2000" dirty="0" smtClean="0">
              <a:solidFill>
                <a:srgbClr val="C00000"/>
              </a:solidFill>
            </a:endParaRP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5"/>
            </a:pPr>
            <a:r>
              <a:rPr lang="en-GB" sz="2800" u="sng" dirty="0" smtClean="0"/>
              <a:t>According to their stylistic reference</a:t>
            </a:r>
            <a:r>
              <a:rPr lang="en-GB" sz="2800" dirty="0" smtClean="0"/>
              <a:t> suffixes may be classified into:</a:t>
            </a:r>
            <a:endParaRPr lang="ru-RU" sz="2400" dirty="0" smtClean="0"/>
          </a:p>
          <a:p>
            <a:pPr marL="850392" lvl="1" indent="-457200">
              <a:buFont typeface="+mj-lt"/>
              <a:buAutoNum type="alphaLcParenR"/>
            </a:pPr>
            <a:r>
              <a:rPr lang="en-GB" sz="2400" dirty="0" smtClean="0"/>
              <a:t>those characterized by neutral stylistic reference: -</a:t>
            </a:r>
            <a:r>
              <a:rPr lang="en-GB" sz="2400" dirty="0" smtClean="0">
                <a:solidFill>
                  <a:srgbClr val="C00000"/>
                </a:solidFill>
              </a:rPr>
              <a:t>able</a:t>
            </a:r>
            <a:r>
              <a:rPr lang="en-GB" sz="2400" i="1" dirty="0" smtClean="0">
                <a:solidFill>
                  <a:srgbClr val="C00000"/>
                </a:solidFill>
              </a:rPr>
              <a:t> (agreeable);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(writer);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(meeting)</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having a certain stylistic value: -</a:t>
            </a:r>
            <a:r>
              <a:rPr lang="en-GB" sz="2400" dirty="0" err="1" smtClean="0">
                <a:solidFill>
                  <a:srgbClr val="C00000"/>
                </a:solidFill>
              </a:rPr>
              <a:t>oid</a:t>
            </a:r>
            <a:r>
              <a:rPr lang="en-GB" sz="2400" i="1" dirty="0" smtClean="0">
                <a:solidFill>
                  <a:srgbClr val="C00000"/>
                </a:solidFill>
              </a:rPr>
              <a:t> (asteroid); </a:t>
            </a:r>
            <a:r>
              <a:rPr lang="en-GB" sz="2400" dirty="0" smtClean="0">
                <a:solidFill>
                  <a:srgbClr val="C00000"/>
                </a:solidFill>
              </a:rPr>
              <a:t>-</a:t>
            </a:r>
            <a:r>
              <a:rPr lang="en-GB" sz="2400" dirty="0" err="1" smtClean="0">
                <a:solidFill>
                  <a:srgbClr val="C00000"/>
                </a:solidFill>
              </a:rPr>
              <a:t>tron</a:t>
            </a:r>
            <a:r>
              <a:rPr lang="en-GB" sz="2400" i="1" dirty="0" smtClean="0">
                <a:solidFill>
                  <a:srgbClr val="C00000"/>
                </a:solidFill>
              </a:rPr>
              <a:t> (cyclotron)</a:t>
            </a:r>
            <a:r>
              <a:rPr lang="en-GB" sz="2400" dirty="0" smtClean="0">
                <a:solidFill>
                  <a:srgbClr val="C00000"/>
                </a:solidFill>
              </a:rPr>
              <a:t>. </a:t>
            </a:r>
          </a:p>
          <a:p>
            <a:pPr marL="850392" lvl="1" indent="-457200">
              <a:buNone/>
            </a:pPr>
            <a:r>
              <a:rPr lang="en-GB" sz="2400" dirty="0" smtClean="0"/>
              <a:t>These suffixes occur usually in terms and are bookish.</a:t>
            </a:r>
            <a:endParaRPr lang="ru-RU" sz="2000"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85926"/>
            <a:ext cx="8229600" cy="4221365"/>
          </a:xfrm>
        </p:spPr>
        <p:txBody>
          <a:bodyPr/>
          <a:lstStyle/>
          <a:p>
            <a:r>
              <a:rPr lang="en-US" b="1" i="1" u="sng" dirty="0" smtClean="0">
                <a:solidFill>
                  <a:srgbClr val="00B050"/>
                </a:solidFill>
              </a:rPr>
              <a:t>Prefixation</a:t>
            </a:r>
            <a:r>
              <a:rPr lang="en-US" dirty="0" smtClean="0"/>
              <a:t> </a:t>
            </a:r>
            <a:r>
              <a:rPr lang="en-GB" dirty="0" smtClean="0"/>
              <a:t>is the formation of words with the help of prefixes, which are derivational morphemes, affixed before the derivational base. </a:t>
            </a:r>
          </a:p>
          <a:p>
            <a:r>
              <a:rPr lang="en-US" b="1" i="1" u="sng" dirty="0" smtClean="0">
                <a:solidFill>
                  <a:srgbClr val="00B050"/>
                </a:solidFill>
              </a:rPr>
              <a:t>A</a:t>
            </a:r>
            <a:r>
              <a:rPr lang="en-GB" b="1" i="1" u="sng" dirty="0" smtClean="0">
                <a:solidFill>
                  <a:srgbClr val="00B050"/>
                </a:solidFill>
              </a:rPr>
              <a:t> prefix</a:t>
            </a:r>
            <a:r>
              <a:rPr lang="en-GB" i="1" u="sng" dirty="0" smtClean="0">
                <a:solidFill>
                  <a:srgbClr val="00B050"/>
                </a:solidFill>
              </a:rPr>
              <a:t> </a:t>
            </a:r>
            <a:r>
              <a:rPr lang="en-GB" dirty="0" smtClean="0"/>
              <a:t>is a derivational morpheme preceding the root-morpheme and modifying its meaning (</a:t>
            </a:r>
            <a:r>
              <a:rPr lang="en-GB" i="1" dirty="0" smtClean="0">
                <a:solidFill>
                  <a:srgbClr val="C00000"/>
                </a:solidFill>
              </a:rPr>
              <a:t>understand </a:t>
            </a:r>
            <a:r>
              <a:rPr lang="en-GB" i="1" dirty="0" smtClean="0"/>
              <a:t>– </a:t>
            </a:r>
            <a:r>
              <a:rPr lang="en-GB" dirty="0" err="1" smtClean="0"/>
              <a:t>mis</a:t>
            </a:r>
            <a:r>
              <a:rPr lang="en-GB" i="1" dirty="0" smtClean="0"/>
              <a:t>-</a:t>
            </a:r>
            <a:r>
              <a:rPr lang="en-GB" i="1" dirty="0" smtClean="0">
                <a:solidFill>
                  <a:srgbClr val="C00000"/>
                </a:solidFill>
              </a:rPr>
              <a:t>understand</a:t>
            </a:r>
            <a:r>
              <a:rPr lang="en-GB" i="1" dirty="0" smtClean="0"/>
              <a:t>, </a:t>
            </a:r>
            <a:r>
              <a:rPr lang="en-GB" i="1" dirty="0" smtClean="0">
                <a:solidFill>
                  <a:srgbClr val="C00000"/>
                </a:solidFill>
              </a:rPr>
              <a:t>correct</a:t>
            </a:r>
            <a:r>
              <a:rPr lang="en-GB" i="1" dirty="0" smtClean="0"/>
              <a:t> – </a:t>
            </a:r>
            <a:r>
              <a:rPr lang="en-GB" dirty="0" smtClean="0"/>
              <a:t>in</a:t>
            </a:r>
            <a:r>
              <a:rPr lang="en-GB" i="1" dirty="0" smtClean="0"/>
              <a:t>-</a:t>
            </a:r>
            <a:r>
              <a:rPr lang="en-GB" i="1" dirty="0" smtClean="0">
                <a:solidFill>
                  <a:srgbClr val="C00000"/>
                </a:solidFill>
              </a:rPr>
              <a:t>correct</a:t>
            </a:r>
            <a:r>
              <a:rPr lang="en-GB" dirty="0" smtClean="0"/>
              <a:t>). </a:t>
            </a:r>
            <a:endParaRPr lang="ru-RU" dirty="0" smtClean="0"/>
          </a:p>
          <a:p>
            <a:endParaRPr lang="ru-RU" dirty="0"/>
          </a:p>
        </p:txBody>
      </p:sp>
      <p:sp>
        <p:nvSpPr>
          <p:cNvPr id="3" name="Заголовок 2"/>
          <p:cNvSpPr>
            <a:spLocks noGrp="1"/>
          </p:cNvSpPr>
          <p:nvPr>
            <p:ph type="title"/>
          </p:nvPr>
        </p:nvSpPr>
        <p:spPr>
          <a:xfrm>
            <a:off x="500034" y="357166"/>
            <a:ext cx="8229600" cy="1000124"/>
          </a:xfrm>
        </p:spPr>
        <p:txBody>
          <a:bodyPr>
            <a:noAutofit/>
          </a:bodyPr>
          <a:lstStyle/>
          <a:p>
            <a:pPr lvl="1" algn="ctr" rtl="0">
              <a:spcBef>
                <a:spcPct val="0"/>
              </a:spcBef>
            </a:pPr>
            <a:r>
              <a:rPr lang="en-US" sz="3600" b="1" i="1" dirty="0" smtClean="0"/>
              <a:t/>
            </a:r>
            <a:br>
              <a:rPr lang="en-US" sz="3600" b="1" i="1" dirty="0" smtClean="0"/>
            </a:br>
            <a:r>
              <a:rPr lang="en-US" sz="3200" dirty="0" smtClean="0">
                <a:solidFill>
                  <a:schemeClr val="bg2">
                    <a:lumMod val="50000"/>
                  </a:schemeClr>
                </a:solidFill>
              </a:rPr>
              <a:t>3.2</a:t>
            </a:r>
            <a:r>
              <a:rPr lang="en-US" sz="3200" dirty="0">
                <a:solidFill>
                  <a:schemeClr val="bg2">
                    <a:lumMod val="50000"/>
                  </a:schemeClr>
                </a:solidFill>
              </a:rPr>
              <a:t>. PREFIXATION. </a:t>
            </a:r>
            <a:r>
              <a:rPr lang="en-US" sz="3200" dirty="0" smtClean="0">
                <a:solidFill>
                  <a:schemeClr val="bg2">
                    <a:lumMod val="50000"/>
                  </a:schemeClr>
                </a:solidFill>
              </a:rPr>
              <a:t/>
            </a:r>
            <a:br>
              <a:rPr lang="en-US" sz="3200" dirty="0" smtClean="0">
                <a:solidFill>
                  <a:schemeClr val="bg2">
                    <a:lumMod val="50000"/>
                  </a:schemeClr>
                </a:solidFill>
              </a:rPr>
            </a:br>
            <a:r>
              <a:rPr lang="en-US" sz="3200" dirty="0" smtClean="0">
                <a:solidFill>
                  <a:schemeClr val="bg2">
                    <a:lumMod val="50000"/>
                  </a:schemeClr>
                </a:solidFill>
              </a:rPr>
              <a:t>CLASSIFICATION </a:t>
            </a:r>
            <a:r>
              <a:rPr lang="en-US" sz="3200" dirty="0">
                <a:solidFill>
                  <a:schemeClr val="bg2">
                    <a:lumMod val="50000"/>
                  </a:schemeClr>
                </a:solidFill>
              </a:rPr>
              <a:t>OF PREFIXES.</a:t>
            </a:r>
            <a:r>
              <a:rPr lang="ru-RU" sz="3200" dirty="0"/>
              <a:t/>
            </a:r>
            <a:br>
              <a:rPr lang="ru-RU" sz="3200" dirty="0"/>
            </a:br>
            <a:endParaRPr lang="ru-RU"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4578555"/>
          </a:xfrm>
        </p:spPr>
        <p:txBody>
          <a:bodyPr>
            <a:normAutofit/>
          </a:bodyPr>
          <a:lstStyle/>
          <a:p>
            <a:pPr marL="624078" lvl="0" indent="-514350">
              <a:buFont typeface="+mj-lt"/>
              <a:buAutoNum type="arabicPeriod"/>
            </a:pPr>
            <a:r>
              <a:rPr lang="en-GB" sz="2800" u="sng" dirty="0" smtClean="0"/>
              <a:t>According to the </a:t>
            </a:r>
            <a:r>
              <a:rPr lang="en-GB" sz="2800" u="sng" dirty="0" err="1" smtClean="0"/>
              <a:t>lexico</a:t>
            </a:r>
            <a:r>
              <a:rPr lang="en-GB" sz="2800" u="sng" dirty="0" smtClean="0"/>
              <a:t>-grammatical character of the base</a:t>
            </a:r>
            <a:r>
              <a:rPr lang="en-GB" sz="2800" dirty="0" smtClean="0"/>
              <a:t> prefixes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dirty="0" smtClean="0">
                <a:solidFill>
                  <a:srgbClr val="0070C0"/>
                </a:solidFill>
              </a:rPr>
              <a:t> </a:t>
            </a:r>
            <a:r>
              <a:rPr lang="en-GB" sz="2400" dirty="0" smtClean="0"/>
              <a:t>(those added to the verbal base): re-</a:t>
            </a:r>
            <a:r>
              <a:rPr lang="en-GB" sz="2400" i="1" dirty="0" smtClean="0">
                <a:solidFill>
                  <a:srgbClr val="C00000"/>
                </a:solidFill>
              </a:rPr>
              <a:t> (rewrite); </a:t>
            </a:r>
            <a:r>
              <a:rPr lang="en-GB" sz="2400" dirty="0" smtClean="0"/>
              <a:t>over-</a:t>
            </a:r>
            <a:r>
              <a:rPr lang="en-GB" sz="2400" i="1" dirty="0" smtClean="0">
                <a:solidFill>
                  <a:srgbClr val="C00000"/>
                </a:solidFill>
              </a:rPr>
              <a:t> (overdo); </a:t>
            </a:r>
            <a:r>
              <a:rPr lang="en-GB" sz="2400" dirty="0" smtClean="0"/>
              <a:t>out-</a:t>
            </a:r>
            <a:r>
              <a:rPr lang="en-GB" sz="2400" i="1" dirty="0" smtClean="0">
                <a:solidFill>
                  <a:srgbClr val="C00000"/>
                </a:solidFill>
              </a:rPr>
              <a:t> (outstay)</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i="1" dirty="0" smtClean="0"/>
              <a:t> </a:t>
            </a:r>
            <a:r>
              <a:rPr lang="en-GB" sz="2400" dirty="0" smtClean="0"/>
              <a:t>(those added to the nominal base): </a:t>
            </a:r>
            <a:r>
              <a:rPr lang="en-GB" sz="2400" i="1" dirty="0" smtClean="0"/>
              <a:t>- </a:t>
            </a:r>
            <a:r>
              <a:rPr lang="en-GB" sz="2400" i="1" dirty="0" smtClean="0">
                <a:solidFill>
                  <a:srgbClr val="C00000"/>
                </a:solidFill>
              </a:rPr>
              <a:t>(unbutton); </a:t>
            </a:r>
            <a:r>
              <a:rPr lang="en-GB" sz="2400" dirty="0" smtClean="0"/>
              <a:t>de</a:t>
            </a:r>
            <a:r>
              <a:rPr lang="en-GB" sz="2400" i="1" dirty="0" smtClean="0"/>
              <a:t>-</a:t>
            </a:r>
            <a:r>
              <a:rPr lang="en-GB" sz="2400" i="1" dirty="0" smtClean="0">
                <a:solidFill>
                  <a:srgbClr val="C00000"/>
                </a:solidFill>
              </a:rPr>
              <a:t> (detrain); </a:t>
            </a:r>
            <a:r>
              <a:rPr lang="en-GB" sz="2400" dirty="0" smtClean="0"/>
              <a:t>ex-</a:t>
            </a:r>
            <a:r>
              <a:rPr lang="en-GB" sz="2400" i="1" dirty="0" smtClean="0">
                <a:solidFill>
                  <a:srgbClr val="C00000"/>
                </a:solidFill>
              </a:rPr>
              <a:t> (ex-president)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deadjectival</a:t>
            </a:r>
            <a:r>
              <a:rPr lang="en-GB" sz="2400" dirty="0" smtClean="0"/>
              <a:t> (those added to the adjectival base): un-</a:t>
            </a:r>
            <a:r>
              <a:rPr lang="en-GB" sz="2400" i="1" dirty="0" smtClean="0">
                <a:solidFill>
                  <a:srgbClr val="C00000"/>
                </a:solidFill>
              </a:rPr>
              <a:t> (uneasy); </a:t>
            </a:r>
            <a:r>
              <a:rPr lang="en-GB" sz="2400" dirty="0" smtClean="0"/>
              <a:t>bi-</a:t>
            </a:r>
            <a:r>
              <a:rPr lang="en-GB" sz="2400" i="1" dirty="0" smtClean="0">
                <a:solidFill>
                  <a:srgbClr val="C00000"/>
                </a:solidFill>
              </a:rPr>
              <a:t> (biannual)</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US" sz="2400" b="1" dirty="0" err="1" smtClean="0">
                <a:solidFill>
                  <a:srgbClr val="0070C0"/>
                </a:solidFill>
              </a:rPr>
              <a:t>deadverbial</a:t>
            </a:r>
            <a:r>
              <a:rPr lang="en-US" sz="2400" b="1" i="1" dirty="0" smtClean="0"/>
              <a:t> </a:t>
            </a:r>
            <a:r>
              <a:rPr lang="en-US" sz="2400" dirty="0" smtClean="0"/>
              <a:t>(those added to the adverbial base): un-</a:t>
            </a:r>
            <a:r>
              <a:rPr lang="en-US" sz="2400" i="1" dirty="0" smtClean="0">
                <a:solidFill>
                  <a:srgbClr val="C00000"/>
                </a:solidFill>
              </a:rPr>
              <a:t> (unfortunately); </a:t>
            </a:r>
            <a:r>
              <a:rPr lang="en-US" sz="2400" dirty="0" smtClean="0"/>
              <a:t>in</a:t>
            </a:r>
            <a:r>
              <a:rPr lang="en-US" sz="2400" i="1" dirty="0" smtClean="0"/>
              <a:t>-</a:t>
            </a:r>
            <a:r>
              <a:rPr lang="en-US" sz="2400" i="1" dirty="0" smtClean="0">
                <a:solidFill>
                  <a:srgbClr val="C00000"/>
                </a:solidFill>
              </a:rPr>
              <a:t> independently).</a:t>
            </a:r>
            <a:r>
              <a:rPr lang="en-US"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Autofit/>
          </a:bodyPr>
          <a:lstStyle/>
          <a:p>
            <a:pPr algn="ctr"/>
            <a:r>
              <a:rPr lang="en-GB" sz="2800" dirty="0" smtClean="0"/>
              <a:t>Prefixes can be classified according to different principles.</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lstStyle/>
          <a:p>
            <a:pPr marL="624078" lvl="0" indent="-514350">
              <a:buFont typeface="+mj-lt"/>
              <a:buAutoNum type="arabicPeriod" startAt="2"/>
            </a:pPr>
            <a:r>
              <a:rPr lang="en-GB" sz="2800" u="sng" dirty="0" smtClean="0"/>
              <a:t>According to the class of words they preferably form</a:t>
            </a:r>
            <a:r>
              <a:rPr lang="en-GB" sz="2800" dirty="0" smtClean="0"/>
              <a:t> prefixes are divided into:</a:t>
            </a:r>
          </a:p>
          <a:p>
            <a:pPr marL="624078" lvl="0" indent="-514350">
              <a:buFont typeface="+mj-lt"/>
              <a:buAutoNum type="arabicPeriod" startAt="2"/>
            </a:pPr>
            <a:endParaRPr lang="ru-RU" sz="2400" dirty="0" smtClean="0"/>
          </a:p>
          <a:p>
            <a:pPr marL="850392" lvl="1" indent="-457200">
              <a:buFont typeface="+mj-lt"/>
              <a:buAutoNum type="alphaLcParenR"/>
            </a:pPr>
            <a:r>
              <a:rPr lang="en-GB" sz="2400" b="1" dirty="0" smtClean="0">
                <a:solidFill>
                  <a:srgbClr val="0070C0"/>
                </a:solidFill>
              </a:rPr>
              <a:t>verb-forming prefixes:</a:t>
            </a:r>
            <a:r>
              <a:rPr lang="en-GB" sz="2400" dirty="0" smtClean="0"/>
              <a:t> en-/</a:t>
            </a:r>
            <a:r>
              <a:rPr lang="en-GB" sz="2400" dirty="0" err="1" smtClean="0"/>
              <a:t>em</a:t>
            </a:r>
            <a:r>
              <a:rPr lang="en-GB" sz="2400" dirty="0" smtClean="0"/>
              <a:t>-</a:t>
            </a:r>
            <a:r>
              <a:rPr lang="en-GB" sz="2400" i="1" dirty="0" smtClean="0"/>
              <a:t> (</a:t>
            </a:r>
            <a:r>
              <a:rPr lang="en-GB" sz="2400" i="1" dirty="0" smtClean="0">
                <a:solidFill>
                  <a:srgbClr val="C00000"/>
                </a:solidFill>
              </a:rPr>
              <a:t>enclose, embed);</a:t>
            </a:r>
            <a:r>
              <a:rPr lang="en-GB" sz="2400" i="1" dirty="0" smtClean="0"/>
              <a:t> </a:t>
            </a:r>
            <a:r>
              <a:rPr lang="en-GB" sz="2400" dirty="0" smtClean="0"/>
              <a:t>be-</a:t>
            </a:r>
            <a:r>
              <a:rPr lang="en-GB" sz="2400" i="1" dirty="0" smtClean="0"/>
              <a:t> </a:t>
            </a:r>
            <a:r>
              <a:rPr lang="en-GB" sz="2400" i="1" dirty="0" smtClean="0">
                <a:solidFill>
                  <a:srgbClr val="C00000"/>
                </a:solidFill>
              </a:rPr>
              <a:t>(befriend)</a:t>
            </a:r>
            <a:r>
              <a:rPr lang="en-GB" sz="2400" i="1" dirty="0" smtClean="0"/>
              <a:t>; </a:t>
            </a:r>
            <a:r>
              <a:rPr lang="en-GB" sz="2400" dirty="0" smtClean="0"/>
              <a:t>de-</a:t>
            </a:r>
            <a:r>
              <a:rPr lang="en-GB" sz="2400" i="1" dirty="0" smtClean="0"/>
              <a:t> (</a:t>
            </a:r>
            <a:r>
              <a:rPr lang="en-GB" sz="2400" i="1" dirty="0" smtClean="0">
                <a:solidFill>
                  <a:srgbClr val="C00000"/>
                </a:solidFill>
              </a:rPr>
              <a:t>dethrone)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noun-forming prefixes:</a:t>
            </a:r>
            <a:r>
              <a:rPr lang="en-GB" sz="2400" i="1" dirty="0" smtClean="0"/>
              <a:t> </a:t>
            </a:r>
            <a:r>
              <a:rPr lang="en-GB" sz="2400" dirty="0" smtClean="0"/>
              <a:t>non-</a:t>
            </a:r>
            <a:r>
              <a:rPr lang="en-GB" sz="2400" i="1" dirty="0" smtClean="0"/>
              <a:t> (</a:t>
            </a:r>
            <a:r>
              <a:rPr lang="en-GB" sz="2400" i="1" dirty="0" smtClean="0">
                <a:solidFill>
                  <a:srgbClr val="C00000"/>
                </a:solidFill>
              </a:rPr>
              <a:t>non-smoker); </a:t>
            </a:r>
            <a:r>
              <a:rPr lang="en-GB" sz="2400" dirty="0" smtClean="0"/>
              <a:t>sub-</a:t>
            </a:r>
            <a:r>
              <a:rPr lang="en-GB" sz="2400" i="1" dirty="0" smtClean="0"/>
              <a:t> </a:t>
            </a:r>
            <a:r>
              <a:rPr lang="en-GB" sz="2400" i="1" dirty="0" smtClean="0">
                <a:solidFill>
                  <a:srgbClr val="C00000"/>
                </a:solidFill>
              </a:rPr>
              <a:t>(sub-committee);</a:t>
            </a:r>
            <a:r>
              <a:rPr lang="en-GB" sz="2400" i="1" dirty="0" smtClean="0"/>
              <a:t> </a:t>
            </a:r>
            <a:r>
              <a:rPr lang="en-GB" sz="2400" dirty="0" smtClean="0"/>
              <a:t>ex</a:t>
            </a:r>
            <a:r>
              <a:rPr lang="en-GB" sz="2400" i="1" dirty="0" smtClean="0"/>
              <a:t>- </a:t>
            </a:r>
            <a:r>
              <a:rPr lang="en-GB" sz="2400" i="1" dirty="0" smtClean="0">
                <a:solidFill>
                  <a:srgbClr val="C00000"/>
                </a:solidFill>
              </a:rPr>
              <a:t>(ex-husband)</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adjective-forming prefixes:</a:t>
            </a:r>
            <a:r>
              <a:rPr lang="en-GB" sz="2400" dirty="0" smtClean="0"/>
              <a:t> un-</a:t>
            </a:r>
            <a:r>
              <a:rPr lang="en-GB" sz="2400" i="1" dirty="0" smtClean="0"/>
              <a:t> </a:t>
            </a:r>
            <a:r>
              <a:rPr lang="en-GB" sz="2400" i="1" dirty="0" smtClean="0">
                <a:solidFill>
                  <a:srgbClr val="C00000"/>
                </a:solidFill>
              </a:rPr>
              <a:t>(unfair)</a:t>
            </a:r>
            <a:r>
              <a:rPr lang="en-GB" sz="2400" i="1" dirty="0" smtClean="0"/>
              <a:t>; </a:t>
            </a:r>
            <a:r>
              <a:rPr lang="en-GB" sz="2400" dirty="0" err="1" smtClean="0"/>
              <a:t>il</a:t>
            </a:r>
            <a:r>
              <a:rPr lang="en-GB" sz="2400" dirty="0" smtClean="0"/>
              <a:t>-</a:t>
            </a:r>
            <a:r>
              <a:rPr lang="en-GB" sz="2400" i="1" dirty="0" smtClean="0"/>
              <a:t> (</a:t>
            </a:r>
            <a:r>
              <a:rPr lang="en-GB" sz="2400" i="1" dirty="0" smtClean="0">
                <a:solidFill>
                  <a:srgbClr val="C00000"/>
                </a:solidFill>
              </a:rPr>
              <a:t>illiterate);</a:t>
            </a:r>
            <a:r>
              <a:rPr lang="en-GB" sz="2400" i="1" dirty="0" smtClean="0"/>
              <a:t> </a:t>
            </a:r>
            <a:r>
              <a:rPr lang="en-GB" sz="2400" dirty="0" err="1" smtClean="0"/>
              <a:t>ir</a:t>
            </a:r>
            <a:r>
              <a:rPr lang="en-GB" sz="2400" dirty="0" smtClean="0"/>
              <a:t>-</a:t>
            </a:r>
            <a:r>
              <a:rPr lang="en-GB" sz="2400" i="1" dirty="0" smtClean="0"/>
              <a:t> </a:t>
            </a:r>
            <a:r>
              <a:rPr lang="en-GB" sz="2400" i="1" dirty="0" smtClean="0">
                <a:solidFill>
                  <a:srgbClr val="C00000"/>
                </a:solidFill>
              </a:rPr>
              <a:t>(irregular</a:t>
            </a:r>
            <a:r>
              <a:rPr lang="en-GB" sz="2400" dirty="0" smtClean="0">
                <a:solidFill>
                  <a:srgbClr val="C00000"/>
                </a:solidFill>
              </a:rPr>
              <a:t>)</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adverb-forming prefixes:</a:t>
            </a:r>
            <a:r>
              <a:rPr lang="en-GB" sz="2400" dirty="0" smtClean="0"/>
              <a:t> un-</a:t>
            </a:r>
            <a:r>
              <a:rPr lang="en-GB" sz="2400" i="1" dirty="0" smtClean="0"/>
              <a:t> </a:t>
            </a:r>
            <a:r>
              <a:rPr lang="en-GB" sz="2400" i="1" dirty="0" smtClean="0">
                <a:solidFill>
                  <a:srgbClr val="C00000"/>
                </a:solidFill>
              </a:rPr>
              <a:t>(unfortunately); </a:t>
            </a:r>
            <a:r>
              <a:rPr lang="en-GB" sz="2400" dirty="0" smtClean="0"/>
              <a:t>up-</a:t>
            </a:r>
            <a:r>
              <a:rPr lang="en-GB" sz="2400" i="1" dirty="0" smtClean="0"/>
              <a:t> </a:t>
            </a:r>
            <a:r>
              <a:rPr lang="en-GB" sz="2400" i="1" dirty="0" smtClean="0">
                <a:solidFill>
                  <a:srgbClr val="C00000"/>
                </a:solidFill>
              </a:rPr>
              <a:t>(uphill)</a:t>
            </a:r>
            <a:r>
              <a:rPr lang="en-GB" sz="2400" dirty="0" smtClean="0">
                <a:solidFill>
                  <a:srgbClr val="C00000"/>
                </a:solidFill>
              </a:rPr>
              <a:t>.</a:t>
            </a:r>
            <a:endParaRPr lang="ru-RU" sz="2000" dirty="0" smtClean="0">
              <a:solidFill>
                <a:srgbClr val="C00000"/>
              </a:solidFill>
            </a:endParaRP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noAutofit/>
          </a:bodyPr>
          <a:lstStyle/>
          <a:p>
            <a:pPr marL="624078" lvl="0" indent="-514350">
              <a:buFont typeface="+mj-lt"/>
              <a:buAutoNum type="arabicPeriod" startAt="3"/>
            </a:pPr>
            <a:r>
              <a:rPr lang="en-GB" sz="2800" u="sng" dirty="0" smtClean="0"/>
              <a:t>Semantically</a:t>
            </a:r>
            <a:r>
              <a:rPr lang="en-GB" sz="2800" dirty="0" smtClean="0"/>
              <a:t> prefixes fall into:</a:t>
            </a:r>
            <a:endParaRPr lang="ru-RU" sz="2800" dirty="0" smtClean="0"/>
          </a:p>
          <a:p>
            <a:pPr marL="850392" lvl="1" indent="-457200">
              <a:buFont typeface="+mj-lt"/>
              <a:buAutoNum type="alphaLcParenR"/>
            </a:pPr>
            <a:r>
              <a:rPr lang="en-GB" sz="2800" b="1" dirty="0" err="1" smtClean="0">
                <a:solidFill>
                  <a:srgbClr val="0070C0"/>
                </a:solidFill>
              </a:rPr>
              <a:t>Monosemantic</a:t>
            </a:r>
            <a:r>
              <a:rPr lang="en-GB" sz="2800" b="1" dirty="0" smtClean="0">
                <a:solidFill>
                  <a:srgbClr val="0070C0"/>
                </a:solidFill>
              </a:rPr>
              <a:t>:</a:t>
            </a:r>
            <a:r>
              <a:rPr lang="en-GB" sz="2800" dirty="0" smtClean="0"/>
              <a:t> the prefix ex- has only one meaning ‘former’ – </a:t>
            </a:r>
            <a:r>
              <a:rPr lang="en-GB" sz="2800" i="1" dirty="0" smtClean="0">
                <a:solidFill>
                  <a:srgbClr val="C00000"/>
                </a:solidFill>
              </a:rPr>
              <a:t>ex-boxer</a:t>
            </a:r>
            <a:r>
              <a:rPr lang="en-GB" sz="2800" dirty="0" smtClean="0"/>
              <a:t>;</a:t>
            </a:r>
            <a:endParaRPr lang="ru-RU" sz="2800" dirty="0" smtClean="0"/>
          </a:p>
          <a:p>
            <a:pPr marL="850392" lvl="1" indent="-457200">
              <a:buFont typeface="+mj-lt"/>
              <a:buAutoNum type="alphaLcParenR"/>
            </a:pPr>
            <a:r>
              <a:rPr lang="en-GB" sz="2800" b="1" dirty="0" smtClean="0">
                <a:solidFill>
                  <a:srgbClr val="0070C0"/>
                </a:solidFill>
              </a:rPr>
              <a:t>Polysemantic;</a:t>
            </a:r>
            <a:r>
              <a:rPr lang="en-GB" sz="2800" b="1" dirty="0" smtClean="0"/>
              <a:t> </a:t>
            </a:r>
            <a:r>
              <a:rPr lang="en-GB" sz="2800" dirty="0" smtClean="0"/>
              <a:t>the prefix </a:t>
            </a:r>
            <a:r>
              <a:rPr lang="en-GB" sz="2800" dirty="0" err="1" smtClean="0"/>
              <a:t>dis</a:t>
            </a:r>
            <a:r>
              <a:rPr lang="en-GB" sz="2800" i="1" dirty="0" smtClean="0"/>
              <a:t>-</a:t>
            </a:r>
            <a:r>
              <a:rPr lang="en-GB" sz="2800" dirty="0" smtClean="0"/>
              <a:t> has four meanings:</a:t>
            </a:r>
            <a:endParaRPr lang="ru-RU" sz="2800" dirty="0" smtClean="0"/>
          </a:p>
          <a:p>
            <a:pPr marL="1073150" lvl="0" indent="-271463">
              <a:buFont typeface="+mj-lt"/>
              <a:buAutoNum type="arabicParenR"/>
            </a:pPr>
            <a:r>
              <a:rPr lang="en-GB" sz="2800" dirty="0" smtClean="0"/>
              <a:t>‘not’ (</a:t>
            </a:r>
            <a:r>
              <a:rPr lang="en-GB" sz="2800" i="1" dirty="0" smtClean="0">
                <a:solidFill>
                  <a:srgbClr val="C00000"/>
                </a:solidFill>
              </a:rPr>
              <a:t>disadvantage</a:t>
            </a:r>
            <a:r>
              <a:rPr lang="en-GB" sz="2800" dirty="0" smtClean="0"/>
              <a:t>);</a:t>
            </a:r>
            <a:endParaRPr lang="ru-RU" sz="2800" dirty="0" smtClean="0"/>
          </a:p>
          <a:p>
            <a:pPr marL="1073150" lvl="0" indent="-271463">
              <a:buFont typeface="+mj-lt"/>
              <a:buAutoNum type="arabicParenR"/>
            </a:pPr>
            <a:r>
              <a:rPr lang="en-GB" sz="2800" dirty="0" smtClean="0"/>
              <a:t>‘reversal or absence of an action or state’ (</a:t>
            </a:r>
            <a:r>
              <a:rPr lang="en-GB" sz="2800" i="1" dirty="0" smtClean="0">
                <a:solidFill>
                  <a:srgbClr val="C00000"/>
                </a:solidFill>
              </a:rPr>
              <a:t>diseconomy, disaffirm</a:t>
            </a:r>
            <a:r>
              <a:rPr lang="en-GB" sz="2800" dirty="0" smtClean="0"/>
              <a:t>); </a:t>
            </a:r>
            <a:endParaRPr lang="ru-RU" sz="2800" dirty="0" smtClean="0"/>
          </a:p>
          <a:p>
            <a:pPr marL="1073150" lvl="0" indent="-271463">
              <a:buFont typeface="+mj-lt"/>
              <a:buAutoNum type="arabicParenR"/>
            </a:pPr>
            <a:r>
              <a:rPr lang="en-GB" sz="2800" dirty="0" smtClean="0"/>
              <a:t>‘removal of’ (</a:t>
            </a:r>
            <a:r>
              <a:rPr lang="en-GB" sz="2800" i="1" dirty="0" smtClean="0">
                <a:solidFill>
                  <a:srgbClr val="C00000"/>
                </a:solidFill>
              </a:rPr>
              <a:t>to disbranch</a:t>
            </a:r>
            <a:r>
              <a:rPr lang="en-GB" sz="2800" dirty="0" smtClean="0"/>
              <a:t>);</a:t>
            </a:r>
            <a:endParaRPr lang="ru-RU" sz="2800" dirty="0" smtClean="0"/>
          </a:p>
          <a:p>
            <a:pPr marL="1073150" lvl="0" indent="-271463">
              <a:buFont typeface="+mj-lt"/>
              <a:buAutoNum type="arabicParenR"/>
            </a:pPr>
            <a:r>
              <a:rPr lang="en-GB" sz="2800" dirty="0" smtClean="0"/>
              <a:t>‘completeness or intensification of an unpleasant action’ (</a:t>
            </a:r>
            <a:r>
              <a:rPr lang="en-GB" sz="2800" i="1" dirty="0" smtClean="0">
                <a:solidFill>
                  <a:srgbClr val="C00000"/>
                </a:solidFill>
              </a:rPr>
              <a:t>disgruntled</a:t>
            </a:r>
            <a:r>
              <a:rPr lang="en-GB" sz="2800" dirty="0" smtClean="0"/>
              <a:t>).  </a:t>
            </a:r>
            <a:endParaRPr lang="ru-RU" sz="2800" dirty="0" smtClean="0"/>
          </a:p>
          <a:p>
            <a:endParaRPr lang="ru-RU"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6286544"/>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a:t>
            </a:r>
            <a:r>
              <a:rPr lang="en-GB" sz="2800" dirty="0" smtClean="0"/>
              <a:t> prefixes fall into:</a:t>
            </a:r>
            <a:endParaRPr lang="ru-RU" sz="2400" dirty="0" smtClean="0"/>
          </a:p>
          <a:p>
            <a:pPr marL="850392" lvl="1" indent="-457200">
              <a:buFont typeface="+mj-lt"/>
              <a:buAutoNum type="alphaLcParenR"/>
            </a:pPr>
            <a:r>
              <a:rPr lang="en-GB" sz="2400" b="1" dirty="0" smtClean="0">
                <a:solidFill>
                  <a:srgbClr val="0070C0"/>
                </a:solidFill>
              </a:rPr>
              <a:t>negative prefixes:</a:t>
            </a:r>
            <a:r>
              <a:rPr lang="en-GB" sz="2400" dirty="0" smtClean="0"/>
              <a:t> un</a:t>
            </a:r>
            <a:r>
              <a:rPr lang="en-GB" sz="2400" i="1" dirty="0" smtClean="0"/>
              <a:t>- </a:t>
            </a:r>
            <a:r>
              <a:rPr lang="en-GB" sz="2400" i="1" dirty="0" smtClean="0">
                <a:solidFill>
                  <a:srgbClr val="C00000"/>
                </a:solidFill>
              </a:rPr>
              <a:t>(ungrateful); </a:t>
            </a:r>
            <a:r>
              <a:rPr lang="en-GB" sz="2400" dirty="0" smtClean="0"/>
              <a:t>non-</a:t>
            </a:r>
            <a:r>
              <a:rPr lang="en-GB" sz="2400" i="1" dirty="0" smtClean="0"/>
              <a:t> </a:t>
            </a:r>
            <a:r>
              <a:rPr lang="en-GB" sz="2400" i="1" dirty="0" smtClean="0">
                <a:solidFill>
                  <a:srgbClr val="C00000"/>
                </a:solidFill>
              </a:rPr>
              <a:t>(non-political</a:t>
            </a:r>
            <a:r>
              <a:rPr lang="en-GB" sz="2400" i="1" dirty="0" smtClean="0"/>
              <a:t>); </a:t>
            </a:r>
            <a:r>
              <a:rPr lang="en-GB" sz="2400" dirty="0" smtClean="0"/>
              <a:t>in-</a:t>
            </a:r>
            <a:r>
              <a:rPr lang="en-GB" sz="2400" i="1" dirty="0" smtClean="0"/>
              <a:t> (</a:t>
            </a:r>
            <a:r>
              <a:rPr lang="en-GB" sz="2400" i="1" dirty="0" smtClean="0">
                <a:solidFill>
                  <a:srgbClr val="C00000"/>
                </a:solidFill>
              </a:rPr>
              <a:t>incorrect); </a:t>
            </a:r>
            <a:r>
              <a:rPr lang="en-GB" sz="2400" dirty="0" err="1" smtClean="0"/>
              <a:t>dis</a:t>
            </a:r>
            <a:r>
              <a:rPr lang="en-GB" sz="2400" dirty="0" smtClean="0"/>
              <a:t>-</a:t>
            </a:r>
            <a:r>
              <a:rPr lang="en-GB" sz="2400" i="1" dirty="0" smtClean="0"/>
              <a:t> </a:t>
            </a:r>
            <a:r>
              <a:rPr lang="en-GB" sz="2400" i="1" dirty="0" smtClean="0">
                <a:solidFill>
                  <a:srgbClr val="C00000"/>
                </a:solidFill>
              </a:rPr>
              <a:t>(disloyal); </a:t>
            </a:r>
            <a:r>
              <a:rPr lang="en-GB" sz="2400" dirty="0" smtClean="0"/>
              <a:t>a</a:t>
            </a:r>
            <a:r>
              <a:rPr lang="en-GB" sz="2400" i="1" dirty="0" smtClean="0"/>
              <a:t>- </a:t>
            </a:r>
            <a:r>
              <a:rPr lang="en-GB" sz="2400" i="1" dirty="0" smtClean="0">
                <a:solidFill>
                  <a:srgbClr val="C00000"/>
                </a:solidFill>
              </a:rPr>
              <a:t>(amoral)</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fr-FR" sz="2400" b="1" dirty="0" smtClean="0">
                <a:solidFill>
                  <a:srgbClr val="0070C0"/>
                </a:solidFill>
              </a:rPr>
              <a:t>reversative prefixes:</a:t>
            </a:r>
            <a:r>
              <a:rPr lang="en-GB" sz="2400" dirty="0" smtClean="0"/>
              <a:t> </a:t>
            </a:r>
            <a:r>
              <a:rPr lang="fr-FR" sz="2400" dirty="0" smtClean="0"/>
              <a:t>un</a:t>
            </a:r>
            <a:r>
              <a:rPr lang="fr-FR" sz="1100" dirty="0" smtClean="0"/>
              <a:t>2</a:t>
            </a:r>
            <a:r>
              <a:rPr lang="fr-FR" sz="2400" i="1" dirty="0" smtClean="0"/>
              <a:t>- (</a:t>
            </a:r>
            <a:r>
              <a:rPr lang="fr-FR" sz="2400" i="1" dirty="0" smtClean="0">
                <a:solidFill>
                  <a:srgbClr val="C00000"/>
                </a:solidFill>
              </a:rPr>
              <a:t>untie)</a:t>
            </a:r>
            <a:r>
              <a:rPr lang="fr-FR" sz="2400" i="1" dirty="0" smtClean="0"/>
              <a:t>; </a:t>
            </a:r>
            <a:r>
              <a:rPr lang="fr-FR" sz="2400" dirty="0" smtClean="0"/>
              <a:t>de</a:t>
            </a:r>
            <a:r>
              <a:rPr lang="fr-FR" sz="2400" i="1" dirty="0" smtClean="0"/>
              <a:t>- (</a:t>
            </a:r>
            <a:r>
              <a:rPr lang="fr-FR" sz="2400" i="1" dirty="0" smtClean="0">
                <a:solidFill>
                  <a:srgbClr val="C00000"/>
                </a:solidFill>
              </a:rPr>
              <a:t>decentralize)</a:t>
            </a:r>
            <a:r>
              <a:rPr lang="fr-FR" sz="2400" i="1" dirty="0" smtClean="0"/>
              <a:t>; </a:t>
            </a:r>
            <a:r>
              <a:rPr lang="fr-FR" sz="2400" dirty="0" smtClean="0"/>
              <a:t>dis</a:t>
            </a:r>
            <a:r>
              <a:rPr lang="fr-FR" sz="1100" dirty="0" smtClean="0"/>
              <a:t>2</a:t>
            </a:r>
            <a:r>
              <a:rPr lang="fr-FR" sz="2400" i="1" dirty="0" smtClean="0"/>
              <a:t>- (</a:t>
            </a:r>
            <a:r>
              <a:rPr lang="fr-FR" sz="2400" i="1" dirty="0" smtClean="0">
                <a:solidFill>
                  <a:srgbClr val="C00000"/>
                </a:solidFill>
              </a:rPr>
              <a:t>disconnect</a:t>
            </a:r>
            <a:r>
              <a:rPr lang="fr-FR" sz="2400" dirty="0" smtClean="0">
                <a:solidFill>
                  <a:srgbClr val="C00000"/>
                </a:solidFill>
              </a:rPr>
              <a:t>)</a:t>
            </a:r>
            <a:r>
              <a:rPr lang="fr-FR" sz="2400" dirty="0" smtClean="0"/>
              <a:t>; </a:t>
            </a:r>
            <a:endParaRPr lang="ru-RU" sz="2000" dirty="0" smtClean="0"/>
          </a:p>
          <a:p>
            <a:pPr marL="850392" lvl="1" indent="-457200">
              <a:buFont typeface="+mj-lt"/>
              <a:buAutoNum type="alphaLcParenR"/>
            </a:pPr>
            <a:r>
              <a:rPr lang="en-GB" sz="2400" b="1" dirty="0" smtClean="0">
                <a:solidFill>
                  <a:srgbClr val="0070C0"/>
                </a:solidFill>
              </a:rPr>
              <a:t>pejorative prefixes:</a:t>
            </a:r>
            <a:r>
              <a:rPr lang="en-GB" sz="2400" dirty="0" smtClean="0"/>
              <a:t> </a:t>
            </a:r>
            <a:r>
              <a:rPr lang="en-GB" sz="2400" dirty="0" err="1" smtClean="0"/>
              <a:t>mis</a:t>
            </a:r>
            <a:r>
              <a:rPr lang="en-GB" sz="2400" dirty="0" smtClean="0"/>
              <a:t>-</a:t>
            </a:r>
            <a:r>
              <a:rPr lang="en-GB" sz="2400" i="1" dirty="0" smtClean="0"/>
              <a:t> (</a:t>
            </a:r>
            <a:r>
              <a:rPr lang="en-GB" sz="2400" i="1" dirty="0" smtClean="0">
                <a:solidFill>
                  <a:srgbClr val="C00000"/>
                </a:solidFill>
              </a:rPr>
              <a:t>mispronounce); </a:t>
            </a:r>
            <a:r>
              <a:rPr lang="en-GB" sz="2400" dirty="0" smtClean="0"/>
              <a:t>mal-</a:t>
            </a:r>
            <a:r>
              <a:rPr lang="en-GB" sz="2400" i="1" dirty="0" smtClean="0"/>
              <a:t> </a:t>
            </a:r>
            <a:r>
              <a:rPr lang="en-GB" sz="2400" i="1" dirty="0" smtClean="0">
                <a:solidFill>
                  <a:srgbClr val="C00000"/>
                </a:solidFill>
              </a:rPr>
              <a:t>(maltreat); </a:t>
            </a:r>
            <a:r>
              <a:rPr lang="en-GB" sz="2400" dirty="0" smtClean="0"/>
              <a:t>pseudo-</a:t>
            </a:r>
            <a:r>
              <a:rPr lang="en-GB" sz="2400" i="1" dirty="0" smtClean="0"/>
              <a:t> (</a:t>
            </a:r>
            <a:r>
              <a:rPr lang="en-GB" sz="2400" i="1" dirty="0" smtClean="0">
                <a:solidFill>
                  <a:srgbClr val="C00000"/>
                </a:solidFill>
              </a:rPr>
              <a:t>pseudo-scientific)</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prefixes of time and order:</a:t>
            </a:r>
            <a:r>
              <a:rPr lang="en-GB" sz="2400" dirty="0" smtClean="0"/>
              <a:t> fore</a:t>
            </a:r>
            <a:r>
              <a:rPr lang="en-GB" sz="2400" i="1" dirty="0" smtClean="0"/>
              <a:t>- (</a:t>
            </a:r>
            <a:r>
              <a:rPr lang="en-GB" sz="2400" i="1" dirty="0" smtClean="0">
                <a:solidFill>
                  <a:srgbClr val="C00000"/>
                </a:solidFill>
              </a:rPr>
              <a:t>foretell); </a:t>
            </a:r>
            <a:r>
              <a:rPr lang="en-GB" sz="2400" dirty="0" smtClean="0"/>
              <a:t>pre</a:t>
            </a:r>
            <a:r>
              <a:rPr lang="en-GB" sz="2400" i="1" dirty="0" smtClean="0"/>
              <a:t>- </a:t>
            </a:r>
            <a:r>
              <a:rPr lang="en-GB" sz="2400" i="1" dirty="0" smtClean="0">
                <a:solidFill>
                  <a:srgbClr val="C00000"/>
                </a:solidFill>
              </a:rPr>
              <a:t>(pre-war); </a:t>
            </a:r>
            <a:r>
              <a:rPr lang="en-GB" sz="2400" dirty="0" smtClean="0"/>
              <a:t>post</a:t>
            </a:r>
            <a:r>
              <a:rPr lang="en-GB" sz="2400" i="1" dirty="0" smtClean="0"/>
              <a:t>- </a:t>
            </a:r>
            <a:r>
              <a:rPr lang="en-GB" sz="2400" i="1" dirty="0" smtClean="0">
                <a:solidFill>
                  <a:srgbClr val="C00000"/>
                </a:solidFill>
              </a:rPr>
              <a:t>(post-war), </a:t>
            </a:r>
            <a:r>
              <a:rPr lang="en-GB" sz="2400" dirty="0" smtClean="0"/>
              <a:t>ex</a:t>
            </a:r>
            <a:r>
              <a:rPr lang="en-GB" sz="2400" i="1" dirty="0" smtClean="0"/>
              <a:t>- (</a:t>
            </a:r>
            <a:r>
              <a:rPr lang="en-GB" sz="2400" i="1" dirty="0" smtClean="0">
                <a:solidFill>
                  <a:srgbClr val="C00000"/>
                </a:solidFill>
              </a:rPr>
              <a:t>ex-president)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prefix of repetition:</a:t>
            </a:r>
            <a:r>
              <a:rPr lang="en-GB" sz="2400" dirty="0" smtClean="0"/>
              <a:t> re</a:t>
            </a:r>
            <a:r>
              <a:rPr lang="en-GB" sz="2400" i="1" dirty="0" smtClean="0"/>
              <a:t>- (</a:t>
            </a:r>
            <a:r>
              <a:rPr lang="en-GB" sz="2400" i="1" dirty="0" smtClean="0">
                <a:solidFill>
                  <a:srgbClr val="C00000"/>
                </a:solidFill>
              </a:rPr>
              <a:t>rebuild, rewrite)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locative prefixe</a:t>
            </a:r>
            <a:r>
              <a:rPr lang="en-GB" sz="2400" b="1" i="1" dirty="0" smtClean="0">
                <a:solidFill>
                  <a:srgbClr val="0070C0"/>
                </a:solidFill>
              </a:rPr>
              <a:t>s:</a:t>
            </a:r>
            <a:r>
              <a:rPr lang="en-GB" sz="2400" dirty="0" smtClean="0"/>
              <a:t> super</a:t>
            </a:r>
            <a:r>
              <a:rPr lang="en-GB" sz="2400" i="1" dirty="0" smtClean="0"/>
              <a:t>- </a:t>
            </a:r>
            <a:r>
              <a:rPr lang="en-GB" sz="2400" i="1" dirty="0" smtClean="0">
                <a:solidFill>
                  <a:srgbClr val="C00000"/>
                </a:solidFill>
              </a:rPr>
              <a:t>(superstructure), </a:t>
            </a:r>
            <a:r>
              <a:rPr lang="en-GB" sz="2400" dirty="0" smtClean="0"/>
              <a:t>sub</a:t>
            </a:r>
            <a:r>
              <a:rPr lang="en-GB" sz="2400" i="1" dirty="0" smtClean="0"/>
              <a:t>- </a:t>
            </a:r>
            <a:r>
              <a:rPr lang="en-GB" sz="2400" i="1" dirty="0" smtClean="0">
                <a:solidFill>
                  <a:srgbClr val="C00000"/>
                </a:solidFill>
              </a:rPr>
              <a:t>(subway), </a:t>
            </a:r>
            <a:r>
              <a:rPr lang="en-GB" sz="2400" dirty="0" smtClean="0"/>
              <a:t>inter</a:t>
            </a:r>
            <a:r>
              <a:rPr lang="en-GB" sz="2400" i="1" dirty="0" smtClean="0"/>
              <a:t>- (</a:t>
            </a:r>
            <a:r>
              <a:rPr lang="en-GB" sz="2400" i="1" dirty="0" smtClean="0">
                <a:solidFill>
                  <a:srgbClr val="C00000"/>
                </a:solidFill>
              </a:rPr>
              <a:t>inter-continental), </a:t>
            </a:r>
            <a:r>
              <a:rPr lang="en-GB" sz="2400" dirty="0" smtClean="0"/>
              <a:t>trans</a:t>
            </a:r>
            <a:r>
              <a:rPr lang="en-GB" sz="2400" i="1" dirty="0" smtClean="0"/>
              <a:t>- (</a:t>
            </a:r>
            <a:r>
              <a:rPr lang="en-GB" sz="2400" i="1" dirty="0" smtClean="0">
                <a:solidFill>
                  <a:srgbClr val="C00000"/>
                </a:solidFill>
              </a:rPr>
              <a:t>transatlantic</a:t>
            </a:r>
            <a:r>
              <a:rPr lang="en-GB" sz="2400" dirty="0" smtClean="0">
                <a:solidFill>
                  <a:srgbClr val="C00000"/>
                </a:solidFill>
              </a:rPr>
              <a:t>)</a:t>
            </a:r>
            <a:r>
              <a:rPr lang="en-GB" sz="2400" dirty="0" smtClean="0"/>
              <a:t>.  </a:t>
            </a:r>
            <a:endParaRPr lang="ru-RU" sz="20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a:bodyPr>
          <a:lstStyle/>
          <a:p>
            <a:pPr>
              <a:buNone/>
            </a:pPr>
            <a:r>
              <a:rPr lang="en-US" dirty="0" smtClean="0"/>
              <a:t>I. </a:t>
            </a:r>
            <a:r>
              <a:rPr lang="en-GB" sz="2200" b="1" dirty="0" smtClean="0">
                <a:solidFill>
                  <a:srgbClr val="00B050"/>
                </a:solidFill>
              </a:rPr>
              <a:t>Word-derivation</a:t>
            </a:r>
            <a:r>
              <a:rPr lang="en-GB" sz="2200" dirty="0" smtClean="0"/>
              <a:t> in morphology is a word-formation process by which a new word is built from a stem with the addition of an affix that changes the word class and / or basic meaning of the word. </a:t>
            </a:r>
          </a:p>
          <a:p>
            <a:pPr>
              <a:buNone/>
            </a:pPr>
            <a:r>
              <a:rPr lang="en-GB" sz="2200" dirty="0" smtClean="0"/>
              <a:t>	The </a:t>
            </a:r>
            <a:r>
              <a:rPr lang="en-GB" sz="2200" u="sng" dirty="0" smtClean="0"/>
              <a:t>basic ways </a:t>
            </a:r>
            <a:r>
              <a:rPr lang="en-GB" sz="2200" dirty="0" smtClean="0"/>
              <a:t>of forming words in word-derivation</a:t>
            </a:r>
            <a:r>
              <a:rPr lang="en-GB" sz="2200" b="1" dirty="0" smtClean="0"/>
              <a:t> </a:t>
            </a:r>
            <a:r>
              <a:rPr lang="en-GB" sz="2200" dirty="0" smtClean="0"/>
              <a:t>are:  </a:t>
            </a:r>
            <a:endParaRPr lang="ru-RU" sz="2200" dirty="0" smtClean="0"/>
          </a:p>
          <a:p>
            <a:r>
              <a:rPr lang="en-GB" sz="2200" dirty="0" smtClean="0"/>
              <a:t>1.</a:t>
            </a:r>
            <a:r>
              <a:rPr lang="en-GB" sz="2200" b="1" dirty="0" smtClean="0"/>
              <a:t> </a:t>
            </a:r>
            <a:r>
              <a:rPr lang="en-GB" sz="2200" b="1" dirty="0" smtClean="0">
                <a:solidFill>
                  <a:srgbClr val="00B0F0"/>
                </a:solidFill>
              </a:rPr>
              <a:t>Affixation</a:t>
            </a:r>
            <a:r>
              <a:rPr lang="en-GB" sz="2200" b="1" dirty="0" smtClean="0"/>
              <a:t> </a:t>
            </a:r>
            <a:r>
              <a:rPr lang="en-GB" sz="2200" dirty="0" smtClean="0"/>
              <a:t>is the formation of a new word with the help of affixes: </a:t>
            </a:r>
            <a:r>
              <a:rPr lang="en-GB" sz="2200" i="1" dirty="0" smtClean="0">
                <a:solidFill>
                  <a:srgbClr val="C00000"/>
                </a:solidFill>
              </a:rPr>
              <a:t>point</a:t>
            </a:r>
            <a:r>
              <a:rPr lang="en-GB" sz="2200" b="1" i="1" dirty="0" smtClean="0">
                <a:solidFill>
                  <a:srgbClr val="C00000"/>
                </a:solidFill>
              </a:rPr>
              <a:t>less</a:t>
            </a:r>
            <a:r>
              <a:rPr lang="en-GB" sz="2200" i="1" dirty="0" smtClean="0">
                <a:solidFill>
                  <a:srgbClr val="C00000"/>
                </a:solidFill>
              </a:rPr>
              <a:t> </a:t>
            </a:r>
            <a:r>
              <a:rPr lang="en-GB" sz="2200" dirty="0" smtClean="0"/>
              <a:t>(from </a:t>
            </a:r>
            <a:r>
              <a:rPr lang="en-GB" sz="2200" i="1" dirty="0" smtClean="0">
                <a:solidFill>
                  <a:srgbClr val="C00000"/>
                </a:solidFill>
              </a:rPr>
              <a:t>point</a:t>
            </a:r>
            <a:r>
              <a:rPr lang="en-GB" sz="2200" dirty="0" smtClean="0"/>
              <a:t>). </a:t>
            </a:r>
            <a:endParaRPr lang="ru-RU" sz="2200" dirty="0" smtClean="0"/>
          </a:p>
          <a:p>
            <a:r>
              <a:rPr lang="en-GB" sz="2200" dirty="0" smtClean="0"/>
              <a:t>2.</a:t>
            </a:r>
            <a:r>
              <a:rPr lang="en-GB" sz="2200" b="1" dirty="0" smtClean="0"/>
              <a:t> </a:t>
            </a:r>
            <a:r>
              <a:rPr lang="en-GB" sz="2200" b="1" dirty="0" smtClean="0">
                <a:solidFill>
                  <a:srgbClr val="00B0F0"/>
                </a:solidFill>
              </a:rPr>
              <a:t>Conversion</a:t>
            </a:r>
            <a:r>
              <a:rPr lang="en-GB" sz="2200" b="1" dirty="0" smtClean="0"/>
              <a:t> </a:t>
            </a:r>
            <a:r>
              <a:rPr lang="en-GB" sz="2200" dirty="0" smtClean="0"/>
              <a:t>is the formation of a new word by bringing a stem of this word into a different formal paradigm: </a:t>
            </a:r>
            <a:r>
              <a:rPr lang="en-GB" sz="2200" i="1" dirty="0" smtClean="0">
                <a:solidFill>
                  <a:srgbClr val="C00000"/>
                </a:solidFill>
              </a:rPr>
              <a:t>a fall </a:t>
            </a:r>
            <a:r>
              <a:rPr lang="en-GB" sz="2200" dirty="0" smtClean="0"/>
              <a:t>(from </a:t>
            </a:r>
            <a:r>
              <a:rPr lang="en-GB" sz="2200" i="1" dirty="0" smtClean="0">
                <a:solidFill>
                  <a:srgbClr val="C00000"/>
                </a:solidFill>
              </a:rPr>
              <a:t>to fall</a:t>
            </a:r>
            <a:r>
              <a:rPr lang="en-GB" sz="2200" dirty="0" smtClean="0">
                <a:solidFill>
                  <a:srgbClr val="C00000"/>
                </a:solidFill>
              </a:rPr>
              <a:t>), </a:t>
            </a:r>
            <a:r>
              <a:rPr lang="en-GB" sz="2200" i="1" dirty="0" smtClean="0">
                <a:solidFill>
                  <a:srgbClr val="C00000"/>
                </a:solidFill>
              </a:rPr>
              <a:t>a cut </a:t>
            </a:r>
            <a:r>
              <a:rPr lang="en-GB" sz="2200" dirty="0" smtClean="0"/>
              <a:t>(from </a:t>
            </a:r>
            <a:r>
              <a:rPr lang="en-GB" sz="2200" i="1" dirty="0" smtClean="0">
                <a:solidFill>
                  <a:srgbClr val="C00000"/>
                </a:solidFill>
              </a:rPr>
              <a:t>to cut</a:t>
            </a:r>
            <a:r>
              <a:rPr lang="en-GB" sz="2200" dirty="0" smtClean="0"/>
              <a:t>). </a:t>
            </a:r>
            <a:endParaRPr lang="ru-RU" sz="2200" dirty="0" smtClean="0"/>
          </a:p>
          <a:p>
            <a:pPr>
              <a:buNone/>
            </a:pPr>
            <a:r>
              <a:rPr lang="en-GB" sz="2200" b="1" dirty="0" smtClean="0"/>
              <a:t>II. </a:t>
            </a:r>
            <a:r>
              <a:rPr lang="en-GB" sz="2200" b="1" dirty="0" smtClean="0">
                <a:solidFill>
                  <a:srgbClr val="00B050"/>
                </a:solidFill>
              </a:rPr>
              <a:t>Word-composition</a:t>
            </a:r>
            <a:r>
              <a:rPr lang="en-GB" sz="2200" dirty="0" smtClean="0"/>
              <a:t> is the formation of a new word by combining two or more stems which occur in the language as free forms: </a:t>
            </a:r>
            <a:r>
              <a:rPr lang="en-GB" sz="2200" i="1" dirty="0" smtClean="0">
                <a:solidFill>
                  <a:srgbClr val="C00000"/>
                </a:solidFill>
              </a:rPr>
              <a:t>door-bell, house-keeper</a:t>
            </a:r>
            <a:r>
              <a:rPr lang="en-GB" sz="2200" dirty="0" smtClean="0"/>
              <a:t>. </a:t>
            </a:r>
            <a:endParaRPr lang="ru-RU" sz="2200" dirty="0" smtClean="0"/>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US" dirty="0" smtClean="0"/>
              <a:t>1.1. Main Types of Forming Words</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lstStyle/>
          <a:p>
            <a:pPr marL="624078" lvl="0" indent="-514350">
              <a:buFont typeface="+mj-lt"/>
              <a:buAutoNum type="arabicPeriod" startAt="5"/>
            </a:pPr>
            <a:r>
              <a:rPr lang="en-GB" sz="2800" u="sng" dirty="0" smtClean="0"/>
              <a:t>According to their stylistic reference</a:t>
            </a:r>
            <a:r>
              <a:rPr lang="en-GB" sz="2800" dirty="0" smtClean="0"/>
              <a:t> prefixes fall into:</a:t>
            </a:r>
          </a:p>
          <a:p>
            <a:pPr marL="624078" lvl="0" indent="-514350">
              <a:buNone/>
            </a:pPr>
            <a:endParaRPr lang="ru-RU" sz="2400" dirty="0" smtClean="0"/>
          </a:p>
          <a:p>
            <a:pPr marL="850392" lvl="1" indent="-457200">
              <a:buFont typeface="+mj-lt"/>
              <a:buAutoNum type="alphaLcParenR"/>
            </a:pPr>
            <a:r>
              <a:rPr lang="en-GB" sz="2400" dirty="0" smtClean="0"/>
              <a:t>those characterized by neutral stylistic reference: over</a:t>
            </a:r>
            <a:r>
              <a:rPr lang="en-GB" sz="2400" i="1" dirty="0" smtClean="0"/>
              <a:t>- </a:t>
            </a:r>
            <a:r>
              <a:rPr lang="en-GB" sz="2400" i="1" dirty="0" smtClean="0">
                <a:solidFill>
                  <a:srgbClr val="C00000"/>
                </a:solidFill>
              </a:rPr>
              <a:t>(oversee); </a:t>
            </a:r>
            <a:r>
              <a:rPr lang="en-GB" sz="2400" dirty="0" smtClean="0"/>
              <a:t>under-</a:t>
            </a:r>
            <a:r>
              <a:rPr lang="en-GB" sz="2400" i="1" dirty="0" smtClean="0">
                <a:solidFill>
                  <a:srgbClr val="C00000"/>
                </a:solidFill>
              </a:rPr>
              <a:t> (underestimate); </a:t>
            </a:r>
            <a:r>
              <a:rPr lang="en-GB" sz="2400" dirty="0" smtClean="0"/>
              <a:t>un-</a:t>
            </a:r>
            <a:r>
              <a:rPr lang="en-GB" sz="2400" i="1" dirty="0" smtClean="0">
                <a:solidFill>
                  <a:srgbClr val="C00000"/>
                </a:solidFill>
              </a:rPr>
              <a:t>(unknown)</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possessing quite a definite stylistic value: pseudo-</a:t>
            </a:r>
            <a:r>
              <a:rPr lang="en-GB" sz="2400" i="1" dirty="0" smtClean="0"/>
              <a:t> (</a:t>
            </a:r>
            <a:r>
              <a:rPr lang="en-GB" sz="2400" i="1" dirty="0" smtClean="0">
                <a:solidFill>
                  <a:srgbClr val="C00000"/>
                </a:solidFill>
              </a:rPr>
              <a:t>pseudo-classical); </a:t>
            </a:r>
            <a:r>
              <a:rPr lang="en-GB" sz="2400" dirty="0" smtClean="0"/>
              <a:t>super-</a:t>
            </a:r>
            <a:r>
              <a:rPr lang="en-GB" sz="2400" i="1" dirty="0" smtClean="0"/>
              <a:t> </a:t>
            </a:r>
            <a:r>
              <a:rPr lang="en-GB" sz="2400" i="1" dirty="0" smtClean="0">
                <a:solidFill>
                  <a:srgbClr val="C00000"/>
                </a:solidFill>
              </a:rPr>
              <a:t>(superstructure); </a:t>
            </a:r>
            <a:r>
              <a:rPr lang="en-GB" sz="2400" dirty="0" smtClean="0"/>
              <a:t>ultra</a:t>
            </a:r>
            <a:r>
              <a:rPr lang="en-GB" sz="2400" i="1" dirty="0" smtClean="0">
                <a:solidFill>
                  <a:srgbClr val="C00000"/>
                </a:solidFill>
              </a:rPr>
              <a:t>- (ultraviolet); </a:t>
            </a:r>
            <a:r>
              <a:rPr lang="en-GB" sz="2400" dirty="0" err="1" smtClean="0"/>
              <a:t>uni</a:t>
            </a:r>
            <a:r>
              <a:rPr lang="en-GB" sz="2400" i="1" dirty="0" smtClean="0"/>
              <a:t>- </a:t>
            </a:r>
            <a:r>
              <a:rPr lang="en-GB" sz="2400" i="1" dirty="0" smtClean="0">
                <a:solidFill>
                  <a:srgbClr val="C00000"/>
                </a:solidFill>
              </a:rPr>
              <a:t>(unilateral); </a:t>
            </a:r>
            <a:r>
              <a:rPr lang="en-GB" sz="2400" dirty="0" smtClean="0"/>
              <a:t>bi-</a:t>
            </a:r>
            <a:r>
              <a:rPr lang="en-GB" sz="2400" i="1" dirty="0" smtClean="0">
                <a:solidFill>
                  <a:srgbClr val="C00000"/>
                </a:solidFill>
              </a:rPr>
              <a:t> (bifocal</a:t>
            </a:r>
            <a:r>
              <a:rPr lang="en-GB" sz="2400" dirty="0" smtClean="0">
                <a:solidFill>
                  <a:srgbClr val="C00000"/>
                </a:solidFill>
              </a:rPr>
              <a:t>). </a:t>
            </a:r>
          </a:p>
          <a:p>
            <a:pPr marL="850392" lvl="1" indent="-457200">
              <a:buNone/>
            </a:pPr>
            <a:r>
              <a:rPr lang="en-GB" sz="2400" dirty="0" smtClean="0"/>
              <a:t>These prefixes are of a literary-bookish character. </a:t>
            </a:r>
            <a:endParaRPr lang="ru-RU" sz="2000" dirty="0" smtClean="0"/>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4721431"/>
          </a:xfrm>
        </p:spPr>
        <p:txBody>
          <a:bodyPr/>
          <a:lstStyle/>
          <a:p>
            <a:r>
              <a:rPr lang="en-GB" dirty="0" smtClean="0"/>
              <a:t>The word-forming activity of affixes may change in the course of time. This raises the question of </a:t>
            </a:r>
            <a:r>
              <a:rPr lang="en-GB" b="1" i="1" u="sng" dirty="0" smtClean="0">
                <a:solidFill>
                  <a:srgbClr val="00B050"/>
                </a:solidFill>
              </a:rPr>
              <a:t>productivity of derivational affixes</a:t>
            </a:r>
            <a:r>
              <a:rPr lang="en-GB" i="1" u="sng" dirty="0" smtClean="0">
                <a:solidFill>
                  <a:srgbClr val="00B050"/>
                </a:solidFill>
              </a:rPr>
              <a:t>, </a:t>
            </a:r>
            <a:r>
              <a:rPr lang="en-GB" dirty="0" smtClean="0"/>
              <a:t>i.e. the ability of being used to form new, occasional or potential words, which can be readily understood by the language-speakers. </a:t>
            </a:r>
          </a:p>
          <a:p>
            <a:r>
              <a:rPr lang="en-GB" dirty="0" smtClean="0"/>
              <a:t>Thus, </a:t>
            </a:r>
            <a:r>
              <a:rPr lang="en-GB" b="1" i="1" u="sng" dirty="0" smtClean="0">
                <a:solidFill>
                  <a:srgbClr val="00B050"/>
                </a:solidFill>
              </a:rPr>
              <a:t>productive affixes</a:t>
            </a:r>
            <a:r>
              <a:rPr lang="en-GB" i="1" u="sng" dirty="0" smtClean="0">
                <a:solidFill>
                  <a:srgbClr val="00B050"/>
                </a:solidFill>
              </a:rPr>
              <a:t> </a:t>
            </a:r>
            <a:r>
              <a:rPr lang="en-GB" dirty="0" smtClean="0"/>
              <a:t>are those used to form new words in this particular period of language development.</a:t>
            </a: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lvl="0" algn="ctr"/>
            <a:r>
              <a:rPr lang="en-US" dirty="0" smtClean="0"/>
              <a:t/>
            </a:r>
            <a:br>
              <a:rPr lang="en-US" dirty="0" smtClean="0"/>
            </a:br>
            <a:r>
              <a:rPr lang="en-US" b="0" dirty="0" smtClean="0"/>
              <a:t>4. PRODUCTIVE AND NON-PRODUCTIVE AFFIXES</a:t>
            </a:r>
            <a:r>
              <a:rPr lang="ru-RU" dirty="0" smtClean="0"/>
              <a:t/>
            </a:r>
            <a:br>
              <a:rPr lang="ru-RU" dirty="0" smtClean="0"/>
            </a:b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58" y="1000109"/>
          <a:ext cx="8329642" cy="5804757"/>
        </p:xfrm>
        <a:graphic>
          <a:graphicData uri="http://schemas.openxmlformats.org/drawingml/2006/table">
            <a:tbl>
              <a:tblPr firstRow="1" bandRow="1">
                <a:tableStyleId>{5C22544A-7EE6-4342-B048-85BDC9FD1C3A}</a:tableStyleId>
              </a:tblPr>
              <a:tblGrid>
                <a:gridCol w="2786082"/>
                <a:gridCol w="5543560"/>
              </a:tblGrid>
              <a:tr h="2099753">
                <a:tc>
                  <a:txBody>
                    <a:bodyPr/>
                    <a:lstStyle/>
                    <a:p>
                      <a:pPr marL="3175">
                        <a:spcAft>
                          <a:spcPts val="0"/>
                        </a:spcAft>
                      </a:pPr>
                      <a:r>
                        <a:rPr lang="en-GB" sz="2400" b="0" dirty="0">
                          <a:solidFill>
                            <a:srgbClr val="000000"/>
                          </a:solidFill>
                          <a:latin typeface="Times New Roman"/>
                          <a:ea typeface="Times New Roman"/>
                          <a:cs typeface="Times New Roman"/>
                        </a:rPr>
                        <a:t>Noun-forming suffixes</a:t>
                      </a:r>
                      <a:endParaRPr lang="ru-RU" sz="2400" b="0" dirty="0">
                        <a:latin typeface="Times New Roman"/>
                        <a:ea typeface="Times New Roman"/>
                        <a:cs typeface="Times New Roman"/>
                      </a:endParaRPr>
                    </a:p>
                  </a:txBody>
                  <a:tcPr marL="25400" marR="25400" marT="0" marB="0"/>
                </a:tc>
                <a:tc>
                  <a:txBody>
                    <a:bodyPr/>
                    <a:lstStyle/>
                    <a:p>
                      <a:pPr marR="50165" indent="3810" algn="just">
                        <a:spcAft>
                          <a:spcPts val="0"/>
                        </a:spcAft>
                      </a:pP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er</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manager</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ing</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playing</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ness</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darkness</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smtClean="0">
                          <a:solidFill>
                            <a:srgbClr val="000000"/>
                          </a:solidFill>
                          <a:latin typeface="Times New Roman"/>
                          <a:ea typeface="Times New Roman"/>
                          <a:cs typeface="Times New Roman"/>
                        </a:rPr>
                        <a:t>ism </a:t>
                      </a:r>
                      <a:r>
                        <a:rPr lang="en-GB" sz="2400" b="0" i="1" dirty="0">
                          <a:solidFill>
                            <a:srgbClr val="C00000"/>
                          </a:solidFill>
                          <a:latin typeface="Times New Roman"/>
                          <a:ea typeface="Times New Roman"/>
                          <a:cs typeface="Times New Roman"/>
                        </a:rPr>
                        <a:t>(materialism)</a:t>
                      </a:r>
                      <a:r>
                        <a:rPr lang="en-GB" sz="2400" b="0" i="1"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ist</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parachutist</a:t>
                      </a:r>
                      <a:r>
                        <a:rPr lang="en-GB" sz="2400" b="0" dirty="0">
                          <a:solidFill>
                            <a:srgbClr val="000000"/>
                          </a:solidFill>
                          <a:latin typeface="Times New Roman"/>
                          <a:ea typeface="Times New Roman"/>
                          <a:cs typeface="Times New Roman"/>
                        </a:rPr>
                        <a:t>),</a:t>
                      </a:r>
                      <a:r>
                        <a:rPr lang="en-GB" sz="2400" b="0" baseline="30000"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-ism (</a:t>
                      </a:r>
                      <a:r>
                        <a:rPr lang="en-GB" sz="2400" b="0" i="1" dirty="0">
                          <a:solidFill>
                            <a:srgbClr val="C00000"/>
                          </a:solidFill>
                          <a:latin typeface="Times New Roman"/>
                          <a:ea typeface="Times New Roman"/>
                          <a:cs typeface="Times New Roman"/>
                        </a:rPr>
                        <a:t>realism)</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ation</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automation</a:t>
                      </a:r>
                      <a:r>
                        <a:rPr lang="en-GB" sz="2400" b="0" dirty="0">
                          <a:solidFill>
                            <a:srgbClr val="C00000"/>
                          </a:solidFill>
                          <a:latin typeface="Times New Roman"/>
                          <a:ea typeface="Times New Roman"/>
                          <a:cs typeface="Times New Roman"/>
                        </a:rPr>
                        <a:t>),  </a:t>
                      </a:r>
                      <a:r>
                        <a:rPr lang="en-GB" sz="2400" b="0" i="1" dirty="0">
                          <a:solidFill>
                            <a:srgbClr val="0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impressionist),</a:t>
                      </a:r>
                      <a:endParaRPr lang="ru-RU" sz="2400" b="0" dirty="0">
                        <a:solidFill>
                          <a:srgbClr val="C00000"/>
                        </a:solidFill>
                        <a:latin typeface="Times New Roman"/>
                        <a:ea typeface="Times New Roman"/>
                        <a:cs typeface="Times New Roman"/>
                      </a:endParaRPr>
                    </a:p>
                    <a:p>
                      <a:pPr marR="50165" indent="3810" algn="just">
                        <a:spcAft>
                          <a:spcPts val="0"/>
                        </a:spcAft>
                      </a:pPr>
                      <a:r>
                        <a:rPr lang="en-GB" sz="2400" b="0" i="1"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ancy</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redundancy</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ry</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gimmickry</a:t>
                      </a:r>
                      <a:r>
                        <a:rPr lang="en-GB" sz="2400" b="0" dirty="0">
                          <a:solidFill>
                            <a:srgbClr val="000000"/>
                          </a:solidFill>
                          <a:latin typeface="Times New Roman"/>
                          <a:ea typeface="Times New Roman"/>
                          <a:cs typeface="Times New Roman"/>
                        </a:rPr>
                        <a:t>), -or (</a:t>
                      </a:r>
                      <a:r>
                        <a:rPr lang="en-GB" sz="2400" b="0" i="1" dirty="0">
                          <a:solidFill>
                            <a:srgbClr val="C00000"/>
                          </a:solidFill>
                          <a:latin typeface="Times New Roman"/>
                          <a:ea typeface="Times New Roman"/>
                          <a:cs typeface="Times New Roman"/>
                        </a:rPr>
                        <a:t>reactor</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ics</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cybernetics</a:t>
                      </a:r>
                      <a:r>
                        <a:rPr lang="en-GB" sz="2400" b="0" dirty="0">
                          <a:solidFill>
                            <a:srgbClr val="C00000"/>
                          </a:solidFill>
                          <a:latin typeface="Times New Roman"/>
                          <a:ea typeface="Times New Roman"/>
                          <a:cs typeface="Times New Roman"/>
                        </a:rPr>
                        <a:t>). </a:t>
                      </a:r>
                      <a:endParaRPr lang="ru-RU" sz="2400" b="0" dirty="0">
                        <a:solidFill>
                          <a:srgbClr val="C00000"/>
                        </a:solidFill>
                        <a:latin typeface="Times New Roman"/>
                        <a:ea typeface="Times New Roman"/>
                        <a:cs typeface="Times New Roman"/>
                      </a:endParaRPr>
                    </a:p>
                  </a:txBody>
                  <a:tcPr marL="25400" marR="25400" marT="0" marB="0"/>
                </a:tc>
              </a:tr>
              <a:tr h="1049877">
                <a:tc>
                  <a:txBody>
                    <a:bodyPr/>
                    <a:lstStyle/>
                    <a:p>
                      <a:pPr marR="133985" indent="-3175">
                        <a:spcAft>
                          <a:spcPts val="0"/>
                        </a:spcAft>
                      </a:pPr>
                      <a:r>
                        <a:rPr lang="en-GB" sz="2400">
                          <a:solidFill>
                            <a:srgbClr val="000000"/>
                          </a:solidFill>
                          <a:latin typeface="Times New Roman"/>
                          <a:ea typeface="Times New Roman"/>
                          <a:cs typeface="Times New Roman"/>
                        </a:rPr>
                        <a:t>Adjective-forming suffixes</a:t>
                      </a:r>
                      <a:endParaRPr lang="ru-RU" sz="2400">
                        <a:latin typeface="Times New Roman"/>
                        <a:ea typeface="Times New Roman"/>
                        <a:cs typeface="Times New Roman"/>
                      </a:endParaRPr>
                    </a:p>
                  </a:txBody>
                  <a:tcPr marL="25400" marR="25400" marT="0" marB="0"/>
                </a:tc>
                <a:tc>
                  <a:txBody>
                    <a:bodyPr/>
                    <a:lstStyle/>
                    <a:p>
                      <a:pPr marR="158115">
                        <a:lnSpc>
                          <a:spcPct val="100000"/>
                        </a:lnSpc>
                        <a:spcAft>
                          <a:spcPts val="0"/>
                        </a:spcAft>
                      </a:pPr>
                      <a:r>
                        <a:rPr lang="en-GB" sz="2400" dirty="0">
                          <a:solidFill>
                            <a:srgbClr val="000000"/>
                          </a:solidFill>
                          <a:latin typeface="Times New Roman"/>
                          <a:ea typeface="Times New Roman"/>
                          <a:cs typeface="Times New Roman"/>
                        </a:rPr>
                        <a:t>-y (</a:t>
                      </a:r>
                      <a:r>
                        <a:rPr lang="en-GB" sz="2400" i="1" dirty="0">
                          <a:solidFill>
                            <a:srgbClr val="C00000"/>
                          </a:solidFill>
                          <a:latin typeface="Times New Roman"/>
                          <a:ea typeface="Times New Roman"/>
                          <a:cs typeface="Times New Roman"/>
                        </a:rPr>
                        <a:t>tweedy</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ish</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err="1">
                          <a:solidFill>
                            <a:srgbClr val="C00000"/>
                          </a:solidFill>
                          <a:latin typeface="Times New Roman"/>
                          <a:ea typeface="Times New Roman"/>
                          <a:cs typeface="Times New Roman"/>
                        </a:rPr>
                        <a:t>smartish</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ed</a:t>
                      </a:r>
                      <a:r>
                        <a:rPr lang="en-GB" sz="2400" dirty="0">
                          <a:solidFill>
                            <a:srgbClr val="000000"/>
                          </a:solidFill>
                          <a:latin typeface="Times New Roman"/>
                          <a:ea typeface="Times New Roman"/>
                          <a:cs typeface="Times New Roman"/>
                        </a:rPr>
                        <a:t> </a:t>
                      </a:r>
                      <a:r>
                        <a:rPr lang="en-GB" sz="2400" i="1" dirty="0">
                          <a:solidFill>
                            <a:srgbClr val="0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learned), </a:t>
                      </a:r>
                      <a:r>
                        <a:rPr lang="en-GB" sz="2400" dirty="0">
                          <a:solidFill>
                            <a:srgbClr val="000000"/>
                          </a:solidFill>
                          <a:latin typeface="Times New Roman"/>
                          <a:ea typeface="Times New Roman"/>
                          <a:cs typeface="Times New Roman"/>
                        </a:rPr>
                        <a:t>-able (</a:t>
                      </a:r>
                      <a:r>
                        <a:rPr lang="en-GB" sz="2400" i="1" dirty="0">
                          <a:solidFill>
                            <a:srgbClr val="C00000"/>
                          </a:solidFill>
                          <a:latin typeface="Times New Roman"/>
                          <a:ea typeface="Times New Roman"/>
                          <a:cs typeface="Times New Roman"/>
                        </a:rPr>
                        <a:t>tolerable</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-less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jobless</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ic</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electronic</a:t>
                      </a:r>
                      <a:r>
                        <a:rPr lang="en-GB" sz="2400" dirty="0">
                          <a:solidFill>
                            <a:srgbClr val="C00000"/>
                          </a:solidFill>
                          <a:latin typeface="Times New Roman"/>
                          <a:ea typeface="Times New Roman"/>
                          <a:cs typeface="Times New Roman"/>
                        </a:rPr>
                        <a:t>). </a:t>
                      </a:r>
                      <a:endParaRPr lang="ru-RU" sz="2400" dirty="0">
                        <a:solidFill>
                          <a:srgbClr val="C00000"/>
                        </a:solidFill>
                        <a:latin typeface="Times New Roman"/>
                        <a:ea typeface="Times New Roman"/>
                        <a:cs typeface="Times New Roman"/>
                      </a:endParaRPr>
                    </a:p>
                  </a:txBody>
                  <a:tcPr marL="25400" marR="25400" marT="0" marB="0"/>
                </a:tc>
              </a:tr>
              <a:tr h="686328">
                <a:tc>
                  <a:txBody>
                    <a:bodyPr/>
                    <a:lstStyle/>
                    <a:p>
                      <a:pPr>
                        <a:spcAft>
                          <a:spcPts val="0"/>
                        </a:spcAft>
                      </a:pPr>
                      <a:r>
                        <a:rPr lang="en-GB" sz="2400">
                          <a:solidFill>
                            <a:srgbClr val="000000"/>
                          </a:solidFill>
                          <a:latin typeface="Times New Roman"/>
                          <a:ea typeface="Times New Roman"/>
                          <a:cs typeface="Times New Roman"/>
                        </a:rPr>
                        <a:t>Adverb-forming suffixes</a:t>
                      </a:r>
                      <a:endParaRPr lang="ru-RU" sz="2400">
                        <a:latin typeface="Times New Roman"/>
                        <a:ea typeface="Times New Roman"/>
                        <a:cs typeface="Times New Roman"/>
                      </a:endParaRPr>
                    </a:p>
                  </a:txBody>
                  <a:tcPr marL="25400" marR="25400" marT="0" marB="0"/>
                </a:tc>
                <a:tc>
                  <a:txBody>
                    <a:bodyPr/>
                    <a:lstStyle/>
                    <a:p>
                      <a:pPr>
                        <a:lnSpc>
                          <a:spcPct val="100000"/>
                        </a:lnSpc>
                        <a:spcAft>
                          <a:spcPts val="0"/>
                        </a:spcAft>
                      </a:pP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ly</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equally</a:t>
                      </a:r>
                      <a:r>
                        <a:rPr lang="en-GB" sz="2400" dirty="0">
                          <a:solidFill>
                            <a:srgbClr val="C00000"/>
                          </a:solidFill>
                          <a:latin typeface="Times New Roman"/>
                          <a:ea typeface="Times New Roman"/>
                          <a:cs typeface="Times New Roman"/>
                        </a:rPr>
                        <a:t>)</a:t>
                      </a:r>
                      <a:endParaRPr lang="ru-RU" sz="2400" dirty="0">
                        <a:solidFill>
                          <a:srgbClr val="C00000"/>
                        </a:solidFill>
                        <a:latin typeface="Times New Roman"/>
                        <a:ea typeface="Times New Roman"/>
                        <a:cs typeface="Times New Roman"/>
                      </a:endParaRPr>
                    </a:p>
                  </a:txBody>
                  <a:tcPr marL="25400" marR="25400" marT="0" marB="0"/>
                </a:tc>
              </a:tr>
              <a:tr h="686328">
                <a:tc>
                  <a:txBody>
                    <a:bodyPr/>
                    <a:lstStyle/>
                    <a:p>
                      <a:pPr marL="3175">
                        <a:lnSpc>
                          <a:spcPct val="150000"/>
                        </a:lnSpc>
                        <a:spcAft>
                          <a:spcPts val="0"/>
                        </a:spcAft>
                      </a:pPr>
                      <a:r>
                        <a:rPr lang="en-GB" sz="2400" dirty="0">
                          <a:solidFill>
                            <a:srgbClr val="000000"/>
                          </a:solidFill>
                          <a:latin typeface="Times New Roman"/>
                          <a:ea typeface="Times New Roman"/>
                          <a:cs typeface="Times New Roman"/>
                        </a:rPr>
                        <a:t>Verb-forming suffixes</a:t>
                      </a:r>
                      <a:endParaRPr lang="ru-RU" sz="2400" dirty="0">
                        <a:latin typeface="Times New Roman"/>
                        <a:ea typeface="Times New Roman"/>
                        <a:cs typeface="Times New Roman"/>
                      </a:endParaRPr>
                    </a:p>
                  </a:txBody>
                  <a:tcPr marL="25400" marR="25400" marT="0" marB="0"/>
                </a:tc>
                <a:tc>
                  <a:txBody>
                    <a:bodyPr/>
                    <a:lstStyle/>
                    <a:p>
                      <a:pPr>
                        <a:lnSpc>
                          <a:spcPct val="100000"/>
                        </a:lnSpc>
                        <a:spcAft>
                          <a:spcPts val="0"/>
                        </a:spcAft>
                      </a:pP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ize</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ise</a:t>
                      </a:r>
                      <a:r>
                        <a:rPr lang="en-GB" sz="2400" dirty="0">
                          <a:solidFill>
                            <a:srgbClr val="000000"/>
                          </a:solidFill>
                          <a:latin typeface="Times New Roman"/>
                          <a:ea typeface="Times New Roman"/>
                          <a:cs typeface="Times New Roman"/>
                        </a:rPr>
                        <a:t> </a:t>
                      </a:r>
                      <a:r>
                        <a:rPr lang="en-GB" sz="2400" i="1" dirty="0">
                          <a:solidFill>
                            <a:srgbClr val="C00000"/>
                          </a:solidFill>
                          <a:latin typeface="Times New Roman"/>
                          <a:ea typeface="Times New Roman"/>
                          <a:cs typeface="Times New Roman"/>
                        </a:rPr>
                        <a:t>(realise), </a:t>
                      </a:r>
                      <a:r>
                        <a:rPr lang="en-GB" sz="2400" dirty="0">
                          <a:solidFill>
                            <a:srgbClr val="000000"/>
                          </a:solidFill>
                          <a:latin typeface="Times New Roman"/>
                          <a:ea typeface="Times New Roman"/>
                          <a:cs typeface="Times New Roman"/>
                        </a:rPr>
                        <a:t>-ate </a:t>
                      </a:r>
                      <a:r>
                        <a:rPr lang="en-GB" sz="2400" dirty="0">
                          <a:solidFill>
                            <a:srgbClr val="C00000"/>
                          </a:solidFill>
                          <a:latin typeface="Times New Roman"/>
                          <a:ea typeface="Times New Roman"/>
                          <a:cs typeface="Times New Roman"/>
                        </a:rPr>
                        <a:t>(</a:t>
                      </a:r>
                      <a:r>
                        <a:rPr lang="en-GB" sz="2400" i="1" dirty="0" err="1">
                          <a:solidFill>
                            <a:srgbClr val="C00000"/>
                          </a:solidFill>
                          <a:latin typeface="Times New Roman"/>
                          <a:ea typeface="Times New Roman"/>
                          <a:cs typeface="Times New Roman"/>
                        </a:rPr>
                        <a:t>oxidate</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ify</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qualify</a:t>
                      </a:r>
                      <a:r>
                        <a:rPr lang="en-GB" sz="2400" dirty="0">
                          <a:solidFill>
                            <a:srgbClr val="C00000"/>
                          </a:solidFill>
                          <a:latin typeface="Times New Roman"/>
                          <a:ea typeface="Times New Roman"/>
                          <a:cs typeface="Times New Roman"/>
                        </a:rPr>
                        <a:t>).</a:t>
                      </a:r>
                      <a:endParaRPr lang="ru-RU" sz="2400" dirty="0">
                        <a:solidFill>
                          <a:srgbClr val="C00000"/>
                        </a:solidFill>
                        <a:latin typeface="Times New Roman"/>
                        <a:ea typeface="Times New Roman"/>
                        <a:cs typeface="Times New Roman"/>
                      </a:endParaRPr>
                    </a:p>
                  </a:txBody>
                  <a:tcPr marL="25400" marR="25400" marT="0" marB="0"/>
                </a:tc>
              </a:tr>
              <a:tr h="1049877">
                <a:tc>
                  <a:txBody>
                    <a:bodyPr/>
                    <a:lstStyle/>
                    <a:p>
                      <a:pPr marL="3175">
                        <a:lnSpc>
                          <a:spcPct val="150000"/>
                        </a:lnSpc>
                        <a:spcAft>
                          <a:spcPts val="0"/>
                        </a:spcAft>
                      </a:pPr>
                      <a:r>
                        <a:rPr lang="en-GB" sz="2400">
                          <a:solidFill>
                            <a:srgbClr val="000000"/>
                          </a:solidFill>
                          <a:latin typeface="Times New Roman"/>
                          <a:ea typeface="Times New Roman"/>
                          <a:cs typeface="Times New Roman"/>
                        </a:rPr>
                        <a:t>Prefixes</a:t>
                      </a:r>
                      <a:endParaRPr lang="ru-RU" sz="2400">
                        <a:latin typeface="Times New Roman"/>
                        <a:ea typeface="Times New Roman"/>
                        <a:cs typeface="Times New Roman"/>
                      </a:endParaRPr>
                    </a:p>
                  </a:txBody>
                  <a:tcPr marL="25400" marR="25400" marT="0" marB="0"/>
                </a:tc>
                <a:tc>
                  <a:txBody>
                    <a:bodyPr/>
                    <a:lstStyle/>
                    <a:p>
                      <a:pPr marR="313690" indent="-3175">
                        <a:lnSpc>
                          <a:spcPct val="100000"/>
                        </a:lnSpc>
                        <a:spcAft>
                          <a:spcPts val="0"/>
                        </a:spcAft>
                      </a:pPr>
                      <a:r>
                        <a:rPr lang="en-GB" sz="2400" dirty="0">
                          <a:solidFill>
                            <a:srgbClr val="000000"/>
                          </a:solidFill>
                          <a:latin typeface="Times New Roman"/>
                          <a:ea typeface="Times New Roman"/>
                          <a:cs typeface="Times New Roman"/>
                        </a:rPr>
                        <a:t>un- </a:t>
                      </a:r>
                      <a:r>
                        <a:rPr lang="en-GB" sz="2400" i="1" dirty="0">
                          <a:solidFill>
                            <a:srgbClr val="C00000"/>
                          </a:solidFill>
                          <a:latin typeface="Times New Roman"/>
                          <a:ea typeface="Times New Roman"/>
                          <a:cs typeface="Times New Roman"/>
                        </a:rPr>
                        <a:t>(unhappy), </a:t>
                      </a:r>
                      <a:r>
                        <a:rPr lang="en-GB" sz="2400" dirty="0">
                          <a:solidFill>
                            <a:srgbClr val="000000"/>
                          </a:solidFill>
                          <a:latin typeface="Times New Roman"/>
                          <a:ea typeface="Times New Roman"/>
                          <a:cs typeface="Times New Roman"/>
                        </a:rPr>
                        <a:t>re- </a:t>
                      </a:r>
                      <a:r>
                        <a:rPr lang="en-GB" sz="2400" i="1" dirty="0">
                          <a:solidFill>
                            <a:srgbClr val="0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reconstruct), </a:t>
                      </a:r>
                      <a:r>
                        <a:rPr lang="en-GB" sz="2400" dirty="0" err="1">
                          <a:solidFill>
                            <a:srgbClr val="000000"/>
                          </a:solidFill>
                          <a:latin typeface="Times New Roman"/>
                          <a:ea typeface="Times New Roman"/>
                          <a:cs typeface="Times New Roman"/>
                        </a:rPr>
                        <a:t>dis</a:t>
                      </a:r>
                      <a:r>
                        <a:rPr lang="en-GB" sz="2400" dirty="0">
                          <a:solidFill>
                            <a:srgbClr val="000000"/>
                          </a:solidFill>
                          <a:latin typeface="Times New Roman"/>
                          <a:ea typeface="Times New Roman"/>
                          <a:cs typeface="Times New Roman"/>
                        </a:rPr>
                        <a:t>- </a:t>
                      </a:r>
                      <a:r>
                        <a:rPr lang="en-GB" sz="2400" i="1" dirty="0">
                          <a:solidFill>
                            <a:srgbClr val="C00000"/>
                          </a:solidFill>
                          <a:latin typeface="Times New Roman"/>
                          <a:ea typeface="Times New Roman"/>
                          <a:cs typeface="Times New Roman"/>
                        </a:rPr>
                        <a:t>(disappoint)</a:t>
                      </a:r>
                      <a:endParaRPr lang="ru-RU" sz="2400" dirty="0">
                        <a:solidFill>
                          <a:srgbClr val="C00000"/>
                        </a:solidFill>
                        <a:latin typeface="Times New Roman"/>
                        <a:ea typeface="Times New Roman"/>
                        <a:cs typeface="Times New Roman"/>
                      </a:endParaRPr>
                    </a:p>
                  </a:txBody>
                  <a:tcPr marL="25400" marR="25400" marT="0" marB="0"/>
                </a:tc>
              </a:tr>
            </a:tbl>
          </a:graphicData>
        </a:graphic>
      </p:graphicFrame>
      <p:sp>
        <p:nvSpPr>
          <p:cNvPr id="3" name="Заголовок 2"/>
          <p:cNvSpPr>
            <a:spLocks noGrp="1"/>
          </p:cNvSpPr>
          <p:nvPr>
            <p:ph type="title"/>
          </p:nvPr>
        </p:nvSpPr>
        <p:spPr>
          <a:xfrm>
            <a:off x="457200" y="274638"/>
            <a:ext cx="8229600" cy="725470"/>
          </a:xfrm>
        </p:spPr>
        <p:txBody>
          <a:bodyPr>
            <a:normAutofit/>
          </a:bodyPr>
          <a:lstStyle/>
          <a:p>
            <a:pPr algn="ctr"/>
            <a:r>
              <a:rPr lang="en-GB" dirty="0" smtClean="0"/>
              <a:t>Some productive affixes</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38404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marL="3175">
                        <a:spcAft>
                          <a:spcPts val="0"/>
                        </a:spcAft>
                      </a:pPr>
                      <a:r>
                        <a:rPr lang="en-GB" sz="2800" b="0" dirty="0">
                          <a:solidFill>
                            <a:srgbClr val="000000"/>
                          </a:solidFill>
                          <a:latin typeface="Times New Roman"/>
                          <a:ea typeface="Times New Roman"/>
                          <a:cs typeface="Times New Roman"/>
                        </a:rPr>
                        <a:t>Noun-forming suffixes</a:t>
                      </a:r>
                      <a:endParaRPr lang="ru-RU" sz="2800" b="0" dirty="0">
                        <a:latin typeface="Times New Roman"/>
                        <a:ea typeface="Times New Roman"/>
                        <a:cs typeface="Times New Roman"/>
                      </a:endParaRPr>
                    </a:p>
                  </a:txBody>
                  <a:tcPr marL="25400" marR="25400" marT="0" marB="0" anchor="b"/>
                </a:tc>
                <a:tc>
                  <a:txBody>
                    <a:bodyPr/>
                    <a:lstStyle/>
                    <a:p>
                      <a:pPr>
                        <a:spcAft>
                          <a:spcPts val="0"/>
                        </a:spcAft>
                      </a:pPr>
                      <a:r>
                        <a:rPr lang="en-GB" sz="2800" b="0" dirty="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th</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truth</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hood (</a:t>
                      </a:r>
                      <a:r>
                        <a:rPr lang="en-GB" sz="2800" b="0" i="1" dirty="0">
                          <a:solidFill>
                            <a:srgbClr val="C00000"/>
                          </a:solidFill>
                          <a:latin typeface="Times New Roman"/>
                          <a:ea typeface="Times New Roman"/>
                          <a:cs typeface="Times New Roman"/>
                        </a:rPr>
                        <a:t>sisterhood</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ship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scholarship</a:t>
                      </a:r>
                      <a:r>
                        <a:rPr lang="en-GB" sz="2800" b="0" dirty="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nchor="b"/>
                </a:tc>
              </a:tr>
              <a:tr h="370840">
                <a:tc>
                  <a:txBody>
                    <a:bodyPr/>
                    <a:lstStyle/>
                    <a:p>
                      <a:pPr>
                        <a:spcAft>
                          <a:spcPts val="0"/>
                        </a:spcAft>
                      </a:pPr>
                      <a:r>
                        <a:rPr lang="en-GB" sz="2800" b="0" dirty="0">
                          <a:solidFill>
                            <a:srgbClr val="000000"/>
                          </a:solidFill>
                          <a:latin typeface="Times New Roman"/>
                          <a:ea typeface="Times New Roman"/>
                          <a:cs typeface="Times New Roman"/>
                        </a:rPr>
                        <a:t>Adjective-forming </a:t>
                      </a:r>
                      <a:endParaRPr lang="ru-RU" sz="2800" b="0" dirty="0">
                        <a:latin typeface="Times New Roman"/>
                        <a:ea typeface="Times New Roman"/>
                        <a:cs typeface="Times New Roman"/>
                      </a:endParaRPr>
                    </a:p>
                    <a:p>
                      <a:pPr>
                        <a:spcAft>
                          <a:spcPts val="0"/>
                        </a:spcAft>
                      </a:pPr>
                      <a:r>
                        <a:rPr lang="en-GB" sz="2800" b="0" dirty="0">
                          <a:solidFill>
                            <a:srgbClr val="000000"/>
                          </a:solidFill>
                          <a:latin typeface="Times New Roman"/>
                          <a:ea typeface="Times New Roman"/>
                          <a:cs typeface="Times New Roman"/>
                        </a:rPr>
                        <a:t>suffixes</a:t>
                      </a:r>
                      <a:endParaRPr lang="ru-RU" sz="2800" b="0" dirty="0">
                        <a:latin typeface="Times New Roman"/>
                        <a:ea typeface="Times New Roman"/>
                        <a:cs typeface="Times New Roman"/>
                      </a:endParaRPr>
                    </a:p>
                  </a:txBody>
                  <a:tcPr marL="25400" marR="25400" marT="0" marB="0"/>
                </a:tc>
                <a:tc>
                  <a:txBody>
                    <a:bodyPr/>
                    <a:lstStyle/>
                    <a:p>
                      <a:pPr>
                        <a:spcAft>
                          <a:spcPts val="0"/>
                        </a:spcAft>
                      </a:pPr>
                      <a:r>
                        <a:rPr lang="en-GB" sz="2800" b="0" dirty="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ly</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sickly</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some (</a:t>
                      </a:r>
                      <a:r>
                        <a:rPr lang="en-GB" sz="2800" b="0" i="1" dirty="0">
                          <a:solidFill>
                            <a:srgbClr val="C00000"/>
                          </a:solidFill>
                          <a:latin typeface="Times New Roman"/>
                          <a:ea typeface="Times New Roman"/>
                          <a:cs typeface="Times New Roman"/>
                        </a:rPr>
                        <a:t>tiresome</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en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golden</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ous</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courageous</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ful</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careful</a:t>
                      </a:r>
                      <a:r>
                        <a:rPr lang="en-GB" sz="2800" b="0" dirty="0" smtClean="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tc>
              </a:tr>
              <a:tr h="370840">
                <a:tc>
                  <a:txBody>
                    <a:bodyPr/>
                    <a:lstStyle/>
                    <a:p>
                      <a:pPr>
                        <a:spcAft>
                          <a:spcPts val="0"/>
                        </a:spcAft>
                      </a:pPr>
                      <a:r>
                        <a:rPr lang="en-GB" sz="2800" b="0">
                          <a:solidFill>
                            <a:srgbClr val="000000"/>
                          </a:solidFill>
                          <a:latin typeface="Times New Roman"/>
                          <a:ea typeface="Times New Roman"/>
                          <a:cs typeface="Times New Roman"/>
                        </a:rPr>
                        <a:t>Verb-forming suffix</a:t>
                      </a:r>
                      <a:endParaRPr lang="ru-RU" sz="2800" b="0">
                        <a:latin typeface="Times New Roman"/>
                        <a:ea typeface="Times New Roman"/>
                        <a:cs typeface="Times New Roman"/>
                      </a:endParaRPr>
                    </a:p>
                  </a:txBody>
                  <a:tcPr marL="25400" marR="25400" marT="0" marB="0"/>
                </a:tc>
                <a:tc>
                  <a:txBody>
                    <a:bodyPr/>
                    <a:lstStyle/>
                    <a:p>
                      <a:pPr>
                        <a:spcAft>
                          <a:spcPts val="0"/>
                        </a:spcAft>
                      </a:pPr>
                      <a:r>
                        <a:rPr lang="en-GB" sz="2800" b="0" dirty="0">
                          <a:solidFill>
                            <a:srgbClr val="000000"/>
                          </a:solidFill>
                          <a:latin typeface="Times New Roman"/>
                          <a:ea typeface="Times New Roman"/>
                          <a:cs typeface="Times New Roman"/>
                        </a:rPr>
                        <a:t>-en (</a:t>
                      </a:r>
                      <a:r>
                        <a:rPr lang="en-GB" sz="2800" b="0" i="1" dirty="0">
                          <a:solidFill>
                            <a:srgbClr val="C00000"/>
                          </a:solidFill>
                          <a:latin typeface="Times New Roman"/>
                          <a:ea typeface="Times New Roman"/>
                          <a:cs typeface="Times New Roman"/>
                        </a:rPr>
                        <a:t>strengthen</a:t>
                      </a:r>
                      <a:r>
                        <a:rPr lang="en-GB" sz="2800" b="0" dirty="0" smtClean="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tc>
              </a:tr>
            </a:tbl>
          </a:graphicData>
        </a:graphic>
      </p:graphicFrame>
      <p:sp>
        <p:nvSpPr>
          <p:cNvPr id="3" name="Заголовок 2"/>
          <p:cNvSpPr>
            <a:spLocks noGrp="1"/>
          </p:cNvSpPr>
          <p:nvPr>
            <p:ph type="title"/>
          </p:nvPr>
        </p:nvSpPr>
        <p:spPr/>
        <p:txBody>
          <a:bodyPr/>
          <a:lstStyle/>
          <a:p>
            <a:r>
              <a:rPr lang="en-US" dirty="0" smtClean="0"/>
              <a:t>Some non-productive suffixes:</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The productivity of an affix should not be confused with its </a:t>
            </a:r>
            <a:r>
              <a:rPr lang="en-US" i="1" u="sng" dirty="0" smtClean="0">
                <a:solidFill>
                  <a:srgbClr val="00B050"/>
                </a:solidFill>
              </a:rPr>
              <a:t>frequency of occurrence </a:t>
            </a:r>
            <a:r>
              <a:rPr lang="en-US" dirty="0" smtClean="0"/>
              <a:t>that is understood as the existence in the vocabulary of a great number of words containing the affix in question. </a:t>
            </a:r>
          </a:p>
          <a:p>
            <a:r>
              <a:rPr lang="en-US" dirty="0" smtClean="0"/>
              <a:t>An affix may occur in hundreds of words, but if it is not used to form new words, it is not productive, for instance, the adjective suffix </a:t>
            </a:r>
            <a:r>
              <a:rPr lang="en-US" i="1" dirty="0" smtClean="0"/>
              <a:t>–</a:t>
            </a:r>
            <a:r>
              <a:rPr lang="en-US" i="1" dirty="0" err="1" smtClean="0"/>
              <a:t>ful</a:t>
            </a:r>
            <a:r>
              <a:rPr lang="en-US" i="1" smtClean="0"/>
              <a:t>.</a:t>
            </a:r>
            <a:endParaRPr lang="ru-RU" dirty="0" smtClean="0"/>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8229600" cy="4805192"/>
          </a:xfrm>
        </p:spPr>
        <p:txBody>
          <a:bodyPr>
            <a:normAutofit fontScale="92500" lnSpcReduction="10000"/>
          </a:bodyPr>
          <a:lstStyle/>
          <a:p>
            <a:pPr marL="624078" indent="-514350">
              <a:buNone/>
            </a:pPr>
            <a:r>
              <a:rPr lang="en-US" dirty="0" smtClean="0"/>
              <a:t>Native affixes are those in the Old English period or were formed from Old English words. </a:t>
            </a:r>
          </a:p>
          <a:p>
            <a:pPr marL="624078" indent="-514350">
              <a:buNone/>
            </a:pPr>
            <a:r>
              <a:rPr lang="en-US" dirty="0" smtClean="0"/>
              <a:t>The change a morpheme undergoes in the course of time may be of different kinds. </a:t>
            </a:r>
          </a:p>
          <a:p>
            <a:pPr marL="624078" indent="-514350">
              <a:buNone/>
            </a:pPr>
            <a:r>
              <a:rPr lang="en-US" dirty="0" smtClean="0"/>
              <a:t>A bound morpheme, e.g. may be developed from a free one. Such are the suffixes </a:t>
            </a:r>
          </a:p>
          <a:p>
            <a:pPr marL="624078" indent="-514350">
              <a:buNone/>
            </a:pPr>
            <a:r>
              <a:rPr lang="en-US" dirty="0" smtClean="0"/>
              <a:t>– </a:t>
            </a:r>
            <a:r>
              <a:rPr lang="en-US" i="1" dirty="0" err="1" smtClean="0">
                <a:solidFill>
                  <a:srgbClr val="C00000"/>
                </a:solidFill>
              </a:rPr>
              <a:t>dom</a:t>
            </a:r>
            <a:r>
              <a:rPr lang="en-US" dirty="0" smtClean="0"/>
              <a:t> (‘fate, power’); </a:t>
            </a:r>
          </a:p>
          <a:p>
            <a:pPr marL="624078" indent="-514350">
              <a:buFontTx/>
              <a:buChar char="-"/>
            </a:pPr>
            <a:r>
              <a:rPr lang="en-US" i="1" dirty="0" smtClean="0">
                <a:solidFill>
                  <a:srgbClr val="C00000"/>
                </a:solidFill>
              </a:rPr>
              <a:t>hood</a:t>
            </a:r>
            <a:r>
              <a:rPr lang="en-US" dirty="0" smtClean="0">
                <a:solidFill>
                  <a:srgbClr val="C00000"/>
                </a:solidFill>
              </a:rPr>
              <a:t> </a:t>
            </a:r>
            <a:r>
              <a:rPr lang="en-US" dirty="0" smtClean="0"/>
              <a:t>‘state’; </a:t>
            </a:r>
          </a:p>
          <a:p>
            <a:pPr marL="624078" indent="-514350">
              <a:buFontTx/>
              <a:buChar char="-"/>
            </a:pPr>
            <a:r>
              <a:rPr lang="en-US" dirty="0" smtClean="0">
                <a:solidFill>
                  <a:srgbClr val="C00000"/>
                </a:solidFill>
              </a:rPr>
              <a:t>-</a:t>
            </a:r>
            <a:r>
              <a:rPr lang="en-US" i="1" dirty="0" smtClean="0">
                <a:solidFill>
                  <a:srgbClr val="C00000"/>
                </a:solidFill>
              </a:rPr>
              <a:t>lock</a:t>
            </a:r>
            <a:r>
              <a:rPr lang="en-US" dirty="0" smtClean="0">
                <a:solidFill>
                  <a:srgbClr val="C00000"/>
                </a:solidFill>
              </a:rPr>
              <a:t> </a:t>
            </a:r>
            <a:r>
              <a:rPr lang="en-US" dirty="0" smtClean="0"/>
              <a:t>‘actions or proceedings, practice’; </a:t>
            </a:r>
          </a:p>
          <a:p>
            <a:pPr marL="624078" indent="-514350">
              <a:buFontTx/>
              <a:buChar char="-"/>
            </a:pPr>
            <a:r>
              <a:rPr lang="en-US" dirty="0" smtClean="0">
                <a:solidFill>
                  <a:srgbClr val="C00000"/>
                </a:solidFill>
              </a:rPr>
              <a:t>-</a:t>
            </a:r>
            <a:r>
              <a:rPr lang="en-US" i="1" dirty="0" smtClean="0">
                <a:solidFill>
                  <a:srgbClr val="C00000"/>
                </a:solidFill>
              </a:rPr>
              <a:t>ship</a:t>
            </a:r>
            <a:r>
              <a:rPr lang="en-US" dirty="0" smtClean="0">
                <a:solidFill>
                  <a:srgbClr val="C00000"/>
                </a:solidFill>
              </a:rPr>
              <a:t> </a:t>
            </a:r>
            <a:r>
              <a:rPr lang="en-US" dirty="0" smtClean="0"/>
              <a:t>‘state, conduct’, and the prefixes; </a:t>
            </a:r>
          </a:p>
          <a:p>
            <a:pPr marL="624078" indent="-514350">
              <a:buFontTx/>
              <a:buChar char="-"/>
            </a:pPr>
            <a:r>
              <a:rPr lang="en-US" i="1" dirty="0" smtClean="0">
                <a:solidFill>
                  <a:srgbClr val="C00000"/>
                </a:solidFill>
              </a:rPr>
              <a:t>over</a:t>
            </a:r>
            <a:r>
              <a:rPr lang="en-US" dirty="0" smtClean="0">
                <a:solidFill>
                  <a:srgbClr val="C00000"/>
                </a:solidFill>
              </a:rPr>
              <a:t>-</a:t>
            </a:r>
            <a:r>
              <a:rPr lang="en-US" dirty="0" smtClean="0"/>
              <a:t> ‘in excess, extra, upper’; </a:t>
            </a:r>
          </a:p>
          <a:p>
            <a:pPr marL="624078" indent="-514350">
              <a:buFontTx/>
              <a:buChar char="-"/>
            </a:pPr>
            <a:r>
              <a:rPr lang="en-US" i="1" dirty="0" smtClean="0">
                <a:solidFill>
                  <a:srgbClr val="C00000"/>
                </a:solidFill>
              </a:rPr>
              <a:t>out</a:t>
            </a:r>
            <a:r>
              <a:rPr lang="en-US" dirty="0" smtClean="0">
                <a:solidFill>
                  <a:srgbClr val="C00000"/>
                </a:solidFill>
              </a:rPr>
              <a:t>-</a:t>
            </a:r>
            <a:r>
              <a:rPr lang="en-US" dirty="0" smtClean="0"/>
              <a:t> ‘foreign, external’, </a:t>
            </a:r>
            <a:r>
              <a:rPr lang="en-US" dirty="0" err="1" smtClean="0"/>
              <a:t>ect</a:t>
            </a:r>
            <a:r>
              <a:rPr lang="en-US" dirty="0" smtClean="0"/>
              <a:t>.</a:t>
            </a:r>
            <a:endParaRPr lang="ru-RU" dirty="0" smtClean="0"/>
          </a:p>
          <a:p>
            <a:pPr marL="624078" indent="-514350">
              <a:buFont typeface="+mj-lt"/>
              <a:buAutoNum type="arabicPeriod"/>
            </a:pPr>
            <a:endParaRPr lang="ru-RU" dirty="0"/>
          </a:p>
        </p:txBody>
      </p:sp>
      <p:sp>
        <p:nvSpPr>
          <p:cNvPr id="3" name="Заголовок 2"/>
          <p:cNvSpPr>
            <a:spLocks noGrp="1"/>
          </p:cNvSpPr>
          <p:nvPr>
            <p:ph type="title"/>
          </p:nvPr>
        </p:nvSpPr>
        <p:spPr/>
        <p:txBody>
          <a:bodyPr>
            <a:normAutofit fontScale="90000"/>
          </a:bodyPr>
          <a:lstStyle/>
          <a:p>
            <a:r>
              <a:rPr lang="en-US" dirty="0" smtClean="0"/>
              <a:t>Etymology of Derivational Affixes:</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876800"/>
        </p:xfrm>
        <a:graphic>
          <a:graphicData uri="http://schemas.openxmlformats.org/drawingml/2006/table">
            <a:tbl>
              <a:tblPr firstRow="1" bandRow="1">
                <a:tableStyleId>{5C22544A-7EE6-4342-B048-85BDC9FD1C3A}</a:tableStyleId>
              </a:tblPr>
              <a:tblGrid>
                <a:gridCol w="3614734"/>
                <a:gridCol w="4614866"/>
              </a:tblGrid>
              <a:tr h="370840">
                <a:tc>
                  <a:txBody>
                    <a:bodyPr/>
                    <a:lstStyle/>
                    <a:p>
                      <a:pPr algn="just">
                        <a:spcAft>
                          <a:spcPts val="0"/>
                        </a:spcAft>
                      </a:pPr>
                      <a:r>
                        <a:rPr lang="en-US" sz="3200" dirty="0">
                          <a:latin typeface="Times New Roman"/>
                          <a:ea typeface="Times New Roman"/>
                        </a:rPr>
                        <a:t>Noun-forming affixes</a:t>
                      </a:r>
                      <a:endParaRPr lang="ru-RU" sz="3200" dirty="0">
                        <a:latin typeface="Times New Roman"/>
                        <a:ea typeface="Times New Roman"/>
                      </a:endParaRPr>
                    </a:p>
                  </a:txBody>
                  <a:tcPr marL="68580" marR="68580" marT="0" marB="0"/>
                </a:tc>
                <a:tc>
                  <a:txBody>
                    <a:bodyPr/>
                    <a:lstStyle/>
                    <a:p>
                      <a:pPr algn="just">
                        <a:spcAft>
                          <a:spcPts val="0"/>
                        </a:spcAft>
                      </a:pPr>
                      <a:r>
                        <a:rPr lang="en-US" sz="3200" dirty="0" smtClean="0">
                          <a:latin typeface="Times New Roman"/>
                          <a:ea typeface="Times New Roman"/>
                        </a:rPr>
                        <a:t>Examples</a:t>
                      </a:r>
                      <a:endParaRPr lang="ru-RU" sz="3200" dirty="0">
                        <a:latin typeface="Times New Roman"/>
                        <a:ea typeface="Times New Roman"/>
                      </a:endParaRPr>
                    </a:p>
                  </a:txBody>
                  <a:tcPr marL="68580" marR="68580" marT="0" marB="0"/>
                </a:tc>
              </a:tr>
              <a:tr h="370840">
                <a:tc>
                  <a:txBody>
                    <a:bodyPr/>
                    <a:lstStyle/>
                    <a:p>
                      <a:pPr marL="0" indent="176213" algn="l">
                        <a:spcAft>
                          <a:spcPts val="0"/>
                        </a:spcAft>
                      </a:pPr>
                      <a:r>
                        <a:rPr lang="en-US" sz="3200" dirty="0">
                          <a:latin typeface="Times New Roman"/>
                          <a:ea typeface="Times New Roman"/>
                        </a:rPr>
                        <a:t>-</a:t>
                      </a:r>
                      <a:r>
                        <a:rPr lang="en-US" sz="3200" dirty="0" err="1">
                          <a:latin typeface="Times New Roman"/>
                          <a:ea typeface="Times New Roman"/>
                        </a:rPr>
                        <a:t>er</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ness</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ing</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dom</a:t>
                      </a:r>
                      <a:endParaRPr lang="ru-RU" sz="3200" dirty="0">
                        <a:latin typeface="Times New Roman"/>
                        <a:ea typeface="Times New Roman"/>
                      </a:endParaRPr>
                    </a:p>
                    <a:p>
                      <a:pPr marL="0" indent="176213" algn="l">
                        <a:spcAft>
                          <a:spcPts val="0"/>
                        </a:spcAft>
                      </a:pPr>
                      <a:r>
                        <a:rPr lang="en-US" sz="3200" dirty="0">
                          <a:latin typeface="Times New Roman"/>
                          <a:ea typeface="Times New Roman"/>
                        </a:rPr>
                        <a:t>-hood</a:t>
                      </a:r>
                      <a:endParaRPr lang="ru-RU" sz="3200" dirty="0">
                        <a:latin typeface="Times New Roman"/>
                        <a:ea typeface="Times New Roman"/>
                      </a:endParaRPr>
                    </a:p>
                    <a:p>
                      <a:pPr marL="0" indent="176213" algn="l">
                        <a:spcAft>
                          <a:spcPts val="0"/>
                        </a:spcAft>
                      </a:pPr>
                      <a:r>
                        <a:rPr lang="en-US" sz="3200" dirty="0">
                          <a:latin typeface="Times New Roman"/>
                          <a:ea typeface="Times New Roman"/>
                        </a:rPr>
                        <a:t>-ship</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th</a:t>
                      </a:r>
                      <a:endParaRPr lang="ru-RU" sz="3200" dirty="0">
                        <a:latin typeface="Times New Roman"/>
                        <a:ea typeface="Times New Roman"/>
                      </a:endParaRPr>
                    </a:p>
                    <a:p>
                      <a:pPr marL="0" indent="176213" algn="l">
                        <a:spcAft>
                          <a:spcPts val="0"/>
                        </a:spcAft>
                      </a:pPr>
                      <a:r>
                        <a:rPr lang="en-US" sz="3200" dirty="0">
                          <a:latin typeface="Times New Roman"/>
                          <a:ea typeface="Times New Roman"/>
                        </a:rPr>
                        <a:t>-let</a:t>
                      </a:r>
                      <a:endParaRPr lang="ru-RU" sz="3200" dirty="0">
                        <a:latin typeface="Times New Roman"/>
                        <a:ea typeface="Times New Roman"/>
                      </a:endParaRPr>
                    </a:p>
                  </a:txBody>
                  <a:tcPr marL="68580" marR="68580" marT="0" marB="0"/>
                </a:tc>
                <a:tc>
                  <a:txBody>
                    <a:bodyPr/>
                    <a:lstStyle/>
                    <a:p>
                      <a:pPr algn="just">
                        <a:spcAft>
                          <a:spcPts val="0"/>
                        </a:spcAft>
                      </a:pPr>
                      <a:r>
                        <a:rPr lang="en-US" sz="3200" i="1" dirty="0">
                          <a:solidFill>
                            <a:srgbClr val="C00000"/>
                          </a:solidFill>
                          <a:latin typeface="Times New Roman"/>
                          <a:ea typeface="Times New Roman"/>
                        </a:rPr>
                        <a:t>Driver, </a:t>
                      </a:r>
                      <a:r>
                        <a:rPr lang="en-US" sz="3200" i="1" dirty="0" smtClean="0">
                          <a:solidFill>
                            <a:srgbClr val="C00000"/>
                          </a:solidFill>
                          <a:latin typeface="Times New Roman"/>
                          <a:ea typeface="Times New Roman"/>
                        </a:rPr>
                        <a:t>painter.</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Ugliness, </a:t>
                      </a:r>
                      <a:r>
                        <a:rPr lang="en-US" sz="3200" i="1" dirty="0" smtClean="0">
                          <a:solidFill>
                            <a:srgbClr val="C00000"/>
                          </a:solidFill>
                          <a:latin typeface="Times New Roman"/>
                          <a:ea typeface="Times New Roman"/>
                        </a:rPr>
                        <a:t>coldness.</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Singing, </a:t>
                      </a:r>
                      <a:r>
                        <a:rPr lang="en-US" sz="3200" i="1" dirty="0" smtClean="0">
                          <a:solidFill>
                            <a:srgbClr val="C00000"/>
                          </a:solidFill>
                          <a:latin typeface="Times New Roman"/>
                          <a:ea typeface="Times New Roman"/>
                        </a:rPr>
                        <a:t>playing.</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Freedom, </a:t>
                      </a:r>
                      <a:r>
                        <a:rPr lang="en-US" sz="3200" i="1" dirty="0" smtClean="0">
                          <a:solidFill>
                            <a:srgbClr val="C00000"/>
                          </a:solidFill>
                          <a:latin typeface="Times New Roman"/>
                          <a:ea typeface="Times New Roman"/>
                        </a:rPr>
                        <a:t>kingdom.</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Brotherhood, </a:t>
                      </a:r>
                      <a:r>
                        <a:rPr lang="en-US" sz="3200" i="1" dirty="0" smtClean="0">
                          <a:solidFill>
                            <a:srgbClr val="C00000"/>
                          </a:solidFill>
                          <a:latin typeface="Times New Roman"/>
                          <a:ea typeface="Times New Roman"/>
                        </a:rPr>
                        <a:t>manhood.</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Leadership, </a:t>
                      </a:r>
                      <a:r>
                        <a:rPr lang="en-US" sz="3200" i="1" dirty="0" smtClean="0">
                          <a:solidFill>
                            <a:srgbClr val="C00000"/>
                          </a:solidFill>
                          <a:latin typeface="Times New Roman"/>
                          <a:ea typeface="Times New Roman"/>
                        </a:rPr>
                        <a:t>friendship.</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Breath, </a:t>
                      </a:r>
                      <a:r>
                        <a:rPr lang="en-US" sz="3200" i="1" dirty="0" smtClean="0">
                          <a:solidFill>
                            <a:srgbClr val="C00000"/>
                          </a:solidFill>
                          <a:latin typeface="Times New Roman"/>
                          <a:ea typeface="Times New Roman"/>
                        </a:rPr>
                        <a:t>length.</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Booklet, </a:t>
                      </a:r>
                      <a:r>
                        <a:rPr lang="en-US" sz="3200" i="1" dirty="0" smtClean="0">
                          <a:solidFill>
                            <a:srgbClr val="C00000"/>
                          </a:solidFill>
                          <a:latin typeface="Times New Roman"/>
                          <a:ea typeface="Times New Roman"/>
                        </a:rPr>
                        <a:t>islet.</a:t>
                      </a:r>
                      <a:endParaRPr lang="ru-RU" sz="320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p:txBody>
          <a:bodyPr/>
          <a:lstStyle/>
          <a:p>
            <a:pPr algn="ctr"/>
            <a:r>
              <a:rPr lang="en-US" dirty="0" smtClean="0"/>
              <a:t>Origin of Derivational Affixes</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390144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ful</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-less</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-y</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ish</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ly</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-en</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-some</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-like</a:t>
                      </a:r>
                      <a:endParaRPr lang="ru-RU" sz="3200" b="0" dirty="0">
                        <a:solidFill>
                          <a:schemeClr val="tx1"/>
                        </a:solidFill>
                        <a:latin typeface="Times New Roman"/>
                        <a:ea typeface="Times New Roman"/>
                      </a:endParaRPr>
                    </a:p>
                  </a:txBody>
                  <a:tcPr marL="68580" marR="68580" marT="0" marB="0"/>
                </a:tc>
                <a:tc>
                  <a:txBody>
                    <a:bodyPr/>
                    <a:lstStyle/>
                    <a:p>
                      <a:pPr algn="just">
                        <a:spcAft>
                          <a:spcPts val="0"/>
                        </a:spcAft>
                      </a:pPr>
                      <a:r>
                        <a:rPr lang="en-US" sz="3200" b="0" i="1" dirty="0">
                          <a:solidFill>
                            <a:srgbClr val="C00000"/>
                          </a:solidFill>
                          <a:latin typeface="Times New Roman"/>
                          <a:ea typeface="Times New Roman"/>
                        </a:rPr>
                        <a:t>Joyful</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Harmless</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Cozy</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Childish</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Lovely </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Golden</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Handsome</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Ladylike </a:t>
                      </a:r>
                      <a:endParaRPr lang="ru-RU" sz="3200" b="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p:txBody>
          <a:bodyPr/>
          <a:lstStyle/>
          <a:p>
            <a:pPr algn="ctr"/>
            <a:r>
              <a:rPr lang="en-US" dirty="0" smtClean="0"/>
              <a:t>Adjective-forming affixes:</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857230"/>
          <a:ext cx="8229600" cy="5286413"/>
        </p:xfrm>
        <a:graphic>
          <a:graphicData uri="http://schemas.openxmlformats.org/drawingml/2006/table">
            <a:tbl>
              <a:tblPr firstRow="1" bandRow="1">
                <a:tableStyleId>{5C22544A-7EE6-4342-B048-85BDC9FD1C3A}</a:tableStyleId>
              </a:tblPr>
              <a:tblGrid>
                <a:gridCol w="2743200"/>
                <a:gridCol w="2743200"/>
                <a:gridCol w="2743200"/>
              </a:tblGrid>
              <a:tr h="1394672">
                <a:tc>
                  <a:txBody>
                    <a:bodyPr/>
                    <a:lstStyle/>
                    <a:p>
                      <a:pPr algn="just">
                        <a:spcAft>
                          <a:spcPts val="0"/>
                        </a:spcAft>
                      </a:pPr>
                      <a:r>
                        <a:rPr lang="en-US" sz="2800" b="0" dirty="0">
                          <a:solidFill>
                            <a:schemeClr val="tx1"/>
                          </a:solidFill>
                          <a:latin typeface="Times New Roman"/>
                          <a:ea typeface="Times New Roman"/>
                        </a:rPr>
                        <a:t>Verb-forming affixes</a:t>
                      </a:r>
                      <a:endParaRPr lang="ru-RU" sz="2800" b="0" dirty="0">
                        <a:solidFill>
                          <a:schemeClr val="tx1"/>
                        </a:solidFill>
                        <a:latin typeface="Times New Roman"/>
                        <a:ea typeface="Times New Roman"/>
                      </a:endParaRPr>
                    </a:p>
                  </a:txBody>
                  <a:tcPr marL="68580" marR="68580" marT="0" marB="0"/>
                </a:tc>
                <a:tc>
                  <a:txBody>
                    <a:bodyPr/>
                    <a:lstStyle/>
                    <a:p>
                      <a:pPr algn="just">
                        <a:spcAft>
                          <a:spcPts val="0"/>
                        </a:spcAft>
                      </a:pPr>
                      <a:r>
                        <a:rPr lang="en-US" sz="2800" b="0" dirty="0">
                          <a:solidFill>
                            <a:schemeClr val="tx1"/>
                          </a:solidFill>
                          <a:latin typeface="Times New Roman"/>
                          <a:ea typeface="Times New Roman"/>
                        </a:rPr>
                        <a:t>-en</a:t>
                      </a:r>
                      <a:endParaRPr lang="ru-RU" sz="2800" b="0" dirty="0">
                        <a:solidFill>
                          <a:schemeClr val="tx1"/>
                        </a:solidFill>
                        <a:latin typeface="Times New Roman"/>
                        <a:ea typeface="Times New Roman"/>
                      </a:endParaRPr>
                    </a:p>
                  </a:txBody>
                  <a:tcPr marL="68580" marR="68580" marT="0" marB="0"/>
                </a:tc>
                <a:tc>
                  <a:txBody>
                    <a:bodyPr/>
                    <a:lstStyle/>
                    <a:p>
                      <a:pPr algn="just">
                        <a:spcAft>
                          <a:spcPts val="0"/>
                        </a:spcAft>
                      </a:pPr>
                      <a:r>
                        <a:rPr lang="en-US" sz="2800" b="0" i="1" dirty="0">
                          <a:solidFill>
                            <a:srgbClr val="C00000"/>
                          </a:solidFill>
                          <a:latin typeface="Times New Roman"/>
                          <a:ea typeface="Times New Roman"/>
                        </a:rPr>
                        <a:t>Widen</a:t>
                      </a:r>
                      <a:endParaRPr lang="ru-RU" sz="2800" b="0" i="1" dirty="0">
                        <a:solidFill>
                          <a:srgbClr val="C00000"/>
                        </a:solidFill>
                        <a:latin typeface="Times New Roman"/>
                        <a:ea typeface="Times New Roman"/>
                      </a:endParaRPr>
                    </a:p>
                  </a:txBody>
                  <a:tcPr marL="68580" marR="68580" marT="0" marB="0"/>
                </a:tc>
              </a:tr>
              <a:tr h="1394672">
                <a:tc>
                  <a:txBody>
                    <a:bodyPr/>
                    <a:lstStyle/>
                    <a:p>
                      <a:pPr algn="just">
                        <a:spcAft>
                          <a:spcPts val="0"/>
                        </a:spcAft>
                      </a:pPr>
                      <a:r>
                        <a:rPr lang="en-US" sz="2800">
                          <a:latin typeface="Times New Roman"/>
                          <a:ea typeface="Times New Roman"/>
                        </a:rPr>
                        <a:t>Adverb-forming affixes</a:t>
                      </a:r>
                      <a:endParaRPr lang="ru-RU" sz="2800">
                        <a:latin typeface="Times New Roman"/>
                        <a:ea typeface="Times New Roman"/>
                      </a:endParaRPr>
                    </a:p>
                  </a:txBody>
                  <a:tcPr marL="68580" marR="68580" marT="0" marB="0"/>
                </a:tc>
                <a:tc>
                  <a:txBody>
                    <a:bodyPr/>
                    <a:lstStyle/>
                    <a:p>
                      <a:pPr algn="just">
                        <a:spcAft>
                          <a:spcPts val="0"/>
                        </a:spcAft>
                      </a:pPr>
                      <a:r>
                        <a:rPr lang="en-US" sz="2800">
                          <a:latin typeface="Times New Roman"/>
                          <a:ea typeface="Times New Roman"/>
                        </a:rPr>
                        <a:t>-ly</a:t>
                      </a:r>
                      <a:endParaRPr lang="ru-RU" sz="2800">
                        <a:latin typeface="Times New Roman"/>
                        <a:ea typeface="Times New Roman"/>
                      </a:endParaRPr>
                    </a:p>
                    <a:p>
                      <a:pPr algn="just">
                        <a:spcAft>
                          <a:spcPts val="0"/>
                        </a:spcAft>
                      </a:pPr>
                      <a:r>
                        <a:rPr lang="en-US" sz="2800">
                          <a:latin typeface="Times New Roman"/>
                          <a:ea typeface="Times New Roman"/>
                        </a:rPr>
                        <a:t>-wise</a:t>
                      </a:r>
                      <a:endParaRPr lang="ru-RU" sz="2800">
                        <a:latin typeface="Times New Roman"/>
                        <a:ea typeface="Times New Roman"/>
                      </a:endParaRPr>
                    </a:p>
                  </a:txBody>
                  <a:tcPr marL="68580" marR="68580" marT="0" marB="0"/>
                </a:tc>
                <a:tc>
                  <a:txBody>
                    <a:bodyPr/>
                    <a:lstStyle/>
                    <a:p>
                      <a:pPr algn="just">
                        <a:spcAft>
                          <a:spcPts val="0"/>
                        </a:spcAft>
                      </a:pPr>
                      <a:r>
                        <a:rPr lang="en-US" sz="2800" i="1" dirty="0">
                          <a:solidFill>
                            <a:srgbClr val="C00000"/>
                          </a:solidFill>
                          <a:latin typeface="Times New Roman"/>
                          <a:ea typeface="Times New Roman"/>
                        </a:rPr>
                        <a:t>Rarely</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Clockwise</a:t>
                      </a:r>
                      <a:endParaRPr lang="ru-RU" sz="2800" i="1" dirty="0">
                        <a:solidFill>
                          <a:srgbClr val="C00000"/>
                        </a:solidFill>
                        <a:latin typeface="Times New Roman"/>
                        <a:ea typeface="Times New Roman"/>
                      </a:endParaRPr>
                    </a:p>
                  </a:txBody>
                  <a:tcPr marL="68580" marR="68580" marT="0" marB="0"/>
                </a:tc>
              </a:tr>
              <a:tr h="2497069">
                <a:tc>
                  <a:txBody>
                    <a:bodyPr/>
                    <a:lstStyle/>
                    <a:p>
                      <a:pPr algn="just">
                        <a:spcAft>
                          <a:spcPts val="0"/>
                        </a:spcAft>
                      </a:pPr>
                      <a:r>
                        <a:rPr lang="en-US" sz="2800">
                          <a:latin typeface="Times New Roman"/>
                          <a:ea typeface="Times New Roman"/>
                        </a:rPr>
                        <a:t>Prefixes</a:t>
                      </a:r>
                      <a:endParaRPr lang="ru-RU" sz="2800">
                        <a:latin typeface="Times New Roman"/>
                        <a:ea typeface="Times New Roman"/>
                      </a:endParaRPr>
                    </a:p>
                  </a:txBody>
                  <a:tcPr marL="68580" marR="68580" marT="0" marB="0"/>
                </a:tc>
                <a:tc>
                  <a:txBody>
                    <a:bodyPr/>
                    <a:lstStyle/>
                    <a:p>
                      <a:pPr algn="just">
                        <a:spcAft>
                          <a:spcPts val="0"/>
                        </a:spcAft>
                      </a:pPr>
                      <a:r>
                        <a:rPr lang="en-US" sz="2800">
                          <a:latin typeface="Times New Roman"/>
                          <a:ea typeface="Times New Roman"/>
                        </a:rPr>
                        <a:t>be-</a:t>
                      </a:r>
                      <a:endParaRPr lang="ru-RU" sz="2800">
                        <a:latin typeface="Times New Roman"/>
                        <a:ea typeface="Times New Roman"/>
                      </a:endParaRPr>
                    </a:p>
                    <a:p>
                      <a:pPr algn="just">
                        <a:spcAft>
                          <a:spcPts val="0"/>
                        </a:spcAft>
                      </a:pPr>
                      <a:r>
                        <a:rPr lang="en-US" sz="2800">
                          <a:latin typeface="Times New Roman"/>
                          <a:ea typeface="Times New Roman"/>
                        </a:rPr>
                        <a:t>mis-</a:t>
                      </a:r>
                      <a:endParaRPr lang="ru-RU" sz="2800">
                        <a:latin typeface="Times New Roman"/>
                        <a:ea typeface="Times New Roman"/>
                      </a:endParaRPr>
                    </a:p>
                    <a:p>
                      <a:pPr algn="just">
                        <a:spcAft>
                          <a:spcPts val="0"/>
                        </a:spcAft>
                      </a:pPr>
                      <a:r>
                        <a:rPr lang="en-US" sz="2800">
                          <a:latin typeface="Times New Roman"/>
                          <a:ea typeface="Times New Roman"/>
                        </a:rPr>
                        <a:t>un-</a:t>
                      </a:r>
                      <a:endParaRPr lang="ru-RU" sz="2800">
                        <a:latin typeface="Times New Roman"/>
                        <a:ea typeface="Times New Roman"/>
                      </a:endParaRPr>
                    </a:p>
                    <a:p>
                      <a:pPr algn="just">
                        <a:spcAft>
                          <a:spcPts val="0"/>
                        </a:spcAft>
                      </a:pPr>
                      <a:r>
                        <a:rPr lang="en-US" sz="2800">
                          <a:latin typeface="Times New Roman"/>
                          <a:ea typeface="Times New Roman"/>
                        </a:rPr>
                        <a:t>over-</a:t>
                      </a:r>
                      <a:endParaRPr lang="ru-RU" sz="2800">
                        <a:latin typeface="Times New Roman"/>
                        <a:ea typeface="Times New Roman"/>
                      </a:endParaRPr>
                    </a:p>
                  </a:txBody>
                  <a:tcPr marL="68580" marR="68580" marT="0" marB="0"/>
                </a:tc>
                <a:tc>
                  <a:txBody>
                    <a:bodyPr/>
                    <a:lstStyle/>
                    <a:p>
                      <a:pPr algn="just">
                        <a:spcAft>
                          <a:spcPts val="0"/>
                        </a:spcAft>
                      </a:pPr>
                      <a:r>
                        <a:rPr lang="en-US" sz="2800" i="1" dirty="0">
                          <a:solidFill>
                            <a:srgbClr val="C00000"/>
                          </a:solidFill>
                          <a:latin typeface="Times New Roman"/>
                          <a:ea typeface="Times New Roman"/>
                        </a:rPr>
                        <a:t>Befriend</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Misuse</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Unselfish</a:t>
                      </a:r>
                      <a:endParaRPr lang="ru-RU" sz="2800" i="1" dirty="0">
                        <a:solidFill>
                          <a:srgbClr val="C00000"/>
                        </a:solidFill>
                        <a:latin typeface="Times New Roman"/>
                        <a:ea typeface="Times New Roman"/>
                      </a:endParaRPr>
                    </a:p>
                    <a:p>
                      <a:pPr algn="just">
                        <a:spcAft>
                          <a:spcPts val="0"/>
                        </a:spcAft>
                      </a:pPr>
                      <a:r>
                        <a:rPr lang="en-US" sz="2800" i="1" dirty="0" smtClean="0">
                          <a:solidFill>
                            <a:srgbClr val="C00000"/>
                          </a:solidFill>
                          <a:latin typeface="Times New Roman"/>
                          <a:ea typeface="Times New Roman"/>
                        </a:rPr>
                        <a:t>Overdo</a:t>
                      </a:r>
                    </a:p>
                    <a:p>
                      <a:pPr algn="just">
                        <a:spcAft>
                          <a:spcPts val="0"/>
                        </a:spcAft>
                      </a:pPr>
                      <a:endParaRPr lang="ru-RU" sz="2800" i="1" dirty="0">
                        <a:solidFill>
                          <a:srgbClr val="C00000"/>
                        </a:solidFill>
                        <a:latin typeface="Times New Roman"/>
                        <a:ea typeface="Times New Roman"/>
                      </a:endParaRPr>
                    </a:p>
                  </a:txBody>
                  <a:tcPr marL="68580" marR="68580" marT="0" marB="0"/>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2428868"/>
          <a:ext cx="8229600" cy="3571900"/>
        </p:xfrm>
        <a:graphic>
          <a:graphicData uri="http://schemas.openxmlformats.org/drawingml/2006/table">
            <a:tbl>
              <a:tblPr firstRow="1" bandRow="1">
                <a:tableStyleId>{5C22544A-7EE6-4342-B048-85BDC9FD1C3A}</a:tableStyleId>
              </a:tblPr>
              <a:tblGrid>
                <a:gridCol w="4114800"/>
                <a:gridCol w="4114800"/>
              </a:tblGrid>
              <a:tr h="1036292">
                <a:tc>
                  <a:txBody>
                    <a:bodyPr/>
                    <a:lstStyle/>
                    <a:p>
                      <a:pPr algn="ctr">
                        <a:spcAft>
                          <a:spcPts val="0"/>
                        </a:spcAft>
                      </a:pPr>
                      <a:r>
                        <a:rPr lang="en-US" sz="3200" dirty="0">
                          <a:latin typeface="Times New Roman"/>
                          <a:ea typeface="Times New Roman"/>
                        </a:rPr>
                        <a:t>Latin</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2535608">
                <a:tc>
                  <a:txBody>
                    <a:bodyPr/>
                    <a:lstStyle/>
                    <a:p>
                      <a:pPr algn="just">
                        <a:spcAft>
                          <a:spcPts val="0"/>
                        </a:spcAft>
                      </a:pPr>
                      <a:r>
                        <a:rPr lang="en-US" sz="3200" dirty="0">
                          <a:latin typeface="Times New Roman"/>
                          <a:ea typeface="Times New Roman"/>
                        </a:rPr>
                        <a:t>-able/ -</a:t>
                      </a:r>
                      <a:r>
                        <a:rPr lang="en-US" sz="3200" dirty="0" err="1">
                          <a:latin typeface="Times New Roman"/>
                          <a:ea typeface="Times New Roman"/>
                        </a:rPr>
                        <a:t>ible</a:t>
                      </a:r>
                      <a:endParaRPr lang="ru-RU" sz="3200" dirty="0">
                        <a:latin typeface="Times New Roman"/>
                        <a:ea typeface="Times New Roman"/>
                      </a:endParaRPr>
                    </a:p>
                    <a:p>
                      <a:pPr algn="just">
                        <a:spcAft>
                          <a:spcPts val="0"/>
                        </a:spcAft>
                      </a:pPr>
                      <a:r>
                        <a:rPr lang="en-US" sz="3200" dirty="0">
                          <a:latin typeface="Times New Roman"/>
                          <a:ea typeface="Times New Roman"/>
                        </a:rPr>
                        <a:t>-ant/-</a:t>
                      </a:r>
                      <a:r>
                        <a:rPr lang="en-US" sz="3200" dirty="0" err="1">
                          <a:latin typeface="Times New Roman"/>
                          <a:ea typeface="Times New Roman"/>
                        </a:rPr>
                        <a:t>ent</a:t>
                      </a:r>
                      <a:endParaRPr lang="ru-RU" sz="3200" dirty="0">
                        <a:latin typeface="Times New Roman"/>
                        <a:ea typeface="Times New Roman"/>
                      </a:endParaRPr>
                    </a:p>
                    <a:p>
                      <a:pPr algn="just">
                        <a:spcAft>
                          <a:spcPts val="0"/>
                        </a:spcAft>
                      </a:pPr>
                      <a:r>
                        <a:rPr lang="en-US" sz="3200" dirty="0">
                          <a:latin typeface="Times New Roman"/>
                          <a:ea typeface="Times New Roman"/>
                        </a:rPr>
                        <a:t>extra-</a:t>
                      </a:r>
                      <a:endParaRPr lang="ru-RU" sz="3200" dirty="0">
                        <a:latin typeface="Times New Roman"/>
                        <a:ea typeface="Times New Roman"/>
                      </a:endParaRPr>
                    </a:p>
                    <a:p>
                      <a:pPr algn="just">
                        <a:spcAft>
                          <a:spcPts val="0"/>
                        </a:spcAft>
                      </a:pPr>
                      <a:r>
                        <a:rPr lang="en-US" sz="3200" dirty="0">
                          <a:latin typeface="Times New Roman"/>
                          <a:ea typeface="Times New Roman"/>
                        </a:rPr>
                        <a:t>pre-</a:t>
                      </a:r>
                      <a:endParaRPr lang="ru-RU" sz="3200" dirty="0">
                        <a:latin typeface="Times New Roman"/>
                        <a:ea typeface="Times New Roman"/>
                      </a:endParaRPr>
                    </a:p>
                    <a:p>
                      <a:pPr algn="just">
                        <a:spcAft>
                          <a:spcPts val="0"/>
                        </a:spcAft>
                      </a:pPr>
                      <a:r>
                        <a:rPr lang="en-US" sz="3200" dirty="0">
                          <a:latin typeface="Times New Roman"/>
                          <a:ea typeface="Times New Roman"/>
                        </a:rPr>
                        <a:t>ultra-</a:t>
                      </a:r>
                      <a:endParaRPr lang="ru-RU" sz="3200" dirty="0">
                        <a:latin typeface="Times New Roman"/>
                        <a:ea typeface="Times New Roman"/>
                      </a:endParaRPr>
                    </a:p>
                  </a:txBody>
                  <a:tcPr marL="68580" marR="68580" marT="0" marB="0"/>
                </a:tc>
                <a:tc>
                  <a:txBody>
                    <a:bodyPr/>
                    <a:lstStyle/>
                    <a:p>
                      <a:pPr algn="just">
                        <a:spcAft>
                          <a:spcPts val="0"/>
                        </a:spcAft>
                      </a:pPr>
                      <a:r>
                        <a:rPr lang="en-US" sz="3200" i="1" dirty="0">
                          <a:solidFill>
                            <a:srgbClr val="C00000"/>
                          </a:solidFill>
                          <a:latin typeface="Times New Roman"/>
                          <a:ea typeface="Times New Roman"/>
                        </a:rPr>
                        <a:t>Capable, </a:t>
                      </a:r>
                      <a:r>
                        <a:rPr lang="en-US" sz="3200" i="1" dirty="0" smtClean="0">
                          <a:solidFill>
                            <a:srgbClr val="C00000"/>
                          </a:solidFill>
                          <a:latin typeface="Times New Roman"/>
                          <a:ea typeface="Times New Roman"/>
                        </a:rPr>
                        <a:t>divisible.</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Servant, </a:t>
                      </a:r>
                      <a:r>
                        <a:rPr lang="en-US" sz="3200" i="1" dirty="0" smtClean="0">
                          <a:solidFill>
                            <a:srgbClr val="C00000"/>
                          </a:solidFill>
                          <a:latin typeface="Times New Roman"/>
                          <a:ea typeface="Times New Roman"/>
                        </a:rPr>
                        <a:t>student.</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Extralinguistic.</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Pre-election.</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Ultra-high.</a:t>
                      </a:r>
                      <a:endParaRPr lang="ru-RU" sz="320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a:xfrm>
            <a:off x="457200" y="571480"/>
            <a:ext cx="8229600" cy="1571636"/>
          </a:xfrm>
        </p:spPr>
        <p:txBody>
          <a:bodyPr>
            <a:normAutofit fontScale="90000"/>
          </a:bodyPr>
          <a:lstStyle/>
          <a:p>
            <a:pPr algn="ctr"/>
            <a:r>
              <a:rPr lang="en-US" sz="3100" dirty="0" smtClean="0"/>
              <a:t>Borrowed Affixes have come to the English language from different foreign languages. The affixes of foreign origin are classified according to their source into:</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864307"/>
          </a:xfrm>
        </p:spPr>
        <p:txBody>
          <a:bodyPr>
            <a:normAutofit/>
          </a:bodyPr>
          <a:lstStyle/>
          <a:p>
            <a:pPr marL="624078" lvl="0" indent="-514350">
              <a:buFont typeface="+mj-lt"/>
              <a:buAutoNum type="arabicPeriod"/>
            </a:pPr>
            <a:r>
              <a:rPr lang="en-GB" sz="2800" b="1" i="1" u="sng" dirty="0" smtClean="0">
                <a:solidFill>
                  <a:srgbClr val="00B050"/>
                </a:solidFill>
              </a:rPr>
              <a:t>shortening</a:t>
            </a:r>
            <a:r>
              <a:rPr lang="en-GB" sz="2800" dirty="0" smtClean="0"/>
              <a:t> is the formation of a word by cutting off a part of the word. </a:t>
            </a:r>
            <a:endParaRPr lang="ru-RU" sz="2400" dirty="0" smtClean="0"/>
          </a:p>
          <a:p>
            <a:pPr lvl="1">
              <a:buNone/>
            </a:pPr>
            <a:r>
              <a:rPr lang="en-GB" sz="2400" b="1" dirty="0" smtClean="0"/>
              <a:t>	</a:t>
            </a:r>
            <a:r>
              <a:rPr lang="en-GB" sz="2400" b="1" dirty="0" smtClean="0">
                <a:solidFill>
                  <a:srgbClr val="00B0F0"/>
                </a:solidFill>
              </a:rPr>
              <a:t>a) initial</a:t>
            </a:r>
            <a:r>
              <a:rPr lang="en-GB" sz="2400" b="1" i="1" dirty="0" smtClean="0">
                <a:solidFill>
                  <a:srgbClr val="00B0F0"/>
                </a:solidFill>
              </a:rPr>
              <a:t> </a:t>
            </a:r>
            <a:r>
              <a:rPr lang="en-GB" sz="2400" dirty="0" smtClean="0"/>
              <a:t>(or aphesis):</a:t>
            </a:r>
            <a:r>
              <a:rPr lang="en-GB" sz="2400" i="1" dirty="0" smtClean="0">
                <a:solidFill>
                  <a:srgbClr val="C00000"/>
                </a:solidFill>
              </a:rPr>
              <a:t>fend (v) &lt; 	defend, phone &lt; 	telephon</a:t>
            </a:r>
            <a:r>
              <a:rPr lang="en-GB" sz="2400" dirty="0" smtClean="0">
                <a:solidFill>
                  <a:srgbClr val="C00000"/>
                </a:solidFill>
              </a:rPr>
              <a:t>e;</a:t>
            </a:r>
            <a:endParaRPr lang="ru-RU" sz="2000" dirty="0" smtClean="0">
              <a:solidFill>
                <a:srgbClr val="C00000"/>
              </a:solidFill>
            </a:endParaRPr>
          </a:p>
          <a:p>
            <a:pPr lvl="1">
              <a:buNone/>
            </a:pPr>
            <a:r>
              <a:rPr lang="en-GB" sz="2400" b="1" dirty="0" smtClean="0"/>
              <a:t>	</a:t>
            </a:r>
            <a:r>
              <a:rPr lang="en-GB" sz="2400" b="1" dirty="0" smtClean="0">
                <a:solidFill>
                  <a:srgbClr val="00B0F0"/>
                </a:solidFill>
              </a:rPr>
              <a:t>b) medial</a:t>
            </a:r>
            <a:r>
              <a:rPr lang="en-GB" sz="2400" dirty="0" smtClean="0">
                <a:solidFill>
                  <a:srgbClr val="00B0F0"/>
                </a:solidFill>
              </a:rPr>
              <a:t> </a:t>
            </a:r>
            <a:r>
              <a:rPr lang="en-GB" sz="2400" dirty="0" smtClean="0"/>
              <a:t>(</a:t>
            </a:r>
            <a:r>
              <a:rPr lang="en-GB" sz="2400" dirty="0" err="1" smtClean="0"/>
              <a:t>orsyncope</a:t>
            </a:r>
            <a:r>
              <a:rPr lang="en-GB" sz="2400" dirty="0" smtClean="0"/>
              <a:t>): </a:t>
            </a:r>
            <a:r>
              <a:rPr lang="en-GB" sz="2400" i="1" dirty="0" smtClean="0">
                <a:solidFill>
                  <a:srgbClr val="C00000"/>
                </a:solidFill>
              </a:rPr>
              <a:t>specs &lt; spectacles, fancy 	&lt; fantasy;</a:t>
            </a:r>
            <a:endParaRPr lang="ru-RU" sz="2000" dirty="0" smtClean="0">
              <a:solidFill>
                <a:srgbClr val="C00000"/>
              </a:solidFill>
            </a:endParaRPr>
          </a:p>
          <a:p>
            <a:pPr lvl="1">
              <a:buNone/>
            </a:pPr>
            <a:r>
              <a:rPr lang="en-GB" sz="2400" b="1" dirty="0" smtClean="0"/>
              <a:t>	</a:t>
            </a:r>
            <a:r>
              <a:rPr lang="en-GB" sz="2400" b="1" dirty="0" smtClean="0">
                <a:solidFill>
                  <a:srgbClr val="00B0F0"/>
                </a:solidFill>
              </a:rPr>
              <a:t>c) final</a:t>
            </a:r>
            <a:r>
              <a:rPr lang="en-GB" sz="2400" dirty="0" smtClean="0">
                <a:solidFill>
                  <a:srgbClr val="00B0F0"/>
                </a:solidFill>
              </a:rPr>
              <a:t> </a:t>
            </a:r>
            <a:r>
              <a:rPr lang="en-GB" sz="2400" dirty="0" smtClean="0"/>
              <a:t>(or </a:t>
            </a:r>
            <a:r>
              <a:rPr lang="en-GB" sz="2400" dirty="0" err="1" smtClean="0"/>
              <a:t>apocope</a:t>
            </a:r>
            <a:r>
              <a:rPr lang="en-GB" sz="2400" dirty="0" smtClean="0"/>
              <a:t>): </a:t>
            </a:r>
            <a:r>
              <a:rPr lang="en-GB" sz="2400" i="1" dirty="0" smtClean="0">
                <a:solidFill>
                  <a:srgbClr val="C00000"/>
                </a:solidFill>
              </a:rPr>
              <a:t>lab – laboratory, exam – 	examination</a:t>
            </a:r>
            <a:r>
              <a:rPr lang="en-GB" sz="2400" dirty="0" smtClean="0">
                <a:solidFill>
                  <a:srgbClr val="C00000"/>
                </a:solidFill>
              </a:rPr>
              <a:t>;</a:t>
            </a:r>
          </a:p>
          <a:p>
            <a:pPr lvl="1">
              <a:buNone/>
            </a:pPr>
            <a:r>
              <a:rPr lang="en-GB" sz="2400" b="1" dirty="0" smtClean="0"/>
              <a:t>	</a:t>
            </a:r>
            <a:r>
              <a:rPr lang="en-GB" sz="2400" b="1" dirty="0" smtClean="0">
                <a:solidFill>
                  <a:srgbClr val="00B0F0"/>
                </a:solidFill>
              </a:rPr>
              <a:t>d) both initial and final:</a:t>
            </a:r>
            <a:r>
              <a:rPr lang="en-GB" sz="2400" dirty="0" smtClean="0"/>
              <a:t> </a:t>
            </a:r>
            <a:r>
              <a:rPr lang="en-GB" sz="2400" i="1" dirty="0" smtClean="0">
                <a:solidFill>
                  <a:srgbClr val="C00000"/>
                </a:solidFill>
              </a:rPr>
              <a:t>flu &lt; influenza, fridge &lt; refrigerator;</a:t>
            </a:r>
            <a:r>
              <a:rPr lang="en-GB" sz="2400" dirty="0" smtClean="0">
                <a:solidFill>
                  <a:srgbClr val="C00000"/>
                </a:solidFill>
              </a:rPr>
              <a:t>. </a:t>
            </a:r>
            <a:endParaRPr lang="ru-RU" sz="2400" dirty="0">
              <a:solidFill>
                <a:srgbClr val="C00000"/>
              </a:solidFill>
            </a:endParaRPr>
          </a:p>
        </p:txBody>
      </p:sp>
      <p:sp>
        <p:nvSpPr>
          <p:cNvPr id="3" name="Заголовок 2"/>
          <p:cNvSpPr>
            <a:spLocks noGrp="1"/>
          </p:cNvSpPr>
          <p:nvPr>
            <p:ph type="title"/>
          </p:nvPr>
        </p:nvSpPr>
        <p:spPr>
          <a:xfrm>
            <a:off x="214282" y="274638"/>
            <a:ext cx="8472518" cy="725470"/>
          </a:xfrm>
        </p:spPr>
        <p:txBody>
          <a:bodyPr>
            <a:normAutofit fontScale="90000"/>
          </a:bodyPr>
          <a:lstStyle/>
          <a:p>
            <a:r>
              <a:rPr lang="en-US" dirty="0" smtClean="0"/>
              <a:t>1.2. Minor Types of Forming Words</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29260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spcAft>
                          <a:spcPts val="0"/>
                        </a:spcAft>
                      </a:pPr>
                      <a:r>
                        <a:rPr lang="en-US" sz="3200" dirty="0">
                          <a:latin typeface="Times New Roman"/>
                          <a:ea typeface="Times New Roman"/>
                        </a:rPr>
                        <a:t>Greek</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370840">
                <a:tc>
                  <a:txBody>
                    <a:bodyPr/>
                    <a:lstStyle/>
                    <a:p>
                      <a:pPr algn="just">
                        <a:spcAft>
                          <a:spcPts val="0"/>
                        </a:spcAft>
                      </a:pPr>
                      <a:r>
                        <a:rPr lang="en-US" sz="3200">
                          <a:latin typeface="Times New Roman"/>
                          <a:ea typeface="Times New Roman"/>
                        </a:rPr>
                        <a:t>-ist</a:t>
                      </a:r>
                      <a:endParaRPr lang="ru-RU" sz="3200">
                        <a:latin typeface="Times New Roman"/>
                        <a:ea typeface="Times New Roman"/>
                      </a:endParaRPr>
                    </a:p>
                    <a:p>
                      <a:pPr algn="just">
                        <a:spcAft>
                          <a:spcPts val="0"/>
                        </a:spcAft>
                      </a:pPr>
                      <a:r>
                        <a:rPr lang="en-US" sz="3200">
                          <a:latin typeface="Times New Roman"/>
                          <a:ea typeface="Times New Roman"/>
                        </a:rPr>
                        <a:t>-ism</a:t>
                      </a:r>
                      <a:endParaRPr lang="ru-RU" sz="3200">
                        <a:latin typeface="Times New Roman"/>
                        <a:ea typeface="Times New Roman"/>
                      </a:endParaRPr>
                    </a:p>
                    <a:p>
                      <a:pPr algn="just">
                        <a:spcAft>
                          <a:spcPts val="0"/>
                        </a:spcAft>
                      </a:pPr>
                      <a:r>
                        <a:rPr lang="en-US" sz="3200">
                          <a:latin typeface="Times New Roman"/>
                          <a:ea typeface="Times New Roman"/>
                        </a:rPr>
                        <a:t>-ite</a:t>
                      </a:r>
                      <a:endParaRPr lang="ru-RU" sz="3200">
                        <a:latin typeface="Times New Roman"/>
                        <a:ea typeface="Times New Roman"/>
                      </a:endParaRPr>
                    </a:p>
                    <a:p>
                      <a:pPr algn="just">
                        <a:spcAft>
                          <a:spcPts val="0"/>
                        </a:spcAft>
                      </a:pPr>
                      <a:r>
                        <a:rPr lang="en-US" sz="3200">
                          <a:latin typeface="Times New Roman"/>
                          <a:ea typeface="Times New Roman"/>
                        </a:rPr>
                        <a:t>anti-</a:t>
                      </a:r>
                      <a:endParaRPr lang="ru-RU" sz="3200">
                        <a:latin typeface="Times New Roman"/>
                        <a:ea typeface="Times New Roman"/>
                      </a:endParaRPr>
                    </a:p>
                    <a:p>
                      <a:pPr algn="just">
                        <a:spcAft>
                          <a:spcPts val="0"/>
                        </a:spcAft>
                      </a:pPr>
                      <a:r>
                        <a:rPr lang="en-US" sz="3200">
                          <a:latin typeface="Times New Roman"/>
                          <a:ea typeface="Times New Roman"/>
                        </a:rPr>
                        <a:t>sym-/ sin-</a:t>
                      </a:r>
                      <a:endParaRPr lang="ru-RU" sz="3200">
                        <a:latin typeface="Times New Roman"/>
                        <a:ea typeface="Times New Roman"/>
                      </a:endParaRPr>
                    </a:p>
                  </a:txBody>
                  <a:tcPr marL="68580" marR="68580" marT="0" marB="0"/>
                </a:tc>
                <a:tc>
                  <a:txBody>
                    <a:bodyPr/>
                    <a:lstStyle/>
                    <a:p>
                      <a:pPr algn="just">
                        <a:spcAft>
                          <a:spcPts val="0"/>
                        </a:spcAft>
                      </a:pPr>
                      <a:r>
                        <a:rPr lang="en-US" sz="3200" dirty="0">
                          <a:latin typeface="Times New Roman"/>
                          <a:ea typeface="Times New Roman"/>
                        </a:rPr>
                        <a:t>Artist</a:t>
                      </a:r>
                      <a:endParaRPr lang="ru-RU" sz="3200" dirty="0">
                        <a:latin typeface="Times New Roman"/>
                        <a:ea typeface="Times New Roman"/>
                      </a:endParaRPr>
                    </a:p>
                    <a:p>
                      <a:pPr algn="just">
                        <a:spcAft>
                          <a:spcPts val="0"/>
                        </a:spcAft>
                      </a:pPr>
                      <a:r>
                        <a:rPr lang="en-US" sz="3200" dirty="0">
                          <a:latin typeface="Times New Roman"/>
                          <a:ea typeface="Times New Roman"/>
                        </a:rPr>
                        <a:t>Marxism</a:t>
                      </a:r>
                      <a:endParaRPr lang="ru-RU" sz="3200" dirty="0">
                        <a:latin typeface="Times New Roman"/>
                        <a:ea typeface="Times New Roman"/>
                      </a:endParaRPr>
                    </a:p>
                    <a:p>
                      <a:pPr algn="just">
                        <a:spcAft>
                          <a:spcPts val="0"/>
                        </a:spcAft>
                      </a:pPr>
                      <a:r>
                        <a:rPr lang="en-US" sz="3200" dirty="0">
                          <a:latin typeface="Times New Roman"/>
                          <a:ea typeface="Times New Roman"/>
                        </a:rPr>
                        <a:t>Vulcanite</a:t>
                      </a:r>
                      <a:endParaRPr lang="ru-RU" sz="3200" dirty="0">
                        <a:latin typeface="Times New Roman"/>
                        <a:ea typeface="Times New Roman"/>
                      </a:endParaRPr>
                    </a:p>
                    <a:p>
                      <a:pPr algn="just">
                        <a:spcAft>
                          <a:spcPts val="0"/>
                        </a:spcAft>
                      </a:pPr>
                      <a:r>
                        <a:rPr lang="en-US" sz="3200" dirty="0">
                          <a:latin typeface="Times New Roman"/>
                          <a:ea typeface="Times New Roman"/>
                        </a:rPr>
                        <a:t>Anti-democratic</a:t>
                      </a:r>
                      <a:endParaRPr lang="ru-RU" sz="3200" dirty="0">
                        <a:latin typeface="Times New Roman"/>
                        <a:ea typeface="Times New Roman"/>
                      </a:endParaRPr>
                    </a:p>
                    <a:p>
                      <a:pPr algn="just">
                        <a:spcAft>
                          <a:spcPts val="0"/>
                        </a:spcAft>
                      </a:pPr>
                      <a:r>
                        <a:rPr lang="en-US" sz="3200" dirty="0">
                          <a:latin typeface="Times New Roman"/>
                          <a:ea typeface="Times New Roman"/>
                        </a:rPr>
                        <a:t>Synthesis</a:t>
                      </a:r>
                      <a:endParaRPr lang="ru-RU" sz="3200" dirty="0">
                        <a:latin typeface="Times New Roman"/>
                        <a:ea typeface="Times New Roman"/>
                      </a:endParaRPr>
                    </a:p>
                  </a:txBody>
                  <a:tcPr marL="68580" marR="68580" marT="0" marB="0"/>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3891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spcAft>
                          <a:spcPts val="0"/>
                        </a:spcAft>
                      </a:pPr>
                      <a:r>
                        <a:rPr lang="en-US" sz="3200" dirty="0">
                          <a:latin typeface="Times New Roman"/>
                          <a:ea typeface="Times New Roman"/>
                        </a:rPr>
                        <a:t>French</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370840">
                <a:tc>
                  <a:txBody>
                    <a:bodyPr/>
                    <a:lstStyle/>
                    <a:p>
                      <a:pPr algn="just">
                        <a:spcAft>
                          <a:spcPts val="0"/>
                        </a:spcAft>
                      </a:pPr>
                      <a:r>
                        <a:rPr lang="en-US" sz="3200">
                          <a:latin typeface="Times New Roman"/>
                          <a:ea typeface="Times New Roman"/>
                        </a:rPr>
                        <a:t>-age</a:t>
                      </a:r>
                      <a:endParaRPr lang="ru-RU" sz="3200">
                        <a:latin typeface="Times New Roman"/>
                        <a:ea typeface="Times New Roman"/>
                      </a:endParaRPr>
                    </a:p>
                    <a:p>
                      <a:pPr algn="just">
                        <a:spcAft>
                          <a:spcPts val="0"/>
                        </a:spcAft>
                      </a:pPr>
                      <a:r>
                        <a:rPr lang="en-US" sz="3200">
                          <a:latin typeface="Times New Roman"/>
                          <a:ea typeface="Times New Roman"/>
                        </a:rPr>
                        <a:t>-ance/ -ence</a:t>
                      </a:r>
                      <a:endParaRPr lang="ru-RU" sz="3200">
                        <a:latin typeface="Times New Roman"/>
                        <a:ea typeface="Times New Roman"/>
                      </a:endParaRPr>
                    </a:p>
                    <a:p>
                      <a:pPr algn="just">
                        <a:spcAft>
                          <a:spcPts val="0"/>
                        </a:spcAft>
                      </a:pPr>
                      <a:r>
                        <a:rPr lang="en-US" sz="3200">
                          <a:latin typeface="Times New Roman"/>
                          <a:ea typeface="Times New Roman"/>
                        </a:rPr>
                        <a:t>-ard</a:t>
                      </a:r>
                      <a:endParaRPr lang="ru-RU" sz="3200">
                        <a:latin typeface="Times New Roman"/>
                        <a:ea typeface="Times New Roman"/>
                      </a:endParaRPr>
                    </a:p>
                    <a:p>
                      <a:pPr algn="just">
                        <a:spcAft>
                          <a:spcPts val="0"/>
                        </a:spcAft>
                      </a:pPr>
                      <a:r>
                        <a:rPr lang="en-US" sz="3200">
                          <a:latin typeface="Times New Roman"/>
                          <a:ea typeface="Times New Roman"/>
                        </a:rPr>
                        <a:t>-ate</a:t>
                      </a:r>
                      <a:endParaRPr lang="ru-RU" sz="3200">
                        <a:latin typeface="Times New Roman"/>
                        <a:ea typeface="Times New Roman"/>
                      </a:endParaRPr>
                    </a:p>
                    <a:p>
                      <a:pPr algn="just">
                        <a:spcAft>
                          <a:spcPts val="0"/>
                        </a:spcAft>
                      </a:pPr>
                      <a:r>
                        <a:rPr lang="en-US" sz="3200">
                          <a:latin typeface="Times New Roman"/>
                          <a:ea typeface="Times New Roman"/>
                        </a:rPr>
                        <a:t>-ee</a:t>
                      </a:r>
                      <a:endParaRPr lang="ru-RU" sz="3200">
                        <a:latin typeface="Times New Roman"/>
                        <a:ea typeface="Times New Roman"/>
                      </a:endParaRPr>
                    </a:p>
                    <a:p>
                      <a:pPr algn="just">
                        <a:spcAft>
                          <a:spcPts val="0"/>
                        </a:spcAft>
                      </a:pPr>
                      <a:r>
                        <a:rPr lang="en-US" sz="3200">
                          <a:latin typeface="Times New Roman"/>
                          <a:ea typeface="Times New Roman"/>
                        </a:rPr>
                        <a:t>-ess</a:t>
                      </a:r>
                      <a:endParaRPr lang="ru-RU" sz="3200">
                        <a:latin typeface="Times New Roman"/>
                        <a:ea typeface="Times New Roman"/>
                      </a:endParaRPr>
                    </a:p>
                    <a:p>
                      <a:pPr algn="just">
                        <a:spcAft>
                          <a:spcPts val="0"/>
                        </a:spcAft>
                      </a:pPr>
                      <a:r>
                        <a:rPr lang="en-US" sz="3200">
                          <a:latin typeface="Times New Roman"/>
                          <a:ea typeface="Times New Roman"/>
                        </a:rPr>
                        <a:t>en-/ em-</a:t>
                      </a:r>
                      <a:endParaRPr lang="ru-RU" sz="3200">
                        <a:latin typeface="Times New Roman"/>
                        <a:ea typeface="Times New Roman"/>
                      </a:endParaRPr>
                    </a:p>
                  </a:txBody>
                  <a:tcPr marL="68580" marR="68580" marT="0" marB="0"/>
                </a:tc>
                <a:tc>
                  <a:txBody>
                    <a:bodyPr/>
                    <a:lstStyle/>
                    <a:p>
                      <a:pPr algn="just">
                        <a:spcAft>
                          <a:spcPts val="0"/>
                        </a:spcAft>
                      </a:pPr>
                      <a:r>
                        <a:rPr lang="en-US" sz="3200" dirty="0">
                          <a:latin typeface="Times New Roman"/>
                          <a:ea typeface="Times New Roman"/>
                        </a:rPr>
                        <a:t>Percentage</a:t>
                      </a:r>
                      <a:endParaRPr lang="ru-RU" sz="3200" dirty="0">
                        <a:latin typeface="Times New Roman"/>
                        <a:ea typeface="Times New Roman"/>
                      </a:endParaRPr>
                    </a:p>
                    <a:p>
                      <a:pPr algn="just">
                        <a:spcAft>
                          <a:spcPts val="0"/>
                        </a:spcAft>
                      </a:pPr>
                      <a:r>
                        <a:rPr lang="en-US" sz="3200" dirty="0">
                          <a:latin typeface="Times New Roman"/>
                          <a:ea typeface="Times New Roman"/>
                        </a:rPr>
                        <a:t>Extravagance, coherence</a:t>
                      </a:r>
                      <a:endParaRPr lang="ru-RU" sz="3200" dirty="0">
                        <a:latin typeface="Times New Roman"/>
                        <a:ea typeface="Times New Roman"/>
                      </a:endParaRPr>
                    </a:p>
                    <a:p>
                      <a:pPr algn="just">
                        <a:spcAft>
                          <a:spcPts val="0"/>
                        </a:spcAft>
                      </a:pPr>
                      <a:r>
                        <a:rPr lang="en-US" sz="3200" dirty="0">
                          <a:latin typeface="Times New Roman"/>
                          <a:ea typeface="Times New Roman"/>
                        </a:rPr>
                        <a:t>Wizard</a:t>
                      </a:r>
                      <a:endParaRPr lang="ru-RU" sz="3200" dirty="0">
                        <a:latin typeface="Times New Roman"/>
                        <a:ea typeface="Times New Roman"/>
                      </a:endParaRPr>
                    </a:p>
                    <a:p>
                      <a:pPr algn="just">
                        <a:spcAft>
                          <a:spcPts val="0"/>
                        </a:spcAft>
                      </a:pPr>
                      <a:r>
                        <a:rPr lang="en-US" sz="3200" dirty="0">
                          <a:latin typeface="Times New Roman"/>
                          <a:ea typeface="Times New Roman"/>
                        </a:rPr>
                        <a:t>Electorate</a:t>
                      </a:r>
                      <a:endParaRPr lang="ru-RU" sz="3200" dirty="0">
                        <a:latin typeface="Times New Roman"/>
                        <a:ea typeface="Times New Roman"/>
                      </a:endParaRPr>
                    </a:p>
                    <a:p>
                      <a:pPr algn="just">
                        <a:spcAft>
                          <a:spcPts val="0"/>
                        </a:spcAft>
                      </a:pPr>
                      <a:r>
                        <a:rPr lang="en-US" sz="3200" dirty="0">
                          <a:latin typeface="Times New Roman"/>
                          <a:ea typeface="Times New Roman"/>
                        </a:rPr>
                        <a:t>Employee</a:t>
                      </a:r>
                      <a:endParaRPr lang="ru-RU" sz="3200" dirty="0">
                        <a:latin typeface="Times New Roman"/>
                        <a:ea typeface="Times New Roman"/>
                      </a:endParaRPr>
                    </a:p>
                    <a:p>
                      <a:pPr algn="just">
                        <a:spcAft>
                          <a:spcPts val="0"/>
                        </a:spcAft>
                      </a:pPr>
                      <a:r>
                        <a:rPr lang="en-US" sz="3200" dirty="0">
                          <a:latin typeface="Times New Roman"/>
                          <a:ea typeface="Times New Roman"/>
                        </a:rPr>
                        <a:t>Princess</a:t>
                      </a:r>
                      <a:endParaRPr lang="ru-RU" sz="3200" dirty="0">
                        <a:latin typeface="Times New Roman"/>
                        <a:ea typeface="Times New Roman"/>
                      </a:endParaRPr>
                    </a:p>
                    <a:p>
                      <a:pPr algn="just">
                        <a:spcAft>
                          <a:spcPts val="0"/>
                        </a:spcAft>
                      </a:pPr>
                      <a:r>
                        <a:rPr lang="en-US" sz="3200" dirty="0">
                          <a:latin typeface="Times New Roman"/>
                          <a:ea typeface="Times New Roman"/>
                        </a:rPr>
                        <a:t>Enclose, embed</a:t>
                      </a:r>
                      <a:endParaRPr lang="ru-RU" sz="3200" dirty="0">
                        <a:latin typeface="Times New Roman"/>
                        <a:ea typeface="Times New Roman"/>
                      </a:endParaRPr>
                    </a:p>
                  </a:txBody>
                  <a:tcPr marL="68580" marR="68580" marT="0" marB="0"/>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are words that are made up of elements from two or more different languages. There are 2 basic types of forming hybrid words: </a:t>
            </a:r>
          </a:p>
          <a:p>
            <a:pPr>
              <a:buNone/>
            </a:pPr>
            <a:r>
              <a:rPr lang="en-US" dirty="0" smtClean="0"/>
              <a:t>	1) a foreign base is combined with a native affix, e.g. </a:t>
            </a:r>
            <a:r>
              <a:rPr lang="en-US" i="1" dirty="0" err="1" smtClean="0">
                <a:solidFill>
                  <a:srgbClr val="C00000"/>
                </a:solidFill>
              </a:rPr>
              <a:t>colourless</a:t>
            </a:r>
            <a:r>
              <a:rPr lang="en-US" i="1" dirty="0" smtClean="0">
                <a:solidFill>
                  <a:srgbClr val="C00000"/>
                </a:solidFill>
              </a:rPr>
              <a:t>, uncertain</a:t>
            </a:r>
            <a:r>
              <a:rPr lang="en-US" dirty="0" smtClean="0"/>
              <a:t>; </a:t>
            </a:r>
          </a:p>
          <a:p>
            <a:pPr>
              <a:buNone/>
            </a:pPr>
            <a:r>
              <a:rPr lang="en-US" dirty="0" smtClean="0"/>
              <a:t>	2) a native base is combined with a foreign affix, e.g. </a:t>
            </a:r>
            <a:r>
              <a:rPr lang="en-US" i="1" dirty="0" smtClean="0">
                <a:solidFill>
                  <a:srgbClr val="C00000"/>
                </a:solidFill>
              </a:rPr>
              <a:t>drinkable, ex-wife</a:t>
            </a:r>
            <a:r>
              <a:rPr lang="en-US" dirty="0" smtClean="0"/>
              <a:t>. </a:t>
            </a:r>
          </a:p>
          <a:p>
            <a:pPr>
              <a:buNone/>
            </a:pPr>
            <a:r>
              <a:rPr lang="en-US" dirty="0" smtClean="0"/>
              <a:t>There are also many hybrid compounds, such as </a:t>
            </a:r>
            <a:r>
              <a:rPr lang="en-US" i="1" dirty="0" smtClean="0">
                <a:solidFill>
                  <a:srgbClr val="C00000"/>
                </a:solidFill>
              </a:rPr>
              <a:t>blackguard</a:t>
            </a:r>
            <a:r>
              <a:rPr lang="en-US" dirty="0" smtClean="0"/>
              <a:t> (English + French); </a:t>
            </a:r>
            <a:r>
              <a:rPr lang="en-US" i="1" dirty="0" smtClean="0">
                <a:solidFill>
                  <a:srgbClr val="C00000"/>
                </a:solidFill>
              </a:rPr>
              <a:t>schoolboy</a:t>
            </a:r>
            <a:r>
              <a:rPr lang="en-US" dirty="0" smtClean="0"/>
              <a:t> (</a:t>
            </a:r>
            <a:r>
              <a:rPr lang="en-US" dirty="0" err="1" smtClean="0"/>
              <a:t>greek</a:t>
            </a:r>
            <a:r>
              <a:rPr lang="en-US" dirty="0" smtClean="0"/>
              <a:t> + English).</a:t>
            </a:r>
            <a:endParaRPr lang="ru-RU" dirty="0" smtClean="0"/>
          </a:p>
          <a:p>
            <a:endParaRPr lang="ru-RU" dirty="0"/>
          </a:p>
        </p:txBody>
      </p:sp>
      <p:sp>
        <p:nvSpPr>
          <p:cNvPr id="3" name="Заголовок 2"/>
          <p:cNvSpPr>
            <a:spLocks noGrp="1"/>
          </p:cNvSpPr>
          <p:nvPr>
            <p:ph type="title"/>
          </p:nvPr>
        </p:nvSpPr>
        <p:spPr/>
        <p:txBody>
          <a:bodyPr/>
          <a:lstStyle/>
          <a:p>
            <a:pPr algn="ctr"/>
            <a:r>
              <a:rPr lang="en-US" dirty="0" smtClean="0"/>
              <a:t>Hybrids</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929222"/>
          </a:xfrm>
        </p:spPr>
        <p:txBody>
          <a:bodyPr>
            <a:normAutofit fontScale="92500" lnSpcReduction="10000"/>
          </a:bodyPr>
          <a:lstStyle/>
          <a:p>
            <a:pPr>
              <a:buNone/>
            </a:pPr>
            <a:r>
              <a:rPr lang="en-US" b="1" dirty="0" smtClean="0">
                <a:solidFill>
                  <a:srgbClr val="00B0F0"/>
                </a:solidFill>
              </a:rPr>
              <a:t>Valency of affixes</a:t>
            </a:r>
            <a:r>
              <a:rPr lang="en-US" dirty="0" smtClean="0">
                <a:solidFill>
                  <a:srgbClr val="00B0F0"/>
                </a:solidFill>
              </a:rPr>
              <a:t> </a:t>
            </a:r>
            <a:r>
              <a:rPr lang="en-US" dirty="0" smtClean="0"/>
              <a:t>is understood as their capability to be combined with certain bases, e.g. adjective forming suffixes are mostly attached to nominal bases. They are: </a:t>
            </a:r>
          </a:p>
          <a:p>
            <a:r>
              <a:rPr lang="en-US" i="1" dirty="0" smtClean="0"/>
              <a:t>-</a:t>
            </a:r>
            <a:r>
              <a:rPr lang="en-US" i="1" dirty="0" smtClean="0">
                <a:solidFill>
                  <a:srgbClr val="C00000"/>
                </a:solidFill>
              </a:rPr>
              <a:t>en (golden), </a:t>
            </a:r>
          </a:p>
          <a:p>
            <a:r>
              <a:rPr lang="en-US" i="1" dirty="0" smtClean="0">
                <a:solidFill>
                  <a:srgbClr val="C00000"/>
                </a:solidFill>
              </a:rPr>
              <a:t>-</a:t>
            </a:r>
            <a:r>
              <a:rPr lang="en-US" i="1" dirty="0" err="1" smtClean="0">
                <a:solidFill>
                  <a:srgbClr val="C00000"/>
                </a:solidFill>
              </a:rPr>
              <a:t>ful</a:t>
            </a:r>
            <a:r>
              <a:rPr lang="en-US" i="1" dirty="0" smtClean="0">
                <a:solidFill>
                  <a:srgbClr val="C00000"/>
                </a:solidFill>
              </a:rPr>
              <a:t> (meaningful), </a:t>
            </a:r>
          </a:p>
          <a:p>
            <a:r>
              <a:rPr lang="en-US" i="1" dirty="0" smtClean="0">
                <a:solidFill>
                  <a:srgbClr val="C00000"/>
                </a:solidFill>
              </a:rPr>
              <a:t>-less (careless), </a:t>
            </a:r>
          </a:p>
          <a:p>
            <a:r>
              <a:rPr lang="en-US" i="1" dirty="0" smtClean="0">
                <a:solidFill>
                  <a:srgbClr val="C00000"/>
                </a:solidFill>
              </a:rPr>
              <a:t>-</a:t>
            </a:r>
            <a:r>
              <a:rPr lang="en-US" i="1" dirty="0" err="1" smtClean="0">
                <a:solidFill>
                  <a:srgbClr val="C00000"/>
                </a:solidFill>
              </a:rPr>
              <a:t>ly</a:t>
            </a:r>
            <a:r>
              <a:rPr lang="en-US" i="1" dirty="0" smtClean="0">
                <a:solidFill>
                  <a:srgbClr val="C00000"/>
                </a:solidFill>
              </a:rPr>
              <a:t> (soldierly), </a:t>
            </a:r>
          </a:p>
          <a:p>
            <a:r>
              <a:rPr lang="en-US" i="1" dirty="0" smtClean="0">
                <a:solidFill>
                  <a:srgbClr val="C00000"/>
                </a:solidFill>
              </a:rPr>
              <a:t>-like (childlike)</a:t>
            </a:r>
            <a:r>
              <a:rPr lang="en-US" dirty="0" smtClean="0"/>
              <a:t>. </a:t>
            </a:r>
          </a:p>
          <a:p>
            <a:pPr>
              <a:buNone/>
            </a:pPr>
            <a:r>
              <a:rPr lang="en-US" dirty="0" smtClean="0"/>
              <a:t>The highly productive suffix </a:t>
            </a:r>
            <a:r>
              <a:rPr lang="en-US" i="1" dirty="0" smtClean="0"/>
              <a:t>–</a:t>
            </a:r>
            <a:r>
              <a:rPr lang="en-US" i="1" dirty="0" smtClean="0">
                <a:solidFill>
                  <a:srgbClr val="C00000"/>
                </a:solidFill>
              </a:rPr>
              <a:t>able</a:t>
            </a:r>
            <a:r>
              <a:rPr lang="en-US" dirty="0" smtClean="0"/>
              <a:t>, however, can be combined with nominal and verbal bases alike (</a:t>
            </a:r>
            <a:r>
              <a:rPr lang="en-US" i="1" dirty="0" smtClean="0">
                <a:solidFill>
                  <a:srgbClr val="C00000"/>
                </a:solidFill>
              </a:rPr>
              <a:t>honorable, advisable</a:t>
            </a:r>
            <a:r>
              <a:rPr lang="en-US" dirty="0" smtClean="0"/>
              <a: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en-US" dirty="0" smtClean="0"/>
              <a:t>VALENCY OF AFFIXES AND BASES</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en-US" dirty="0" smtClean="0"/>
              <a:t>is the possibility of a particular base to take a particular affix. The </a:t>
            </a:r>
            <a:r>
              <a:rPr lang="en-US" dirty="0" err="1" smtClean="0"/>
              <a:t>valency</a:t>
            </a:r>
            <a:r>
              <a:rPr lang="en-US" dirty="0" smtClean="0"/>
              <a:t> of bases is not unlimited, e.g., noun bases can be followed by:</a:t>
            </a:r>
            <a:endParaRPr lang="ru-RU" dirty="0" smtClean="0"/>
          </a:p>
          <a:p>
            <a:pPr marL="624078" lvl="0" indent="-514350">
              <a:buFont typeface="+mj-lt"/>
              <a:buAutoNum type="arabicPeriod"/>
            </a:pPr>
            <a:r>
              <a:rPr lang="en-US" dirty="0" smtClean="0"/>
              <a:t>the noun-forming suffixes, e.g. </a:t>
            </a:r>
            <a:r>
              <a:rPr lang="en-US" i="1" dirty="0" smtClean="0"/>
              <a:t>–</a:t>
            </a:r>
            <a:r>
              <a:rPr lang="en-US" i="1" dirty="0" err="1" smtClean="0">
                <a:solidFill>
                  <a:srgbClr val="C00000"/>
                </a:solidFill>
              </a:rPr>
              <a:t>eer</a:t>
            </a:r>
            <a:r>
              <a:rPr lang="en-US" i="1" dirty="0" smtClean="0">
                <a:solidFill>
                  <a:srgbClr val="C00000"/>
                </a:solidFill>
              </a:rPr>
              <a:t> (profiteer</a:t>
            </a:r>
            <a:r>
              <a:rPr lang="en-US" dirty="0" smtClean="0">
                <a:solidFill>
                  <a:srgbClr val="C00000"/>
                </a:solidFill>
              </a:rPr>
              <a:t>), -</a:t>
            </a:r>
            <a:r>
              <a:rPr lang="en-US" i="1" dirty="0" err="1" smtClean="0">
                <a:solidFill>
                  <a:srgbClr val="C00000"/>
                </a:solidFill>
              </a:rPr>
              <a:t>ful</a:t>
            </a:r>
            <a:r>
              <a:rPr lang="en-US" i="1" dirty="0" smtClean="0">
                <a:solidFill>
                  <a:srgbClr val="C00000"/>
                </a:solidFill>
              </a:rPr>
              <a:t> (spoonful</a:t>
            </a:r>
            <a:r>
              <a:rPr lang="en-US" dirty="0" smtClean="0">
                <a:solidFill>
                  <a:srgbClr val="C00000"/>
                </a:solidFill>
              </a:rPr>
              <a:t>), -</a:t>
            </a:r>
            <a:r>
              <a:rPr lang="en-US" i="1" dirty="0" err="1" smtClean="0">
                <a:solidFill>
                  <a:srgbClr val="C00000"/>
                </a:solidFill>
              </a:rPr>
              <a:t>ics</a:t>
            </a:r>
            <a:r>
              <a:rPr lang="en-US" i="1" dirty="0" smtClean="0">
                <a:solidFill>
                  <a:srgbClr val="C00000"/>
                </a:solidFill>
              </a:rPr>
              <a:t> (linguistics), -let (cloudlet</a:t>
            </a:r>
            <a:r>
              <a:rPr lang="en-US" dirty="0" smtClean="0">
                <a:solidFill>
                  <a:srgbClr val="C00000"/>
                </a:solidFill>
              </a:rPr>
              <a:t>)</a:t>
            </a:r>
            <a:r>
              <a:rPr lang="en-US" dirty="0" smtClean="0"/>
              <a:t>;</a:t>
            </a:r>
            <a:endParaRPr lang="ru-RU" dirty="0" smtClean="0"/>
          </a:p>
          <a:p>
            <a:pPr marL="624078" lvl="0" indent="-514350">
              <a:buFont typeface="+mj-lt"/>
              <a:buAutoNum type="arabicPeriod"/>
            </a:pPr>
            <a:r>
              <a:rPr lang="en-US" dirty="0" smtClean="0"/>
              <a:t>the adjective-forming suffixes, e.g. </a:t>
            </a:r>
            <a:r>
              <a:rPr lang="en-US" i="1" dirty="0" smtClean="0"/>
              <a:t>–</a:t>
            </a:r>
            <a:r>
              <a:rPr lang="en-US" i="1" dirty="0" smtClean="0">
                <a:solidFill>
                  <a:srgbClr val="C00000"/>
                </a:solidFill>
              </a:rPr>
              <a:t>al (doctoral), -</a:t>
            </a:r>
            <a:r>
              <a:rPr lang="en-US" i="1" dirty="0" err="1" smtClean="0">
                <a:solidFill>
                  <a:srgbClr val="C00000"/>
                </a:solidFill>
              </a:rPr>
              <a:t>ary</a:t>
            </a:r>
            <a:r>
              <a:rPr lang="en-US" i="1" dirty="0" smtClean="0">
                <a:solidFill>
                  <a:srgbClr val="C00000"/>
                </a:solidFill>
              </a:rPr>
              <a:t> (revolutionary), -</a:t>
            </a:r>
            <a:r>
              <a:rPr lang="en-US" i="1" dirty="0" err="1" smtClean="0">
                <a:solidFill>
                  <a:srgbClr val="C00000"/>
                </a:solidFill>
              </a:rPr>
              <a:t>ous</a:t>
            </a:r>
            <a:r>
              <a:rPr lang="en-US" i="1" dirty="0" smtClean="0">
                <a:solidFill>
                  <a:srgbClr val="C00000"/>
                </a:solidFill>
              </a:rPr>
              <a:t> (spacious), -</a:t>
            </a:r>
            <a:r>
              <a:rPr lang="en-US" i="1" dirty="0" err="1" smtClean="0">
                <a:solidFill>
                  <a:srgbClr val="C00000"/>
                </a:solidFill>
              </a:rPr>
              <a:t>ic</a:t>
            </a:r>
            <a:r>
              <a:rPr lang="en-US" i="1" dirty="0" smtClean="0">
                <a:solidFill>
                  <a:srgbClr val="C00000"/>
                </a:solidFill>
              </a:rPr>
              <a:t> (historic)</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dirty="0" smtClean="0"/>
              <a:t>the verb-forming suffixes, e.g. </a:t>
            </a:r>
            <a:r>
              <a:rPr lang="en-US" i="1" dirty="0" smtClean="0">
                <a:solidFill>
                  <a:srgbClr val="C00000"/>
                </a:solidFill>
              </a:rPr>
              <a:t>–en (hearten), -</a:t>
            </a:r>
            <a:r>
              <a:rPr lang="en-US" i="1" dirty="0" err="1" smtClean="0">
                <a:solidFill>
                  <a:srgbClr val="C00000"/>
                </a:solidFill>
              </a:rPr>
              <a:t>ize</a:t>
            </a:r>
            <a:r>
              <a:rPr lang="en-US" i="1" dirty="0" smtClean="0">
                <a:solidFill>
                  <a:srgbClr val="C00000"/>
                </a:solidFill>
              </a:rPr>
              <a:t> (sympathize)</a:t>
            </a:r>
            <a:r>
              <a:rPr lang="en-US" dirty="0" smtClean="0">
                <a:solidFill>
                  <a:srgbClr val="C00000"/>
                </a:solidFill>
              </a:rPr>
              <a:t>.  </a:t>
            </a:r>
            <a:endParaRPr lang="ru-RU" dirty="0" smtClean="0">
              <a:solidFill>
                <a:srgbClr val="C00000"/>
              </a:solidFill>
            </a:endParaRPr>
          </a:p>
          <a:p>
            <a:endParaRPr lang="ru-RU" dirty="0"/>
          </a:p>
        </p:txBody>
      </p:sp>
      <p:sp>
        <p:nvSpPr>
          <p:cNvPr id="3" name="Заголовок 2"/>
          <p:cNvSpPr>
            <a:spLocks noGrp="1"/>
          </p:cNvSpPr>
          <p:nvPr>
            <p:ph type="title"/>
          </p:nvPr>
        </p:nvSpPr>
        <p:spPr/>
        <p:txBody>
          <a:bodyPr/>
          <a:lstStyle/>
          <a:p>
            <a:pPr algn="ctr"/>
            <a:r>
              <a:rPr lang="en-US" dirty="0" smtClean="0"/>
              <a:t>Valency of bases </a:t>
            </a: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928670"/>
            <a:ext cx="8229600" cy="5643602"/>
          </a:xfrm>
        </p:spPr>
        <p:txBody>
          <a:bodyPr>
            <a:normAutofit fontScale="92500" lnSpcReduction="20000"/>
          </a:bodyPr>
          <a:lstStyle/>
          <a:p>
            <a:r>
              <a:rPr lang="en-US" dirty="0" smtClean="0"/>
              <a:t>is very important semantically because the meaning of the derivative depends not only on the morphemes of which it is composed but also on combinations of bases and affixes that can be contrasted with it. </a:t>
            </a:r>
          </a:p>
          <a:p>
            <a:r>
              <a:rPr lang="en-US" dirty="0" smtClean="0"/>
              <a:t>Contrast is observed in the use of the same morphemes in different environment or in the use of different morphemes in the same environment, e.g., the difference in the suffixes </a:t>
            </a:r>
            <a:r>
              <a:rPr lang="en-US" i="1" dirty="0" smtClean="0"/>
              <a:t>–</a:t>
            </a:r>
            <a:r>
              <a:rPr lang="en-US" i="1" dirty="0" err="1" smtClean="0">
                <a:solidFill>
                  <a:srgbClr val="C00000"/>
                </a:solidFill>
              </a:rPr>
              <a:t>ity</a:t>
            </a:r>
            <a:r>
              <a:rPr lang="en-US" dirty="0" smtClean="0">
                <a:solidFill>
                  <a:srgbClr val="C00000"/>
                </a:solidFill>
              </a:rPr>
              <a:t> </a:t>
            </a:r>
            <a:r>
              <a:rPr lang="en-US" dirty="0" smtClean="0"/>
              <a:t>and </a:t>
            </a:r>
            <a:r>
              <a:rPr lang="en-US" i="1" dirty="0" smtClean="0">
                <a:solidFill>
                  <a:srgbClr val="C00000"/>
                </a:solidFill>
              </a:rPr>
              <a:t>–ism</a:t>
            </a:r>
            <a:r>
              <a:rPr lang="en-US" dirty="0" smtClean="0">
                <a:solidFill>
                  <a:srgbClr val="C00000"/>
                </a:solidFill>
              </a:rPr>
              <a:t> </a:t>
            </a:r>
            <a:r>
              <a:rPr lang="en-US" dirty="0" smtClean="0"/>
              <a:t>becomes clear when comparing them as combined with identical bases: </a:t>
            </a:r>
          </a:p>
          <a:p>
            <a:r>
              <a:rPr lang="en-US" i="1" dirty="0" smtClean="0">
                <a:solidFill>
                  <a:srgbClr val="C00000"/>
                </a:solidFill>
              </a:rPr>
              <a:t>formality – formalism; reality – realism</a:t>
            </a:r>
            <a:r>
              <a:rPr lang="en-US" dirty="0" smtClean="0"/>
              <a:t>.</a:t>
            </a:r>
            <a:endParaRPr lang="en-US" smtClean="0"/>
          </a:p>
          <a:p>
            <a:endParaRPr lang="en-US" dirty="0" smtClean="0"/>
          </a:p>
          <a:p>
            <a:pPr>
              <a:buNone/>
            </a:pPr>
            <a:r>
              <a:rPr lang="en-US" sz="2600" dirty="0" smtClean="0">
                <a:solidFill>
                  <a:srgbClr val="C00000"/>
                </a:solidFill>
              </a:rPr>
              <a:t>-</a:t>
            </a:r>
            <a:r>
              <a:rPr lang="en-US" sz="2600" dirty="0" err="1" smtClean="0">
                <a:solidFill>
                  <a:srgbClr val="C00000"/>
                </a:solidFill>
              </a:rPr>
              <a:t>ity</a:t>
            </a:r>
            <a:r>
              <a:rPr lang="en-US" sz="2600" dirty="0" smtClean="0">
                <a:solidFill>
                  <a:srgbClr val="C00000"/>
                </a:solidFill>
              </a:rPr>
              <a:t> – </a:t>
            </a:r>
            <a:r>
              <a:rPr lang="en-US" sz="2600" dirty="0" smtClean="0"/>
              <a:t>‘the quality of being what corresponding adjective describes, an instant or quality’;</a:t>
            </a:r>
          </a:p>
          <a:p>
            <a:pPr>
              <a:buNone/>
            </a:pPr>
            <a:r>
              <a:rPr lang="en-US" sz="2600" dirty="0" smtClean="0">
                <a:solidFill>
                  <a:srgbClr val="C00000"/>
                </a:solidFill>
              </a:rPr>
              <a:t>-ism –’ </a:t>
            </a:r>
            <a:r>
              <a:rPr lang="en-US" sz="2600" dirty="0" smtClean="0"/>
              <a:t>a disposition to what the adjective describes, or a corresponding type of ideology’.</a:t>
            </a:r>
          </a:p>
          <a:p>
            <a:pPr>
              <a:buNone/>
            </a:pPr>
            <a:endParaRPr lang="ru-RU" dirty="0"/>
          </a:p>
        </p:txBody>
      </p:sp>
      <p:sp>
        <p:nvSpPr>
          <p:cNvPr id="3" name="Заголовок 2"/>
          <p:cNvSpPr>
            <a:spLocks noGrp="1"/>
          </p:cNvSpPr>
          <p:nvPr>
            <p:ph type="title"/>
          </p:nvPr>
        </p:nvSpPr>
        <p:spPr>
          <a:xfrm>
            <a:off x="457200" y="0"/>
            <a:ext cx="8229600" cy="785794"/>
          </a:xfrm>
        </p:spPr>
        <p:txBody>
          <a:bodyPr/>
          <a:lstStyle/>
          <a:p>
            <a:pPr algn="ctr"/>
            <a:r>
              <a:rPr lang="en-US" dirty="0" err="1" smtClean="0"/>
              <a:t>Valency</a:t>
            </a:r>
            <a:r>
              <a:rPr lang="en-US" dirty="0" smtClean="0"/>
              <a:t> </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85926"/>
            <a:ext cx="8229600" cy="4221365"/>
          </a:xfrm>
        </p:spPr>
        <p:txBody>
          <a:bodyPr/>
          <a:lstStyle/>
          <a:p>
            <a:pPr marL="624078" lvl="0" indent="-514350">
              <a:buFont typeface="+mj-lt"/>
              <a:buAutoNum type="arabicPeriod"/>
            </a:pPr>
            <a:r>
              <a:rPr lang="en-GB" sz="3200" dirty="0" smtClean="0"/>
              <a:t>Word-formation is the process of creating words from the material available in the language after certain structural and semantic formulas and patterns.</a:t>
            </a:r>
            <a:endParaRPr lang="ru-RU" sz="3200" dirty="0" smtClean="0"/>
          </a:p>
          <a:p>
            <a:endParaRPr lang="ru-RU" dirty="0"/>
          </a:p>
        </p:txBody>
      </p:sp>
      <p:sp>
        <p:nvSpPr>
          <p:cNvPr id="3" name="Заголовок 2"/>
          <p:cNvSpPr>
            <a:spLocks noGrp="1"/>
          </p:cNvSpPr>
          <p:nvPr>
            <p:ph type="title"/>
          </p:nvPr>
        </p:nvSpPr>
        <p:spPr/>
        <p:txBody>
          <a:bodyPr/>
          <a:lstStyle/>
          <a:p>
            <a:pPr algn="ctr"/>
            <a:r>
              <a:rPr lang="en-US" dirty="0" smtClean="0"/>
              <a:t>Summary and Conclusions</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2"/>
            </a:pPr>
            <a:r>
              <a:rPr lang="en-GB" sz="3200" dirty="0" smtClean="0"/>
              <a:t>As a subject of study English word-formation is that branch of English Lexicology which studies the derivative structure of words and the patterns on which the English language builds new words. Like any other linguistic phenomenon, word-formation may be studied synchronically and diachronically.</a:t>
            </a:r>
            <a:endParaRPr lang="ru-RU" sz="3200" dirty="0" smtClean="0"/>
          </a:p>
          <a:p>
            <a:pPr marL="624078" indent="-514350">
              <a:buFont typeface="+mj-lt"/>
              <a:buAutoNum type="arabicPeriod" startAt="2"/>
            </a:pP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3"/>
            </a:pPr>
            <a:r>
              <a:rPr lang="en-GB" sz="3200" dirty="0" smtClean="0"/>
              <a:t>There are two types of word-formation in Modern English: word-derivation which is divided into affixation and conversion and word-composition. Within the types further distinction is made between the various ways and means of word-formation.</a:t>
            </a:r>
            <a:endParaRPr lang="ru-RU" sz="3200" dirty="0" smtClean="0"/>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4"/>
            </a:pPr>
            <a:r>
              <a:rPr lang="en-GB" sz="3200" dirty="0" smtClean="0"/>
              <a:t>There are minor types of word-formation: shortening, blending, </a:t>
            </a:r>
            <a:r>
              <a:rPr lang="en-GB" sz="3200" dirty="0" err="1" smtClean="0"/>
              <a:t>acronymy</a:t>
            </a:r>
            <a:r>
              <a:rPr lang="en-GB" sz="3200" dirty="0" smtClean="0"/>
              <a:t> (graphical abbreviation), sound-interchange, sound-imitation, back-</a:t>
            </a:r>
            <a:r>
              <a:rPr lang="en-GB" sz="3200" dirty="0" err="1" smtClean="0"/>
              <a:t>fomation</a:t>
            </a:r>
            <a:r>
              <a:rPr lang="en-GB" sz="3200" dirty="0" smtClean="0"/>
              <a:t> and distinctive stress.</a:t>
            </a:r>
            <a:endParaRPr lang="ru-RU" sz="3200"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71480"/>
            <a:ext cx="8229600" cy="5857916"/>
          </a:xfrm>
        </p:spPr>
        <p:txBody>
          <a:bodyPr>
            <a:normAutofit/>
          </a:bodyPr>
          <a:lstStyle/>
          <a:p>
            <a:pPr marL="624078" lvl="0" indent="-514350">
              <a:buFont typeface="+mj-lt"/>
              <a:buAutoNum type="arabicPeriod" startAt="2"/>
            </a:pPr>
            <a:r>
              <a:rPr lang="en-GB" sz="2800" b="1" i="1" u="sng" dirty="0" smtClean="0">
                <a:solidFill>
                  <a:srgbClr val="00B050"/>
                </a:solidFill>
              </a:rPr>
              <a:t>blending</a:t>
            </a:r>
            <a:r>
              <a:rPr lang="en-GB" sz="2800" dirty="0" smtClean="0"/>
              <a:t> is the formation of a new word by combining parts of two words: </a:t>
            </a:r>
          </a:p>
          <a:p>
            <a:pPr marL="624078" lvl="0" indent="-514350">
              <a:buNone/>
            </a:pPr>
            <a:r>
              <a:rPr lang="en-GB" sz="2800" dirty="0" smtClean="0"/>
              <a:t>	</a:t>
            </a:r>
            <a:r>
              <a:rPr lang="en-GB" sz="2800" dirty="0" smtClean="0">
                <a:solidFill>
                  <a:srgbClr val="00B0F0"/>
                </a:solidFill>
              </a:rPr>
              <a:t>a)</a:t>
            </a:r>
            <a:r>
              <a:rPr lang="en-GB" sz="2800" dirty="0" smtClean="0"/>
              <a:t> additive type: </a:t>
            </a:r>
            <a:r>
              <a:rPr lang="en-GB" sz="2800" i="1" dirty="0" smtClean="0">
                <a:solidFill>
                  <a:srgbClr val="C00000"/>
                </a:solidFill>
              </a:rPr>
              <a:t>smog – </a:t>
            </a:r>
            <a:r>
              <a:rPr lang="en-GB" sz="2800" i="1" dirty="0" err="1" smtClean="0">
                <a:solidFill>
                  <a:srgbClr val="C00000"/>
                </a:solidFill>
              </a:rPr>
              <a:t>sm</a:t>
            </a:r>
            <a:r>
              <a:rPr lang="en-GB" sz="2800" dirty="0" smtClean="0">
                <a:solidFill>
                  <a:srgbClr val="C00000"/>
                </a:solidFill>
              </a:rPr>
              <a:t>(</a:t>
            </a:r>
            <a:r>
              <a:rPr lang="en-GB" sz="2800" dirty="0" err="1" smtClean="0">
                <a:solidFill>
                  <a:srgbClr val="C00000"/>
                </a:solidFill>
              </a:rPr>
              <a:t>oke</a:t>
            </a:r>
            <a:r>
              <a:rPr lang="en-GB" sz="2800" dirty="0" smtClean="0">
                <a:solidFill>
                  <a:srgbClr val="C00000"/>
                </a:solidFill>
              </a:rPr>
              <a:t>) </a:t>
            </a:r>
            <a:r>
              <a:rPr lang="en-GB" sz="2800" dirty="0" smtClean="0"/>
              <a:t>and</a:t>
            </a:r>
            <a:r>
              <a:rPr lang="en-GB" sz="2800" dirty="0" smtClean="0">
                <a:solidFill>
                  <a:srgbClr val="C00000"/>
                </a:solidFill>
              </a:rPr>
              <a:t> (f)</a:t>
            </a:r>
            <a:r>
              <a:rPr lang="en-GB" sz="2800" i="1" dirty="0" err="1" smtClean="0">
                <a:solidFill>
                  <a:srgbClr val="C00000"/>
                </a:solidFill>
              </a:rPr>
              <a:t>og</a:t>
            </a:r>
            <a:r>
              <a:rPr lang="en-GB" sz="2800" i="1" dirty="0" smtClean="0">
                <a:solidFill>
                  <a:srgbClr val="C00000"/>
                </a:solidFill>
              </a:rPr>
              <a:t>; </a:t>
            </a:r>
            <a:r>
              <a:rPr lang="en-GB" sz="2800" dirty="0" smtClean="0">
                <a:solidFill>
                  <a:srgbClr val="00B0F0"/>
                </a:solidFill>
              </a:rPr>
              <a:t>b)</a:t>
            </a:r>
            <a:r>
              <a:rPr lang="en-GB" sz="2800" dirty="0" smtClean="0"/>
              <a:t>  restrictive type: </a:t>
            </a:r>
            <a:r>
              <a:rPr lang="en-GB" sz="2800" i="1" dirty="0" smtClean="0">
                <a:solidFill>
                  <a:srgbClr val="C00000"/>
                </a:solidFill>
              </a:rPr>
              <a:t>telecast – television + broadcast.</a:t>
            </a:r>
            <a:endParaRPr lang="ru-RU" sz="2400" dirty="0" smtClean="0">
              <a:solidFill>
                <a:srgbClr val="C00000"/>
              </a:solidFill>
            </a:endParaRPr>
          </a:p>
          <a:p>
            <a:pPr marL="624078" lvl="0" indent="-514350">
              <a:buFont typeface="+mj-lt"/>
              <a:buAutoNum type="arabicPeriod" startAt="3"/>
            </a:pPr>
            <a:r>
              <a:rPr lang="en-GB" sz="2800" b="1" i="1" u="sng" dirty="0" err="1" smtClean="0">
                <a:solidFill>
                  <a:srgbClr val="00B050"/>
                </a:solidFill>
              </a:rPr>
              <a:t>acronymy</a:t>
            </a:r>
            <a:r>
              <a:rPr lang="en-GB" sz="2800" b="1" i="1" u="sng" dirty="0" smtClean="0">
                <a:solidFill>
                  <a:srgbClr val="00B050"/>
                </a:solidFill>
              </a:rPr>
              <a:t> (or graphical abbreviation)</a:t>
            </a:r>
            <a:r>
              <a:rPr lang="en-GB" sz="2800" i="1" u="sng" dirty="0" smtClean="0">
                <a:solidFill>
                  <a:srgbClr val="00B050"/>
                </a:solidFill>
              </a:rPr>
              <a:t> </a:t>
            </a:r>
            <a:r>
              <a:rPr lang="en-GB" sz="2800" dirty="0" smtClean="0"/>
              <a:t>is the formation of a word from the initial letters of a word combination. :</a:t>
            </a:r>
            <a:endParaRPr lang="ru-RU" sz="2400" dirty="0" smtClean="0"/>
          </a:p>
          <a:p>
            <a:pPr lvl="1">
              <a:buNone/>
            </a:pPr>
            <a:r>
              <a:rPr lang="en-GB" sz="2400" dirty="0" smtClean="0"/>
              <a:t>	</a:t>
            </a:r>
            <a:r>
              <a:rPr lang="en-GB" sz="2400" dirty="0" smtClean="0">
                <a:solidFill>
                  <a:srgbClr val="00B0F0"/>
                </a:solidFill>
              </a:rPr>
              <a:t>a)</a:t>
            </a:r>
            <a:r>
              <a:rPr lang="en-GB" sz="2400" dirty="0" smtClean="0"/>
              <a:t> acronyms which are read as ordinary English </a:t>
            </a:r>
            <a:r>
              <a:rPr lang="en-GB" sz="2400" dirty="0" err="1" smtClean="0"/>
              <a:t>words:</a:t>
            </a:r>
            <a:r>
              <a:rPr lang="en-GB" sz="2400" i="1" dirty="0" err="1" smtClean="0"/>
              <a:t>U</a:t>
            </a:r>
            <a:r>
              <a:rPr lang="en-GB" sz="2400" i="1" dirty="0" err="1" smtClean="0">
                <a:solidFill>
                  <a:srgbClr val="C00000"/>
                </a:solidFill>
              </a:rPr>
              <a:t>NESCO</a:t>
            </a:r>
            <a:r>
              <a:rPr lang="en-GB" sz="2400" i="1" dirty="0" smtClean="0">
                <a:solidFill>
                  <a:srgbClr val="C00000"/>
                </a:solidFill>
              </a:rPr>
              <a:t> </a:t>
            </a:r>
            <a:r>
              <a:rPr lang="en-GB" sz="2400" i="1" dirty="0" smtClean="0"/>
              <a:t>– </a:t>
            </a:r>
            <a:r>
              <a:rPr lang="en-GB" sz="2400" dirty="0" smtClean="0"/>
              <a:t>[</a:t>
            </a:r>
            <a:r>
              <a:rPr lang="en-GB" sz="2400" dirty="0" err="1" smtClean="0"/>
              <a:t>ju:'neskəu</a:t>
            </a:r>
            <a:r>
              <a:rPr lang="en-GB" sz="2400" dirty="0" smtClean="0"/>
              <a:t>]</a:t>
            </a:r>
            <a:r>
              <a:rPr lang="en-GB" sz="2400" i="1" dirty="0" smtClean="0"/>
              <a:t> </a:t>
            </a:r>
            <a:r>
              <a:rPr lang="en-GB" sz="2400" i="1" dirty="0" smtClean="0">
                <a:solidFill>
                  <a:srgbClr val="C00000"/>
                </a:solidFill>
              </a:rPr>
              <a:t>the United Nations </a:t>
            </a:r>
            <a:r>
              <a:rPr lang="en-GB" sz="2400" i="1" dirty="0" smtClean="0"/>
              <a:t>Educational Scientific and Cultural Organization;</a:t>
            </a:r>
            <a:endParaRPr lang="ru-RU" sz="2000" dirty="0" smtClean="0"/>
          </a:p>
          <a:p>
            <a:pPr lvl="1">
              <a:buNone/>
            </a:pPr>
            <a:r>
              <a:rPr lang="en-GB" sz="2400" dirty="0" smtClean="0"/>
              <a:t>	</a:t>
            </a:r>
            <a:r>
              <a:rPr lang="en-GB" sz="2400" dirty="0" smtClean="0">
                <a:solidFill>
                  <a:srgbClr val="00B0F0"/>
                </a:solidFill>
              </a:rPr>
              <a:t>b)</a:t>
            </a:r>
            <a:r>
              <a:rPr lang="en-GB" sz="2400" dirty="0" smtClean="0"/>
              <a:t> acronyms with the alphabetic reading: </a:t>
            </a:r>
            <a:r>
              <a:rPr lang="en-GB" sz="2400" i="1" dirty="0" smtClean="0">
                <a:solidFill>
                  <a:srgbClr val="C00000"/>
                </a:solidFill>
              </a:rPr>
              <a:t>BBC –</a:t>
            </a:r>
            <a:r>
              <a:rPr lang="en-GB" sz="2400" i="1" dirty="0" smtClean="0"/>
              <a:t> </a:t>
            </a:r>
            <a:r>
              <a:rPr lang="en-GB" sz="2400" dirty="0" smtClean="0"/>
              <a:t>[,</a:t>
            </a:r>
            <a:r>
              <a:rPr lang="en-GB" sz="2400" dirty="0" err="1" smtClean="0"/>
              <a:t>bi:bi:'si</a:t>
            </a:r>
            <a:r>
              <a:rPr lang="en-GB" sz="2400" dirty="0" smtClean="0"/>
              <a:t>:]</a:t>
            </a:r>
            <a:r>
              <a:rPr lang="en-GB" sz="2400" i="1" dirty="0" smtClean="0"/>
              <a:t> </a:t>
            </a:r>
            <a:r>
              <a:rPr lang="en-GB" sz="2400" i="1" dirty="0" smtClean="0">
                <a:solidFill>
                  <a:srgbClr val="C00000"/>
                </a:solidFill>
              </a:rPr>
              <a:t>the British Broadcasting Corporation</a:t>
            </a:r>
            <a:r>
              <a:rPr lang="en-GB" sz="2400" dirty="0" smtClean="0"/>
              <a:t>;</a:t>
            </a:r>
            <a:endParaRPr lang="ru-RU" sz="2000" dirty="0" smtClean="0"/>
          </a:p>
          <a:p>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5"/>
            </a:pPr>
            <a:r>
              <a:rPr lang="en-GB" sz="3200" dirty="0" smtClean="0"/>
              <a:t>Affixation (</a:t>
            </a:r>
            <a:r>
              <a:rPr lang="en-GB" sz="3200" dirty="0" err="1" smtClean="0"/>
              <a:t>prefixation</a:t>
            </a:r>
            <a:r>
              <a:rPr lang="en-GB" sz="3200" dirty="0" smtClean="0"/>
              <a:t> and suffixation) is the formation of words by adding derivational affixes (prefixes and suffixes) to bases. One distinguishes between derived words of different degrees of derivation.</a:t>
            </a:r>
            <a:endParaRPr lang="ru-RU" sz="3200" dirty="0" smtClean="0"/>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6"/>
            </a:pPr>
            <a:r>
              <a:rPr lang="en-GB" sz="3200" dirty="0" smtClean="0"/>
              <a:t>There are quite a number of </a:t>
            </a:r>
            <a:r>
              <a:rPr lang="en-GB" sz="3200" dirty="0" err="1" smtClean="0"/>
              <a:t>polysemantic</a:t>
            </a:r>
            <a:r>
              <a:rPr lang="en-GB" sz="3200" dirty="0" smtClean="0"/>
              <a:t>, homonymous and synonymous derivational affixes in Modern English.</a:t>
            </a:r>
            <a:endParaRPr lang="ru-RU" sz="3200" dirty="0" smtClean="0"/>
          </a:p>
          <a:p>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lstStyle/>
          <a:p>
            <a:pPr marL="624078" lvl="0" indent="-514350">
              <a:buFont typeface="+mj-lt"/>
              <a:buAutoNum type="arabicPeriod" startAt="7"/>
            </a:pPr>
            <a:r>
              <a:rPr lang="en-GB" sz="3200" dirty="0" smtClean="0"/>
              <a:t>Classifications of derivational affixes are based on different principles such as: </a:t>
            </a:r>
          </a:p>
          <a:p>
            <a:pPr marL="624078" lvl="0" indent="-514350">
              <a:buNone/>
            </a:pPr>
            <a:r>
              <a:rPr lang="en-GB" sz="3200" dirty="0" smtClean="0"/>
              <a:t>	</a:t>
            </a:r>
            <a:r>
              <a:rPr lang="en-US" sz="3200" dirty="0" smtClean="0"/>
              <a:t>1)</a:t>
            </a:r>
            <a:r>
              <a:rPr lang="en-GB" sz="3200" dirty="0" smtClean="0"/>
              <a:t> the </a:t>
            </a:r>
            <a:r>
              <a:rPr lang="en-GB" sz="3200" dirty="0" err="1" smtClean="0"/>
              <a:t>lexico</a:t>
            </a:r>
            <a:r>
              <a:rPr lang="en-GB" sz="3200" dirty="0" smtClean="0"/>
              <a:t>-grammatical character of the stem the affix is added to, </a:t>
            </a:r>
          </a:p>
          <a:p>
            <a:pPr marL="624078" lvl="0" indent="-514350">
              <a:buNone/>
            </a:pPr>
            <a:r>
              <a:rPr lang="en-GB" sz="3200" dirty="0" smtClean="0"/>
              <a:t>	</a:t>
            </a:r>
            <a:r>
              <a:rPr lang="en-US" sz="3200" dirty="0" smtClean="0"/>
              <a:t>2) </a:t>
            </a:r>
            <a:r>
              <a:rPr lang="en-GB" sz="3200" dirty="0" smtClean="0"/>
              <a:t>the part of speech formed, </a:t>
            </a:r>
          </a:p>
          <a:p>
            <a:pPr marL="624078" lvl="0" indent="-514350">
              <a:buNone/>
            </a:pPr>
            <a:r>
              <a:rPr lang="en-GB" sz="3200" dirty="0" smtClean="0"/>
              <a:t>	</a:t>
            </a:r>
            <a:r>
              <a:rPr lang="en-US" sz="3200" dirty="0" smtClean="0"/>
              <a:t>3) </a:t>
            </a:r>
            <a:r>
              <a:rPr lang="en-GB" sz="3200" dirty="0" smtClean="0"/>
              <a:t>the meaning, </a:t>
            </a:r>
          </a:p>
          <a:p>
            <a:pPr marL="624078" lvl="0" indent="-514350">
              <a:buNone/>
            </a:pPr>
            <a:r>
              <a:rPr lang="en-GB" sz="3200" dirty="0" smtClean="0"/>
              <a:t>	</a:t>
            </a:r>
            <a:r>
              <a:rPr lang="en-US" sz="3200" dirty="0" smtClean="0"/>
              <a:t>4) the </a:t>
            </a:r>
            <a:r>
              <a:rPr lang="en-GB" sz="3200" dirty="0" smtClean="0"/>
              <a:t>generalising </a:t>
            </a:r>
            <a:r>
              <a:rPr lang="en-GB" sz="3200" dirty="0" err="1" smtClean="0"/>
              <a:t>denotational</a:t>
            </a:r>
            <a:r>
              <a:rPr lang="en-GB" sz="3200" dirty="0" smtClean="0"/>
              <a:t> meaning, </a:t>
            </a:r>
          </a:p>
          <a:p>
            <a:pPr marL="624078" lvl="0" indent="-514350">
              <a:buNone/>
            </a:pPr>
            <a:r>
              <a:rPr lang="en-GB" sz="3200" dirty="0" smtClean="0"/>
              <a:t>	</a:t>
            </a:r>
            <a:r>
              <a:rPr lang="en-US" sz="3200" dirty="0" smtClean="0"/>
              <a:t>5)</a:t>
            </a:r>
            <a:r>
              <a:rPr lang="en-GB" sz="3200" dirty="0" smtClean="0"/>
              <a:t> the stylistic reference, etc.</a:t>
            </a:r>
            <a:endParaRPr lang="ru-RU" sz="3200" dirty="0" smtClean="0"/>
          </a:p>
          <a:p>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indent="-514350">
              <a:buFont typeface="+mj-lt"/>
              <a:buAutoNum type="arabicPeriod" startAt="8"/>
            </a:pPr>
            <a:r>
              <a:rPr lang="en-GB" sz="3200" dirty="0" smtClean="0"/>
              <a:t>The productivity of derivational affixes is relative and conditioned by various factors</a:t>
            </a:r>
            <a:r>
              <a:rPr lang="en-GB" dirty="0" smtClean="0"/>
              <a:t>.</a:t>
            </a:r>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lvl="0" indent="-514350">
              <a:buFont typeface="+mj-lt"/>
              <a:buAutoNum type="arabicPeriod" startAt="9"/>
            </a:pPr>
            <a:r>
              <a:rPr lang="en-GB" sz="3200" dirty="0" smtClean="0"/>
              <a:t>Many of the Modern English derivational affixes were at one time independent words. Others have always been known as suffixes or prefixes within the history of the English vocabulary. Some of them are of international currency.</a:t>
            </a:r>
            <a:endParaRPr lang="ru-RU" sz="3200"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10"/>
            </a:pPr>
            <a:r>
              <a:rPr lang="en-GB" sz="3200" dirty="0" smtClean="0"/>
              <a:t>The degree of productivity and factors favouring it make an important aspect of synchronic description of every derivational pattern within the two types of word-formation.</a:t>
            </a:r>
            <a:endParaRPr lang="ru-RU" sz="3200" dirty="0" smtClean="0"/>
          </a:p>
          <a:p>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11"/>
            </a:pPr>
            <a:r>
              <a:rPr lang="en-GB" dirty="0" smtClean="0"/>
              <a:t>Three degrees of productivity are distinguished for derivational patterns and individual derivational affixes: </a:t>
            </a:r>
          </a:p>
          <a:p>
            <a:pPr marL="624078" lvl="0" indent="-514350">
              <a:buNone/>
            </a:pPr>
            <a:r>
              <a:rPr lang="en-GB" dirty="0" smtClean="0"/>
              <a:t>	l) highly-productive, </a:t>
            </a:r>
          </a:p>
          <a:p>
            <a:pPr marL="624078" lvl="0" indent="-514350">
              <a:buNone/>
            </a:pPr>
            <a:r>
              <a:rPr lang="en-GB" dirty="0" smtClean="0"/>
              <a:t>	</a:t>
            </a:r>
            <a:r>
              <a:rPr lang="en-US" dirty="0" smtClean="0"/>
              <a:t>2) </a:t>
            </a:r>
            <a:r>
              <a:rPr lang="en-GB" dirty="0" smtClean="0"/>
              <a:t>productive or semi-productive,</a:t>
            </a:r>
          </a:p>
          <a:p>
            <a:pPr marL="624078" lvl="0" indent="-514350">
              <a:buNone/>
            </a:pPr>
            <a:r>
              <a:rPr lang="en-GB" dirty="0" smtClean="0"/>
              <a:t>	</a:t>
            </a:r>
            <a:r>
              <a:rPr lang="en-US" dirty="0" smtClean="0"/>
              <a:t>3) </a:t>
            </a:r>
            <a:r>
              <a:rPr lang="en-GB" dirty="0" smtClean="0"/>
              <a:t>n</a:t>
            </a:r>
            <a:r>
              <a:rPr lang="ru-RU" dirty="0" smtClean="0"/>
              <a:t>о</a:t>
            </a:r>
            <a:r>
              <a:rPr lang="en-GB" dirty="0" smtClean="0"/>
              <a:t>n</a:t>
            </a:r>
            <a:r>
              <a:rPr lang="en-US" dirty="0" smtClean="0"/>
              <a:t>-</a:t>
            </a:r>
            <a:r>
              <a:rPr lang="en-GB" dirty="0" err="1" smtClean="0"/>
              <a:t>produ</a:t>
            </a:r>
            <a:r>
              <a:rPr lang="ru-RU" dirty="0" smtClean="0"/>
              <a:t>с</a:t>
            </a:r>
            <a:r>
              <a:rPr lang="en-GB" dirty="0" err="1" smtClean="0"/>
              <a:t>tive</a:t>
            </a:r>
            <a:r>
              <a:rPr lang="en-GB" dirty="0" smtClean="0"/>
              <a:t>.</a:t>
            </a:r>
            <a:endParaRPr lang="ru-RU" dirty="0" smtClean="0"/>
          </a:p>
          <a:p>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lnSpc>
                <a:spcPct val="80000"/>
              </a:lnSpc>
              <a:buFont typeface="Wingdings" pitchFamily="2" charset="2"/>
              <a:buAutoNum type="arabicPeriod"/>
            </a:pPr>
            <a:r>
              <a:rPr lang="ru-RU" sz="2400" dirty="0" smtClean="0"/>
              <a:t>Зыкова И.В. Практический курс английской лексикологии. М.: Академия, 2006. – С.</a:t>
            </a:r>
            <a:r>
              <a:rPr lang="en-US" sz="2400" dirty="0" smtClean="0"/>
              <a:t>57</a:t>
            </a:r>
            <a:r>
              <a:rPr lang="ru-RU" sz="2400" dirty="0" smtClean="0"/>
              <a:t>-</a:t>
            </a:r>
            <a:r>
              <a:rPr lang="en-US" sz="2400" dirty="0" smtClean="0"/>
              <a:t>77</a:t>
            </a:r>
            <a:r>
              <a:rPr lang="ru-RU" sz="2400" dirty="0" smtClean="0"/>
              <a:t>. </a:t>
            </a:r>
          </a:p>
          <a:p>
            <a:pPr marL="609600" indent="-609600">
              <a:lnSpc>
                <a:spcPct val="80000"/>
              </a:lnSpc>
              <a:buFont typeface="Wingdings" pitchFamily="2" charset="2"/>
              <a:buAutoNum type="arabicPeriod"/>
            </a:pPr>
            <a:r>
              <a:rPr lang="ru-RU" sz="2400" dirty="0" smtClean="0"/>
              <a:t>Гинзбург Р.З. Лексикология английского языка. М.: Высшая школа, 1979. – С. </a:t>
            </a:r>
            <a:r>
              <a:rPr lang="en-US" sz="2400" dirty="0" smtClean="0"/>
              <a:t>108-216.</a:t>
            </a:r>
          </a:p>
          <a:p>
            <a:pPr marL="609600" indent="-609600">
              <a:lnSpc>
                <a:spcPct val="80000"/>
              </a:lnSpc>
              <a:buFont typeface="Wingdings" pitchFamily="2" charset="2"/>
              <a:buAutoNum type="arabicPeriod"/>
            </a:pPr>
            <a:r>
              <a:rPr lang="ru-RU" sz="2400" dirty="0" smtClean="0"/>
              <a:t>Антрушина Г.Б., Афанасьева О.В., Морозова Н.Н. Лексикология английского языка. М.: Дрофа, 2006. – С. – </a:t>
            </a:r>
            <a:r>
              <a:rPr lang="en-US" sz="2400" dirty="0" smtClean="0"/>
              <a:t>78</a:t>
            </a:r>
            <a:r>
              <a:rPr lang="ru-RU" sz="2400" dirty="0" smtClean="0"/>
              <a:t>-1</a:t>
            </a:r>
            <a:r>
              <a:rPr lang="en-US" sz="2400" dirty="0" smtClean="0"/>
              <a:t>28.</a:t>
            </a:r>
            <a:endParaRPr lang="ru-RU" dirty="0"/>
          </a:p>
        </p:txBody>
      </p:sp>
      <p:sp>
        <p:nvSpPr>
          <p:cNvPr id="3" name="Заголовок 2"/>
          <p:cNvSpPr>
            <a:spLocks noGrp="1"/>
          </p:cNvSpPr>
          <p:nvPr>
            <p:ph type="title"/>
          </p:nvPr>
        </p:nvSpPr>
        <p:spPr/>
        <p:txBody>
          <a:bodyPr/>
          <a:lstStyle/>
          <a:p>
            <a:r>
              <a:rPr lang="en-US" dirty="0" smtClean="0"/>
              <a:t>References</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5857916"/>
          </a:xfrm>
        </p:spPr>
        <p:txBody>
          <a:bodyPr>
            <a:normAutofit fontScale="92500"/>
          </a:bodyPr>
          <a:lstStyle/>
          <a:p>
            <a:pPr marL="624078" lvl="0" indent="-514350">
              <a:buFont typeface="+mj-lt"/>
              <a:buAutoNum type="arabicPeriod" startAt="4"/>
            </a:pPr>
            <a:r>
              <a:rPr lang="en-GB" sz="2800" b="1" i="1" u="sng" dirty="0" smtClean="0">
                <a:solidFill>
                  <a:srgbClr val="00B050"/>
                </a:solidFill>
              </a:rPr>
              <a:t>sound-interchange</a:t>
            </a:r>
            <a:r>
              <a:rPr lang="en-GB" sz="2800" b="1" dirty="0" smtClean="0"/>
              <a:t> </a:t>
            </a:r>
            <a:r>
              <a:rPr lang="en-GB" sz="2800" dirty="0" smtClean="0"/>
              <a:t>is the formation of a word due to an alteration in the phonetic composition of its root. Sound-interchange falls into 3 groups:</a:t>
            </a:r>
            <a:endParaRPr lang="ru-RU" sz="2400" dirty="0" smtClean="0"/>
          </a:p>
          <a:p>
            <a:pPr lvl="1">
              <a:buNone/>
            </a:pPr>
            <a:r>
              <a:rPr lang="en-GB" sz="2400" dirty="0" smtClean="0"/>
              <a:t>a) </a:t>
            </a:r>
            <a:r>
              <a:rPr lang="en-GB" sz="2400" dirty="0" smtClean="0">
                <a:solidFill>
                  <a:srgbClr val="00B0F0"/>
                </a:solidFill>
              </a:rPr>
              <a:t>vowel-interchange (or ablaut</a:t>
            </a:r>
            <a:r>
              <a:rPr lang="en-GB" sz="2400" dirty="0" smtClean="0"/>
              <a:t>): </a:t>
            </a:r>
            <a:r>
              <a:rPr lang="en-GB" sz="2400" i="1" dirty="0" smtClean="0">
                <a:solidFill>
                  <a:srgbClr val="C00000"/>
                </a:solidFill>
              </a:rPr>
              <a:t>full </a:t>
            </a:r>
            <a:r>
              <a:rPr lang="en-US" sz="2400" i="1" dirty="0" smtClean="0">
                <a:solidFill>
                  <a:srgbClr val="C00000"/>
                </a:solidFill>
              </a:rPr>
              <a:t>− </a:t>
            </a:r>
            <a:r>
              <a:rPr lang="en-GB" sz="2400" i="1" dirty="0" smtClean="0">
                <a:solidFill>
                  <a:srgbClr val="C00000"/>
                </a:solidFill>
              </a:rPr>
              <a:t>to fill, blood </a:t>
            </a:r>
            <a:r>
              <a:rPr lang="en-US" sz="2400" i="1" dirty="0" smtClean="0">
                <a:solidFill>
                  <a:srgbClr val="C00000"/>
                </a:solidFill>
              </a:rPr>
              <a:t>− </a:t>
            </a:r>
            <a:r>
              <a:rPr lang="en-GB" sz="2400" i="1" dirty="0" smtClean="0">
                <a:solidFill>
                  <a:srgbClr val="C00000"/>
                </a:solidFill>
              </a:rPr>
              <a:t>to bleed,  food – to feed</a:t>
            </a:r>
            <a:r>
              <a:rPr lang="en-GB" sz="2400" dirty="0" smtClean="0"/>
              <a:t>. In some cases  vowel-interchange is combined with suffixation: </a:t>
            </a:r>
            <a:r>
              <a:rPr lang="en-GB" sz="2400" i="1" dirty="0" smtClean="0">
                <a:solidFill>
                  <a:srgbClr val="C00000"/>
                </a:solidFill>
              </a:rPr>
              <a:t>long </a:t>
            </a:r>
            <a:r>
              <a:rPr lang="en-US" sz="2400" i="1" dirty="0" smtClean="0">
                <a:solidFill>
                  <a:srgbClr val="C00000"/>
                </a:solidFill>
              </a:rPr>
              <a:t>− </a:t>
            </a:r>
            <a:r>
              <a:rPr lang="en-GB" sz="2400" i="1" dirty="0" smtClean="0">
                <a:solidFill>
                  <a:srgbClr val="C00000"/>
                </a:solidFill>
              </a:rPr>
              <a:t>length, strong </a:t>
            </a:r>
            <a:r>
              <a:rPr lang="en-US" sz="2400" i="1" dirty="0" smtClean="0">
                <a:solidFill>
                  <a:srgbClr val="C00000"/>
                </a:solidFill>
              </a:rPr>
              <a:t>− </a:t>
            </a:r>
            <a:r>
              <a:rPr lang="en-GB" sz="2400" i="1" dirty="0" smtClean="0">
                <a:solidFill>
                  <a:srgbClr val="C00000"/>
                </a:solidFill>
              </a:rPr>
              <a:t>strength, broad </a:t>
            </a:r>
            <a:r>
              <a:rPr lang="en-US" sz="2400" i="1" dirty="0" smtClean="0">
                <a:solidFill>
                  <a:srgbClr val="C00000"/>
                </a:solidFill>
              </a:rPr>
              <a:t>−</a:t>
            </a:r>
            <a:r>
              <a:rPr lang="en-GB" sz="2400" i="1" dirty="0" smtClean="0">
                <a:solidFill>
                  <a:srgbClr val="C00000"/>
                </a:solidFill>
              </a:rPr>
              <a:t> breadth</a:t>
            </a:r>
            <a:r>
              <a:rPr lang="en-GB" sz="2400" i="1" dirty="0" smtClean="0"/>
              <a:t>;</a:t>
            </a:r>
            <a:endParaRPr lang="ru-RU" sz="2000" dirty="0" smtClean="0"/>
          </a:p>
          <a:p>
            <a:pPr lvl="1">
              <a:buNone/>
            </a:pPr>
            <a:r>
              <a:rPr lang="en-GB" sz="2400" dirty="0" smtClean="0"/>
              <a:t>b) </a:t>
            </a:r>
            <a:r>
              <a:rPr lang="en-GB" sz="2400" dirty="0" smtClean="0">
                <a:solidFill>
                  <a:srgbClr val="00B0F0"/>
                </a:solidFill>
              </a:rPr>
              <a:t>consonant-interchange</a:t>
            </a:r>
            <a:r>
              <a:rPr lang="en-GB" sz="2400" dirty="0" smtClean="0"/>
              <a:t>: </a:t>
            </a:r>
            <a:r>
              <a:rPr lang="en-GB" sz="2400" i="1" dirty="0" smtClean="0">
                <a:solidFill>
                  <a:srgbClr val="C00000"/>
                </a:solidFill>
              </a:rPr>
              <a:t>advice – to advise</a:t>
            </a:r>
            <a:r>
              <a:rPr lang="en-GB" sz="2400" dirty="0" smtClean="0"/>
              <a:t>.</a:t>
            </a:r>
            <a:endParaRPr lang="ru-RU" sz="2000" dirty="0" smtClean="0"/>
          </a:p>
          <a:p>
            <a:pPr>
              <a:buNone/>
            </a:pPr>
            <a:r>
              <a:rPr lang="en-GB" sz="2400" dirty="0" smtClean="0"/>
              <a:t>	c) </a:t>
            </a:r>
            <a:r>
              <a:rPr lang="en-GB" sz="2400" dirty="0" smtClean="0">
                <a:solidFill>
                  <a:srgbClr val="00B0F0"/>
                </a:solidFill>
              </a:rPr>
              <a:t>combined forms</a:t>
            </a:r>
            <a:r>
              <a:rPr lang="en-GB" sz="2400" dirty="0" smtClean="0"/>
              <a:t>: </a:t>
            </a:r>
            <a:r>
              <a:rPr lang="en-GB" sz="2400" i="1" dirty="0" smtClean="0">
                <a:solidFill>
                  <a:srgbClr val="C00000"/>
                </a:solidFill>
              </a:rPr>
              <a:t>life – to live</a:t>
            </a:r>
            <a:r>
              <a:rPr lang="en-GB" sz="2800" dirty="0" smtClean="0"/>
              <a:t>; </a:t>
            </a:r>
          </a:p>
          <a:p>
            <a:pPr>
              <a:buNone/>
            </a:pPr>
            <a:r>
              <a:rPr lang="en-GB" sz="2800" dirty="0" smtClean="0"/>
              <a:t>Particular cases of sound-interchange:</a:t>
            </a:r>
          </a:p>
          <a:p>
            <a:pPr>
              <a:buNone/>
            </a:pPr>
            <a:r>
              <a:rPr lang="en-GB" sz="2400" dirty="0" smtClean="0"/>
              <a:t>[k]</a:t>
            </a:r>
            <a:r>
              <a:rPr lang="en-US" sz="2400" dirty="0" smtClean="0"/>
              <a:t> — </a:t>
            </a:r>
            <a:r>
              <a:rPr lang="en-GB" sz="2400" dirty="0" smtClean="0"/>
              <a:t>[t</a:t>
            </a:r>
            <a:r>
              <a:rPr lang="en-US" sz="2400" dirty="0" smtClean="0"/>
              <a:t>∫</a:t>
            </a:r>
            <a:r>
              <a:rPr lang="en-GB" sz="2400" dirty="0" smtClean="0"/>
              <a:t>]: </a:t>
            </a:r>
            <a:r>
              <a:rPr lang="en-GB" sz="2400" i="1" dirty="0" smtClean="0">
                <a:solidFill>
                  <a:srgbClr val="C00000"/>
                </a:solidFill>
              </a:rPr>
              <a:t>to speak</a:t>
            </a:r>
            <a:r>
              <a:rPr lang="en-US" sz="2400" i="1" dirty="0" smtClean="0">
                <a:solidFill>
                  <a:srgbClr val="C00000"/>
                </a:solidFill>
              </a:rPr>
              <a:t> — </a:t>
            </a:r>
            <a:r>
              <a:rPr lang="en-GB" sz="2400" i="1" dirty="0" smtClean="0">
                <a:solidFill>
                  <a:srgbClr val="C00000"/>
                </a:solidFill>
              </a:rPr>
              <a:t>speech,</a:t>
            </a:r>
            <a:r>
              <a:rPr lang="en-GB" sz="2400" dirty="0" smtClean="0"/>
              <a:t> </a:t>
            </a:r>
          </a:p>
          <a:p>
            <a:pPr>
              <a:buNone/>
            </a:pPr>
            <a:r>
              <a:rPr lang="en-GB" sz="2400" dirty="0" smtClean="0"/>
              <a:t>[s]</a:t>
            </a:r>
            <a:r>
              <a:rPr lang="en-US" sz="2400" dirty="0" smtClean="0"/>
              <a:t> — </a:t>
            </a:r>
            <a:r>
              <a:rPr lang="en-GB" sz="2400" dirty="0" smtClean="0"/>
              <a:t>[d]: </a:t>
            </a:r>
            <a:r>
              <a:rPr lang="en-GB" sz="2400" i="1" dirty="0" smtClean="0">
                <a:solidFill>
                  <a:srgbClr val="C00000"/>
                </a:solidFill>
              </a:rPr>
              <a:t>defence</a:t>
            </a:r>
            <a:r>
              <a:rPr lang="en-US" sz="2400" i="1" dirty="0" smtClean="0">
                <a:solidFill>
                  <a:srgbClr val="C00000"/>
                </a:solidFill>
              </a:rPr>
              <a:t> — </a:t>
            </a:r>
            <a:r>
              <a:rPr lang="en-GB" sz="2400" i="1" dirty="0" smtClean="0">
                <a:solidFill>
                  <a:srgbClr val="C00000"/>
                </a:solidFill>
              </a:rPr>
              <a:t>to defend; offence</a:t>
            </a:r>
            <a:r>
              <a:rPr lang="en-US" sz="2400" i="1" dirty="0" smtClean="0">
                <a:solidFill>
                  <a:srgbClr val="C00000"/>
                </a:solidFill>
              </a:rPr>
              <a:t> — </a:t>
            </a:r>
            <a:r>
              <a:rPr lang="en-GB" sz="2400" i="1" dirty="0" smtClean="0">
                <a:solidFill>
                  <a:srgbClr val="C00000"/>
                </a:solidFill>
              </a:rPr>
              <a:t>to offend; </a:t>
            </a:r>
          </a:p>
          <a:p>
            <a:pPr>
              <a:buNone/>
            </a:pPr>
            <a:r>
              <a:rPr lang="en-GB" sz="2400" dirty="0" smtClean="0"/>
              <a:t>[s]</a:t>
            </a:r>
            <a:r>
              <a:rPr lang="en-US" sz="2400" dirty="0" smtClean="0"/>
              <a:t> — [</a:t>
            </a:r>
            <a:r>
              <a:rPr lang="en-GB" sz="2400" dirty="0" smtClean="0"/>
              <a:t>t]: </a:t>
            </a:r>
            <a:r>
              <a:rPr lang="en-GB" sz="2400" i="1" dirty="0" smtClean="0">
                <a:solidFill>
                  <a:srgbClr val="C00000"/>
                </a:solidFill>
              </a:rPr>
              <a:t>evidence</a:t>
            </a:r>
            <a:r>
              <a:rPr lang="en-US" sz="2400" i="1" dirty="0" smtClean="0">
                <a:solidFill>
                  <a:srgbClr val="C00000"/>
                </a:solidFill>
              </a:rPr>
              <a:t> — </a:t>
            </a:r>
            <a:r>
              <a:rPr lang="en-GB" sz="2400" i="1" dirty="0" smtClean="0">
                <a:solidFill>
                  <a:srgbClr val="C00000"/>
                </a:solidFill>
              </a:rPr>
              <a:t>evident, importance</a:t>
            </a:r>
            <a:r>
              <a:rPr lang="en-US" sz="2400" i="1" dirty="0" smtClean="0">
                <a:solidFill>
                  <a:srgbClr val="C00000"/>
                </a:solidFill>
              </a:rPr>
              <a:t> — </a:t>
            </a:r>
            <a:r>
              <a:rPr lang="en-GB" sz="2400" i="1" dirty="0" smtClean="0">
                <a:solidFill>
                  <a:srgbClr val="C00000"/>
                </a:solidFill>
              </a:rPr>
              <a:t>important,</a:t>
            </a:r>
            <a:r>
              <a:rPr lang="en-GB" sz="2400" b="1" dirty="0" smtClean="0"/>
              <a:t> </a:t>
            </a:r>
            <a:r>
              <a:rPr lang="en-GB" sz="2400" dirty="0" smtClean="0"/>
              <a:t>etc. </a:t>
            </a:r>
            <a:endParaRPr lang="ru-RU" sz="24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6072230"/>
          </a:xfrm>
        </p:spPr>
        <p:txBody>
          <a:bodyPr>
            <a:normAutofit/>
          </a:bodyPr>
          <a:lstStyle/>
          <a:p>
            <a:pPr marL="624078" lvl="0" indent="-514350">
              <a:buFont typeface="+mj-lt"/>
              <a:buAutoNum type="arabicPeriod" startAt="5"/>
            </a:pPr>
            <a:r>
              <a:rPr lang="en-GB" sz="2400" b="1" i="1" u="sng" dirty="0" smtClean="0">
                <a:solidFill>
                  <a:srgbClr val="00B050"/>
                </a:solidFill>
              </a:rPr>
              <a:t>sound imitation </a:t>
            </a:r>
            <a:r>
              <a:rPr lang="en-GB" sz="2400" b="1" dirty="0" smtClean="0"/>
              <a:t>(</a:t>
            </a:r>
            <a:r>
              <a:rPr lang="en-GB" sz="2400" dirty="0" smtClean="0"/>
              <a:t>or</a:t>
            </a:r>
            <a:r>
              <a:rPr lang="en-GB" sz="2400" b="1" dirty="0" smtClean="0"/>
              <a:t> </a:t>
            </a:r>
            <a:r>
              <a:rPr lang="en-GB" sz="2400" b="1" i="1" u="sng" dirty="0" smtClean="0">
                <a:solidFill>
                  <a:srgbClr val="00B050"/>
                </a:solidFill>
              </a:rPr>
              <a:t>onomatopoeia</a:t>
            </a:r>
            <a:r>
              <a:rPr lang="en-GB" sz="2400" b="1" dirty="0" smtClean="0"/>
              <a:t>) </a:t>
            </a:r>
            <a:r>
              <a:rPr lang="en-GB" sz="2400" dirty="0" smtClean="0"/>
              <a:t>is the naming of an action or a thing by a more or less exact reproduction of the sound associated with it, cf.: </a:t>
            </a:r>
            <a:r>
              <a:rPr lang="en-GB" sz="2400" i="1" dirty="0" smtClean="0">
                <a:solidFill>
                  <a:srgbClr val="C00000"/>
                </a:solidFill>
              </a:rPr>
              <a:t>cock-a-doodle-do</a:t>
            </a:r>
            <a:r>
              <a:rPr lang="en-GB" sz="2400" dirty="0" smtClean="0"/>
              <a:t> (English) – </a:t>
            </a:r>
            <a:r>
              <a:rPr lang="ru-RU" sz="2400" i="1" dirty="0" err="1" smtClean="0">
                <a:solidFill>
                  <a:srgbClr val="C00000"/>
                </a:solidFill>
              </a:rPr>
              <a:t>ку</a:t>
            </a:r>
            <a:r>
              <a:rPr lang="en-US" sz="2400" i="1" dirty="0" smtClean="0">
                <a:solidFill>
                  <a:srgbClr val="C00000"/>
                </a:solidFill>
              </a:rPr>
              <a:t>-</a:t>
            </a:r>
            <a:r>
              <a:rPr lang="ru-RU" sz="2400" i="1" dirty="0" err="1" smtClean="0">
                <a:solidFill>
                  <a:srgbClr val="C00000"/>
                </a:solidFill>
              </a:rPr>
              <a:t>ка</a:t>
            </a:r>
            <a:r>
              <a:rPr lang="en-US" sz="2400" i="1" dirty="0" smtClean="0">
                <a:solidFill>
                  <a:srgbClr val="C00000"/>
                </a:solidFill>
              </a:rPr>
              <a:t>-</a:t>
            </a:r>
            <a:r>
              <a:rPr lang="ru-RU" sz="2400" i="1" dirty="0" smtClean="0">
                <a:solidFill>
                  <a:srgbClr val="C00000"/>
                </a:solidFill>
              </a:rPr>
              <a:t>ре</a:t>
            </a:r>
            <a:r>
              <a:rPr lang="en-US" sz="2400" i="1" dirty="0" smtClean="0">
                <a:solidFill>
                  <a:srgbClr val="C00000"/>
                </a:solidFill>
              </a:rPr>
              <a:t>-</a:t>
            </a:r>
            <a:r>
              <a:rPr lang="ru-RU" sz="2400" i="1" dirty="0" err="1" smtClean="0">
                <a:solidFill>
                  <a:srgbClr val="C00000"/>
                </a:solidFill>
              </a:rPr>
              <a:t>ку</a:t>
            </a:r>
            <a:r>
              <a:rPr lang="ru-RU" sz="2400" i="1" dirty="0" smtClean="0">
                <a:solidFill>
                  <a:srgbClr val="C00000"/>
                </a:solidFill>
              </a:rPr>
              <a:t> </a:t>
            </a:r>
            <a:r>
              <a:rPr lang="en-US" sz="2400" dirty="0" smtClean="0"/>
              <a:t>(Russian). </a:t>
            </a:r>
          </a:p>
          <a:p>
            <a:pPr marL="624078" lvl="0" indent="-514350">
              <a:buNone/>
            </a:pPr>
            <a:r>
              <a:rPr lang="en-US" sz="2400" dirty="0" smtClean="0"/>
              <a:t>	</a:t>
            </a:r>
          </a:p>
          <a:p>
            <a:pPr marL="624078" lvl="0" indent="-514350">
              <a:buNone/>
            </a:pPr>
            <a:r>
              <a:rPr lang="en-US" sz="2400" dirty="0" smtClean="0"/>
              <a:t>G</a:t>
            </a:r>
            <a:r>
              <a:rPr lang="en-GB" sz="2400" dirty="0" err="1" smtClean="0"/>
              <a:t>roups</a:t>
            </a:r>
            <a:r>
              <a:rPr lang="en-GB" sz="2400" dirty="0" smtClean="0"/>
              <a:t>: </a:t>
            </a:r>
            <a:r>
              <a:rPr lang="en-US" sz="2400" dirty="0" smtClean="0"/>
              <a:t> </a:t>
            </a:r>
            <a:endParaRPr lang="ru-RU" sz="2400" dirty="0" smtClean="0"/>
          </a:p>
          <a:p>
            <a:pPr lvl="1">
              <a:buNone/>
            </a:pPr>
            <a:r>
              <a:rPr lang="en-US" sz="2400" dirty="0" smtClean="0">
                <a:solidFill>
                  <a:srgbClr val="0070C0"/>
                </a:solidFill>
              </a:rPr>
              <a:t>a)</a:t>
            </a:r>
            <a:r>
              <a:rPr lang="en-US" sz="2400" dirty="0" smtClean="0"/>
              <a:t> words denoting sounds produced by human being in the process of communication or expressing their feelings: </a:t>
            </a:r>
            <a:r>
              <a:rPr lang="en-US" sz="2400" i="1" dirty="0" smtClean="0">
                <a:solidFill>
                  <a:srgbClr val="C00000"/>
                </a:solidFill>
              </a:rPr>
              <a:t>mumble, babble</a:t>
            </a:r>
            <a:r>
              <a:rPr lang="en-US" sz="2400" dirty="0" smtClean="0"/>
              <a:t>;</a:t>
            </a:r>
            <a:endParaRPr lang="ru-RU" sz="2400" dirty="0" smtClean="0"/>
          </a:p>
          <a:p>
            <a:pPr lvl="1">
              <a:buNone/>
            </a:pPr>
            <a:r>
              <a:rPr lang="en-GB" sz="2400" dirty="0" smtClean="0">
                <a:solidFill>
                  <a:srgbClr val="0070C0"/>
                </a:solidFill>
              </a:rPr>
              <a:t>b)</a:t>
            </a:r>
            <a:r>
              <a:rPr lang="en-GB" sz="2400" dirty="0" smtClean="0"/>
              <a:t> words denoting sounds produced by animals, birds, insects: </a:t>
            </a:r>
            <a:r>
              <a:rPr lang="en-GB" sz="2400" i="1" dirty="0" smtClean="0">
                <a:solidFill>
                  <a:srgbClr val="C00000"/>
                </a:solidFill>
              </a:rPr>
              <a:t>mew, croak, buzz</a:t>
            </a:r>
            <a:r>
              <a:rPr lang="en-GB" sz="2400" dirty="0" smtClean="0"/>
              <a:t>; </a:t>
            </a:r>
            <a:endParaRPr lang="ru-RU" sz="2400" dirty="0" smtClean="0"/>
          </a:p>
          <a:p>
            <a:pPr lvl="1">
              <a:buNone/>
            </a:pPr>
            <a:r>
              <a:rPr lang="en-GB" sz="2400" dirty="0" smtClean="0">
                <a:solidFill>
                  <a:srgbClr val="0070C0"/>
                </a:solidFill>
              </a:rPr>
              <a:t>c)</a:t>
            </a:r>
            <a:r>
              <a:rPr lang="en-GB" sz="2400" dirty="0" smtClean="0"/>
              <a:t> words imitation the sound of water, the noise of metallic things, a forceful motion, movement: </a:t>
            </a:r>
            <a:r>
              <a:rPr lang="en-GB" sz="2400" i="1" dirty="0" smtClean="0">
                <a:solidFill>
                  <a:srgbClr val="C00000"/>
                </a:solidFill>
              </a:rPr>
              <a:t>splash, clink, bang.</a:t>
            </a:r>
            <a:endParaRPr lang="ru-RU" sz="2400"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7972452" cy="5292935"/>
          </a:xfrm>
        </p:spPr>
        <p:txBody>
          <a:bodyPr/>
          <a:lstStyle/>
          <a:p>
            <a:pPr marL="624078" lvl="0" indent="-514350">
              <a:buFont typeface="+mj-lt"/>
              <a:buAutoNum type="arabicPeriod" startAt="6"/>
            </a:pPr>
            <a:r>
              <a:rPr lang="en-GB" sz="2400" b="1" i="1" u="sng" dirty="0" smtClean="0">
                <a:solidFill>
                  <a:srgbClr val="00B050"/>
                </a:solidFill>
              </a:rPr>
              <a:t>back-formation</a:t>
            </a:r>
            <a:r>
              <a:rPr lang="en-GB" sz="2400" b="1" dirty="0" smtClean="0"/>
              <a:t> </a:t>
            </a:r>
            <a:r>
              <a:rPr lang="en-GB" sz="2400" dirty="0" smtClean="0"/>
              <a:t>is the formation of a new word by subtracting a real or supposed suffix from the existing words. The process is based on analogy: the word </a:t>
            </a:r>
            <a:r>
              <a:rPr lang="en-GB" sz="2400" i="1" dirty="0" smtClean="0">
                <a:solidFill>
                  <a:srgbClr val="C00000"/>
                </a:solidFill>
              </a:rPr>
              <a:t>to </a:t>
            </a:r>
            <a:r>
              <a:rPr lang="en-GB" sz="2400" i="1" dirty="0" err="1" smtClean="0">
                <a:solidFill>
                  <a:srgbClr val="C00000"/>
                </a:solidFill>
              </a:rPr>
              <a:t>butle</a:t>
            </a:r>
            <a:r>
              <a:rPr lang="en-GB" sz="2400" dirty="0" smtClean="0">
                <a:solidFill>
                  <a:srgbClr val="C00000"/>
                </a:solidFill>
              </a:rPr>
              <a:t> </a:t>
            </a:r>
            <a:r>
              <a:rPr lang="en-GB" sz="2400" dirty="0" smtClean="0"/>
              <a:t>‘to act or serve as a butler’ is derived by subtraction of </a:t>
            </a:r>
            <a:r>
              <a:rPr lang="en-GB" sz="2400" i="1" dirty="0" smtClean="0"/>
              <a:t>–</a:t>
            </a:r>
            <a:r>
              <a:rPr lang="en-GB" sz="2400" i="1" dirty="0" err="1" smtClean="0"/>
              <a:t>er</a:t>
            </a:r>
            <a:r>
              <a:rPr lang="en-GB" sz="2400" dirty="0" smtClean="0"/>
              <a:t> from a supposedly verbal stem in the noun </a:t>
            </a:r>
            <a:r>
              <a:rPr lang="en-GB" sz="2400" i="1" dirty="0" smtClean="0">
                <a:solidFill>
                  <a:srgbClr val="C00000"/>
                </a:solidFill>
              </a:rPr>
              <a:t>butler</a:t>
            </a:r>
            <a:r>
              <a:rPr lang="en-GB" sz="2400" dirty="0" smtClean="0"/>
              <a:t>;</a:t>
            </a:r>
          </a:p>
          <a:p>
            <a:pPr marL="624078" lvl="0" indent="-514350">
              <a:buNone/>
            </a:pPr>
            <a:endParaRPr lang="ru-RU" sz="2400" dirty="0" smtClean="0"/>
          </a:p>
          <a:p>
            <a:pPr marL="624078" lvl="0" indent="-514350">
              <a:buFont typeface="+mj-lt"/>
              <a:buAutoNum type="arabicPeriod" startAt="7"/>
            </a:pPr>
            <a:r>
              <a:rPr lang="en-GB" sz="2400" b="1" i="1" u="sng" dirty="0" smtClean="0">
                <a:solidFill>
                  <a:srgbClr val="00B050"/>
                </a:solidFill>
              </a:rPr>
              <a:t>distinctive stress </a:t>
            </a:r>
            <a:r>
              <a:rPr lang="en-GB" sz="2400" dirty="0" smtClean="0"/>
              <a:t>is the formation of a new word by means of the shift of the stress in the source word, cf.: </a:t>
            </a:r>
            <a:r>
              <a:rPr lang="en-GB" sz="2400" i="1" dirty="0" smtClean="0">
                <a:solidFill>
                  <a:srgbClr val="C00000"/>
                </a:solidFill>
              </a:rPr>
              <a:t>export </a:t>
            </a:r>
            <a:r>
              <a:rPr lang="en-GB" sz="2400" dirty="0" smtClean="0">
                <a:solidFill>
                  <a:srgbClr val="C00000"/>
                </a:solidFill>
              </a:rPr>
              <a:t>(n)</a:t>
            </a:r>
            <a:r>
              <a:rPr lang="en-US" sz="2400" i="1" dirty="0" smtClean="0">
                <a:solidFill>
                  <a:srgbClr val="C00000"/>
                </a:solidFill>
              </a:rPr>
              <a:t> — </a:t>
            </a:r>
            <a:r>
              <a:rPr lang="en-GB" sz="2400" i="1" dirty="0" smtClean="0">
                <a:solidFill>
                  <a:srgbClr val="C00000"/>
                </a:solidFill>
              </a:rPr>
              <a:t>to ex</a:t>
            </a:r>
            <a:r>
              <a:rPr lang="en-US" sz="2400" i="1" dirty="0" smtClean="0">
                <a:solidFill>
                  <a:srgbClr val="C00000"/>
                </a:solidFill>
              </a:rPr>
              <a:t>´</a:t>
            </a:r>
            <a:r>
              <a:rPr lang="en-GB" sz="2400" i="1" dirty="0" smtClean="0">
                <a:solidFill>
                  <a:srgbClr val="C00000"/>
                </a:solidFill>
              </a:rPr>
              <a:t>port; </a:t>
            </a:r>
            <a:r>
              <a:rPr lang="en-US" sz="2400" i="1" dirty="0" smtClean="0">
                <a:solidFill>
                  <a:srgbClr val="C00000"/>
                </a:solidFill>
              </a:rPr>
              <a:t>´</a:t>
            </a:r>
            <a:r>
              <a:rPr lang="en-GB" sz="2400" i="1" dirty="0" smtClean="0">
                <a:solidFill>
                  <a:srgbClr val="C00000"/>
                </a:solidFill>
              </a:rPr>
              <a:t>import </a:t>
            </a:r>
            <a:r>
              <a:rPr lang="en-GB" sz="2400" dirty="0" smtClean="0">
                <a:solidFill>
                  <a:srgbClr val="C00000"/>
                </a:solidFill>
              </a:rPr>
              <a:t>(n)</a:t>
            </a:r>
            <a:r>
              <a:rPr lang="en-US" sz="2400" i="1" dirty="0" smtClean="0">
                <a:solidFill>
                  <a:srgbClr val="C00000"/>
                </a:solidFill>
              </a:rPr>
              <a:t> — </a:t>
            </a:r>
            <a:r>
              <a:rPr lang="en-GB" sz="2400" i="1" dirty="0" smtClean="0">
                <a:solidFill>
                  <a:srgbClr val="C00000"/>
                </a:solidFill>
              </a:rPr>
              <a:t>to </a:t>
            </a:r>
            <a:r>
              <a:rPr lang="en-GB" sz="2400" i="1" dirty="0" err="1" smtClean="0">
                <a:solidFill>
                  <a:srgbClr val="C00000"/>
                </a:solidFill>
              </a:rPr>
              <a:t>im</a:t>
            </a:r>
            <a:r>
              <a:rPr lang="en-US" sz="2400" i="1" dirty="0" smtClean="0">
                <a:solidFill>
                  <a:srgbClr val="C00000"/>
                </a:solidFill>
              </a:rPr>
              <a:t>´</a:t>
            </a:r>
            <a:r>
              <a:rPr lang="en-GB" sz="2400" i="1" dirty="0" smtClean="0">
                <a:solidFill>
                  <a:srgbClr val="C00000"/>
                </a:solidFill>
              </a:rPr>
              <a:t>port</a:t>
            </a:r>
            <a:r>
              <a:rPr lang="en-GB" sz="2400" i="1" dirty="0" smtClean="0"/>
              <a:t>; ‘</a:t>
            </a:r>
            <a:endParaRPr lang="ru-RU" sz="2400"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1857364"/>
            <a:ext cx="8115328" cy="4149927"/>
          </a:xfrm>
        </p:spPr>
        <p:txBody>
          <a:bodyPr/>
          <a:lstStyle/>
          <a:p>
            <a:r>
              <a:rPr lang="en-GB" dirty="0" smtClean="0"/>
              <a:t>is that branch of Lexicology which studies the derivative structure of existing words and the patterns on which the English language, builds new words. </a:t>
            </a:r>
          </a:p>
          <a:p>
            <a:pPr>
              <a:buNone/>
            </a:pPr>
            <a:r>
              <a:rPr lang="en-GB" dirty="0" smtClean="0"/>
              <a:t>Word-formation can deal only with words which are analysable both structurally and semantically, i.e. with all types of Complexes.</a:t>
            </a:r>
            <a:endParaRPr lang="ru-RU" dirty="0"/>
          </a:p>
        </p:txBody>
      </p:sp>
      <p:sp>
        <p:nvSpPr>
          <p:cNvPr id="3" name="Заголовок 2"/>
          <p:cNvSpPr>
            <a:spLocks noGrp="1"/>
          </p:cNvSpPr>
          <p:nvPr>
            <p:ph type="title"/>
          </p:nvPr>
        </p:nvSpPr>
        <p:spPr/>
        <p:txBody>
          <a:bodyPr>
            <a:normAutofit fontScale="90000"/>
          </a:bodyPr>
          <a:lstStyle/>
          <a:p>
            <a:pPr algn="ctr"/>
            <a:r>
              <a:rPr lang="en-US" dirty="0" smtClean="0"/>
              <a:t>2. Word-formation as the Subject of Study</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590</TotalTime>
  <Words>3533</Words>
  <PresentationFormat>Экран (4:3)</PresentationFormat>
  <Paragraphs>334</Paragraphs>
  <Slides>57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Открытая</vt:lpstr>
      <vt:lpstr>Types of Forming Words. Affixation.</vt:lpstr>
      <vt:lpstr>1. TYPES OF FORMING WORDS </vt:lpstr>
      <vt:lpstr>1.1. Main Types of Forming Words</vt:lpstr>
      <vt:lpstr>1.2. Minor Types of Forming Words</vt:lpstr>
      <vt:lpstr>Слайд 5</vt:lpstr>
      <vt:lpstr>Слайд 6</vt:lpstr>
      <vt:lpstr>Слайд 7</vt:lpstr>
      <vt:lpstr>Слайд 8</vt:lpstr>
      <vt:lpstr>2. Word-formation as the Subject of Study</vt:lpstr>
      <vt:lpstr>Word-formation may be studied:</vt:lpstr>
      <vt:lpstr>Слайд 11</vt:lpstr>
      <vt:lpstr>3. AFFIXATION</vt:lpstr>
      <vt:lpstr>Degrees of Derivation</vt:lpstr>
      <vt:lpstr>Affixation=suffixation+prefixation</vt:lpstr>
      <vt:lpstr>Слайд 15</vt:lpstr>
      <vt:lpstr>Prefixal-suffixal derivatives: </vt:lpstr>
      <vt:lpstr>Слайд 17</vt:lpstr>
      <vt:lpstr>Слайд 18</vt:lpstr>
      <vt:lpstr> 3.1. SUFFIXATION.  CLASSIFICATION OF SUFFIXES </vt:lpstr>
      <vt:lpstr>Suffixes can be classified into different types in accordance with different principles:</vt:lpstr>
      <vt:lpstr>Слайд 21</vt:lpstr>
      <vt:lpstr>Слайд 22</vt:lpstr>
      <vt:lpstr>Слайд 23</vt:lpstr>
      <vt:lpstr>Слайд 24</vt:lpstr>
      <vt:lpstr> 3.2. PREFIXATION.  CLASSIFICATION OF PREFIXES. </vt:lpstr>
      <vt:lpstr>Prefixes can be classified according to different principles.</vt:lpstr>
      <vt:lpstr>Слайд 27</vt:lpstr>
      <vt:lpstr>Слайд 28</vt:lpstr>
      <vt:lpstr>Слайд 29</vt:lpstr>
      <vt:lpstr>Слайд 30</vt:lpstr>
      <vt:lpstr> 4. PRODUCTIVE AND NON-PRODUCTIVE AFFIXES </vt:lpstr>
      <vt:lpstr>Some productive affixes</vt:lpstr>
      <vt:lpstr>Some non-productive suffixes:</vt:lpstr>
      <vt:lpstr>Слайд 34</vt:lpstr>
      <vt:lpstr>Etymology of Derivational Affixes:</vt:lpstr>
      <vt:lpstr>Origin of Derivational Affixes</vt:lpstr>
      <vt:lpstr>Adjective-forming affixes:</vt:lpstr>
      <vt:lpstr>Слайд 38</vt:lpstr>
      <vt:lpstr>Borrowed Affixes have come to the English language from different foreign languages. The affixes of foreign origin are classified according to their source into:</vt:lpstr>
      <vt:lpstr>Слайд 40</vt:lpstr>
      <vt:lpstr>Слайд 41</vt:lpstr>
      <vt:lpstr>Hybrids</vt:lpstr>
      <vt:lpstr>VALENCY OF AFFIXES AND BASES</vt:lpstr>
      <vt:lpstr>Valency of bases </vt:lpstr>
      <vt:lpstr>Valency </vt:lpstr>
      <vt:lpstr>Summary and Conclusions</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Forming Words. Derivation. Affixation.</dc:title>
  <cp:lastModifiedBy>Марина</cp:lastModifiedBy>
  <cp:revision>129</cp:revision>
  <dcterms:modified xsi:type="dcterms:W3CDTF">2013-04-16T06:45:48Z</dcterms:modified>
</cp:coreProperties>
</file>