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87" r:id="rId5"/>
    <p:sldId id="281" r:id="rId6"/>
    <p:sldId id="282" r:id="rId7"/>
    <p:sldId id="283" r:id="rId8"/>
    <p:sldId id="284" r:id="rId9"/>
    <p:sldId id="308" r:id="rId10"/>
    <p:sldId id="309" r:id="rId11"/>
    <p:sldId id="285" r:id="rId12"/>
    <p:sldId id="260" r:id="rId13"/>
    <p:sldId id="261" r:id="rId14"/>
    <p:sldId id="288" r:id="rId15"/>
    <p:sldId id="289" r:id="rId16"/>
    <p:sldId id="290" r:id="rId17"/>
    <p:sldId id="291" r:id="rId18"/>
    <p:sldId id="292" r:id="rId19"/>
    <p:sldId id="293" r:id="rId20"/>
    <p:sldId id="294" r:id="rId21"/>
    <p:sldId id="310" r:id="rId22"/>
    <p:sldId id="295" r:id="rId23"/>
    <p:sldId id="296" r:id="rId24"/>
    <p:sldId id="262" r:id="rId25"/>
    <p:sldId id="263" r:id="rId26"/>
    <p:sldId id="264" r:id="rId27"/>
    <p:sldId id="311" r:id="rId28"/>
    <p:sldId id="266" r:id="rId29"/>
    <p:sldId id="267" r:id="rId30"/>
    <p:sldId id="268" r:id="rId31"/>
    <p:sldId id="269" r:id="rId32"/>
    <p:sldId id="270" r:id="rId33"/>
    <p:sldId id="271" r:id="rId34"/>
    <p:sldId id="272" r:id="rId35"/>
    <p:sldId id="273" r:id="rId36"/>
    <p:sldId id="274" r:id="rId37"/>
    <p:sldId id="275" r:id="rId38"/>
    <p:sldId id="313" r:id="rId39"/>
    <p:sldId id="319" r:id="rId40"/>
    <p:sldId id="317" r:id="rId41"/>
    <p:sldId id="316" r:id="rId42"/>
    <p:sldId id="314" r:id="rId43"/>
    <p:sldId id="315" r:id="rId44"/>
    <p:sldId id="318" r:id="rId45"/>
    <p:sldId id="276" r:id="rId46"/>
    <p:sldId id="277" r:id="rId47"/>
    <p:sldId id="278" r:id="rId48"/>
    <p:sldId id="279" r:id="rId49"/>
    <p:sldId id="280" r:id="rId5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2" d="100"/>
          <a:sy n="82" d="100"/>
        </p:scale>
        <p:origin x="-112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B106E36-FD25-4E2D-B0AA-010F637433A0}" type="datetimeFigureOut">
              <a:rPr lang="ru-RU" smtClean="0"/>
              <a:pPr/>
              <a:t>23.04.2013</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23.04.2013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23.04.2013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0013" y="301625"/>
            <a:ext cx="7313612"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1370013" y="1827213"/>
            <a:ext cx="7313612" cy="4114800"/>
          </a:xfrm>
        </p:spPr>
        <p:txBody>
          <a:bodyPr/>
          <a:lstStyle/>
          <a:p>
            <a:endParaRPr lang="ru-RU"/>
          </a:p>
        </p:txBody>
      </p:sp>
      <p:sp>
        <p:nvSpPr>
          <p:cNvPr id="4" name="Дата 3"/>
          <p:cNvSpPr>
            <a:spLocks noGrp="1"/>
          </p:cNvSpPr>
          <p:nvPr>
            <p:ph type="dt" sz="half" idx="10"/>
          </p:nvPr>
        </p:nvSpPr>
        <p:spPr>
          <a:xfrm>
            <a:off x="457200" y="6248400"/>
            <a:ext cx="2133600" cy="457200"/>
          </a:xfrm>
        </p:spPr>
        <p:txBody>
          <a:bodyPr/>
          <a:lstStyle>
            <a:lvl1pPr>
              <a:defRPr/>
            </a:lvl1pPr>
          </a:lstStyle>
          <a:p>
            <a:endParaRPr lang="ru-RU"/>
          </a:p>
        </p:txBody>
      </p:sp>
      <p:sp>
        <p:nvSpPr>
          <p:cNvPr id="5" name="Нижний колонтитул 4"/>
          <p:cNvSpPr>
            <a:spLocks noGrp="1"/>
          </p:cNvSpPr>
          <p:nvPr>
            <p:ph type="ftr" sz="quarter" idx="11"/>
          </p:nvPr>
        </p:nvSpPr>
        <p:spPr>
          <a:xfrm>
            <a:off x="3124200" y="6248400"/>
            <a:ext cx="2895600" cy="457200"/>
          </a:xfrm>
        </p:spPr>
        <p:txBody>
          <a:bodyPr/>
          <a:lstStyle>
            <a:lvl1pPr>
              <a:defRPr/>
            </a:lvl1pPr>
          </a:lstStyle>
          <a:p>
            <a:endParaRPr lang="ru-RU"/>
          </a:p>
        </p:txBody>
      </p:sp>
      <p:sp>
        <p:nvSpPr>
          <p:cNvPr id="6" name="Номер слайда 5"/>
          <p:cNvSpPr>
            <a:spLocks noGrp="1"/>
          </p:cNvSpPr>
          <p:nvPr>
            <p:ph type="sldNum" sz="quarter" idx="12"/>
          </p:nvPr>
        </p:nvSpPr>
        <p:spPr>
          <a:xfrm>
            <a:off x="6553200" y="6248400"/>
            <a:ext cx="2133600" cy="457200"/>
          </a:xfrm>
        </p:spPr>
        <p:txBody>
          <a:bodyPr/>
          <a:lstStyle>
            <a:lvl1pPr>
              <a:defRPr/>
            </a:lvl1pPr>
          </a:lstStyle>
          <a:p>
            <a:fld id="{03ABA26B-620F-4D8B-8A1B-4F17511CE825}" type="slidenum">
              <a:rPr lang="ru-RU"/>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0013" y="301625"/>
            <a:ext cx="7313612"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1370013" y="1827213"/>
            <a:ext cx="3579812"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102225" y="1827213"/>
            <a:ext cx="35814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8400"/>
            <a:ext cx="2133600" cy="45720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8400"/>
            <a:ext cx="2895600" cy="45720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8400"/>
            <a:ext cx="2133600" cy="457200"/>
          </a:xfrm>
        </p:spPr>
        <p:txBody>
          <a:bodyPr/>
          <a:lstStyle>
            <a:lvl1pPr>
              <a:defRPr/>
            </a:lvl1pPr>
          </a:lstStyle>
          <a:p>
            <a:fld id="{F7712E0A-9FC7-4CE6-9BA7-429B852C8C9F}"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23.04.2013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23.04.2013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23.04.2013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23.04.2013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B106E36-FD25-4E2D-B0AA-010F637433A0}" type="datetimeFigureOut">
              <a:rPr lang="ru-RU" smtClean="0"/>
              <a:pPr/>
              <a:t>23.04.2013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23.04.2013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B106E36-FD25-4E2D-B0AA-010F637433A0}" type="datetimeFigureOut">
              <a:rPr lang="ru-RU" smtClean="0"/>
              <a:pPr/>
              <a:t>23.04.2013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B106E36-FD25-4E2D-B0AA-010F637433A0}" type="datetimeFigureOut">
              <a:rPr lang="ru-RU" smtClean="0"/>
              <a:pPr/>
              <a:t>23.04.2013</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725C68B6-61C2-468F-89AB-4B9F7531AA68}"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5">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106E36-FD25-4E2D-B0AA-010F637433A0}" type="datetimeFigureOut">
              <a:rPr lang="ru-RU" smtClean="0"/>
              <a:pPr/>
              <a:t>23.04.2013</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1" r:id="rId12"/>
    <p:sldLayoutId id="2147483722" r:id="rId13"/>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en-US" b="1" dirty="0" smtClean="0"/>
              <a:t> CONVERSION. COMPOSITION</a:t>
            </a:r>
            <a:r>
              <a:rPr lang="ru-RU" dirty="0" smtClean="0"/>
              <a:t/>
            </a:r>
            <a:br>
              <a:rPr lang="ru-RU" dirty="0" smtClean="0"/>
            </a:br>
            <a:endParaRPr lang="ru-RU" dirty="0"/>
          </a:p>
        </p:txBody>
      </p:sp>
      <p:sp>
        <p:nvSpPr>
          <p:cNvPr id="3" name="Подзаголовок 2"/>
          <p:cNvSpPr>
            <a:spLocks noGrp="1"/>
          </p:cNvSpPr>
          <p:nvPr>
            <p:ph type="subTitle" idx="1"/>
          </p:nvPr>
        </p:nvSpPr>
        <p:spPr/>
        <p:txBody>
          <a:bodyPr/>
          <a:lstStyle/>
          <a:p>
            <a:r>
              <a:rPr lang="en-US" dirty="0" smtClean="0"/>
              <a:t>Lecture 11</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71612"/>
            <a:ext cx="8229600" cy="5286388"/>
          </a:xfrm>
        </p:spPr>
        <p:txBody>
          <a:bodyPr>
            <a:normAutofit/>
          </a:bodyPr>
          <a:lstStyle/>
          <a:p>
            <a:pPr>
              <a:buNone/>
            </a:pPr>
            <a:r>
              <a:rPr lang="en-US" dirty="0" smtClean="0"/>
              <a:t>E.g. </a:t>
            </a:r>
            <a:r>
              <a:rPr lang="en-GB" dirty="0" smtClean="0"/>
              <a:t>the part-of-speech meaning of the stem </a:t>
            </a:r>
            <a:r>
              <a:rPr lang="en-GB" i="1" dirty="0" smtClean="0">
                <a:solidFill>
                  <a:srgbClr val="C00000"/>
                </a:solidFill>
              </a:rPr>
              <a:t>blackness </a:t>
            </a:r>
            <a:r>
              <a:rPr lang="en-US" dirty="0" smtClean="0"/>
              <a:t>— </a:t>
            </a:r>
            <a:r>
              <a:rPr lang="en-GB" dirty="0" smtClean="0"/>
              <a:t>is that of substantivity, whereas the root-morpheme </a:t>
            </a:r>
            <a:r>
              <a:rPr lang="en-GB" i="1" dirty="0" smtClean="0">
                <a:solidFill>
                  <a:srgbClr val="C00000"/>
                </a:solidFill>
              </a:rPr>
              <a:t>black</a:t>
            </a:r>
            <a:r>
              <a:rPr lang="en-GB" b="1" i="1" dirty="0" smtClean="0">
                <a:solidFill>
                  <a:srgbClr val="C00000"/>
                </a:solidFill>
              </a:rPr>
              <a:t>- </a:t>
            </a:r>
            <a:r>
              <a:rPr lang="en-GB" dirty="0" smtClean="0"/>
              <a:t>denotes a quality. </a:t>
            </a:r>
          </a:p>
          <a:p>
            <a:pPr>
              <a:buNone/>
            </a:pPr>
            <a:r>
              <a:rPr lang="en-GB" dirty="0" smtClean="0"/>
              <a:t>The part-of-speech meaning of the stem </a:t>
            </a:r>
            <a:r>
              <a:rPr lang="en-GB" i="1" dirty="0" smtClean="0">
                <a:solidFill>
                  <a:srgbClr val="C00000"/>
                </a:solidFill>
              </a:rPr>
              <a:t>eatable</a:t>
            </a:r>
            <a:r>
              <a:rPr lang="en-GB" b="1" dirty="0" smtClean="0"/>
              <a:t>- </a:t>
            </a:r>
            <a:r>
              <a:rPr lang="en-GB" dirty="0" smtClean="0"/>
              <a:t>(that of qualitativeness) does not correspond to the lexical meaning of the root-morpheme denoting a process.</a:t>
            </a:r>
          </a:p>
          <a:p>
            <a:pPr>
              <a:buNone/>
            </a:pPr>
            <a:r>
              <a:rPr lang="en-GB" dirty="0" smtClean="0"/>
              <a:t>In simple words the lexical meaning of the root corresponds to the part-of-speech meaning of the stem, cf. the two types of meaning of simple words like </a:t>
            </a:r>
            <a:r>
              <a:rPr lang="en-GB" i="1" dirty="0" smtClean="0">
                <a:solidFill>
                  <a:srgbClr val="C00000"/>
                </a:solidFill>
              </a:rPr>
              <a:t>black </a:t>
            </a:r>
            <a:r>
              <a:rPr lang="en-GB" dirty="0" smtClean="0"/>
              <a:t>(a), </a:t>
            </a:r>
            <a:r>
              <a:rPr lang="en-GB" i="1" dirty="0" smtClean="0">
                <a:solidFill>
                  <a:srgbClr val="C00000"/>
                </a:solidFill>
              </a:rPr>
              <a:t>eat </a:t>
            </a:r>
            <a:r>
              <a:rPr lang="en-GB" dirty="0" smtClean="0"/>
              <a:t>(v), </a:t>
            </a:r>
            <a:r>
              <a:rPr lang="en-GB" i="1" dirty="0" smtClean="0">
                <a:solidFill>
                  <a:srgbClr val="C00000"/>
                </a:solidFill>
              </a:rPr>
              <a:t>chair </a:t>
            </a:r>
            <a:r>
              <a:rPr lang="en-GB" dirty="0" smtClean="0"/>
              <a:t>(n), etc. </a:t>
            </a:r>
            <a:endParaRPr lang="ru-RU" dirty="0"/>
          </a:p>
        </p:txBody>
      </p:sp>
      <p:sp>
        <p:nvSpPr>
          <p:cNvPr id="3" name="Заголовок 2"/>
          <p:cNvSpPr>
            <a:spLocks noGrp="1"/>
          </p:cNvSpPr>
          <p:nvPr>
            <p:ph type="title"/>
          </p:nvPr>
        </p:nvSpPr>
        <p:spPr/>
        <p:txBody>
          <a:bodyPr>
            <a:noAutofit/>
          </a:bodyPr>
          <a:lstStyle/>
          <a:p>
            <a:r>
              <a:rPr lang="en-GB" sz="2800" dirty="0" smtClean="0">
                <a:solidFill>
                  <a:srgbClr val="FFC000"/>
                </a:solidFill>
              </a:rPr>
              <a:t>The same kind of non-correspondence is typical of the derived word in general. </a:t>
            </a:r>
            <a:endParaRPr lang="ru-RU" sz="2800" dirty="0">
              <a:solidFill>
                <a:srgbClr val="FFC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85728"/>
            <a:ext cx="8229600" cy="6072230"/>
          </a:xfrm>
        </p:spPr>
        <p:txBody>
          <a:bodyPr>
            <a:normAutofit lnSpcReduction="10000"/>
          </a:bodyPr>
          <a:lstStyle/>
          <a:p>
            <a:pPr>
              <a:buNone/>
            </a:pPr>
            <a:r>
              <a:rPr lang="en-GB" dirty="0" smtClean="0"/>
              <a:t>It is natural to regard the stem of one of the two words making up a conversion pair as being of a derivational character as well. </a:t>
            </a:r>
          </a:p>
          <a:p>
            <a:pPr>
              <a:buNone/>
            </a:pPr>
            <a:r>
              <a:rPr lang="en-GB" dirty="0" smtClean="0"/>
              <a:t>The essential difference between affixation and conversion is that </a:t>
            </a:r>
            <a:r>
              <a:rPr lang="en-GB" b="1" u="sng" dirty="0" smtClean="0">
                <a:solidFill>
                  <a:srgbClr val="00B050"/>
                </a:solidFill>
              </a:rPr>
              <a:t>affixation is characterised by both semantic and structural derivation</a:t>
            </a:r>
            <a:r>
              <a:rPr lang="en-GB" dirty="0" smtClean="0"/>
              <a:t>, e.g. </a:t>
            </a:r>
            <a:r>
              <a:rPr lang="en-GB" i="1" dirty="0" smtClean="0">
                <a:solidFill>
                  <a:srgbClr val="C00000"/>
                </a:solidFill>
              </a:rPr>
              <a:t>friend — friendless, dark</a:t>
            </a:r>
            <a:r>
              <a:rPr lang="en-US" i="1" dirty="0" smtClean="0">
                <a:solidFill>
                  <a:srgbClr val="C00000"/>
                </a:solidFill>
              </a:rPr>
              <a:t> — </a:t>
            </a:r>
            <a:r>
              <a:rPr lang="en-GB" i="1" dirty="0" smtClean="0">
                <a:solidFill>
                  <a:srgbClr val="C00000"/>
                </a:solidFill>
              </a:rPr>
              <a:t>darkness,</a:t>
            </a:r>
            <a:r>
              <a:rPr lang="en-GB" b="1" dirty="0" smtClean="0"/>
              <a:t> </a:t>
            </a:r>
            <a:r>
              <a:rPr lang="en-GB" dirty="0" smtClean="0"/>
              <a:t>etc.), whereas </a:t>
            </a:r>
            <a:r>
              <a:rPr lang="en-GB" b="1" u="sng" dirty="0" smtClean="0">
                <a:solidFill>
                  <a:srgbClr val="00B050"/>
                </a:solidFill>
              </a:rPr>
              <a:t>conversion displays only semantic derivation</a:t>
            </a:r>
            <a:r>
              <a:rPr lang="en-GB" dirty="0" smtClean="0"/>
              <a:t>, i.e. </a:t>
            </a:r>
            <a:r>
              <a:rPr lang="en-GB" i="1" dirty="0" smtClean="0">
                <a:solidFill>
                  <a:srgbClr val="C00000"/>
                </a:solidFill>
              </a:rPr>
              <a:t>hand — to hand, fall</a:t>
            </a:r>
            <a:r>
              <a:rPr lang="en-US" i="1" dirty="0" smtClean="0">
                <a:solidFill>
                  <a:srgbClr val="C00000"/>
                </a:solidFill>
              </a:rPr>
              <a:t> — </a:t>
            </a:r>
            <a:r>
              <a:rPr lang="en-GB" i="1" dirty="0" smtClean="0">
                <a:solidFill>
                  <a:srgbClr val="C00000"/>
                </a:solidFill>
              </a:rPr>
              <a:t>to fall, taxi</a:t>
            </a:r>
            <a:r>
              <a:rPr lang="en-US" i="1" dirty="0" smtClean="0">
                <a:solidFill>
                  <a:srgbClr val="C00000"/>
                </a:solidFill>
              </a:rPr>
              <a:t> — </a:t>
            </a:r>
            <a:r>
              <a:rPr lang="en-GB" i="1" dirty="0" smtClean="0">
                <a:solidFill>
                  <a:srgbClr val="C00000"/>
                </a:solidFill>
              </a:rPr>
              <a:t>to taxi</a:t>
            </a:r>
            <a:r>
              <a:rPr lang="en-GB" b="1" dirty="0" smtClean="0"/>
              <a:t>, </a:t>
            </a:r>
            <a:r>
              <a:rPr lang="en-GB" dirty="0" smtClean="0"/>
              <a:t>etc.; </a:t>
            </a:r>
          </a:p>
          <a:p>
            <a:pPr>
              <a:buNone/>
            </a:pPr>
            <a:r>
              <a:rPr lang="en-GB" dirty="0" smtClean="0"/>
              <a:t>The difference between the two classes of words </a:t>
            </a:r>
            <a:r>
              <a:rPr lang="en-GB" b="1" u="sng" dirty="0" smtClean="0"/>
              <a:t>in affixation </a:t>
            </a:r>
            <a:r>
              <a:rPr lang="en-GB" u="sng" dirty="0" smtClean="0"/>
              <a:t>is marked both by a special derivational affix and a paradigm</a:t>
            </a:r>
            <a:r>
              <a:rPr lang="en-GB" dirty="0" smtClean="0"/>
              <a:t>, whereas </a:t>
            </a:r>
            <a:r>
              <a:rPr lang="en-GB" b="1" u="sng" dirty="0" smtClean="0"/>
              <a:t>in conversion </a:t>
            </a:r>
            <a:r>
              <a:rPr lang="en-GB" u="sng" dirty="0" smtClean="0"/>
              <a:t>it is marked only by paradigmatic forms</a:t>
            </a:r>
            <a:r>
              <a:rPr lang="en-GB" dirty="0" smtClean="0"/>
              <a:t>.</a:t>
            </a:r>
            <a:endParaRPr lang="ru-RU" dirty="0" smtClean="0"/>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34" y="928670"/>
            <a:ext cx="8229600" cy="5929330"/>
          </a:xfrm>
        </p:spPr>
        <p:txBody>
          <a:bodyPr>
            <a:normAutofit/>
          </a:bodyPr>
          <a:lstStyle/>
          <a:p>
            <a:pPr marL="624078" indent="-514350">
              <a:buNone/>
            </a:pPr>
            <a:r>
              <a:rPr lang="en-GB" dirty="0" smtClean="0"/>
              <a:t>I. Verbs converted from nouns are called </a:t>
            </a:r>
            <a:r>
              <a:rPr lang="en-GB" b="1" i="1" u="sng" dirty="0" smtClean="0">
                <a:solidFill>
                  <a:srgbClr val="0070C0"/>
                </a:solidFill>
              </a:rPr>
              <a:t>denominal verbs</a:t>
            </a:r>
            <a:r>
              <a:rPr lang="en-GB" dirty="0" smtClean="0"/>
              <a:t>. If the noun refers to some object of reality (both animate and inanimate) the converted verb may denote:</a:t>
            </a:r>
          </a:p>
          <a:p>
            <a:pPr marL="442913" lvl="0" indent="-334963">
              <a:buFont typeface="+mj-lt"/>
              <a:buAutoNum type="arabicPeriod"/>
            </a:pPr>
            <a:r>
              <a:rPr lang="en-GB" sz="2400" u="sng" dirty="0" smtClean="0"/>
              <a:t>action characteristic of the object:</a:t>
            </a:r>
            <a:r>
              <a:rPr lang="en-GB" sz="2400" dirty="0" smtClean="0"/>
              <a:t> </a:t>
            </a:r>
            <a:r>
              <a:rPr lang="en-GB" sz="2400" i="1" dirty="0" smtClean="0">
                <a:solidFill>
                  <a:srgbClr val="C00000"/>
                </a:solidFill>
              </a:rPr>
              <a:t>ape </a:t>
            </a:r>
            <a:r>
              <a:rPr lang="en-GB" sz="2400" dirty="0" smtClean="0">
                <a:solidFill>
                  <a:srgbClr val="C00000"/>
                </a:solidFill>
              </a:rPr>
              <a:t>(n)</a:t>
            </a:r>
            <a:r>
              <a:rPr lang="en-US" sz="2400" i="1" dirty="0" smtClean="0">
                <a:solidFill>
                  <a:srgbClr val="C00000"/>
                </a:solidFill>
              </a:rPr>
              <a:t> — </a:t>
            </a:r>
            <a:r>
              <a:rPr lang="en-GB" sz="2400" i="1" dirty="0" smtClean="0">
                <a:solidFill>
                  <a:srgbClr val="C00000"/>
                </a:solidFill>
              </a:rPr>
              <a:t>ape</a:t>
            </a:r>
            <a:r>
              <a:rPr lang="en-GB" sz="2400" b="1" dirty="0" smtClean="0">
                <a:solidFill>
                  <a:srgbClr val="C00000"/>
                </a:solidFill>
              </a:rPr>
              <a:t> (</a:t>
            </a:r>
            <a:r>
              <a:rPr lang="en-GB" sz="2400" dirty="0" smtClean="0">
                <a:solidFill>
                  <a:srgbClr val="C00000"/>
                </a:solidFill>
              </a:rPr>
              <a:t>v)</a:t>
            </a:r>
            <a:r>
              <a:rPr lang="en-US" sz="2400" dirty="0" smtClean="0"/>
              <a:t> — ‘</a:t>
            </a:r>
            <a:r>
              <a:rPr lang="en-GB" sz="2400" dirty="0" smtClean="0"/>
              <a:t>imitate in a foolish way’; </a:t>
            </a:r>
            <a:endParaRPr lang="ru-RU" sz="2400" dirty="0" smtClean="0"/>
          </a:p>
          <a:p>
            <a:pPr marL="450850" lvl="0" indent="-341313">
              <a:buFont typeface="+mj-lt"/>
              <a:buAutoNum type="arabicPeriod"/>
            </a:pPr>
            <a:r>
              <a:rPr lang="en-GB" sz="2400" u="sng" dirty="0" smtClean="0"/>
              <a:t>instrumental use of the object: </a:t>
            </a:r>
            <a:r>
              <a:rPr lang="en-GB" sz="2400" i="1" dirty="0" smtClean="0">
                <a:solidFill>
                  <a:srgbClr val="C00000"/>
                </a:solidFill>
              </a:rPr>
              <a:t>screw </a:t>
            </a:r>
            <a:r>
              <a:rPr lang="en-GB" sz="2400" dirty="0" smtClean="0">
                <a:solidFill>
                  <a:srgbClr val="C00000"/>
                </a:solidFill>
              </a:rPr>
              <a:t>(n)</a:t>
            </a:r>
            <a:r>
              <a:rPr lang="en-GB" sz="2400" i="1" dirty="0" smtClean="0">
                <a:solidFill>
                  <a:srgbClr val="C00000"/>
                </a:solidFill>
              </a:rPr>
              <a:t> − screw</a:t>
            </a:r>
            <a:r>
              <a:rPr lang="en-GB" sz="2400" b="1" dirty="0" smtClean="0">
                <a:solidFill>
                  <a:srgbClr val="C00000"/>
                </a:solidFill>
              </a:rPr>
              <a:t> (</a:t>
            </a:r>
            <a:r>
              <a:rPr lang="en-GB" sz="2400" dirty="0" smtClean="0">
                <a:solidFill>
                  <a:srgbClr val="C00000"/>
                </a:solidFill>
              </a:rPr>
              <a:t>v)</a:t>
            </a:r>
            <a:r>
              <a:rPr lang="en-GB" sz="2400" i="1" dirty="0" smtClean="0">
                <a:solidFill>
                  <a:srgbClr val="00B050"/>
                </a:solidFill>
              </a:rPr>
              <a:t> </a:t>
            </a:r>
            <a:r>
              <a:rPr lang="en-GB" sz="2400" i="1" dirty="0" smtClean="0"/>
              <a:t>−</a:t>
            </a:r>
            <a:r>
              <a:rPr lang="en-US" sz="2400" dirty="0" smtClean="0"/>
              <a:t> ‘</a:t>
            </a:r>
            <a:r>
              <a:rPr lang="en-GB" sz="2400" dirty="0" smtClean="0"/>
              <a:t>fasten with a screw’; </a:t>
            </a:r>
            <a:endParaRPr lang="ru-RU" sz="2400" dirty="0" smtClean="0"/>
          </a:p>
          <a:p>
            <a:pPr marL="450850" lvl="0" indent="-341313">
              <a:buFont typeface="+mj-lt"/>
              <a:buAutoNum type="arabicPeriod"/>
            </a:pPr>
            <a:r>
              <a:rPr lang="en-GB" sz="2400" u="sng" dirty="0" smtClean="0"/>
              <a:t>acquisition or addition of the object: </a:t>
            </a:r>
            <a:r>
              <a:rPr lang="en-GB" sz="2400" i="1" dirty="0" smtClean="0">
                <a:solidFill>
                  <a:srgbClr val="C00000"/>
                </a:solidFill>
              </a:rPr>
              <a:t>fish </a:t>
            </a:r>
            <a:r>
              <a:rPr lang="en-GB" sz="2400" dirty="0" smtClean="0">
                <a:solidFill>
                  <a:srgbClr val="C00000"/>
                </a:solidFill>
              </a:rPr>
              <a:t>(n) - </a:t>
            </a:r>
            <a:r>
              <a:rPr lang="en-GB" sz="2400" i="1" dirty="0" smtClean="0">
                <a:solidFill>
                  <a:srgbClr val="C00000"/>
                </a:solidFill>
              </a:rPr>
              <a:t>fish </a:t>
            </a:r>
            <a:r>
              <a:rPr lang="en-GB" sz="2400" b="1" dirty="0" smtClean="0">
                <a:solidFill>
                  <a:srgbClr val="C00000"/>
                </a:solidFill>
              </a:rPr>
              <a:t>(</a:t>
            </a:r>
            <a:r>
              <a:rPr lang="en-GB" sz="2400" dirty="0" smtClean="0">
                <a:solidFill>
                  <a:srgbClr val="C00000"/>
                </a:solidFill>
              </a:rPr>
              <a:t>v)</a:t>
            </a:r>
            <a:r>
              <a:rPr lang="en-GB" sz="2400" i="1" dirty="0" smtClean="0">
                <a:solidFill>
                  <a:srgbClr val="00B050"/>
                </a:solidFill>
              </a:rPr>
              <a:t> </a:t>
            </a:r>
            <a:r>
              <a:rPr lang="en-GB" sz="2400" i="1" dirty="0" smtClean="0"/>
              <a:t>− ‘</a:t>
            </a:r>
            <a:r>
              <a:rPr lang="en-GB" sz="2400" dirty="0" smtClean="0"/>
              <a:t>catch or try to catch fish’; </a:t>
            </a:r>
            <a:endParaRPr lang="ru-RU" sz="2400" dirty="0" smtClean="0"/>
          </a:p>
          <a:p>
            <a:pPr marL="450850" lvl="0" indent="-341313">
              <a:buFont typeface="+mj-lt"/>
              <a:buAutoNum type="arabicPeriod"/>
            </a:pPr>
            <a:r>
              <a:rPr lang="en-GB" sz="2400" u="sng" dirty="0" smtClean="0"/>
              <a:t>deprivation of the object:</a:t>
            </a:r>
            <a:r>
              <a:rPr lang="en-GB" sz="2400" dirty="0" smtClean="0"/>
              <a:t> </a:t>
            </a:r>
            <a:r>
              <a:rPr lang="en-GB" sz="2400" i="1" dirty="0" smtClean="0">
                <a:solidFill>
                  <a:srgbClr val="C00000"/>
                </a:solidFill>
              </a:rPr>
              <a:t>dust </a:t>
            </a:r>
            <a:r>
              <a:rPr lang="en-GB" sz="2400" dirty="0" smtClean="0">
                <a:solidFill>
                  <a:srgbClr val="C00000"/>
                </a:solidFill>
              </a:rPr>
              <a:t>(n)</a:t>
            </a:r>
            <a:r>
              <a:rPr lang="en-GB" sz="2400" i="1" dirty="0" smtClean="0">
                <a:solidFill>
                  <a:srgbClr val="C00000"/>
                </a:solidFill>
              </a:rPr>
              <a:t> − dust</a:t>
            </a:r>
            <a:r>
              <a:rPr lang="en-GB" sz="2400" b="1" dirty="0" smtClean="0">
                <a:solidFill>
                  <a:srgbClr val="C00000"/>
                </a:solidFill>
              </a:rPr>
              <a:t> (</a:t>
            </a:r>
            <a:r>
              <a:rPr lang="en-GB" sz="2400" dirty="0" smtClean="0">
                <a:solidFill>
                  <a:srgbClr val="C00000"/>
                </a:solidFill>
              </a:rPr>
              <a:t>v)</a:t>
            </a:r>
            <a:r>
              <a:rPr lang="en-GB" sz="2400" i="1" dirty="0" smtClean="0">
                <a:solidFill>
                  <a:srgbClr val="C00000"/>
                </a:solidFill>
              </a:rPr>
              <a:t> </a:t>
            </a:r>
            <a:r>
              <a:rPr lang="en-GB" sz="2400" i="1" dirty="0" smtClean="0"/>
              <a:t>− ‘</a:t>
            </a:r>
            <a:r>
              <a:rPr lang="en-GB" sz="2400" dirty="0" smtClean="0"/>
              <a:t>remove dust from something, etc.</a:t>
            </a:r>
          </a:p>
          <a:p>
            <a:pPr marL="450850" lvl="0" indent="-341313">
              <a:buFont typeface="+mj-lt"/>
              <a:buAutoNum type="arabicPeriod"/>
            </a:pPr>
            <a:r>
              <a:rPr lang="en-GB" sz="2400" dirty="0" smtClean="0"/>
              <a:t>location: </a:t>
            </a:r>
            <a:r>
              <a:rPr lang="en-GB" sz="2400" i="1" dirty="0" smtClean="0">
                <a:solidFill>
                  <a:srgbClr val="C00000"/>
                </a:solidFill>
              </a:rPr>
              <a:t>garage (n) – garage (v)</a:t>
            </a:r>
            <a:r>
              <a:rPr lang="en-GB" sz="2400" dirty="0" smtClean="0"/>
              <a:t> ‘to put a car in a garage’</a:t>
            </a:r>
          </a:p>
          <a:p>
            <a:pPr marL="450850" lvl="0" indent="-341313">
              <a:buFont typeface="+mj-lt"/>
              <a:buAutoNum type="arabicPeriod"/>
            </a:pPr>
            <a:endParaRPr lang="en-GB" dirty="0" smtClean="0"/>
          </a:p>
          <a:p>
            <a:pPr marL="450850" lvl="0" indent="-341313">
              <a:buFont typeface="+mj-lt"/>
              <a:buAutoNum type="arabicPeriod"/>
            </a:pPr>
            <a:endParaRPr lang="ru-RU" dirty="0" smtClean="0"/>
          </a:p>
          <a:p>
            <a:endParaRPr lang="ru-RU" dirty="0" smtClean="0"/>
          </a:p>
          <a:p>
            <a:endParaRPr lang="ru-RU" dirty="0" smtClean="0"/>
          </a:p>
          <a:p>
            <a:endParaRPr lang="ru-RU" dirty="0"/>
          </a:p>
        </p:txBody>
      </p:sp>
      <p:sp>
        <p:nvSpPr>
          <p:cNvPr id="3" name="Заголовок 2"/>
          <p:cNvSpPr>
            <a:spLocks noGrp="1"/>
          </p:cNvSpPr>
          <p:nvPr>
            <p:ph type="title"/>
          </p:nvPr>
        </p:nvSpPr>
        <p:spPr>
          <a:xfrm>
            <a:off x="357158" y="274638"/>
            <a:ext cx="8329642" cy="439718"/>
          </a:xfrm>
        </p:spPr>
        <p:txBody>
          <a:bodyPr>
            <a:normAutofit fontScale="90000"/>
          </a:bodyPr>
          <a:lstStyle/>
          <a:p>
            <a:pPr lvl="4" algn="ctr" rtl="0">
              <a:spcBef>
                <a:spcPct val="0"/>
              </a:spcBef>
            </a:pPr>
            <a:r>
              <a:rPr lang="en-US" sz="3200" dirty="0" smtClean="0">
                <a:solidFill>
                  <a:srgbClr val="FFC000"/>
                </a:solidFill>
                <a:effectLst>
                  <a:outerShdw blurRad="38100" dist="38100" dir="2700000" algn="tl">
                    <a:srgbClr val="000000">
                      <a:alpha val="43137"/>
                    </a:srgbClr>
                  </a:outerShdw>
                </a:effectLst>
              </a:rPr>
              <a:t>3. </a:t>
            </a:r>
            <a:r>
              <a:rPr lang="en-US" sz="3200" u="sng" dirty="0" smtClean="0">
                <a:solidFill>
                  <a:srgbClr val="FFC000"/>
                </a:solidFill>
                <a:effectLst>
                  <a:outerShdw blurRad="38100" dist="38100" dir="2700000" algn="tl">
                    <a:srgbClr val="000000">
                      <a:alpha val="43137"/>
                    </a:srgbClr>
                  </a:outerShdw>
                </a:effectLst>
              </a:rPr>
              <a:t>TYPICAL </a:t>
            </a:r>
            <a:r>
              <a:rPr lang="en-US" sz="3200" u="sng" dirty="0">
                <a:solidFill>
                  <a:srgbClr val="FFC000"/>
                </a:solidFill>
                <a:effectLst>
                  <a:outerShdw blurRad="38100" dist="38100" dir="2700000" algn="tl">
                    <a:srgbClr val="000000">
                      <a:alpha val="43137"/>
                    </a:srgbClr>
                  </a:outerShdw>
                </a:effectLst>
              </a:rPr>
              <a:t>SEMANTIC </a:t>
            </a:r>
            <a:r>
              <a:rPr lang="en-US" sz="3200" u="sng" dirty="0" smtClean="0">
                <a:solidFill>
                  <a:srgbClr val="FFC000"/>
                </a:solidFill>
                <a:effectLst>
                  <a:outerShdw blurRad="38100" dist="38100" dir="2700000" algn="tl">
                    <a:srgbClr val="000000">
                      <a:alpha val="43137"/>
                    </a:srgbClr>
                  </a:outerShdw>
                </a:effectLst>
              </a:rPr>
              <a:t>RELATIONS</a:t>
            </a:r>
            <a:endParaRPr lang="ru-RU" sz="3200" u="sng" dirty="0">
              <a:solidFill>
                <a:srgbClr val="FFC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28604"/>
            <a:ext cx="8229600" cy="6429396"/>
          </a:xfrm>
        </p:spPr>
        <p:txBody>
          <a:bodyPr>
            <a:normAutofit fontScale="92500"/>
          </a:bodyPr>
          <a:lstStyle/>
          <a:p>
            <a:r>
              <a:rPr lang="en-GB" dirty="0" smtClean="0"/>
              <a:t>2. Nouns converted from verbs are called </a:t>
            </a:r>
            <a:r>
              <a:rPr lang="en-GB" b="1" i="1" u="sng" dirty="0" smtClean="0">
                <a:solidFill>
                  <a:srgbClr val="0070C0"/>
                </a:solidFill>
              </a:rPr>
              <a:t>deverbal substantives</a:t>
            </a:r>
            <a:r>
              <a:rPr lang="en-GB" i="1" u="sng" dirty="0" smtClean="0">
                <a:solidFill>
                  <a:srgbClr val="0070C0"/>
                </a:solidFill>
              </a:rPr>
              <a:t>. </a:t>
            </a:r>
            <a:r>
              <a:rPr lang="en-GB" dirty="0" smtClean="0"/>
              <a:t>The verb generally referring to an action, the converted noun may denote:</a:t>
            </a:r>
            <a:endParaRPr lang="ru-RU" dirty="0" smtClean="0"/>
          </a:p>
          <a:p>
            <a:pPr marL="624078" lvl="0" indent="-514350">
              <a:buFont typeface="+mj-lt"/>
              <a:buAutoNum type="arabicPeriod"/>
            </a:pPr>
            <a:r>
              <a:rPr lang="en-GB" u="sng" dirty="0" smtClean="0"/>
              <a:t>instance of the action</a:t>
            </a:r>
            <a:r>
              <a:rPr lang="en-GB" dirty="0" smtClean="0"/>
              <a:t>, e.g. </a:t>
            </a:r>
            <a:r>
              <a:rPr lang="en-GB" i="1" dirty="0" smtClean="0">
                <a:solidFill>
                  <a:srgbClr val="C00000"/>
                </a:solidFill>
              </a:rPr>
              <a:t>jump </a:t>
            </a:r>
            <a:r>
              <a:rPr lang="en-GB" dirty="0" smtClean="0">
                <a:solidFill>
                  <a:srgbClr val="C00000"/>
                </a:solidFill>
              </a:rPr>
              <a:t>(v)</a:t>
            </a:r>
            <a:r>
              <a:rPr lang="en-GB" i="1" dirty="0" smtClean="0">
                <a:solidFill>
                  <a:srgbClr val="C00000"/>
                </a:solidFill>
              </a:rPr>
              <a:t> — jump</a:t>
            </a:r>
            <a:r>
              <a:rPr lang="en-GB" dirty="0" smtClean="0">
                <a:solidFill>
                  <a:srgbClr val="C00000"/>
                </a:solidFill>
              </a:rPr>
              <a:t> (n)</a:t>
            </a:r>
            <a:r>
              <a:rPr lang="en-US" dirty="0" smtClean="0">
                <a:solidFill>
                  <a:srgbClr val="C00000"/>
                </a:solidFill>
              </a:rPr>
              <a:t> </a:t>
            </a:r>
            <a:r>
              <a:rPr lang="en-US" dirty="0" smtClean="0"/>
              <a:t>— </a:t>
            </a:r>
            <a:r>
              <a:rPr lang="en-GB" dirty="0" smtClean="0"/>
              <a:t>’sudden spring from the ground’; </a:t>
            </a:r>
            <a:endParaRPr lang="ru-RU" dirty="0" smtClean="0"/>
          </a:p>
          <a:p>
            <a:pPr marL="624078" lvl="0" indent="-514350">
              <a:buFont typeface="+mj-lt"/>
              <a:buAutoNum type="arabicPeriod"/>
            </a:pPr>
            <a:r>
              <a:rPr lang="en-GB" u="sng" dirty="0" smtClean="0"/>
              <a:t>agent of the action</a:t>
            </a:r>
            <a:r>
              <a:rPr lang="en-GB" dirty="0" smtClean="0"/>
              <a:t>, e.g. </a:t>
            </a:r>
            <a:r>
              <a:rPr lang="en-GB" i="1" dirty="0" smtClean="0">
                <a:solidFill>
                  <a:srgbClr val="C00000"/>
                </a:solidFill>
              </a:rPr>
              <a:t>help </a:t>
            </a:r>
            <a:r>
              <a:rPr lang="en-GB" b="1" dirty="0" smtClean="0">
                <a:solidFill>
                  <a:srgbClr val="C00000"/>
                </a:solidFill>
              </a:rPr>
              <a:t>(</a:t>
            </a:r>
            <a:r>
              <a:rPr lang="en-GB" dirty="0" smtClean="0">
                <a:solidFill>
                  <a:srgbClr val="C00000"/>
                </a:solidFill>
              </a:rPr>
              <a:t>v) </a:t>
            </a:r>
            <a:r>
              <a:rPr lang="en-GB" i="1" dirty="0" smtClean="0">
                <a:solidFill>
                  <a:srgbClr val="C00000"/>
                </a:solidFill>
              </a:rPr>
              <a:t>−</a:t>
            </a:r>
            <a:r>
              <a:rPr lang="en-GB" dirty="0" smtClean="0">
                <a:solidFill>
                  <a:srgbClr val="C00000"/>
                </a:solidFill>
              </a:rPr>
              <a:t> </a:t>
            </a:r>
            <a:r>
              <a:rPr lang="en-GB" i="1" dirty="0" smtClean="0">
                <a:solidFill>
                  <a:srgbClr val="C00000"/>
                </a:solidFill>
              </a:rPr>
              <a:t>help</a:t>
            </a:r>
            <a:r>
              <a:rPr lang="en-GB" dirty="0" smtClean="0">
                <a:solidFill>
                  <a:srgbClr val="C00000"/>
                </a:solidFill>
              </a:rPr>
              <a:t> (n)</a:t>
            </a:r>
            <a:r>
              <a:rPr lang="en-GB" i="1" dirty="0" smtClean="0">
                <a:solidFill>
                  <a:srgbClr val="C00000"/>
                </a:solidFill>
              </a:rPr>
              <a:t> </a:t>
            </a:r>
            <a:r>
              <a:rPr lang="en-GB" i="1" dirty="0" smtClean="0"/>
              <a:t>− ‘</a:t>
            </a:r>
            <a:r>
              <a:rPr lang="en-GB" dirty="0" smtClean="0"/>
              <a:t>a</a:t>
            </a:r>
            <a:r>
              <a:rPr lang="en-GB" i="1" dirty="0" smtClean="0"/>
              <a:t> </a:t>
            </a:r>
            <a:r>
              <a:rPr lang="en-GB" dirty="0" smtClean="0"/>
              <a:t>person who helps’; it is of interest to mention that the deverbal personal nouns denoting the doer are mostly derogatory, e.g. </a:t>
            </a:r>
            <a:r>
              <a:rPr lang="en-GB" i="1" dirty="0" smtClean="0">
                <a:solidFill>
                  <a:srgbClr val="C00000"/>
                </a:solidFill>
              </a:rPr>
              <a:t>bore </a:t>
            </a:r>
            <a:r>
              <a:rPr lang="en-GB" b="1" dirty="0" smtClean="0">
                <a:solidFill>
                  <a:srgbClr val="C00000"/>
                </a:solidFill>
              </a:rPr>
              <a:t>(</a:t>
            </a:r>
            <a:r>
              <a:rPr lang="en-GB" dirty="0" smtClean="0">
                <a:solidFill>
                  <a:srgbClr val="C00000"/>
                </a:solidFill>
              </a:rPr>
              <a:t>v) </a:t>
            </a:r>
            <a:r>
              <a:rPr lang="en-GB" i="1" dirty="0" smtClean="0">
                <a:solidFill>
                  <a:srgbClr val="C00000"/>
                </a:solidFill>
              </a:rPr>
              <a:t>−</a:t>
            </a:r>
            <a:r>
              <a:rPr lang="en-GB" dirty="0" smtClean="0">
                <a:solidFill>
                  <a:srgbClr val="C00000"/>
                </a:solidFill>
              </a:rPr>
              <a:t> </a:t>
            </a:r>
            <a:r>
              <a:rPr lang="en-GB" i="1" dirty="0" smtClean="0">
                <a:solidFill>
                  <a:srgbClr val="C00000"/>
                </a:solidFill>
              </a:rPr>
              <a:t>bore</a:t>
            </a:r>
            <a:r>
              <a:rPr lang="en-GB" dirty="0" smtClean="0">
                <a:solidFill>
                  <a:srgbClr val="C00000"/>
                </a:solidFill>
              </a:rPr>
              <a:t> (n)</a:t>
            </a:r>
            <a:r>
              <a:rPr lang="en-GB" i="1" dirty="0" smtClean="0">
                <a:solidFill>
                  <a:srgbClr val="C00000"/>
                </a:solidFill>
              </a:rPr>
              <a:t> </a:t>
            </a:r>
            <a:r>
              <a:rPr lang="en-GB" i="1" dirty="0" smtClean="0"/>
              <a:t>− </a:t>
            </a:r>
            <a:r>
              <a:rPr lang="en-GB" dirty="0" smtClean="0"/>
              <a:t>‘a person that bores’; </a:t>
            </a:r>
            <a:endParaRPr lang="ru-RU" dirty="0" smtClean="0"/>
          </a:p>
          <a:p>
            <a:pPr marL="624078" lvl="0" indent="-514350">
              <a:buFont typeface="+mj-lt"/>
              <a:buAutoNum type="arabicPeriod"/>
            </a:pPr>
            <a:r>
              <a:rPr lang="en-GB" u="sng" dirty="0" smtClean="0"/>
              <a:t>place of the action</a:t>
            </a:r>
            <a:r>
              <a:rPr lang="en-GB" dirty="0" smtClean="0"/>
              <a:t>, e.g. </a:t>
            </a:r>
            <a:r>
              <a:rPr lang="en-GB" i="1" dirty="0" smtClean="0">
                <a:solidFill>
                  <a:srgbClr val="C00000"/>
                </a:solidFill>
              </a:rPr>
              <a:t>drive</a:t>
            </a:r>
            <a:r>
              <a:rPr lang="en-GB" b="1" dirty="0" smtClean="0">
                <a:solidFill>
                  <a:srgbClr val="C00000"/>
                </a:solidFill>
              </a:rPr>
              <a:t>(</a:t>
            </a:r>
            <a:r>
              <a:rPr lang="en-GB" dirty="0" smtClean="0">
                <a:solidFill>
                  <a:srgbClr val="C00000"/>
                </a:solidFill>
              </a:rPr>
              <a:t>v) </a:t>
            </a:r>
            <a:r>
              <a:rPr lang="en-GB" i="1" dirty="0" smtClean="0">
                <a:solidFill>
                  <a:srgbClr val="C00000"/>
                </a:solidFill>
              </a:rPr>
              <a:t>−</a:t>
            </a:r>
            <a:r>
              <a:rPr lang="en-GB" dirty="0" smtClean="0">
                <a:solidFill>
                  <a:srgbClr val="C00000"/>
                </a:solidFill>
              </a:rPr>
              <a:t> </a:t>
            </a:r>
            <a:r>
              <a:rPr lang="en-GB" i="1" dirty="0" smtClean="0">
                <a:solidFill>
                  <a:srgbClr val="C00000"/>
                </a:solidFill>
              </a:rPr>
              <a:t>drive </a:t>
            </a:r>
            <a:r>
              <a:rPr lang="en-GB" dirty="0" smtClean="0">
                <a:solidFill>
                  <a:srgbClr val="C00000"/>
                </a:solidFill>
              </a:rPr>
              <a:t>(n)</a:t>
            </a:r>
            <a:r>
              <a:rPr lang="en-GB" i="1" dirty="0" smtClean="0">
                <a:solidFill>
                  <a:srgbClr val="C00000"/>
                </a:solidFill>
              </a:rPr>
              <a:t> </a:t>
            </a:r>
            <a:r>
              <a:rPr lang="en-GB" i="1" dirty="0" smtClean="0"/>
              <a:t>− ‘</a:t>
            </a:r>
            <a:r>
              <a:rPr lang="en-GB" dirty="0" smtClean="0"/>
              <a:t>a</a:t>
            </a:r>
            <a:r>
              <a:rPr lang="en-GB" i="1" dirty="0" smtClean="0"/>
              <a:t> </a:t>
            </a:r>
            <a:r>
              <a:rPr lang="en-GB" dirty="0" smtClean="0"/>
              <a:t>path or road along which one drives’; </a:t>
            </a:r>
            <a:endParaRPr lang="ru-RU" dirty="0" smtClean="0"/>
          </a:p>
          <a:p>
            <a:pPr marL="624078" lvl="0" indent="-514350">
              <a:buFont typeface="+mj-lt"/>
              <a:buAutoNum type="arabicPeriod"/>
            </a:pPr>
            <a:r>
              <a:rPr lang="en-GB" u="sng" dirty="0" smtClean="0"/>
              <a:t>object or result of the action</a:t>
            </a:r>
            <a:r>
              <a:rPr lang="en-GB" dirty="0" smtClean="0"/>
              <a:t>, e.g. </a:t>
            </a:r>
            <a:r>
              <a:rPr lang="en-GB" i="1" dirty="0" smtClean="0">
                <a:solidFill>
                  <a:srgbClr val="C00000"/>
                </a:solidFill>
              </a:rPr>
              <a:t>peel </a:t>
            </a:r>
            <a:r>
              <a:rPr lang="en-GB" b="1" dirty="0" smtClean="0">
                <a:solidFill>
                  <a:srgbClr val="C00000"/>
                </a:solidFill>
              </a:rPr>
              <a:t>(</a:t>
            </a:r>
            <a:r>
              <a:rPr lang="en-GB" dirty="0" smtClean="0">
                <a:solidFill>
                  <a:srgbClr val="C00000"/>
                </a:solidFill>
              </a:rPr>
              <a:t>v) </a:t>
            </a:r>
            <a:r>
              <a:rPr lang="en-GB" i="1" dirty="0" smtClean="0">
                <a:solidFill>
                  <a:srgbClr val="C00000"/>
                </a:solidFill>
              </a:rPr>
              <a:t>−</a:t>
            </a:r>
            <a:r>
              <a:rPr lang="en-GB" dirty="0" smtClean="0">
                <a:solidFill>
                  <a:srgbClr val="C00000"/>
                </a:solidFill>
              </a:rPr>
              <a:t> </a:t>
            </a:r>
            <a:r>
              <a:rPr lang="en-GB" i="1" dirty="0" smtClean="0">
                <a:solidFill>
                  <a:srgbClr val="C00000"/>
                </a:solidFill>
              </a:rPr>
              <a:t>peel</a:t>
            </a:r>
            <a:r>
              <a:rPr lang="en-GB" dirty="0" smtClean="0">
                <a:solidFill>
                  <a:srgbClr val="C00000"/>
                </a:solidFill>
              </a:rPr>
              <a:t> (n)</a:t>
            </a:r>
            <a:r>
              <a:rPr lang="en-GB" i="1" dirty="0" smtClean="0">
                <a:solidFill>
                  <a:srgbClr val="C00000"/>
                </a:solidFill>
              </a:rPr>
              <a:t> </a:t>
            </a:r>
            <a:r>
              <a:rPr lang="en-GB" i="1" dirty="0" smtClean="0"/>
              <a:t>− </a:t>
            </a:r>
            <a:r>
              <a:rPr lang="en-US" dirty="0" smtClean="0"/>
              <a:t>‘</a:t>
            </a:r>
            <a:r>
              <a:rPr lang="en-GB" dirty="0" smtClean="0"/>
              <a:t>the outer skin of fruit or potatoes taken off; etc.</a:t>
            </a:r>
            <a:endParaRPr lang="ru-RU" dirty="0" smtClean="0"/>
          </a:p>
          <a:p>
            <a:pPr marL="624078" indent="-514350">
              <a:buFont typeface="+mj-lt"/>
              <a:buAutoNum type="arabicPeriod"/>
            </a:pP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357298"/>
            <a:ext cx="8229600" cy="5286412"/>
          </a:xfrm>
        </p:spPr>
        <p:txBody>
          <a:bodyPr>
            <a:normAutofit fontScale="92500"/>
          </a:bodyPr>
          <a:lstStyle/>
          <a:p>
            <a:pPr marL="624078" indent="-514350">
              <a:buFont typeface="+mj-lt"/>
              <a:buAutoNum type="arabicPeriod"/>
            </a:pPr>
            <a:r>
              <a:rPr lang="en-GB" b="1" u="sng" dirty="0" smtClean="0">
                <a:solidFill>
                  <a:srgbClr val="FFC000"/>
                </a:solidFill>
              </a:rPr>
              <a:t>The criterion of non-correspondence</a:t>
            </a:r>
            <a:r>
              <a:rPr lang="en-GB" u="sng" dirty="0" smtClean="0">
                <a:solidFill>
                  <a:srgbClr val="FFC000"/>
                </a:solidFill>
              </a:rPr>
              <a:t> </a:t>
            </a:r>
            <a:r>
              <a:rPr lang="en-GB" dirty="0" smtClean="0"/>
              <a:t>between the lexical meaning of the root-morpheme and the part-of-speech meaning of the stem in one of the two words is a conversion pair: </a:t>
            </a:r>
            <a:r>
              <a:rPr lang="en-GB" i="1" dirty="0" smtClean="0">
                <a:solidFill>
                  <a:srgbClr val="C00000"/>
                </a:solidFill>
              </a:rPr>
              <a:t>pen</a:t>
            </a:r>
            <a:r>
              <a:rPr lang="en-GB" b="1" dirty="0" smtClean="0"/>
              <a:t> </a:t>
            </a:r>
            <a:r>
              <a:rPr lang="en-GB" i="1" dirty="0" smtClean="0"/>
              <a:t>n</a:t>
            </a:r>
            <a:r>
              <a:rPr lang="en-US" dirty="0" smtClean="0"/>
              <a:t> — </a:t>
            </a:r>
            <a:r>
              <a:rPr lang="en-GB" i="1" dirty="0" smtClean="0">
                <a:solidFill>
                  <a:srgbClr val="C00000"/>
                </a:solidFill>
              </a:rPr>
              <a:t>pen</a:t>
            </a:r>
            <a:r>
              <a:rPr lang="en-GB" i="1" dirty="0" smtClean="0"/>
              <a:t> v, </a:t>
            </a:r>
            <a:r>
              <a:rPr lang="en-GB" i="1" dirty="0" smtClean="0">
                <a:solidFill>
                  <a:srgbClr val="C00000"/>
                </a:solidFill>
              </a:rPr>
              <a:t>father</a:t>
            </a:r>
            <a:r>
              <a:rPr lang="en-GB" i="1" dirty="0" smtClean="0"/>
              <a:t> n</a:t>
            </a:r>
            <a:r>
              <a:rPr lang="en-US" i="1" dirty="0" smtClean="0"/>
              <a:t> — </a:t>
            </a:r>
            <a:r>
              <a:rPr lang="en-GB" i="1" dirty="0" smtClean="0">
                <a:solidFill>
                  <a:srgbClr val="C00000"/>
                </a:solidFill>
              </a:rPr>
              <a:t>father</a:t>
            </a:r>
            <a:r>
              <a:rPr lang="en-GB" b="1" dirty="0" smtClean="0"/>
              <a:t> </a:t>
            </a:r>
            <a:r>
              <a:rPr lang="en-GB" i="1" dirty="0" smtClean="0"/>
              <a:t>v, </a:t>
            </a:r>
            <a:r>
              <a:rPr lang="en-GB" dirty="0" smtClean="0"/>
              <a:t>etc. the noun is the name for a being or a concrete thing. The lexical meaning of the root-morpheme corresponds to the part-of-speech meaning of the stem.</a:t>
            </a:r>
          </a:p>
          <a:p>
            <a:pPr marL="624078" indent="-514350">
              <a:buNone/>
            </a:pPr>
            <a:r>
              <a:rPr lang="en-GB" dirty="0" smtClean="0"/>
              <a:t>There are a great many conversion pairs in which it is extremely difficult to exactly determine the semantic character of the root-morpheme, e.g. </a:t>
            </a:r>
            <a:r>
              <a:rPr lang="en-GB" i="1" dirty="0" smtClean="0">
                <a:solidFill>
                  <a:srgbClr val="C00000"/>
                </a:solidFill>
              </a:rPr>
              <a:t>answer </a:t>
            </a:r>
            <a:r>
              <a:rPr lang="en-GB" i="1" dirty="0" smtClean="0"/>
              <a:t>v</a:t>
            </a:r>
            <a:r>
              <a:rPr lang="en-US" i="1" dirty="0" smtClean="0"/>
              <a:t> — </a:t>
            </a:r>
            <a:r>
              <a:rPr lang="en-GB" i="1" dirty="0" smtClean="0">
                <a:solidFill>
                  <a:srgbClr val="C00000"/>
                </a:solidFill>
              </a:rPr>
              <a:t>answer </a:t>
            </a:r>
            <a:r>
              <a:rPr lang="en-GB" i="1" dirty="0" smtClean="0"/>
              <a:t>n; </a:t>
            </a:r>
            <a:r>
              <a:rPr lang="en-GB" i="1" dirty="0" smtClean="0">
                <a:solidFill>
                  <a:srgbClr val="C00000"/>
                </a:solidFill>
              </a:rPr>
              <a:t>match</a:t>
            </a:r>
            <a:r>
              <a:rPr lang="en-GB" i="1" dirty="0" smtClean="0"/>
              <a:t> v — </a:t>
            </a:r>
            <a:r>
              <a:rPr lang="en-GB" i="1" dirty="0" smtClean="0">
                <a:solidFill>
                  <a:srgbClr val="C00000"/>
                </a:solidFill>
              </a:rPr>
              <a:t>match</a:t>
            </a:r>
            <a:r>
              <a:rPr lang="en-GB" b="1" dirty="0" smtClean="0"/>
              <a:t> </a:t>
            </a:r>
            <a:r>
              <a:rPr lang="en-GB" i="1" dirty="0" smtClean="0"/>
              <a:t>n</a:t>
            </a:r>
            <a:r>
              <a:rPr lang="en-GB" b="1" dirty="0" smtClean="0"/>
              <a:t>, </a:t>
            </a:r>
            <a:r>
              <a:rPr lang="en-GB" dirty="0" smtClean="0"/>
              <a:t>etc.</a:t>
            </a:r>
            <a:endParaRPr lang="ru-RU" dirty="0" smtClean="0"/>
          </a:p>
          <a:p>
            <a:pPr marL="624078" indent="-514350">
              <a:buNone/>
            </a:pPr>
            <a:endParaRPr lang="ru-RU" dirty="0"/>
          </a:p>
        </p:txBody>
      </p:sp>
      <p:sp>
        <p:nvSpPr>
          <p:cNvPr id="3" name="Заголовок 2"/>
          <p:cNvSpPr>
            <a:spLocks noGrp="1"/>
          </p:cNvSpPr>
          <p:nvPr>
            <p:ph type="title"/>
          </p:nvPr>
        </p:nvSpPr>
        <p:spPr>
          <a:xfrm>
            <a:off x="457200" y="142852"/>
            <a:ext cx="8229600" cy="1000132"/>
          </a:xfrm>
        </p:spPr>
        <p:txBody>
          <a:bodyPr>
            <a:normAutofit/>
          </a:bodyPr>
          <a:lstStyle/>
          <a:p>
            <a:pPr lvl="4" algn="ctr" rtl="0">
              <a:spcBef>
                <a:spcPct val="0"/>
              </a:spcBef>
            </a:pPr>
            <a:r>
              <a:rPr lang="en-US" sz="2800" dirty="0" smtClean="0">
                <a:solidFill>
                  <a:srgbClr val="FFC000"/>
                </a:solidFill>
                <a:effectLst>
                  <a:outerShdw blurRad="38100" dist="38100" dir="2700000" algn="tl">
                    <a:srgbClr val="000000">
                      <a:alpha val="43137"/>
                    </a:srgbClr>
                  </a:outerShdw>
                </a:effectLst>
              </a:rPr>
              <a:t>4. </a:t>
            </a:r>
            <a:r>
              <a:rPr lang="en-GB" sz="2800" dirty="0">
                <a:solidFill>
                  <a:srgbClr val="FFC000"/>
                </a:solidFill>
                <a:effectLst>
                  <a:outerShdw blurRad="38100" dist="38100" dir="2700000" algn="tl">
                    <a:srgbClr val="000000">
                      <a:alpha val="43137"/>
                    </a:srgbClr>
                  </a:outerShdw>
                </a:effectLst>
              </a:rPr>
              <a:t>CRITERIA OF SEMANTIC DERIVATION IN </a:t>
            </a:r>
            <a:r>
              <a:rPr lang="en-GB" sz="2800" dirty="0" smtClean="0">
                <a:solidFill>
                  <a:srgbClr val="FFC000"/>
                </a:solidFill>
                <a:effectLst>
                  <a:outerShdw blurRad="38100" dist="38100" dir="2700000" algn="tl">
                    <a:srgbClr val="000000">
                      <a:alpha val="43137"/>
                    </a:srgbClr>
                  </a:outerShdw>
                </a:effectLst>
              </a:rPr>
              <a:t>CONVERSION</a:t>
            </a:r>
            <a:endParaRPr lang="ru-RU" sz="2800" dirty="0">
              <a:solidFill>
                <a:srgbClr val="FFC000"/>
              </a:solidFill>
              <a:effectLst>
                <a:outerShdw blurRad="38100" dist="38100" dir="2700000" algn="tl">
                  <a:srgbClr val="000000">
                    <a:alpha val="43137"/>
                  </a:srgbClr>
                </a:outerShdw>
              </a:effectLs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142984"/>
            <a:ext cx="8229600" cy="5500726"/>
          </a:xfrm>
        </p:spPr>
        <p:txBody>
          <a:bodyPr>
            <a:normAutofit fontScale="92500" lnSpcReduction="10000"/>
          </a:bodyPr>
          <a:lstStyle/>
          <a:p>
            <a:pPr>
              <a:buNone/>
            </a:pPr>
            <a:r>
              <a:rPr lang="en-GB" dirty="0" smtClean="0"/>
              <a:t>involves a comparison of a conversion pair with analogous word-pairs making use of the synonymic sets, of which the words in question are members, e.g. </a:t>
            </a:r>
            <a:r>
              <a:rPr lang="en-GB" i="1" dirty="0" smtClean="0">
                <a:solidFill>
                  <a:srgbClr val="C00000"/>
                </a:solidFill>
              </a:rPr>
              <a:t>chat v</a:t>
            </a:r>
            <a:r>
              <a:rPr lang="en-US" i="1" dirty="0" smtClean="0">
                <a:solidFill>
                  <a:srgbClr val="C00000"/>
                </a:solidFill>
              </a:rPr>
              <a:t> — </a:t>
            </a:r>
            <a:r>
              <a:rPr lang="en-GB" i="1" dirty="0" smtClean="0">
                <a:solidFill>
                  <a:srgbClr val="C00000"/>
                </a:solidFill>
              </a:rPr>
              <a:t>chat n; show v</a:t>
            </a:r>
            <a:r>
              <a:rPr lang="en-US" i="1" dirty="0" smtClean="0">
                <a:solidFill>
                  <a:srgbClr val="C00000"/>
                </a:solidFill>
              </a:rPr>
              <a:t> — </a:t>
            </a:r>
            <a:r>
              <a:rPr lang="en-GB" i="1" dirty="0" smtClean="0">
                <a:solidFill>
                  <a:srgbClr val="C00000"/>
                </a:solidFill>
              </a:rPr>
              <a:t>show</a:t>
            </a:r>
            <a:r>
              <a:rPr lang="en-GB" i="1" dirty="0" smtClean="0"/>
              <a:t> n, </a:t>
            </a:r>
            <a:r>
              <a:rPr lang="en-GB" dirty="0" smtClean="0"/>
              <a:t>etc. with analogous synonymic word-pairs like </a:t>
            </a:r>
            <a:r>
              <a:rPr lang="en-GB" i="1" dirty="0" smtClean="0">
                <a:solidFill>
                  <a:srgbClr val="C00000"/>
                </a:solidFill>
              </a:rPr>
              <a:t>converse</a:t>
            </a:r>
            <a:r>
              <a:rPr lang="en-US" i="1" dirty="0" smtClean="0">
                <a:solidFill>
                  <a:srgbClr val="C00000"/>
                </a:solidFill>
              </a:rPr>
              <a:t> — </a:t>
            </a:r>
            <a:r>
              <a:rPr lang="en-GB" i="1" dirty="0" smtClean="0">
                <a:solidFill>
                  <a:srgbClr val="C00000"/>
                </a:solidFill>
              </a:rPr>
              <a:t>conversation; exhibit — exhibition; occupy</a:t>
            </a:r>
            <a:r>
              <a:rPr lang="en-US" i="1" dirty="0" smtClean="0">
                <a:solidFill>
                  <a:srgbClr val="C00000"/>
                </a:solidFill>
              </a:rPr>
              <a:t> — </a:t>
            </a:r>
            <a:r>
              <a:rPr lang="en-GB" i="1" dirty="0" smtClean="0">
                <a:solidFill>
                  <a:srgbClr val="C00000"/>
                </a:solidFill>
              </a:rPr>
              <a:t>occupation</a:t>
            </a:r>
            <a:r>
              <a:rPr lang="en-GB" b="1" dirty="0" smtClean="0"/>
              <a:t>, </a:t>
            </a:r>
            <a:r>
              <a:rPr lang="en-GB" dirty="0" smtClean="0"/>
              <a:t>etc. </a:t>
            </a:r>
          </a:p>
          <a:p>
            <a:pPr>
              <a:buNone/>
            </a:pPr>
            <a:r>
              <a:rPr lang="en-GB" dirty="0" smtClean="0"/>
              <a:t>It becomes obvious that the nouns </a:t>
            </a:r>
            <a:r>
              <a:rPr lang="en-GB" i="1" dirty="0" smtClean="0">
                <a:solidFill>
                  <a:srgbClr val="C00000"/>
                </a:solidFill>
              </a:rPr>
              <a:t>chat, show, </a:t>
            </a:r>
            <a:r>
              <a:rPr lang="en-GB" dirty="0" smtClean="0"/>
              <a:t>etc. are the derived members. </a:t>
            </a:r>
          </a:p>
          <a:p>
            <a:pPr>
              <a:buNone/>
            </a:pPr>
            <a:r>
              <a:rPr lang="en-GB" dirty="0" smtClean="0"/>
              <a:t>The semantic relations in the case of </a:t>
            </a:r>
            <a:r>
              <a:rPr lang="en-GB" i="1" dirty="0" smtClean="0">
                <a:solidFill>
                  <a:srgbClr val="C00000"/>
                </a:solidFill>
              </a:rPr>
              <a:t>chat </a:t>
            </a:r>
            <a:r>
              <a:rPr lang="en-GB" i="1" dirty="0" smtClean="0"/>
              <a:t>v</a:t>
            </a:r>
            <a:r>
              <a:rPr lang="en-US" i="1" dirty="0" smtClean="0"/>
              <a:t> — </a:t>
            </a:r>
            <a:r>
              <a:rPr lang="en-GB" i="1" dirty="0" smtClean="0">
                <a:solidFill>
                  <a:srgbClr val="C00000"/>
                </a:solidFill>
              </a:rPr>
              <a:t>chat </a:t>
            </a:r>
            <a:r>
              <a:rPr lang="en-GB" i="1" dirty="0" smtClean="0"/>
              <a:t>n; </a:t>
            </a:r>
            <a:r>
              <a:rPr lang="en-GB" i="1" dirty="0" smtClean="0">
                <a:solidFill>
                  <a:srgbClr val="C00000"/>
                </a:solidFill>
              </a:rPr>
              <a:t>show</a:t>
            </a:r>
            <a:r>
              <a:rPr lang="en-GB" i="1" dirty="0" smtClean="0"/>
              <a:t> v</a:t>
            </a:r>
            <a:r>
              <a:rPr lang="en-US" i="1" dirty="0" smtClean="0"/>
              <a:t> — </a:t>
            </a:r>
            <a:r>
              <a:rPr lang="en-GB" i="1" dirty="0" smtClean="0"/>
              <a:t>s</a:t>
            </a:r>
            <a:r>
              <a:rPr lang="en-GB" i="1" dirty="0" smtClean="0">
                <a:solidFill>
                  <a:srgbClr val="C00000"/>
                </a:solidFill>
              </a:rPr>
              <a:t>how</a:t>
            </a:r>
            <a:r>
              <a:rPr lang="en-GB" i="1" dirty="0" smtClean="0"/>
              <a:t> n </a:t>
            </a:r>
            <a:r>
              <a:rPr lang="en-GB" dirty="0" smtClean="0"/>
              <a:t>are similar to those between </a:t>
            </a:r>
            <a:r>
              <a:rPr lang="en-GB" i="1" dirty="0" smtClean="0">
                <a:solidFill>
                  <a:srgbClr val="C00000"/>
                </a:solidFill>
              </a:rPr>
              <a:t>converse — conversation; exhibit</a:t>
            </a:r>
            <a:r>
              <a:rPr lang="en-US" i="1" dirty="0" smtClean="0">
                <a:solidFill>
                  <a:srgbClr val="C00000"/>
                </a:solidFill>
              </a:rPr>
              <a:t> — </a:t>
            </a:r>
            <a:r>
              <a:rPr lang="en-GB" i="1" dirty="0" smtClean="0">
                <a:solidFill>
                  <a:srgbClr val="C00000"/>
                </a:solidFill>
              </a:rPr>
              <a:t>exhibition</a:t>
            </a:r>
            <a:r>
              <a:rPr lang="en-GB" dirty="0" smtClean="0"/>
              <a:t>.</a:t>
            </a:r>
            <a:r>
              <a:rPr lang="en-GB" b="1" dirty="0" smtClean="0"/>
              <a:t> </a:t>
            </a:r>
          </a:p>
          <a:p>
            <a:pPr>
              <a:buNone/>
            </a:pPr>
            <a:r>
              <a:rPr lang="en-GB" dirty="0" smtClean="0"/>
              <a:t>The synonymy criterion is considerably restricted in its application, it may be applied only to deverbal substantives (v &gt; n).</a:t>
            </a:r>
            <a:endParaRPr lang="ru-RU" dirty="0" smtClean="0"/>
          </a:p>
          <a:p>
            <a:endParaRPr lang="ru-RU" dirty="0"/>
          </a:p>
        </p:txBody>
      </p:sp>
      <p:sp>
        <p:nvSpPr>
          <p:cNvPr id="3" name="Заголовок 2"/>
          <p:cNvSpPr>
            <a:spLocks noGrp="1"/>
          </p:cNvSpPr>
          <p:nvPr>
            <p:ph type="title"/>
          </p:nvPr>
        </p:nvSpPr>
        <p:spPr>
          <a:xfrm>
            <a:off x="457200" y="274638"/>
            <a:ext cx="8229600" cy="796908"/>
          </a:xfrm>
        </p:spPr>
        <p:txBody>
          <a:bodyPr>
            <a:normAutofit/>
          </a:bodyPr>
          <a:lstStyle/>
          <a:p>
            <a:pPr algn="ctr"/>
            <a:r>
              <a:rPr lang="en-GB" sz="3600" dirty="0" smtClean="0">
                <a:solidFill>
                  <a:srgbClr val="FFC000"/>
                </a:solidFill>
              </a:rPr>
              <a:t>2. The synonymity criterion</a:t>
            </a:r>
            <a:endParaRPr lang="ru-RU" sz="3600" dirty="0">
              <a:solidFill>
                <a:srgbClr val="FFC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785794"/>
            <a:ext cx="8229600" cy="5715040"/>
          </a:xfrm>
        </p:spPr>
        <p:txBody>
          <a:bodyPr>
            <a:noAutofit/>
          </a:bodyPr>
          <a:lstStyle/>
          <a:p>
            <a:r>
              <a:rPr lang="en-US" sz="2200" dirty="0" smtClean="0"/>
              <a:t>is based on derivational relations</a:t>
            </a:r>
            <a:r>
              <a:rPr lang="en-GB" sz="2200" dirty="0" smtClean="0"/>
              <a:t> within the word-cluster of which the converted words in question are members. </a:t>
            </a:r>
          </a:p>
          <a:p>
            <a:pPr>
              <a:buNone/>
            </a:pPr>
            <a:r>
              <a:rPr lang="en-GB" sz="2200" dirty="0" smtClean="0"/>
              <a:t>If the centre of the cluster is a verb, all derived words of the first degree of derivation have suffixes generally added to a verb-base. The centre of a cluster being a noun, all the first-degree derivatives have suffixes generally added to a noun-base.</a:t>
            </a:r>
            <a:endParaRPr lang="ru-RU" sz="2200" dirty="0" smtClean="0"/>
          </a:p>
          <a:p>
            <a:pPr>
              <a:buNone/>
            </a:pPr>
            <a:r>
              <a:rPr lang="en-GB" sz="2200" dirty="0" smtClean="0"/>
              <a:t>In the word-cluster </a:t>
            </a:r>
            <a:r>
              <a:rPr lang="en-GB" sz="2200" i="1" dirty="0" smtClean="0">
                <a:solidFill>
                  <a:srgbClr val="C00000"/>
                </a:solidFill>
              </a:rPr>
              <a:t>hand n</a:t>
            </a:r>
            <a:r>
              <a:rPr lang="en-US" sz="2200" i="1" dirty="0" smtClean="0">
                <a:solidFill>
                  <a:srgbClr val="C00000"/>
                </a:solidFill>
              </a:rPr>
              <a:t> — </a:t>
            </a:r>
            <a:r>
              <a:rPr lang="en-GB" sz="2200" i="1" dirty="0" smtClean="0">
                <a:solidFill>
                  <a:srgbClr val="C00000"/>
                </a:solidFill>
              </a:rPr>
              <a:t>hand v</a:t>
            </a:r>
            <a:r>
              <a:rPr lang="en-US" sz="2200" i="1" dirty="0" smtClean="0">
                <a:solidFill>
                  <a:srgbClr val="C00000"/>
                </a:solidFill>
              </a:rPr>
              <a:t> — </a:t>
            </a:r>
            <a:r>
              <a:rPr lang="en-GB" sz="2200" i="1" dirty="0" smtClean="0">
                <a:solidFill>
                  <a:srgbClr val="C00000"/>
                </a:solidFill>
              </a:rPr>
              <a:t>handful</a:t>
            </a:r>
            <a:r>
              <a:rPr lang="en-US" sz="2200" i="1" dirty="0" smtClean="0">
                <a:solidFill>
                  <a:srgbClr val="C00000"/>
                </a:solidFill>
              </a:rPr>
              <a:t> — </a:t>
            </a:r>
            <a:r>
              <a:rPr lang="en-GB" sz="2200" i="1" dirty="0" smtClean="0">
                <a:solidFill>
                  <a:srgbClr val="C00000"/>
                </a:solidFill>
              </a:rPr>
              <a:t>handy</a:t>
            </a:r>
            <a:r>
              <a:rPr lang="en-US" sz="2200" i="1" dirty="0" smtClean="0">
                <a:solidFill>
                  <a:srgbClr val="C00000"/>
                </a:solidFill>
              </a:rPr>
              <a:t> — </a:t>
            </a:r>
            <a:r>
              <a:rPr lang="en-GB" sz="2200" i="1" dirty="0" smtClean="0">
                <a:solidFill>
                  <a:srgbClr val="C00000"/>
                </a:solidFill>
              </a:rPr>
              <a:t>handed</a:t>
            </a:r>
            <a:r>
              <a:rPr lang="en-GB" sz="2200" b="1" dirty="0" smtClean="0"/>
              <a:t> </a:t>
            </a:r>
            <a:r>
              <a:rPr lang="en-GB" sz="2200" dirty="0" smtClean="0"/>
              <a:t>the derived words have suffixes added to the noun-base which makes it possible to conclude that the structural and semantic centre of the whole cluster is the noun </a:t>
            </a:r>
            <a:r>
              <a:rPr lang="en-GB" sz="2200" i="1" dirty="0" smtClean="0">
                <a:solidFill>
                  <a:srgbClr val="C00000"/>
                </a:solidFill>
              </a:rPr>
              <a:t>hand</a:t>
            </a:r>
            <a:r>
              <a:rPr lang="en-GB" sz="2200" i="1" dirty="0" smtClean="0"/>
              <a:t>.</a:t>
            </a:r>
            <a:r>
              <a:rPr lang="en-GB" sz="2200" b="1" dirty="0" smtClean="0"/>
              <a:t> </a:t>
            </a:r>
          </a:p>
          <a:p>
            <a:r>
              <a:rPr lang="en-GB" sz="2200" dirty="0" smtClean="0"/>
              <a:t>Consequently, the verb </a:t>
            </a:r>
            <a:r>
              <a:rPr lang="en-GB" sz="2200" i="1" dirty="0" smtClean="0">
                <a:solidFill>
                  <a:srgbClr val="C00000"/>
                </a:solidFill>
              </a:rPr>
              <a:t>hand</a:t>
            </a:r>
            <a:r>
              <a:rPr lang="en-GB" sz="2200" b="1" dirty="0" smtClean="0"/>
              <a:t> </a:t>
            </a:r>
            <a:r>
              <a:rPr lang="en-GB" sz="2200" dirty="0" smtClean="0"/>
              <a:t>is semantically derived from the noun </a:t>
            </a:r>
            <a:r>
              <a:rPr lang="en-GB" sz="2200" i="1" dirty="0" smtClean="0">
                <a:solidFill>
                  <a:srgbClr val="C00000"/>
                </a:solidFill>
              </a:rPr>
              <a:t>hand</a:t>
            </a:r>
            <a:r>
              <a:rPr lang="en-GB" sz="2200" i="1" dirty="0" smtClean="0"/>
              <a:t>.</a:t>
            </a:r>
            <a:endParaRPr lang="ru-RU" sz="2200" dirty="0" smtClean="0"/>
          </a:p>
        </p:txBody>
      </p:sp>
      <p:sp>
        <p:nvSpPr>
          <p:cNvPr id="3" name="Заголовок 2"/>
          <p:cNvSpPr>
            <a:spLocks noGrp="1"/>
          </p:cNvSpPr>
          <p:nvPr>
            <p:ph type="title"/>
          </p:nvPr>
        </p:nvSpPr>
        <p:spPr>
          <a:xfrm>
            <a:off x="0" y="0"/>
            <a:ext cx="9144000" cy="857232"/>
          </a:xfrm>
        </p:spPr>
        <p:txBody>
          <a:bodyPr>
            <a:normAutofit/>
          </a:bodyPr>
          <a:lstStyle/>
          <a:p>
            <a:pPr algn="ctr"/>
            <a:r>
              <a:rPr lang="en-US" sz="2800" dirty="0" smtClean="0">
                <a:solidFill>
                  <a:srgbClr val="FFC000"/>
                </a:solidFill>
              </a:rPr>
              <a:t>3. </a:t>
            </a:r>
            <a:r>
              <a:rPr lang="en-GB" sz="2800" dirty="0" smtClean="0">
                <a:solidFill>
                  <a:srgbClr val="FFC000"/>
                </a:solidFill>
              </a:rPr>
              <a:t>THE CRITERION OF DERIVATIONAL RELATIONS</a:t>
            </a:r>
            <a:endParaRPr lang="ru-RU" sz="2800" dirty="0">
              <a:solidFill>
                <a:srgbClr val="FFC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10000"/>
          </a:bodyPr>
          <a:lstStyle/>
          <a:p>
            <a:r>
              <a:rPr lang="en-US" dirty="0" smtClean="0"/>
              <a:t>is based on semantic relations within conversion pair. </a:t>
            </a:r>
          </a:p>
          <a:p>
            <a:r>
              <a:rPr lang="en-US" dirty="0" smtClean="0"/>
              <a:t>The existence of relations typical of </a:t>
            </a:r>
            <a:r>
              <a:rPr lang="en-US" dirty="0" err="1" smtClean="0"/>
              <a:t>denominal</a:t>
            </a:r>
            <a:r>
              <a:rPr lang="en-US" dirty="0" smtClean="0"/>
              <a:t> verbs within a conversion pair proves that the verb is the derived member, the existence of relations typical of </a:t>
            </a:r>
            <a:r>
              <a:rPr lang="en-US" dirty="0" err="1" smtClean="0"/>
              <a:t>deverbal</a:t>
            </a:r>
            <a:r>
              <a:rPr lang="en-US" dirty="0" smtClean="0"/>
              <a:t> substantive marks the noun as the derived member. </a:t>
            </a:r>
          </a:p>
          <a:p>
            <a:r>
              <a:rPr lang="en-US" dirty="0" smtClean="0"/>
              <a:t>E.g., the semantic relations between </a:t>
            </a:r>
            <a:r>
              <a:rPr lang="en-US" i="1" dirty="0" smtClean="0">
                <a:solidFill>
                  <a:srgbClr val="C00000"/>
                </a:solidFill>
              </a:rPr>
              <a:t>crowd </a:t>
            </a:r>
            <a:r>
              <a:rPr lang="en-US" i="1" dirty="0" smtClean="0"/>
              <a:t>(n) – </a:t>
            </a:r>
            <a:r>
              <a:rPr lang="en-US" i="1" dirty="0" smtClean="0">
                <a:solidFill>
                  <a:srgbClr val="C00000"/>
                </a:solidFill>
              </a:rPr>
              <a:t>crowd </a:t>
            </a:r>
            <a:r>
              <a:rPr lang="en-US" i="1" dirty="0" smtClean="0"/>
              <a:t>(v)</a:t>
            </a:r>
            <a:r>
              <a:rPr lang="en-US" dirty="0" smtClean="0"/>
              <a:t> are perceived as those of ‘an object and an action characteristic of the object’. This fact makes it possible to conclude that the verb </a:t>
            </a:r>
            <a:r>
              <a:rPr lang="en-US" i="1" dirty="0" smtClean="0">
                <a:solidFill>
                  <a:srgbClr val="C00000"/>
                </a:solidFill>
              </a:rPr>
              <a:t>crowd</a:t>
            </a:r>
            <a:r>
              <a:rPr lang="en-US" dirty="0" smtClean="0">
                <a:solidFill>
                  <a:srgbClr val="C00000"/>
                </a:solidFill>
              </a:rPr>
              <a:t> </a:t>
            </a:r>
            <a:r>
              <a:rPr lang="en-US" dirty="0" smtClean="0"/>
              <a:t>is the derived member.  </a:t>
            </a:r>
            <a:endParaRPr lang="ru-RU" dirty="0" smtClean="0"/>
          </a:p>
          <a:p>
            <a:endParaRPr lang="ru-RU" dirty="0"/>
          </a:p>
        </p:txBody>
      </p:sp>
      <p:sp>
        <p:nvSpPr>
          <p:cNvPr id="3" name="Заголовок 2"/>
          <p:cNvSpPr>
            <a:spLocks noGrp="1"/>
          </p:cNvSpPr>
          <p:nvPr>
            <p:ph type="title"/>
          </p:nvPr>
        </p:nvSpPr>
        <p:spPr/>
        <p:txBody>
          <a:bodyPr>
            <a:normAutofit fontScale="90000"/>
          </a:bodyPr>
          <a:lstStyle/>
          <a:p>
            <a:pPr algn="ctr"/>
            <a:r>
              <a:rPr lang="en-US" dirty="0" smtClean="0">
                <a:solidFill>
                  <a:srgbClr val="FFC000"/>
                </a:solidFill>
              </a:rPr>
              <a:t>4. The criterion of semantic derivation </a:t>
            </a:r>
            <a:endParaRPr lang="ru-RU" dirty="0">
              <a:solidFill>
                <a:srgbClr val="FFC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85000" lnSpcReduction="20000"/>
          </a:bodyPr>
          <a:lstStyle/>
          <a:p>
            <a:r>
              <a:rPr lang="en-GB" dirty="0" smtClean="0"/>
              <a:t>According to this frequency criterion a lower frequency value testifies to the derived character of the word in question. </a:t>
            </a:r>
            <a:endParaRPr lang="ru-RU" dirty="0" smtClean="0"/>
          </a:p>
          <a:p>
            <a:r>
              <a:rPr lang="en-US" dirty="0" smtClean="0"/>
              <a:t>A</a:t>
            </a:r>
            <a:r>
              <a:rPr lang="en-GB" dirty="0" err="1" smtClean="0"/>
              <a:t>ccording</a:t>
            </a:r>
            <a:r>
              <a:rPr lang="en-GB" dirty="0" smtClean="0"/>
              <a:t> to M. West’s </a:t>
            </a:r>
            <a:r>
              <a:rPr lang="en-GB" i="1" dirty="0" smtClean="0"/>
              <a:t>A General Service List of English Words, </a:t>
            </a:r>
            <a:r>
              <a:rPr lang="en-GB" dirty="0" smtClean="0"/>
              <a:t>the frequency value of following verb</a:t>
            </a:r>
            <a:r>
              <a:rPr lang="en-US" dirty="0" smtClean="0"/>
              <a:t>-</a:t>
            </a:r>
            <a:r>
              <a:rPr lang="en-GB" dirty="0" smtClean="0"/>
              <a:t>noun conversion pairs in correlative meanings taken at random is estimated as follows:</a:t>
            </a:r>
            <a:endParaRPr lang="ru-RU" dirty="0" smtClean="0"/>
          </a:p>
          <a:p>
            <a:r>
              <a:rPr lang="en-GB" i="1" dirty="0" smtClean="0">
                <a:solidFill>
                  <a:srgbClr val="C00000"/>
                </a:solidFill>
              </a:rPr>
              <a:t>to answer </a:t>
            </a:r>
            <a:r>
              <a:rPr lang="en-US" dirty="0" smtClean="0"/>
              <a:t>(</a:t>
            </a:r>
            <a:r>
              <a:rPr lang="en-GB" dirty="0" smtClean="0"/>
              <a:t>V </a:t>
            </a:r>
            <a:r>
              <a:rPr lang="en-US" dirty="0" smtClean="0"/>
              <a:t>= 63%)</a:t>
            </a:r>
            <a:r>
              <a:rPr lang="en-US" i="1" dirty="0" smtClean="0"/>
              <a:t> — </a:t>
            </a:r>
            <a:r>
              <a:rPr lang="en-GB" i="1" dirty="0" smtClean="0">
                <a:solidFill>
                  <a:srgbClr val="C00000"/>
                </a:solidFill>
              </a:rPr>
              <a:t>answer </a:t>
            </a:r>
            <a:r>
              <a:rPr lang="en-GB" dirty="0" smtClean="0"/>
              <a:t>(N =35%),</a:t>
            </a:r>
            <a:r>
              <a:rPr lang="en-GB" i="1" dirty="0" smtClean="0"/>
              <a:t> </a:t>
            </a:r>
            <a:r>
              <a:rPr lang="en-GB" i="1" dirty="0" smtClean="0">
                <a:solidFill>
                  <a:srgbClr val="C00000"/>
                </a:solidFill>
              </a:rPr>
              <a:t>to hel</a:t>
            </a:r>
            <a:r>
              <a:rPr lang="en-GB" i="1" dirty="0" smtClean="0"/>
              <a:t>p </a:t>
            </a:r>
            <a:r>
              <a:rPr lang="en-GB" dirty="0" smtClean="0"/>
              <a:t>(V = 61%)</a:t>
            </a:r>
            <a:r>
              <a:rPr lang="en-GB" i="1" dirty="0" smtClean="0"/>
              <a:t> — </a:t>
            </a:r>
            <a:r>
              <a:rPr lang="en-GB" i="1" dirty="0" smtClean="0">
                <a:solidFill>
                  <a:srgbClr val="C00000"/>
                </a:solidFill>
              </a:rPr>
              <a:t>help </a:t>
            </a:r>
            <a:r>
              <a:rPr lang="en-GB" dirty="0" smtClean="0"/>
              <a:t>(N = 1%)</a:t>
            </a:r>
            <a:r>
              <a:rPr lang="en-GB" i="1" dirty="0" smtClean="0"/>
              <a:t>, </a:t>
            </a:r>
            <a:r>
              <a:rPr lang="en-GB" i="1" dirty="0" smtClean="0">
                <a:solidFill>
                  <a:srgbClr val="C00000"/>
                </a:solidFill>
              </a:rPr>
              <a:t>to joke </a:t>
            </a:r>
            <a:r>
              <a:rPr lang="en-GB" dirty="0" smtClean="0"/>
              <a:t>(V=8%)</a:t>
            </a:r>
            <a:r>
              <a:rPr lang="en-GB" i="1" dirty="0" smtClean="0"/>
              <a:t> — </a:t>
            </a:r>
            <a:r>
              <a:rPr lang="en-GB" i="1" dirty="0" smtClean="0">
                <a:solidFill>
                  <a:srgbClr val="C00000"/>
                </a:solidFill>
              </a:rPr>
              <a:t>joke</a:t>
            </a:r>
            <a:r>
              <a:rPr lang="en-GB" dirty="0" smtClean="0">
                <a:solidFill>
                  <a:srgbClr val="C00000"/>
                </a:solidFill>
              </a:rPr>
              <a:t> </a:t>
            </a:r>
            <a:r>
              <a:rPr lang="en-US" dirty="0" smtClean="0"/>
              <a:t>(N=82%)</a:t>
            </a:r>
            <a:r>
              <a:rPr lang="en-US" i="1" dirty="0" smtClean="0"/>
              <a:t>.</a:t>
            </a:r>
            <a:endParaRPr lang="ru-RU" dirty="0" smtClean="0"/>
          </a:p>
          <a:p>
            <a:r>
              <a:rPr lang="en-GB" dirty="0" smtClean="0"/>
              <a:t>By the frequency criterion of semantic derivation in the first two pairs the nouns </a:t>
            </a:r>
            <a:r>
              <a:rPr lang="en-GB" b="1" dirty="0" smtClean="0"/>
              <a:t>(</a:t>
            </a:r>
            <a:r>
              <a:rPr lang="en-GB" i="1" dirty="0" smtClean="0">
                <a:solidFill>
                  <a:srgbClr val="C00000"/>
                </a:solidFill>
              </a:rPr>
              <a:t>answer</a:t>
            </a:r>
            <a:r>
              <a:rPr lang="en-GB" i="1" dirty="0" smtClean="0"/>
              <a:t> </a:t>
            </a:r>
            <a:r>
              <a:rPr lang="en-GB" dirty="0" smtClean="0"/>
              <a:t>and </a:t>
            </a:r>
            <a:r>
              <a:rPr lang="en-GB" i="1" dirty="0" smtClean="0">
                <a:solidFill>
                  <a:srgbClr val="C00000"/>
                </a:solidFill>
              </a:rPr>
              <a:t>help</a:t>
            </a:r>
            <a:r>
              <a:rPr lang="en-GB" b="1" dirty="0" smtClean="0"/>
              <a:t>) </a:t>
            </a:r>
            <a:r>
              <a:rPr lang="en-GB" dirty="0" smtClean="0"/>
              <a:t>are derived words (deverbal substantives), in the other pair the verb </a:t>
            </a:r>
            <a:r>
              <a:rPr lang="en-GB" b="1" dirty="0" smtClean="0"/>
              <a:t>(</a:t>
            </a:r>
            <a:r>
              <a:rPr lang="en-GB" i="1" dirty="0" smtClean="0">
                <a:solidFill>
                  <a:srgbClr val="C00000"/>
                </a:solidFill>
              </a:rPr>
              <a:t>to joke)</a:t>
            </a:r>
            <a:r>
              <a:rPr lang="en-GB" b="1" dirty="0" smtClean="0">
                <a:solidFill>
                  <a:srgbClr val="C00000"/>
                </a:solidFill>
              </a:rPr>
              <a:t> </a:t>
            </a:r>
            <a:r>
              <a:rPr lang="en-GB" dirty="0" smtClean="0"/>
              <a:t>is converted from nouns (denominal verbs).</a:t>
            </a:r>
            <a:endParaRPr lang="ru-RU" dirty="0" smtClean="0"/>
          </a:p>
          <a:p>
            <a:endParaRPr lang="ru-RU" dirty="0"/>
          </a:p>
        </p:txBody>
      </p:sp>
      <p:sp>
        <p:nvSpPr>
          <p:cNvPr id="3" name="Заголовок 2"/>
          <p:cNvSpPr>
            <a:spLocks noGrp="1"/>
          </p:cNvSpPr>
          <p:nvPr>
            <p:ph type="title"/>
          </p:nvPr>
        </p:nvSpPr>
        <p:spPr/>
        <p:txBody>
          <a:bodyPr>
            <a:noAutofit/>
          </a:bodyPr>
          <a:lstStyle/>
          <a:p>
            <a:pPr algn="ctr"/>
            <a:r>
              <a:rPr lang="en-US" sz="3600" dirty="0" smtClean="0">
                <a:solidFill>
                  <a:srgbClr val="FFC000"/>
                </a:solidFill>
              </a:rPr>
              <a:t>5. THE CRITERION OF THE FREQUENCY OF OCCURRENCE</a:t>
            </a:r>
            <a:endParaRPr lang="ru-RU" sz="3600" dirty="0">
              <a:solidFill>
                <a:srgbClr val="FFC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928670"/>
            <a:ext cx="8229600" cy="6786610"/>
          </a:xfrm>
        </p:spPr>
        <p:txBody>
          <a:bodyPr>
            <a:normAutofit fontScale="55000" lnSpcReduction="20000"/>
          </a:bodyPr>
          <a:lstStyle/>
          <a:p>
            <a:pPr>
              <a:buNone/>
            </a:pPr>
            <a:r>
              <a:rPr lang="en-GB" sz="4400" dirty="0" smtClean="0"/>
              <a:t>The procedure of the transformational criterion helps to determine the direction of semantic derivation in conversion pairs. </a:t>
            </a:r>
            <a:endParaRPr lang="ru-RU" sz="4400" dirty="0" smtClean="0"/>
          </a:p>
          <a:p>
            <a:pPr>
              <a:buNone/>
            </a:pPr>
            <a:r>
              <a:rPr lang="en-GB" sz="4400" dirty="0" smtClean="0"/>
              <a:t>By analogy with the transformation of predicative </a:t>
            </a:r>
            <a:r>
              <a:rPr lang="en-GB" sz="4400" dirty="0" err="1" smtClean="0"/>
              <a:t>syntagmas</a:t>
            </a:r>
            <a:r>
              <a:rPr lang="en-GB" sz="4400" dirty="0" smtClean="0"/>
              <a:t> like </a:t>
            </a:r>
            <a:r>
              <a:rPr lang="en-GB" sz="4400" i="1" dirty="0" smtClean="0">
                <a:solidFill>
                  <a:srgbClr val="C00000"/>
                </a:solidFill>
              </a:rPr>
              <a:t>The committee elected John</a:t>
            </a:r>
            <a:r>
              <a:rPr lang="en-GB" sz="4400" dirty="0" smtClean="0">
                <a:solidFill>
                  <a:srgbClr val="C00000"/>
                </a:solidFill>
              </a:rPr>
              <a:t> </a:t>
            </a:r>
            <a:r>
              <a:rPr lang="en-GB" sz="4400" dirty="0" smtClean="0"/>
              <a:t>into the nominal </a:t>
            </a:r>
            <a:r>
              <a:rPr lang="en-GB" sz="4400" dirty="0" err="1" smtClean="0"/>
              <a:t>syntagma</a:t>
            </a:r>
            <a:r>
              <a:rPr lang="en-GB" sz="4400" dirty="0" smtClean="0"/>
              <a:t> </a:t>
            </a:r>
            <a:r>
              <a:rPr lang="en-GB" sz="4400" i="1" dirty="0" smtClean="0">
                <a:solidFill>
                  <a:srgbClr val="C00000"/>
                </a:solidFill>
              </a:rPr>
              <a:t>John’s election by the committee</a:t>
            </a:r>
            <a:r>
              <a:rPr lang="en-GB" sz="4400" dirty="0" smtClean="0">
                <a:solidFill>
                  <a:srgbClr val="C00000"/>
                </a:solidFill>
              </a:rPr>
              <a:t> </a:t>
            </a:r>
            <a:r>
              <a:rPr lang="en-GB" sz="4400" dirty="0" smtClean="0"/>
              <a:t>or</a:t>
            </a:r>
            <a:r>
              <a:rPr lang="en-GB" sz="4400" dirty="0" smtClean="0">
                <a:solidFill>
                  <a:srgbClr val="C00000"/>
                </a:solidFill>
              </a:rPr>
              <a:t> </a:t>
            </a:r>
            <a:r>
              <a:rPr lang="en-GB" sz="4400" i="1" dirty="0" smtClean="0">
                <a:solidFill>
                  <a:srgbClr val="C00000"/>
                </a:solidFill>
              </a:rPr>
              <a:t>the committee’s election of John</a:t>
            </a:r>
            <a:r>
              <a:rPr lang="en-GB" sz="4400" dirty="0" smtClean="0">
                <a:solidFill>
                  <a:srgbClr val="C00000"/>
                </a:solidFill>
              </a:rPr>
              <a:t> </a:t>
            </a:r>
            <a:r>
              <a:rPr lang="en-GB" sz="4400" dirty="0" smtClean="0"/>
              <a:t>in which the derivational relationship of </a:t>
            </a:r>
            <a:r>
              <a:rPr lang="en-GB" sz="4400" i="1" dirty="0" smtClean="0">
                <a:solidFill>
                  <a:srgbClr val="C00000"/>
                </a:solidFill>
              </a:rPr>
              <a:t>elect</a:t>
            </a:r>
            <a:r>
              <a:rPr lang="en-GB" sz="4400" b="1" dirty="0" smtClean="0"/>
              <a:t> </a:t>
            </a:r>
            <a:r>
              <a:rPr lang="en-GB" sz="4400" dirty="0" smtClean="0"/>
              <a:t>and </a:t>
            </a:r>
            <a:r>
              <a:rPr lang="en-GB" sz="4400" i="1" dirty="0" smtClean="0">
                <a:solidFill>
                  <a:srgbClr val="C00000"/>
                </a:solidFill>
              </a:rPr>
              <a:t>election</a:t>
            </a:r>
            <a:r>
              <a:rPr lang="en-GB" sz="4400" b="1" dirty="0" smtClean="0">
                <a:solidFill>
                  <a:srgbClr val="C00000"/>
                </a:solidFill>
              </a:rPr>
              <a:t> </a:t>
            </a:r>
            <a:r>
              <a:rPr lang="en-GB" sz="4400" dirty="0" smtClean="0"/>
              <a:t>is that of a derived word (election</a:t>
            </a:r>
            <a:r>
              <a:rPr lang="en-GB" sz="4400" b="1" dirty="0" smtClean="0"/>
              <a:t>) </a:t>
            </a:r>
            <a:r>
              <a:rPr lang="en-GB" sz="4400" dirty="0" smtClean="0"/>
              <a:t>to its base (elect).</a:t>
            </a:r>
            <a:r>
              <a:rPr lang="en-GB" sz="4400" b="1" dirty="0" smtClean="0"/>
              <a:t> </a:t>
            </a:r>
          </a:p>
          <a:p>
            <a:pPr>
              <a:buNone/>
            </a:pPr>
            <a:r>
              <a:rPr lang="en-GB" sz="4400" dirty="0" smtClean="0"/>
              <a:t>The possibility of transformations like </a:t>
            </a:r>
            <a:r>
              <a:rPr lang="en-GB" sz="4400" i="1" dirty="0" smtClean="0">
                <a:solidFill>
                  <a:srgbClr val="C00000"/>
                </a:solidFill>
              </a:rPr>
              <a:t>Roy loves nature </a:t>
            </a:r>
            <a:r>
              <a:rPr lang="en-US" sz="4400" i="1" dirty="0" smtClean="0">
                <a:solidFill>
                  <a:srgbClr val="C00000"/>
                </a:solidFill>
              </a:rPr>
              <a:t>-&gt; </a:t>
            </a:r>
            <a:r>
              <a:rPr lang="en-GB" sz="4400" i="1" dirty="0" smtClean="0">
                <a:solidFill>
                  <a:srgbClr val="C00000"/>
                </a:solidFill>
              </a:rPr>
              <a:t>Roy’s love of nature</a:t>
            </a:r>
            <a:r>
              <a:rPr lang="en-GB" sz="4400" dirty="0" smtClean="0">
                <a:solidFill>
                  <a:srgbClr val="C00000"/>
                </a:solidFill>
              </a:rPr>
              <a:t> </a:t>
            </a:r>
            <a:r>
              <a:rPr lang="en-GB" sz="4400" dirty="0" smtClean="0"/>
              <a:t>proves the derived character of the noun </a:t>
            </a:r>
            <a:r>
              <a:rPr lang="en-GB" sz="4400" i="1" dirty="0" smtClean="0">
                <a:solidFill>
                  <a:srgbClr val="C00000"/>
                </a:solidFill>
              </a:rPr>
              <a:t>love</a:t>
            </a:r>
            <a:r>
              <a:rPr lang="en-GB" sz="4400" b="1" dirty="0" smtClean="0"/>
              <a:t>. </a:t>
            </a:r>
          </a:p>
          <a:p>
            <a:pPr>
              <a:buNone/>
            </a:pPr>
            <a:r>
              <a:rPr lang="en-GB" sz="4400" dirty="0" smtClean="0"/>
              <a:t>Nouns cannot be regarded as derived from the corresponding verb base, e.g. </a:t>
            </a:r>
          </a:p>
          <a:p>
            <a:pPr>
              <a:buNone/>
            </a:pPr>
            <a:r>
              <a:rPr lang="en-GB" sz="4400" i="1" dirty="0" smtClean="0">
                <a:solidFill>
                  <a:srgbClr val="C00000"/>
                </a:solidFill>
              </a:rPr>
              <a:t>She bosses the establishment </a:t>
            </a:r>
            <a:r>
              <a:rPr lang="en-US" sz="4400" i="1" dirty="0" smtClean="0">
                <a:solidFill>
                  <a:srgbClr val="C00000"/>
                </a:solidFill>
              </a:rPr>
              <a:t>-&gt; </a:t>
            </a:r>
            <a:r>
              <a:rPr lang="en-GB" sz="4400" i="1" dirty="0" smtClean="0">
                <a:solidFill>
                  <a:srgbClr val="C00000"/>
                </a:solidFill>
              </a:rPr>
              <a:t>her boss of the establishment.</a:t>
            </a:r>
            <a:r>
              <a:rPr lang="en-GB" sz="4400" dirty="0" smtClean="0">
                <a:solidFill>
                  <a:srgbClr val="C00000"/>
                </a:solidFill>
              </a:rPr>
              <a:t> </a:t>
            </a:r>
            <a:r>
              <a:rPr lang="en-GB" sz="4400" baseline="30000" dirty="0" smtClean="0"/>
              <a:t> </a:t>
            </a:r>
            <a:endParaRPr lang="en-GB" sz="4400" i="1" dirty="0" smtClean="0">
              <a:solidFill>
                <a:srgbClr val="C00000"/>
              </a:solidFill>
            </a:endParaRPr>
          </a:p>
          <a:p>
            <a:pPr>
              <a:buNone/>
            </a:pPr>
            <a:r>
              <a:rPr lang="en-GB" sz="4400" i="1" dirty="0" smtClean="0">
                <a:solidFill>
                  <a:srgbClr val="C00000"/>
                </a:solidFill>
              </a:rPr>
              <a:t> I skinned the rabbit </a:t>
            </a:r>
            <a:r>
              <a:rPr lang="en-US" sz="4400" i="1" dirty="0" smtClean="0">
                <a:solidFill>
                  <a:srgbClr val="C00000"/>
                </a:solidFill>
              </a:rPr>
              <a:t>-&gt; </a:t>
            </a:r>
            <a:r>
              <a:rPr lang="en-GB" sz="4400" i="1" dirty="0" smtClean="0">
                <a:solidFill>
                  <a:srgbClr val="C00000"/>
                </a:solidFill>
              </a:rPr>
              <a:t>my skin of the rabbit. </a:t>
            </a:r>
            <a:endParaRPr lang="ru-RU" sz="4400" dirty="0" smtClean="0">
              <a:solidFill>
                <a:srgbClr val="C00000"/>
              </a:solidFill>
            </a:endParaRPr>
          </a:p>
          <a:p>
            <a:r>
              <a:rPr lang="en-US" sz="4400" dirty="0" smtClean="0"/>
              <a:t> </a:t>
            </a:r>
            <a:endParaRPr lang="ru-RU" sz="4400" dirty="0" smtClean="0"/>
          </a:p>
          <a:p>
            <a:endParaRPr lang="ru-RU" dirty="0"/>
          </a:p>
        </p:txBody>
      </p:sp>
      <p:sp>
        <p:nvSpPr>
          <p:cNvPr id="3" name="Заголовок 2"/>
          <p:cNvSpPr>
            <a:spLocks noGrp="1"/>
          </p:cNvSpPr>
          <p:nvPr>
            <p:ph type="title"/>
          </p:nvPr>
        </p:nvSpPr>
        <p:spPr>
          <a:xfrm>
            <a:off x="457200" y="0"/>
            <a:ext cx="8229600" cy="857232"/>
          </a:xfrm>
        </p:spPr>
        <p:txBody>
          <a:bodyPr>
            <a:normAutofit fontScale="90000"/>
          </a:bodyPr>
          <a:lstStyle/>
          <a:p>
            <a:r>
              <a:rPr lang="en-US" dirty="0" smtClean="0"/>
              <a:t>6. </a:t>
            </a:r>
            <a:r>
              <a:rPr lang="en-GB" sz="3600" dirty="0" smtClean="0">
                <a:solidFill>
                  <a:srgbClr val="FFC000"/>
                </a:solidFill>
              </a:rPr>
              <a:t>THE TRANSFORMATIONAL CRITERION</a:t>
            </a:r>
            <a:endParaRPr lang="ru-RU" sz="3600" dirty="0">
              <a:solidFill>
                <a:srgbClr val="FFC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285860"/>
            <a:ext cx="8229600" cy="5072098"/>
          </a:xfrm>
        </p:spPr>
        <p:txBody>
          <a:bodyPr>
            <a:normAutofit fontScale="92500" lnSpcReduction="10000"/>
          </a:bodyPr>
          <a:lstStyle/>
          <a:p>
            <a:r>
              <a:rPr lang="en-GB" b="1" i="1" u="sng" dirty="0" smtClean="0">
                <a:solidFill>
                  <a:srgbClr val="0070C0"/>
                </a:solidFill>
              </a:rPr>
              <a:t>Conversion</a:t>
            </a:r>
            <a:r>
              <a:rPr lang="en-GB" dirty="0" smtClean="0"/>
              <a:t>  is the way of forming words, which consists in making a new word from some existing word </a:t>
            </a:r>
            <a:r>
              <a:rPr lang="en-GB" u="sng" dirty="0" smtClean="0"/>
              <a:t>by changing the category of a part of speech</a:t>
            </a:r>
            <a:r>
              <a:rPr lang="en-GB" dirty="0" smtClean="0"/>
              <a:t>. </a:t>
            </a:r>
          </a:p>
          <a:p>
            <a:r>
              <a:rPr lang="en-GB" dirty="0" smtClean="0"/>
              <a:t>The morphemic shape of the original word remains unchanged: </a:t>
            </a:r>
            <a:r>
              <a:rPr lang="en-GB" i="1" dirty="0" smtClean="0">
                <a:solidFill>
                  <a:srgbClr val="00B050"/>
                </a:solidFill>
              </a:rPr>
              <a:t>love</a:t>
            </a:r>
            <a:r>
              <a:rPr lang="en-US" i="1" dirty="0" smtClean="0">
                <a:solidFill>
                  <a:srgbClr val="00B050"/>
                </a:solidFill>
              </a:rPr>
              <a:t> — </a:t>
            </a:r>
            <a:r>
              <a:rPr lang="en-GB" i="1" dirty="0" smtClean="0">
                <a:solidFill>
                  <a:srgbClr val="00B050"/>
                </a:solidFill>
              </a:rPr>
              <a:t>to love; paper</a:t>
            </a:r>
            <a:r>
              <a:rPr lang="en-US" i="1" dirty="0" smtClean="0">
                <a:solidFill>
                  <a:srgbClr val="00B050"/>
                </a:solidFill>
              </a:rPr>
              <a:t> — </a:t>
            </a:r>
            <a:r>
              <a:rPr lang="en-GB" i="1" dirty="0" smtClean="0">
                <a:solidFill>
                  <a:srgbClr val="00B050"/>
                </a:solidFill>
              </a:rPr>
              <a:t>to paper; brief — to brief</a:t>
            </a:r>
            <a:r>
              <a:rPr lang="en-GB" b="1" dirty="0" smtClean="0">
                <a:solidFill>
                  <a:srgbClr val="00B050"/>
                </a:solidFill>
              </a:rPr>
              <a:t>, </a:t>
            </a:r>
            <a:r>
              <a:rPr lang="en-GB" i="1" dirty="0" smtClean="0">
                <a:solidFill>
                  <a:srgbClr val="00B050"/>
                </a:solidFill>
              </a:rPr>
              <a:t>work</a:t>
            </a:r>
            <a:r>
              <a:rPr lang="en-US" i="1" dirty="0" smtClean="0">
                <a:solidFill>
                  <a:srgbClr val="00B050"/>
                </a:solidFill>
              </a:rPr>
              <a:t> — </a:t>
            </a:r>
            <a:r>
              <a:rPr lang="en-GB" i="1" dirty="0" smtClean="0">
                <a:solidFill>
                  <a:srgbClr val="00B050"/>
                </a:solidFill>
              </a:rPr>
              <a:t>to work; </a:t>
            </a:r>
            <a:r>
              <a:rPr lang="en-GB" dirty="0" smtClean="0"/>
              <a:t>etc. </a:t>
            </a:r>
          </a:p>
          <a:p>
            <a:r>
              <a:rPr lang="en-GB" dirty="0" smtClean="0"/>
              <a:t>The new word acquires a meaning, which differs from that of the original one though it can be easily associated with it. </a:t>
            </a:r>
          </a:p>
          <a:p>
            <a:r>
              <a:rPr lang="en-GB" dirty="0" smtClean="0"/>
              <a:t>The converted word acquires a new paradigm and a new syntactic function (or functions), which are peculiar to its new category as a part of speech, e.g. </a:t>
            </a:r>
            <a:r>
              <a:rPr lang="en-GB" i="1" dirty="0" smtClean="0">
                <a:solidFill>
                  <a:srgbClr val="00B050"/>
                </a:solidFill>
              </a:rPr>
              <a:t>plant  – to plant</a:t>
            </a:r>
            <a:r>
              <a:rPr lang="en-GB" dirty="0" smtClean="0">
                <a:solidFill>
                  <a:srgbClr val="00B050"/>
                </a:solidFill>
              </a:rPr>
              <a:t>.  </a:t>
            </a:r>
            <a:endParaRPr lang="ru-RU" dirty="0" smtClean="0">
              <a:solidFill>
                <a:srgbClr val="00B050"/>
              </a:solidFill>
            </a:endParaRPr>
          </a:p>
          <a:p>
            <a:endParaRPr lang="ru-RU" dirty="0"/>
          </a:p>
        </p:txBody>
      </p:sp>
      <p:sp>
        <p:nvSpPr>
          <p:cNvPr id="2" name="Заголовок 1"/>
          <p:cNvSpPr>
            <a:spLocks noGrp="1"/>
          </p:cNvSpPr>
          <p:nvPr>
            <p:ph type="title"/>
          </p:nvPr>
        </p:nvSpPr>
        <p:spPr>
          <a:xfrm>
            <a:off x="457200" y="428604"/>
            <a:ext cx="8229600" cy="785818"/>
          </a:xfrm>
        </p:spPr>
        <p:txBody>
          <a:bodyPr>
            <a:noAutofit/>
          </a:bodyPr>
          <a:lstStyle/>
          <a:p>
            <a:pPr lvl="4" algn="ctr" rtl="0">
              <a:spcBef>
                <a:spcPct val="0"/>
              </a:spcBef>
            </a:pPr>
            <a:r>
              <a:rPr lang="en-US" sz="3200" dirty="0" smtClean="0"/>
              <a:t>1. CONVERSION</a:t>
            </a:r>
            <a:r>
              <a:rPr lang="en-US" sz="3200" dirty="0"/>
              <a:t>. VARIETIES OF CONVERSION</a:t>
            </a:r>
            <a:r>
              <a:rPr lang="ru-RU" sz="3200" dirty="0"/>
              <a:t/>
            </a:r>
            <a:br>
              <a:rPr lang="ru-RU" sz="3200" dirty="0"/>
            </a:br>
            <a:endParaRPr lang="ru-RU"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142984"/>
            <a:ext cx="8229600" cy="4864307"/>
          </a:xfrm>
        </p:spPr>
        <p:txBody>
          <a:bodyPr>
            <a:normAutofit fontScale="92500" lnSpcReduction="10000"/>
          </a:bodyPr>
          <a:lstStyle/>
          <a:p>
            <a:pPr>
              <a:buNone/>
            </a:pPr>
            <a:r>
              <a:rPr lang="en-GB" dirty="0" smtClean="0"/>
              <a:t>A diachronic survey of the present-day stock of conversion pairs reveals, that not all of them have been created on the semantic patterns just referred to. Some of them arose as a result of the disappearance of inflections in the course of the historical development of the English language due to which two words of different parts of speech, e.g. a verb and a noun, coincided in pronunciation, e.g. </a:t>
            </a:r>
          </a:p>
          <a:p>
            <a:r>
              <a:rPr lang="en-GB" i="1" dirty="0" smtClean="0">
                <a:solidFill>
                  <a:srgbClr val="C00000"/>
                </a:solidFill>
              </a:rPr>
              <a:t>love</a:t>
            </a:r>
            <a:r>
              <a:rPr lang="en-GB" b="1" dirty="0" smtClean="0"/>
              <a:t> </a:t>
            </a:r>
            <a:r>
              <a:rPr lang="en-GB" i="1" dirty="0" smtClean="0"/>
              <a:t>n (OE. </a:t>
            </a:r>
            <a:r>
              <a:rPr lang="en-GB" dirty="0" err="1" smtClean="0"/>
              <a:t>lufu</a:t>
            </a:r>
            <a:r>
              <a:rPr lang="en-GB" dirty="0" smtClean="0"/>
              <a:t>)</a:t>
            </a:r>
            <a:r>
              <a:rPr lang="en-US" dirty="0" smtClean="0"/>
              <a:t> — </a:t>
            </a:r>
            <a:r>
              <a:rPr lang="en-GB" i="1" dirty="0" smtClean="0">
                <a:solidFill>
                  <a:srgbClr val="C00000"/>
                </a:solidFill>
              </a:rPr>
              <a:t>love </a:t>
            </a:r>
            <a:r>
              <a:rPr lang="en-GB" i="1" dirty="0" smtClean="0"/>
              <a:t>v (OE. </a:t>
            </a:r>
            <a:r>
              <a:rPr lang="en-GB" dirty="0" err="1" smtClean="0"/>
              <a:t>lufian</a:t>
            </a:r>
            <a:r>
              <a:rPr lang="en-GB" dirty="0" smtClean="0"/>
              <a:t>); </a:t>
            </a:r>
          </a:p>
          <a:p>
            <a:r>
              <a:rPr lang="en-GB" i="1" dirty="0" smtClean="0">
                <a:solidFill>
                  <a:srgbClr val="C00000"/>
                </a:solidFill>
              </a:rPr>
              <a:t>work</a:t>
            </a:r>
            <a:r>
              <a:rPr lang="en-GB" b="1" dirty="0" smtClean="0"/>
              <a:t> </a:t>
            </a:r>
            <a:r>
              <a:rPr lang="en-GB" i="1" dirty="0" smtClean="0"/>
              <a:t>n (OE. </a:t>
            </a:r>
            <a:r>
              <a:rPr lang="en-GB" dirty="0" smtClean="0"/>
              <a:t>w</a:t>
            </a:r>
            <a:r>
              <a:rPr lang="en-US" dirty="0" err="1" smtClean="0"/>
              <a:t>ēō</a:t>
            </a:r>
            <a:r>
              <a:rPr lang="en-GB" dirty="0" err="1" smtClean="0"/>
              <a:t>rc</a:t>
            </a:r>
            <a:r>
              <a:rPr lang="en-GB" dirty="0" smtClean="0"/>
              <a:t>)</a:t>
            </a:r>
            <a:r>
              <a:rPr lang="en-US" dirty="0" smtClean="0"/>
              <a:t> — </a:t>
            </a:r>
            <a:r>
              <a:rPr lang="en-GB" i="1" dirty="0" smtClean="0">
                <a:solidFill>
                  <a:srgbClr val="C00000"/>
                </a:solidFill>
              </a:rPr>
              <a:t>work</a:t>
            </a:r>
            <a:r>
              <a:rPr lang="en-GB" b="1" dirty="0" smtClean="0"/>
              <a:t> </a:t>
            </a:r>
            <a:r>
              <a:rPr lang="en-GB" i="1" dirty="0" smtClean="0"/>
              <a:t>v (OE. </a:t>
            </a:r>
            <a:r>
              <a:rPr lang="en-GB" dirty="0" err="1" smtClean="0"/>
              <a:t>wyrcan</a:t>
            </a:r>
            <a:r>
              <a:rPr lang="en-GB" dirty="0" smtClean="0"/>
              <a:t>); </a:t>
            </a:r>
          </a:p>
          <a:p>
            <a:r>
              <a:rPr lang="en-GB" i="1" dirty="0" smtClean="0">
                <a:solidFill>
                  <a:srgbClr val="C00000"/>
                </a:solidFill>
              </a:rPr>
              <a:t>answer</a:t>
            </a:r>
            <a:r>
              <a:rPr lang="en-GB" b="1" dirty="0" smtClean="0"/>
              <a:t> </a:t>
            </a:r>
            <a:r>
              <a:rPr lang="en-GB" i="1" dirty="0" smtClean="0"/>
              <a:t>n (OE. </a:t>
            </a:r>
            <a:r>
              <a:rPr lang="en-GB" dirty="0" err="1" smtClean="0"/>
              <a:t>andswaru</a:t>
            </a:r>
            <a:r>
              <a:rPr lang="en-GB" dirty="0" smtClean="0"/>
              <a:t>)</a:t>
            </a:r>
            <a:r>
              <a:rPr lang="en-US" dirty="0" smtClean="0"/>
              <a:t> — </a:t>
            </a:r>
            <a:r>
              <a:rPr lang="en-GB" i="1" dirty="0" smtClean="0">
                <a:solidFill>
                  <a:srgbClr val="C00000"/>
                </a:solidFill>
              </a:rPr>
              <a:t>answer </a:t>
            </a:r>
            <a:r>
              <a:rPr lang="en-GB" i="1" dirty="0" smtClean="0"/>
              <a:t>v (OE. </a:t>
            </a:r>
            <a:r>
              <a:rPr lang="en-GB" dirty="0" err="1" smtClean="0"/>
              <a:t>Andswarian</a:t>
            </a:r>
            <a:r>
              <a:rPr lang="en-GB" dirty="0" smtClean="0"/>
              <a:t>). </a:t>
            </a:r>
            <a:endParaRPr lang="ru-RU" dirty="0" smtClean="0"/>
          </a:p>
          <a:p>
            <a:endParaRPr lang="ru-RU" dirty="0"/>
          </a:p>
        </p:txBody>
      </p:sp>
      <p:sp>
        <p:nvSpPr>
          <p:cNvPr id="3" name="Заголовок 2"/>
          <p:cNvSpPr>
            <a:spLocks noGrp="1"/>
          </p:cNvSpPr>
          <p:nvPr>
            <p:ph type="title"/>
          </p:nvPr>
        </p:nvSpPr>
        <p:spPr>
          <a:xfrm>
            <a:off x="457200" y="274638"/>
            <a:ext cx="8229600" cy="654032"/>
          </a:xfrm>
        </p:spPr>
        <p:txBody>
          <a:bodyPr>
            <a:normAutofit fontScale="90000"/>
          </a:bodyPr>
          <a:lstStyle/>
          <a:p>
            <a:pPr algn="ctr"/>
            <a:r>
              <a:rPr lang="en-US" dirty="0" smtClean="0">
                <a:solidFill>
                  <a:srgbClr val="FFC000"/>
                </a:solidFill>
              </a:rPr>
              <a:t>5. Diachronic Approach</a:t>
            </a:r>
            <a:endParaRPr lang="ru-RU" dirty="0">
              <a:solidFill>
                <a:srgbClr val="FFC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24078" indent="-514350">
              <a:buFont typeface="+mj-lt"/>
              <a:buAutoNum type="arabicPeriod"/>
            </a:pPr>
            <a:r>
              <a:rPr lang="en-GB" i="1" dirty="0" smtClean="0">
                <a:solidFill>
                  <a:srgbClr val="C00000"/>
                </a:solidFill>
              </a:rPr>
              <a:t>to motor</a:t>
            </a:r>
            <a:r>
              <a:rPr lang="en-US" i="1" dirty="0" smtClean="0">
                <a:solidFill>
                  <a:srgbClr val="C00000"/>
                </a:solidFill>
              </a:rPr>
              <a:t> </a:t>
            </a:r>
            <a:r>
              <a:rPr lang="en-US" dirty="0" smtClean="0"/>
              <a:t>— ‘</a:t>
            </a:r>
            <a:r>
              <a:rPr lang="en-GB" dirty="0" smtClean="0"/>
              <a:t>travel by car’; </a:t>
            </a:r>
          </a:p>
          <a:p>
            <a:pPr marL="624078" indent="-514350">
              <a:buFont typeface="+mj-lt"/>
              <a:buAutoNum type="arabicPeriod"/>
            </a:pPr>
            <a:r>
              <a:rPr lang="en-GB" i="1" dirty="0" smtClean="0">
                <a:solidFill>
                  <a:srgbClr val="C00000"/>
                </a:solidFill>
              </a:rPr>
              <a:t>to phone</a:t>
            </a:r>
            <a:r>
              <a:rPr lang="en-US" i="1" dirty="0" smtClean="0">
                <a:solidFill>
                  <a:srgbClr val="C00000"/>
                </a:solidFill>
              </a:rPr>
              <a:t> </a:t>
            </a:r>
            <a:r>
              <a:rPr lang="en-US" dirty="0" smtClean="0"/>
              <a:t>— ‘</a:t>
            </a:r>
            <a:r>
              <a:rPr lang="en-GB" dirty="0" smtClean="0"/>
              <a:t>use the telephone’; </a:t>
            </a:r>
          </a:p>
          <a:p>
            <a:pPr marL="624078" indent="-514350">
              <a:buFont typeface="+mj-lt"/>
              <a:buAutoNum type="arabicPeriod"/>
            </a:pPr>
            <a:r>
              <a:rPr lang="en-GB" i="1" dirty="0" smtClean="0">
                <a:solidFill>
                  <a:srgbClr val="C00000"/>
                </a:solidFill>
              </a:rPr>
              <a:t>to wire</a:t>
            </a:r>
            <a:r>
              <a:rPr lang="en-US" i="1" dirty="0" smtClean="0">
                <a:solidFill>
                  <a:srgbClr val="C00000"/>
                </a:solidFill>
              </a:rPr>
              <a:t> </a:t>
            </a:r>
            <a:r>
              <a:rPr lang="en-US" dirty="0" smtClean="0"/>
              <a:t>— </a:t>
            </a:r>
            <a:r>
              <a:rPr lang="en-GB" dirty="0" smtClean="0"/>
              <a:t>’send a telegram’; </a:t>
            </a:r>
          </a:p>
          <a:p>
            <a:pPr marL="624078" indent="-514350">
              <a:buFont typeface="+mj-lt"/>
              <a:buAutoNum type="arabicPeriod"/>
            </a:pPr>
            <a:r>
              <a:rPr lang="en-GB" i="1" dirty="0" smtClean="0">
                <a:solidFill>
                  <a:srgbClr val="C00000"/>
                </a:solidFill>
              </a:rPr>
              <a:t>to microfilm </a:t>
            </a:r>
            <a:r>
              <a:rPr lang="en-GB" b="1" dirty="0" smtClean="0"/>
              <a:t>— ‘</a:t>
            </a:r>
            <a:r>
              <a:rPr lang="en-GB" dirty="0" smtClean="0"/>
              <a:t>produce a microfilm </a:t>
            </a:r>
            <a:r>
              <a:rPr lang="en-GB" i="1" dirty="0" smtClean="0"/>
              <a:t>of; </a:t>
            </a:r>
          </a:p>
          <a:p>
            <a:pPr marL="624078" indent="-514350">
              <a:buFont typeface="+mj-lt"/>
              <a:buAutoNum type="arabicPeriod"/>
            </a:pPr>
            <a:r>
              <a:rPr lang="en-GB" i="1" dirty="0" smtClean="0">
                <a:solidFill>
                  <a:srgbClr val="C00000"/>
                </a:solidFill>
              </a:rPr>
              <a:t>to tear-gas</a:t>
            </a:r>
            <a:r>
              <a:rPr lang="en-US" i="1" dirty="0" smtClean="0">
                <a:solidFill>
                  <a:srgbClr val="C00000"/>
                </a:solidFill>
              </a:rPr>
              <a:t> </a:t>
            </a:r>
            <a:r>
              <a:rPr lang="en-US" dirty="0" smtClean="0"/>
              <a:t>— ‘</a:t>
            </a:r>
            <a:r>
              <a:rPr lang="en-GB" dirty="0" smtClean="0"/>
              <a:t>to use tear-gas’; </a:t>
            </a:r>
          </a:p>
          <a:p>
            <a:pPr marL="624078" indent="-514350">
              <a:buFont typeface="+mj-lt"/>
              <a:buAutoNum type="arabicPeriod"/>
            </a:pPr>
            <a:r>
              <a:rPr lang="en-GB" i="1" dirty="0" smtClean="0">
                <a:solidFill>
                  <a:srgbClr val="C00000"/>
                </a:solidFill>
              </a:rPr>
              <a:t>to fire-bomb</a:t>
            </a:r>
            <a:r>
              <a:rPr lang="en-US" i="1" dirty="0" smtClean="0">
                <a:solidFill>
                  <a:srgbClr val="C00000"/>
                </a:solidFill>
              </a:rPr>
              <a:t> </a:t>
            </a:r>
            <a:r>
              <a:rPr lang="en-US" dirty="0" smtClean="0"/>
              <a:t>— ‘</a:t>
            </a:r>
            <a:r>
              <a:rPr lang="en-GB" dirty="0" smtClean="0"/>
              <a:t>drop fire-bombs’; </a:t>
            </a:r>
          </a:p>
          <a:p>
            <a:pPr marL="624078" indent="-514350">
              <a:buFont typeface="+mj-lt"/>
              <a:buAutoNum type="arabicPeriod"/>
            </a:pPr>
            <a:r>
              <a:rPr lang="en-GB" i="1" dirty="0" smtClean="0">
                <a:solidFill>
                  <a:srgbClr val="C00000"/>
                </a:solidFill>
              </a:rPr>
              <a:t>to spearhead</a:t>
            </a:r>
            <a:r>
              <a:rPr lang="en-US" i="1" dirty="0" smtClean="0">
                <a:solidFill>
                  <a:srgbClr val="C00000"/>
                </a:solidFill>
              </a:rPr>
              <a:t> </a:t>
            </a:r>
            <a:r>
              <a:rPr lang="en-US" dirty="0" smtClean="0"/>
              <a:t>— ‘</a:t>
            </a:r>
            <a:r>
              <a:rPr lang="en-GB" dirty="0" smtClean="0"/>
              <a:t>act as a spearhead for’; </a:t>
            </a:r>
          </a:p>
          <a:p>
            <a:pPr marL="624078" indent="-514350">
              <a:buFont typeface="+mj-lt"/>
              <a:buAutoNum type="arabicPeriod"/>
            </a:pPr>
            <a:r>
              <a:rPr lang="en-GB" i="1" dirty="0" smtClean="0">
                <a:solidFill>
                  <a:srgbClr val="C00000"/>
                </a:solidFill>
              </a:rPr>
              <a:t>to blueprint</a:t>
            </a:r>
            <a:r>
              <a:rPr lang="en-US" i="1" dirty="0" smtClean="0">
                <a:solidFill>
                  <a:srgbClr val="C00000"/>
                </a:solidFill>
              </a:rPr>
              <a:t> </a:t>
            </a:r>
            <a:r>
              <a:rPr lang="en-US" dirty="0" smtClean="0"/>
              <a:t>— ‘</a:t>
            </a:r>
            <a:r>
              <a:rPr lang="en-GB" dirty="0" smtClean="0"/>
              <a:t>work out, outline’</a:t>
            </a:r>
            <a:endParaRPr lang="ru-RU" dirty="0"/>
          </a:p>
        </p:txBody>
      </p:sp>
      <p:sp>
        <p:nvSpPr>
          <p:cNvPr id="3" name="Заголовок 2"/>
          <p:cNvSpPr>
            <a:spLocks noGrp="1"/>
          </p:cNvSpPr>
          <p:nvPr>
            <p:ph type="title"/>
          </p:nvPr>
        </p:nvSpPr>
        <p:spPr/>
        <p:txBody>
          <a:bodyPr>
            <a:normAutofit/>
          </a:bodyPr>
          <a:lstStyle/>
          <a:p>
            <a:r>
              <a:rPr lang="en-GB" sz="2800" dirty="0" smtClean="0">
                <a:solidFill>
                  <a:srgbClr val="FFC000"/>
                </a:solidFill>
              </a:rPr>
              <a:t>The 20th century new words include a great many verbs formed by conversion:</a:t>
            </a:r>
            <a:endParaRPr lang="ru-RU" sz="2800" dirty="0">
              <a:solidFill>
                <a:srgbClr val="FFC00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lnSpcReduction="10000"/>
          </a:bodyPr>
          <a:lstStyle/>
          <a:p>
            <a:r>
              <a:rPr lang="en-GB" dirty="0" smtClean="0"/>
              <a:t>in the course of time the semantic structure of the base may acquire a new meaning or several meanings under the influence of the meanings of the converted word.</a:t>
            </a:r>
          </a:p>
          <a:p>
            <a:r>
              <a:rPr lang="en-GB" dirty="0" smtClean="0"/>
              <a:t>The difference between </a:t>
            </a:r>
            <a:r>
              <a:rPr lang="en-GB" b="1" dirty="0" smtClean="0">
                <a:solidFill>
                  <a:srgbClr val="00B050"/>
                </a:solidFill>
              </a:rPr>
              <a:t>conversion</a:t>
            </a:r>
            <a:r>
              <a:rPr lang="en-GB" dirty="0" smtClean="0"/>
              <a:t> and </a:t>
            </a:r>
            <a:r>
              <a:rPr lang="en-GB" b="1" dirty="0" smtClean="0">
                <a:solidFill>
                  <a:srgbClr val="00B050"/>
                </a:solidFill>
              </a:rPr>
              <a:t>reconversion</a:t>
            </a:r>
            <a:r>
              <a:rPr lang="en-GB" dirty="0" smtClean="0"/>
              <a:t>: being a way of forming words conversion leads to a numerical enlargement of the English vocabulary, whereas reconversion only brings about a new meaning correlated with one of the meanings of the converted word.</a:t>
            </a:r>
            <a:endParaRPr lang="ru-RU" dirty="0"/>
          </a:p>
        </p:txBody>
      </p:sp>
      <p:sp>
        <p:nvSpPr>
          <p:cNvPr id="3" name="Заголовок 2"/>
          <p:cNvSpPr>
            <a:spLocks noGrp="1"/>
          </p:cNvSpPr>
          <p:nvPr>
            <p:ph type="title"/>
          </p:nvPr>
        </p:nvSpPr>
        <p:spPr>
          <a:xfrm>
            <a:off x="457200" y="274638"/>
            <a:ext cx="8229600" cy="725470"/>
          </a:xfrm>
        </p:spPr>
        <p:txBody>
          <a:bodyPr/>
          <a:lstStyle/>
          <a:p>
            <a:pPr algn="ctr"/>
            <a:r>
              <a:rPr lang="en-GB" dirty="0" smtClean="0">
                <a:solidFill>
                  <a:srgbClr val="FFC000"/>
                </a:solidFill>
              </a:rPr>
              <a:t>Reconversion</a:t>
            </a:r>
            <a:endParaRPr lang="ru-RU" dirty="0">
              <a:solidFill>
                <a:srgbClr val="FFC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142984"/>
            <a:ext cx="8229600" cy="5429288"/>
          </a:xfrm>
        </p:spPr>
        <p:txBody>
          <a:bodyPr>
            <a:normAutofit fontScale="77500" lnSpcReduction="20000"/>
          </a:bodyPr>
          <a:lstStyle/>
          <a:p>
            <a:pPr>
              <a:buNone/>
            </a:pPr>
            <a:r>
              <a:rPr lang="en-GB" dirty="0" smtClean="0"/>
              <a:t>The semantic structure of the base may acquire a new meaning or several meanings under the influence of the meanings of the converted word. Reconversion only operates with denominal verbs and deverbal nouns</a:t>
            </a:r>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pPr>
              <a:buNone/>
            </a:pPr>
            <a:r>
              <a:rPr lang="en-GB" dirty="0" smtClean="0"/>
              <a:t>The verb </a:t>
            </a:r>
            <a:r>
              <a:rPr lang="en-GB" i="1" dirty="0" smtClean="0">
                <a:solidFill>
                  <a:srgbClr val="C00000"/>
                </a:solidFill>
              </a:rPr>
              <a:t>smoke</a:t>
            </a:r>
            <a:r>
              <a:rPr lang="en-GB" b="1" dirty="0" smtClean="0"/>
              <a:t> </a:t>
            </a:r>
            <a:r>
              <a:rPr lang="en-GB" dirty="0" smtClean="0"/>
              <a:t>formed in </a:t>
            </a:r>
            <a:r>
              <a:rPr lang="en-US" dirty="0" smtClean="0"/>
              <a:t>1000 </a:t>
            </a:r>
            <a:r>
              <a:rPr lang="en-GB" dirty="0" smtClean="0"/>
              <a:t>from the noun </a:t>
            </a:r>
            <a:r>
              <a:rPr lang="en-GB" i="1" dirty="0" smtClean="0">
                <a:solidFill>
                  <a:srgbClr val="C00000"/>
                </a:solidFill>
              </a:rPr>
              <a:t>smoke</a:t>
            </a:r>
            <a:r>
              <a:rPr lang="en-GB" b="1" dirty="0" smtClean="0"/>
              <a:t> </a:t>
            </a:r>
            <a:r>
              <a:rPr lang="en-GB" dirty="0" smtClean="0"/>
              <a:t>in the corresponding meaning had acquired by </a:t>
            </a:r>
            <a:r>
              <a:rPr lang="en-US" dirty="0" smtClean="0"/>
              <a:t>1663 </a:t>
            </a:r>
            <a:r>
              <a:rPr lang="en-GB" dirty="0" smtClean="0"/>
              <a:t>another meaning by a</a:t>
            </a:r>
            <a:r>
              <a:rPr lang="en-GB" b="1" dirty="0" smtClean="0"/>
              <a:t> </a:t>
            </a:r>
            <a:r>
              <a:rPr lang="en-GB" dirty="0" smtClean="0"/>
              <a:t>metaphorical transfer which, in turn, gave rise to a correlative meaning of the noun </a:t>
            </a:r>
            <a:r>
              <a:rPr lang="en-GB" i="1" dirty="0" smtClean="0">
                <a:solidFill>
                  <a:srgbClr val="C00000"/>
                </a:solidFill>
              </a:rPr>
              <a:t>smoke </a:t>
            </a:r>
            <a:r>
              <a:rPr lang="en-GB" dirty="0" smtClean="0"/>
              <a:t>in </a:t>
            </a:r>
            <a:r>
              <a:rPr lang="en-US" dirty="0" smtClean="0"/>
              <a:t>1715 </a:t>
            </a:r>
            <a:r>
              <a:rPr lang="en-GB" dirty="0" smtClean="0"/>
              <a:t>through reconversion.</a:t>
            </a:r>
            <a:endParaRPr lang="ru-RU" dirty="0" smtClean="0"/>
          </a:p>
          <a:p>
            <a:endParaRPr lang="en-GB" dirty="0" smtClean="0"/>
          </a:p>
          <a:p>
            <a:endParaRPr lang="ru-RU" dirty="0"/>
          </a:p>
        </p:txBody>
      </p:sp>
      <p:sp>
        <p:nvSpPr>
          <p:cNvPr id="3" name="Заголовок 2"/>
          <p:cNvSpPr>
            <a:spLocks noGrp="1"/>
          </p:cNvSpPr>
          <p:nvPr>
            <p:ph type="title"/>
          </p:nvPr>
        </p:nvSpPr>
        <p:spPr>
          <a:xfrm>
            <a:off x="457200" y="274638"/>
            <a:ext cx="8229600" cy="868346"/>
          </a:xfrm>
        </p:spPr>
        <p:txBody>
          <a:bodyPr/>
          <a:lstStyle/>
          <a:p>
            <a:pPr algn="ctr"/>
            <a:r>
              <a:rPr lang="en-GB" dirty="0" smtClean="0">
                <a:solidFill>
                  <a:srgbClr val="FFC000"/>
                </a:solidFill>
              </a:rPr>
              <a:t>Reconversion</a:t>
            </a:r>
            <a:endParaRPr lang="ru-RU" dirty="0">
              <a:solidFill>
                <a:srgbClr val="FFC000"/>
              </a:solidFill>
            </a:endParaRPr>
          </a:p>
        </p:txBody>
      </p:sp>
      <p:graphicFrame>
        <p:nvGraphicFramePr>
          <p:cNvPr id="4" name="Таблица 3"/>
          <p:cNvGraphicFramePr>
            <a:graphicFrameLocks noGrp="1"/>
          </p:cNvGraphicFramePr>
          <p:nvPr/>
        </p:nvGraphicFramePr>
        <p:xfrm>
          <a:off x="1000100" y="2357429"/>
          <a:ext cx="7500990" cy="2560320"/>
        </p:xfrm>
        <a:graphic>
          <a:graphicData uri="http://schemas.openxmlformats.org/drawingml/2006/table">
            <a:tbl>
              <a:tblPr firstRow="1" bandRow="1">
                <a:tableStyleId>{5C22544A-7EE6-4342-B048-85BDC9FD1C3A}</a:tableStyleId>
              </a:tblPr>
              <a:tblGrid>
                <a:gridCol w="3750495"/>
                <a:gridCol w="3750495"/>
              </a:tblGrid>
              <a:tr h="2131692">
                <a:tc>
                  <a:txBody>
                    <a:bodyPr/>
                    <a:lstStyle/>
                    <a:p>
                      <a:r>
                        <a:rPr kumimoji="0" lang="en-GB" sz="1800" b="0" kern="1200" dirty="0" smtClean="0">
                          <a:solidFill>
                            <a:srgbClr val="C00000"/>
                          </a:solidFill>
                          <a:latin typeface="+mn-lt"/>
                          <a:ea typeface="+mn-ea"/>
                          <a:cs typeface="+mn-cs"/>
                        </a:rPr>
                        <a:t>SMOKE </a:t>
                      </a:r>
                      <a:r>
                        <a:rPr kumimoji="0" lang="en-GB" sz="1800" b="0" kern="1200" dirty="0" smtClean="0">
                          <a:solidFill>
                            <a:srgbClr val="0070C0"/>
                          </a:solidFill>
                          <a:latin typeface="+mn-lt"/>
                          <a:ea typeface="+mn-ea"/>
                          <a:cs typeface="+mn-cs"/>
                        </a:rPr>
                        <a:t>n</a:t>
                      </a:r>
                      <a:endParaRPr kumimoji="0" lang="ru-RU" sz="1800" b="0" kern="1200" dirty="0" smtClean="0">
                        <a:solidFill>
                          <a:srgbClr val="0070C0"/>
                        </a:solidFill>
                        <a:latin typeface="+mn-lt"/>
                        <a:ea typeface="+mn-ea"/>
                        <a:cs typeface="+mn-cs"/>
                      </a:endParaRPr>
                    </a:p>
                    <a:p>
                      <a:pPr lvl="0"/>
                      <a:r>
                        <a:rPr kumimoji="0" lang="en-GB" sz="1800" b="0" kern="1200" dirty="0" smtClean="0">
                          <a:solidFill>
                            <a:srgbClr val="0070C0"/>
                          </a:solidFill>
                          <a:latin typeface="+mn-lt"/>
                          <a:ea typeface="+mn-ea"/>
                          <a:cs typeface="+mn-cs"/>
                        </a:rPr>
                        <a:t>the visible volatile product given off by burning or smouldering substances (1000)</a:t>
                      </a:r>
                      <a:r>
                        <a:rPr kumimoji="0" lang="en-GB" sz="1800" b="0" kern="1200" baseline="30000" dirty="0" smtClean="0">
                          <a:solidFill>
                            <a:srgbClr val="0070C0"/>
                          </a:solidFill>
                          <a:latin typeface="+mn-lt"/>
                          <a:ea typeface="+mn-ea"/>
                          <a:cs typeface="+mn-cs"/>
                        </a:rPr>
                        <a:t>1 </a:t>
                      </a:r>
                      <a:r>
                        <a:rPr kumimoji="0" lang="en-GB" sz="1800" b="0" kern="1200" dirty="0" smtClean="0">
                          <a:solidFill>
                            <a:srgbClr val="0070C0"/>
                          </a:solidFill>
                          <a:latin typeface="+mn-lt"/>
                          <a:ea typeface="+mn-ea"/>
                          <a:cs typeface="+mn-cs"/>
                        </a:rPr>
                        <a:t>c) the act of smoke coming out into a room instead of passing up the chimney </a:t>
                      </a:r>
                      <a:r>
                        <a:rPr kumimoji="0" lang="en-US" sz="1800" b="0" kern="1200" dirty="0" smtClean="0">
                          <a:solidFill>
                            <a:srgbClr val="0070C0"/>
                          </a:solidFill>
                          <a:latin typeface="+mn-lt"/>
                          <a:ea typeface="+mn-ea"/>
                          <a:cs typeface="+mn-cs"/>
                        </a:rPr>
                        <a:t>(1715)</a:t>
                      </a:r>
                      <a:endParaRPr kumimoji="0" lang="ru-RU" sz="1800" b="0" kern="1200" dirty="0" smtClean="0">
                        <a:solidFill>
                          <a:srgbClr val="0070C0"/>
                        </a:solidFill>
                        <a:latin typeface="+mn-lt"/>
                        <a:ea typeface="+mn-ea"/>
                        <a:cs typeface="+mn-cs"/>
                      </a:endParaRPr>
                    </a:p>
                    <a:p>
                      <a:endParaRPr lang="ru-RU" b="0" dirty="0">
                        <a:solidFill>
                          <a:srgbClr val="0070C0"/>
                        </a:solidFill>
                      </a:endParaRPr>
                    </a:p>
                  </a:txBody>
                  <a:tcPr/>
                </a:tc>
                <a:tc>
                  <a:txBody>
                    <a:bodyPr/>
                    <a:lstStyle/>
                    <a:p>
                      <a:pPr lvl="0"/>
                      <a:r>
                        <a:rPr kumimoji="0" lang="en-GB" sz="1800" b="0" kern="1200" dirty="0" smtClean="0">
                          <a:solidFill>
                            <a:srgbClr val="C00000"/>
                          </a:solidFill>
                          <a:latin typeface="+mn-lt"/>
                          <a:ea typeface="+mn-ea"/>
                          <a:cs typeface="+mn-cs"/>
                        </a:rPr>
                        <a:t>SMOKE</a:t>
                      </a:r>
                      <a:r>
                        <a:rPr kumimoji="0" lang="en-GB" sz="1800" b="0" kern="1200" dirty="0" smtClean="0">
                          <a:solidFill>
                            <a:srgbClr val="0070C0"/>
                          </a:solidFill>
                          <a:latin typeface="+mn-lt"/>
                          <a:ea typeface="+mn-ea"/>
                          <a:cs typeface="+mn-cs"/>
                        </a:rPr>
                        <a:t> </a:t>
                      </a:r>
                      <a:r>
                        <a:rPr kumimoji="0" lang="en-GB" sz="1800" b="0" i="1" kern="1200" dirty="0" smtClean="0">
                          <a:solidFill>
                            <a:srgbClr val="0070C0"/>
                          </a:solidFill>
                          <a:latin typeface="+mn-lt"/>
                          <a:ea typeface="+mn-ea"/>
                          <a:cs typeface="+mn-cs"/>
                        </a:rPr>
                        <a:t>v</a:t>
                      </a:r>
                      <a:endParaRPr kumimoji="0" lang="ru-RU" sz="1800" b="0" kern="1200" dirty="0" smtClean="0">
                        <a:solidFill>
                          <a:srgbClr val="0070C0"/>
                        </a:solidFill>
                        <a:latin typeface="+mn-lt"/>
                        <a:ea typeface="+mn-ea"/>
                        <a:cs typeface="+mn-cs"/>
                      </a:endParaRPr>
                    </a:p>
                    <a:p>
                      <a:r>
                        <a:rPr kumimoji="0" lang="en-US" sz="1800" b="0" kern="1200" dirty="0" smtClean="0">
                          <a:solidFill>
                            <a:srgbClr val="0070C0"/>
                          </a:solidFill>
                          <a:latin typeface="+mn-lt"/>
                          <a:ea typeface="+mn-ea"/>
                          <a:cs typeface="+mn-cs"/>
                        </a:rPr>
                        <a:t>1. </a:t>
                      </a:r>
                      <a:r>
                        <a:rPr kumimoji="0" lang="en-GB" sz="1800" b="0" i="1" kern="1200" dirty="0" smtClean="0">
                          <a:solidFill>
                            <a:srgbClr val="0070C0"/>
                          </a:solidFill>
                          <a:latin typeface="+mn-lt"/>
                          <a:ea typeface="+mn-ea"/>
                          <a:cs typeface="+mn-cs"/>
                        </a:rPr>
                        <a:t>intr. </a:t>
                      </a:r>
                      <a:r>
                        <a:rPr kumimoji="0" lang="en-GB" sz="1800" b="0" kern="1200" dirty="0" smtClean="0">
                          <a:solidFill>
                            <a:srgbClr val="0070C0"/>
                          </a:solidFill>
                          <a:latin typeface="+mn-lt"/>
                          <a:ea typeface="+mn-ea"/>
                          <a:cs typeface="+mn-cs"/>
                        </a:rPr>
                        <a:t>to produce or give forth smoke </a:t>
                      </a:r>
                      <a:r>
                        <a:rPr kumimoji="0" lang="en-US" sz="1800" b="0" kern="1200" dirty="0" smtClean="0">
                          <a:solidFill>
                            <a:srgbClr val="0070C0"/>
                          </a:solidFill>
                          <a:latin typeface="+mn-lt"/>
                          <a:ea typeface="+mn-ea"/>
                          <a:cs typeface="+mn-cs"/>
                        </a:rPr>
                        <a:t>(1000) </a:t>
                      </a:r>
                      <a:r>
                        <a:rPr kumimoji="0" lang="en-GB" sz="1800" b="0" kern="1200" dirty="0" smtClean="0">
                          <a:solidFill>
                            <a:srgbClr val="0070C0"/>
                          </a:solidFill>
                          <a:latin typeface="+mn-lt"/>
                          <a:ea typeface="+mn-ea"/>
                          <a:cs typeface="+mn-cs"/>
                        </a:rPr>
                        <a:t>'c) of a room, chimney, lamp, etc.: to be smoky, to emit smoke as the result of imperfect draught or improper burning </a:t>
                      </a:r>
                      <a:r>
                        <a:rPr kumimoji="0" lang="en-US" sz="1800" b="0" kern="1200" dirty="0" smtClean="0">
                          <a:solidFill>
                            <a:srgbClr val="0070C0"/>
                          </a:solidFill>
                          <a:latin typeface="+mn-lt"/>
                          <a:ea typeface="+mn-ea"/>
                          <a:cs typeface="+mn-cs"/>
                        </a:rPr>
                        <a:t>(1663)</a:t>
                      </a:r>
                      <a:endParaRPr kumimoji="0" lang="ru-RU" sz="1800" b="0" kern="1200" dirty="0" smtClean="0">
                        <a:solidFill>
                          <a:srgbClr val="0070C0"/>
                        </a:solidFill>
                        <a:latin typeface="+mn-lt"/>
                        <a:ea typeface="+mn-ea"/>
                        <a:cs typeface="+mn-cs"/>
                      </a:endParaRPr>
                    </a:p>
                    <a:p>
                      <a:endParaRPr lang="ru-RU" b="0" dirty="0">
                        <a:solidFill>
                          <a:srgbClr val="0070C0"/>
                        </a:solidFill>
                      </a:endParaRPr>
                    </a:p>
                  </a:txBody>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928670"/>
            <a:ext cx="8229600" cy="5078621"/>
          </a:xfrm>
        </p:spPr>
        <p:txBody>
          <a:bodyPr>
            <a:normAutofit lnSpcReduction="10000"/>
          </a:bodyPr>
          <a:lstStyle/>
          <a:p>
            <a:r>
              <a:rPr lang="en-US" b="1" i="1" u="sng" dirty="0" smtClean="0">
                <a:solidFill>
                  <a:srgbClr val="0070C0"/>
                </a:solidFill>
              </a:rPr>
              <a:t>Word-composition</a:t>
            </a:r>
            <a:r>
              <a:rPr lang="en-US" b="1" dirty="0" smtClean="0"/>
              <a:t> (</a:t>
            </a:r>
            <a:r>
              <a:rPr lang="en-US" dirty="0" smtClean="0"/>
              <a:t>or </a:t>
            </a:r>
            <a:r>
              <a:rPr lang="en-GB" b="1" i="1" u="sng" dirty="0" smtClean="0">
                <a:solidFill>
                  <a:srgbClr val="0070C0"/>
                </a:solidFill>
              </a:rPr>
              <a:t>compounding)</a:t>
            </a:r>
            <a:r>
              <a:rPr lang="en-US" dirty="0" smtClean="0"/>
              <a:t> is the type of word-formation, in which new words are produced by combining two or more Immediate Constituents (ICs), which are both derivational bases. </a:t>
            </a:r>
          </a:p>
          <a:p>
            <a:r>
              <a:rPr lang="en-US" b="1" i="1" u="sng" dirty="0" smtClean="0">
                <a:solidFill>
                  <a:srgbClr val="0070C0"/>
                </a:solidFill>
              </a:rPr>
              <a:t>W</a:t>
            </a:r>
            <a:r>
              <a:rPr lang="en-GB" b="1" i="1" u="sng" dirty="0" err="1" smtClean="0">
                <a:solidFill>
                  <a:srgbClr val="0070C0"/>
                </a:solidFill>
              </a:rPr>
              <a:t>ord</a:t>
            </a:r>
            <a:r>
              <a:rPr lang="en-GB" b="1" i="1" u="sng" dirty="0" smtClean="0">
                <a:solidFill>
                  <a:srgbClr val="0070C0"/>
                </a:solidFill>
              </a:rPr>
              <a:t>-composition </a:t>
            </a:r>
            <a:r>
              <a:rPr lang="en-GB" dirty="0" smtClean="0"/>
              <a:t>is one of the productive types of word-formation in Modern English. Compound words are inseparable vocabulary units. They are formally and semantically dependent on the constituent bases and the semantic relations between them, which mirror the relations between the motivating units. </a:t>
            </a:r>
            <a:endParaRPr lang="ru-RU" dirty="0" smtClean="0"/>
          </a:p>
          <a:p>
            <a:endParaRPr lang="ru-RU" dirty="0"/>
          </a:p>
        </p:txBody>
      </p:sp>
      <p:sp>
        <p:nvSpPr>
          <p:cNvPr id="3" name="Заголовок 2"/>
          <p:cNvSpPr>
            <a:spLocks noGrp="1"/>
          </p:cNvSpPr>
          <p:nvPr>
            <p:ph type="title"/>
          </p:nvPr>
        </p:nvSpPr>
        <p:spPr>
          <a:xfrm>
            <a:off x="457200" y="274638"/>
            <a:ext cx="8229600" cy="582594"/>
          </a:xfrm>
        </p:spPr>
        <p:txBody>
          <a:bodyPr>
            <a:normAutofit fontScale="90000"/>
          </a:bodyPr>
          <a:lstStyle/>
          <a:p>
            <a:pPr algn="ctr"/>
            <a:r>
              <a:rPr lang="en-GB" dirty="0" smtClean="0"/>
              <a:t/>
            </a:r>
            <a:br>
              <a:rPr lang="en-GB" dirty="0" smtClean="0"/>
            </a:br>
            <a:r>
              <a:rPr lang="en-GB" dirty="0" smtClean="0"/>
              <a:t>II. WORD-COMPOSITION</a:t>
            </a:r>
            <a:r>
              <a:rPr lang="ru-RU" dirty="0" smtClean="0"/>
              <a:t/>
            </a:r>
            <a:br>
              <a:rPr lang="ru-RU" dirty="0" smtClean="0"/>
            </a:b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857364"/>
            <a:ext cx="8229600" cy="4149927"/>
          </a:xfrm>
        </p:spPr>
        <p:txBody>
          <a:bodyPr/>
          <a:lstStyle/>
          <a:p>
            <a:pPr marL="624078" indent="-514350">
              <a:buFont typeface="+mj-lt"/>
              <a:buAutoNum type="arabicPeriod"/>
            </a:pPr>
            <a:r>
              <a:rPr lang="en-US" dirty="0" smtClean="0"/>
              <a:t>bases that coincide with morphological stems: </a:t>
            </a:r>
            <a:r>
              <a:rPr lang="en-US" i="1" dirty="0" smtClean="0">
                <a:solidFill>
                  <a:srgbClr val="C00000"/>
                </a:solidFill>
              </a:rPr>
              <a:t>to </a:t>
            </a:r>
            <a:r>
              <a:rPr lang="en-US" b="1" i="1" dirty="0" smtClean="0">
                <a:solidFill>
                  <a:srgbClr val="C00000"/>
                </a:solidFill>
              </a:rPr>
              <a:t>day-dream</a:t>
            </a:r>
            <a:r>
              <a:rPr lang="en-US" i="1" dirty="0" smtClean="0">
                <a:solidFill>
                  <a:srgbClr val="C00000"/>
                </a:solidFill>
              </a:rPr>
              <a:t>, </a:t>
            </a:r>
            <a:r>
              <a:rPr lang="en-US" b="1" i="1" dirty="0" smtClean="0">
                <a:solidFill>
                  <a:srgbClr val="C00000"/>
                </a:solidFill>
              </a:rPr>
              <a:t>daydream</a:t>
            </a:r>
            <a:r>
              <a:rPr lang="en-US" i="1" dirty="0" smtClean="0">
                <a:solidFill>
                  <a:srgbClr val="C00000"/>
                </a:solidFill>
              </a:rPr>
              <a:t>er;</a:t>
            </a:r>
          </a:p>
          <a:p>
            <a:pPr marL="624078" indent="-514350">
              <a:buFont typeface="+mj-lt"/>
              <a:buAutoNum type="arabicPeriod"/>
            </a:pPr>
            <a:endParaRPr lang="ru-RU" dirty="0" smtClean="0"/>
          </a:p>
          <a:p>
            <a:pPr marL="624078" indent="-514350">
              <a:buFont typeface="+mj-lt"/>
              <a:buAutoNum type="arabicPeriod"/>
            </a:pPr>
            <a:r>
              <a:rPr lang="en-US" dirty="0" smtClean="0"/>
              <a:t>bases that coincide with word-forms, e.g. </a:t>
            </a:r>
            <a:r>
              <a:rPr lang="en-US" i="1" dirty="0" smtClean="0">
                <a:solidFill>
                  <a:srgbClr val="C00000"/>
                </a:solidFill>
              </a:rPr>
              <a:t>wind-</a:t>
            </a:r>
            <a:r>
              <a:rPr lang="en-US" b="1" i="1" dirty="0" smtClean="0">
                <a:solidFill>
                  <a:srgbClr val="C00000"/>
                </a:solidFill>
              </a:rPr>
              <a:t>driven</a:t>
            </a:r>
            <a:r>
              <a:rPr lang="en-US" dirty="0" smtClean="0">
                <a:solidFill>
                  <a:srgbClr val="C00000"/>
                </a:solidFill>
              </a:rPr>
              <a:t>, </a:t>
            </a:r>
            <a:r>
              <a:rPr lang="en-US" i="1" dirty="0" smtClean="0">
                <a:solidFill>
                  <a:srgbClr val="C00000"/>
                </a:solidFill>
              </a:rPr>
              <a:t>paper-</a:t>
            </a:r>
            <a:r>
              <a:rPr lang="en-US" b="1" i="1" dirty="0" smtClean="0">
                <a:solidFill>
                  <a:srgbClr val="C00000"/>
                </a:solidFill>
              </a:rPr>
              <a:t>bound;</a:t>
            </a:r>
            <a:r>
              <a:rPr lang="en-US" dirty="0" smtClean="0">
                <a:solidFill>
                  <a:srgbClr val="C00000"/>
                </a:solidFill>
              </a:rPr>
              <a:t> </a:t>
            </a:r>
          </a:p>
          <a:p>
            <a:pPr marL="624078" indent="-514350">
              <a:buFont typeface="+mj-lt"/>
              <a:buAutoNum type="arabicPeriod"/>
            </a:pPr>
            <a:endParaRPr lang="ru-RU" dirty="0" smtClean="0"/>
          </a:p>
          <a:p>
            <a:pPr marL="624078" indent="-514350">
              <a:buFont typeface="+mj-lt"/>
              <a:buAutoNum type="arabicPeriod"/>
            </a:pPr>
            <a:r>
              <a:rPr lang="en-US" dirty="0" smtClean="0"/>
              <a:t>bases that coincide with word-groups, e.g. </a:t>
            </a:r>
            <a:r>
              <a:rPr lang="en-US" i="1" dirty="0" smtClean="0">
                <a:solidFill>
                  <a:srgbClr val="C00000"/>
                </a:solidFill>
              </a:rPr>
              <a:t>blue-eyed, long-fingered.</a:t>
            </a:r>
            <a:r>
              <a:rPr lang="en-US" dirty="0" smtClean="0">
                <a:solidFill>
                  <a:srgbClr val="C00000"/>
                </a:solidFill>
              </a:rPr>
              <a:t> </a:t>
            </a:r>
            <a:endParaRPr lang="ru-RU" dirty="0" smtClean="0">
              <a:solidFill>
                <a:srgbClr val="C00000"/>
              </a:solidFill>
            </a:endParaRPr>
          </a:p>
          <a:p>
            <a:endParaRPr lang="ru-RU" dirty="0"/>
          </a:p>
        </p:txBody>
      </p:sp>
      <p:sp>
        <p:nvSpPr>
          <p:cNvPr id="3" name="Заголовок 2"/>
          <p:cNvSpPr>
            <a:spLocks noGrp="1"/>
          </p:cNvSpPr>
          <p:nvPr>
            <p:ph type="title"/>
          </p:nvPr>
        </p:nvSpPr>
        <p:spPr/>
        <p:txBody>
          <a:bodyPr>
            <a:normAutofit/>
          </a:bodyPr>
          <a:lstStyle/>
          <a:p>
            <a:r>
              <a:rPr lang="en-US" sz="3200" dirty="0" smtClean="0">
                <a:solidFill>
                  <a:srgbClr val="FFC000"/>
                </a:solidFill>
              </a:rPr>
              <a:t>The ICs compound words represent bases of three structural types: </a:t>
            </a:r>
            <a:endParaRPr lang="ru-RU" sz="32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928802"/>
            <a:ext cx="8229600" cy="4078489"/>
          </a:xfrm>
        </p:spPr>
        <p:txBody>
          <a:bodyPr/>
          <a:lstStyle/>
          <a:p>
            <a:pPr marL="624078" indent="-514350">
              <a:buFont typeface="+mj-lt"/>
              <a:buAutoNum type="arabicPeriod"/>
            </a:pPr>
            <a:r>
              <a:rPr lang="en-US" dirty="0" smtClean="0"/>
              <a:t>simple, e.g. </a:t>
            </a:r>
            <a:r>
              <a:rPr lang="en-US" i="1" dirty="0" smtClean="0">
                <a:solidFill>
                  <a:srgbClr val="C00000"/>
                </a:solidFill>
              </a:rPr>
              <a:t>week-end</a:t>
            </a:r>
            <a:r>
              <a:rPr lang="en-US" dirty="0" smtClean="0">
                <a:solidFill>
                  <a:srgbClr val="C00000"/>
                </a:solidFill>
              </a:rPr>
              <a:t>; </a:t>
            </a:r>
          </a:p>
          <a:p>
            <a:pPr marL="624078" indent="-514350">
              <a:buFont typeface="+mj-lt"/>
              <a:buAutoNum type="arabicPeriod"/>
            </a:pPr>
            <a:r>
              <a:rPr lang="en-US" dirty="0" smtClean="0"/>
              <a:t>derived, e.g. </a:t>
            </a:r>
            <a:r>
              <a:rPr lang="en-US" i="1" dirty="0" smtClean="0">
                <a:solidFill>
                  <a:srgbClr val="C00000"/>
                </a:solidFill>
              </a:rPr>
              <a:t>letter-writer, </a:t>
            </a:r>
            <a:r>
              <a:rPr lang="en-GB" i="1" dirty="0" smtClean="0">
                <a:solidFill>
                  <a:srgbClr val="C00000"/>
                </a:solidFill>
              </a:rPr>
              <a:t>office-management</a:t>
            </a:r>
            <a:r>
              <a:rPr lang="en-US" dirty="0" smtClean="0">
                <a:solidFill>
                  <a:srgbClr val="C00000"/>
                </a:solidFill>
              </a:rPr>
              <a:t>; </a:t>
            </a:r>
          </a:p>
          <a:p>
            <a:pPr marL="624078" indent="-514350">
              <a:buFont typeface="+mj-lt"/>
              <a:buAutoNum type="arabicPeriod"/>
            </a:pPr>
            <a:r>
              <a:rPr lang="en-US" dirty="0" smtClean="0"/>
              <a:t>compound, e.g. </a:t>
            </a:r>
            <a:r>
              <a:rPr lang="en-GB" i="1" dirty="0" smtClean="0">
                <a:solidFill>
                  <a:srgbClr val="C00000"/>
                </a:solidFill>
              </a:rPr>
              <a:t>fancy-dress-maker, </a:t>
            </a:r>
            <a:r>
              <a:rPr lang="en-US" i="1" dirty="0" smtClean="0">
                <a:solidFill>
                  <a:srgbClr val="C00000"/>
                </a:solidFill>
              </a:rPr>
              <a:t>aircraft-carrier,</a:t>
            </a:r>
            <a:r>
              <a:rPr lang="en-US" i="1" dirty="0" smtClean="0"/>
              <a:t> </a:t>
            </a:r>
            <a:r>
              <a:rPr lang="en-GB" dirty="0" smtClean="0"/>
              <a:t>etc. However, this complexity of structure of bases is not typical of the bulk of Modern English compounds.</a:t>
            </a:r>
            <a:endParaRPr lang="ru-RU" dirty="0" smtClean="0"/>
          </a:p>
          <a:p>
            <a:endParaRPr lang="ru-RU" dirty="0"/>
          </a:p>
        </p:txBody>
      </p:sp>
      <p:sp>
        <p:nvSpPr>
          <p:cNvPr id="3" name="Заголовок 2"/>
          <p:cNvSpPr>
            <a:spLocks noGrp="1"/>
          </p:cNvSpPr>
          <p:nvPr>
            <p:ph type="title"/>
          </p:nvPr>
        </p:nvSpPr>
        <p:spPr/>
        <p:txBody>
          <a:bodyPr>
            <a:normAutofit fontScale="90000"/>
          </a:bodyPr>
          <a:lstStyle/>
          <a:p>
            <a:r>
              <a:rPr lang="en-US" dirty="0" smtClean="0">
                <a:solidFill>
                  <a:srgbClr val="FFC000"/>
                </a:solidFill>
              </a:rPr>
              <a:t>The bases built on stems may be of different degrees of complexity:</a:t>
            </a:r>
            <a:endParaRPr lang="ru-RU" dirty="0">
              <a:solidFill>
                <a:srgbClr val="FFC0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428868"/>
            <a:ext cx="8229600" cy="3578423"/>
          </a:xfrm>
        </p:spPr>
        <p:txBody>
          <a:bodyPr/>
          <a:lstStyle/>
          <a:p>
            <a:pPr>
              <a:buNone/>
            </a:pPr>
            <a:r>
              <a:rPr lang="en-GB" dirty="0" smtClean="0"/>
              <a:t>or derivatives built according to an affixal pattern but on a compound stem for its base such as, e.g., </a:t>
            </a:r>
          </a:p>
          <a:p>
            <a:pPr>
              <a:buNone/>
            </a:pPr>
            <a:r>
              <a:rPr lang="en-GB" i="1" dirty="0" smtClean="0">
                <a:solidFill>
                  <a:srgbClr val="C00000"/>
                </a:solidFill>
              </a:rPr>
              <a:t>school-</a:t>
            </a:r>
            <a:r>
              <a:rPr lang="en-GB" i="1" dirty="0" err="1" smtClean="0">
                <a:solidFill>
                  <a:srgbClr val="C00000"/>
                </a:solidFill>
              </a:rPr>
              <a:t>mastership</a:t>
            </a:r>
            <a:r>
              <a:rPr lang="en-GB" i="1" dirty="0" smtClean="0">
                <a:solidFill>
                  <a:srgbClr val="C00000"/>
                </a:solidFill>
              </a:rPr>
              <a:t> </a:t>
            </a:r>
            <a:r>
              <a:rPr lang="en-GB" i="1" dirty="0" smtClean="0"/>
              <a:t>([</a:t>
            </a:r>
            <a:r>
              <a:rPr lang="en-GB" i="1" dirty="0" err="1" smtClean="0"/>
              <a:t>n+n</a:t>
            </a:r>
            <a:r>
              <a:rPr lang="en-GB" i="1" dirty="0" smtClean="0"/>
              <a:t>]+</a:t>
            </a:r>
            <a:r>
              <a:rPr lang="en-GB" i="1" dirty="0" err="1" smtClean="0"/>
              <a:t>suf</a:t>
            </a:r>
            <a:r>
              <a:rPr lang="en-GB" i="1" dirty="0" smtClean="0"/>
              <a:t>), </a:t>
            </a:r>
          </a:p>
          <a:p>
            <a:pPr>
              <a:buNone/>
            </a:pPr>
            <a:r>
              <a:rPr lang="en-GB" i="1" dirty="0" smtClean="0">
                <a:solidFill>
                  <a:srgbClr val="C00000"/>
                </a:solidFill>
              </a:rPr>
              <a:t>ex-housewife </a:t>
            </a:r>
            <a:r>
              <a:rPr lang="en-GB" i="1" dirty="0" smtClean="0"/>
              <a:t>(</a:t>
            </a:r>
            <a:r>
              <a:rPr lang="en-GB" i="1" dirty="0" err="1" smtClean="0"/>
              <a:t>prf</a:t>
            </a:r>
            <a:r>
              <a:rPr lang="en-GB" i="1" dirty="0" smtClean="0"/>
              <a:t>+[</a:t>
            </a:r>
            <a:r>
              <a:rPr lang="en-GB" i="1" dirty="0" err="1" smtClean="0"/>
              <a:t>n+n</a:t>
            </a:r>
            <a:r>
              <a:rPr lang="en-GB" i="1" dirty="0" smtClean="0"/>
              <a:t>]), </a:t>
            </a:r>
          </a:p>
          <a:p>
            <a:pPr>
              <a:buNone/>
            </a:pPr>
            <a:r>
              <a:rPr lang="en-GB" i="1" dirty="0" smtClean="0">
                <a:solidFill>
                  <a:srgbClr val="C00000"/>
                </a:solidFill>
              </a:rPr>
              <a:t>to weekend, to spotlight </a:t>
            </a:r>
            <a:r>
              <a:rPr lang="en-GB" dirty="0" smtClean="0"/>
              <a:t>([</a:t>
            </a:r>
            <a:r>
              <a:rPr lang="en-GB" dirty="0" err="1" smtClean="0"/>
              <a:t>n+n</a:t>
            </a:r>
            <a:r>
              <a:rPr lang="en-GB" dirty="0" smtClean="0"/>
              <a:t>]+</a:t>
            </a:r>
            <a:r>
              <a:rPr lang="en-GB" i="1" dirty="0" smtClean="0"/>
              <a:t>conversion).</a:t>
            </a:r>
            <a:endParaRPr lang="ru-RU" dirty="0" smtClean="0"/>
          </a:p>
          <a:p>
            <a:endParaRPr lang="ru-RU" dirty="0"/>
          </a:p>
        </p:txBody>
      </p:sp>
      <p:sp>
        <p:nvSpPr>
          <p:cNvPr id="3" name="Заголовок 2"/>
          <p:cNvSpPr>
            <a:spLocks noGrp="1"/>
          </p:cNvSpPr>
          <p:nvPr>
            <p:ph type="title"/>
          </p:nvPr>
        </p:nvSpPr>
        <p:spPr/>
        <p:txBody>
          <a:bodyPr>
            <a:noAutofit/>
          </a:bodyPr>
          <a:lstStyle/>
          <a:p>
            <a:r>
              <a:rPr lang="en-GB" sz="3200" dirty="0" smtClean="0">
                <a:solidFill>
                  <a:srgbClr val="FFC000"/>
                </a:solidFill>
              </a:rPr>
              <a:t/>
            </a:r>
            <a:br>
              <a:rPr lang="en-GB" sz="3200" dirty="0" smtClean="0">
                <a:solidFill>
                  <a:srgbClr val="FFC000"/>
                </a:solidFill>
              </a:rPr>
            </a:br>
            <a:r>
              <a:rPr lang="en-GB" sz="3200" dirty="0" smtClean="0">
                <a:solidFill>
                  <a:srgbClr val="FFC000"/>
                </a:solidFill>
              </a:rPr>
              <a:t>Not to confuse compound words with polymorphic words of secondary derivation</a:t>
            </a:r>
            <a:endParaRPr lang="ru-RU" sz="3200" dirty="0">
              <a:solidFill>
                <a:srgbClr val="FFC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28736"/>
            <a:ext cx="8229600" cy="4578555"/>
          </a:xfrm>
        </p:spPr>
        <p:txBody>
          <a:bodyPr/>
          <a:lstStyle/>
          <a:p>
            <a:r>
              <a:rPr lang="en-GB" dirty="0" smtClean="0"/>
              <a:t>The meaning of a compound word is made up of two components: structural and lexical. </a:t>
            </a:r>
            <a:endParaRPr lang="ru-RU" dirty="0" smtClean="0"/>
          </a:p>
          <a:p>
            <a:pPr>
              <a:buNone/>
            </a:pPr>
            <a:endParaRPr lang="ru-RU" dirty="0" smtClean="0"/>
          </a:p>
          <a:p>
            <a:pPr algn="ctr">
              <a:buNone/>
            </a:pPr>
            <a:r>
              <a:rPr lang="en-GB" b="1" u="sng" dirty="0" smtClean="0">
                <a:solidFill>
                  <a:srgbClr val="FFC000"/>
                </a:solidFill>
                <a:effectLst>
                  <a:outerShdw blurRad="38100" dist="38100" dir="2700000" algn="tl">
                    <a:srgbClr val="000000">
                      <a:alpha val="43137"/>
                    </a:srgbClr>
                  </a:outerShdw>
                </a:effectLst>
              </a:rPr>
              <a:t>4.1. THE STRUCTURAL MEANING </a:t>
            </a:r>
            <a:endParaRPr lang="ru-RU" u="sng" dirty="0" smtClean="0">
              <a:solidFill>
                <a:srgbClr val="FFC000"/>
              </a:solidFill>
              <a:effectLst>
                <a:outerShdw blurRad="38100" dist="38100" dir="2700000" algn="tl">
                  <a:srgbClr val="000000">
                    <a:alpha val="43137"/>
                  </a:srgbClr>
                </a:outerShdw>
              </a:effectLst>
            </a:endParaRPr>
          </a:p>
          <a:p>
            <a:pPr>
              <a:buNone/>
            </a:pPr>
            <a:endParaRPr lang="en-GB" b="1" i="1" u="sng" dirty="0" smtClean="0">
              <a:solidFill>
                <a:srgbClr val="0070C0"/>
              </a:solidFill>
            </a:endParaRPr>
          </a:p>
          <a:p>
            <a:pPr>
              <a:buNone/>
            </a:pPr>
            <a:r>
              <a:rPr lang="en-GB" b="1" i="1" u="sng" dirty="0" smtClean="0">
                <a:solidFill>
                  <a:srgbClr val="0070C0"/>
                </a:solidFill>
              </a:rPr>
              <a:t>The structural meaning</a:t>
            </a:r>
            <a:r>
              <a:rPr lang="en-GB" i="1" u="sng" dirty="0" smtClean="0">
                <a:solidFill>
                  <a:srgbClr val="0070C0"/>
                </a:solidFill>
              </a:rPr>
              <a:t> </a:t>
            </a:r>
            <a:r>
              <a:rPr lang="en-GB" dirty="0" smtClean="0"/>
              <a:t>of compounds is formed on the base of: </a:t>
            </a:r>
            <a:endParaRPr lang="ru-RU" dirty="0" smtClean="0"/>
          </a:p>
          <a:p>
            <a:pPr>
              <a:buNone/>
            </a:pPr>
            <a:r>
              <a:rPr lang="en-GB" dirty="0" smtClean="0"/>
              <a:t>1) the meaning of their distributional pattern; </a:t>
            </a:r>
            <a:endParaRPr lang="ru-RU" dirty="0" smtClean="0"/>
          </a:p>
          <a:p>
            <a:pPr>
              <a:buNone/>
            </a:pPr>
            <a:r>
              <a:rPr lang="en-GB" dirty="0" smtClean="0"/>
              <a:t>2) the meaning of their derivational pattern.</a:t>
            </a:r>
            <a:endParaRPr lang="ru-RU" dirty="0" smtClean="0"/>
          </a:p>
          <a:p>
            <a:endParaRPr lang="ru-RU" dirty="0"/>
          </a:p>
        </p:txBody>
      </p:sp>
      <p:sp>
        <p:nvSpPr>
          <p:cNvPr id="3" name="Заголовок 2"/>
          <p:cNvSpPr>
            <a:spLocks noGrp="1"/>
          </p:cNvSpPr>
          <p:nvPr>
            <p:ph type="title"/>
          </p:nvPr>
        </p:nvSpPr>
        <p:spPr/>
        <p:txBody>
          <a:bodyPr>
            <a:normAutofit fontScale="90000"/>
          </a:bodyPr>
          <a:lstStyle/>
          <a:p>
            <a:pPr lvl="0" algn="ctr"/>
            <a:r>
              <a:rPr lang="en-US" dirty="0" smtClean="0"/>
              <a:t/>
            </a:r>
            <a:br>
              <a:rPr lang="en-US" dirty="0" smtClean="0"/>
            </a:br>
            <a:r>
              <a:rPr lang="en-US" sz="3600" dirty="0" smtClean="0">
                <a:solidFill>
                  <a:srgbClr val="FFC000"/>
                </a:solidFill>
              </a:rPr>
              <a:t>4. </a:t>
            </a:r>
            <a:r>
              <a:rPr lang="en-GB" sz="3600" dirty="0" smtClean="0">
                <a:solidFill>
                  <a:srgbClr val="FFC000"/>
                </a:solidFill>
              </a:rPr>
              <a:t>TYPES OF MEANING OF COMPOUND WORDS</a:t>
            </a:r>
            <a:r>
              <a:rPr lang="ru-RU" dirty="0" smtClean="0">
                <a:solidFill>
                  <a:srgbClr val="FFC000"/>
                </a:solidFill>
              </a:rPr>
              <a:t/>
            </a:r>
            <a:br>
              <a:rPr lang="ru-RU" dirty="0" smtClean="0">
                <a:solidFill>
                  <a:srgbClr val="FFC000"/>
                </a:solidFill>
              </a:rPr>
            </a:br>
            <a:endParaRPr lang="ru-RU" dirty="0">
              <a:solidFill>
                <a:srgbClr val="FFC000"/>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28736"/>
            <a:ext cx="8229600" cy="5143536"/>
          </a:xfrm>
        </p:spPr>
        <p:txBody>
          <a:bodyPr>
            <a:normAutofit fontScale="92500" lnSpcReduction="10000"/>
          </a:bodyPr>
          <a:lstStyle/>
          <a:p>
            <a:r>
              <a:rPr lang="en-GB" dirty="0" smtClean="0"/>
              <a:t>is understood as the order and arrangement of the ICs that constitute a compound word. </a:t>
            </a:r>
          </a:p>
          <a:p>
            <a:pPr>
              <a:buNone/>
            </a:pPr>
            <a:r>
              <a:rPr lang="en-GB" dirty="0" smtClean="0"/>
              <a:t>A change in the order and arrangement of the same ICs signals the compound words of different lexical meanings, cf</a:t>
            </a:r>
            <a:r>
              <a:rPr lang="en-GB" dirty="0" smtClean="0">
                <a:solidFill>
                  <a:srgbClr val="C00000"/>
                </a:solidFill>
              </a:rPr>
              <a:t>.: </a:t>
            </a:r>
            <a:r>
              <a:rPr lang="en-GB" i="1" dirty="0" smtClean="0">
                <a:solidFill>
                  <a:srgbClr val="C00000"/>
                </a:solidFill>
              </a:rPr>
              <a:t>pot-flower </a:t>
            </a:r>
            <a:r>
              <a:rPr lang="en-GB" dirty="0" smtClean="0"/>
              <a:t>(‘a flower that grows in a pot’) and </a:t>
            </a:r>
            <a:r>
              <a:rPr lang="en-GB" i="1" dirty="0" smtClean="0">
                <a:solidFill>
                  <a:srgbClr val="C00000"/>
                </a:solidFill>
              </a:rPr>
              <a:t>flower-pot</a:t>
            </a:r>
            <a:r>
              <a:rPr lang="en-GB" dirty="0" smtClean="0">
                <a:solidFill>
                  <a:srgbClr val="C00000"/>
                </a:solidFill>
              </a:rPr>
              <a:t> </a:t>
            </a:r>
            <a:r>
              <a:rPr lang="en-GB" dirty="0" smtClean="0"/>
              <a:t>(‘s small container used for growing flowers in’). </a:t>
            </a:r>
          </a:p>
          <a:p>
            <a:pPr>
              <a:buNone/>
            </a:pPr>
            <a:r>
              <a:rPr lang="en-GB" dirty="0" smtClean="0"/>
              <a:t>A change in the order arrangement of the ICs that form a compound may destroy its meaning.</a:t>
            </a:r>
          </a:p>
          <a:p>
            <a:pPr>
              <a:buNone/>
            </a:pPr>
            <a:r>
              <a:rPr lang="en-GB" dirty="0" smtClean="0"/>
              <a:t>Thus, the distributional pattern of a compound carries a certain meaning of its own which is largely independent of the actual lexical meaning of their ICs. </a:t>
            </a:r>
            <a:endParaRPr lang="ru-RU" dirty="0" smtClean="0"/>
          </a:p>
          <a:p>
            <a:endParaRPr lang="ru-RU" dirty="0"/>
          </a:p>
        </p:txBody>
      </p:sp>
      <p:sp>
        <p:nvSpPr>
          <p:cNvPr id="3" name="Заголовок 2"/>
          <p:cNvSpPr>
            <a:spLocks noGrp="1"/>
          </p:cNvSpPr>
          <p:nvPr>
            <p:ph type="title"/>
          </p:nvPr>
        </p:nvSpPr>
        <p:spPr>
          <a:xfrm>
            <a:off x="457200" y="274638"/>
            <a:ext cx="8401080" cy="939784"/>
          </a:xfrm>
        </p:spPr>
        <p:txBody>
          <a:bodyPr>
            <a:noAutofit/>
          </a:bodyPr>
          <a:lstStyle/>
          <a:p>
            <a:r>
              <a:rPr lang="en-GB" sz="3200" u="sng" dirty="0" smtClean="0">
                <a:solidFill>
                  <a:srgbClr val="FFC000"/>
                </a:solidFill>
                <a:effectLst>
                  <a:outerShdw blurRad="38100" dist="38100" dir="2700000" algn="tl">
                    <a:srgbClr val="000000">
                      <a:alpha val="43137"/>
                    </a:srgbClr>
                  </a:outerShdw>
                </a:effectLst>
              </a:rPr>
              <a:t>The distributional pattern </a:t>
            </a:r>
            <a:r>
              <a:rPr lang="en-GB" sz="3200" dirty="0" smtClean="0">
                <a:solidFill>
                  <a:srgbClr val="FFC000"/>
                </a:solidFill>
                <a:effectLst>
                  <a:outerShdw blurRad="38100" dist="38100" dir="2700000" algn="tl">
                    <a:srgbClr val="000000">
                      <a:alpha val="43137"/>
                    </a:srgbClr>
                  </a:outerShdw>
                </a:effectLst>
              </a:rPr>
              <a:t>of a compound </a:t>
            </a:r>
            <a:endParaRPr lang="ru-RU" sz="3200" dirty="0">
              <a:solidFill>
                <a:srgbClr val="FFC000"/>
              </a:solidFill>
              <a:effectLst>
                <a:outerShdw blurRad="38100" dist="38100" dir="2700000" algn="tl">
                  <a:srgbClr val="000000">
                    <a:alpha val="43137"/>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28625" y="1214421"/>
          <a:ext cx="8258176" cy="4977853"/>
        </p:xfrm>
        <a:graphic>
          <a:graphicData uri="http://schemas.openxmlformats.org/drawingml/2006/table">
            <a:tbl>
              <a:tblPr firstRow="1" bandRow="1">
                <a:tableStyleId>{5C22544A-7EE6-4342-B048-85BDC9FD1C3A}</a:tableStyleId>
              </a:tblPr>
              <a:tblGrid>
                <a:gridCol w="1000103"/>
                <a:gridCol w="2928958"/>
                <a:gridCol w="2264571"/>
                <a:gridCol w="2064544"/>
              </a:tblGrid>
              <a:tr h="688535">
                <a:tc>
                  <a:txBody>
                    <a:bodyPr/>
                    <a:lstStyle/>
                    <a:p>
                      <a:endParaRPr lang="ru-RU" dirty="0"/>
                    </a:p>
                  </a:txBody>
                  <a:tcPr/>
                </a:tc>
                <a:tc>
                  <a:txBody>
                    <a:bodyPr/>
                    <a:lstStyle/>
                    <a:p>
                      <a:r>
                        <a:rPr lang="en-US" sz="2000" dirty="0" smtClean="0"/>
                        <a:t>meaning</a:t>
                      </a:r>
                      <a:endParaRPr lang="ru-RU" sz="2000" dirty="0"/>
                    </a:p>
                  </a:txBody>
                  <a:tcPr/>
                </a:tc>
                <a:tc>
                  <a:txBody>
                    <a:bodyPr/>
                    <a:lstStyle/>
                    <a:p>
                      <a:r>
                        <a:rPr lang="en-US" sz="2000" dirty="0" smtClean="0"/>
                        <a:t>paradigm</a:t>
                      </a:r>
                      <a:endParaRPr lang="ru-RU" sz="2000" dirty="0"/>
                    </a:p>
                  </a:txBody>
                  <a:tcPr/>
                </a:tc>
                <a:tc>
                  <a:txBody>
                    <a:bodyPr/>
                    <a:lstStyle/>
                    <a:p>
                      <a:r>
                        <a:rPr lang="en-US" sz="2000" dirty="0" smtClean="0"/>
                        <a:t>function</a:t>
                      </a:r>
                      <a:r>
                        <a:rPr lang="en-US" sz="2000" baseline="0" dirty="0" smtClean="0"/>
                        <a:t>(s)</a:t>
                      </a:r>
                      <a:endParaRPr lang="ru-RU" sz="2000" dirty="0"/>
                    </a:p>
                  </a:txBody>
                  <a:tcPr/>
                </a:tc>
              </a:tr>
              <a:tr h="1811796">
                <a:tc>
                  <a:txBody>
                    <a:bodyPr/>
                    <a:lstStyle/>
                    <a:p>
                      <a:r>
                        <a:rPr kumimoji="0" lang="en-GB" sz="1800" i="1" kern="1200" dirty="0" smtClean="0">
                          <a:solidFill>
                            <a:schemeClr val="dk1"/>
                          </a:solidFill>
                          <a:latin typeface="+mn-lt"/>
                          <a:ea typeface="+mn-ea"/>
                          <a:cs typeface="+mn-cs"/>
                        </a:rPr>
                        <a:t>plant</a:t>
                      </a:r>
                      <a:endParaRPr lang="ru-RU" dirty="0"/>
                    </a:p>
                  </a:txBody>
                  <a:tcPr/>
                </a:tc>
                <a:tc>
                  <a:txBody>
                    <a:bodyPr/>
                    <a:lstStyle/>
                    <a:p>
                      <a:pPr>
                        <a:lnSpc>
                          <a:spcPct val="115000"/>
                        </a:lnSpc>
                        <a:spcAft>
                          <a:spcPts val="1000"/>
                        </a:spcAft>
                      </a:pPr>
                      <a:r>
                        <a:rPr lang="en-GB" sz="2000" dirty="0">
                          <a:latin typeface="Calibri"/>
                          <a:ea typeface="Times New Roman"/>
                          <a:cs typeface="Times New Roman"/>
                        </a:rPr>
                        <a:t>a living thing that grows in soil, has leaves and roots, and needs water and light from the sun to live, e.g. </a:t>
                      </a:r>
                      <a:r>
                        <a:rPr lang="en-GB" sz="2000" i="1" dirty="0">
                          <a:solidFill>
                            <a:srgbClr val="0070C0"/>
                          </a:solidFill>
                          <a:latin typeface="Calibri"/>
                          <a:ea typeface="Times New Roman"/>
                          <a:cs typeface="Times New Roman"/>
                        </a:rPr>
                        <a:t>a </a:t>
                      </a:r>
                      <a:r>
                        <a:rPr lang="en-GB" sz="2000" i="1" dirty="0" smtClean="0">
                          <a:solidFill>
                            <a:srgbClr val="0070C0"/>
                          </a:solidFill>
                          <a:latin typeface="Calibri"/>
                          <a:ea typeface="Times New Roman"/>
                          <a:cs typeface="Times New Roman"/>
                        </a:rPr>
                        <a:t>tree/bush/flower</a:t>
                      </a:r>
                      <a:endParaRPr lang="ru-RU" sz="2000" dirty="0">
                        <a:solidFill>
                          <a:srgbClr val="0070C0"/>
                        </a:solidFill>
                        <a:latin typeface="Calibri"/>
                        <a:ea typeface="Times New Roman"/>
                        <a:cs typeface="Times New Roman"/>
                      </a:endParaRPr>
                    </a:p>
                  </a:txBody>
                  <a:tcPr marL="68580" marR="68580" marT="0" marB="0"/>
                </a:tc>
                <a:tc>
                  <a:txBody>
                    <a:bodyPr/>
                    <a:lstStyle/>
                    <a:p>
                      <a:pPr>
                        <a:lnSpc>
                          <a:spcPct val="115000"/>
                        </a:lnSpc>
                        <a:spcAft>
                          <a:spcPts val="1000"/>
                        </a:spcAft>
                      </a:pPr>
                      <a:r>
                        <a:rPr lang="en-GB" sz="2000" dirty="0">
                          <a:latin typeface="Calibri"/>
                          <a:ea typeface="Times New Roman"/>
                          <a:cs typeface="Times New Roman"/>
                        </a:rPr>
                        <a:t>-</a:t>
                      </a:r>
                      <a:r>
                        <a:rPr lang="en-GB" sz="2000" i="1" dirty="0">
                          <a:latin typeface="Calibri"/>
                          <a:ea typeface="Times New Roman"/>
                          <a:cs typeface="Times New Roman"/>
                        </a:rPr>
                        <a:t>s </a:t>
                      </a:r>
                      <a:r>
                        <a:rPr lang="en-GB" sz="2000" dirty="0">
                          <a:latin typeface="Calibri"/>
                          <a:ea typeface="Times New Roman"/>
                          <a:cs typeface="Times New Roman"/>
                        </a:rPr>
                        <a:t>(plural)</a:t>
                      </a:r>
                      <a:endParaRPr lang="ru-RU" sz="2000" dirty="0">
                        <a:latin typeface="Calibri"/>
                        <a:ea typeface="Times New Roman"/>
                        <a:cs typeface="Times New Roman"/>
                      </a:endParaRPr>
                    </a:p>
                    <a:p>
                      <a:pPr>
                        <a:lnSpc>
                          <a:spcPct val="115000"/>
                        </a:lnSpc>
                        <a:spcAft>
                          <a:spcPts val="1000"/>
                        </a:spcAft>
                      </a:pPr>
                      <a:r>
                        <a:rPr lang="en-GB" sz="2000" i="1" dirty="0">
                          <a:latin typeface="Calibri"/>
                          <a:ea typeface="Times New Roman"/>
                          <a:cs typeface="Times New Roman"/>
                        </a:rPr>
                        <a:t>-‘s</a:t>
                      </a:r>
                      <a:r>
                        <a:rPr lang="en-GB" sz="2000" dirty="0">
                          <a:latin typeface="Calibri"/>
                          <a:ea typeface="Times New Roman"/>
                          <a:cs typeface="Times New Roman"/>
                        </a:rPr>
                        <a:t> (possessive case)</a:t>
                      </a:r>
                      <a:endParaRPr lang="ru-RU" sz="2000" dirty="0">
                        <a:latin typeface="Calibri"/>
                        <a:ea typeface="Times New Roman"/>
                        <a:cs typeface="Times New Roman"/>
                      </a:endParaRPr>
                    </a:p>
                    <a:p>
                      <a:pPr>
                        <a:lnSpc>
                          <a:spcPct val="115000"/>
                        </a:lnSpc>
                        <a:spcAft>
                          <a:spcPts val="1000"/>
                        </a:spcAft>
                      </a:pPr>
                      <a:r>
                        <a:rPr lang="en-GB" sz="2000" i="1" dirty="0">
                          <a:latin typeface="Calibri"/>
                          <a:ea typeface="Times New Roman"/>
                          <a:cs typeface="Times New Roman"/>
                        </a:rPr>
                        <a:t>-s</a:t>
                      </a:r>
                      <a:r>
                        <a:rPr lang="en-GB" sz="2000" dirty="0">
                          <a:latin typeface="Calibri"/>
                          <a:ea typeface="Times New Roman"/>
                          <a:cs typeface="Times New Roman"/>
                        </a:rPr>
                        <a:t>’ (possessive case plural)</a:t>
                      </a:r>
                      <a:endParaRPr lang="ru-RU" sz="2000" dirty="0">
                        <a:latin typeface="Calibri"/>
                        <a:ea typeface="Times New Roman"/>
                        <a:cs typeface="Times New Roman"/>
                      </a:endParaRPr>
                    </a:p>
                  </a:txBody>
                  <a:tcPr marL="68580" marR="68580" marT="0" marB="0"/>
                </a:tc>
                <a:tc>
                  <a:txBody>
                    <a:bodyPr/>
                    <a:lstStyle/>
                    <a:p>
                      <a:pPr>
                        <a:lnSpc>
                          <a:spcPct val="115000"/>
                        </a:lnSpc>
                        <a:spcAft>
                          <a:spcPts val="1000"/>
                        </a:spcAft>
                      </a:pPr>
                      <a:r>
                        <a:rPr lang="en-GB" sz="2000" dirty="0">
                          <a:latin typeface="Calibri"/>
                          <a:ea typeface="Times New Roman"/>
                          <a:cs typeface="Times New Roman"/>
                        </a:rPr>
                        <a:t>Subject</a:t>
                      </a:r>
                      <a:endParaRPr lang="ru-RU" sz="2000" dirty="0">
                        <a:latin typeface="Calibri"/>
                        <a:ea typeface="Times New Roman"/>
                        <a:cs typeface="Times New Roman"/>
                      </a:endParaRPr>
                    </a:p>
                    <a:p>
                      <a:pPr>
                        <a:lnSpc>
                          <a:spcPct val="115000"/>
                        </a:lnSpc>
                        <a:spcAft>
                          <a:spcPts val="1000"/>
                        </a:spcAft>
                      </a:pPr>
                      <a:r>
                        <a:rPr lang="en-GB" sz="2000" dirty="0">
                          <a:latin typeface="Calibri"/>
                          <a:ea typeface="Times New Roman"/>
                          <a:cs typeface="Times New Roman"/>
                        </a:rPr>
                        <a:t>Object</a:t>
                      </a:r>
                      <a:endParaRPr lang="ru-RU" sz="2000" dirty="0">
                        <a:latin typeface="Calibri"/>
                        <a:ea typeface="Times New Roman"/>
                        <a:cs typeface="Times New Roman"/>
                      </a:endParaRPr>
                    </a:p>
                    <a:p>
                      <a:pPr>
                        <a:lnSpc>
                          <a:spcPct val="115000"/>
                        </a:lnSpc>
                        <a:spcAft>
                          <a:spcPts val="1000"/>
                        </a:spcAft>
                      </a:pPr>
                      <a:r>
                        <a:rPr lang="en-GB" sz="2000" dirty="0">
                          <a:latin typeface="Calibri"/>
                          <a:ea typeface="Times New Roman"/>
                          <a:cs typeface="Times New Roman"/>
                        </a:rPr>
                        <a:t>Predicative</a:t>
                      </a:r>
                      <a:endParaRPr lang="ru-RU" sz="2000" dirty="0">
                        <a:latin typeface="Calibri"/>
                        <a:ea typeface="Times New Roman"/>
                        <a:cs typeface="Times New Roman"/>
                      </a:endParaRPr>
                    </a:p>
                  </a:txBody>
                  <a:tcPr marL="68580" marR="68580" marT="0" marB="0"/>
                </a:tc>
              </a:tr>
              <a:tr h="2477522">
                <a:tc>
                  <a:txBody>
                    <a:bodyPr/>
                    <a:lstStyle/>
                    <a:p>
                      <a:r>
                        <a:rPr kumimoji="0" lang="en-GB" sz="1800" i="1" kern="1200" dirty="0" smtClean="0">
                          <a:solidFill>
                            <a:schemeClr val="dk1"/>
                          </a:solidFill>
                          <a:latin typeface="+mn-lt"/>
                          <a:ea typeface="+mn-ea"/>
                          <a:cs typeface="+mn-cs"/>
                        </a:rPr>
                        <a:t>to plant</a:t>
                      </a:r>
                      <a:endParaRPr lang="ru-RU" dirty="0"/>
                    </a:p>
                  </a:txBody>
                  <a:tcPr/>
                </a:tc>
                <a:tc>
                  <a:txBody>
                    <a:bodyPr/>
                    <a:lstStyle/>
                    <a:p>
                      <a:pPr>
                        <a:lnSpc>
                          <a:spcPct val="115000"/>
                        </a:lnSpc>
                        <a:spcAft>
                          <a:spcPts val="1000"/>
                        </a:spcAft>
                      </a:pPr>
                      <a:r>
                        <a:rPr lang="en-GB" sz="2000" dirty="0">
                          <a:latin typeface="Calibri"/>
                          <a:ea typeface="Times New Roman"/>
                          <a:cs typeface="Times New Roman"/>
                        </a:rPr>
                        <a:t>to put trees, plants, or seeds in soil or the ground so that they will grow </a:t>
                      </a:r>
                      <a:r>
                        <a:rPr lang="en-GB" sz="2000" dirty="0" smtClean="0">
                          <a:latin typeface="Calibri"/>
                          <a:ea typeface="Times New Roman"/>
                          <a:cs typeface="Times New Roman"/>
                        </a:rPr>
                        <a:t>there, e.g</a:t>
                      </a:r>
                      <a:r>
                        <a:rPr lang="en-GB" sz="2000" dirty="0">
                          <a:solidFill>
                            <a:srgbClr val="00B050"/>
                          </a:solidFill>
                          <a:latin typeface="Calibri"/>
                          <a:ea typeface="Times New Roman"/>
                          <a:cs typeface="Times New Roman"/>
                        </a:rPr>
                        <a:t>. </a:t>
                      </a:r>
                      <a:r>
                        <a:rPr lang="en-GB" sz="2000" i="1" dirty="0">
                          <a:solidFill>
                            <a:srgbClr val="0070C0"/>
                          </a:solidFill>
                          <a:latin typeface="Calibri"/>
                          <a:ea typeface="Times New Roman"/>
                          <a:cs typeface="Times New Roman"/>
                        </a:rPr>
                        <a:t>I’ve planted a small apple tree in the garden</a:t>
                      </a:r>
                      <a:r>
                        <a:rPr lang="en-GB" sz="2000" dirty="0">
                          <a:solidFill>
                            <a:srgbClr val="0070C0"/>
                          </a:solidFill>
                          <a:latin typeface="Calibri"/>
                          <a:ea typeface="Times New Roman"/>
                          <a:cs typeface="Times New Roman"/>
                        </a:rPr>
                        <a:t>.</a:t>
                      </a:r>
                      <a:endParaRPr lang="ru-RU" sz="2000" dirty="0">
                        <a:solidFill>
                          <a:srgbClr val="0070C0"/>
                        </a:solidFill>
                        <a:latin typeface="Calibri"/>
                        <a:ea typeface="Times New Roman"/>
                        <a:cs typeface="Times New Roman"/>
                      </a:endParaRPr>
                    </a:p>
                  </a:txBody>
                  <a:tcPr marL="68580" marR="68580" marT="0" marB="0"/>
                </a:tc>
                <a:tc>
                  <a:txBody>
                    <a:bodyPr/>
                    <a:lstStyle/>
                    <a:p>
                      <a:pPr>
                        <a:lnSpc>
                          <a:spcPct val="115000"/>
                        </a:lnSpc>
                        <a:spcAft>
                          <a:spcPts val="1000"/>
                        </a:spcAft>
                      </a:pPr>
                      <a:r>
                        <a:rPr lang="en-GB" sz="2000" i="1" dirty="0">
                          <a:latin typeface="Calibri"/>
                          <a:ea typeface="Times New Roman"/>
                          <a:cs typeface="Times New Roman"/>
                        </a:rPr>
                        <a:t>-s</a:t>
                      </a:r>
                      <a:r>
                        <a:rPr lang="en-GB" sz="2000" dirty="0">
                          <a:latin typeface="Calibri"/>
                          <a:ea typeface="Times New Roman"/>
                          <a:cs typeface="Times New Roman"/>
                        </a:rPr>
                        <a:t> (3</a:t>
                      </a:r>
                      <a:r>
                        <a:rPr lang="en-GB" sz="2000" baseline="30000" dirty="0">
                          <a:latin typeface="Calibri"/>
                          <a:ea typeface="Times New Roman"/>
                          <a:cs typeface="Times New Roman"/>
                        </a:rPr>
                        <a:t>rd</a:t>
                      </a:r>
                      <a:r>
                        <a:rPr lang="en-GB" sz="2000" dirty="0">
                          <a:latin typeface="Calibri"/>
                          <a:ea typeface="Times New Roman"/>
                          <a:cs typeface="Times New Roman"/>
                        </a:rPr>
                        <a:t> person, singular)</a:t>
                      </a:r>
                      <a:endParaRPr lang="ru-RU" sz="2000" dirty="0">
                        <a:latin typeface="Calibri"/>
                        <a:ea typeface="Times New Roman"/>
                        <a:cs typeface="Times New Roman"/>
                      </a:endParaRPr>
                    </a:p>
                    <a:p>
                      <a:pPr>
                        <a:lnSpc>
                          <a:spcPct val="115000"/>
                        </a:lnSpc>
                        <a:spcAft>
                          <a:spcPts val="1000"/>
                        </a:spcAft>
                      </a:pPr>
                      <a:r>
                        <a:rPr lang="en-GB" sz="2000" dirty="0">
                          <a:latin typeface="Calibri"/>
                          <a:ea typeface="Times New Roman"/>
                          <a:cs typeface="Times New Roman"/>
                        </a:rPr>
                        <a:t>-</a:t>
                      </a:r>
                      <a:r>
                        <a:rPr lang="en-GB" sz="2000" i="1" dirty="0" err="1">
                          <a:latin typeface="Calibri"/>
                          <a:ea typeface="Times New Roman"/>
                          <a:cs typeface="Times New Roman"/>
                        </a:rPr>
                        <a:t>ed</a:t>
                      </a:r>
                      <a:r>
                        <a:rPr lang="en-GB" sz="2000" i="1" dirty="0">
                          <a:latin typeface="Calibri"/>
                          <a:ea typeface="Times New Roman"/>
                          <a:cs typeface="Times New Roman"/>
                        </a:rPr>
                        <a:t> </a:t>
                      </a:r>
                      <a:r>
                        <a:rPr lang="en-GB" sz="2000" dirty="0">
                          <a:latin typeface="Calibri"/>
                          <a:ea typeface="Times New Roman"/>
                          <a:cs typeface="Times New Roman"/>
                        </a:rPr>
                        <a:t>(Past Indefinite, Past Participle</a:t>
                      </a:r>
                      <a:endParaRPr lang="ru-RU" sz="2000" dirty="0">
                        <a:latin typeface="Calibri"/>
                        <a:ea typeface="Times New Roman"/>
                        <a:cs typeface="Times New Roman"/>
                      </a:endParaRPr>
                    </a:p>
                    <a:p>
                      <a:pPr>
                        <a:lnSpc>
                          <a:spcPct val="115000"/>
                        </a:lnSpc>
                        <a:spcAft>
                          <a:spcPts val="1000"/>
                        </a:spcAft>
                      </a:pPr>
                      <a:r>
                        <a:rPr lang="en-GB" sz="2000" dirty="0">
                          <a:latin typeface="Calibri"/>
                          <a:ea typeface="Times New Roman"/>
                          <a:cs typeface="Times New Roman"/>
                        </a:rPr>
                        <a:t>-</a:t>
                      </a:r>
                      <a:r>
                        <a:rPr lang="en-GB" sz="2000" i="1" dirty="0" err="1">
                          <a:latin typeface="Calibri"/>
                          <a:ea typeface="Times New Roman"/>
                          <a:cs typeface="Times New Roman"/>
                        </a:rPr>
                        <a:t>ing</a:t>
                      </a:r>
                      <a:r>
                        <a:rPr lang="en-GB" sz="2000" dirty="0">
                          <a:latin typeface="Calibri"/>
                          <a:ea typeface="Times New Roman"/>
                          <a:cs typeface="Times New Roman"/>
                        </a:rPr>
                        <a:t> (Present Participle, Gerund)</a:t>
                      </a:r>
                      <a:endParaRPr lang="ru-RU" sz="2000" dirty="0">
                        <a:latin typeface="Calibri"/>
                        <a:ea typeface="Times New Roman"/>
                        <a:cs typeface="Times New Roman"/>
                      </a:endParaRPr>
                    </a:p>
                  </a:txBody>
                  <a:tcPr marL="68580" marR="68580" marT="0" marB="0"/>
                </a:tc>
                <a:tc>
                  <a:txBody>
                    <a:bodyPr/>
                    <a:lstStyle/>
                    <a:p>
                      <a:pPr>
                        <a:lnSpc>
                          <a:spcPct val="115000"/>
                        </a:lnSpc>
                        <a:spcAft>
                          <a:spcPts val="1000"/>
                        </a:spcAft>
                      </a:pPr>
                      <a:r>
                        <a:rPr lang="en-GB" sz="2000" dirty="0">
                          <a:latin typeface="Calibri"/>
                          <a:ea typeface="Times New Roman"/>
                          <a:cs typeface="Times New Roman"/>
                        </a:rPr>
                        <a:t>Predicate</a:t>
                      </a:r>
                      <a:endParaRPr lang="ru-RU" sz="2000" dirty="0">
                        <a:latin typeface="Calibri"/>
                        <a:ea typeface="Times New Roman"/>
                        <a:cs typeface="Times New Roman"/>
                      </a:endParaRPr>
                    </a:p>
                  </a:txBody>
                  <a:tcPr marL="68580" marR="68580" marT="0" marB="0"/>
                </a:tc>
              </a:tr>
            </a:tbl>
          </a:graphicData>
        </a:graphic>
      </p:graphicFrame>
      <p:sp>
        <p:nvSpPr>
          <p:cNvPr id="3" name="Заголовок 2"/>
          <p:cNvSpPr>
            <a:spLocks noGrp="1"/>
          </p:cNvSpPr>
          <p:nvPr>
            <p:ph type="title"/>
          </p:nvPr>
        </p:nvSpPr>
        <p:spPr>
          <a:xfrm>
            <a:off x="457200" y="274638"/>
            <a:ext cx="8229600" cy="725470"/>
          </a:xfrm>
        </p:spPr>
        <p:txBody>
          <a:bodyPr>
            <a:normAutofit fontScale="90000"/>
          </a:bodyPr>
          <a:lstStyle/>
          <a:p>
            <a:pPr algn="ctr"/>
            <a:r>
              <a:rPr lang="en-GB" dirty="0" smtClean="0"/>
              <a:t/>
            </a:r>
            <a:br>
              <a:rPr lang="en-GB" dirty="0" smtClean="0"/>
            </a:br>
            <a:r>
              <a:rPr lang="en-GB" sz="3600" dirty="0" smtClean="0"/>
              <a:t>Meaning, paradigm and functions of </a:t>
            </a:r>
            <a:r>
              <a:rPr lang="en-GB" sz="3600" i="1" dirty="0" smtClean="0">
                <a:solidFill>
                  <a:srgbClr val="00B050"/>
                </a:solidFill>
              </a:rPr>
              <a:t>plant</a:t>
            </a:r>
            <a:r>
              <a:rPr lang="en-GB" sz="3600" dirty="0" smtClean="0">
                <a:solidFill>
                  <a:srgbClr val="00B050"/>
                </a:solidFill>
              </a:rPr>
              <a:t> (n)</a:t>
            </a:r>
            <a:r>
              <a:rPr lang="en-GB" sz="3600" i="1" dirty="0" smtClean="0">
                <a:solidFill>
                  <a:srgbClr val="00B050"/>
                </a:solidFill>
              </a:rPr>
              <a:t>  –  plant </a:t>
            </a:r>
            <a:r>
              <a:rPr lang="en-GB" sz="3600" dirty="0" smtClean="0">
                <a:solidFill>
                  <a:srgbClr val="00B050"/>
                </a:solidFill>
              </a:rPr>
              <a:t>(v)</a:t>
            </a:r>
            <a:r>
              <a:rPr lang="ru-RU" sz="3600" dirty="0" smtClean="0"/>
              <a:t/>
            </a:r>
            <a:br>
              <a:rPr lang="ru-RU" sz="3600" dirty="0" smtClean="0"/>
            </a:br>
            <a:endParaRPr lang="ru-RU" sz="36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85860"/>
            <a:ext cx="8229600" cy="5357850"/>
          </a:xfrm>
        </p:spPr>
        <p:txBody>
          <a:bodyPr>
            <a:normAutofit fontScale="92500" lnSpcReduction="20000"/>
          </a:bodyPr>
          <a:lstStyle/>
          <a:p>
            <a:r>
              <a:rPr lang="en-GB" dirty="0" smtClean="0"/>
              <a:t>can be abstracted and described through the interrelation of their ICs. E.g. the derivational pattern </a:t>
            </a:r>
            <a:r>
              <a:rPr lang="en-GB" b="1" dirty="0" smtClean="0">
                <a:solidFill>
                  <a:srgbClr val="0070C0"/>
                </a:solidFill>
              </a:rPr>
              <a:t>n+v</a:t>
            </a:r>
            <a:r>
              <a:rPr lang="en-GB" b="1" i="1" dirty="0" smtClean="0">
                <a:solidFill>
                  <a:srgbClr val="0070C0"/>
                </a:solidFill>
              </a:rPr>
              <a:t>en</a:t>
            </a:r>
            <a:r>
              <a:rPr lang="en-GB" dirty="0" smtClean="0"/>
              <a:t> underlying the compound adjectives </a:t>
            </a:r>
            <a:r>
              <a:rPr lang="en-GB" i="1" dirty="0" smtClean="0">
                <a:solidFill>
                  <a:srgbClr val="C00000"/>
                </a:solidFill>
              </a:rPr>
              <a:t>duty-bound, wind-driven, mud-stained </a:t>
            </a:r>
            <a:r>
              <a:rPr lang="en-GB" dirty="0" smtClean="0"/>
              <a:t>conveys the generalized meaning of instrumental or agentive relations which can be interpreted as ‘done by’ or ‘with the help of something’. </a:t>
            </a:r>
          </a:p>
          <a:p>
            <a:pPr>
              <a:buNone/>
            </a:pPr>
            <a:r>
              <a:rPr lang="en-GB" dirty="0" smtClean="0"/>
              <a:t>Derivational patterns in compounds may be monosemantic and polysemantic. </a:t>
            </a:r>
          </a:p>
          <a:p>
            <a:pPr>
              <a:buNone/>
            </a:pPr>
            <a:r>
              <a:rPr lang="en-GB" dirty="0" smtClean="0"/>
              <a:t>E.G. the pattern </a:t>
            </a:r>
            <a:r>
              <a:rPr lang="en-GB" b="1" dirty="0" smtClean="0">
                <a:solidFill>
                  <a:srgbClr val="0070C0"/>
                </a:solidFill>
              </a:rPr>
              <a:t>n+n</a:t>
            </a:r>
            <a:r>
              <a:rPr lang="en-US" b="1" dirty="0" smtClean="0">
                <a:solidFill>
                  <a:srgbClr val="0070C0"/>
                </a:solidFill>
              </a:rPr>
              <a:t>→</a:t>
            </a:r>
            <a:r>
              <a:rPr lang="en-GB" b="1" dirty="0" smtClean="0">
                <a:solidFill>
                  <a:srgbClr val="0070C0"/>
                </a:solidFill>
              </a:rPr>
              <a:t>N</a:t>
            </a:r>
            <a:r>
              <a:rPr lang="en-GB" dirty="0" smtClean="0"/>
              <a:t> conveys the following semantic relations: </a:t>
            </a:r>
          </a:p>
          <a:p>
            <a:pPr marL="624078" indent="-514350">
              <a:buAutoNum type="arabicParenR"/>
            </a:pPr>
            <a:r>
              <a:rPr lang="en-GB" dirty="0" smtClean="0"/>
              <a:t>of purpose, e.g. </a:t>
            </a:r>
            <a:r>
              <a:rPr lang="en-GB" i="1" dirty="0" smtClean="0">
                <a:solidFill>
                  <a:srgbClr val="C00000"/>
                </a:solidFill>
              </a:rPr>
              <a:t>bookshelf</a:t>
            </a:r>
            <a:r>
              <a:rPr lang="en-GB" dirty="0" smtClean="0">
                <a:solidFill>
                  <a:srgbClr val="C00000"/>
                </a:solidFill>
              </a:rPr>
              <a:t>; </a:t>
            </a:r>
          </a:p>
          <a:p>
            <a:pPr marL="624078" indent="-514350">
              <a:buAutoNum type="arabicParenR"/>
            </a:pPr>
            <a:r>
              <a:rPr lang="en-GB" dirty="0" smtClean="0"/>
              <a:t>of resemblance, e.g. </a:t>
            </a:r>
            <a:r>
              <a:rPr lang="en-GB" i="1" dirty="0" smtClean="0">
                <a:solidFill>
                  <a:srgbClr val="C00000"/>
                </a:solidFill>
              </a:rPr>
              <a:t>needle-fish</a:t>
            </a:r>
            <a:r>
              <a:rPr lang="en-GB" dirty="0" smtClean="0">
                <a:solidFill>
                  <a:srgbClr val="C00000"/>
                </a:solidFill>
              </a:rPr>
              <a:t>; </a:t>
            </a:r>
          </a:p>
          <a:p>
            <a:pPr marL="624078" indent="-514350">
              <a:buAutoNum type="arabicParenR"/>
            </a:pPr>
            <a:r>
              <a:rPr lang="en-GB" dirty="0" smtClean="0"/>
              <a:t>of instrument or agent, e.g. </a:t>
            </a:r>
            <a:r>
              <a:rPr lang="en-GB" i="1" dirty="0" smtClean="0">
                <a:solidFill>
                  <a:srgbClr val="C00000"/>
                </a:solidFill>
              </a:rPr>
              <a:t>windmill, sunset</a:t>
            </a:r>
            <a:r>
              <a:rPr lang="en-GB" dirty="0" smtClean="0">
                <a:solidFill>
                  <a:srgbClr val="C00000"/>
                </a:solidFill>
              </a:rPr>
              <a:t>.  </a:t>
            </a:r>
            <a:endParaRPr lang="ru-RU" dirty="0" smtClean="0">
              <a:solidFill>
                <a:srgbClr val="C00000"/>
              </a:solidFill>
            </a:endParaRPr>
          </a:p>
          <a:p>
            <a:endParaRPr lang="ru-RU" dirty="0"/>
          </a:p>
        </p:txBody>
      </p:sp>
      <p:sp>
        <p:nvSpPr>
          <p:cNvPr id="3" name="Заголовок 2"/>
          <p:cNvSpPr>
            <a:spLocks noGrp="1"/>
          </p:cNvSpPr>
          <p:nvPr>
            <p:ph type="title"/>
          </p:nvPr>
        </p:nvSpPr>
        <p:spPr>
          <a:xfrm>
            <a:off x="457200" y="0"/>
            <a:ext cx="8229600" cy="1071546"/>
          </a:xfrm>
        </p:spPr>
        <p:txBody>
          <a:bodyPr>
            <a:normAutofit/>
          </a:bodyPr>
          <a:lstStyle/>
          <a:p>
            <a:r>
              <a:rPr lang="en-GB" sz="3200" dirty="0" smtClean="0">
                <a:solidFill>
                  <a:srgbClr val="FFC000"/>
                </a:solidFill>
              </a:rPr>
              <a:t>The meaning of </a:t>
            </a:r>
            <a:r>
              <a:rPr lang="en-GB" sz="3200" i="1" u="sng" dirty="0" smtClean="0">
                <a:solidFill>
                  <a:srgbClr val="FFC000"/>
                </a:solidFill>
              </a:rPr>
              <a:t>the derivational pattern </a:t>
            </a:r>
            <a:r>
              <a:rPr lang="en-GB" sz="3200" dirty="0" smtClean="0">
                <a:solidFill>
                  <a:srgbClr val="FFC000"/>
                </a:solidFill>
              </a:rPr>
              <a:t>of compounds</a:t>
            </a:r>
            <a:endParaRPr lang="ru-RU" sz="3200" dirty="0">
              <a:solidFill>
                <a:srgbClr val="FFC000"/>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000108"/>
            <a:ext cx="8229600" cy="5643602"/>
          </a:xfrm>
        </p:spPr>
        <p:txBody>
          <a:bodyPr>
            <a:normAutofit fontScale="92500" lnSpcReduction="20000"/>
          </a:bodyPr>
          <a:lstStyle/>
          <a:p>
            <a:pPr>
              <a:buNone/>
            </a:pPr>
            <a:r>
              <a:rPr lang="en-US" b="1" i="1" u="sng" dirty="0" smtClean="0">
                <a:solidFill>
                  <a:srgbClr val="0070C0"/>
                </a:solidFill>
              </a:rPr>
              <a:t>The lexical meaning</a:t>
            </a:r>
            <a:r>
              <a:rPr lang="en-US" i="1" u="sng" dirty="0" smtClean="0">
                <a:solidFill>
                  <a:srgbClr val="0070C0"/>
                </a:solidFill>
              </a:rPr>
              <a:t> </a:t>
            </a:r>
            <a:r>
              <a:rPr lang="en-US" dirty="0" smtClean="0"/>
              <a:t>of compounds is formed on the base of the combined lexical meanings of their constituents.</a:t>
            </a:r>
          </a:p>
          <a:p>
            <a:pPr>
              <a:buNone/>
            </a:pPr>
            <a:r>
              <a:rPr lang="en-US" dirty="0" smtClean="0"/>
              <a:t>The semantic centre of the compound is the lexical meaning of the second component modified and restricted by the meaning of the first. </a:t>
            </a:r>
          </a:p>
          <a:p>
            <a:pPr>
              <a:buNone/>
            </a:pPr>
            <a:r>
              <a:rPr lang="en-US" dirty="0" smtClean="0"/>
              <a:t>The lexical meanings of both components are closely fused together to create a new semantic unit with a new meaning, which dominates the individual meanings of the bases, and is characterized by some additional component not found in any of the bases.</a:t>
            </a:r>
          </a:p>
          <a:p>
            <a:pPr>
              <a:buNone/>
            </a:pPr>
            <a:r>
              <a:rPr lang="en-US" dirty="0" smtClean="0"/>
              <a:t>E.g. the lexical meaning of the compound word </a:t>
            </a:r>
            <a:r>
              <a:rPr lang="en-US" i="1" dirty="0" smtClean="0">
                <a:solidFill>
                  <a:srgbClr val="C00000"/>
                </a:solidFill>
              </a:rPr>
              <a:t>handbag</a:t>
            </a:r>
            <a:r>
              <a:rPr lang="en-US" dirty="0" smtClean="0"/>
              <a:t> is not essentially ‘a bag designed to be carried in the hand’ but ‘a woman’s small bag to carry everyday personal items’. </a:t>
            </a:r>
            <a:endParaRPr lang="ru-RU" dirty="0" smtClean="0"/>
          </a:p>
          <a:p>
            <a:r>
              <a:rPr lang="en-US" dirty="0" smtClean="0"/>
              <a:t> </a:t>
            </a:r>
            <a:endParaRPr lang="ru-RU" dirty="0" smtClean="0"/>
          </a:p>
          <a:p>
            <a:endParaRPr lang="ru-RU" dirty="0"/>
          </a:p>
        </p:txBody>
      </p:sp>
      <p:sp>
        <p:nvSpPr>
          <p:cNvPr id="3" name="Заголовок 2"/>
          <p:cNvSpPr>
            <a:spLocks noGrp="1"/>
          </p:cNvSpPr>
          <p:nvPr>
            <p:ph type="title"/>
          </p:nvPr>
        </p:nvSpPr>
        <p:spPr>
          <a:xfrm>
            <a:off x="457200" y="274638"/>
            <a:ext cx="8229600" cy="654032"/>
          </a:xfrm>
        </p:spPr>
        <p:txBody>
          <a:bodyPr>
            <a:normAutofit fontScale="90000"/>
          </a:bodyPr>
          <a:lstStyle/>
          <a:p>
            <a:pPr algn="ctr"/>
            <a:r>
              <a:rPr lang="en-GB" i="1" dirty="0" smtClean="0"/>
              <a:t/>
            </a:r>
            <a:br>
              <a:rPr lang="en-GB" i="1" dirty="0" smtClean="0"/>
            </a:br>
            <a:r>
              <a:rPr lang="en-GB" sz="3600" b="0" dirty="0" smtClean="0">
                <a:solidFill>
                  <a:srgbClr val="FFC000"/>
                </a:solidFill>
              </a:rPr>
              <a:t>THE LEXICAL MEANING</a:t>
            </a:r>
            <a:r>
              <a:rPr lang="ru-RU" b="0" dirty="0" smtClean="0">
                <a:solidFill>
                  <a:srgbClr val="FFC000"/>
                </a:solidFill>
              </a:rPr>
              <a:t/>
            </a:r>
            <a:br>
              <a:rPr lang="ru-RU" b="0" dirty="0" smtClean="0">
                <a:solidFill>
                  <a:srgbClr val="FFC000"/>
                </a:solidFill>
              </a:rPr>
            </a:br>
            <a:endParaRPr lang="ru-RU" b="0" dirty="0">
              <a:solidFill>
                <a:srgbClr val="FFC000"/>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857232"/>
            <a:ext cx="8229600" cy="5715040"/>
          </a:xfrm>
        </p:spPr>
        <p:txBody>
          <a:bodyPr>
            <a:normAutofit fontScale="85000" lnSpcReduction="10000"/>
          </a:bodyPr>
          <a:lstStyle/>
          <a:p>
            <a:pPr marL="624078" indent="-514350">
              <a:buAutoNum type="arabicPeriod"/>
            </a:pPr>
            <a:r>
              <a:rPr lang="en-US" u="sng" dirty="0" smtClean="0"/>
              <a:t>According to the relations between the ICs compound words</a:t>
            </a:r>
            <a:r>
              <a:rPr lang="en-US" dirty="0" smtClean="0"/>
              <a:t> fall into coordinative and subordinative compounds.</a:t>
            </a:r>
            <a:endParaRPr lang="ru-RU" dirty="0" smtClean="0"/>
          </a:p>
          <a:p>
            <a:pPr marL="624078" indent="-514350">
              <a:buAutoNum type="arabicPeriod"/>
            </a:pPr>
            <a:r>
              <a:rPr lang="en-US" dirty="0" smtClean="0"/>
              <a:t>In</a:t>
            </a:r>
            <a:r>
              <a:rPr lang="en-US" i="1" u="sng" dirty="0" smtClean="0">
                <a:solidFill>
                  <a:srgbClr val="0070C0"/>
                </a:solidFill>
              </a:rPr>
              <a:t> </a:t>
            </a:r>
            <a:r>
              <a:rPr lang="en-US" b="1" i="1" u="sng" dirty="0" smtClean="0">
                <a:solidFill>
                  <a:srgbClr val="0070C0"/>
                </a:solidFill>
              </a:rPr>
              <a:t>coordinative compounds</a:t>
            </a:r>
            <a:r>
              <a:rPr lang="en-US" i="1" u="sng" dirty="0" smtClean="0">
                <a:solidFill>
                  <a:srgbClr val="0070C0"/>
                </a:solidFill>
              </a:rPr>
              <a:t> </a:t>
            </a:r>
            <a:r>
              <a:rPr lang="en-US" dirty="0" smtClean="0"/>
              <a:t>the two ICs are semantically equally important. The coordinative compounds fall into three groups:</a:t>
            </a:r>
            <a:endParaRPr lang="ru-RU" dirty="0" smtClean="0"/>
          </a:p>
          <a:p>
            <a:pPr marL="900113" lvl="0" indent="-369888">
              <a:buFont typeface="+mj-lt"/>
              <a:buAutoNum type="alphaLcParenR"/>
            </a:pPr>
            <a:r>
              <a:rPr lang="en-US" dirty="0" smtClean="0"/>
              <a:t>reduplicative compounds which are made up by the repetition of the same base, e.g. </a:t>
            </a:r>
            <a:r>
              <a:rPr lang="en-US" i="1" dirty="0" smtClean="0">
                <a:solidFill>
                  <a:srgbClr val="C00000"/>
                </a:solidFill>
              </a:rPr>
              <a:t>pooh-pooh, fifty-fifty</a:t>
            </a:r>
            <a:r>
              <a:rPr lang="en-US" dirty="0" smtClean="0">
                <a:solidFill>
                  <a:srgbClr val="C00000"/>
                </a:solidFill>
              </a:rPr>
              <a:t>; </a:t>
            </a:r>
            <a:endParaRPr lang="ru-RU" dirty="0" smtClean="0">
              <a:solidFill>
                <a:srgbClr val="C00000"/>
              </a:solidFill>
            </a:endParaRPr>
          </a:p>
          <a:p>
            <a:pPr marL="900113" lvl="0" indent="-369888">
              <a:buFont typeface="+mj-lt"/>
              <a:buAutoNum type="alphaLcParenR"/>
            </a:pPr>
            <a:r>
              <a:rPr lang="en-US" dirty="0" smtClean="0"/>
              <a:t>compounds formed by joining the phonically variated rhythmic twin forms, e.g. </a:t>
            </a:r>
            <a:r>
              <a:rPr lang="en-US" i="1" dirty="0" smtClean="0">
                <a:solidFill>
                  <a:srgbClr val="C00000"/>
                </a:solidFill>
              </a:rPr>
              <a:t>chit-chat, </a:t>
            </a:r>
            <a:r>
              <a:rPr lang="en-US" i="1" dirty="0" err="1" smtClean="0">
                <a:solidFill>
                  <a:srgbClr val="C00000"/>
                </a:solidFill>
              </a:rPr>
              <a:t>zig-zag</a:t>
            </a:r>
            <a:r>
              <a:rPr lang="en-US" dirty="0" smtClean="0">
                <a:solidFill>
                  <a:srgbClr val="00B050"/>
                </a:solidFill>
              </a:rPr>
              <a:t> </a:t>
            </a:r>
            <a:r>
              <a:rPr lang="en-US" dirty="0" smtClean="0"/>
              <a:t>(with the same initial consonants but different vowels); </a:t>
            </a:r>
            <a:r>
              <a:rPr lang="en-US" i="1" dirty="0" smtClean="0">
                <a:solidFill>
                  <a:srgbClr val="C00000"/>
                </a:solidFill>
              </a:rPr>
              <a:t>walkie-talkie, clap-trap</a:t>
            </a:r>
            <a:r>
              <a:rPr lang="en-US" dirty="0" smtClean="0">
                <a:solidFill>
                  <a:srgbClr val="C00000"/>
                </a:solidFill>
              </a:rPr>
              <a:t> </a:t>
            </a:r>
            <a:r>
              <a:rPr lang="en-US" dirty="0" smtClean="0"/>
              <a:t>(with different initial consonants but the same vowels); </a:t>
            </a:r>
            <a:endParaRPr lang="ru-RU" dirty="0" smtClean="0"/>
          </a:p>
          <a:p>
            <a:pPr marL="900113" lvl="0" indent="-369888">
              <a:buFont typeface="+mj-lt"/>
              <a:buAutoNum type="alphaLcParenR"/>
            </a:pPr>
            <a:r>
              <a:rPr lang="en-US" dirty="0" smtClean="0"/>
              <a:t>additive compounds which are built on stems of the independently functioning words of the same part of speech, e.g. </a:t>
            </a:r>
            <a:r>
              <a:rPr lang="en-US" i="1" dirty="0" smtClean="0">
                <a:solidFill>
                  <a:srgbClr val="C00000"/>
                </a:solidFill>
              </a:rPr>
              <a:t>actor-manager, queen-bee</a:t>
            </a:r>
            <a:r>
              <a:rPr lang="en-US" dirty="0" smtClean="0">
                <a:solidFill>
                  <a:srgbClr val="C00000"/>
                </a:solidFill>
              </a:rPr>
              <a:t>.  </a:t>
            </a:r>
            <a:endParaRPr lang="ru-RU" dirty="0" smtClean="0">
              <a:solidFill>
                <a:srgbClr val="C00000"/>
              </a:solidFill>
            </a:endParaRPr>
          </a:p>
          <a:p>
            <a:endParaRPr lang="ru-RU" dirty="0"/>
          </a:p>
        </p:txBody>
      </p:sp>
      <p:sp>
        <p:nvSpPr>
          <p:cNvPr id="3" name="Заголовок 2"/>
          <p:cNvSpPr>
            <a:spLocks noGrp="1"/>
          </p:cNvSpPr>
          <p:nvPr>
            <p:ph type="title"/>
          </p:nvPr>
        </p:nvSpPr>
        <p:spPr>
          <a:xfrm>
            <a:off x="457200" y="274638"/>
            <a:ext cx="8229600" cy="725470"/>
          </a:xfrm>
        </p:spPr>
        <p:txBody>
          <a:bodyPr>
            <a:normAutofit fontScale="90000"/>
          </a:bodyPr>
          <a:lstStyle/>
          <a:p>
            <a:pPr lvl="0"/>
            <a:r>
              <a:rPr lang="en-US" sz="3600" dirty="0" smtClean="0"/>
              <a:t/>
            </a:r>
            <a:br>
              <a:rPr lang="en-US" sz="3600" dirty="0" smtClean="0"/>
            </a:br>
            <a:r>
              <a:rPr lang="en-US" sz="3600" dirty="0" smtClean="0">
                <a:solidFill>
                  <a:srgbClr val="FFC000"/>
                </a:solidFill>
              </a:rPr>
              <a:t>CLASSIFICATION OF COMPOUND WORDS</a:t>
            </a:r>
            <a:r>
              <a:rPr lang="ru-RU" dirty="0" smtClean="0"/>
              <a:t/>
            </a:r>
            <a:br>
              <a:rPr lang="ru-RU" dirty="0" smtClean="0"/>
            </a:br>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US" dirty="0" smtClean="0"/>
              <a:t>In </a:t>
            </a:r>
            <a:r>
              <a:rPr lang="en-US" b="1" i="1" u="sng" dirty="0" smtClean="0">
                <a:solidFill>
                  <a:srgbClr val="0070C0"/>
                </a:solidFill>
              </a:rPr>
              <a:t>subordinative compounds</a:t>
            </a:r>
            <a:r>
              <a:rPr lang="en-US" i="1" u="sng" dirty="0" smtClean="0">
                <a:solidFill>
                  <a:srgbClr val="0070C0"/>
                </a:solidFill>
              </a:rPr>
              <a:t> </a:t>
            </a:r>
            <a:r>
              <a:rPr lang="en-US" dirty="0" smtClean="0"/>
              <a:t>the components are neither structurally nor semantically equal in importance but are based on the domination of the head-member which is, as a rule, the second IC, e.g. </a:t>
            </a:r>
            <a:r>
              <a:rPr lang="en-US" i="1" dirty="0" smtClean="0">
                <a:solidFill>
                  <a:srgbClr val="C00000"/>
                </a:solidFill>
              </a:rPr>
              <a:t>stone-deaf, age-long</a:t>
            </a:r>
            <a:r>
              <a:rPr lang="en-US" dirty="0" smtClean="0">
                <a:solidFill>
                  <a:srgbClr val="C00000"/>
                </a:solidFill>
              </a:rPr>
              <a:t>. </a:t>
            </a:r>
          </a:p>
          <a:p>
            <a:r>
              <a:rPr lang="en-US" dirty="0" smtClean="0"/>
              <a:t>The second IC preconditions the part-of-speech meaning of the whole compound.</a:t>
            </a:r>
            <a:endParaRPr lang="ru-RU" dirty="0" smtClean="0"/>
          </a:p>
          <a:p>
            <a:endParaRPr lang="ru-R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00174"/>
            <a:ext cx="8229600" cy="4507117"/>
          </a:xfrm>
        </p:spPr>
        <p:txBody>
          <a:bodyPr/>
          <a:lstStyle/>
          <a:p>
            <a:pPr marL="624078" lvl="0" indent="-514350">
              <a:buFont typeface="+mj-lt"/>
              <a:buAutoNum type="arabicPeriod"/>
            </a:pPr>
            <a:r>
              <a:rPr lang="en-US" b="1" u="sng" dirty="0" smtClean="0">
                <a:solidFill>
                  <a:srgbClr val="00B050"/>
                </a:solidFill>
              </a:rPr>
              <a:t>compound nouns</a:t>
            </a:r>
            <a:r>
              <a:rPr lang="en-US" dirty="0" smtClean="0"/>
              <a:t>, e.g. </a:t>
            </a:r>
            <a:r>
              <a:rPr lang="en-US" i="1" dirty="0" smtClean="0">
                <a:solidFill>
                  <a:srgbClr val="C00000"/>
                </a:solidFill>
              </a:rPr>
              <a:t>sunbeam, maidservant</a:t>
            </a:r>
            <a:r>
              <a:rPr lang="en-US" dirty="0" smtClean="0">
                <a:solidFill>
                  <a:srgbClr val="C00000"/>
                </a:solidFill>
              </a:rPr>
              <a:t>;</a:t>
            </a:r>
            <a:endParaRPr lang="ru-RU" dirty="0" smtClean="0">
              <a:solidFill>
                <a:srgbClr val="C00000"/>
              </a:solidFill>
            </a:endParaRPr>
          </a:p>
          <a:p>
            <a:pPr marL="624078" lvl="0" indent="-514350">
              <a:buFont typeface="+mj-lt"/>
              <a:buAutoNum type="arabicPeriod"/>
            </a:pPr>
            <a:r>
              <a:rPr lang="en-US" b="1" u="sng" dirty="0" smtClean="0">
                <a:solidFill>
                  <a:srgbClr val="00B050"/>
                </a:solidFill>
              </a:rPr>
              <a:t>compound adjectives</a:t>
            </a:r>
            <a:r>
              <a:rPr lang="en-US" dirty="0" smtClean="0">
                <a:solidFill>
                  <a:srgbClr val="00B050"/>
                </a:solidFill>
              </a:rPr>
              <a:t>, </a:t>
            </a:r>
            <a:r>
              <a:rPr lang="en-US" dirty="0" smtClean="0"/>
              <a:t>e.g. </a:t>
            </a:r>
            <a:r>
              <a:rPr lang="en-US" i="1" dirty="0" smtClean="0">
                <a:solidFill>
                  <a:srgbClr val="C00000"/>
                </a:solidFill>
              </a:rPr>
              <a:t>heart-free, far-reaching</a:t>
            </a:r>
            <a:r>
              <a:rPr lang="en-US" dirty="0" smtClean="0">
                <a:solidFill>
                  <a:srgbClr val="C00000"/>
                </a:solidFill>
              </a:rPr>
              <a:t>;</a:t>
            </a:r>
            <a:endParaRPr lang="ru-RU" dirty="0" smtClean="0">
              <a:solidFill>
                <a:srgbClr val="C00000"/>
              </a:solidFill>
            </a:endParaRPr>
          </a:p>
          <a:p>
            <a:pPr marL="624078" lvl="0" indent="-514350">
              <a:buFont typeface="+mj-lt"/>
              <a:buAutoNum type="arabicPeriod"/>
            </a:pPr>
            <a:r>
              <a:rPr lang="en-US" b="1" u="sng" dirty="0" smtClean="0">
                <a:solidFill>
                  <a:srgbClr val="00B050"/>
                </a:solidFill>
              </a:rPr>
              <a:t>compound pronouns</a:t>
            </a:r>
            <a:r>
              <a:rPr lang="en-US" dirty="0" smtClean="0">
                <a:solidFill>
                  <a:srgbClr val="00B050"/>
                </a:solidFill>
              </a:rPr>
              <a:t>, </a:t>
            </a:r>
            <a:r>
              <a:rPr lang="en-US" dirty="0" smtClean="0"/>
              <a:t>e.g. </a:t>
            </a:r>
            <a:r>
              <a:rPr lang="en-US" i="1" dirty="0" smtClean="0">
                <a:solidFill>
                  <a:srgbClr val="C00000"/>
                </a:solidFill>
              </a:rPr>
              <a:t>somebody, nothing</a:t>
            </a:r>
            <a:r>
              <a:rPr lang="en-US" dirty="0" smtClean="0">
                <a:solidFill>
                  <a:srgbClr val="C00000"/>
                </a:solidFill>
              </a:rPr>
              <a:t>;</a:t>
            </a:r>
            <a:endParaRPr lang="ru-RU" dirty="0" smtClean="0">
              <a:solidFill>
                <a:srgbClr val="C00000"/>
              </a:solidFill>
            </a:endParaRPr>
          </a:p>
          <a:p>
            <a:pPr marL="624078" lvl="0" indent="-514350">
              <a:buFont typeface="+mj-lt"/>
              <a:buAutoNum type="arabicPeriod"/>
            </a:pPr>
            <a:r>
              <a:rPr lang="en-US" b="1" u="sng" dirty="0" smtClean="0">
                <a:solidFill>
                  <a:srgbClr val="00B050"/>
                </a:solidFill>
              </a:rPr>
              <a:t>compound adverbs</a:t>
            </a:r>
            <a:r>
              <a:rPr lang="en-US" dirty="0" smtClean="0">
                <a:solidFill>
                  <a:srgbClr val="00B050"/>
                </a:solidFill>
              </a:rPr>
              <a:t>, </a:t>
            </a:r>
            <a:r>
              <a:rPr lang="en-US" dirty="0" smtClean="0"/>
              <a:t>e.g. </a:t>
            </a:r>
            <a:r>
              <a:rPr lang="en-US" i="1" dirty="0" smtClean="0">
                <a:solidFill>
                  <a:srgbClr val="C00000"/>
                </a:solidFill>
              </a:rPr>
              <a:t>nowhere, inside</a:t>
            </a:r>
            <a:r>
              <a:rPr lang="en-US" dirty="0" smtClean="0">
                <a:solidFill>
                  <a:srgbClr val="C00000"/>
                </a:solidFill>
              </a:rPr>
              <a:t>;</a:t>
            </a:r>
            <a:endParaRPr lang="ru-RU" dirty="0" smtClean="0">
              <a:solidFill>
                <a:srgbClr val="C00000"/>
              </a:solidFill>
            </a:endParaRPr>
          </a:p>
          <a:p>
            <a:pPr marL="624078" lvl="0" indent="-514350">
              <a:buFont typeface="+mj-lt"/>
              <a:buAutoNum type="arabicPeriod"/>
            </a:pPr>
            <a:r>
              <a:rPr lang="en-US" b="1" u="sng" dirty="0" smtClean="0">
                <a:solidFill>
                  <a:srgbClr val="00B050"/>
                </a:solidFill>
              </a:rPr>
              <a:t>compound verbs</a:t>
            </a:r>
            <a:r>
              <a:rPr lang="en-US" dirty="0" smtClean="0">
                <a:solidFill>
                  <a:srgbClr val="00B050"/>
                </a:solidFill>
              </a:rPr>
              <a:t>, </a:t>
            </a:r>
            <a:r>
              <a:rPr lang="en-US" dirty="0" smtClean="0"/>
              <a:t>e.g. </a:t>
            </a:r>
            <a:r>
              <a:rPr lang="en-US" i="1" dirty="0" smtClean="0">
                <a:solidFill>
                  <a:srgbClr val="C00000"/>
                </a:solidFill>
              </a:rPr>
              <a:t>to offset, to bypass, to mass-produce</a:t>
            </a:r>
            <a:r>
              <a:rPr lang="en-US" dirty="0" smtClean="0">
                <a:solidFill>
                  <a:srgbClr val="C00000"/>
                </a:solidFill>
              </a:rPr>
              <a:t>.</a:t>
            </a:r>
            <a:endParaRPr lang="ru-RU" dirty="0" smtClean="0">
              <a:solidFill>
                <a:srgbClr val="C00000"/>
              </a:solidFill>
            </a:endParaRPr>
          </a:p>
          <a:p>
            <a:endParaRPr lang="ru-RU" dirty="0"/>
          </a:p>
        </p:txBody>
      </p:sp>
      <p:sp>
        <p:nvSpPr>
          <p:cNvPr id="3" name="Заголовок 2"/>
          <p:cNvSpPr>
            <a:spLocks noGrp="1"/>
          </p:cNvSpPr>
          <p:nvPr>
            <p:ph type="title"/>
          </p:nvPr>
        </p:nvSpPr>
        <p:spPr>
          <a:xfrm>
            <a:off x="457200" y="274638"/>
            <a:ext cx="8229600" cy="868346"/>
          </a:xfrm>
        </p:spPr>
        <p:txBody>
          <a:bodyPr>
            <a:normAutofit fontScale="90000"/>
          </a:bodyPr>
          <a:lstStyle/>
          <a:p>
            <a:pPr algn="ctr"/>
            <a:r>
              <a:rPr lang="en-US" sz="3100" dirty="0" smtClean="0"/>
              <a:t/>
            </a:r>
            <a:br>
              <a:rPr lang="en-US" sz="3100" dirty="0" smtClean="0"/>
            </a:br>
            <a:r>
              <a:rPr lang="en-US" sz="3600" dirty="0" smtClean="0">
                <a:solidFill>
                  <a:srgbClr val="FFC000"/>
                </a:solidFill>
              </a:rPr>
              <a:t>2. </a:t>
            </a:r>
            <a:r>
              <a:rPr lang="en-US" sz="3600" u="sng" dirty="0" smtClean="0">
                <a:solidFill>
                  <a:srgbClr val="FFC000"/>
                </a:solidFill>
              </a:rPr>
              <a:t>According to the part of speech compounds</a:t>
            </a:r>
            <a:r>
              <a:rPr lang="en-US" sz="3600" dirty="0" smtClean="0">
                <a:solidFill>
                  <a:srgbClr val="FFC000"/>
                </a:solidFill>
              </a:rPr>
              <a:t> fall into:</a:t>
            </a:r>
            <a:r>
              <a:rPr lang="ru-RU" sz="3600" dirty="0" smtClean="0">
                <a:solidFill>
                  <a:srgbClr val="FFC000"/>
                </a:solidFill>
              </a:rPr>
              <a:t/>
            </a:r>
            <a:br>
              <a:rPr lang="ru-RU" sz="3600" dirty="0" smtClean="0">
                <a:solidFill>
                  <a:srgbClr val="FFC000"/>
                </a:solidFill>
              </a:rPr>
            </a:br>
            <a:endParaRPr lang="ru-RU" sz="3600" dirty="0">
              <a:solidFill>
                <a:srgbClr val="FFC00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00174"/>
            <a:ext cx="8229600" cy="4507117"/>
          </a:xfrm>
        </p:spPr>
        <p:txBody>
          <a:bodyPr/>
          <a:lstStyle/>
          <a:p>
            <a:pPr marL="624078" lvl="0" indent="-514350">
              <a:buFont typeface="+mj-lt"/>
              <a:buAutoNum type="arabicPeriod"/>
            </a:pPr>
            <a:r>
              <a:rPr lang="en-US" dirty="0" smtClean="0"/>
              <a:t>compounds composed without connecting elements, e.g. </a:t>
            </a:r>
            <a:r>
              <a:rPr lang="en-US" i="1" dirty="0" smtClean="0">
                <a:solidFill>
                  <a:srgbClr val="C00000"/>
                </a:solidFill>
              </a:rPr>
              <a:t>heartache, dog-house</a:t>
            </a:r>
            <a:r>
              <a:rPr lang="en-US" dirty="0" smtClean="0">
                <a:solidFill>
                  <a:srgbClr val="C00000"/>
                </a:solidFill>
              </a:rPr>
              <a:t>; </a:t>
            </a:r>
            <a:endParaRPr lang="ru-RU" dirty="0" smtClean="0">
              <a:solidFill>
                <a:srgbClr val="C00000"/>
              </a:solidFill>
            </a:endParaRPr>
          </a:p>
          <a:p>
            <a:pPr marL="624078" lvl="0" indent="-514350">
              <a:buFont typeface="+mj-lt"/>
              <a:buAutoNum type="arabicPeriod"/>
            </a:pPr>
            <a:r>
              <a:rPr lang="en-US" dirty="0" smtClean="0"/>
              <a:t>compounds composed with the help of a vowel or a consonant as linking elements, e.g. </a:t>
            </a:r>
            <a:r>
              <a:rPr lang="en-US" i="1" dirty="0" smtClean="0">
                <a:solidFill>
                  <a:srgbClr val="C00000"/>
                </a:solidFill>
              </a:rPr>
              <a:t>hand</a:t>
            </a:r>
            <a:r>
              <a:rPr lang="en-US" b="1" i="1" u="sng" dirty="0" smtClean="0">
                <a:solidFill>
                  <a:srgbClr val="C00000"/>
                </a:solidFill>
              </a:rPr>
              <a:t>i</a:t>
            </a:r>
            <a:r>
              <a:rPr lang="en-US" i="1" dirty="0" smtClean="0">
                <a:solidFill>
                  <a:srgbClr val="C00000"/>
                </a:solidFill>
              </a:rPr>
              <a:t>craft, speed</a:t>
            </a:r>
            <a:r>
              <a:rPr lang="en-US" b="1" i="1" u="sng" dirty="0" smtClean="0">
                <a:solidFill>
                  <a:srgbClr val="C00000"/>
                </a:solidFill>
              </a:rPr>
              <a:t>o</a:t>
            </a:r>
            <a:r>
              <a:rPr lang="en-US" i="1" dirty="0" smtClean="0">
                <a:solidFill>
                  <a:srgbClr val="C00000"/>
                </a:solidFill>
              </a:rPr>
              <a:t>meter, state</a:t>
            </a:r>
            <a:r>
              <a:rPr lang="en-US" b="1" i="1" u="sng" dirty="0" smtClean="0">
                <a:solidFill>
                  <a:srgbClr val="C00000"/>
                </a:solidFill>
              </a:rPr>
              <a:t>s</a:t>
            </a:r>
            <a:r>
              <a:rPr lang="en-US" i="1" dirty="0" smtClean="0">
                <a:solidFill>
                  <a:srgbClr val="C00000"/>
                </a:solidFill>
              </a:rPr>
              <a:t>man</a:t>
            </a:r>
            <a:r>
              <a:rPr lang="en-US" dirty="0" smtClean="0">
                <a:solidFill>
                  <a:srgbClr val="C00000"/>
                </a:solidFill>
              </a:rPr>
              <a:t>; </a:t>
            </a:r>
            <a:endParaRPr lang="ru-RU" dirty="0" smtClean="0">
              <a:solidFill>
                <a:srgbClr val="C00000"/>
              </a:solidFill>
            </a:endParaRPr>
          </a:p>
          <a:p>
            <a:pPr marL="624078" lvl="0" indent="-514350">
              <a:buFont typeface="+mj-lt"/>
              <a:buAutoNum type="arabicPeriod"/>
            </a:pPr>
            <a:r>
              <a:rPr lang="en-US" dirty="0" smtClean="0"/>
              <a:t>compounds composed with the help of linking elements represented by preposition or conjunction stems, e.g. </a:t>
            </a:r>
            <a:r>
              <a:rPr lang="en-US" i="1" dirty="0" smtClean="0">
                <a:solidFill>
                  <a:srgbClr val="C00000"/>
                </a:solidFill>
              </a:rPr>
              <a:t>son</a:t>
            </a:r>
            <a:r>
              <a:rPr lang="en-US" b="1" i="1" dirty="0" smtClean="0">
                <a:solidFill>
                  <a:srgbClr val="C00000"/>
                </a:solidFill>
              </a:rPr>
              <a:t>-</a:t>
            </a:r>
            <a:r>
              <a:rPr lang="en-US" b="1" i="1" u="sng" dirty="0" smtClean="0">
                <a:solidFill>
                  <a:srgbClr val="C00000"/>
                </a:solidFill>
              </a:rPr>
              <a:t>in</a:t>
            </a:r>
            <a:r>
              <a:rPr lang="en-US" i="1" dirty="0" smtClean="0">
                <a:solidFill>
                  <a:srgbClr val="C00000"/>
                </a:solidFill>
              </a:rPr>
              <a:t>-law, pepper-</a:t>
            </a:r>
            <a:r>
              <a:rPr lang="en-US" b="1" i="1" u="sng" dirty="0" smtClean="0">
                <a:solidFill>
                  <a:srgbClr val="C00000"/>
                </a:solidFill>
              </a:rPr>
              <a:t>and</a:t>
            </a:r>
            <a:r>
              <a:rPr lang="en-US" i="1" dirty="0" smtClean="0">
                <a:solidFill>
                  <a:srgbClr val="C00000"/>
                </a:solidFill>
              </a:rPr>
              <a:t>-salt</a:t>
            </a:r>
            <a:r>
              <a:rPr lang="en-US" dirty="0" smtClean="0">
                <a:solidFill>
                  <a:srgbClr val="C00000"/>
                </a:solidFill>
              </a:rPr>
              <a:t>. </a:t>
            </a:r>
            <a:endParaRPr lang="ru-RU" dirty="0" smtClean="0">
              <a:solidFill>
                <a:srgbClr val="C00000"/>
              </a:solidFill>
            </a:endParaRPr>
          </a:p>
          <a:p>
            <a:pPr marL="624078" indent="-514350">
              <a:buFont typeface="+mj-lt"/>
              <a:buAutoNum type="arabicPeriod"/>
            </a:pPr>
            <a:endParaRPr lang="ru-RU" dirty="0"/>
          </a:p>
        </p:txBody>
      </p:sp>
      <p:sp>
        <p:nvSpPr>
          <p:cNvPr id="3" name="Заголовок 2"/>
          <p:cNvSpPr>
            <a:spLocks noGrp="1"/>
          </p:cNvSpPr>
          <p:nvPr>
            <p:ph type="title"/>
          </p:nvPr>
        </p:nvSpPr>
        <p:spPr>
          <a:xfrm>
            <a:off x="457200" y="274638"/>
            <a:ext cx="8229600" cy="939784"/>
          </a:xfrm>
        </p:spPr>
        <p:txBody>
          <a:bodyPr>
            <a:normAutofit fontScale="90000"/>
          </a:bodyPr>
          <a:lstStyle/>
          <a:p>
            <a:r>
              <a:rPr lang="en-US" sz="3100" dirty="0" smtClean="0"/>
              <a:t/>
            </a:r>
            <a:br>
              <a:rPr lang="en-US" sz="3100" dirty="0" smtClean="0"/>
            </a:br>
            <a:r>
              <a:rPr lang="en-US" sz="3100" dirty="0" smtClean="0">
                <a:solidFill>
                  <a:srgbClr val="FFC000"/>
                </a:solidFill>
              </a:rPr>
              <a:t>3. </a:t>
            </a:r>
            <a:r>
              <a:rPr lang="en-US" sz="3100" u="sng" dirty="0" smtClean="0">
                <a:solidFill>
                  <a:srgbClr val="FFC000"/>
                </a:solidFill>
              </a:rPr>
              <a:t>According to the means of composition compound words</a:t>
            </a:r>
            <a:r>
              <a:rPr lang="en-US" sz="3100" dirty="0" smtClean="0">
                <a:solidFill>
                  <a:srgbClr val="FFC000"/>
                </a:solidFill>
              </a:rPr>
              <a:t> are classified into:</a:t>
            </a:r>
            <a:r>
              <a:rPr lang="ru-RU" dirty="0" smtClean="0"/>
              <a:t/>
            </a:r>
            <a:br>
              <a:rPr lang="ru-RU" dirty="0" smtClean="0"/>
            </a:br>
            <a:endParaRPr lang="ru-RU"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00174"/>
            <a:ext cx="8229600" cy="4507117"/>
          </a:xfrm>
        </p:spPr>
        <p:txBody>
          <a:bodyPr>
            <a:normAutofit/>
          </a:bodyPr>
          <a:lstStyle/>
          <a:p>
            <a:pPr marL="450850" lvl="0" indent="-341313">
              <a:buFont typeface="+mj-lt"/>
              <a:buAutoNum type="arabicPeriod"/>
            </a:pPr>
            <a:r>
              <a:rPr lang="en-US" b="1" dirty="0" smtClean="0"/>
              <a:t>compounds proper</a:t>
            </a:r>
            <a:r>
              <a:rPr lang="en-US" dirty="0" smtClean="0"/>
              <a:t> that are formed by joining together bases built on the stems or on the word-forms with or without a linking element, e.g. </a:t>
            </a:r>
            <a:r>
              <a:rPr lang="en-US" i="1" dirty="0" smtClean="0">
                <a:solidFill>
                  <a:srgbClr val="C00000"/>
                </a:solidFill>
              </a:rPr>
              <a:t>door-step, street-fighting</a:t>
            </a:r>
            <a:r>
              <a:rPr lang="en-US" dirty="0" smtClean="0">
                <a:solidFill>
                  <a:srgbClr val="C00000"/>
                </a:solidFill>
              </a:rPr>
              <a:t>;</a:t>
            </a:r>
            <a:endParaRPr lang="ru-RU" dirty="0" smtClean="0">
              <a:solidFill>
                <a:srgbClr val="C00000"/>
              </a:solidFill>
            </a:endParaRPr>
          </a:p>
          <a:p>
            <a:pPr marL="450850" lvl="0" indent="-341313">
              <a:buFont typeface="+mj-lt"/>
              <a:buAutoNum type="arabicPeriod"/>
            </a:pPr>
            <a:r>
              <a:rPr lang="en-US" b="1" dirty="0" smtClean="0"/>
              <a:t>derivational compounds </a:t>
            </a:r>
            <a:r>
              <a:rPr lang="en-US" dirty="0" smtClean="0"/>
              <a:t>that are formed by joining affixes to the bases built on the word-groups or by converting the bases built on the word-groups into other parts of speech,  </a:t>
            </a:r>
            <a:r>
              <a:rPr lang="en-US" i="1" dirty="0" smtClean="0">
                <a:solidFill>
                  <a:srgbClr val="C00000"/>
                </a:solidFill>
              </a:rPr>
              <a:t>long-legged</a:t>
            </a:r>
            <a:r>
              <a:rPr lang="en-US" dirty="0" smtClean="0">
                <a:solidFill>
                  <a:srgbClr val="C00000"/>
                </a:solidFill>
              </a:rPr>
              <a:t> </a:t>
            </a:r>
            <a:r>
              <a:rPr lang="en-US" dirty="0" smtClean="0"/>
              <a:t>→ (long legs) + </a:t>
            </a:r>
            <a:r>
              <a:rPr lang="en-US" i="1" dirty="0" smtClean="0"/>
              <a:t>-</a:t>
            </a:r>
            <a:r>
              <a:rPr lang="en-US" i="1" dirty="0" err="1" smtClean="0"/>
              <a:t>ed</a:t>
            </a:r>
            <a:r>
              <a:rPr lang="en-US" dirty="0" smtClean="0"/>
              <a:t>; </a:t>
            </a:r>
            <a:r>
              <a:rPr lang="en-US" i="1" dirty="0" smtClean="0"/>
              <a:t>a </a:t>
            </a:r>
            <a:r>
              <a:rPr lang="en-US" i="1" dirty="0" smtClean="0">
                <a:solidFill>
                  <a:srgbClr val="C00000"/>
                </a:solidFill>
              </a:rPr>
              <a:t>turnkey</a:t>
            </a:r>
            <a:r>
              <a:rPr lang="en-US" dirty="0" smtClean="0">
                <a:solidFill>
                  <a:srgbClr val="C00000"/>
                </a:solidFill>
              </a:rPr>
              <a:t> </a:t>
            </a:r>
            <a:r>
              <a:rPr lang="en-US" dirty="0" smtClean="0"/>
              <a:t>→ (to turn key) + conversion. </a:t>
            </a:r>
            <a:endParaRPr lang="ru-RU" dirty="0"/>
          </a:p>
        </p:txBody>
      </p:sp>
      <p:sp>
        <p:nvSpPr>
          <p:cNvPr id="3" name="Заголовок 2"/>
          <p:cNvSpPr>
            <a:spLocks noGrp="1"/>
          </p:cNvSpPr>
          <p:nvPr>
            <p:ph type="title"/>
          </p:nvPr>
        </p:nvSpPr>
        <p:spPr/>
        <p:txBody>
          <a:bodyPr>
            <a:normAutofit fontScale="90000"/>
          </a:bodyPr>
          <a:lstStyle/>
          <a:p>
            <a:r>
              <a:rPr lang="en-US" sz="3100" dirty="0" smtClean="0"/>
              <a:t/>
            </a:r>
            <a:br>
              <a:rPr lang="en-US" sz="3100" dirty="0" smtClean="0"/>
            </a:br>
            <a:r>
              <a:rPr lang="en-US" sz="3100" dirty="0" smtClean="0">
                <a:solidFill>
                  <a:srgbClr val="FFC000"/>
                </a:solidFill>
              </a:rPr>
              <a:t>4. </a:t>
            </a:r>
            <a:r>
              <a:rPr lang="en-US" sz="3100" u="sng" dirty="0" smtClean="0">
                <a:solidFill>
                  <a:srgbClr val="FFC000"/>
                </a:solidFill>
              </a:rPr>
              <a:t>According to the type of bases that form compounds</a:t>
            </a:r>
            <a:r>
              <a:rPr lang="en-US" sz="3100" dirty="0" smtClean="0">
                <a:solidFill>
                  <a:srgbClr val="FFC000"/>
                </a:solidFill>
              </a:rPr>
              <a:t> the following classes can be singled out:</a:t>
            </a:r>
            <a:r>
              <a:rPr lang="ru-RU" dirty="0" smtClean="0"/>
              <a:t/>
            </a:r>
            <a:br>
              <a:rPr lang="ru-RU" dirty="0" smtClean="0"/>
            </a:br>
            <a:endParaRPr lang="ru-R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lnSpcReduction="10000"/>
          </a:bodyPr>
          <a:lstStyle/>
          <a:p>
            <a:pPr marL="450850" lvl="0" indent="-341313">
              <a:buNone/>
            </a:pPr>
            <a:endParaRPr lang="ru-RU" dirty="0" smtClean="0"/>
          </a:p>
          <a:p>
            <a:pPr marL="624078" lvl="0" indent="-514350">
              <a:buFont typeface="+mj-lt"/>
              <a:buAutoNum type="alphaLcParenR"/>
            </a:pPr>
            <a:r>
              <a:rPr lang="en-US" dirty="0" smtClean="0"/>
              <a:t>derivational compounds mainly formed with the help of suffixes </a:t>
            </a:r>
            <a:r>
              <a:rPr lang="en-US" i="1" dirty="0" smtClean="0"/>
              <a:t>–</a:t>
            </a:r>
            <a:r>
              <a:rPr lang="en-US" i="1" dirty="0" err="1" smtClean="0"/>
              <a:t>ed</a:t>
            </a:r>
            <a:r>
              <a:rPr lang="en-US" dirty="0" smtClean="0"/>
              <a:t> and </a:t>
            </a:r>
            <a:r>
              <a:rPr lang="en-US" i="1" dirty="0" smtClean="0"/>
              <a:t>–</a:t>
            </a:r>
            <a:r>
              <a:rPr lang="en-US" i="1" dirty="0" err="1" smtClean="0"/>
              <a:t>er</a:t>
            </a:r>
            <a:r>
              <a:rPr lang="en-US" dirty="0" smtClean="0"/>
              <a:t> applied to bases built, as a rule, on attributive phrases, e.g. </a:t>
            </a:r>
            <a:r>
              <a:rPr lang="en-US" i="1" dirty="0" smtClean="0">
                <a:solidFill>
                  <a:srgbClr val="C00000"/>
                </a:solidFill>
              </a:rPr>
              <a:t>narrow-minded, doll-faced, lefthander</a:t>
            </a:r>
            <a:r>
              <a:rPr lang="en-US" dirty="0" smtClean="0">
                <a:solidFill>
                  <a:srgbClr val="C00000"/>
                </a:solidFill>
              </a:rPr>
              <a:t>; </a:t>
            </a:r>
            <a:endParaRPr lang="ru-RU" dirty="0" smtClean="0">
              <a:solidFill>
                <a:srgbClr val="C00000"/>
              </a:solidFill>
            </a:endParaRPr>
          </a:p>
          <a:p>
            <a:pPr marL="624078" lvl="0" indent="-514350">
              <a:buFont typeface="+mj-lt"/>
              <a:buAutoNum type="alphaLcParenR"/>
            </a:pPr>
            <a:r>
              <a:rPr lang="en-US" dirty="0" smtClean="0"/>
              <a:t>derivational compounds formed by conversion applied to bases built, as a rule, on three types of phrases – verbal-adverbial phrases (</a:t>
            </a:r>
            <a:r>
              <a:rPr lang="en-US" i="1" dirty="0" smtClean="0">
                <a:solidFill>
                  <a:srgbClr val="C00000"/>
                </a:solidFill>
              </a:rPr>
              <a:t>a breakdown</a:t>
            </a:r>
            <a:r>
              <a:rPr lang="en-US" dirty="0" smtClean="0"/>
              <a:t>), verbal-nominal phrases (</a:t>
            </a:r>
            <a:r>
              <a:rPr lang="en-US" i="1" dirty="0" smtClean="0">
                <a:solidFill>
                  <a:srgbClr val="C00000"/>
                </a:solidFill>
              </a:rPr>
              <a:t>a kill-joy</a:t>
            </a:r>
            <a:r>
              <a:rPr lang="en-US" dirty="0" smtClean="0"/>
              <a:t>) and attributive phrases (</a:t>
            </a:r>
            <a:r>
              <a:rPr lang="en-US" i="1" dirty="0" smtClean="0">
                <a:solidFill>
                  <a:srgbClr val="C00000"/>
                </a:solidFill>
              </a:rPr>
              <a:t>a sweet-tooth</a:t>
            </a:r>
            <a:r>
              <a:rPr lang="en-US" dirty="0" smtClean="0"/>
              <a:t>). </a:t>
            </a:r>
            <a:endParaRPr lang="ru-RU" dirty="0" smtClean="0"/>
          </a:p>
          <a:p>
            <a:endParaRPr lang="ru-RU" dirty="0"/>
          </a:p>
        </p:txBody>
      </p:sp>
      <p:sp>
        <p:nvSpPr>
          <p:cNvPr id="3" name="Заголовок 2"/>
          <p:cNvSpPr>
            <a:spLocks noGrp="1"/>
          </p:cNvSpPr>
          <p:nvPr>
            <p:ph type="title"/>
          </p:nvPr>
        </p:nvSpPr>
        <p:spPr/>
        <p:txBody>
          <a:bodyPr>
            <a:normAutofit/>
          </a:bodyPr>
          <a:lstStyle/>
          <a:p>
            <a:pPr algn="ctr"/>
            <a:r>
              <a:rPr lang="en-US" sz="3200" dirty="0" smtClean="0">
                <a:solidFill>
                  <a:srgbClr val="FFC000"/>
                </a:solidFill>
              </a:rPr>
              <a:t>Derivational compounds </a:t>
            </a:r>
            <a:br>
              <a:rPr lang="en-US" sz="3200" dirty="0" smtClean="0">
                <a:solidFill>
                  <a:srgbClr val="FFC000"/>
                </a:solidFill>
              </a:rPr>
            </a:br>
            <a:r>
              <a:rPr lang="en-US" sz="3200" dirty="0" smtClean="0">
                <a:solidFill>
                  <a:srgbClr val="FFC000"/>
                </a:solidFill>
              </a:rPr>
              <a:t>fall into two groups:</a:t>
            </a:r>
            <a:endParaRPr lang="ru-RU" sz="3200" dirty="0">
              <a:solidFill>
                <a:srgbClr val="FFC000"/>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0"/>
            <a:ext cx="8229600" cy="785794"/>
          </a:xfrm>
        </p:spPr>
        <p:txBody>
          <a:bodyPr>
            <a:normAutofit fontScale="90000"/>
          </a:bodyPr>
          <a:lstStyle/>
          <a:p>
            <a:r>
              <a:rPr lang="en-US" u="sng" dirty="0" err="1" smtClean="0">
                <a:solidFill>
                  <a:srgbClr val="FFC000"/>
                </a:solidFill>
              </a:rPr>
              <a:t>Correlational</a:t>
            </a:r>
            <a:r>
              <a:rPr lang="en-US" u="sng" dirty="0" smtClean="0">
                <a:solidFill>
                  <a:srgbClr val="FFC000"/>
                </a:solidFill>
              </a:rPr>
              <a:t> types of compounds</a:t>
            </a:r>
            <a:endParaRPr lang="ru-RU" u="sng" dirty="0">
              <a:solidFill>
                <a:srgbClr val="FFC000"/>
              </a:solidFill>
            </a:endParaRPr>
          </a:p>
        </p:txBody>
      </p:sp>
      <p:sp>
        <p:nvSpPr>
          <p:cNvPr id="5" name="Содержимое 4"/>
          <p:cNvSpPr>
            <a:spLocks noGrp="1"/>
          </p:cNvSpPr>
          <p:nvPr>
            <p:ph idx="1"/>
          </p:nvPr>
        </p:nvSpPr>
        <p:spPr>
          <a:xfrm>
            <a:off x="714348" y="1071546"/>
            <a:ext cx="7429552" cy="5500726"/>
          </a:xfrm>
        </p:spPr>
        <p:txBody>
          <a:bodyPr>
            <a:normAutofit lnSpcReduction="10000"/>
          </a:bodyPr>
          <a:lstStyle/>
          <a:p>
            <a:pPr marL="552450" indent="-552450">
              <a:buNone/>
            </a:pPr>
            <a:r>
              <a:rPr lang="en-US" dirty="0" smtClean="0"/>
              <a:t>Correlation embraces both the structure and the meaning of compound words. </a:t>
            </a:r>
          </a:p>
          <a:p>
            <a:pPr marL="552450" indent="-552450">
              <a:buNone/>
            </a:pPr>
            <a:r>
              <a:rPr lang="en-US" dirty="0" smtClean="0"/>
              <a:t>E.g., compound nouns of the pattern </a:t>
            </a:r>
            <a:r>
              <a:rPr lang="en-US" b="1" dirty="0" err="1" smtClean="0"/>
              <a:t>n+n</a:t>
            </a:r>
            <a:r>
              <a:rPr lang="en-US" dirty="0" smtClean="0"/>
              <a:t> (</a:t>
            </a:r>
            <a:r>
              <a:rPr lang="en-US" i="1" dirty="0" smtClean="0">
                <a:solidFill>
                  <a:srgbClr val="C00000"/>
                </a:solidFill>
              </a:rPr>
              <a:t>story-teller, watch-maker</a:t>
            </a:r>
            <a:r>
              <a:rPr lang="en-US" dirty="0" smtClean="0"/>
              <a:t>) reflect the agentive relations proper to free phrases of the </a:t>
            </a:r>
            <a:r>
              <a:rPr lang="en-US" b="1" dirty="0" smtClean="0"/>
              <a:t>N who V+N type</a:t>
            </a:r>
            <a:r>
              <a:rPr lang="en-US" dirty="0" smtClean="0"/>
              <a:t> (</a:t>
            </a:r>
            <a:r>
              <a:rPr lang="en-US" i="1" dirty="0" smtClean="0">
                <a:solidFill>
                  <a:srgbClr val="C00000"/>
                </a:solidFill>
              </a:rPr>
              <a:t>one who tells stories, one who makes watches</a:t>
            </a:r>
            <a:r>
              <a:rPr lang="en-US" i="1" dirty="0" smtClean="0"/>
              <a:t>). </a:t>
            </a:r>
          </a:p>
          <a:p>
            <a:pPr marL="552450" indent="-552450">
              <a:buNone/>
            </a:pPr>
            <a:r>
              <a:rPr lang="en-US" dirty="0" smtClean="0"/>
              <a:t>Correlation is a regular interaction and interdependence of compound words and certain types of free phrases, which condition the potential possibility of appearance of compound words, their structure and semantic type.</a:t>
            </a:r>
            <a:endParaRPr lang="ru-RU" dirty="0" smtClean="0"/>
          </a:p>
          <a:p>
            <a:pPr>
              <a:buNone/>
            </a:pPr>
            <a:endParaRPr lang="ru-RU"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214414" y="2214554"/>
            <a:ext cx="7472386" cy="3792737"/>
          </a:xfrm>
        </p:spPr>
        <p:txBody>
          <a:bodyPr/>
          <a:lstStyle/>
          <a:p>
            <a:pPr marL="552450" indent="-552450">
              <a:buFont typeface="Wingdings" pitchFamily="2" charset="2"/>
              <a:buAutoNum type="arabicPeriod"/>
            </a:pPr>
            <a:r>
              <a:rPr lang="en-US" b="1" dirty="0" smtClean="0">
                <a:solidFill>
                  <a:srgbClr val="00B050"/>
                </a:solidFill>
              </a:rPr>
              <a:t>Verbal-nominal;</a:t>
            </a:r>
          </a:p>
          <a:p>
            <a:pPr marL="552450" indent="-552450">
              <a:buFont typeface="Wingdings" pitchFamily="2" charset="2"/>
              <a:buAutoNum type="arabicPeriod"/>
            </a:pPr>
            <a:r>
              <a:rPr lang="en-US" b="1" dirty="0" smtClean="0">
                <a:solidFill>
                  <a:srgbClr val="00B050"/>
                </a:solidFill>
              </a:rPr>
              <a:t>Nominal;</a:t>
            </a:r>
          </a:p>
          <a:p>
            <a:pPr marL="552450" indent="-552450">
              <a:buFont typeface="Wingdings" pitchFamily="2" charset="2"/>
              <a:buAutoNum type="arabicPeriod"/>
            </a:pPr>
            <a:r>
              <a:rPr lang="en-US" b="1" dirty="0" smtClean="0">
                <a:solidFill>
                  <a:srgbClr val="00B050"/>
                </a:solidFill>
              </a:rPr>
              <a:t>Adjectival-nominal;</a:t>
            </a:r>
          </a:p>
          <a:p>
            <a:pPr marL="552450" indent="-552450">
              <a:buFont typeface="Wingdings" pitchFamily="2" charset="2"/>
              <a:buAutoNum type="arabicPeriod"/>
            </a:pPr>
            <a:r>
              <a:rPr lang="en-US" b="1" dirty="0" smtClean="0">
                <a:solidFill>
                  <a:srgbClr val="00B050"/>
                </a:solidFill>
              </a:rPr>
              <a:t>Verbal-adverbial. </a:t>
            </a:r>
            <a:endParaRPr lang="ru-RU" b="1" dirty="0" smtClean="0">
              <a:solidFill>
                <a:srgbClr val="00B050"/>
              </a:solidFill>
            </a:endParaRPr>
          </a:p>
        </p:txBody>
      </p:sp>
      <p:sp>
        <p:nvSpPr>
          <p:cNvPr id="3" name="Заголовок 2"/>
          <p:cNvSpPr>
            <a:spLocks noGrp="1"/>
          </p:cNvSpPr>
          <p:nvPr>
            <p:ph type="title"/>
          </p:nvPr>
        </p:nvSpPr>
        <p:spPr>
          <a:xfrm>
            <a:off x="457200" y="274638"/>
            <a:ext cx="8229600" cy="1654164"/>
          </a:xfrm>
        </p:spPr>
        <p:txBody>
          <a:bodyPr>
            <a:normAutofit fontScale="90000"/>
          </a:bodyPr>
          <a:lstStyle/>
          <a:p>
            <a:r>
              <a:rPr lang="en-US" sz="3200" dirty="0" smtClean="0">
                <a:solidFill>
                  <a:srgbClr val="FFC000"/>
                </a:solidFill>
              </a:rPr>
              <a:t>The description of compound words through the correlation with variable free phrases makes it possible to classify them into:</a:t>
            </a:r>
            <a:br>
              <a:rPr lang="en-US" sz="3200" dirty="0" smtClean="0">
                <a:solidFill>
                  <a:srgbClr val="FFC000"/>
                </a:solidFill>
              </a:rPr>
            </a:br>
            <a:endParaRPr lang="ru-RU" sz="3200" dirty="0">
              <a:solidFill>
                <a:srgbClr val="FFC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714488"/>
            <a:ext cx="8229600" cy="4292803"/>
          </a:xfrm>
        </p:spPr>
        <p:txBody>
          <a:bodyPr/>
          <a:lstStyle/>
          <a:p>
            <a:pPr marL="624078" lvl="0" indent="-514350">
              <a:buFont typeface="+mj-lt"/>
              <a:buAutoNum type="arabicPeriod"/>
            </a:pPr>
            <a:r>
              <a:rPr lang="en-GB" b="1" i="1" u="sng" dirty="0" smtClean="0">
                <a:solidFill>
                  <a:srgbClr val="0070C0"/>
                </a:solidFill>
              </a:rPr>
              <a:t>verbalization</a:t>
            </a:r>
            <a:r>
              <a:rPr lang="en-GB" i="1" u="sng" dirty="0" smtClean="0">
                <a:solidFill>
                  <a:srgbClr val="002060"/>
                </a:solidFill>
              </a:rPr>
              <a:t> </a:t>
            </a:r>
            <a:r>
              <a:rPr lang="en-GB" dirty="0" smtClean="0"/>
              <a:t>(the formation of verbs), e.g. </a:t>
            </a:r>
            <a:r>
              <a:rPr lang="en-GB" i="1" dirty="0" smtClean="0">
                <a:solidFill>
                  <a:srgbClr val="00B050"/>
                </a:solidFill>
              </a:rPr>
              <a:t>to ape</a:t>
            </a:r>
            <a:r>
              <a:rPr lang="en-GB" dirty="0" smtClean="0">
                <a:solidFill>
                  <a:srgbClr val="00B050"/>
                </a:solidFill>
              </a:rPr>
              <a:t> </a:t>
            </a:r>
            <a:r>
              <a:rPr lang="en-GB" dirty="0" smtClean="0"/>
              <a:t>(from </a:t>
            </a:r>
            <a:r>
              <a:rPr lang="en-GB" i="1" dirty="0" smtClean="0">
                <a:solidFill>
                  <a:srgbClr val="00B050"/>
                </a:solidFill>
              </a:rPr>
              <a:t>ape</a:t>
            </a:r>
            <a:r>
              <a:rPr lang="en-GB" dirty="0" smtClean="0"/>
              <a:t> (n));</a:t>
            </a:r>
            <a:endParaRPr lang="ru-RU" dirty="0" smtClean="0"/>
          </a:p>
          <a:p>
            <a:pPr marL="624078" lvl="0" indent="-514350">
              <a:buFont typeface="+mj-lt"/>
              <a:buAutoNum type="arabicPeriod"/>
            </a:pPr>
            <a:r>
              <a:rPr lang="en-GB" b="1" i="1" u="sng" dirty="0" smtClean="0">
                <a:solidFill>
                  <a:srgbClr val="0070C0"/>
                </a:solidFill>
              </a:rPr>
              <a:t>substantivation</a:t>
            </a:r>
            <a:r>
              <a:rPr lang="en-GB" b="1" dirty="0" smtClean="0"/>
              <a:t> </a:t>
            </a:r>
            <a:r>
              <a:rPr lang="en-GB" dirty="0" smtClean="0"/>
              <a:t>(the formation of nouns), e.g. </a:t>
            </a:r>
            <a:r>
              <a:rPr lang="en-GB" i="1" dirty="0" smtClean="0">
                <a:solidFill>
                  <a:srgbClr val="00B050"/>
                </a:solidFill>
              </a:rPr>
              <a:t>a private</a:t>
            </a:r>
            <a:r>
              <a:rPr lang="en-GB" dirty="0" smtClean="0">
                <a:solidFill>
                  <a:srgbClr val="00B050"/>
                </a:solidFill>
              </a:rPr>
              <a:t> </a:t>
            </a:r>
            <a:r>
              <a:rPr lang="en-GB" dirty="0" smtClean="0"/>
              <a:t>(from </a:t>
            </a:r>
            <a:r>
              <a:rPr lang="en-GB" i="1" dirty="0" smtClean="0">
                <a:solidFill>
                  <a:srgbClr val="00B050"/>
                </a:solidFill>
              </a:rPr>
              <a:t>private</a:t>
            </a:r>
            <a:r>
              <a:rPr lang="en-GB" dirty="0" smtClean="0">
                <a:solidFill>
                  <a:srgbClr val="00B050"/>
                </a:solidFill>
              </a:rPr>
              <a:t> </a:t>
            </a:r>
            <a:r>
              <a:rPr lang="en-GB" dirty="0" smtClean="0"/>
              <a:t>adj.);</a:t>
            </a:r>
            <a:endParaRPr lang="ru-RU" dirty="0" smtClean="0"/>
          </a:p>
          <a:p>
            <a:pPr marL="624078" lvl="0" indent="-514350">
              <a:buFont typeface="+mj-lt"/>
              <a:buAutoNum type="arabicPeriod"/>
            </a:pPr>
            <a:r>
              <a:rPr lang="en-GB" b="1" i="1" u="sng" dirty="0" smtClean="0">
                <a:solidFill>
                  <a:srgbClr val="0070C0"/>
                </a:solidFill>
              </a:rPr>
              <a:t>adjectivatio</a:t>
            </a:r>
            <a:r>
              <a:rPr lang="en-GB" i="1" u="sng" dirty="0" smtClean="0">
                <a:solidFill>
                  <a:srgbClr val="0070C0"/>
                </a:solidFill>
              </a:rPr>
              <a:t>n</a:t>
            </a:r>
            <a:r>
              <a:rPr lang="en-GB" dirty="0" smtClean="0"/>
              <a:t> (the formation of adjectives), e.g. </a:t>
            </a:r>
            <a:r>
              <a:rPr lang="en-GB" i="1" dirty="0" smtClean="0">
                <a:solidFill>
                  <a:srgbClr val="00B050"/>
                </a:solidFill>
              </a:rPr>
              <a:t>down</a:t>
            </a:r>
            <a:r>
              <a:rPr lang="en-GB" dirty="0" smtClean="0"/>
              <a:t> (</a:t>
            </a:r>
            <a:r>
              <a:rPr lang="en-GB" dirty="0" err="1" smtClean="0"/>
              <a:t>adj</a:t>
            </a:r>
            <a:r>
              <a:rPr lang="en-GB" dirty="0" smtClean="0"/>
              <a:t>) (from </a:t>
            </a:r>
            <a:r>
              <a:rPr lang="en-GB" i="1" dirty="0" smtClean="0">
                <a:solidFill>
                  <a:srgbClr val="00B050"/>
                </a:solidFill>
              </a:rPr>
              <a:t>down</a:t>
            </a:r>
            <a:r>
              <a:rPr lang="en-GB" dirty="0" smtClean="0"/>
              <a:t> (adv));</a:t>
            </a:r>
            <a:endParaRPr lang="ru-RU" dirty="0" smtClean="0"/>
          </a:p>
          <a:p>
            <a:pPr marL="624078" lvl="0" indent="-514350">
              <a:buFont typeface="+mj-lt"/>
              <a:buAutoNum type="arabicPeriod"/>
            </a:pPr>
            <a:r>
              <a:rPr lang="en-GB" b="1" i="1" u="sng" dirty="0" smtClean="0">
                <a:solidFill>
                  <a:srgbClr val="0070C0"/>
                </a:solidFill>
              </a:rPr>
              <a:t>adverbalization</a:t>
            </a:r>
            <a:r>
              <a:rPr lang="en-GB" dirty="0" smtClean="0"/>
              <a:t> (the formation of adverbs), e.g. </a:t>
            </a:r>
            <a:r>
              <a:rPr lang="en-GB" i="1" dirty="0" smtClean="0">
                <a:solidFill>
                  <a:srgbClr val="00B050"/>
                </a:solidFill>
              </a:rPr>
              <a:t>home</a:t>
            </a:r>
            <a:r>
              <a:rPr lang="en-GB" dirty="0" smtClean="0">
                <a:solidFill>
                  <a:srgbClr val="00B050"/>
                </a:solidFill>
              </a:rPr>
              <a:t> </a:t>
            </a:r>
            <a:r>
              <a:rPr lang="en-GB" dirty="0" smtClean="0"/>
              <a:t>(adv) (from </a:t>
            </a:r>
            <a:r>
              <a:rPr lang="en-GB" i="1" dirty="0" smtClean="0">
                <a:solidFill>
                  <a:srgbClr val="00B050"/>
                </a:solidFill>
              </a:rPr>
              <a:t>home</a:t>
            </a:r>
            <a:r>
              <a:rPr lang="en-GB" dirty="0" smtClean="0"/>
              <a:t> (n)). </a:t>
            </a:r>
            <a:endParaRPr lang="ru-RU" dirty="0" smtClean="0"/>
          </a:p>
          <a:p>
            <a:pPr>
              <a:buNone/>
            </a:pPr>
            <a:endParaRPr lang="ru-RU" dirty="0"/>
          </a:p>
        </p:txBody>
      </p:sp>
      <p:sp>
        <p:nvSpPr>
          <p:cNvPr id="3" name="Заголовок 2"/>
          <p:cNvSpPr>
            <a:spLocks noGrp="1"/>
          </p:cNvSpPr>
          <p:nvPr>
            <p:ph type="title"/>
          </p:nvPr>
        </p:nvSpPr>
        <p:spPr>
          <a:xfrm>
            <a:off x="457200" y="274638"/>
            <a:ext cx="8229600" cy="868346"/>
          </a:xfrm>
        </p:spPr>
        <p:txBody>
          <a:bodyPr>
            <a:normAutofit fontScale="90000"/>
          </a:bodyPr>
          <a:lstStyle/>
          <a:p>
            <a:r>
              <a:rPr lang="en-GB" dirty="0" smtClean="0"/>
              <a:t/>
            </a:r>
            <a:br>
              <a:rPr lang="en-GB" dirty="0" smtClean="0"/>
            </a:br>
            <a:r>
              <a:rPr lang="en-GB" sz="3600" dirty="0" smtClean="0"/>
              <a:t>Among the main varieties of conversion are</a:t>
            </a:r>
            <a:r>
              <a:rPr lang="en-US" sz="3600" dirty="0" smtClean="0"/>
              <a:t>: </a:t>
            </a:r>
            <a:r>
              <a:rPr lang="ru-RU" dirty="0" smtClean="0"/>
              <a:t/>
            </a:r>
            <a:br>
              <a:rPr lang="ru-RU" dirty="0" smtClean="0"/>
            </a:br>
            <a:endParaRPr lang="ru-RU"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normAutofit fontScale="90000"/>
          </a:bodyPr>
          <a:lstStyle/>
          <a:p>
            <a:pPr algn="ctr"/>
            <a:r>
              <a:rPr lang="en-US"/>
              <a:t>Compound adjectives proper</a:t>
            </a:r>
            <a:endParaRPr lang="ru-RU"/>
          </a:p>
        </p:txBody>
      </p:sp>
      <p:graphicFrame>
        <p:nvGraphicFramePr>
          <p:cNvPr id="33849" name="Group 57"/>
          <p:cNvGraphicFramePr>
            <a:graphicFrameLocks noGrp="1"/>
          </p:cNvGraphicFramePr>
          <p:nvPr>
            <p:ph idx="1"/>
          </p:nvPr>
        </p:nvGraphicFramePr>
        <p:xfrm>
          <a:off x="755650" y="1827213"/>
          <a:ext cx="8234363" cy="4114800"/>
        </p:xfrm>
        <a:graphic>
          <a:graphicData uri="http://schemas.openxmlformats.org/drawingml/2006/table">
            <a:tbl>
              <a:tblPr/>
              <a:tblGrid>
                <a:gridCol w="1627188"/>
                <a:gridCol w="1181100"/>
                <a:gridCol w="1439862"/>
                <a:gridCol w="1728788"/>
                <a:gridCol w="2257425"/>
              </a:tblGrid>
              <a:tr h="1371600">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The compound adjective</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The structural pattern</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The corresponding free phrase</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The structural type of the corresponding free phrase</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Semantic relations between a compound adjective and its corresponding free phrase</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1600">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1. snow-white</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N+a</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As white as snow</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As+A+as+N</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of resemblance</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1600">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2.Two-day</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Num+n</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Two days</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Num+N</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quantitative</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algn="ctr"/>
            <a:r>
              <a:rPr lang="en-US"/>
              <a:t>Derivational compounds</a:t>
            </a:r>
            <a:endParaRPr lang="ru-RU"/>
          </a:p>
        </p:txBody>
      </p:sp>
      <p:graphicFrame>
        <p:nvGraphicFramePr>
          <p:cNvPr id="31789" name="Group 45"/>
          <p:cNvGraphicFramePr>
            <a:graphicFrameLocks noGrp="1"/>
          </p:cNvGraphicFramePr>
          <p:nvPr>
            <p:ph idx="1"/>
          </p:nvPr>
        </p:nvGraphicFramePr>
        <p:xfrm>
          <a:off x="827088" y="1827213"/>
          <a:ext cx="8137525" cy="3915410"/>
        </p:xfrm>
        <a:graphic>
          <a:graphicData uri="http://schemas.openxmlformats.org/drawingml/2006/table">
            <a:tbl>
              <a:tblPr/>
              <a:tblGrid>
                <a:gridCol w="1625600"/>
                <a:gridCol w="1630362"/>
                <a:gridCol w="1625600"/>
                <a:gridCol w="1630363"/>
                <a:gridCol w="1625600"/>
              </a:tblGrid>
              <a:tr h="1371600">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The compound noun</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The structural pattern</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The corresponding free phrase</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The structural type of the corresponding free phrase</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Semantic relations between a compound noun and its corresponding free phrase</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58850">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1. A break-down</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(V+adv)+</a:t>
                      </a: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conversion</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to break down</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V+adv</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of result</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1600">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2. A run-away</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(V+adv)+</a:t>
                      </a: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conversion</a:t>
                      </a:r>
                      <a:endParaRPr kumimoji="0" lang="ru-RU" sz="1600" b="1" i="0" u="none" strike="noStrike" cap="none" normalizeH="0" baseline="0" smtClean="0">
                        <a:ln>
                          <a:noFill/>
                        </a:ln>
                        <a:solidFill>
                          <a:schemeClr val="tx1"/>
                        </a:solidFill>
                        <a:effectLst/>
                        <a:latin typeface="Verdana" pitchFamily="34" charset="0"/>
                      </a:endParaRP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to run away</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V+adv</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of result</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61" name="Rectangle 37"/>
          <p:cNvSpPr>
            <a:spLocks noGrp="1" noChangeArrowheads="1"/>
          </p:cNvSpPr>
          <p:nvPr>
            <p:ph type="title"/>
          </p:nvPr>
        </p:nvSpPr>
        <p:spPr>
          <a:xfrm>
            <a:off x="1370013" y="333375"/>
            <a:ext cx="7313612" cy="719138"/>
          </a:xfrm>
        </p:spPr>
        <p:txBody>
          <a:bodyPr>
            <a:normAutofit fontScale="90000"/>
          </a:bodyPr>
          <a:lstStyle/>
          <a:p>
            <a:pPr algn="ctr"/>
            <a:r>
              <a:rPr lang="en-US" sz="3200" dirty="0"/>
              <a:t/>
            </a:r>
            <a:br>
              <a:rPr lang="en-US" sz="3200" dirty="0"/>
            </a:br>
            <a:r>
              <a:rPr lang="en-US" sz="3200" u="sng" dirty="0"/>
              <a:t>Verbal-nominal compounds</a:t>
            </a:r>
            <a:endParaRPr lang="ru-RU" sz="3200" u="sng" dirty="0"/>
          </a:p>
        </p:txBody>
      </p:sp>
      <p:graphicFrame>
        <p:nvGraphicFramePr>
          <p:cNvPr id="26707" name="Group 83"/>
          <p:cNvGraphicFramePr>
            <a:graphicFrameLocks noGrp="1"/>
          </p:cNvGraphicFramePr>
          <p:nvPr>
            <p:ph sz="half" idx="2"/>
          </p:nvPr>
        </p:nvGraphicFramePr>
        <p:xfrm>
          <a:off x="827088" y="1628775"/>
          <a:ext cx="7993062" cy="4176713"/>
        </p:xfrm>
        <a:graphic>
          <a:graphicData uri="http://schemas.openxmlformats.org/drawingml/2006/table">
            <a:tbl>
              <a:tblPr/>
              <a:tblGrid>
                <a:gridCol w="1873250"/>
                <a:gridCol w="1755775"/>
                <a:gridCol w="1484312"/>
                <a:gridCol w="1295400"/>
                <a:gridCol w="1584325"/>
              </a:tblGrid>
              <a:tr h="1765300">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dirty="0" smtClean="0">
                          <a:ln>
                            <a:noFill/>
                          </a:ln>
                          <a:solidFill>
                            <a:schemeClr val="tx1"/>
                          </a:solidFill>
                          <a:effectLst/>
                          <a:latin typeface="Verdana" pitchFamily="34" charset="0"/>
                        </a:rPr>
                        <a:t>The compound noun</a:t>
                      </a:r>
                      <a:endParaRPr kumimoji="0" lang="ru-RU" sz="1400" b="1" i="0" u="none" strike="noStrike" cap="none" normalizeH="0" baseline="0" dirty="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The structural pattern</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The corresponding free phrase</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The structural type of the corresponding free phrase</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Semantic relations between a compound noun and its corresponding free phrase</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6438">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200" b="0" i="0" u="none" strike="noStrike" cap="none" normalizeH="0" baseline="0" smtClean="0">
                          <a:ln>
                            <a:noFill/>
                          </a:ln>
                          <a:solidFill>
                            <a:schemeClr val="tx1"/>
                          </a:solidFill>
                          <a:effectLst/>
                          <a:latin typeface="Verdana" pitchFamily="34" charset="0"/>
                        </a:rPr>
                        <a:t>1.</a:t>
                      </a:r>
                      <a:r>
                        <a:rPr kumimoji="0" lang="en-US" sz="1400" b="0" i="0" u="none" strike="noStrike" cap="none" normalizeH="0" baseline="0" smtClean="0">
                          <a:ln>
                            <a:noFill/>
                          </a:ln>
                          <a:solidFill>
                            <a:schemeClr val="tx1"/>
                          </a:solidFill>
                          <a:effectLst/>
                          <a:latin typeface="Verdana" pitchFamily="34" charset="0"/>
                        </a:rPr>
                        <a:t> </a:t>
                      </a:r>
                      <a:r>
                        <a:rPr kumimoji="0" lang="en-US" sz="1400" b="1" i="0" u="none" strike="noStrike" cap="none" normalizeH="0" baseline="0" smtClean="0">
                          <a:ln>
                            <a:noFill/>
                          </a:ln>
                          <a:solidFill>
                            <a:schemeClr val="tx1"/>
                          </a:solidFill>
                          <a:effectLst/>
                          <a:latin typeface="Verdana" pitchFamily="34" charset="0"/>
                        </a:rPr>
                        <a:t>peace-fighter</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N+(V+-er)</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to fight for peace</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V+prp+N</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agentive</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4075">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dirty="0" smtClean="0">
                          <a:ln>
                            <a:noFill/>
                          </a:ln>
                          <a:solidFill>
                            <a:schemeClr val="tx1"/>
                          </a:solidFill>
                          <a:effectLst/>
                          <a:latin typeface="Verdana" pitchFamily="34" charset="0"/>
                        </a:rPr>
                        <a:t>2. rocket-flying</a:t>
                      </a:r>
                      <a:endParaRPr kumimoji="0" lang="ru-RU" sz="1400" b="1" i="0" u="none" strike="noStrike" cap="none" normalizeH="0" baseline="0" dirty="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N+(V+-ing)</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To fly a rocket</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V+N</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agentive</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0900">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3. wage-cut</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N+(V+conversion)</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To cut wages</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V+N</a:t>
                      </a:r>
                      <a:endParaRPr kumimoji="0" lang="ru-RU" sz="1400" b="1" i="0" u="none" strike="noStrike" cap="none" normalizeH="0" baseline="0" smtClean="0">
                        <a:ln>
                          <a:noFill/>
                        </a:ln>
                        <a:solidFill>
                          <a:schemeClr val="tx1"/>
                        </a:solidFill>
                        <a:effectLst/>
                        <a:latin typeface="Verdana" pitchFamily="34" charset="0"/>
                      </a:endParaRP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agentive</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lgn="ctr"/>
            <a:r>
              <a:rPr lang="en-US"/>
              <a:t>Nominal compounds</a:t>
            </a:r>
            <a:endParaRPr lang="ru-RU"/>
          </a:p>
        </p:txBody>
      </p:sp>
      <p:graphicFrame>
        <p:nvGraphicFramePr>
          <p:cNvPr id="29746" name="Group 50"/>
          <p:cNvGraphicFramePr>
            <a:graphicFrameLocks noGrp="1"/>
          </p:cNvGraphicFramePr>
          <p:nvPr>
            <p:ph idx="1"/>
          </p:nvPr>
        </p:nvGraphicFramePr>
        <p:xfrm>
          <a:off x="684213" y="1827213"/>
          <a:ext cx="8208962" cy="3642360"/>
        </p:xfrm>
        <a:graphic>
          <a:graphicData uri="http://schemas.openxmlformats.org/drawingml/2006/table">
            <a:tbl>
              <a:tblPr/>
              <a:tblGrid>
                <a:gridCol w="1639887"/>
                <a:gridCol w="1644650"/>
                <a:gridCol w="1639888"/>
                <a:gridCol w="1644650"/>
                <a:gridCol w="1639887"/>
              </a:tblGrid>
              <a:tr h="1028700">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The compound noun</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The structural pattern</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The corresponding free phrase</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The structural type of the corresponding free phrase</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Semantic relations between a compound noun and its corresponding free phrase</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8700">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1. ash-tray</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n2+n1</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tray for ashes</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N1+prp+N2</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of purpose</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8700">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2. country-house</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n2+n1</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house in the county</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N1+prp+N2</a:t>
                      </a:r>
                      <a:endParaRPr kumimoji="0" lang="ru-RU" sz="1600" b="1" i="0" u="none" strike="noStrike" cap="none" normalizeH="0" baseline="0" smtClean="0">
                        <a:ln>
                          <a:noFill/>
                        </a:ln>
                        <a:solidFill>
                          <a:schemeClr val="tx1"/>
                        </a:solidFill>
                        <a:effectLst/>
                        <a:latin typeface="Verdana" pitchFamily="34" charset="0"/>
                      </a:endParaRP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of location</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normAutofit fontScale="90000"/>
          </a:bodyPr>
          <a:lstStyle/>
          <a:p>
            <a:pPr algn="ctr"/>
            <a:r>
              <a:rPr lang="en-US"/>
              <a:t>Derivational compound adjectives</a:t>
            </a:r>
            <a:endParaRPr lang="ru-RU"/>
          </a:p>
        </p:txBody>
      </p:sp>
      <p:graphicFrame>
        <p:nvGraphicFramePr>
          <p:cNvPr id="35884" name="Group 44"/>
          <p:cNvGraphicFramePr>
            <a:graphicFrameLocks noGrp="1"/>
          </p:cNvGraphicFramePr>
          <p:nvPr>
            <p:ph idx="1"/>
          </p:nvPr>
        </p:nvGraphicFramePr>
        <p:xfrm>
          <a:off x="827088" y="1827213"/>
          <a:ext cx="8137525" cy="4541520"/>
        </p:xfrm>
        <a:graphic>
          <a:graphicData uri="http://schemas.openxmlformats.org/drawingml/2006/table">
            <a:tbl>
              <a:tblPr/>
              <a:tblGrid>
                <a:gridCol w="1625600"/>
                <a:gridCol w="1630362"/>
                <a:gridCol w="1625600"/>
                <a:gridCol w="1630363"/>
                <a:gridCol w="1625600"/>
              </a:tblGrid>
              <a:tr h="1371600">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The compound adjective</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The structural pattern</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The corresponding free phrase</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The structural type of the corresponding free phrase</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Semantic relations between a compound adjective and its corresponding free phrase</a:t>
                      </a:r>
                      <a:endParaRPr kumimoji="0" lang="ru-RU" sz="14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1600">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1. long-legged</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(a+n)+ -ed</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With long legs</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With/having +A+N</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possessive</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1600">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2. doll-faced</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(n+n)+ -ed</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With the face of a doll</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With+N+of+N</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600" b="1" i="0" u="none" strike="noStrike" cap="none" normalizeH="0" baseline="0" smtClean="0">
                          <a:ln>
                            <a:noFill/>
                          </a:ln>
                          <a:solidFill>
                            <a:schemeClr val="tx1"/>
                          </a:solidFill>
                          <a:effectLst/>
                          <a:latin typeface="Verdana" pitchFamily="34" charset="0"/>
                        </a:rPr>
                        <a:t>possessive</a:t>
                      </a:r>
                      <a:endParaRPr kumimoji="0" lang="ru-RU"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000108"/>
            <a:ext cx="8229600" cy="5007183"/>
          </a:xfrm>
        </p:spPr>
        <p:txBody>
          <a:bodyPr>
            <a:normAutofit fontScale="92500"/>
          </a:bodyPr>
          <a:lstStyle/>
          <a:p>
            <a:pPr>
              <a:buNone/>
            </a:pPr>
            <a:r>
              <a:rPr lang="en-GB" dirty="0" smtClean="0"/>
              <a:t>The actual process of building compound words may take different forms: </a:t>
            </a:r>
            <a:endParaRPr lang="ru-RU" dirty="0" smtClean="0"/>
          </a:p>
          <a:p>
            <a:pPr marL="624078" indent="-514350">
              <a:buFont typeface="+mj-lt"/>
              <a:buAutoNum type="arabicPeriod"/>
            </a:pPr>
            <a:r>
              <a:rPr lang="en-GB" dirty="0" smtClean="0"/>
              <a:t>Compound words as a rule are built </a:t>
            </a:r>
            <a:r>
              <a:rPr lang="en-GB" u="sng" dirty="0" smtClean="0">
                <a:solidFill>
                  <a:srgbClr val="0070C0"/>
                </a:solidFill>
              </a:rPr>
              <a:t>spontaneously according to productive distributional formulas of the given period</a:t>
            </a:r>
            <a:r>
              <a:rPr lang="en-GB" dirty="0" smtClean="0"/>
              <a:t>. </a:t>
            </a:r>
          </a:p>
          <a:p>
            <a:pPr marL="624078" indent="-514350">
              <a:buNone/>
            </a:pPr>
            <a:r>
              <a:rPr lang="en-GB" dirty="0" smtClean="0"/>
              <a:t>Thus at one time the process of building verbs by compounding adverbial and verbal stems was productive, and numerous compound verbs like </a:t>
            </a:r>
            <a:r>
              <a:rPr lang="en-GB" i="1" dirty="0" smtClean="0">
                <a:solidFill>
                  <a:srgbClr val="C00000"/>
                </a:solidFill>
              </a:rPr>
              <a:t>outgrow, offset, inlay</a:t>
            </a:r>
            <a:r>
              <a:rPr lang="en-GB" dirty="0" smtClean="0">
                <a:solidFill>
                  <a:srgbClr val="C00000"/>
                </a:solidFill>
              </a:rPr>
              <a:t> </a:t>
            </a:r>
            <a:r>
              <a:rPr lang="en-GB" dirty="0" smtClean="0"/>
              <a:t>(adv </a:t>
            </a:r>
            <a:r>
              <a:rPr lang="en-US" dirty="0" smtClean="0"/>
              <a:t>+ </a:t>
            </a:r>
            <a:r>
              <a:rPr lang="en-GB" dirty="0" smtClean="0"/>
              <a:t>v),</a:t>
            </a:r>
            <a:r>
              <a:rPr lang="en-GB" i="1" dirty="0" smtClean="0"/>
              <a:t> </a:t>
            </a:r>
            <a:r>
              <a:rPr lang="en-GB" dirty="0" smtClean="0"/>
              <a:t>were formed.</a:t>
            </a:r>
          </a:p>
          <a:p>
            <a:pPr marL="624078" indent="-514350">
              <a:buNone/>
            </a:pPr>
            <a:r>
              <a:rPr lang="en-GB" dirty="0" smtClean="0"/>
              <a:t>The structure ceased to be productive and today practically no verbs are built in this way.</a:t>
            </a:r>
            <a:endParaRPr lang="ru-RU" dirty="0" smtClean="0"/>
          </a:p>
          <a:p>
            <a:endParaRPr lang="ru-RU" dirty="0"/>
          </a:p>
        </p:txBody>
      </p:sp>
      <p:sp>
        <p:nvSpPr>
          <p:cNvPr id="3" name="Заголовок 2"/>
          <p:cNvSpPr>
            <a:spLocks noGrp="1"/>
          </p:cNvSpPr>
          <p:nvPr>
            <p:ph type="title"/>
          </p:nvPr>
        </p:nvSpPr>
        <p:spPr>
          <a:xfrm>
            <a:off x="457200" y="274638"/>
            <a:ext cx="8229600" cy="582594"/>
          </a:xfrm>
        </p:spPr>
        <p:txBody>
          <a:bodyPr>
            <a:normAutofit fontScale="90000"/>
          </a:bodyPr>
          <a:lstStyle/>
          <a:p>
            <a:pPr algn="ctr"/>
            <a:r>
              <a:rPr lang="en-US" dirty="0" smtClean="0"/>
              <a:t/>
            </a:r>
            <a:br>
              <a:rPr lang="en-US" dirty="0" smtClean="0"/>
            </a:br>
            <a:r>
              <a:rPr lang="en-US" dirty="0" smtClean="0"/>
              <a:t/>
            </a:r>
            <a:br>
              <a:rPr lang="en-US" dirty="0" smtClean="0"/>
            </a:br>
            <a:r>
              <a:rPr lang="en-US" sz="3600" dirty="0" smtClean="0">
                <a:solidFill>
                  <a:srgbClr val="FFC000"/>
                </a:solidFill>
              </a:rPr>
              <a:t>SOURCES OF COMPOUNDS</a:t>
            </a:r>
            <a:r>
              <a:rPr lang="ru-RU" dirty="0" smtClean="0"/>
              <a:t/>
            </a:r>
            <a:br>
              <a:rPr lang="ru-RU" dirty="0" smtClean="0"/>
            </a:br>
            <a:r>
              <a:rPr lang="en-GB" dirty="0" smtClean="0"/>
              <a:t> </a:t>
            </a:r>
            <a:r>
              <a:rPr lang="ru-RU" dirty="0" smtClean="0"/>
              <a:t/>
            </a:r>
            <a:br>
              <a:rPr lang="ru-RU" dirty="0" smtClean="0"/>
            </a:br>
            <a:endParaRPr lang="ru-RU"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14422"/>
            <a:ext cx="8229600" cy="5643578"/>
          </a:xfrm>
        </p:spPr>
        <p:txBody>
          <a:bodyPr>
            <a:normAutofit/>
          </a:bodyPr>
          <a:lstStyle/>
          <a:p>
            <a:pPr marL="624078" indent="-514350">
              <a:buFont typeface="+mj-lt"/>
              <a:buAutoNum type="arabicPeriod" startAt="2"/>
            </a:pPr>
            <a:r>
              <a:rPr lang="en-GB" dirty="0" smtClean="0"/>
              <a:t>Compounds may be </a:t>
            </a:r>
            <a:r>
              <a:rPr lang="en-GB" u="sng" dirty="0" smtClean="0">
                <a:solidFill>
                  <a:srgbClr val="0070C0"/>
                </a:solidFill>
              </a:rPr>
              <a:t>the result of a gradual process of semantic isolation </a:t>
            </a:r>
            <a:r>
              <a:rPr lang="en-GB" dirty="0" smtClean="0">
                <a:solidFill>
                  <a:srgbClr val="0070C0"/>
                </a:solidFill>
              </a:rPr>
              <a:t>and </a:t>
            </a:r>
            <a:r>
              <a:rPr lang="en-GB" u="sng" dirty="0" smtClean="0">
                <a:solidFill>
                  <a:srgbClr val="0070C0"/>
                </a:solidFill>
              </a:rPr>
              <a:t>structural fusion of free word-groups</a:t>
            </a:r>
            <a:r>
              <a:rPr lang="en-GB" dirty="0" smtClean="0"/>
              <a:t>. </a:t>
            </a:r>
          </a:p>
          <a:p>
            <a:pPr marL="624078" indent="-514350">
              <a:buNone/>
            </a:pPr>
            <a:r>
              <a:rPr lang="en-GB" dirty="0" smtClean="0"/>
              <a:t>Such compounds as </a:t>
            </a:r>
            <a:r>
              <a:rPr lang="en-GB" i="1" dirty="0" smtClean="0">
                <a:solidFill>
                  <a:srgbClr val="C00000"/>
                </a:solidFill>
              </a:rPr>
              <a:t>forget-me-not</a:t>
            </a:r>
            <a:r>
              <a:rPr lang="en-US" dirty="0" smtClean="0"/>
              <a:t> — ‘</a:t>
            </a:r>
            <a:r>
              <a:rPr lang="en-GB" dirty="0" smtClean="0"/>
              <a:t>a small plant with blue flowers’; </a:t>
            </a:r>
            <a:r>
              <a:rPr lang="en-GB" i="1" dirty="0" smtClean="0">
                <a:solidFill>
                  <a:srgbClr val="C00000"/>
                </a:solidFill>
              </a:rPr>
              <a:t>bull’s-eye</a:t>
            </a:r>
            <a:r>
              <a:rPr lang="en-US" dirty="0" smtClean="0">
                <a:solidFill>
                  <a:srgbClr val="C00000"/>
                </a:solidFill>
              </a:rPr>
              <a:t> </a:t>
            </a:r>
            <a:r>
              <a:rPr lang="en-US" dirty="0" smtClean="0">
                <a:solidFill>
                  <a:srgbClr val="00B050"/>
                </a:solidFill>
              </a:rPr>
              <a:t>— </a:t>
            </a:r>
            <a:r>
              <a:rPr lang="en-US" dirty="0" smtClean="0"/>
              <a:t>‘</a:t>
            </a:r>
            <a:r>
              <a:rPr lang="en-GB" dirty="0" smtClean="0"/>
              <a:t>the centre of a target; a kind of hard, globular candy’; </a:t>
            </a:r>
            <a:r>
              <a:rPr lang="en-GB" i="1" dirty="0" smtClean="0">
                <a:solidFill>
                  <a:srgbClr val="C00000"/>
                </a:solidFill>
              </a:rPr>
              <a:t>mainland</a:t>
            </a:r>
            <a:r>
              <a:rPr lang="en-US" dirty="0" smtClean="0">
                <a:solidFill>
                  <a:srgbClr val="C00000"/>
                </a:solidFill>
              </a:rPr>
              <a:t> </a:t>
            </a:r>
            <a:r>
              <a:rPr lang="en-US" dirty="0" smtClean="0"/>
              <a:t>— ‘</a:t>
            </a:r>
            <a:r>
              <a:rPr lang="en-GB" dirty="0" smtClean="0"/>
              <a:t>a continent’ all go back to free phrases which became semantically and structurally isolated in the course of time. </a:t>
            </a:r>
          </a:p>
          <a:p>
            <a:endParaRPr lang="ru-R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marL="624078" indent="-514350">
              <a:buNone/>
            </a:pPr>
            <a:r>
              <a:rPr lang="en-GB" dirty="0" smtClean="0"/>
              <a:t>The words that once made up these phrases have lost, within these particular formations, their integrity, the whole phrase has become isolated in form, specialised in meaning and thus turned into an inseparable unit</a:t>
            </a:r>
            <a:r>
              <a:rPr lang="en-US" dirty="0" smtClean="0"/>
              <a:t> — </a:t>
            </a:r>
            <a:r>
              <a:rPr lang="en-GB" dirty="0" smtClean="0"/>
              <a:t>a word having acquired semantic and morphological unity. </a:t>
            </a:r>
          </a:p>
          <a:p>
            <a:endParaRPr lang="ru-RU"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14422"/>
            <a:ext cx="8229600" cy="4792869"/>
          </a:xfrm>
        </p:spPr>
        <p:txBody>
          <a:bodyPr/>
          <a:lstStyle/>
          <a:p>
            <a:r>
              <a:rPr lang="en-GB" dirty="0" smtClean="0"/>
              <a:t>Most of the syntactic compound nouns of the (</a:t>
            </a:r>
            <a:r>
              <a:rPr lang="en-GB" dirty="0" err="1" smtClean="0"/>
              <a:t>a+n</a:t>
            </a:r>
            <a:r>
              <a:rPr lang="en-GB" dirty="0" smtClean="0"/>
              <a:t>)</a:t>
            </a:r>
            <a:r>
              <a:rPr lang="en-GB" i="1" dirty="0" smtClean="0"/>
              <a:t> </a:t>
            </a:r>
            <a:r>
              <a:rPr lang="en-GB" dirty="0" smtClean="0"/>
              <a:t>structure, e.g. </a:t>
            </a:r>
            <a:r>
              <a:rPr lang="en-GB" i="1" dirty="0" smtClean="0">
                <a:solidFill>
                  <a:srgbClr val="C00000"/>
                </a:solidFill>
              </a:rPr>
              <a:t>bluebell, blackboard, mad-doctor</a:t>
            </a:r>
            <a:r>
              <a:rPr lang="en-GB" b="1" dirty="0" smtClean="0">
                <a:solidFill>
                  <a:srgbClr val="C00000"/>
                </a:solidFill>
              </a:rPr>
              <a:t>,</a:t>
            </a:r>
            <a:r>
              <a:rPr lang="en-GB" b="1" dirty="0" smtClean="0"/>
              <a:t> </a:t>
            </a:r>
            <a:r>
              <a:rPr lang="en-GB" dirty="0" smtClean="0"/>
              <a:t>are the result of such semantic and structural isolation of free word-groups. One more example </a:t>
            </a:r>
            <a:r>
              <a:rPr lang="en-GB" i="1" dirty="0" smtClean="0">
                <a:solidFill>
                  <a:srgbClr val="C00000"/>
                </a:solidFill>
              </a:rPr>
              <a:t>highway</a:t>
            </a:r>
            <a:r>
              <a:rPr lang="en-GB" b="1" dirty="0" smtClean="0"/>
              <a:t> </a:t>
            </a:r>
            <a:r>
              <a:rPr lang="en-GB" dirty="0" smtClean="0"/>
              <a:t>was once actually a </a:t>
            </a:r>
            <a:r>
              <a:rPr lang="en-GB" i="1" dirty="0" smtClean="0">
                <a:solidFill>
                  <a:srgbClr val="C00000"/>
                </a:solidFill>
              </a:rPr>
              <a:t>high way</a:t>
            </a:r>
            <a:r>
              <a:rPr lang="en-GB" b="1" dirty="0" smtClean="0">
                <a:solidFill>
                  <a:srgbClr val="C00000"/>
                </a:solidFill>
              </a:rPr>
              <a:t> </a:t>
            </a:r>
            <a:r>
              <a:rPr lang="en-GB" dirty="0" smtClean="0"/>
              <a:t>for it was raised above the surrounding countryside for better drainage and ease of travel. </a:t>
            </a:r>
          </a:p>
          <a:p>
            <a:r>
              <a:rPr lang="en-GB" dirty="0" smtClean="0"/>
              <a:t>Now we use </a:t>
            </a:r>
            <a:r>
              <a:rPr lang="en-GB" i="1" dirty="0" smtClean="0">
                <a:solidFill>
                  <a:srgbClr val="C00000"/>
                </a:solidFill>
              </a:rPr>
              <a:t>highway</a:t>
            </a:r>
            <a:r>
              <a:rPr lang="en-GB" b="1" dirty="0" smtClean="0"/>
              <a:t> </a:t>
            </a:r>
            <a:r>
              <a:rPr lang="en-GB" dirty="0" smtClean="0"/>
              <a:t>without any idea of the original sense of the first element.</a:t>
            </a:r>
            <a:endParaRPr lang="ru-RU" dirty="0" smtClean="0"/>
          </a:p>
          <a:p>
            <a:endParaRPr lang="ru-RU"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09600" indent="-609600">
              <a:lnSpc>
                <a:spcPct val="80000"/>
              </a:lnSpc>
              <a:buFont typeface="Wingdings" pitchFamily="2" charset="2"/>
              <a:buAutoNum type="arabicPeriod"/>
            </a:pPr>
            <a:r>
              <a:rPr lang="ru-RU" sz="2800" dirty="0" smtClean="0"/>
              <a:t>Зыкова И.В. Практический курс английской лексикологии. М.: Академия, 2006. – С.</a:t>
            </a:r>
            <a:r>
              <a:rPr lang="en-US" sz="2800" dirty="0" smtClean="0"/>
              <a:t>87</a:t>
            </a:r>
            <a:r>
              <a:rPr lang="ru-RU" sz="2800" dirty="0" smtClean="0"/>
              <a:t>-</a:t>
            </a:r>
            <a:r>
              <a:rPr lang="en-US" sz="2800" dirty="0" smtClean="0"/>
              <a:t>93</a:t>
            </a:r>
            <a:r>
              <a:rPr lang="ru-RU" sz="2800" dirty="0" smtClean="0"/>
              <a:t>. </a:t>
            </a:r>
          </a:p>
          <a:p>
            <a:pPr marL="609600" indent="-609600">
              <a:lnSpc>
                <a:spcPct val="80000"/>
              </a:lnSpc>
              <a:buFont typeface="Wingdings" pitchFamily="2" charset="2"/>
              <a:buAutoNum type="arabicPeriod"/>
            </a:pPr>
            <a:r>
              <a:rPr lang="ru-RU" sz="2800" dirty="0" smtClean="0"/>
              <a:t>Гинзбург Р.З. Лексикология английского языка. М.: Высшая школа, 1979. – С. </a:t>
            </a:r>
            <a:r>
              <a:rPr lang="en-US" sz="2800" dirty="0" smtClean="0"/>
              <a:t>127-158.</a:t>
            </a:r>
          </a:p>
          <a:p>
            <a:pPr marL="609600" indent="-609600">
              <a:lnSpc>
                <a:spcPct val="80000"/>
              </a:lnSpc>
              <a:buFont typeface="Wingdings" pitchFamily="2" charset="2"/>
              <a:buAutoNum type="arabicPeriod"/>
            </a:pPr>
            <a:r>
              <a:rPr lang="ru-RU" sz="2800" dirty="0" smtClean="0"/>
              <a:t>Антрушина Г.Б., Афанасьева О.В., Морозова Н.Н. Лексикология английского языка. М.: Дрофа, 2006. – С. – </a:t>
            </a:r>
            <a:r>
              <a:rPr lang="en-US" sz="2800" dirty="0" smtClean="0"/>
              <a:t>78</a:t>
            </a:r>
            <a:r>
              <a:rPr lang="ru-RU" sz="2800" dirty="0" smtClean="0"/>
              <a:t>-1</a:t>
            </a:r>
            <a:r>
              <a:rPr lang="en-US" sz="2800" dirty="0" smtClean="0"/>
              <a:t>28.</a:t>
            </a:r>
            <a:endParaRPr lang="ru-RU" dirty="0" smtClean="0"/>
          </a:p>
          <a:p>
            <a:endParaRPr lang="ru-RU" dirty="0"/>
          </a:p>
        </p:txBody>
      </p:sp>
      <p:sp>
        <p:nvSpPr>
          <p:cNvPr id="3" name="Заголовок 2"/>
          <p:cNvSpPr>
            <a:spLocks noGrp="1"/>
          </p:cNvSpPr>
          <p:nvPr>
            <p:ph type="title"/>
          </p:nvPr>
        </p:nvSpPr>
        <p:spPr/>
        <p:txBody>
          <a:bodyPr/>
          <a:lstStyle/>
          <a:p>
            <a:r>
              <a:rPr lang="en-US" dirty="0" smtClean="0"/>
              <a:t>References</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785786" y="1142984"/>
            <a:ext cx="7572428" cy="4864307"/>
          </a:xfrm>
        </p:spPr>
        <p:txBody>
          <a:bodyPr/>
          <a:lstStyle/>
          <a:p>
            <a:pPr>
              <a:buNone/>
            </a:pPr>
            <a:r>
              <a:rPr lang="en-GB" dirty="0" smtClean="0"/>
              <a:t>Conversion pairs are distinguished by the </a:t>
            </a:r>
            <a:r>
              <a:rPr lang="en-GB" b="1" u="sng" dirty="0" smtClean="0">
                <a:solidFill>
                  <a:srgbClr val="00B050"/>
                </a:solidFill>
              </a:rPr>
              <a:t>structural identity of the root </a:t>
            </a:r>
            <a:r>
              <a:rPr lang="en-GB" dirty="0" smtClean="0"/>
              <a:t>and </a:t>
            </a:r>
            <a:r>
              <a:rPr lang="en-GB" b="1" u="sng" dirty="0" smtClean="0">
                <a:solidFill>
                  <a:srgbClr val="00B050"/>
                </a:solidFill>
              </a:rPr>
              <a:t>phonetic identity of the stem</a:t>
            </a:r>
            <a:r>
              <a:rPr lang="en-GB" u="sng" dirty="0" smtClean="0"/>
              <a:t> </a:t>
            </a:r>
            <a:r>
              <a:rPr lang="en-GB" dirty="0" smtClean="0"/>
              <a:t>of each of the two words. Synchronically we deal with pairs of words related through conversion that coexist in contemporary English, e.g. </a:t>
            </a:r>
          </a:p>
          <a:p>
            <a:pPr>
              <a:buNone/>
            </a:pPr>
            <a:r>
              <a:rPr lang="en-GB" i="1" dirty="0" smtClean="0">
                <a:solidFill>
                  <a:srgbClr val="C00000"/>
                </a:solidFill>
              </a:rPr>
              <a:t>to break - a break </a:t>
            </a:r>
            <a:r>
              <a:rPr lang="en-GB" b="1" dirty="0" smtClean="0"/>
              <a:t>-</a:t>
            </a:r>
            <a:r>
              <a:rPr lang="en-GB" dirty="0" smtClean="0"/>
              <a:t> phonetically identical, but do they have the same or identical stems?</a:t>
            </a:r>
          </a:p>
          <a:p>
            <a:pPr>
              <a:buNone/>
            </a:pPr>
            <a:r>
              <a:rPr lang="en-GB" dirty="0" smtClean="0"/>
              <a:t> </a:t>
            </a:r>
            <a:endParaRPr lang="ru-RU" dirty="0"/>
          </a:p>
        </p:txBody>
      </p:sp>
      <p:sp>
        <p:nvSpPr>
          <p:cNvPr id="3" name="Заголовок 2"/>
          <p:cNvSpPr>
            <a:spLocks noGrp="1"/>
          </p:cNvSpPr>
          <p:nvPr>
            <p:ph type="title"/>
          </p:nvPr>
        </p:nvSpPr>
        <p:spPr>
          <a:xfrm>
            <a:off x="457200" y="274638"/>
            <a:ext cx="8229600" cy="654032"/>
          </a:xfrm>
        </p:spPr>
        <p:txBody>
          <a:bodyPr>
            <a:normAutofit fontScale="90000"/>
          </a:bodyPr>
          <a:lstStyle/>
          <a:p>
            <a:pPr algn="ctr"/>
            <a:r>
              <a:rPr lang="en-US" dirty="0" smtClean="0"/>
              <a:t>2. Synchronic Approach</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34" y="928670"/>
            <a:ext cx="8229600" cy="5364373"/>
          </a:xfrm>
        </p:spPr>
        <p:txBody>
          <a:bodyPr>
            <a:normAutofit lnSpcReduction="10000"/>
          </a:bodyPr>
          <a:lstStyle/>
          <a:p>
            <a:r>
              <a:rPr lang="en-GB" i="1" dirty="0" smtClean="0">
                <a:solidFill>
                  <a:srgbClr val="C00000"/>
                </a:solidFill>
              </a:rPr>
              <a:t>to dress</a:t>
            </a:r>
            <a:r>
              <a:rPr lang="en-US" i="1" dirty="0" smtClean="0">
                <a:solidFill>
                  <a:srgbClr val="C00000"/>
                </a:solidFill>
              </a:rPr>
              <a:t> — </a:t>
            </a:r>
            <a:r>
              <a:rPr lang="en-GB" i="1" dirty="0" smtClean="0">
                <a:solidFill>
                  <a:srgbClr val="C00000"/>
                </a:solidFill>
              </a:rPr>
              <a:t>dress</a:t>
            </a:r>
            <a:r>
              <a:rPr lang="en-US" i="1" dirty="0" smtClean="0">
                <a:solidFill>
                  <a:srgbClr val="C00000"/>
                </a:solidFill>
              </a:rPr>
              <a:t> — </a:t>
            </a:r>
            <a:r>
              <a:rPr lang="en-GB" i="1" dirty="0" smtClean="0">
                <a:solidFill>
                  <a:srgbClr val="C00000"/>
                </a:solidFill>
              </a:rPr>
              <a:t>dresser</a:t>
            </a:r>
            <a:r>
              <a:rPr lang="en-US" i="1" dirty="0" smtClean="0">
                <a:solidFill>
                  <a:srgbClr val="C00000"/>
                </a:solidFill>
              </a:rPr>
              <a:t> — </a:t>
            </a:r>
            <a:r>
              <a:rPr lang="en-GB" i="1" dirty="0" smtClean="0">
                <a:solidFill>
                  <a:srgbClr val="C00000"/>
                </a:solidFill>
              </a:rPr>
              <a:t>dressing</a:t>
            </a:r>
            <a:r>
              <a:rPr lang="en-US" i="1" dirty="0" smtClean="0">
                <a:solidFill>
                  <a:srgbClr val="C00000"/>
                </a:solidFill>
              </a:rPr>
              <a:t> — </a:t>
            </a:r>
            <a:r>
              <a:rPr lang="en-GB" i="1" dirty="0" smtClean="0">
                <a:solidFill>
                  <a:srgbClr val="C00000"/>
                </a:solidFill>
              </a:rPr>
              <a:t>dressy, </a:t>
            </a:r>
            <a:r>
              <a:rPr lang="en-GB" dirty="0" smtClean="0"/>
              <a:t>the stem </a:t>
            </a:r>
            <a:r>
              <a:rPr lang="en-GB" i="1" dirty="0" smtClean="0">
                <a:solidFill>
                  <a:srgbClr val="C00000"/>
                </a:solidFill>
              </a:rPr>
              <a:t>dresser</a:t>
            </a:r>
            <a:r>
              <a:rPr lang="en-US" dirty="0" smtClean="0"/>
              <a:t> — </a:t>
            </a:r>
            <a:r>
              <a:rPr lang="en-GB" dirty="0" smtClean="0"/>
              <a:t>carries not only the lexical meaning of the root-morpheme </a:t>
            </a:r>
            <a:r>
              <a:rPr lang="en-GB" i="1" dirty="0" smtClean="0">
                <a:solidFill>
                  <a:srgbClr val="C00000"/>
                </a:solidFill>
              </a:rPr>
              <a:t>dress-,</a:t>
            </a:r>
            <a:r>
              <a:rPr lang="en-GB" b="1" dirty="0" smtClean="0"/>
              <a:t> </a:t>
            </a:r>
            <a:r>
              <a:rPr lang="en-GB" dirty="0" smtClean="0"/>
              <a:t>but also the meaning of substantivity, the stem </a:t>
            </a:r>
            <a:r>
              <a:rPr lang="en-GB" i="1" dirty="0" smtClean="0">
                <a:solidFill>
                  <a:srgbClr val="C00000"/>
                </a:solidFill>
              </a:rPr>
              <a:t>dressy</a:t>
            </a:r>
            <a:r>
              <a:rPr lang="en-GB" b="1" dirty="0" smtClean="0"/>
              <a:t>- </a:t>
            </a:r>
            <a:r>
              <a:rPr lang="en-GB" dirty="0" smtClean="0"/>
              <a:t>the meaning of quality, etc.</a:t>
            </a:r>
          </a:p>
          <a:p>
            <a:r>
              <a:rPr lang="en-GB" dirty="0" smtClean="0"/>
              <a:t>the lexical meaning of the root-morpheme and the part-of-speech meaning of the stem</a:t>
            </a:r>
            <a:r>
              <a:rPr lang="en-US" dirty="0" smtClean="0"/>
              <a:t> — </a:t>
            </a:r>
            <a:r>
              <a:rPr lang="en-GB" dirty="0" smtClean="0"/>
              <a:t>form part of the meaning of the whole word. </a:t>
            </a:r>
          </a:p>
          <a:p>
            <a:r>
              <a:rPr lang="en-GB" dirty="0" smtClean="0"/>
              <a:t>It is the stem that requires a definite paradigm; e.g. the word </a:t>
            </a:r>
            <a:r>
              <a:rPr lang="en-GB" i="1" dirty="0" smtClean="0">
                <a:solidFill>
                  <a:srgbClr val="C00000"/>
                </a:solidFill>
              </a:rPr>
              <a:t>dresser</a:t>
            </a:r>
            <a:r>
              <a:rPr lang="en-GB" b="1" dirty="0" smtClean="0"/>
              <a:t> </a:t>
            </a:r>
            <a:r>
              <a:rPr lang="en-GB" dirty="0" smtClean="0"/>
              <a:t>is a noun primarily because it has a noun-stem and not only because of the noun paradigm;  </a:t>
            </a:r>
            <a:endParaRPr lang="ru-RU" dirty="0"/>
          </a:p>
        </p:txBody>
      </p:sp>
      <p:sp>
        <p:nvSpPr>
          <p:cNvPr id="3" name="Заголовок 2"/>
          <p:cNvSpPr>
            <a:spLocks noGrp="1"/>
          </p:cNvSpPr>
          <p:nvPr>
            <p:ph type="title"/>
          </p:nvPr>
        </p:nvSpPr>
        <p:spPr>
          <a:xfrm>
            <a:off x="457200" y="274638"/>
            <a:ext cx="8229600" cy="796908"/>
          </a:xfrm>
        </p:spPr>
        <p:txBody>
          <a:bodyPr/>
          <a:lstStyle/>
          <a:p>
            <a:pPr algn="ctr"/>
            <a:r>
              <a:rPr lang="en-US" dirty="0" smtClean="0"/>
              <a:t>Within the word-cluster:</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714348" y="2357430"/>
            <a:ext cx="7643866" cy="3649861"/>
          </a:xfrm>
        </p:spPr>
        <p:txBody>
          <a:bodyPr/>
          <a:lstStyle/>
          <a:p>
            <a:pPr>
              <a:buNone/>
            </a:pPr>
            <a:r>
              <a:rPr lang="en-GB" dirty="0" smtClean="0"/>
              <a:t>E.g.</a:t>
            </a:r>
            <a:r>
              <a:rPr lang="en-GB" b="1" dirty="0" smtClean="0"/>
              <a:t> </a:t>
            </a:r>
            <a:r>
              <a:rPr lang="en-GB" i="1" dirty="0" smtClean="0">
                <a:solidFill>
                  <a:srgbClr val="C00000"/>
                </a:solidFill>
              </a:rPr>
              <a:t>atom</a:t>
            </a:r>
            <a:r>
              <a:rPr lang="en-GB" b="1" dirty="0" smtClean="0"/>
              <a:t> </a:t>
            </a:r>
            <a:r>
              <a:rPr lang="en-GB" dirty="0" smtClean="0"/>
              <a:t>is a noun because of the substantival character of the stem requiring the noun paradigm; </a:t>
            </a:r>
          </a:p>
          <a:p>
            <a:pPr>
              <a:buNone/>
            </a:pPr>
            <a:r>
              <a:rPr lang="en-GB" dirty="0" smtClean="0"/>
              <a:t>E.g. </a:t>
            </a:r>
            <a:r>
              <a:rPr lang="en-GB" i="1" dirty="0" smtClean="0">
                <a:solidFill>
                  <a:srgbClr val="C00000"/>
                </a:solidFill>
              </a:rPr>
              <a:t>sell </a:t>
            </a:r>
            <a:r>
              <a:rPr lang="en-GB" dirty="0" smtClean="0"/>
              <a:t>is a verb because of the verbal character of its stem requiring the verb paradigm, etc.</a:t>
            </a:r>
          </a:p>
          <a:p>
            <a:pPr>
              <a:buNone/>
            </a:pPr>
            <a:endParaRPr lang="ru-RU" dirty="0"/>
          </a:p>
        </p:txBody>
      </p:sp>
      <p:sp>
        <p:nvSpPr>
          <p:cNvPr id="3" name="Заголовок 2"/>
          <p:cNvSpPr>
            <a:spLocks noGrp="1"/>
          </p:cNvSpPr>
          <p:nvPr>
            <p:ph type="title"/>
          </p:nvPr>
        </p:nvSpPr>
        <p:spPr>
          <a:xfrm>
            <a:off x="928662" y="274638"/>
            <a:ext cx="7643866" cy="1082660"/>
          </a:xfrm>
        </p:spPr>
        <p:txBody>
          <a:bodyPr>
            <a:noAutofit/>
          </a:bodyPr>
          <a:lstStyle/>
          <a:p>
            <a:r>
              <a:rPr lang="en-GB" sz="2800" dirty="0" smtClean="0">
                <a:solidFill>
                  <a:srgbClr val="FFC000"/>
                </a:solidFill>
              </a:rPr>
              <a:t>What is true of words whose root and stem do not coincide is also true of words with roots and stems that coincide: </a:t>
            </a:r>
            <a:endParaRPr lang="ru-RU" sz="2800" dirty="0">
              <a:solidFill>
                <a:srgbClr val="FFC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142984"/>
            <a:ext cx="8229600" cy="5715016"/>
          </a:xfrm>
        </p:spPr>
        <p:txBody>
          <a:bodyPr>
            <a:normAutofit fontScale="92500" lnSpcReduction="10000"/>
          </a:bodyPr>
          <a:lstStyle/>
          <a:p>
            <a:pPr>
              <a:buNone/>
            </a:pPr>
            <a:r>
              <a:rPr lang="en-GB" dirty="0" smtClean="0"/>
              <a:t>The stem </a:t>
            </a:r>
            <a:r>
              <a:rPr lang="en-GB" i="1" dirty="0" smtClean="0">
                <a:solidFill>
                  <a:srgbClr val="C00000"/>
                </a:solidFill>
              </a:rPr>
              <a:t>hand</a:t>
            </a:r>
            <a:r>
              <a:rPr lang="en-GB" b="1" dirty="0" smtClean="0"/>
              <a:t>- </a:t>
            </a:r>
            <a:r>
              <a:rPr lang="en-GB" dirty="0" smtClean="0"/>
              <a:t>of the noun </a:t>
            </a:r>
            <a:r>
              <a:rPr lang="en-GB" i="1" dirty="0" smtClean="0">
                <a:solidFill>
                  <a:srgbClr val="C00000"/>
                </a:solidFill>
              </a:rPr>
              <a:t>hand</a:t>
            </a:r>
            <a:r>
              <a:rPr lang="en-GB" b="1" dirty="0" smtClean="0"/>
              <a:t>, </a:t>
            </a:r>
            <a:r>
              <a:rPr lang="en-GB" b="1" dirty="0" err="1" smtClean="0"/>
              <a:t>e</a:t>
            </a:r>
            <a:r>
              <a:rPr lang="en-GB" dirty="0" err="1" smtClean="0"/>
              <a:t>.g.carries</a:t>
            </a:r>
            <a:r>
              <a:rPr lang="en-GB" dirty="0" smtClean="0"/>
              <a:t> a substantival meaning together with the system of its meanings, such as: </a:t>
            </a:r>
          </a:p>
          <a:p>
            <a:pPr marL="624078" indent="-514350">
              <a:buAutoNum type="arabicParenR"/>
            </a:pPr>
            <a:r>
              <a:rPr lang="en-GB" dirty="0" smtClean="0"/>
              <a:t>the end of the arm beyond the wrist; </a:t>
            </a:r>
          </a:p>
          <a:p>
            <a:pPr marL="624078" indent="-514350">
              <a:buAutoNum type="arabicParenR"/>
            </a:pPr>
            <a:r>
              <a:rPr lang="en-GB" dirty="0" smtClean="0"/>
              <a:t>pointer on a watch or clock; </a:t>
            </a:r>
          </a:p>
          <a:p>
            <a:pPr marL="624078" indent="-514350">
              <a:buAutoNum type="arabicParenR"/>
            </a:pPr>
            <a:r>
              <a:rPr lang="en-GB" dirty="0" smtClean="0"/>
              <a:t>worker in a factory; </a:t>
            </a:r>
          </a:p>
          <a:p>
            <a:pPr marL="624078" indent="-514350">
              <a:buAutoNum type="arabicParenR"/>
            </a:pPr>
            <a:r>
              <a:rPr lang="en-GB" dirty="0" smtClean="0"/>
              <a:t>source of information, etc.; </a:t>
            </a:r>
          </a:p>
          <a:p>
            <a:pPr marL="624078" indent="-514350">
              <a:buNone/>
            </a:pPr>
            <a:r>
              <a:rPr lang="en-GB" dirty="0" smtClean="0"/>
              <a:t>The stem </a:t>
            </a:r>
            <a:r>
              <a:rPr lang="en-GB" i="1" dirty="0" smtClean="0">
                <a:solidFill>
                  <a:srgbClr val="C00000"/>
                </a:solidFill>
              </a:rPr>
              <a:t>hand</a:t>
            </a:r>
            <a:r>
              <a:rPr lang="en-GB" b="1" dirty="0" smtClean="0"/>
              <a:t>- </a:t>
            </a:r>
            <a:r>
              <a:rPr lang="en-GB" dirty="0" smtClean="0"/>
              <a:t>of the verb </a:t>
            </a:r>
            <a:r>
              <a:rPr lang="en-GB" i="1" dirty="0" smtClean="0">
                <a:solidFill>
                  <a:srgbClr val="C00000"/>
                </a:solidFill>
              </a:rPr>
              <a:t>hand</a:t>
            </a:r>
            <a:r>
              <a:rPr lang="en-GB" b="1" dirty="0" smtClean="0"/>
              <a:t> </a:t>
            </a:r>
            <a:r>
              <a:rPr lang="en-GB" dirty="0" smtClean="0"/>
              <a:t>has a different part-of-speech meaning, namely that of the verb, and a different system of meanings: </a:t>
            </a:r>
          </a:p>
          <a:p>
            <a:pPr marL="624078" indent="-514350">
              <a:buAutoNum type="arabicParenR"/>
            </a:pPr>
            <a:r>
              <a:rPr lang="en-GB" dirty="0" smtClean="0"/>
              <a:t>give or help with the hand, </a:t>
            </a:r>
          </a:p>
          <a:p>
            <a:pPr marL="624078" indent="-514350">
              <a:buAutoNum type="arabicParenR"/>
            </a:pPr>
            <a:r>
              <a:rPr lang="en-GB" dirty="0" smtClean="0"/>
              <a:t>pass, etc. </a:t>
            </a:r>
          </a:p>
          <a:p>
            <a:pPr marL="624078" indent="-514350">
              <a:buNone/>
            </a:pPr>
            <a:r>
              <a:rPr lang="en-GB" dirty="0" smtClean="0"/>
              <a:t>The stems of word-pairs related through conversion have different part-of-speech and denotational meanings. </a:t>
            </a:r>
            <a:endParaRPr lang="ru-RU" dirty="0" smtClean="0"/>
          </a:p>
          <a:p>
            <a:pPr marL="624078" indent="-514350">
              <a:buAutoNum type="arabicParenR"/>
            </a:pPr>
            <a:endParaRPr lang="ru-RU" dirty="0" smtClean="0"/>
          </a:p>
          <a:p>
            <a:endParaRPr lang="ru-RU" dirty="0"/>
          </a:p>
        </p:txBody>
      </p:sp>
      <p:sp>
        <p:nvSpPr>
          <p:cNvPr id="3" name="Заголовок 2"/>
          <p:cNvSpPr>
            <a:spLocks noGrp="1"/>
          </p:cNvSpPr>
          <p:nvPr>
            <p:ph type="title"/>
          </p:nvPr>
        </p:nvSpPr>
        <p:spPr>
          <a:xfrm>
            <a:off x="457200" y="0"/>
            <a:ext cx="8229600" cy="1000108"/>
          </a:xfrm>
        </p:spPr>
        <p:txBody>
          <a:bodyPr>
            <a:noAutofit/>
          </a:bodyPr>
          <a:lstStyle/>
          <a:p>
            <a:r>
              <a:rPr lang="en-GB" sz="2400" dirty="0" smtClean="0">
                <a:solidFill>
                  <a:srgbClr val="FFC000"/>
                </a:solidFill>
              </a:rPr>
              <a:t>The stems of two words making up a conversion pair cannot be regarded as being the same or identical </a:t>
            </a:r>
            <a:endParaRPr lang="ru-RU" sz="2400" dirty="0">
              <a:solidFill>
                <a:srgbClr val="FFC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857364"/>
            <a:ext cx="8229600" cy="4643470"/>
          </a:xfrm>
        </p:spPr>
        <p:txBody>
          <a:bodyPr/>
          <a:lstStyle/>
          <a:p>
            <a:pPr>
              <a:buNone/>
            </a:pPr>
            <a:r>
              <a:rPr lang="en-GB" dirty="0" smtClean="0"/>
              <a:t>The lexical meaning of the root-morpheme of the noun </a:t>
            </a:r>
            <a:r>
              <a:rPr lang="en-GB" i="1" dirty="0" smtClean="0">
                <a:solidFill>
                  <a:srgbClr val="C00000"/>
                </a:solidFill>
              </a:rPr>
              <a:t>hand </a:t>
            </a:r>
            <a:r>
              <a:rPr lang="en-GB" dirty="0" smtClean="0"/>
              <a:t>corresponds to the part-of-speech meaning of its stem: they are both of a substantival character</a:t>
            </a:r>
          </a:p>
          <a:p>
            <a:pPr>
              <a:buNone/>
            </a:pPr>
            <a:r>
              <a:rPr lang="en-GB" dirty="0" smtClean="0"/>
              <a:t>The lexical meaning of the root-morpheme of the verb </a:t>
            </a:r>
            <a:r>
              <a:rPr lang="en-GB" i="1" dirty="0" smtClean="0">
                <a:solidFill>
                  <a:srgbClr val="C00000"/>
                </a:solidFill>
              </a:rPr>
              <a:t>hand,</a:t>
            </a:r>
            <a:r>
              <a:rPr lang="en-GB" b="1" dirty="0" smtClean="0"/>
              <a:t> </a:t>
            </a:r>
            <a:r>
              <a:rPr lang="en-GB" dirty="0" smtClean="0"/>
              <a:t>however, does not correspond to the part-of-speech meaning of the stem: the root-morpheme denotes an object, whereas the part-of-speech meaning of the stem is that of a process.</a:t>
            </a:r>
            <a:endParaRPr lang="ru-RU" dirty="0"/>
          </a:p>
        </p:txBody>
      </p:sp>
      <p:sp>
        <p:nvSpPr>
          <p:cNvPr id="3" name="Заголовок 2"/>
          <p:cNvSpPr>
            <a:spLocks noGrp="1"/>
          </p:cNvSpPr>
          <p:nvPr>
            <p:ph type="title"/>
          </p:nvPr>
        </p:nvSpPr>
        <p:spPr>
          <a:xfrm>
            <a:off x="457200" y="214290"/>
            <a:ext cx="8229600" cy="1643074"/>
          </a:xfrm>
        </p:spPr>
        <p:txBody>
          <a:bodyPr>
            <a:noAutofit/>
          </a:bodyPr>
          <a:lstStyle/>
          <a:p>
            <a:r>
              <a:rPr lang="en-GB" sz="2400" dirty="0" smtClean="0">
                <a:solidFill>
                  <a:srgbClr val="FFC000"/>
                </a:solidFill>
              </a:rPr>
              <a:t>The lexical meaning of the root-morpheme and the part-of-speech meaning of the stem within a conversion pair do not correspond:</a:t>
            </a:r>
            <a:endParaRPr lang="ru-RU" sz="2400" dirty="0">
              <a:solidFill>
                <a:srgbClr val="FFC000"/>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1106</TotalTime>
  <Words>4319</Words>
  <PresentationFormat>Экран (4:3)</PresentationFormat>
  <Paragraphs>318</Paragraphs>
  <Slides>49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49</vt:i4>
      </vt:variant>
    </vt:vector>
  </HeadingPairs>
  <TitlesOfParts>
    <vt:vector size="50" baseType="lpstr">
      <vt:lpstr>Открытая</vt:lpstr>
      <vt:lpstr> CONVERSION. COMPOSITION </vt:lpstr>
      <vt:lpstr>1. CONVERSION. VARIETIES OF CONVERSION </vt:lpstr>
      <vt:lpstr> Meaning, paradigm and functions of plant (n)  –  plant (v) </vt:lpstr>
      <vt:lpstr> Among the main varieties of conversion are:  </vt:lpstr>
      <vt:lpstr>2. Synchronic Approach</vt:lpstr>
      <vt:lpstr>Within the word-cluster:</vt:lpstr>
      <vt:lpstr>What is true of words whose root and stem do not coincide is also true of words with roots and stems that coincide: </vt:lpstr>
      <vt:lpstr>The stems of two words making up a conversion pair cannot be regarded as being the same or identical </vt:lpstr>
      <vt:lpstr>The lexical meaning of the root-morpheme and the part-of-speech meaning of the stem within a conversion pair do not correspond:</vt:lpstr>
      <vt:lpstr>The same kind of non-correspondence is typical of the derived word in general. </vt:lpstr>
      <vt:lpstr>Слайд 11</vt:lpstr>
      <vt:lpstr>3. TYPICAL SEMANTIC RELATIONS</vt:lpstr>
      <vt:lpstr>Слайд 13</vt:lpstr>
      <vt:lpstr>4. CRITERIA OF SEMANTIC DERIVATION IN CONVERSION</vt:lpstr>
      <vt:lpstr>2. The synonymity criterion</vt:lpstr>
      <vt:lpstr>3. THE CRITERION OF DERIVATIONAL RELATIONS</vt:lpstr>
      <vt:lpstr>4. The criterion of semantic derivation </vt:lpstr>
      <vt:lpstr>5. THE CRITERION OF THE FREQUENCY OF OCCURRENCE</vt:lpstr>
      <vt:lpstr>6. THE TRANSFORMATIONAL CRITERION</vt:lpstr>
      <vt:lpstr>5. Diachronic Approach</vt:lpstr>
      <vt:lpstr>The 20th century new words include a great many verbs formed by conversion:</vt:lpstr>
      <vt:lpstr>Reconversion</vt:lpstr>
      <vt:lpstr>Reconversion</vt:lpstr>
      <vt:lpstr> II. WORD-COMPOSITION </vt:lpstr>
      <vt:lpstr>The ICs compound words represent bases of three structural types: </vt:lpstr>
      <vt:lpstr>The bases built on stems may be of different degrees of complexity:</vt:lpstr>
      <vt:lpstr> Not to confuse compound words with polymorphic words of secondary derivation</vt:lpstr>
      <vt:lpstr> 4. TYPES OF MEANING OF COMPOUND WORDS </vt:lpstr>
      <vt:lpstr>The distributional pattern of a compound </vt:lpstr>
      <vt:lpstr>The meaning of the derivational pattern of compounds</vt:lpstr>
      <vt:lpstr> THE LEXICAL MEANING </vt:lpstr>
      <vt:lpstr> CLASSIFICATION OF COMPOUND WORDS </vt:lpstr>
      <vt:lpstr>Слайд 33</vt:lpstr>
      <vt:lpstr> 2. According to the part of speech compounds fall into: </vt:lpstr>
      <vt:lpstr> 3. According to the means of composition compound words are classified into: </vt:lpstr>
      <vt:lpstr> 4. According to the type of bases that form compounds the following classes can be singled out: </vt:lpstr>
      <vt:lpstr>Derivational compounds  fall into two groups:</vt:lpstr>
      <vt:lpstr>Correlational types of compounds</vt:lpstr>
      <vt:lpstr>The description of compound words through the correlation with variable free phrases makes it possible to classify them into: </vt:lpstr>
      <vt:lpstr>Compound adjectives proper</vt:lpstr>
      <vt:lpstr>Derivational compounds</vt:lpstr>
      <vt:lpstr> Verbal-nominal compounds</vt:lpstr>
      <vt:lpstr>Nominal compounds</vt:lpstr>
      <vt:lpstr>Derivational compound adjectives</vt:lpstr>
      <vt:lpstr>  SOURCES OF COMPOUNDS   </vt:lpstr>
      <vt:lpstr>Слайд 46</vt:lpstr>
      <vt:lpstr>Слайд 47</vt:lpstr>
      <vt:lpstr>Слайд 48</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Марина</cp:lastModifiedBy>
  <cp:revision>141</cp:revision>
  <dcterms:modified xsi:type="dcterms:W3CDTF">2013-04-23T15:09:33Z</dcterms:modified>
</cp:coreProperties>
</file>