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305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306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594D71-969C-45B8-BFE7-D26504DC9D3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C2F77F-221F-47D6-93F3-2A46E1311E8F}">
      <dgm:prSet phldrT="[Текст]"/>
      <dgm:spPr/>
      <dgm:t>
        <a:bodyPr/>
        <a:lstStyle/>
        <a:p>
          <a:r>
            <a:rPr lang="ru-RU" dirty="0" smtClean="0"/>
            <a:t>Звуковая оболочка</a:t>
          </a:r>
          <a:endParaRPr lang="ru-RU" dirty="0"/>
        </a:p>
      </dgm:t>
    </dgm:pt>
    <dgm:pt modelId="{4C08350E-CB97-4D5C-B7E3-6E86DE41B376}" type="parTrans" cxnId="{BB2181FF-63D5-4D16-A715-5C9ED7DD887B}">
      <dgm:prSet/>
      <dgm:spPr/>
      <dgm:t>
        <a:bodyPr/>
        <a:lstStyle/>
        <a:p>
          <a:endParaRPr lang="ru-RU"/>
        </a:p>
      </dgm:t>
    </dgm:pt>
    <dgm:pt modelId="{D6B98E19-9337-49C2-8790-BA3FB9205B8A}" type="sibTrans" cxnId="{BB2181FF-63D5-4D16-A715-5C9ED7DD887B}">
      <dgm:prSet/>
      <dgm:spPr/>
      <dgm:t>
        <a:bodyPr/>
        <a:lstStyle/>
        <a:p>
          <a:endParaRPr lang="ru-RU"/>
        </a:p>
      </dgm:t>
    </dgm:pt>
    <dgm:pt modelId="{77DAB917-1E74-4416-B1C4-98CA2EBB45D3}">
      <dgm:prSet phldrT="[Текст]" custT="1"/>
      <dgm:spPr/>
      <dgm:t>
        <a:bodyPr/>
        <a:lstStyle/>
        <a:p>
          <a:r>
            <a:rPr lang="ru-RU" sz="2800" dirty="0" smtClean="0"/>
            <a:t>Предмет действительности</a:t>
          </a:r>
          <a:endParaRPr lang="ru-RU" sz="2800" dirty="0"/>
        </a:p>
      </dgm:t>
    </dgm:pt>
    <dgm:pt modelId="{88A239F8-A1D4-456A-B397-71725253352A}" type="parTrans" cxnId="{93176A86-C3F3-4975-A33E-0092049C05C8}">
      <dgm:prSet/>
      <dgm:spPr/>
      <dgm:t>
        <a:bodyPr/>
        <a:lstStyle/>
        <a:p>
          <a:endParaRPr lang="ru-RU"/>
        </a:p>
      </dgm:t>
    </dgm:pt>
    <dgm:pt modelId="{BDD2F099-1505-474F-9A64-62C752ABDB36}" type="sibTrans" cxnId="{93176A86-C3F3-4975-A33E-0092049C05C8}">
      <dgm:prSet/>
      <dgm:spPr/>
      <dgm:t>
        <a:bodyPr/>
        <a:lstStyle/>
        <a:p>
          <a:endParaRPr lang="ru-RU"/>
        </a:p>
      </dgm:t>
    </dgm:pt>
    <dgm:pt modelId="{163B32B9-4389-4422-B575-64FF7783C68C}">
      <dgm:prSet phldrT="[Текст]"/>
      <dgm:spPr/>
      <dgm:t>
        <a:bodyPr/>
        <a:lstStyle/>
        <a:p>
          <a:r>
            <a:rPr lang="ru-RU" dirty="0" smtClean="0"/>
            <a:t>Понятие </a:t>
          </a:r>
          <a:endParaRPr lang="ru-RU" dirty="0"/>
        </a:p>
      </dgm:t>
    </dgm:pt>
    <dgm:pt modelId="{9A4F1673-185E-4CF5-8C9D-B7CB2BFDCE2C}" type="parTrans" cxnId="{D8D9CD3A-C106-40AB-8E2B-526B90D9EE82}">
      <dgm:prSet/>
      <dgm:spPr/>
      <dgm:t>
        <a:bodyPr/>
        <a:lstStyle/>
        <a:p>
          <a:endParaRPr lang="ru-RU"/>
        </a:p>
      </dgm:t>
    </dgm:pt>
    <dgm:pt modelId="{7A55687E-2AF0-49BD-84A2-A45DCFDD7949}" type="sibTrans" cxnId="{D8D9CD3A-C106-40AB-8E2B-526B90D9EE82}">
      <dgm:prSet/>
      <dgm:spPr/>
      <dgm:t>
        <a:bodyPr/>
        <a:lstStyle/>
        <a:p>
          <a:endParaRPr lang="ru-RU"/>
        </a:p>
      </dgm:t>
    </dgm:pt>
    <dgm:pt modelId="{247E674F-46DA-42C8-B5CD-BE64BA155B5B}" type="pres">
      <dgm:prSet presAssocID="{89594D71-969C-45B8-BFE7-D26504DC9D3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A81065-84E0-40C1-97B2-DBC90B519155}" type="pres">
      <dgm:prSet presAssocID="{FFC2F77F-221F-47D6-93F3-2A46E1311E8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9E17EC-F2F3-4BF9-B2A0-9916BDD099D0}" type="pres">
      <dgm:prSet presAssocID="{D6B98E19-9337-49C2-8790-BA3FB9205B8A}" presName="sibTrans" presStyleLbl="sibTrans2D1" presStyleIdx="0" presStyleCnt="3" custScaleX="199974" custScaleY="126235" custLinFactNeighborX="73210" custLinFactNeighborY="1244"/>
      <dgm:spPr/>
      <dgm:t>
        <a:bodyPr/>
        <a:lstStyle/>
        <a:p>
          <a:endParaRPr lang="ru-RU"/>
        </a:p>
      </dgm:t>
    </dgm:pt>
    <dgm:pt modelId="{CA8C4093-C35E-4132-AA66-77815CE5CE26}" type="pres">
      <dgm:prSet presAssocID="{D6B98E19-9337-49C2-8790-BA3FB9205B8A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4A3A98DD-2EDC-4578-B902-FE75B5E44C9B}" type="pres">
      <dgm:prSet presAssocID="{77DAB917-1E74-4416-B1C4-98CA2EBB45D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AAC722-D6FD-4275-9D6E-7F36E2CC58F3}" type="pres">
      <dgm:prSet presAssocID="{BDD2F099-1505-474F-9A64-62C752ABDB36}" presName="sibTrans" presStyleLbl="sibTrans2D1" presStyleIdx="1" presStyleCnt="3"/>
      <dgm:spPr/>
      <dgm:t>
        <a:bodyPr/>
        <a:lstStyle/>
        <a:p>
          <a:endParaRPr lang="ru-RU"/>
        </a:p>
      </dgm:t>
    </dgm:pt>
    <dgm:pt modelId="{1BF840F1-6433-42BF-A3A4-0625A1F509EB}" type="pres">
      <dgm:prSet presAssocID="{BDD2F099-1505-474F-9A64-62C752ABDB36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5E256FD7-8D44-4CD4-A279-63F4D0AC5317}" type="pres">
      <dgm:prSet presAssocID="{163B32B9-4389-4422-B575-64FF7783C6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DFC5F8-463B-40AF-B2FB-F0BE64693AD4}" type="pres">
      <dgm:prSet presAssocID="{7A55687E-2AF0-49BD-84A2-A45DCFDD7949}" presName="sibTrans" presStyleLbl="sibTrans2D1" presStyleIdx="2" presStyleCnt="3" custScaleX="207761" custLinFactNeighborX="-71832" custLinFactNeighborY="-16178"/>
      <dgm:spPr/>
      <dgm:t>
        <a:bodyPr/>
        <a:lstStyle/>
        <a:p>
          <a:endParaRPr lang="ru-RU"/>
        </a:p>
      </dgm:t>
    </dgm:pt>
    <dgm:pt modelId="{E2C4D7FF-7AAF-4D8E-9167-9B3C4C6B45F4}" type="pres">
      <dgm:prSet presAssocID="{7A55687E-2AF0-49BD-84A2-A45DCFDD7949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4D9335A7-1A19-44E7-9740-863BD1C84064}" type="presOf" srcId="{D6B98E19-9337-49C2-8790-BA3FB9205B8A}" destId="{839E17EC-F2F3-4BF9-B2A0-9916BDD099D0}" srcOrd="0" destOrd="0" presId="urn:microsoft.com/office/officeart/2005/8/layout/cycle7"/>
    <dgm:cxn modelId="{67574CEB-63EE-48CF-8D23-B1F96C516C55}" type="presOf" srcId="{D6B98E19-9337-49C2-8790-BA3FB9205B8A}" destId="{CA8C4093-C35E-4132-AA66-77815CE5CE26}" srcOrd="1" destOrd="0" presId="urn:microsoft.com/office/officeart/2005/8/layout/cycle7"/>
    <dgm:cxn modelId="{93176A86-C3F3-4975-A33E-0092049C05C8}" srcId="{89594D71-969C-45B8-BFE7-D26504DC9D37}" destId="{77DAB917-1E74-4416-B1C4-98CA2EBB45D3}" srcOrd="1" destOrd="0" parTransId="{88A239F8-A1D4-456A-B397-71725253352A}" sibTransId="{BDD2F099-1505-474F-9A64-62C752ABDB36}"/>
    <dgm:cxn modelId="{7690CA00-CE15-444A-9558-19E33E49E2A0}" type="presOf" srcId="{163B32B9-4389-4422-B575-64FF7783C68C}" destId="{5E256FD7-8D44-4CD4-A279-63F4D0AC5317}" srcOrd="0" destOrd="0" presId="urn:microsoft.com/office/officeart/2005/8/layout/cycle7"/>
    <dgm:cxn modelId="{432F65FF-88F3-4E6E-8741-19B224A644B9}" type="presOf" srcId="{7A55687E-2AF0-49BD-84A2-A45DCFDD7949}" destId="{11DFC5F8-463B-40AF-B2FB-F0BE64693AD4}" srcOrd="0" destOrd="0" presId="urn:microsoft.com/office/officeart/2005/8/layout/cycle7"/>
    <dgm:cxn modelId="{BB2181FF-63D5-4D16-A715-5C9ED7DD887B}" srcId="{89594D71-969C-45B8-BFE7-D26504DC9D37}" destId="{FFC2F77F-221F-47D6-93F3-2A46E1311E8F}" srcOrd="0" destOrd="0" parTransId="{4C08350E-CB97-4D5C-B7E3-6E86DE41B376}" sibTransId="{D6B98E19-9337-49C2-8790-BA3FB9205B8A}"/>
    <dgm:cxn modelId="{44F4FF57-71F5-4C06-A698-130A54EDEF7E}" type="presOf" srcId="{BDD2F099-1505-474F-9A64-62C752ABDB36}" destId="{B8AAC722-D6FD-4275-9D6E-7F36E2CC58F3}" srcOrd="0" destOrd="0" presId="urn:microsoft.com/office/officeart/2005/8/layout/cycle7"/>
    <dgm:cxn modelId="{BDA32D00-188E-4F56-BDB4-12F06A94D820}" type="presOf" srcId="{77DAB917-1E74-4416-B1C4-98CA2EBB45D3}" destId="{4A3A98DD-2EDC-4578-B902-FE75B5E44C9B}" srcOrd="0" destOrd="0" presId="urn:microsoft.com/office/officeart/2005/8/layout/cycle7"/>
    <dgm:cxn modelId="{7961C7C5-766A-40F2-A1E8-D80556C1CFD8}" type="presOf" srcId="{89594D71-969C-45B8-BFE7-D26504DC9D37}" destId="{247E674F-46DA-42C8-B5CD-BE64BA155B5B}" srcOrd="0" destOrd="0" presId="urn:microsoft.com/office/officeart/2005/8/layout/cycle7"/>
    <dgm:cxn modelId="{D8D9CD3A-C106-40AB-8E2B-526B90D9EE82}" srcId="{89594D71-969C-45B8-BFE7-D26504DC9D37}" destId="{163B32B9-4389-4422-B575-64FF7783C68C}" srcOrd="2" destOrd="0" parTransId="{9A4F1673-185E-4CF5-8C9D-B7CB2BFDCE2C}" sibTransId="{7A55687E-2AF0-49BD-84A2-A45DCFDD7949}"/>
    <dgm:cxn modelId="{9D2BDE55-B547-467D-8D59-7B5BFD981511}" type="presOf" srcId="{FFC2F77F-221F-47D6-93F3-2A46E1311E8F}" destId="{29A81065-84E0-40C1-97B2-DBC90B519155}" srcOrd="0" destOrd="0" presId="urn:microsoft.com/office/officeart/2005/8/layout/cycle7"/>
    <dgm:cxn modelId="{AE4A87B7-D740-4821-8EC5-E37F5B519674}" type="presOf" srcId="{BDD2F099-1505-474F-9A64-62C752ABDB36}" destId="{1BF840F1-6433-42BF-A3A4-0625A1F509EB}" srcOrd="1" destOrd="0" presId="urn:microsoft.com/office/officeart/2005/8/layout/cycle7"/>
    <dgm:cxn modelId="{5542D679-82DC-4C5D-AB1E-FB3B6A2EC3B6}" type="presOf" srcId="{7A55687E-2AF0-49BD-84A2-A45DCFDD7949}" destId="{E2C4D7FF-7AAF-4D8E-9167-9B3C4C6B45F4}" srcOrd="1" destOrd="0" presId="urn:microsoft.com/office/officeart/2005/8/layout/cycle7"/>
    <dgm:cxn modelId="{DED6F20B-F891-4EBA-9DF8-64383D92E1B0}" type="presParOf" srcId="{247E674F-46DA-42C8-B5CD-BE64BA155B5B}" destId="{29A81065-84E0-40C1-97B2-DBC90B519155}" srcOrd="0" destOrd="0" presId="urn:microsoft.com/office/officeart/2005/8/layout/cycle7"/>
    <dgm:cxn modelId="{008352D2-C29E-485F-975D-5A67D33755D2}" type="presParOf" srcId="{247E674F-46DA-42C8-B5CD-BE64BA155B5B}" destId="{839E17EC-F2F3-4BF9-B2A0-9916BDD099D0}" srcOrd="1" destOrd="0" presId="urn:microsoft.com/office/officeart/2005/8/layout/cycle7"/>
    <dgm:cxn modelId="{351DE9C7-D326-492E-A758-41C26165CF48}" type="presParOf" srcId="{839E17EC-F2F3-4BF9-B2A0-9916BDD099D0}" destId="{CA8C4093-C35E-4132-AA66-77815CE5CE26}" srcOrd="0" destOrd="0" presId="urn:microsoft.com/office/officeart/2005/8/layout/cycle7"/>
    <dgm:cxn modelId="{F7A61314-264B-4D1E-B302-27820B640D75}" type="presParOf" srcId="{247E674F-46DA-42C8-B5CD-BE64BA155B5B}" destId="{4A3A98DD-2EDC-4578-B902-FE75B5E44C9B}" srcOrd="2" destOrd="0" presId="urn:microsoft.com/office/officeart/2005/8/layout/cycle7"/>
    <dgm:cxn modelId="{BAD0D5A8-17A3-4656-9F1D-89A071F62CED}" type="presParOf" srcId="{247E674F-46DA-42C8-B5CD-BE64BA155B5B}" destId="{B8AAC722-D6FD-4275-9D6E-7F36E2CC58F3}" srcOrd="3" destOrd="0" presId="urn:microsoft.com/office/officeart/2005/8/layout/cycle7"/>
    <dgm:cxn modelId="{E81A83AE-A046-40F5-9BE0-402FEA33FE76}" type="presParOf" srcId="{B8AAC722-D6FD-4275-9D6E-7F36E2CC58F3}" destId="{1BF840F1-6433-42BF-A3A4-0625A1F509EB}" srcOrd="0" destOrd="0" presId="urn:microsoft.com/office/officeart/2005/8/layout/cycle7"/>
    <dgm:cxn modelId="{A30C874C-862C-4239-A891-307CBDC286EA}" type="presParOf" srcId="{247E674F-46DA-42C8-B5CD-BE64BA155B5B}" destId="{5E256FD7-8D44-4CD4-A279-63F4D0AC5317}" srcOrd="4" destOrd="0" presId="urn:microsoft.com/office/officeart/2005/8/layout/cycle7"/>
    <dgm:cxn modelId="{75AC7450-8BD0-41AA-8A2C-EA140E6D0D73}" type="presParOf" srcId="{247E674F-46DA-42C8-B5CD-BE64BA155B5B}" destId="{11DFC5F8-463B-40AF-B2FB-F0BE64693AD4}" srcOrd="5" destOrd="0" presId="urn:microsoft.com/office/officeart/2005/8/layout/cycle7"/>
    <dgm:cxn modelId="{4FFD712F-4A04-4948-A4BC-9A5112691835}" type="presParOf" srcId="{11DFC5F8-463B-40AF-B2FB-F0BE64693AD4}" destId="{E2C4D7FF-7AAF-4D8E-9167-9B3C4C6B45F4}" srcOrd="0" destOrd="0" presId="urn:microsoft.com/office/officeart/2005/8/layout/cycle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ЛЕКСИКОЛОГИЯ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i="1" dirty="0" smtClean="0"/>
              <a:t>Лекция 15</a:t>
            </a:r>
            <a:endParaRPr lang="ru-RU" sz="36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/>
              <a:t>II. </a:t>
            </a:r>
            <a:r>
              <a:rPr lang="ru-RU" sz="3600" b="1" dirty="0" smtClean="0"/>
              <a:t>Слово как предмет лексикологии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3200" b="1" dirty="0" smtClean="0"/>
              <a:t>Слово </a:t>
            </a:r>
            <a:r>
              <a:rPr lang="ru-RU" sz="3200" dirty="0" smtClean="0"/>
              <a:t>– единица словарного состава языка, лексическая единица.</a:t>
            </a:r>
          </a:p>
          <a:p>
            <a:pPr>
              <a:buNone/>
            </a:pPr>
            <a:r>
              <a:rPr lang="ru-RU" sz="3200" dirty="0" smtClean="0"/>
              <a:t>Основная функция слова в языке – номинативная (называния). </a:t>
            </a:r>
          </a:p>
          <a:p>
            <a:pPr>
              <a:buNone/>
            </a:pPr>
            <a:r>
              <a:rPr lang="ru-RU" sz="3200" dirty="0" smtClean="0"/>
              <a:t>Слово – значащая единица в составе предложения. </a:t>
            </a:r>
          </a:p>
          <a:p>
            <a:pPr>
              <a:buNone/>
            </a:pPr>
            <a:r>
              <a:rPr lang="ru-RU" sz="3200" dirty="0" smtClean="0"/>
              <a:t>В отличие от морфемы слово – самостоятельно.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01122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Критерии выделения слова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7467600" cy="4688026"/>
          </a:xfrm>
        </p:spPr>
        <p:txBody>
          <a:bodyPr>
            <a:normAutofit fontScale="925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/>
              <a:t>единооформленность / цельность</a:t>
            </a:r>
            <a:r>
              <a:rPr lang="ru-RU" sz="3200" dirty="0" smtClean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/>
              <a:t>выделимость </a:t>
            </a:r>
            <a:r>
              <a:rPr lang="ru-RU" sz="3200" dirty="0" smtClean="0"/>
              <a:t>и</a:t>
            </a:r>
            <a:r>
              <a:rPr lang="ru-RU" sz="3200" b="1" i="1" dirty="0" smtClean="0"/>
              <a:t> свободная воспроизводимость </a:t>
            </a:r>
            <a:r>
              <a:rPr lang="ru-RU" sz="3200" dirty="0" smtClean="0"/>
              <a:t>в речи;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/>
              <a:t>фонетическая оформленность</a:t>
            </a:r>
            <a:r>
              <a:rPr lang="ru-RU" sz="3200" dirty="0" smtClean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/>
              <a:t>грамматическая оформленность</a:t>
            </a:r>
            <a:r>
              <a:rPr lang="ru-RU" sz="3200" dirty="0" smtClean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/>
              <a:t>двусторонность </a:t>
            </a:r>
            <a:r>
              <a:rPr lang="ru-RU" sz="3200" dirty="0" smtClean="0"/>
              <a:t>(единство звучания и значения);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 startAt="6"/>
            </a:pPr>
            <a:r>
              <a:rPr lang="ru-RU" sz="3200" b="1" i="1" dirty="0" smtClean="0"/>
              <a:t>семантическая валентность</a:t>
            </a:r>
            <a:r>
              <a:rPr lang="ru-RU" sz="3200" b="1" dirty="0" smtClean="0"/>
              <a:t> </a:t>
            </a:r>
            <a:r>
              <a:rPr lang="ru-RU" sz="3200" dirty="0" smtClean="0"/>
              <a:t>– способность слова по смыслу связываться с другими словами;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ru-RU" sz="3200" b="1" i="1" dirty="0" smtClean="0"/>
              <a:t>непроницаемость</a:t>
            </a:r>
            <a:r>
              <a:rPr lang="ru-RU" sz="3200" dirty="0" smtClean="0"/>
              <a:t> – невозможность вставить в слово другое слово;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ru-RU" sz="3200" b="1" i="1" dirty="0" smtClean="0"/>
              <a:t>недвуударность</a:t>
            </a:r>
            <a:r>
              <a:rPr lang="ru-RU" sz="3200" dirty="0" smtClean="0"/>
              <a:t> – одно основное ударение;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ru-RU" sz="3200" b="1" i="1" dirty="0" smtClean="0"/>
              <a:t>лексико-грамматическая отнесённость</a:t>
            </a:r>
            <a:r>
              <a:rPr lang="ru-RU" sz="3200" b="1" dirty="0" smtClean="0"/>
              <a:t> </a:t>
            </a:r>
            <a:r>
              <a:rPr lang="ru-RU" sz="3200" dirty="0" smtClean="0"/>
              <a:t>– будучи морфологически оформленным, слово относится к определённому лексико-грамматическому разряду, что делает его способным к синтаксическому употреблению.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III. </a:t>
            </a:r>
            <a:r>
              <a:rPr lang="ru-RU" sz="3600" b="1" dirty="0" smtClean="0"/>
              <a:t>Структурные элементы слова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467600" cy="55007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Лексема</a:t>
            </a:r>
            <a:r>
              <a:rPr lang="ru-RU" sz="2800" b="1" i="1" dirty="0" smtClean="0"/>
              <a:t> </a:t>
            </a:r>
            <a:r>
              <a:rPr lang="ru-RU" sz="2800" dirty="0" smtClean="0"/>
              <a:t>– формальная стороны слова.</a:t>
            </a:r>
          </a:p>
          <a:p>
            <a:pPr>
              <a:buNone/>
            </a:pPr>
            <a:r>
              <a:rPr lang="ru-RU" sz="2800" b="1" i="1" dirty="0" smtClean="0"/>
              <a:t>Лексема</a:t>
            </a:r>
            <a:r>
              <a:rPr lang="ru-RU" sz="2800" dirty="0" smtClean="0"/>
              <a:t> – двусторонняя единица языка, объединяющая все формы и значения слова или ЛСВ.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Лексико-семантический</a:t>
            </a:r>
            <a:r>
              <a:rPr lang="ru-RU" sz="2800" b="1" i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вариант</a:t>
            </a:r>
            <a:r>
              <a:rPr lang="ru-RU" sz="2800" b="1" i="1" dirty="0" smtClean="0"/>
              <a:t> - </a:t>
            </a:r>
            <a:r>
              <a:rPr lang="ru-RU" sz="2800" dirty="0" smtClean="0"/>
              <a:t>отдельное значение слова называется.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Семема</a:t>
            </a:r>
            <a:r>
              <a:rPr lang="ru-RU" sz="2800" dirty="0" smtClean="0"/>
              <a:t> – единица плана содержания, объединяющая в своём составе простейшие значимые элементы – </a:t>
            </a:r>
            <a:r>
              <a:rPr lang="ru-RU" sz="2800" i="1" dirty="0" smtClean="0"/>
              <a:t>семы.</a:t>
            </a:r>
            <a:endParaRPr lang="ru-RU" sz="2800" dirty="0" smtClean="0"/>
          </a:p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Семы</a:t>
            </a:r>
            <a:r>
              <a:rPr lang="ru-RU" sz="2800" dirty="0" smtClean="0"/>
              <a:t>– минимальные предельные единицы плана содержания. 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467600" cy="5545282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Основное место в структуре семемы занимает </a:t>
            </a:r>
            <a:r>
              <a:rPr lang="ru-RU" sz="2800" b="1" i="1" dirty="0" smtClean="0">
                <a:solidFill>
                  <a:srgbClr val="FF0000"/>
                </a:solidFill>
              </a:rPr>
              <a:t>архисема</a:t>
            </a:r>
            <a:r>
              <a:rPr lang="ru-RU" sz="2800" dirty="0" smtClean="0"/>
              <a:t> – общая сема, объединяющая единицы определённого класса.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Слово</a:t>
            </a:r>
            <a:r>
              <a:rPr lang="ru-RU" sz="2800" dirty="0" smtClean="0"/>
              <a:t> – основная структурно-семантическая ЯЕ, служащая для наименования предметов и их свойств, явлений, отношений действительности, обладающая совокупностью семантических, фонетических и грамматических признаков, специфичных для каждого языка (В.Г. Гак).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Слово</a:t>
            </a:r>
            <a:r>
              <a:rPr lang="ru-RU" sz="3200" dirty="0" smtClean="0"/>
              <a:t> рассматривается лексикологией как двусторонняя единица, обладающая </a:t>
            </a:r>
            <a:r>
              <a:rPr lang="ru-RU" sz="3200" u="sng" dirty="0" smtClean="0"/>
              <a:t>планом выражения</a:t>
            </a:r>
            <a:r>
              <a:rPr lang="ru-RU" sz="3200" dirty="0" smtClean="0"/>
              <a:t>, т.е. состоит из </a:t>
            </a:r>
            <a:r>
              <a:rPr lang="ru-RU" sz="3200" b="1" i="1" dirty="0" smtClean="0">
                <a:solidFill>
                  <a:schemeClr val="accent6"/>
                </a:solidFill>
              </a:rPr>
              <a:t>лексемы</a:t>
            </a:r>
            <a:r>
              <a:rPr lang="ru-RU" sz="3200" b="1" dirty="0" smtClean="0"/>
              <a:t>, </a:t>
            </a:r>
            <a:r>
              <a:rPr lang="ru-RU" sz="3200" u="sng" dirty="0" smtClean="0"/>
              <a:t>и планом содержания,</a:t>
            </a:r>
            <a:r>
              <a:rPr lang="ru-RU" sz="3200" dirty="0" smtClean="0"/>
              <a:t> т.е. включает в себя </a:t>
            </a:r>
            <a:r>
              <a:rPr lang="ru-RU" sz="3200" b="1" i="1" dirty="0" smtClean="0">
                <a:solidFill>
                  <a:schemeClr val="accent6"/>
                </a:solidFill>
              </a:rPr>
              <a:t>значение</a:t>
            </a:r>
            <a:r>
              <a:rPr lang="ru-RU" sz="3200" dirty="0" smtClean="0"/>
              <a:t> (понятие) и </a:t>
            </a:r>
            <a:r>
              <a:rPr lang="ru-RU" sz="3200" b="1" i="1" dirty="0" smtClean="0">
                <a:solidFill>
                  <a:schemeClr val="accent6"/>
                </a:solidFill>
              </a:rPr>
              <a:t>семему</a:t>
            </a:r>
            <a:r>
              <a:rPr lang="ru-RU" sz="3200" dirty="0" smtClean="0"/>
              <a:t> (образ), которые являются сложными единицами, и их содержание описывается с помощью </a:t>
            </a:r>
            <a:r>
              <a:rPr lang="ru-RU" sz="3200" b="1" i="1" dirty="0" smtClean="0">
                <a:solidFill>
                  <a:schemeClr val="accent6"/>
                </a:solidFill>
              </a:rPr>
              <a:t>сем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en-US" b="1" dirty="0" smtClean="0"/>
              <a:t>IV. </a:t>
            </a:r>
            <a:r>
              <a:rPr lang="ru-RU" b="1" dirty="0" smtClean="0"/>
              <a:t>СЛОВО И ПОНЯТИЕ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Семантический треугольник образуют 3 компонента слова: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</a:rPr>
              <a:t>Предмет</a:t>
            </a:r>
            <a:r>
              <a:rPr lang="ru-RU" sz="2800" b="1" i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действительности</a:t>
            </a:r>
            <a:r>
              <a:rPr lang="ru-RU" sz="2800" i="1" dirty="0" smtClean="0"/>
              <a:t> </a:t>
            </a:r>
            <a:r>
              <a:rPr lang="ru-RU" sz="2800" dirty="0" smtClean="0"/>
              <a:t>– явление, процесс, признак – слово служит для его названия;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</a:rPr>
              <a:t>Звуковая (фонетическая оболочка) </a:t>
            </a:r>
            <a:r>
              <a:rPr lang="ru-RU" sz="2800" dirty="0" smtClean="0"/>
              <a:t>– последовательность звуков слова;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</a:rPr>
              <a:t>Понятие</a:t>
            </a:r>
            <a:r>
              <a:rPr lang="ru-RU" sz="2800" dirty="0" smtClean="0"/>
              <a:t> – представление о называемом предмете, возникающее в сознании человека. 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714375"/>
          <a:ext cx="7467600" cy="5759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Различия между </a:t>
            </a:r>
            <a:r>
              <a:rPr lang="ru-RU" b="1" i="1" dirty="0" smtClean="0">
                <a:solidFill>
                  <a:srgbClr val="FF0000"/>
                </a:solidFill>
              </a:rPr>
              <a:t>словом</a:t>
            </a:r>
            <a:r>
              <a:rPr lang="ru-RU" b="1" dirty="0" smtClean="0"/>
              <a:t> как языковой единицей и </a:t>
            </a:r>
            <a:r>
              <a:rPr lang="ru-RU" b="1" i="1" dirty="0" smtClean="0">
                <a:solidFill>
                  <a:srgbClr val="FF0000"/>
                </a:solidFill>
              </a:rPr>
              <a:t>понятием</a:t>
            </a:r>
            <a:r>
              <a:rPr lang="ru-RU" b="1" i="1" dirty="0" smtClean="0"/>
              <a:t> </a:t>
            </a:r>
            <a:r>
              <a:rPr lang="ru-RU" b="1" dirty="0" smtClean="0"/>
              <a:t>как мыслительной категорией: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7467600" cy="5072074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Одно слово может выражать несколько понятий (полисемия, омонимия</a:t>
            </a:r>
            <a:r>
              <a:rPr lang="ru-RU" sz="2800" dirty="0" smtClean="0"/>
              <a:t>)</a:t>
            </a:r>
            <a:r>
              <a:rPr lang="en-US" sz="2800" dirty="0" smtClean="0"/>
              <a:t> (</a:t>
            </a:r>
            <a:r>
              <a:rPr lang="ru-RU" sz="2800" i="1" dirty="0" smtClean="0">
                <a:solidFill>
                  <a:srgbClr val="FF0000"/>
                </a:solidFill>
              </a:rPr>
              <a:t>коса</a:t>
            </a:r>
            <a:r>
              <a:rPr lang="en-US" sz="2800" dirty="0" smtClean="0"/>
              <a:t>)</a:t>
            </a:r>
            <a:r>
              <a:rPr lang="ru-RU" sz="2800" dirty="0" smtClean="0"/>
              <a:t>;</a:t>
            </a:r>
            <a:endParaRPr lang="ru-RU" sz="28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Одно и то же понятие может быть выражено разными словами, иметь несколько способов выражения (синонимия</a:t>
            </a:r>
            <a:r>
              <a:rPr lang="ru-RU" sz="2800" dirty="0" smtClean="0"/>
              <a:t>) (</a:t>
            </a:r>
            <a:r>
              <a:rPr lang="ru-RU" sz="2800" i="1" dirty="0" smtClean="0">
                <a:solidFill>
                  <a:srgbClr val="FF0000"/>
                </a:solidFill>
              </a:rPr>
              <a:t>безвозмездно – даром</a:t>
            </a:r>
            <a:r>
              <a:rPr lang="ru-RU" sz="2800" dirty="0" smtClean="0"/>
              <a:t>);</a:t>
            </a:r>
            <a:endParaRPr lang="ru-RU" sz="28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Понятие может не иметь однословного выражения (м.б. выражено словосочетанием или предложением</a:t>
            </a:r>
            <a:r>
              <a:rPr lang="ru-RU" sz="2800" dirty="0" smtClean="0"/>
              <a:t>) </a:t>
            </a:r>
            <a:r>
              <a:rPr lang="en-US" sz="2800" dirty="0" smtClean="0"/>
              <a:t>(</a:t>
            </a:r>
            <a:r>
              <a:rPr lang="ru-RU" sz="2800" i="1" dirty="0" smtClean="0">
                <a:solidFill>
                  <a:srgbClr val="FF0000"/>
                </a:solidFill>
              </a:rPr>
              <a:t>ж</a:t>
            </a:r>
            <a:r>
              <a:rPr lang="ru-RU" sz="2800" i="1" dirty="0" smtClean="0">
                <a:solidFill>
                  <a:srgbClr val="FF0000"/>
                </a:solidFill>
              </a:rPr>
              <a:t>елезная дорога</a:t>
            </a:r>
            <a:r>
              <a:rPr lang="ru-RU" sz="2800" dirty="0" smtClean="0"/>
              <a:t>);</a:t>
            </a:r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pPr marL="457200" lvl="0" indent="-457200">
              <a:buFont typeface="+mj-lt"/>
              <a:buAutoNum type="arabicPeriod" startAt="4"/>
            </a:pPr>
            <a:r>
              <a:rPr lang="ru-RU" sz="3200" dirty="0" smtClean="0"/>
              <a:t>В языке встречаются слова (междометия), которые вообще не выражают понятия, и наоборот существуют понятия, не имеющие в языке своей узуальной единицы (</a:t>
            </a:r>
            <a:r>
              <a:rPr lang="ru-RU" sz="3200" i="1" dirty="0" smtClean="0">
                <a:solidFill>
                  <a:srgbClr val="FF0000"/>
                </a:solidFill>
              </a:rPr>
              <a:t>молодожёны – старожёны</a:t>
            </a:r>
            <a:r>
              <a:rPr lang="ru-RU" sz="3200" dirty="0" smtClean="0"/>
              <a:t>);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sz="3200" dirty="0" smtClean="0"/>
              <a:t>С развитием общества содержание понятия может измениться, а слово (лексема) сохраняется в языке в неизменном </a:t>
            </a:r>
            <a:r>
              <a:rPr lang="ru-RU" sz="3200" dirty="0" smtClean="0"/>
              <a:t>виде (</a:t>
            </a:r>
            <a:r>
              <a:rPr lang="ru-RU" sz="3200" i="1" dirty="0" smtClean="0">
                <a:solidFill>
                  <a:srgbClr val="FF0000"/>
                </a:solidFill>
              </a:rPr>
              <a:t>революция</a:t>
            </a:r>
            <a:r>
              <a:rPr lang="ru-RU" sz="3200" dirty="0" smtClean="0"/>
              <a:t>). 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357322"/>
          </a:xfrm>
        </p:spPr>
        <p:txBody>
          <a:bodyPr>
            <a:normAutofit/>
          </a:bodyPr>
          <a:lstStyle/>
          <a:p>
            <a:pPr lvl="0" algn="ctr"/>
            <a:r>
              <a:rPr lang="en-US" b="1" dirty="0" smtClean="0"/>
              <a:t>I. </a:t>
            </a:r>
            <a:r>
              <a:rPr lang="ru-RU" b="1" dirty="0" smtClean="0"/>
              <a:t>НАПРАВЛЕНИЯ И РАЗДЕЛЫ ЛЕКСИКОЛОГИИ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857364"/>
            <a:ext cx="7358114" cy="3929090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Лексикология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/>
              <a:t>– наука, изучающая слово и словарный состав языка в целом, его функционирование и развитие.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868346"/>
          </a:xfrm>
        </p:spPr>
        <p:txBody>
          <a:bodyPr>
            <a:normAutofit/>
          </a:bodyPr>
          <a:lstStyle/>
          <a:p>
            <a:pPr lvl="0"/>
            <a:r>
              <a:rPr lang="en-US" sz="3200" b="1" dirty="0" smtClean="0"/>
              <a:t>V. </a:t>
            </a:r>
            <a:r>
              <a:rPr lang="ru-RU" sz="3200" b="1" dirty="0" smtClean="0"/>
              <a:t>ВНУТРЕННЯЯ ФОРМА СЛОВА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045216"/>
          </a:xfrm>
        </p:spPr>
        <p:txBody>
          <a:bodyPr>
            <a:noAutofit/>
          </a:bodyPr>
          <a:lstStyle/>
          <a:p>
            <a:r>
              <a:rPr lang="ru-RU" sz="2800" dirty="0" smtClean="0"/>
              <a:t>С одной стороны, между предметом и словом нет прямой связи. </a:t>
            </a:r>
            <a:endParaRPr lang="en-US" sz="2800" dirty="0" smtClean="0"/>
          </a:p>
          <a:p>
            <a:r>
              <a:rPr lang="ru-RU" sz="2800" dirty="0" smtClean="0"/>
              <a:t>С другой – нельзя отрицать </a:t>
            </a:r>
            <a:r>
              <a:rPr lang="ru-RU" sz="2800" dirty="0" smtClean="0"/>
              <a:t>прямой  </a:t>
            </a:r>
            <a:r>
              <a:rPr lang="ru-RU" sz="2800" dirty="0" smtClean="0"/>
              <a:t>связи между словом и предметом. Иначе люди могли бы произвольно менять названия предметов. </a:t>
            </a:r>
            <a:endParaRPr lang="en-US" sz="2800" dirty="0" smtClean="0"/>
          </a:p>
          <a:p>
            <a:r>
              <a:rPr lang="ru-RU" sz="2800" dirty="0" smtClean="0"/>
              <a:t>Связь слова с предметом исторически обусловлена, традиционна, она закреплена общественной практикой людей.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467600" cy="650083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основе названия обычно лежит какой-либо характерный, заметный признак предмета, который и выступает в качестве его своеобразного представителя. </a:t>
            </a:r>
            <a:endParaRPr lang="en-US" sz="2800" dirty="0" smtClean="0"/>
          </a:p>
          <a:p>
            <a:r>
              <a:rPr lang="ru-RU" sz="2800" dirty="0" smtClean="0"/>
              <a:t>Народы, давая название предмету, могут выделять его различные признаки. 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Смородина</a:t>
            </a:r>
            <a:r>
              <a:rPr lang="ru-RU" sz="2800" i="1" dirty="0" smtClean="0"/>
              <a:t> </a:t>
            </a:r>
            <a:r>
              <a:rPr lang="ru-RU" sz="2800" dirty="0" smtClean="0"/>
              <a:t>– сильный запах «смрад»,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у поляк – </a:t>
            </a:r>
            <a:r>
              <a:rPr lang="ru-RU" sz="2800" i="1" dirty="0" err="1" smtClean="0">
                <a:solidFill>
                  <a:srgbClr val="FF0000"/>
                </a:solidFill>
              </a:rPr>
              <a:t>поречка</a:t>
            </a:r>
            <a:r>
              <a:rPr lang="ru-RU" sz="2800" i="1" dirty="0" smtClean="0">
                <a:solidFill>
                  <a:srgbClr val="00B050"/>
                </a:solidFill>
              </a:rPr>
              <a:t>,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у болгар – </a:t>
            </a:r>
            <a:r>
              <a:rPr lang="ru-RU" sz="2800" i="1" dirty="0" smtClean="0">
                <a:solidFill>
                  <a:srgbClr val="FF0000"/>
                </a:solidFill>
              </a:rPr>
              <a:t>французский виноград</a:t>
            </a:r>
            <a:r>
              <a:rPr lang="ru-RU" sz="2800" dirty="0" smtClean="0"/>
              <a:t>, у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 немцев – </a:t>
            </a:r>
            <a:r>
              <a:rPr lang="ru-RU" sz="2800" i="1" dirty="0" err="1" smtClean="0">
                <a:solidFill>
                  <a:srgbClr val="FF0000"/>
                </a:solidFill>
              </a:rPr>
              <a:t>Иоаннова</a:t>
            </a:r>
            <a:r>
              <a:rPr lang="ru-RU" sz="2800" i="1" dirty="0" smtClean="0">
                <a:solidFill>
                  <a:srgbClr val="FF0000"/>
                </a:solidFill>
              </a:rPr>
              <a:t> ягода</a:t>
            </a:r>
            <a:r>
              <a:rPr lang="ru-RU" sz="2800" dirty="0" smtClean="0"/>
              <a:t>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Внутренняя форма слова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/>
              <a:t>– </a:t>
            </a:r>
            <a:r>
              <a:rPr lang="ru-RU" sz="2800" dirty="0" smtClean="0"/>
              <a:t>его семантическая и структурная мотивация другим словом или основой, на базе которых оно возникло; отличительный признак, положенный в основу номинации при образовании слова или его нового ЛЗ; тот признак, который возобладал над всеми остальными признаками предмета при его назывании, </a:t>
            </a:r>
            <a:r>
              <a:rPr lang="ru-RU" sz="2800" i="1" dirty="0" smtClean="0">
                <a:solidFill>
                  <a:schemeClr val="accent6"/>
                </a:solidFill>
              </a:rPr>
              <a:t>окно – око</a:t>
            </a:r>
            <a:r>
              <a:rPr lang="ru-RU" sz="2800" dirty="0" smtClean="0">
                <a:solidFill>
                  <a:schemeClr val="accent6"/>
                </a:solidFill>
              </a:rPr>
              <a:t>, </a:t>
            </a:r>
            <a:r>
              <a:rPr lang="ru-RU" sz="2800" i="1" dirty="0" smtClean="0">
                <a:solidFill>
                  <a:schemeClr val="accent6"/>
                </a:solidFill>
              </a:rPr>
              <a:t>смородина – смрад (сильный запах)</a:t>
            </a:r>
            <a:r>
              <a:rPr lang="ru-RU" sz="2800" dirty="0" smtClean="0">
                <a:solidFill>
                  <a:schemeClr val="accent6"/>
                </a:solidFill>
              </a:rPr>
              <a:t>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 smtClean="0"/>
              <a:t>Мотивированность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– своеобразное обоснование звукового облика слова, осознаваемое носителями языка как наглядный образ значения слова.</a:t>
            </a:r>
          </a:p>
          <a:p>
            <a:r>
              <a:rPr lang="ru-RU" dirty="0" smtClean="0"/>
              <a:t>Значение и внутренняя форма слова – не одно и то же. </a:t>
            </a:r>
            <a:endParaRPr lang="en-US" dirty="0" smtClean="0"/>
          </a:p>
          <a:p>
            <a:r>
              <a:rPr lang="ru-RU" i="1" dirty="0" smtClean="0">
                <a:solidFill>
                  <a:srgbClr val="FF0000"/>
                </a:solidFill>
              </a:rPr>
              <a:t>ВФ </a:t>
            </a:r>
            <a:r>
              <a:rPr lang="ru-RU" dirty="0" smtClean="0">
                <a:solidFill>
                  <a:srgbClr val="FF0000"/>
                </a:solidFill>
              </a:rPr>
              <a:t>–</a:t>
            </a:r>
            <a:r>
              <a:rPr lang="ru-RU" dirty="0" smtClean="0"/>
              <a:t> это отдельный признак значения. Значение – совокупность отражаемых словом признаков предмета: например, </a:t>
            </a:r>
            <a:r>
              <a:rPr lang="ru-RU" i="1" dirty="0" smtClean="0">
                <a:solidFill>
                  <a:schemeClr val="accent6"/>
                </a:solidFill>
              </a:rPr>
              <a:t>буревестник</a:t>
            </a:r>
            <a:r>
              <a:rPr lang="ru-RU" i="1" dirty="0" smtClean="0"/>
              <a:t> – </a:t>
            </a:r>
            <a:endParaRPr lang="en-US" i="1" dirty="0" smtClean="0"/>
          </a:p>
          <a:p>
            <a:r>
              <a:rPr lang="ru-RU" i="1" dirty="0" smtClean="0">
                <a:solidFill>
                  <a:srgbClr val="FF0000"/>
                </a:solidFill>
              </a:rPr>
              <a:t>ВФ </a:t>
            </a:r>
            <a:r>
              <a:rPr lang="ru-RU" i="1" dirty="0" smtClean="0"/>
              <a:t>– </a:t>
            </a:r>
            <a:r>
              <a:rPr lang="ru-RU" i="1" dirty="0" smtClean="0">
                <a:solidFill>
                  <a:schemeClr val="accent6"/>
                </a:solidFill>
              </a:rPr>
              <a:t>предвещающий бурю</a:t>
            </a:r>
            <a:r>
              <a:rPr lang="ru-RU" dirty="0" smtClean="0"/>
              <a:t>, </a:t>
            </a:r>
            <a:endParaRPr lang="en-US" dirty="0" smtClean="0"/>
          </a:p>
          <a:p>
            <a:r>
              <a:rPr lang="ru-RU" i="1" dirty="0" smtClean="0">
                <a:solidFill>
                  <a:srgbClr val="FF0000"/>
                </a:solidFill>
              </a:rPr>
              <a:t>Значение</a:t>
            </a:r>
            <a:r>
              <a:rPr lang="ru-RU" dirty="0" smtClean="0"/>
              <a:t> – </a:t>
            </a:r>
            <a:r>
              <a:rPr lang="ru-RU" i="1" dirty="0" smtClean="0">
                <a:solidFill>
                  <a:schemeClr val="accent6"/>
                </a:solidFill>
              </a:rPr>
              <a:t>крупная морская птица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78579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Мотивированность слова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857892"/>
          </a:xfrm>
        </p:spPr>
        <p:txBody>
          <a:bodyPr>
            <a:normAutofit/>
          </a:bodyPr>
          <a:lstStyle/>
          <a:p>
            <a:r>
              <a:rPr lang="ru-RU" sz="2600" dirty="0" smtClean="0"/>
              <a:t>- сохранение в его семантической структуре связи звучания со значением, т.е. своеобразное обоснование звукового облика слова, осознаваемое носителями языка, наглядный «образ» значения слова</a:t>
            </a:r>
            <a:r>
              <a:rPr lang="en-US" sz="2600" dirty="0" smtClean="0"/>
              <a:t>:</a:t>
            </a:r>
            <a:r>
              <a:rPr lang="ru-RU" sz="2600" dirty="0" smtClean="0"/>
              <a:t> </a:t>
            </a:r>
            <a:r>
              <a:rPr lang="ru-RU" sz="2600" i="1" dirty="0" smtClean="0">
                <a:solidFill>
                  <a:schemeClr val="accent6"/>
                </a:solidFill>
              </a:rPr>
              <a:t>пятница, подснежник</a:t>
            </a:r>
            <a:r>
              <a:rPr lang="ru-RU" sz="2600" dirty="0" smtClean="0">
                <a:solidFill>
                  <a:srgbClr val="00B050"/>
                </a:solidFill>
              </a:rPr>
              <a:t>. </a:t>
            </a:r>
          </a:p>
          <a:p>
            <a:pPr>
              <a:buNone/>
            </a:pPr>
            <a:r>
              <a:rPr lang="ru-RU" sz="2600" u="sng" dirty="0" smtClean="0"/>
              <a:t>Мотивирующие (мотивационные) признаки</a:t>
            </a:r>
            <a:r>
              <a:rPr lang="ru-RU" sz="2600" dirty="0" smtClean="0"/>
              <a:t>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 smtClean="0"/>
              <a:t>звукоподражательные: </a:t>
            </a:r>
            <a:r>
              <a:rPr lang="ru-RU" sz="2600" i="1" dirty="0" smtClean="0">
                <a:solidFill>
                  <a:schemeClr val="accent6"/>
                </a:solidFill>
              </a:rPr>
              <a:t>каркуша, мяукать, гавкать, квакать, тикать</a:t>
            </a:r>
            <a:r>
              <a:rPr lang="ru-RU" sz="2600" dirty="0" smtClean="0">
                <a:solidFill>
                  <a:srgbClr val="00B050"/>
                </a:solidFill>
              </a:rPr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 smtClean="0"/>
              <a:t>описательные: </a:t>
            </a:r>
            <a:r>
              <a:rPr lang="ru-RU" sz="2600" i="1" dirty="0" smtClean="0">
                <a:solidFill>
                  <a:schemeClr val="accent6"/>
                </a:solidFill>
              </a:rPr>
              <a:t>дворник, столяр, лесник</a:t>
            </a:r>
            <a:r>
              <a:rPr lang="ru-RU" sz="2600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 smtClean="0"/>
              <a:t>внутренняя форма слова, т.е. отличительный признак, бросающийся в глаза: </a:t>
            </a:r>
            <a:r>
              <a:rPr lang="ru-RU" sz="2600" i="1" dirty="0" smtClean="0">
                <a:solidFill>
                  <a:schemeClr val="accent6"/>
                </a:solidFill>
              </a:rPr>
              <a:t>портной</a:t>
            </a:r>
            <a:r>
              <a:rPr lang="ru-RU" sz="2600" dirty="0" smtClean="0"/>
              <a:t> от «порты» - одежда.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043890" cy="92869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Немотивированность слова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7467600" cy="4402274"/>
          </a:xfrm>
        </p:spPr>
        <p:txBody>
          <a:bodyPr>
            <a:normAutofit/>
          </a:bodyPr>
          <a:lstStyle/>
          <a:p>
            <a:r>
              <a:rPr lang="ru-RU" i="1" dirty="0" smtClean="0"/>
              <a:t>– </a:t>
            </a:r>
            <a:r>
              <a:rPr lang="ru-RU" sz="3200" dirty="0" smtClean="0"/>
              <a:t>отсутствие в семантической структуре слова связи звучания со значением, т.е. эта связь оказывается с течением времени «стёртой», и говорящими уже не ощущается: </a:t>
            </a:r>
            <a:r>
              <a:rPr lang="ru-RU" sz="3200" i="1" dirty="0" smtClean="0">
                <a:solidFill>
                  <a:schemeClr val="accent6"/>
                </a:solidFill>
              </a:rPr>
              <a:t>стол, земля, птица, весна, камень</a:t>
            </a:r>
            <a:r>
              <a:rPr lang="ru-RU" sz="3200" dirty="0" smtClean="0">
                <a:solidFill>
                  <a:srgbClr val="00B05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О внутренней форме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говорят применительно к двум классам слов:</a:t>
            </a:r>
          </a:p>
          <a:p>
            <a:pPr marL="514350" indent="-514350">
              <a:buNone/>
            </a:pPr>
            <a:r>
              <a:rPr lang="ru-RU" sz="2800" dirty="0" smtClean="0"/>
              <a:t>1) производным, сохранившим в своей словообразовательной структуре указание на соотнесённость с другими словами или морфемами, от которых они образованы: </a:t>
            </a:r>
            <a:r>
              <a:rPr lang="ru-RU" sz="2800" i="1" dirty="0" smtClean="0">
                <a:solidFill>
                  <a:srgbClr val="FF0000"/>
                </a:solidFill>
              </a:rPr>
              <a:t>намордник, накомарник, дворник</a:t>
            </a:r>
            <a:r>
              <a:rPr lang="ru-RU" sz="2800" i="1" dirty="0" smtClean="0"/>
              <a:t>.</a:t>
            </a:r>
            <a:endParaRPr lang="ru-RU" sz="2800" dirty="0" smtClean="0"/>
          </a:p>
          <a:p>
            <a:pPr marL="514350" indent="-514350">
              <a:buNone/>
            </a:pPr>
            <a:r>
              <a:rPr lang="ru-RU" sz="2800" dirty="0" smtClean="0"/>
              <a:t>2) словам, употреблённым в переносном значении, например, </a:t>
            </a:r>
            <a:r>
              <a:rPr lang="ru-RU" sz="2800" i="1" dirty="0" smtClean="0">
                <a:solidFill>
                  <a:srgbClr val="FF0000"/>
                </a:solidFill>
              </a:rPr>
              <a:t>тряпка</a:t>
            </a:r>
            <a:r>
              <a:rPr lang="ru-RU" sz="2800" dirty="0" smtClean="0"/>
              <a:t> о безвольном человеке, </a:t>
            </a:r>
            <a:r>
              <a:rPr lang="ru-RU" sz="2800" i="1" dirty="0" smtClean="0">
                <a:solidFill>
                  <a:srgbClr val="FF0000"/>
                </a:solidFill>
              </a:rPr>
              <a:t>орёл</a:t>
            </a:r>
            <a:r>
              <a:rPr lang="ru-RU" sz="2800" i="1" dirty="0" smtClean="0"/>
              <a:t> – </a:t>
            </a:r>
            <a:r>
              <a:rPr lang="ru-RU" sz="2800" dirty="0" smtClean="0"/>
              <a:t>о гордом, смелом человеке и т.п.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Причины утраты внутренней формы слова</a:t>
            </a:r>
            <a:r>
              <a:rPr lang="ru-RU" sz="3600" dirty="0" smtClean="0">
                <a:solidFill>
                  <a:srgbClr val="FF0000"/>
                </a:solidFill>
              </a:rPr>
              <a:t>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Утрата в языке мотивирующего слова или признака, ранее характерного для предмета;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Фонетические изменения, которые претерпело слово в процессе исторического развития языка;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Процессы заимствования;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Избыточность, ненужность его мотивировки с того момента, когда слово стало привычным. </a:t>
            </a:r>
          </a:p>
          <a:p>
            <a:pPr marL="457200" indent="-457200">
              <a:buFont typeface="+mj-lt"/>
              <a:buAutoNum type="arabicPeriod"/>
            </a:pPr>
            <a:endParaRPr lang="ru-RU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68412"/>
          </a:xfrm>
        </p:spPr>
        <p:txBody>
          <a:bodyPr>
            <a:noAutofit/>
          </a:bodyPr>
          <a:lstStyle/>
          <a:p>
            <a:pPr lvl="0" algn="ctr"/>
            <a:r>
              <a:rPr lang="en-US" sz="3200" b="1" dirty="0" smtClean="0">
                <a:solidFill>
                  <a:srgbClr val="FF0000"/>
                </a:solidFill>
              </a:rPr>
              <a:t>VI. </a:t>
            </a:r>
            <a:r>
              <a:rPr lang="ru-RU" sz="3200" b="1" dirty="0" smtClean="0">
                <a:solidFill>
                  <a:srgbClr val="FF0000"/>
                </a:solidFill>
              </a:rPr>
              <a:t>СТРУКТУРА ЛЕКСИЧЕСКОГО ЗНАЧЕНИЯ СЛОВА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7467600" cy="46880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u="sng" dirty="0" smtClean="0">
                <a:solidFill>
                  <a:schemeClr val="accent1"/>
                </a:solidFill>
              </a:rPr>
              <a:t>1. МЕГАКОМПОНЕНТЫ</a:t>
            </a:r>
            <a:r>
              <a:rPr lang="ru-RU" sz="3200" u="sng" dirty="0" smtClean="0">
                <a:solidFill>
                  <a:schemeClr val="tx2"/>
                </a:solidFill>
              </a:rPr>
              <a:t>:</a:t>
            </a:r>
          </a:p>
          <a:p>
            <a:pPr>
              <a:buNone/>
            </a:pPr>
            <a:r>
              <a:rPr lang="ru-RU" sz="3200" b="1" i="1" dirty="0" smtClean="0"/>
              <a:t>Лексический</a:t>
            </a:r>
            <a:r>
              <a:rPr lang="ru-RU" sz="3200" dirty="0" smtClean="0"/>
              <a:t> и </a:t>
            </a:r>
            <a:r>
              <a:rPr lang="ru-RU" sz="3200" b="1" i="1" dirty="0" smtClean="0"/>
              <a:t>структурно-языковой</a:t>
            </a:r>
            <a:r>
              <a:rPr lang="ru-RU" sz="3200" dirty="0" smtClean="0"/>
              <a:t>, включающий </a:t>
            </a:r>
            <a:r>
              <a:rPr lang="ru-RU" sz="3200" b="1" i="1" dirty="0" smtClean="0"/>
              <a:t>грамматический компонент </a:t>
            </a:r>
            <a:r>
              <a:rPr lang="ru-RU" sz="3200" dirty="0" smtClean="0"/>
              <a:t>(информация о грам. признаках слова: род, число, падеж, время, наклонение, лицо и т.д.).</a:t>
            </a:r>
            <a:endParaRPr lang="ru-RU" sz="32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 </a:t>
            </a:r>
            <a:r>
              <a:rPr lang="ru-RU" sz="2800" b="1" i="1" dirty="0" smtClean="0"/>
              <a:t>функционально-стилистические</a:t>
            </a:r>
            <a:r>
              <a:rPr lang="ru-RU" sz="2800" dirty="0" smtClean="0"/>
              <a:t> (разговорное, книжное, жаргонное и т.п.), </a:t>
            </a:r>
          </a:p>
          <a:p>
            <a:r>
              <a:rPr lang="ru-RU" sz="2800" b="1" i="1" dirty="0" smtClean="0"/>
              <a:t>функционально-территориальные</a:t>
            </a:r>
            <a:r>
              <a:rPr lang="ru-RU" sz="2800" b="1" dirty="0" smtClean="0"/>
              <a:t> </a:t>
            </a:r>
            <a:r>
              <a:rPr lang="ru-RU" sz="2800" dirty="0" smtClean="0"/>
              <a:t>(</a:t>
            </a:r>
            <a:r>
              <a:rPr lang="ru-RU" sz="2800" dirty="0" err="1" smtClean="0"/>
              <a:t>общераспрастранённое</a:t>
            </a:r>
            <a:r>
              <a:rPr lang="ru-RU" sz="2800" dirty="0" smtClean="0"/>
              <a:t>, диал., регион., обл., </a:t>
            </a:r>
            <a:r>
              <a:rPr lang="ru-RU" sz="2800" dirty="0" err="1" smtClean="0"/>
              <a:t>юж</a:t>
            </a:r>
            <a:r>
              <a:rPr lang="ru-RU" sz="2800" dirty="0" smtClean="0"/>
              <a:t>., сев. т.п.), </a:t>
            </a:r>
          </a:p>
          <a:p>
            <a:r>
              <a:rPr lang="ru-RU" sz="2800" b="1" i="1" dirty="0" smtClean="0"/>
              <a:t>функционально-социальные</a:t>
            </a:r>
            <a:r>
              <a:rPr lang="ru-RU" sz="2800" dirty="0" smtClean="0"/>
              <a:t> (</a:t>
            </a:r>
            <a:r>
              <a:rPr lang="ru-RU" sz="2800" dirty="0" err="1" smtClean="0"/>
              <a:t>общенар</a:t>
            </a:r>
            <a:r>
              <a:rPr lang="ru-RU" sz="2800" dirty="0" smtClean="0"/>
              <a:t>., термин, жаргон.), </a:t>
            </a:r>
          </a:p>
          <a:p>
            <a:r>
              <a:rPr lang="ru-RU" sz="2800" b="1" i="1" dirty="0" err="1" smtClean="0"/>
              <a:t>функционально-темпоральные</a:t>
            </a:r>
            <a:r>
              <a:rPr lang="ru-RU" sz="2800" dirty="0" smtClean="0"/>
              <a:t> (соврем., нов., устар.), </a:t>
            </a:r>
          </a:p>
          <a:p>
            <a:r>
              <a:rPr lang="ru-RU" sz="2800" b="1" i="1" dirty="0" smtClean="0"/>
              <a:t>функционально-частотные</a:t>
            </a:r>
            <a:r>
              <a:rPr lang="ru-RU" sz="2800" dirty="0" smtClean="0"/>
              <a:t> (употр., </a:t>
            </a:r>
            <a:r>
              <a:rPr lang="ru-RU" sz="2800" dirty="0" err="1" smtClean="0"/>
              <a:t>малоупотр</a:t>
            </a:r>
            <a:r>
              <a:rPr lang="ru-RU" sz="2800" dirty="0" smtClean="0"/>
              <a:t>., редк., </a:t>
            </a:r>
            <a:r>
              <a:rPr lang="ru-RU" sz="2800" dirty="0" err="1" smtClean="0"/>
              <a:t>неупотр</a:t>
            </a:r>
            <a:r>
              <a:rPr lang="ru-RU" sz="2800" dirty="0" smtClean="0"/>
              <a:t>.)  и некоторые другие признаки,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67600" cy="78581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Предмет лексикологии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330968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ru-RU" sz="3200" dirty="0" smtClean="0"/>
              <a:t>Роль слова в структуре языка и текста;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3200" dirty="0" smtClean="0"/>
              <a:t>Структура словарного состава языка (принципы объединения слова в различные группы);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3200" dirty="0" smtClean="0"/>
              <a:t>Функционирование лексических единиц языка, характер сочетаемости слов с точки зрения совместимости / несовместимости их понятий;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92867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accent1"/>
                </a:solidFill>
              </a:rPr>
              <a:t>II. </a:t>
            </a:r>
            <a:r>
              <a:rPr lang="ru-RU" sz="3600" b="1" dirty="0" smtClean="0">
                <a:solidFill>
                  <a:schemeClr val="accent1"/>
                </a:solidFill>
              </a:rPr>
              <a:t>Макрокомпоненты</a:t>
            </a:r>
            <a:r>
              <a:rPr lang="ru-RU" sz="3600" dirty="0" smtClean="0"/>
              <a:t>: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467600" cy="5545282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600" b="1" i="1" dirty="0" smtClean="0">
                <a:solidFill>
                  <a:srgbClr val="FF0000"/>
                </a:solidFill>
              </a:rPr>
              <a:t>Денотативный компонент</a:t>
            </a:r>
            <a:r>
              <a:rPr lang="ru-RU" sz="2600" dirty="0" smtClean="0">
                <a:solidFill>
                  <a:srgbClr val="FF0000"/>
                </a:solidFill>
              </a:rPr>
              <a:t> </a:t>
            </a:r>
            <a:r>
              <a:rPr lang="ru-RU" sz="2600" dirty="0" smtClean="0"/>
              <a:t>является основным, т.к. несет информацию о наиболее общих и существенных признаках предмета номинации, основа прямого значения слова, его обязательная часть: </a:t>
            </a:r>
            <a:r>
              <a:rPr lang="ru-RU" sz="2600" i="1" dirty="0" smtClean="0">
                <a:solidFill>
                  <a:srgbClr val="00B050"/>
                </a:solidFill>
              </a:rPr>
              <a:t>книга</a:t>
            </a:r>
            <a:r>
              <a:rPr lang="ru-RU" sz="2600" dirty="0" smtClean="0">
                <a:solidFill>
                  <a:schemeClr val="tx2"/>
                </a:solidFill>
              </a:rPr>
              <a:t> </a:t>
            </a:r>
            <a:r>
              <a:rPr lang="ru-RU" sz="2600" dirty="0" smtClean="0"/>
              <a:t>– произведение печати в виде переплетённых листов с текстом.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b="1" i="1" dirty="0" err="1" smtClean="0">
                <a:solidFill>
                  <a:srgbClr val="FF0000"/>
                </a:solidFill>
              </a:rPr>
              <a:t>Коннотативный</a:t>
            </a:r>
            <a:r>
              <a:rPr lang="ru-RU" sz="2600" b="1" i="1" dirty="0" smtClean="0">
                <a:solidFill>
                  <a:srgbClr val="FF0000"/>
                </a:solidFill>
              </a:rPr>
              <a:t> компонент</a:t>
            </a:r>
            <a:r>
              <a:rPr lang="ru-RU" sz="2600" dirty="0" smtClean="0">
                <a:solidFill>
                  <a:srgbClr val="FF0000"/>
                </a:solidFill>
              </a:rPr>
              <a:t> </a:t>
            </a:r>
            <a:r>
              <a:rPr lang="ru-RU" sz="2600" dirty="0" smtClean="0"/>
              <a:t>имеет дополнительную информацию о предмете,  отражает отношение говорящих к предмету речи: в слове </a:t>
            </a:r>
            <a:r>
              <a:rPr lang="ru-RU" sz="2600" i="1" dirty="0" smtClean="0">
                <a:solidFill>
                  <a:srgbClr val="00B050"/>
                </a:solidFill>
              </a:rPr>
              <a:t>книжечка</a:t>
            </a:r>
            <a:r>
              <a:rPr lang="ru-RU" sz="2600" dirty="0" smtClean="0"/>
              <a:t> </a:t>
            </a:r>
            <a:r>
              <a:rPr lang="ru-RU" sz="2600" dirty="0" err="1" smtClean="0"/>
              <a:t>коннотативный</a:t>
            </a:r>
            <a:r>
              <a:rPr lang="ru-RU" sz="2600" dirty="0" smtClean="0"/>
              <a:t> смысл – уменьшительное, ласкательное обозначение.</a:t>
            </a:r>
            <a:endParaRPr lang="ru-RU" sz="2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III. </a:t>
            </a:r>
            <a:r>
              <a:rPr lang="ru-RU" sz="3600" b="1" dirty="0" smtClean="0"/>
              <a:t>Микрокомпоненты: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b="1" i="1" dirty="0" smtClean="0">
                <a:solidFill>
                  <a:srgbClr val="FF0000"/>
                </a:solidFill>
              </a:rPr>
              <a:t>C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емы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минимальный компонент значения, отражающий отличительный признак обозначаемого предмета: </a:t>
            </a:r>
            <a:r>
              <a:rPr lang="ru-RU" sz="2800" i="1" dirty="0" smtClean="0">
                <a:solidFill>
                  <a:srgbClr val="00B050"/>
                </a:solidFill>
              </a:rPr>
              <a:t>мать</a:t>
            </a:r>
            <a:r>
              <a:rPr lang="ru-RU" sz="2800" dirty="0" smtClean="0"/>
              <a:t> – лицо, женский пол, взрослое.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i="1" dirty="0" err="1" smtClean="0">
                <a:solidFill>
                  <a:srgbClr val="FF0000"/>
                </a:solidFill>
              </a:rPr>
              <a:t>Архисема</a:t>
            </a:r>
            <a:r>
              <a:rPr lang="ru-RU" sz="2800" dirty="0" smtClean="0"/>
              <a:t> родовая, наиболее общая сема, объединяющая большие группы слов внутри части речи:</a:t>
            </a:r>
            <a:r>
              <a:rPr lang="ru-RU" sz="2800" i="1" dirty="0" smtClean="0"/>
              <a:t> </a:t>
            </a:r>
            <a:r>
              <a:rPr lang="ru-RU" sz="2800" i="1" dirty="0" smtClean="0">
                <a:solidFill>
                  <a:srgbClr val="00B050"/>
                </a:solidFill>
              </a:rPr>
              <a:t>сколотить, спаять, сплести, связать </a:t>
            </a:r>
            <a:r>
              <a:rPr lang="ru-RU" sz="2800" dirty="0" smtClean="0"/>
              <a:t>(соединение)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</a:rPr>
              <a:t>Дифференциальные семы </a:t>
            </a:r>
            <a:r>
              <a:rPr lang="ru-RU" sz="2800" b="1" i="1" dirty="0" smtClean="0"/>
              <a:t>–</a:t>
            </a:r>
            <a:r>
              <a:rPr lang="ru-RU" sz="2800" dirty="0" smtClean="0"/>
              <a:t> признаки, отражающие отличительные особенности обозначаемых предметов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939784"/>
          </a:xfrm>
        </p:spPr>
        <p:txBody>
          <a:bodyPr>
            <a:normAutofit fontScale="90000"/>
          </a:bodyPr>
          <a:lstStyle/>
          <a:p>
            <a:pPr lvl="0"/>
            <a:r>
              <a:rPr lang="en-US" sz="3100" b="1" dirty="0" smtClean="0"/>
              <a:t>VII. </a:t>
            </a:r>
            <a:r>
              <a:rPr lang="ru-RU" sz="3100" b="1" dirty="0" smtClean="0"/>
              <a:t>СМЫСЛОВАЯ СТРУКТУРА СЛОВА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200" b="1" i="1" dirty="0" smtClean="0">
                <a:solidFill>
                  <a:srgbClr val="FF0000"/>
                </a:solidFill>
              </a:rPr>
              <a:t>Однозначные</a:t>
            </a:r>
            <a:r>
              <a:rPr lang="ru-RU" sz="3200" b="1" i="1" dirty="0" smtClean="0"/>
              <a:t> /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моносемичные</a:t>
            </a:r>
            <a:r>
              <a:rPr lang="ru-RU" sz="3200" b="1" i="1" dirty="0" smtClean="0"/>
              <a:t> </a:t>
            </a:r>
            <a:r>
              <a:rPr lang="ru-RU" sz="3200" dirty="0" smtClean="0"/>
              <a:t>– одно значение;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b="1" i="1" dirty="0" smtClean="0">
                <a:solidFill>
                  <a:srgbClr val="FF0000"/>
                </a:solidFill>
              </a:rPr>
              <a:t>Многозначные</a:t>
            </a:r>
            <a:r>
              <a:rPr lang="ru-RU" sz="3200" b="1" i="1" dirty="0" smtClean="0"/>
              <a:t> /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полисемичные</a:t>
            </a:r>
            <a:r>
              <a:rPr lang="ru-RU" sz="3200" b="1" i="1" dirty="0" smtClean="0"/>
              <a:t> </a:t>
            </a:r>
            <a:r>
              <a:rPr lang="ru-RU" sz="3200" dirty="0" smtClean="0"/>
              <a:t>– несколько значений;</a:t>
            </a:r>
          </a:p>
          <a:p>
            <a:pPr marL="457200" indent="-457200">
              <a:buNone/>
            </a:pPr>
            <a:r>
              <a:rPr lang="ru-RU" sz="3200" dirty="0" smtClean="0"/>
              <a:t>Способность слова иметь несколько связанных между собой значений называется </a:t>
            </a:r>
            <a:r>
              <a:rPr lang="ru-RU" sz="3200" b="1" i="1" dirty="0" smtClean="0">
                <a:solidFill>
                  <a:srgbClr val="FF0000"/>
                </a:solidFill>
              </a:rPr>
              <a:t>многозначностью</a:t>
            </a:r>
            <a:r>
              <a:rPr lang="ru-RU" sz="3200" dirty="0" smtClean="0"/>
              <a:t>, или </a:t>
            </a:r>
            <a:r>
              <a:rPr lang="ru-RU" sz="3200" b="1" i="1" dirty="0" smtClean="0">
                <a:solidFill>
                  <a:srgbClr val="FF0000"/>
                </a:solidFill>
              </a:rPr>
              <a:t>полисемией</a:t>
            </a:r>
            <a:r>
              <a:rPr lang="ru-RU" sz="3200" dirty="0" smtClean="0"/>
              <a:t>.</a:t>
            </a:r>
          </a:p>
          <a:p>
            <a:pPr marL="457200" indent="-457200">
              <a:buNone/>
            </a:pPr>
            <a:r>
              <a:rPr lang="ru-RU" sz="3200" dirty="0" smtClean="0"/>
              <a:t>Сочетание лексемы с одной семемой образует </a:t>
            </a:r>
            <a:r>
              <a:rPr lang="ru-RU" sz="3200" b="1" i="1" dirty="0" smtClean="0">
                <a:solidFill>
                  <a:srgbClr val="FF0000"/>
                </a:solidFill>
              </a:rPr>
              <a:t>ЛСВ</a:t>
            </a:r>
            <a:r>
              <a:rPr lang="ru-RU" sz="3200" dirty="0" smtClean="0"/>
              <a:t> слова. 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Лексема </a:t>
            </a:r>
            <a:r>
              <a:rPr lang="ru-RU" sz="3600" b="1" i="1" dirty="0" smtClean="0">
                <a:solidFill>
                  <a:srgbClr val="FF0000"/>
                </a:solidFill>
              </a:rPr>
              <a:t>голова</a:t>
            </a:r>
            <a:r>
              <a:rPr lang="ru-RU" sz="3600" b="1" dirty="0" smtClean="0"/>
              <a:t> называет следующие семемы: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045216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Верхняя часть тела человека или животного, содержащая мозг: </a:t>
            </a:r>
            <a:r>
              <a:rPr lang="ru-RU" i="1" dirty="0" smtClean="0">
                <a:solidFill>
                  <a:srgbClr val="00B050"/>
                </a:solidFill>
              </a:rPr>
              <a:t>понурить голову</a:t>
            </a:r>
            <a:r>
              <a:rPr lang="ru-RU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Единица счёта (скота): </a:t>
            </a:r>
            <a:r>
              <a:rPr lang="ru-RU" i="1" dirty="0" smtClean="0">
                <a:solidFill>
                  <a:srgbClr val="00B050"/>
                </a:solidFill>
              </a:rPr>
              <a:t>стадо в 300 голов</a:t>
            </a:r>
            <a:r>
              <a:rPr lang="ru-RU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Ум, сознание, рассудок: </a:t>
            </a:r>
            <a:r>
              <a:rPr lang="ru-RU" i="1" dirty="0" smtClean="0">
                <a:solidFill>
                  <a:srgbClr val="00B050"/>
                </a:solidFill>
              </a:rPr>
              <a:t>ясная голова</a:t>
            </a:r>
            <a:r>
              <a:rPr lang="ru-RU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О человеке большого ума.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О человеке как носителе каких-либо качеств: </a:t>
            </a:r>
            <a:r>
              <a:rPr lang="ru-RU" i="1" dirty="0" smtClean="0">
                <a:solidFill>
                  <a:srgbClr val="00B050"/>
                </a:solidFill>
              </a:rPr>
              <a:t>Ветреная голова</a:t>
            </a:r>
            <a:r>
              <a:rPr lang="ru-RU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Руководитель, начальник, глава в каком-либо деле: </a:t>
            </a:r>
            <a:r>
              <a:rPr lang="ru-RU" i="1" dirty="0" smtClean="0">
                <a:solidFill>
                  <a:srgbClr val="00B050"/>
                </a:solidFill>
              </a:rPr>
              <a:t>голова всему делу</a:t>
            </a:r>
            <a:r>
              <a:rPr lang="ru-RU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Первые ряды, передняя часть: </a:t>
            </a:r>
            <a:r>
              <a:rPr lang="ru-RU" i="1" dirty="0" smtClean="0">
                <a:solidFill>
                  <a:srgbClr val="00B050"/>
                </a:solidFill>
              </a:rPr>
              <a:t>голова колонны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Пищевой продукт в виде шара: </a:t>
            </a:r>
            <a:r>
              <a:rPr lang="ru-RU" i="1" dirty="0" smtClean="0">
                <a:solidFill>
                  <a:srgbClr val="00B050"/>
                </a:solidFill>
              </a:rPr>
              <a:t>голова сыру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языке многозначные слова представлены в совокупности своих ЛСВ, в речи же они выступают в одном конкретном значении. </a:t>
            </a:r>
          </a:p>
          <a:p>
            <a:r>
              <a:rPr lang="ru-RU" sz="3200" dirty="0" smtClean="0"/>
              <a:t>У каждого ЛСВ есть свой типовой контекст, который обусловливает его употребление и понимание.</a:t>
            </a:r>
          </a:p>
          <a:p>
            <a:r>
              <a:rPr lang="ru-RU" sz="3200" dirty="0" smtClean="0"/>
              <a:t>Совокупность всех ЛСВ образует </a:t>
            </a:r>
            <a:r>
              <a:rPr lang="ru-RU" sz="3200" b="1" i="1" dirty="0" smtClean="0">
                <a:solidFill>
                  <a:srgbClr val="FF0000"/>
                </a:solidFill>
              </a:rPr>
              <a:t>смысловую структуру слова</a:t>
            </a:r>
            <a:r>
              <a:rPr lang="ru-RU" sz="3200" i="1" dirty="0" smtClean="0"/>
              <a:t>, 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Семантическая структура слова </a:t>
            </a:r>
            <a:r>
              <a:rPr lang="ru-RU" sz="3200" dirty="0" smtClean="0"/>
              <a:t>– это </a:t>
            </a:r>
            <a:r>
              <a:rPr lang="ru-RU" sz="3200" dirty="0" err="1" smtClean="0"/>
              <a:t>семная</a:t>
            </a:r>
            <a:r>
              <a:rPr lang="ru-RU" sz="3200" dirty="0" smtClean="0"/>
              <a:t> структура его значения</a:t>
            </a:r>
            <a:r>
              <a:rPr lang="ru-RU" sz="3200" i="1" dirty="0" smtClean="0"/>
              <a:t>.</a:t>
            </a:r>
            <a:endParaRPr lang="ru-RU" sz="32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Многозначность слов </a:t>
            </a:r>
            <a:r>
              <a:rPr lang="ru-RU" dirty="0" smtClean="0"/>
              <a:t>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467600" cy="5116654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2800" dirty="0" smtClean="0"/>
              <a:t>одна из важнейших закономерностей существования языка, которая возникает в процессе его исторического развития. </a:t>
            </a:r>
          </a:p>
          <a:p>
            <a:pPr>
              <a:buFontTx/>
              <a:buChar char="-"/>
            </a:pPr>
            <a:r>
              <a:rPr lang="ru-RU" sz="2800" dirty="0" smtClean="0"/>
              <a:t>Причины появления </a:t>
            </a:r>
            <a:r>
              <a:rPr lang="ru-RU" sz="2800" dirty="0" err="1" smtClean="0"/>
              <a:t>полисемичных</a:t>
            </a:r>
            <a:r>
              <a:rPr lang="ru-RU" sz="2800" dirty="0" smtClean="0"/>
              <a:t> слов нужно искать в изменении отражаемой языком действительности, в развитии мышления и сознания человека, в действии универсального закона экономии речевых усилий.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/>
              <a:t>VIII. </a:t>
            </a:r>
            <a:r>
              <a:rPr lang="ru-RU" sz="3600" b="1" dirty="0" smtClean="0"/>
              <a:t>ТИПЫ ЛЕКСИЧЕСКИХ ЗНАЧЕНИЙ СЛОВ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</a:rPr>
              <a:t>Прямое номинативное значение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– основное значение слова, непосредственно отражающее предмет. Это первичное, обычно стилистически нейтральное значение. Именно оно сразу возникает в сознании говорящего при произнесении слова, взятого изолированно, вне контекста. Например</a:t>
            </a:r>
            <a:r>
              <a:rPr lang="ru-RU" sz="2800" dirty="0" smtClean="0">
                <a:solidFill>
                  <a:srgbClr val="00B050"/>
                </a:solidFill>
              </a:rPr>
              <a:t>, </a:t>
            </a:r>
            <a:r>
              <a:rPr lang="ru-RU" sz="2800" i="1" dirty="0" smtClean="0">
                <a:solidFill>
                  <a:srgbClr val="00B050"/>
                </a:solidFill>
              </a:rPr>
              <a:t>море </a:t>
            </a:r>
            <a:r>
              <a:rPr lang="ru-RU" sz="2800" i="1" dirty="0" smtClean="0"/>
              <a:t>– </a:t>
            </a:r>
            <a:r>
              <a:rPr lang="ru-RU" sz="2800" dirty="0" smtClean="0"/>
              <a:t>водное пространство, </a:t>
            </a:r>
            <a:r>
              <a:rPr lang="ru-RU" sz="2800" i="1" dirty="0" smtClean="0">
                <a:solidFill>
                  <a:srgbClr val="00B050"/>
                </a:solidFill>
              </a:rPr>
              <a:t>крыло </a:t>
            </a:r>
            <a:r>
              <a:rPr lang="ru-RU" sz="2800" dirty="0" smtClean="0"/>
              <a:t>– орган тела птицы</a:t>
            </a:r>
            <a:endParaRPr lang="ru-RU" sz="28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561672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ru-RU" sz="3200" b="1" i="1" dirty="0" smtClean="0">
                <a:solidFill>
                  <a:srgbClr val="FF0000"/>
                </a:solidFill>
              </a:rPr>
              <a:t>Производное (переносное) значение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– вторичное, возникающее в результате переноса наименовании с одного предмета на другой. В данном значении предмет отражается косвенно, через образ другой реалии, например, </a:t>
            </a:r>
            <a:r>
              <a:rPr lang="ru-RU" sz="3200" i="1" dirty="0" smtClean="0">
                <a:solidFill>
                  <a:srgbClr val="00B050"/>
                </a:solidFill>
              </a:rPr>
              <a:t>море слёз, кольцо дорог, голова колонны, лес рук, железная воля </a:t>
            </a:r>
            <a:r>
              <a:rPr lang="ru-RU" sz="3200" dirty="0" smtClean="0"/>
              <a:t>и т.п.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ru-RU" sz="3200" b="1" i="1" dirty="0" smtClean="0">
                <a:solidFill>
                  <a:srgbClr val="FF0000"/>
                </a:solidFill>
              </a:rPr>
              <a:t>Фразеологически связанное значение </a:t>
            </a:r>
            <a:r>
              <a:rPr lang="ru-RU" sz="3200" b="1" i="1" dirty="0" smtClean="0"/>
              <a:t>– </a:t>
            </a:r>
            <a:r>
              <a:rPr lang="ru-RU" sz="3200" dirty="0" smtClean="0"/>
              <a:t>реализуется лишь в определённых устойчивых сочетаниях: </a:t>
            </a:r>
            <a:r>
              <a:rPr lang="ru-RU" sz="3200" i="1" dirty="0" smtClean="0">
                <a:solidFill>
                  <a:srgbClr val="00B050"/>
                </a:solidFill>
              </a:rPr>
              <a:t>трескучий мороз, кромешный ад, закадычный друг, заклятый враг, воздушный мост</a:t>
            </a:r>
            <a:r>
              <a:rPr lang="ru-RU" sz="3600" i="1" dirty="0" smtClean="0"/>
              <a:t>. </a:t>
            </a:r>
            <a:endParaRPr lang="ru-RU" sz="3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ru-RU" sz="3200" b="1" i="1" dirty="0" smtClean="0">
                <a:solidFill>
                  <a:srgbClr val="FF0000"/>
                </a:solidFill>
              </a:rPr>
              <a:t>Синтаксически обусловленное значение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– переносное значение, которое появляется у слова при выполнении необычной для него функции в предложении, как правило, функции сказуемого, например: </a:t>
            </a:r>
            <a:r>
              <a:rPr lang="ru-RU" sz="3200" i="1" dirty="0" smtClean="0">
                <a:solidFill>
                  <a:srgbClr val="00B050"/>
                </a:solidFill>
              </a:rPr>
              <a:t>Ну ты и свинья</a:t>
            </a:r>
            <a:r>
              <a:rPr lang="ru-RU" sz="3200" i="1" dirty="0" smtClean="0"/>
              <a:t>!, </a:t>
            </a:r>
            <a:r>
              <a:rPr lang="ru-RU" sz="3200" dirty="0" smtClean="0"/>
              <a:t>т.е. например, в значении «неаккуратный»</a:t>
            </a:r>
            <a:r>
              <a:rPr lang="en-US" sz="3200" dirty="0" smtClean="0"/>
              <a:t> </a:t>
            </a:r>
            <a:r>
              <a:rPr lang="ru-RU" sz="3200" dirty="0" smtClean="0"/>
              <a:t> или «непорядочный»</a:t>
            </a:r>
            <a:r>
              <a:rPr lang="ru-RU" sz="3200" b="1" dirty="0" smtClean="0"/>
              <a:t>. </a:t>
            </a:r>
            <a:r>
              <a:rPr lang="ru-RU" sz="3200" i="1" dirty="0" smtClean="0"/>
              <a:t> </a:t>
            </a:r>
            <a:r>
              <a:rPr lang="ru-RU" sz="32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/>
          <a:lstStyle/>
          <a:p>
            <a:pPr marL="742950" lvl="0" indent="-742950">
              <a:buFont typeface="+mj-lt"/>
              <a:buAutoNum type="arabicPeriod" startAt="4"/>
            </a:pPr>
            <a:r>
              <a:rPr lang="ru-RU" sz="3600" dirty="0" smtClean="0"/>
              <a:t>Пути пополнения и развития словарного состава языка (способы создания новых слов, формирование новых значений);</a:t>
            </a:r>
          </a:p>
          <a:p>
            <a:pPr marL="742950" lvl="0" indent="-742950">
              <a:buFont typeface="+mj-lt"/>
              <a:buAutoNum type="arabicPeriod" startAt="4"/>
            </a:pPr>
            <a:r>
              <a:rPr lang="ru-RU" sz="3600" dirty="0" smtClean="0"/>
              <a:t>Соотношение лексики и внеязыковой действительности.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ru-RU" sz="2800" b="1" i="1" dirty="0" smtClean="0">
                <a:solidFill>
                  <a:srgbClr val="FF0000"/>
                </a:solidFill>
              </a:rPr>
              <a:t>Конструктивно ограниченное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значение проявляются лишь в определённых конструкциях, в сочетании со словами, стоящими в определённой форме, им может быть как прямое, так и переносное значение: </a:t>
            </a:r>
            <a:endParaRPr lang="ru-RU" sz="2800" dirty="0" smtClean="0"/>
          </a:p>
          <a:p>
            <a:pPr marL="457200" indent="-457200">
              <a:buNone/>
            </a:pPr>
            <a:r>
              <a:rPr lang="ru-RU" sz="2800" dirty="0" smtClean="0"/>
              <a:t>	</a:t>
            </a:r>
            <a:r>
              <a:rPr lang="ru-RU" sz="2800" b="1" i="1" dirty="0" smtClean="0">
                <a:solidFill>
                  <a:schemeClr val="accent6"/>
                </a:solidFill>
              </a:rPr>
              <a:t>И</a:t>
            </a:r>
            <a:r>
              <a:rPr lang="ru-RU" sz="2800" b="1" i="1" dirty="0" smtClean="0">
                <a:solidFill>
                  <a:schemeClr val="accent6"/>
                </a:solidFill>
              </a:rPr>
              <a:t>грать </a:t>
            </a:r>
            <a:r>
              <a:rPr lang="ru-RU" sz="2800" b="1" i="1" u="sng" dirty="0" smtClean="0">
                <a:solidFill>
                  <a:schemeClr val="accent6"/>
                </a:solidFill>
              </a:rPr>
              <a:t>на</a:t>
            </a:r>
            <a:r>
              <a:rPr lang="ru-RU" sz="2800" b="1" i="1" dirty="0" smtClean="0">
                <a:solidFill>
                  <a:schemeClr val="accent6"/>
                </a:solidFill>
              </a:rPr>
              <a:t> </a:t>
            </a:r>
            <a:r>
              <a:rPr lang="ru-RU" sz="2800" dirty="0" smtClean="0"/>
              <a:t>- «</a:t>
            </a:r>
            <a:r>
              <a:rPr lang="ru-RU" sz="2800" dirty="0" smtClean="0"/>
              <a:t>исполнять музыкальное произведение», </a:t>
            </a:r>
            <a:endParaRPr lang="ru-RU" sz="2800" dirty="0" smtClean="0"/>
          </a:p>
          <a:p>
            <a:pPr marL="457200" indent="-457200">
              <a:buNone/>
            </a:pPr>
            <a:r>
              <a:rPr lang="ru-RU" sz="2800" dirty="0" smtClean="0"/>
              <a:t>	</a:t>
            </a:r>
            <a:r>
              <a:rPr lang="ru-RU" sz="2800" b="1" i="1" dirty="0" smtClean="0">
                <a:solidFill>
                  <a:schemeClr val="accent6"/>
                </a:solidFill>
              </a:rPr>
              <a:t>Играть </a:t>
            </a:r>
            <a:r>
              <a:rPr lang="ru-RU" sz="2800" b="1" i="1" u="sng" dirty="0" smtClean="0">
                <a:solidFill>
                  <a:schemeClr val="accent6"/>
                </a:solidFill>
              </a:rPr>
              <a:t>в</a:t>
            </a:r>
            <a:r>
              <a:rPr lang="ru-RU" sz="2800" dirty="0" smtClean="0"/>
              <a:t> - «</a:t>
            </a:r>
            <a:r>
              <a:rPr lang="ru-RU" sz="2800" dirty="0" smtClean="0"/>
              <a:t>проводить время в игре».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65403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IX. </a:t>
            </a:r>
            <a:r>
              <a:rPr lang="ru-RU" sz="3600" b="1" dirty="0" smtClean="0"/>
              <a:t>ТИПЫ ПЕРЕНОСА НАЗВАНИЙ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715016"/>
          </a:xfrm>
        </p:spPr>
        <p:txBody>
          <a:bodyPr/>
          <a:lstStyle/>
          <a:p>
            <a:r>
              <a:rPr lang="ru-RU" sz="2800" dirty="0" smtClean="0"/>
              <a:t>Переносы </a:t>
            </a:r>
            <a:r>
              <a:rPr lang="ru-RU" sz="2800" dirty="0" smtClean="0"/>
              <a:t>значения способствуют обогащению ЛЗ слова и </a:t>
            </a:r>
            <a:r>
              <a:rPr lang="ru-RU" sz="2800" dirty="0" smtClean="0"/>
              <a:t>словарного </a:t>
            </a:r>
            <a:r>
              <a:rPr lang="ru-RU" sz="2800" dirty="0" smtClean="0"/>
              <a:t>состава языка. Перенос обычно совершается на основе сходства или смежности предметов (явлений) внешнего мира.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</a:rPr>
              <a:t>Метафора</a:t>
            </a:r>
            <a:r>
              <a:rPr lang="ru-RU" sz="2800" b="1" i="1" dirty="0" smtClean="0"/>
              <a:t> </a:t>
            </a:r>
            <a:r>
              <a:rPr lang="ru-RU" sz="2800" b="1" dirty="0" smtClean="0"/>
              <a:t>– </a:t>
            </a:r>
            <a:r>
              <a:rPr lang="ru-RU" sz="2800" dirty="0" smtClean="0"/>
              <a:t>перенос наименования по сходству признаков (формы, размера, места..) не внешних, а внутренних: </a:t>
            </a:r>
            <a:r>
              <a:rPr lang="ru-RU" sz="2800" i="1" dirty="0" smtClean="0">
                <a:solidFill>
                  <a:srgbClr val="00B050"/>
                </a:solidFill>
              </a:rPr>
              <a:t>горячая любовь, холодный приём, сухой ответ, </a:t>
            </a:r>
            <a:r>
              <a:rPr lang="en-US" sz="2800" i="1" dirty="0" smtClean="0">
                <a:solidFill>
                  <a:srgbClr val="00B050"/>
                </a:solidFill>
              </a:rPr>
              <a:t>eye </a:t>
            </a:r>
            <a:r>
              <a:rPr lang="ru-RU" sz="2800" i="1" dirty="0" smtClean="0"/>
              <a:t>– </a:t>
            </a:r>
            <a:r>
              <a:rPr lang="ru-RU" sz="2800" dirty="0" smtClean="0"/>
              <a:t>в иголке, </a:t>
            </a:r>
            <a:r>
              <a:rPr lang="ru-RU" sz="2800" i="1" dirty="0" smtClean="0">
                <a:solidFill>
                  <a:srgbClr val="00B050"/>
                </a:solidFill>
              </a:rPr>
              <a:t>рукав реки, крыло здания</a:t>
            </a:r>
            <a:r>
              <a:rPr lang="ru-RU" sz="2800" i="1" dirty="0" smtClean="0"/>
              <a:t>.</a:t>
            </a:r>
            <a:r>
              <a:rPr lang="ru-RU" sz="28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ru-RU" sz="3200" dirty="0" smtClean="0"/>
              <a:t>Разновидностью метафорического переноса является </a:t>
            </a:r>
            <a:r>
              <a:rPr lang="ru-RU" sz="3200" b="1" i="1" dirty="0" smtClean="0">
                <a:solidFill>
                  <a:srgbClr val="FF0000"/>
                </a:solidFill>
              </a:rPr>
              <a:t>перенос по сходству функций</a:t>
            </a:r>
            <a:r>
              <a:rPr lang="ru-RU" sz="3200" dirty="0" smtClean="0"/>
              <a:t>, например, </a:t>
            </a:r>
            <a:r>
              <a:rPr lang="ru-RU" sz="3200" i="1" dirty="0" smtClean="0">
                <a:solidFill>
                  <a:srgbClr val="00B050"/>
                </a:solidFill>
              </a:rPr>
              <a:t>дворник</a:t>
            </a:r>
            <a:r>
              <a:rPr lang="ru-RU" sz="3200" dirty="0" smtClean="0"/>
              <a:t> – человек, убирающий двор и устройство для очистки стёкол, </a:t>
            </a:r>
            <a:r>
              <a:rPr lang="en-US" sz="3200" i="1" dirty="0" smtClean="0">
                <a:solidFill>
                  <a:srgbClr val="00B050"/>
                </a:solidFill>
              </a:rPr>
              <a:t>bodyguard</a:t>
            </a:r>
            <a:r>
              <a:rPr lang="en-US" sz="3200" i="1" dirty="0" smtClean="0"/>
              <a:t> </a:t>
            </a:r>
            <a:r>
              <a:rPr lang="ru-RU" sz="3200" i="1" dirty="0" smtClean="0"/>
              <a:t>– </a:t>
            </a:r>
            <a:r>
              <a:rPr lang="ru-RU" sz="3200" dirty="0" smtClean="0"/>
              <a:t>телохранитель и устройство с сигнализацией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ru-RU" sz="3200" b="1" i="1" dirty="0" smtClean="0">
                <a:solidFill>
                  <a:srgbClr val="FF0000"/>
                </a:solidFill>
              </a:rPr>
              <a:t>Метонимия</a:t>
            </a:r>
            <a:r>
              <a:rPr lang="ru-RU" sz="3200" b="1" dirty="0" smtClean="0"/>
              <a:t> </a:t>
            </a:r>
            <a:r>
              <a:rPr lang="ru-RU" sz="3200" dirty="0" smtClean="0"/>
              <a:t>– перенос наименования по смежности, на основе связи  предметов в пространстве, во времени или причинно-следственных связей: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i="1" dirty="0" smtClean="0">
                <a:solidFill>
                  <a:srgbClr val="00B050"/>
                </a:solidFill>
              </a:rPr>
              <a:t>внимательная аудитория </a:t>
            </a:r>
            <a:r>
              <a:rPr lang="ru-RU" sz="3200" i="1" dirty="0" smtClean="0"/>
              <a:t>- </a:t>
            </a:r>
            <a:r>
              <a:rPr lang="ru-RU" sz="3200" dirty="0" smtClean="0"/>
              <a:t>пространственная связь;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i="1" dirty="0" smtClean="0">
                <a:solidFill>
                  <a:srgbClr val="00B050"/>
                </a:solidFill>
              </a:rPr>
              <a:t>блюдо</a:t>
            </a:r>
            <a:r>
              <a:rPr lang="ru-RU" sz="3200" i="1" dirty="0" smtClean="0"/>
              <a:t> – </a:t>
            </a:r>
            <a:r>
              <a:rPr lang="ru-RU" sz="3200" dirty="0" smtClean="0"/>
              <a:t>посуда – кушанье,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i="1" dirty="0" smtClean="0">
                <a:solidFill>
                  <a:srgbClr val="00B050"/>
                </a:solidFill>
              </a:rPr>
              <a:t>выпить стакан</a:t>
            </a:r>
            <a:r>
              <a:rPr lang="ru-RU" sz="3200" i="1" dirty="0" smtClean="0"/>
              <a:t> – </a:t>
            </a:r>
            <a:r>
              <a:rPr lang="ru-RU" sz="3200" dirty="0" smtClean="0"/>
              <a:t>посуда – содержимое,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i="1" dirty="0" smtClean="0">
                <a:solidFill>
                  <a:srgbClr val="00B050"/>
                </a:solidFill>
              </a:rPr>
              <a:t>коллекция стекла</a:t>
            </a:r>
            <a:r>
              <a:rPr lang="ru-RU" sz="3200" dirty="0" smtClean="0">
                <a:solidFill>
                  <a:srgbClr val="00B050"/>
                </a:solidFill>
              </a:rPr>
              <a:t> </a:t>
            </a:r>
            <a:r>
              <a:rPr lang="ru-RU" sz="3200" dirty="0" smtClean="0"/>
              <a:t>– материал – изделие.</a:t>
            </a:r>
          </a:p>
          <a:p>
            <a:pPr marL="457200" indent="-457200">
              <a:buFont typeface="+mj-lt"/>
              <a:buAutoNum type="arabicPeriod" startAt="3"/>
            </a:pP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7467600" cy="5688158"/>
          </a:xfrm>
        </p:spPr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ru-RU" sz="3200" b="1" i="1" dirty="0" smtClean="0">
                <a:solidFill>
                  <a:srgbClr val="FF0000"/>
                </a:solidFill>
              </a:rPr>
              <a:t>Синекдоха</a:t>
            </a:r>
            <a:r>
              <a:rPr lang="ru-RU" sz="3200" b="1" dirty="0" smtClean="0"/>
              <a:t> – </a:t>
            </a:r>
            <a:r>
              <a:rPr lang="ru-RU" sz="3200" dirty="0" smtClean="0"/>
              <a:t>разновидность метонимии, перенос наименования по признаку отношения часть – целое и наоборот: </a:t>
            </a:r>
            <a:r>
              <a:rPr lang="ru-RU" sz="3200" i="1" dirty="0" smtClean="0">
                <a:solidFill>
                  <a:srgbClr val="00B050"/>
                </a:solidFill>
              </a:rPr>
              <a:t>юбка</a:t>
            </a:r>
            <a:r>
              <a:rPr lang="ru-RU" sz="3200" i="1" dirty="0" smtClean="0"/>
              <a:t> </a:t>
            </a:r>
            <a:r>
              <a:rPr lang="ru-RU" sz="3200" dirty="0" smtClean="0"/>
              <a:t>(женщина),</a:t>
            </a:r>
            <a:r>
              <a:rPr lang="ru-RU" sz="3200" i="1" dirty="0" smtClean="0"/>
              <a:t>  </a:t>
            </a:r>
            <a:r>
              <a:rPr lang="ru-RU" sz="3200" i="1" dirty="0" smtClean="0">
                <a:solidFill>
                  <a:srgbClr val="00B050"/>
                </a:solidFill>
              </a:rPr>
              <a:t>борода</a:t>
            </a:r>
            <a:r>
              <a:rPr lang="ru-RU" sz="3200" i="1" dirty="0" smtClean="0"/>
              <a:t> </a:t>
            </a:r>
            <a:r>
              <a:rPr lang="ru-RU" sz="3200" dirty="0" smtClean="0"/>
              <a:t>(человек с бородой)</a:t>
            </a:r>
            <a:r>
              <a:rPr lang="ru-RU" sz="3200" i="1" dirty="0" smtClean="0"/>
              <a:t>, </a:t>
            </a:r>
            <a:r>
              <a:rPr lang="ru-RU" sz="3200" i="1" dirty="0" smtClean="0">
                <a:solidFill>
                  <a:srgbClr val="00B050"/>
                </a:solidFill>
              </a:rPr>
              <a:t>голова</a:t>
            </a:r>
            <a:r>
              <a:rPr lang="ru-RU" sz="3200" i="1" dirty="0" smtClean="0"/>
              <a:t> </a:t>
            </a:r>
            <a:r>
              <a:rPr lang="ru-RU" sz="3200" dirty="0" smtClean="0"/>
              <a:t>(умный человек)</a:t>
            </a:r>
            <a:r>
              <a:rPr lang="ru-RU" sz="3200" i="1" dirty="0" smtClean="0"/>
              <a:t>.</a:t>
            </a: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X. </a:t>
            </a:r>
            <a:r>
              <a:rPr lang="ru-RU" b="1" dirty="0" smtClean="0"/>
              <a:t>ЛЕКСИКО-СЕМАНТИЧЕСКИЕ ГРУППИРОВКИ СЛОВ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Лексика – это система. </a:t>
            </a:r>
          </a:p>
          <a:p>
            <a:pPr>
              <a:buNone/>
            </a:pPr>
            <a:r>
              <a:rPr lang="ru-RU" sz="3200" dirty="0" smtClean="0"/>
              <a:t>Важнейшим проявлением системности лексики является принципиальная возможность описывать её путём выделения разного рода семантических объединений: лексико-семантических полей, ЛСГ, и тематических групп. 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215370" cy="725470"/>
          </a:xfrm>
        </p:spPr>
        <p:txBody>
          <a:bodyPr>
            <a:normAutofit/>
          </a:bodyPr>
          <a:lstStyle/>
          <a:p>
            <a:r>
              <a:rPr lang="ru-RU" b="1" dirty="0" smtClean="0"/>
              <a:t>Лексико-семантическая группа (ЛСГ)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643578"/>
          </a:xfrm>
        </p:spPr>
        <p:txBody>
          <a:bodyPr>
            <a:normAutofit lnSpcReduction="10000"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ЛСГ</a:t>
            </a:r>
            <a:r>
              <a:rPr lang="ru-RU" sz="2800" dirty="0" smtClean="0"/>
              <a:t> – совокупность слов, относящихся к одной части речи, объединённых внутриязыковыми связями на основе взимообусловленных и взаимосвязанных элементов значения. </a:t>
            </a:r>
          </a:p>
          <a:p>
            <a:r>
              <a:rPr lang="ru-RU" sz="2800" dirty="0" smtClean="0"/>
              <a:t>Члены ЛСГ связаны между собой семантико-парадигматическими отношениями (синонимии, антонимии, дифференциации, обобщений и т.д.). </a:t>
            </a:r>
          </a:p>
          <a:p>
            <a:r>
              <a:rPr lang="ru-RU" sz="2800" dirty="0" smtClean="0"/>
              <a:t>Например, ряд глаголов: </a:t>
            </a:r>
            <a:r>
              <a:rPr lang="ru-RU" sz="2800" i="1" dirty="0" smtClean="0">
                <a:solidFill>
                  <a:srgbClr val="00B050"/>
                </a:solidFill>
              </a:rPr>
              <a:t>собрать, соединить, связать, сколоть, сшить, склеить</a:t>
            </a:r>
            <a:r>
              <a:rPr lang="ru-RU" sz="2800" dirty="0" smtClean="0">
                <a:solidFill>
                  <a:srgbClr val="00B050"/>
                </a:solidFill>
              </a:rPr>
              <a:t> </a:t>
            </a:r>
            <a:r>
              <a:rPr lang="ru-RU" sz="2800" dirty="0" smtClean="0"/>
              <a:t>обладают общим значением соединения. </a:t>
            </a:r>
            <a:r>
              <a:rPr lang="ru-RU" sz="2800" i="1" dirty="0" smtClean="0"/>
              <a:t>Соединить</a:t>
            </a:r>
            <a:r>
              <a:rPr lang="ru-RU" sz="2800" dirty="0" smtClean="0"/>
              <a:t> – идентификатор ЛСГ.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ЛЕКСИКО-СЕМАНТИЧЕСКОЕ ПОЛЕ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Лексико-семантическое поле </a:t>
            </a:r>
            <a:r>
              <a:rPr lang="ru-RU" b="1" dirty="0" smtClean="0"/>
              <a:t>–</a:t>
            </a:r>
            <a:r>
              <a:rPr lang="ru-RU" dirty="0" smtClean="0"/>
              <a:t> совокупность ЯЕ, объединённых общностью значения и представляющих предметное, понятийное или функциональное сходство обозначенных явлений; ряд </a:t>
            </a:r>
            <a:r>
              <a:rPr lang="ru-RU" dirty="0" err="1" smtClean="0"/>
              <a:t>парадигматически</a:t>
            </a:r>
            <a:r>
              <a:rPr lang="ru-RU" dirty="0" smtClean="0"/>
              <a:t> связанных слов или их отдельных значений. </a:t>
            </a:r>
          </a:p>
          <a:p>
            <a:r>
              <a:rPr lang="ru-RU" dirty="0" smtClean="0"/>
              <a:t>ЛСП объединяет несколько ЛСГ. </a:t>
            </a:r>
          </a:p>
          <a:p>
            <a:r>
              <a:rPr lang="ru-RU" dirty="0" smtClean="0"/>
              <a:t>Например, ЛСП </a:t>
            </a:r>
            <a:r>
              <a:rPr lang="ru-RU" u="sng" dirty="0" smtClean="0"/>
              <a:t>глаголов состояния </a:t>
            </a:r>
            <a:r>
              <a:rPr lang="ru-RU" dirty="0" smtClean="0"/>
              <a:t>включает ЛСГ физического и психического состояния: </a:t>
            </a:r>
            <a:r>
              <a:rPr lang="ru-RU" i="1" dirty="0" smtClean="0">
                <a:solidFill>
                  <a:srgbClr val="00B050"/>
                </a:solidFill>
              </a:rPr>
              <a:t>болеть, страдать, волноваться, радоваться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и т.п. ЛСГ физических процессов: </a:t>
            </a:r>
            <a:r>
              <a:rPr lang="ru-RU" i="1" dirty="0" smtClean="0">
                <a:solidFill>
                  <a:srgbClr val="00B050"/>
                </a:solidFill>
              </a:rPr>
              <a:t>дышать, кашлять, спать</a:t>
            </a:r>
            <a:r>
              <a:rPr lang="ru-RU" dirty="0" smtClean="0">
                <a:solidFill>
                  <a:srgbClr val="00B050"/>
                </a:solidFill>
              </a:rPr>
              <a:t>;</a:t>
            </a:r>
            <a:r>
              <a:rPr lang="ru-RU" dirty="0" smtClean="0"/>
              <a:t> ЛСГ бытия: </a:t>
            </a:r>
            <a:r>
              <a:rPr lang="ru-RU" i="1" dirty="0" smtClean="0">
                <a:solidFill>
                  <a:srgbClr val="00B050"/>
                </a:solidFill>
              </a:rPr>
              <a:t>жить, существовать</a:t>
            </a:r>
            <a:r>
              <a:rPr lang="ru-RU" dirty="0" smtClean="0"/>
              <a:t> и т.д.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Тематическая группа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ТГ</a:t>
            </a:r>
            <a:r>
              <a:rPr lang="ru-RU" dirty="0" smtClean="0"/>
              <a:t> - </a:t>
            </a:r>
            <a:r>
              <a:rPr lang="ru-RU" sz="2800" dirty="0" smtClean="0"/>
              <a:t>объединение слов, основывающееся не на языковых лексико-семантических связях, а на внеязыковых (явлениях и предметах внешнего мира). Это – совокупность единиц разных частей речи, объединяемых одной сферой деятельности, одной ситуацией, темой (спорт, медицина, мебель). Например, ТГ городской транспорт: </a:t>
            </a:r>
            <a:r>
              <a:rPr lang="ru-RU" sz="2800" i="1" dirty="0" smtClean="0">
                <a:solidFill>
                  <a:srgbClr val="00B050"/>
                </a:solidFill>
              </a:rPr>
              <a:t>автобус, троллейбус, метро, линия метро, стоянка, взять такси, час «пик»</a:t>
            </a:r>
            <a:r>
              <a:rPr lang="ru-RU" sz="2800" dirty="0" smtClean="0">
                <a:solidFill>
                  <a:srgbClr val="00B050"/>
                </a:solidFill>
              </a:rPr>
              <a:t> </a:t>
            </a:r>
            <a:r>
              <a:rPr lang="ru-RU" sz="2800" dirty="0" smtClean="0"/>
              <a:t>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Ассоциативная группа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АГ</a:t>
            </a:r>
            <a:r>
              <a:rPr lang="ru-RU" dirty="0" smtClean="0"/>
              <a:t> - совокупность слов разных частей речи, связанных в сознании человека с определённым словом – стимулом. 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АГ</a:t>
            </a:r>
            <a:r>
              <a:rPr lang="ru-RU" dirty="0" smtClean="0"/>
              <a:t> выявляется в ходе ассоциативного эксперимента, когда испытуемым предлагается назвать слова, которые возникают у них в памяти на определённое слово-стимул. </a:t>
            </a:r>
          </a:p>
          <a:p>
            <a:r>
              <a:rPr lang="ru-RU" dirty="0" smtClean="0"/>
              <a:t>Например, </a:t>
            </a:r>
            <a:r>
              <a:rPr lang="ru-RU" i="1" dirty="0" smtClean="0">
                <a:solidFill>
                  <a:srgbClr val="00B050"/>
                </a:solidFill>
              </a:rPr>
              <a:t>берёза</a:t>
            </a:r>
            <a:r>
              <a:rPr lang="ru-RU" dirty="0" smtClean="0"/>
              <a:t>, в русском языке: </a:t>
            </a:r>
            <a:r>
              <a:rPr lang="ru-RU" i="1" dirty="0" smtClean="0">
                <a:solidFill>
                  <a:srgbClr val="00B050"/>
                </a:solidFill>
              </a:rPr>
              <a:t>белая, стройная, кудрявая, дерево, роща, стоит, родина, Россия </a:t>
            </a:r>
            <a:r>
              <a:rPr lang="ru-RU" dirty="0" smtClean="0"/>
              <a:t>и т.д. </a:t>
            </a:r>
          </a:p>
          <a:p>
            <a:r>
              <a:rPr lang="ru-RU" dirty="0" smtClean="0"/>
              <a:t>Ассоциации играют большую роль в запоминании лексики, в организации её упорядоченного хранения в памяти.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Лексикология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3600" b="1" i="1" dirty="0" smtClean="0">
                <a:solidFill>
                  <a:schemeClr val="accent6"/>
                </a:solidFill>
              </a:rPr>
              <a:t>Общая лексикология</a:t>
            </a:r>
            <a:r>
              <a:rPr lang="ru-RU" sz="3600" dirty="0" smtClean="0">
                <a:solidFill>
                  <a:schemeClr val="accent6"/>
                </a:solidFill>
              </a:rPr>
              <a:t> </a:t>
            </a:r>
            <a:r>
              <a:rPr lang="ru-RU" sz="3600" dirty="0" smtClean="0"/>
              <a:t>– рассматривает общие вопросы, связанные со строением и функционированием словарного состава языков мира;</a:t>
            </a:r>
          </a:p>
          <a:p>
            <a:pPr lvl="0">
              <a:buNone/>
            </a:pPr>
            <a:r>
              <a:rPr lang="ru-RU" sz="3600" b="1" i="1" dirty="0" smtClean="0">
                <a:solidFill>
                  <a:schemeClr val="accent6"/>
                </a:solidFill>
              </a:rPr>
              <a:t>Частная</a:t>
            </a:r>
            <a:r>
              <a:rPr lang="ru-RU" sz="3600" b="1" i="1" dirty="0" smtClean="0"/>
              <a:t> </a:t>
            </a:r>
            <a:r>
              <a:rPr lang="ru-RU" sz="3600" dirty="0" smtClean="0"/>
              <a:t>– изучает словарный состав конкретного языка;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Минимальные объединения слов на основе сходства и различия в значениях представляют </a:t>
            </a:r>
            <a:r>
              <a:rPr lang="ru-RU" sz="3600" b="1" i="1" dirty="0" smtClean="0"/>
              <a:t>синонимические ряды</a:t>
            </a:r>
            <a:r>
              <a:rPr lang="ru-RU" sz="3600" dirty="0" smtClean="0"/>
              <a:t> и </a:t>
            </a:r>
            <a:r>
              <a:rPr lang="ru-RU" sz="3600" b="1" i="1" dirty="0" smtClean="0"/>
              <a:t>антонимические пары</a:t>
            </a:r>
            <a:r>
              <a:rPr lang="ru-RU" sz="3600" dirty="0" smtClean="0"/>
              <a:t>.  </a:t>
            </a:r>
            <a:endParaRPr lang="ru-RU" sz="36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Введение в языкознание. Курс лекций. Воронеж: Истоки, 2005. – С. 53-8</a:t>
            </a:r>
            <a:r>
              <a:rPr lang="en-US" dirty="0" smtClean="0"/>
              <a:t>4</a:t>
            </a:r>
            <a:r>
              <a:rPr lang="ru-RU" dirty="0" smtClean="0"/>
              <a:t>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Буркова С.И. Лекции по введению в языкознание. 2003.  </a:t>
            </a:r>
            <a:endParaRPr lang="en-US" dirty="0" smtClean="0"/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Заскока С.А. Введение в языкознание. М.: Приор, 2005. С. 102-117.</a:t>
            </a:r>
            <a:endParaRPr lang="en-US" dirty="0" smtClean="0"/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Реформатский А.А. Введение в языковедение. М.: Аспект Пресс, 1996. – С. 60-104.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Маслов Ю.С. Введение в языкознание. М.: Высшая школа, 1997. – С. 85-115.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Области лексикологии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330968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историческая</a:t>
            </a:r>
            <a:r>
              <a:rPr lang="ru-RU" sz="2800" dirty="0" smtClean="0"/>
              <a:t> – история развития словарного состава языка.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сопоставительная</a:t>
            </a:r>
            <a:r>
              <a:rPr lang="ru-RU" sz="2800" b="1" dirty="0" smtClean="0"/>
              <a:t> </a:t>
            </a:r>
            <a:r>
              <a:rPr lang="ru-RU" sz="2800" dirty="0" smtClean="0"/>
              <a:t>– изучает словарный состав различных языков с целью выявления их сходств и различий;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контрастивная</a:t>
            </a:r>
            <a:r>
              <a:rPr lang="ru-RU" sz="2800" i="1" dirty="0" smtClean="0"/>
              <a:t> –</a:t>
            </a:r>
            <a:r>
              <a:rPr lang="ru-RU" sz="2800" dirty="0" smtClean="0"/>
              <a:t> изучает типы лексических и фразеологических соответствий в родном и иностранном языках, выявляя национальную специфику.</a:t>
            </a:r>
          </a:p>
          <a:p>
            <a:pPr marL="457200" indent="-457200">
              <a:buFont typeface="+mj-lt"/>
              <a:buAutoNum type="arabicPeriod"/>
            </a:pP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330968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4"/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прикладная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200" dirty="0" smtClean="0"/>
              <a:t>– практическую, связанную с лексикографией, переводом, культурой речи, лингводидактикой, методикой обучения языку и т.д. 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комбинаторная</a:t>
            </a:r>
            <a:r>
              <a:rPr lang="ru-RU" sz="3200" b="1" i="1" dirty="0" smtClean="0"/>
              <a:t> </a:t>
            </a:r>
            <a:r>
              <a:rPr lang="ru-RU" sz="3200" dirty="0" smtClean="0"/>
              <a:t>– исследующую сочетаемостные свойства слова 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</a:rPr>
              <a:t>Разделы лексикологии</a:t>
            </a:r>
            <a:endParaRPr lang="ru-RU" sz="44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429264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</a:rPr>
              <a:t>Семасиология</a:t>
            </a:r>
            <a:r>
              <a:rPr lang="ru-RU" sz="2800" dirty="0" smtClean="0"/>
              <a:t> изучает значения слов и словосочетаний;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</a:rPr>
              <a:t>Ономасиология</a:t>
            </a:r>
            <a:r>
              <a:rPr lang="ru-RU" sz="2800" dirty="0" smtClean="0"/>
              <a:t> занимается изучением теории номинации,  (называние и присвоение имён предметам и явлением внешнего мира</a:t>
            </a:r>
            <a:r>
              <a:rPr lang="en-US" sz="2800" dirty="0" smtClean="0"/>
              <a:t>)</a:t>
            </a:r>
            <a:r>
              <a:rPr lang="ru-RU" sz="2800" dirty="0" smtClean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</a:rPr>
              <a:t>Фразеология</a:t>
            </a:r>
            <a:r>
              <a:rPr lang="ru-RU" sz="2800" dirty="0" smtClean="0"/>
              <a:t> изучает фразеологический состав языка, его природу, типы фразеологизмов, их категориальные признаки, особенности их функционирования в речи.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467600" cy="5402406"/>
          </a:xfrm>
        </p:spPr>
        <p:txBody>
          <a:bodyPr/>
          <a:lstStyle/>
          <a:p>
            <a:pPr marL="514350" lvl="0" indent="-514350">
              <a:buFont typeface="+mj-lt"/>
              <a:buAutoNum type="arabicPeriod" startAt="4"/>
            </a:pPr>
            <a:r>
              <a:rPr lang="ru-RU" sz="3200" b="1" i="1" dirty="0" smtClean="0">
                <a:solidFill>
                  <a:srgbClr val="FF0000"/>
                </a:solidFill>
              </a:rPr>
              <a:t>Ономастика</a:t>
            </a:r>
            <a:r>
              <a:rPr lang="ru-RU" sz="3200" dirty="0" smtClean="0"/>
              <a:t> изучает имена собственные в широком смысле слова.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sz="3200" b="1" i="1" dirty="0" smtClean="0">
                <a:solidFill>
                  <a:srgbClr val="FF0000"/>
                </a:solidFill>
              </a:rPr>
              <a:t>Этимология</a:t>
            </a:r>
            <a:r>
              <a:rPr lang="ru-RU" sz="3200" dirty="0" smtClean="0"/>
              <a:t> изучает происхождение  и развитие слов с древнего периода до наших дней;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sz="3200" b="1" i="1" dirty="0" smtClean="0">
                <a:solidFill>
                  <a:srgbClr val="FF0000"/>
                </a:solidFill>
              </a:rPr>
              <a:t>Лексикография</a:t>
            </a:r>
            <a:r>
              <a:rPr lang="ru-RU" sz="3200" dirty="0" smtClean="0"/>
              <a:t> – это теория и практика составления словарей.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Words>2407</Words>
  <PresentationFormat>Экран (4:3)</PresentationFormat>
  <Paragraphs>177</Paragraphs>
  <Slides>51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Эркер</vt:lpstr>
      <vt:lpstr>ЛЕКСИКОЛОГИЯ</vt:lpstr>
      <vt:lpstr>I. НАПРАВЛЕНИЯ И РАЗДЕЛЫ ЛЕКСИКОЛОГИИ</vt:lpstr>
      <vt:lpstr>Предмет лексикологии </vt:lpstr>
      <vt:lpstr>Слайд 4</vt:lpstr>
      <vt:lpstr>Лексикология</vt:lpstr>
      <vt:lpstr>Области лексикологии </vt:lpstr>
      <vt:lpstr>Слайд 7</vt:lpstr>
      <vt:lpstr>Разделы лексикологии</vt:lpstr>
      <vt:lpstr>Слайд 9</vt:lpstr>
      <vt:lpstr>II. Слово как предмет лексикологии</vt:lpstr>
      <vt:lpstr>Критерии выделения слова</vt:lpstr>
      <vt:lpstr>Слайд 12</vt:lpstr>
      <vt:lpstr>III. Структурные элементы слова</vt:lpstr>
      <vt:lpstr>Слайд 14</vt:lpstr>
      <vt:lpstr>Слайд 15</vt:lpstr>
      <vt:lpstr>IV. СЛОВО И ПОНЯТИЕ</vt:lpstr>
      <vt:lpstr>Слайд 17</vt:lpstr>
      <vt:lpstr>Различия между словом как языковой единицей и понятием как мыслительной категорией:</vt:lpstr>
      <vt:lpstr>Слайд 19</vt:lpstr>
      <vt:lpstr>V. ВНУТРЕННЯЯ ФОРМА СЛОВА</vt:lpstr>
      <vt:lpstr>Слайд 21</vt:lpstr>
      <vt:lpstr>Слайд 22</vt:lpstr>
      <vt:lpstr>Мотивированность</vt:lpstr>
      <vt:lpstr>Мотивированность слова </vt:lpstr>
      <vt:lpstr>Немотивированность слова </vt:lpstr>
      <vt:lpstr>О внутренней форме </vt:lpstr>
      <vt:lpstr>Причины утраты внутренней формы слова:</vt:lpstr>
      <vt:lpstr>VI. СТРУКТУРА ЛЕКСИЧЕСКОГО ЗНАЧЕНИЯ СЛОВА.</vt:lpstr>
      <vt:lpstr>Слайд 29</vt:lpstr>
      <vt:lpstr>II. Макрокомпоненты: </vt:lpstr>
      <vt:lpstr>III. Микрокомпоненты:</vt:lpstr>
      <vt:lpstr>VII. СМЫСЛОВАЯ СТРУКТУРА СЛОВА </vt:lpstr>
      <vt:lpstr>Лексема голова называет следующие семемы:</vt:lpstr>
      <vt:lpstr>Слайд 34</vt:lpstr>
      <vt:lpstr>Многозначность слов - </vt:lpstr>
      <vt:lpstr>VIII. ТИПЫ ЛЕКСИЧЕСКИХ ЗНАЧЕНИЙ СЛОВ</vt:lpstr>
      <vt:lpstr>Слайд 37</vt:lpstr>
      <vt:lpstr>Слайд 38</vt:lpstr>
      <vt:lpstr>Слайд 39</vt:lpstr>
      <vt:lpstr>Слайд 40</vt:lpstr>
      <vt:lpstr>IX. ТИПЫ ПЕРЕНОСА НАЗВАНИЙ</vt:lpstr>
      <vt:lpstr>Слайд 42</vt:lpstr>
      <vt:lpstr>Слайд 43</vt:lpstr>
      <vt:lpstr>Слайд 44</vt:lpstr>
      <vt:lpstr>X. ЛЕКСИКО-СЕМАНТИЧЕСКИЕ ГРУППИРОВКИ СЛОВ</vt:lpstr>
      <vt:lpstr>Лексико-семантическая группа (ЛСГ)</vt:lpstr>
      <vt:lpstr>ЛЕКСИКО-СЕМАНТИЧЕСКОЕ ПОЛЕ</vt:lpstr>
      <vt:lpstr>Тематическая группа </vt:lpstr>
      <vt:lpstr>Ассоциативная группа </vt:lpstr>
      <vt:lpstr>Слайд 50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ЛЕКСИКОЛОГИЯ</dc:title>
  <cp:lastModifiedBy>Марина</cp:lastModifiedBy>
  <cp:revision>81</cp:revision>
  <dcterms:modified xsi:type="dcterms:W3CDTF">2013-12-17T05:20:30Z</dcterms:modified>
</cp:coreProperties>
</file>