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98" r:id="rId3"/>
    <p:sldId id="257" r:id="rId4"/>
    <p:sldId id="284" r:id="rId5"/>
    <p:sldId id="285" r:id="rId6"/>
    <p:sldId id="288" r:id="rId7"/>
    <p:sldId id="286" r:id="rId8"/>
    <p:sldId id="28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95" r:id="rId21"/>
    <p:sldId id="269" r:id="rId22"/>
    <p:sldId id="289" r:id="rId23"/>
    <p:sldId id="299" r:id="rId24"/>
    <p:sldId id="301" r:id="rId25"/>
    <p:sldId id="270" r:id="rId26"/>
    <p:sldId id="297" r:id="rId27"/>
    <p:sldId id="271" r:id="rId28"/>
    <p:sldId id="290" r:id="rId29"/>
    <p:sldId id="292" r:id="rId30"/>
    <p:sldId id="293" r:id="rId31"/>
    <p:sldId id="291" r:id="rId32"/>
    <p:sldId id="272" r:id="rId33"/>
    <p:sldId id="273" r:id="rId34"/>
    <p:sldId id="274" r:id="rId35"/>
    <p:sldId id="275" r:id="rId36"/>
    <p:sldId id="276" r:id="rId37"/>
    <p:sldId id="294" r:id="rId38"/>
    <p:sldId id="277" r:id="rId39"/>
    <p:sldId id="278" r:id="rId40"/>
    <p:sldId id="279" r:id="rId41"/>
    <p:sldId id="280" r:id="rId42"/>
    <p:sldId id="281" r:id="rId43"/>
    <p:sldId id="282" r:id="rId44"/>
    <p:sldId id="283" r:id="rId4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Письмо как знаковая система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800" b="0" dirty="0" smtClean="0"/>
              <a:t>Лекция 4</a:t>
            </a:r>
            <a:endParaRPr lang="ru-RU" sz="2800" b="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II</a:t>
            </a:r>
            <a:r>
              <a:rPr lang="ru-RU" b="1" dirty="0" smtClean="0"/>
              <a:t>.КЛАССИФИКАЦИЯ ФОНОГРАММ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857364"/>
            <a:ext cx="7715304" cy="4717172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Фонограммы</a:t>
            </a:r>
            <a:r>
              <a:rPr lang="ru-RU" b="1" dirty="0" smtClean="0"/>
              <a:t> – </a:t>
            </a:r>
            <a:r>
              <a:rPr lang="ru-RU" dirty="0" smtClean="0"/>
              <a:t>такие письменные знаки, которые обозначают звуковые единицы или звуковые особенности языка.</a:t>
            </a:r>
          </a:p>
          <a:p>
            <a:endParaRPr lang="ru-RU" dirty="0" smtClean="0"/>
          </a:p>
          <a:p>
            <a:r>
              <a:rPr lang="ru-RU" dirty="0" smtClean="0"/>
              <a:t>Они связываются со смыслом только косвенно, через передачу звучаний.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Типы фонограмм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074362"/>
          </a:xfrm>
        </p:spPr>
        <p:txBody>
          <a:bodyPr>
            <a:normAutofit lnSpcReduction="10000"/>
          </a:bodyPr>
          <a:lstStyle/>
          <a:p>
            <a:pPr marL="624078" lvl="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Фонемограммы</a:t>
            </a:r>
            <a:r>
              <a:rPr lang="ru-RU" b="1" dirty="0" smtClean="0"/>
              <a:t> – </a:t>
            </a:r>
            <a:r>
              <a:rPr lang="ru-RU" dirty="0" smtClean="0"/>
              <a:t>знаки, которые соответствуют отдельным </a:t>
            </a:r>
            <a:r>
              <a:rPr lang="ru-RU" dirty="0" smtClean="0"/>
              <a:t>фонемам: </a:t>
            </a:r>
            <a:r>
              <a:rPr lang="ru-RU" i="1" dirty="0" smtClean="0">
                <a:solidFill>
                  <a:srgbClr val="FF0000"/>
                </a:solidFill>
              </a:rPr>
              <a:t>парта.</a:t>
            </a:r>
            <a:endParaRPr lang="ru-RU" i="1" dirty="0" smtClean="0">
              <a:solidFill>
                <a:srgbClr val="FF0000"/>
              </a:solidFill>
            </a:endParaRPr>
          </a:p>
          <a:p>
            <a:pPr marL="624078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Силлабограммы</a:t>
            </a:r>
            <a:r>
              <a:rPr lang="ru-RU" b="1" dirty="0" smtClean="0"/>
              <a:t> – </a:t>
            </a:r>
            <a:r>
              <a:rPr lang="ru-RU" dirty="0" smtClean="0"/>
              <a:t>слоги: </a:t>
            </a:r>
            <a:r>
              <a:rPr lang="ru-RU" i="1" dirty="0" smtClean="0">
                <a:solidFill>
                  <a:srgbClr val="FF0000"/>
                </a:solidFill>
              </a:rPr>
              <a:t>я, юла,  её</a:t>
            </a:r>
            <a:r>
              <a:rPr lang="ru-RU" dirty="0" smtClean="0"/>
              <a:t>.</a:t>
            </a:r>
            <a:endParaRPr lang="ru-RU" dirty="0" smtClean="0"/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Знаки для сочетаний фонем, несоотносимые с делением на слоги </a:t>
            </a:r>
            <a:r>
              <a:rPr lang="ru-RU" dirty="0" err="1" smtClean="0">
                <a:solidFill>
                  <a:srgbClr val="0070C0"/>
                </a:solidFill>
              </a:rPr>
              <a:t>х</a:t>
            </a:r>
            <a:r>
              <a:rPr lang="ru-RU" dirty="0" smtClean="0">
                <a:solidFill>
                  <a:srgbClr val="0070C0"/>
                </a:solidFill>
              </a:rPr>
              <a:t>-</a:t>
            </a:r>
            <a:r>
              <a:rPr lang="en-US" dirty="0" smtClean="0">
                <a:solidFill>
                  <a:srgbClr val="0070C0"/>
                </a:solidFill>
              </a:rPr>
              <a:t>/</a:t>
            </a:r>
            <a:r>
              <a:rPr lang="en-US" dirty="0" err="1" smtClean="0">
                <a:solidFill>
                  <a:srgbClr val="0070C0"/>
                </a:solidFill>
              </a:rPr>
              <a:t>ks</a:t>
            </a:r>
            <a:r>
              <a:rPr lang="en-US" dirty="0" smtClean="0">
                <a:solidFill>
                  <a:srgbClr val="0070C0"/>
                </a:solidFill>
              </a:rPr>
              <a:t>/</a:t>
            </a:r>
            <a:r>
              <a:rPr lang="ru-RU" dirty="0" smtClean="0"/>
              <a:t>.</a:t>
            </a:r>
          </a:p>
          <a:p>
            <a:pPr marL="624078" lvl="0" indent="-514350">
              <a:buFont typeface="+mj-lt"/>
              <a:buAutoNum type="arabicPeriod"/>
            </a:pPr>
            <a:r>
              <a:rPr lang="ru-RU" dirty="0" smtClean="0"/>
              <a:t> знаки для обозначения дифференциальных признаков фонем, например </a:t>
            </a:r>
            <a:r>
              <a:rPr lang="ru-RU" dirty="0" err="1" smtClean="0">
                <a:solidFill>
                  <a:srgbClr val="C00000"/>
                </a:solidFill>
              </a:rPr>
              <a:t>ь</a:t>
            </a:r>
            <a:r>
              <a:rPr lang="ru-RU" dirty="0" smtClean="0"/>
              <a:t> – или </a:t>
            </a:r>
            <a:r>
              <a:rPr lang="ru-RU" dirty="0" err="1" smtClean="0">
                <a:solidFill>
                  <a:srgbClr val="C00000"/>
                </a:solidFill>
              </a:rPr>
              <a:t>ъ</a:t>
            </a:r>
            <a:r>
              <a:rPr lang="ru-RU" dirty="0" smtClean="0"/>
              <a:t>.</a:t>
            </a:r>
          </a:p>
          <a:p>
            <a:pPr marL="624078" lvl="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Просодемограммы</a:t>
            </a:r>
            <a:r>
              <a:rPr lang="ru-RU" b="1" dirty="0" smtClean="0"/>
              <a:t> – </a:t>
            </a:r>
            <a:r>
              <a:rPr lang="ru-RU" dirty="0" smtClean="0"/>
              <a:t>знаки </a:t>
            </a:r>
            <a:r>
              <a:rPr lang="ru-RU" dirty="0" smtClean="0"/>
              <a:t>ударения, повышения и понижения интонации.</a:t>
            </a:r>
            <a:endParaRPr lang="ru-RU" dirty="0" smtClean="0"/>
          </a:p>
          <a:p>
            <a:pPr marL="624078" lvl="0" indent="-514350">
              <a:buFont typeface="+mj-lt"/>
              <a:buAutoNum type="arabicPeriod"/>
            </a:pPr>
            <a:r>
              <a:rPr lang="ru-RU" dirty="0" smtClean="0"/>
              <a:t>знаки удвоения, например, </a:t>
            </a:r>
            <a:r>
              <a:rPr lang="en-US" i="1" dirty="0" smtClean="0">
                <a:solidFill>
                  <a:srgbClr val="7030A0"/>
                </a:solidFill>
              </a:rPr>
              <a:t>orang</a:t>
            </a:r>
            <a:r>
              <a:rPr lang="ru-RU" i="1" dirty="0" smtClean="0">
                <a:solidFill>
                  <a:srgbClr val="7030A0"/>
                </a:solidFill>
              </a:rPr>
              <a:t> </a:t>
            </a:r>
            <a:r>
              <a:rPr lang="ru-RU" dirty="0" smtClean="0"/>
              <a:t>– человек, </a:t>
            </a:r>
            <a:r>
              <a:rPr lang="en-US" i="1" dirty="0" smtClean="0">
                <a:solidFill>
                  <a:srgbClr val="7030A0"/>
                </a:solidFill>
              </a:rPr>
              <a:t>orang orang</a:t>
            </a:r>
            <a:r>
              <a:rPr lang="ru-RU" i="1" dirty="0" smtClean="0">
                <a:solidFill>
                  <a:srgbClr val="7030A0"/>
                </a:solidFill>
              </a:rPr>
              <a:t> </a:t>
            </a:r>
            <a:r>
              <a:rPr lang="ru-RU" dirty="0" smtClean="0"/>
              <a:t>– люди.</a:t>
            </a:r>
          </a:p>
          <a:p>
            <a:endParaRPr lang="ru-RU" dirty="0" smtClean="0"/>
          </a:p>
          <a:p>
            <a:pPr marL="624078" lvl="0" indent="-514350">
              <a:buFont typeface="+mj-lt"/>
              <a:buAutoNum type="arabicPeriod"/>
            </a:pPr>
            <a:endParaRPr lang="ru-RU" dirty="0" smtClean="0"/>
          </a:p>
          <a:p>
            <a:pPr marL="624078" indent="-514350">
              <a:buFont typeface="+mj-lt"/>
              <a:buAutoNum type="arabicPeriod"/>
            </a:pPr>
            <a:endParaRPr lang="ru-RU" dirty="0" smtClean="0"/>
          </a:p>
          <a:p>
            <a:pPr marL="624078" lvl="0" indent="-514350">
              <a:buFont typeface="+mj-lt"/>
              <a:buAutoNum type="arabicPeriod"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71438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III. </a:t>
            </a:r>
            <a:r>
              <a:rPr lang="ru-RU" b="1" dirty="0" smtClean="0">
                <a:solidFill>
                  <a:srgbClr val="00B050"/>
                </a:solidFill>
              </a:rPr>
              <a:t>Классификация идеограмм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714488"/>
            <a:ext cx="7286676" cy="5000660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Идеограммы </a:t>
            </a:r>
            <a:r>
              <a:rPr lang="ru-RU" b="1" dirty="0" smtClean="0"/>
              <a:t>– </a:t>
            </a:r>
            <a:r>
              <a:rPr lang="ru-RU" dirty="0" smtClean="0"/>
              <a:t>письменные знаки, передающие значащие единицы языка непосредственно, т.е. не через передачу звучания этих </a:t>
            </a:r>
            <a:r>
              <a:rPr lang="ru-RU" dirty="0" smtClean="0"/>
              <a:t>единиц: </a:t>
            </a:r>
            <a:r>
              <a:rPr lang="ru-RU" dirty="0" smtClean="0">
                <a:solidFill>
                  <a:srgbClr val="FF0000"/>
                </a:solidFill>
              </a:rPr>
              <a:t>№, +. %., </a:t>
            </a:r>
            <a:r>
              <a:rPr lang="ru-RU" dirty="0" err="1" smtClean="0">
                <a:solidFill>
                  <a:srgbClr val="FF0000"/>
                </a:solidFill>
              </a:rPr>
              <a:t>√</a:t>
            </a:r>
            <a:r>
              <a:rPr lang="ru-RU" dirty="0" smtClean="0">
                <a:solidFill>
                  <a:srgbClr val="FF0000"/>
                </a:solidFill>
              </a:rPr>
              <a:t>  - </a:t>
            </a:r>
            <a:r>
              <a:rPr lang="ru-RU" dirty="0" smtClean="0"/>
              <a:t>классические идеограммы и т.п. </a:t>
            </a:r>
          </a:p>
          <a:p>
            <a:r>
              <a:rPr lang="ru-RU" dirty="0" smtClean="0"/>
              <a:t>Если </a:t>
            </a:r>
            <a:r>
              <a:rPr lang="ru-RU" dirty="0" smtClean="0"/>
              <a:t>мы напишем цифру </a:t>
            </a:r>
            <a:r>
              <a:rPr lang="ru-RU" dirty="0" smtClean="0">
                <a:solidFill>
                  <a:srgbClr val="FF0000"/>
                </a:solidFill>
              </a:rPr>
              <a:t>5</a:t>
            </a:r>
            <a:r>
              <a:rPr lang="ru-RU" dirty="0" smtClean="0"/>
              <a:t>, то люди разных национальностей поймут её одинаково, но произнесут по-разному.</a:t>
            </a:r>
          </a:p>
          <a:p>
            <a:r>
              <a:rPr lang="ru-RU" dirty="0" smtClean="0"/>
              <a:t>В отличие от фонограмм </a:t>
            </a:r>
            <a:r>
              <a:rPr lang="ru-RU" dirty="0" smtClean="0"/>
              <a:t>идеограммы  не </a:t>
            </a:r>
            <a:r>
              <a:rPr lang="ru-RU" dirty="0" smtClean="0"/>
              <a:t>предполагают точного соответствия определённым формам языка. </a:t>
            </a:r>
            <a:endParaRPr lang="ru-RU" dirty="0" smtClean="0"/>
          </a:p>
          <a:p>
            <a:r>
              <a:rPr lang="ru-RU" dirty="0" smtClean="0"/>
              <a:t>Так</a:t>
            </a:r>
            <a:r>
              <a:rPr lang="ru-RU" dirty="0" smtClean="0"/>
              <a:t>, знак </a:t>
            </a:r>
            <a:r>
              <a:rPr lang="ru-RU" dirty="0" smtClean="0">
                <a:solidFill>
                  <a:srgbClr val="FF0000"/>
                </a:solidFill>
              </a:rPr>
              <a:t>= (равно</a:t>
            </a:r>
            <a:r>
              <a:rPr lang="ru-RU" dirty="0" smtClean="0"/>
              <a:t>) может быть прочитан и как «равно», и как «ровняется». И в соответствующем контексте как форма того или иного косвенного падежа, например, </a:t>
            </a:r>
            <a:r>
              <a:rPr lang="ru-RU" i="1" dirty="0" smtClean="0">
                <a:solidFill>
                  <a:srgbClr val="FF0000"/>
                </a:solidFill>
              </a:rPr>
              <a:t>при А равной единице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ТИПЫ </a:t>
            </a:r>
            <a:r>
              <a:rPr lang="ru-RU" b="1" dirty="0" smtClean="0"/>
              <a:t>ИДЕОГРАММ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074362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Логограммы </a:t>
            </a:r>
            <a:r>
              <a:rPr lang="ru-RU" dirty="0" smtClean="0"/>
              <a:t>(лексемограммы) – соотносятся с целыми словами (</a:t>
            </a:r>
            <a:r>
              <a:rPr lang="ru-RU" dirty="0" smtClean="0">
                <a:solidFill>
                  <a:srgbClr val="7030A0"/>
                </a:solidFill>
              </a:rPr>
              <a:t>=</a:t>
            </a:r>
            <a:r>
              <a:rPr lang="ru-RU" dirty="0" smtClean="0"/>
              <a:t>).</a:t>
            </a:r>
          </a:p>
          <a:p>
            <a:pPr marL="624078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Морфемограммы</a:t>
            </a:r>
            <a:r>
              <a:rPr lang="ru-RU" dirty="0" smtClean="0"/>
              <a:t> –  знаки, передающие значащую часть </a:t>
            </a:r>
            <a:r>
              <a:rPr lang="ru-RU" dirty="0" smtClean="0"/>
              <a:t>слова: </a:t>
            </a:r>
            <a:r>
              <a:rPr lang="en-US" i="1" dirty="0" smtClean="0">
                <a:solidFill>
                  <a:srgbClr val="FF0000"/>
                </a:solidFill>
              </a:rPr>
              <a:t>1</a:t>
            </a:r>
            <a:r>
              <a:rPr lang="en-US" i="1" baseline="30000" dirty="0" smtClean="0">
                <a:solidFill>
                  <a:srgbClr val="FF0000"/>
                </a:solidFill>
              </a:rPr>
              <a:t>st</a:t>
            </a:r>
            <a:r>
              <a:rPr lang="en-US" i="1" dirty="0" smtClean="0">
                <a:solidFill>
                  <a:srgbClr val="FF0000"/>
                </a:solidFill>
              </a:rPr>
              <a:t> , 2</a:t>
            </a:r>
            <a:r>
              <a:rPr lang="en-US" i="1" baseline="30000" dirty="0" smtClean="0">
                <a:solidFill>
                  <a:srgbClr val="FF0000"/>
                </a:solidFill>
              </a:rPr>
              <a:t>nd</a:t>
            </a:r>
            <a:r>
              <a:rPr lang="en-US" i="1" dirty="0" smtClean="0">
                <a:solidFill>
                  <a:srgbClr val="FF0000"/>
                </a:solidFill>
              </a:rPr>
              <a:t> , 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en-US" i="1" dirty="0" smtClean="0">
                <a:solidFill>
                  <a:srgbClr val="FF0000"/>
                </a:solidFill>
              </a:rPr>
              <a:t>6</a:t>
            </a:r>
            <a:r>
              <a:rPr lang="en-US" i="1" baseline="30000" dirty="0" smtClean="0">
                <a:solidFill>
                  <a:srgbClr val="FF0000"/>
                </a:solidFill>
              </a:rPr>
              <a:t>th</a:t>
            </a:r>
            <a:r>
              <a:rPr lang="en-US" i="1" dirty="0" smtClean="0">
                <a:solidFill>
                  <a:srgbClr val="FF0000"/>
                </a:solidFill>
              </a:rPr>
              <a:t>. 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endParaRPr lang="en-US" i="1" dirty="0" smtClean="0">
              <a:solidFill>
                <a:srgbClr val="FF0000"/>
              </a:solidFill>
            </a:endParaRPr>
          </a:p>
          <a:p>
            <a:pPr marL="624078" lvl="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Идеограммы-разделители</a:t>
            </a:r>
            <a:r>
              <a:rPr lang="ru-RU" dirty="0" smtClean="0"/>
              <a:t> – пробел между словами, знаки </a:t>
            </a:r>
            <a:r>
              <a:rPr lang="ru-RU" dirty="0" smtClean="0"/>
              <a:t>препинания </a:t>
            </a:r>
            <a:r>
              <a:rPr lang="ru-RU" dirty="0" smtClean="0">
                <a:solidFill>
                  <a:srgbClr val="FF0000"/>
                </a:solidFill>
              </a:rPr>
              <a:t>(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dirty="0" smtClean="0">
                <a:solidFill>
                  <a:srgbClr val="FF0000"/>
                </a:solidFill>
              </a:rPr>
              <a:t>. ? : ; )</a:t>
            </a:r>
            <a:endParaRPr lang="en-US" dirty="0" smtClean="0">
              <a:solidFill>
                <a:srgbClr val="FF0000"/>
              </a:solidFill>
            </a:endParaRPr>
          </a:p>
          <a:p>
            <a:pPr marL="624078" lvl="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Идеограммы-классификаторы</a:t>
            </a:r>
            <a:r>
              <a:rPr lang="ru-RU" dirty="0" smtClean="0">
                <a:solidFill>
                  <a:srgbClr val="C00000"/>
                </a:solidFill>
              </a:rPr>
              <a:t> –</a:t>
            </a:r>
            <a:r>
              <a:rPr lang="ru-RU" dirty="0" smtClean="0"/>
              <a:t> указывают к какому классу относится данное слово (</a:t>
            </a:r>
            <a:r>
              <a:rPr lang="ru-RU" i="1" dirty="0" smtClean="0">
                <a:solidFill>
                  <a:srgbClr val="FF0000"/>
                </a:solidFill>
              </a:rPr>
              <a:t>Орёл – </a:t>
            </a:r>
            <a:r>
              <a:rPr lang="ru-RU" i="1" dirty="0" err="1" smtClean="0">
                <a:solidFill>
                  <a:srgbClr val="FF0000"/>
                </a:solidFill>
              </a:rPr>
              <a:t>орёл</a:t>
            </a:r>
            <a:r>
              <a:rPr lang="ru-RU" dirty="0" smtClean="0"/>
              <a:t>).</a:t>
            </a:r>
          </a:p>
          <a:p>
            <a:pPr marL="624078" lvl="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Фразограммы </a:t>
            </a:r>
            <a:r>
              <a:rPr lang="ru-RU" dirty="0" smtClean="0"/>
              <a:t>– знаки, которые соответствуют целому предложению </a:t>
            </a:r>
            <a:r>
              <a:rPr lang="ru-RU" dirty="0" smtClean="0">
                <a:solidFill>
                  <a:srgbClr val="FF0000"/>
                </a:solidFill>
              </a:rPr>
              <a:t>(</a:t>
            </a:r>
            <a:r>
              <a:rPr lang="ru-RU" dirty="0" smtClean="0">
                <a:solidFill>
                  <a:srgbClr val="FF0000"/>
                </a:solidFill>
                <a:latin typeface="Newton Phonetic ABBYY"/>
              </a:rPr>
              <a:t>©)</a:t>
            </a:r>
            <a:r>
              <a:rPr lang="ru-RU" dirty="0" smtClean="0">
                <a:latin typeface="Newton Phonetic ABBYY"/>
              </a:rPr>
              <a:t>.</a:t>
            </a:r>
            <a:endParaRPr lang="ru-RU" dirty="0" smtClean="0"/>
          </a:p>
          <a:p>
            <a:pPr marL="624078" indent="-514350">
              <a:buFont typeface="+mj-lt"/>
              <a:buAutoNum type="arabicPeriod"/>
            </a:pPr>
            <a:endParaRPr lang="ru-RU" i="1" dirty="0">
              <a:solidFill>
                <a:srgbClr val="7030A0"/>
              </a:solidFill>
            </a:endParaRPr>
          </a:p>
        </p:txBody>
      </p:sp>
      <p:pic>
        <p:nvPicPr>
          <p:cNvPr id="23554" name="Picture 2" descr="http://t2.gstatic.com/images?q=tbn:ANd9GcRa6Lhq7SxCto904Pl0ivJHVKNhMHStD-DFHvHva5EtqgxmMoPrdbxrp_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0" y="642918"/>
            <a:ext cx="2071670" cy="1928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</a:rPr>
              <a:t>ТИПЫ ИДЕОГРАММ (</a:t>
            </a:r>
            <a:r>
              <a:rPr lang="ru-RU" sz="3200" b="1" dirty="0" smtClean="0">
                <a:solidFill>
                  <a:srgbClr val="00B050"/>
                </a:solidFill>
              </a:rPr>
              <a:t>2 способ</a:t>
            </a:r>
            <a:r>
              <a:rPr lang="ru-RU" sz="3600" b="1" dirty="0" smtClean="0">
                <a:solidFill>
                  <a:srgbClr val="00B050"/>
                </a:solidFill>
              </a:rPr>
              <a:t>)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4359982"/>
          </a:xfrm>
        </p:spPr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ru-RU" u="sng" dirty="0" smtClean="0"/>
              <a:t>по наличию элементов наглядности </a:t>
            </a:r>
            <a:r>
              <a:rPr lang="ru-RU" dirty="0" smtClean="0"/>
              <a:t>– </a:t>
            </a:r>
          </a:p>
          <a:p>
            <a:pPr marL="624078" indent="-514350">
              <a:buNone/>
            </a:pPr>
            <a:r>
              <a:rPr lang="ru-RU" dirty="0" smtClean="0"/>
              <a:t>       </a:t>
            </a:r>
            <a:r>
              <a:rPr lang="en-US" b="1" dirty="0" smtClean="0">
                <a:solidFill>
                  <a:srgbClr val="FF0000"/>
                </a:solidFill>
              </a:rPr>
              <a:t>I</a:t>
            </a:r>
            <a:r>
              <a:rPr lang="ru-RU" b="1" dirty="0" smtClean="0">
                <a:solidFill>
                  <a:srgbClr val="FF0000"/>
                </a:solidFill>
              </a:rPr>
              <a:t>	       </a:t>
            </a:r>
            <a:r>
              <a:rPr lang="en-US" b="1" dirty="0" smtClean="0">
                <a:solidFill>
                  <a:srgbClr val="FF0000"/>
                </a:solidFill>
              </a:rPr>
              <a:t>II</a:t>
            </a:r>
            <a:r>
              <a:rPr lang="ru-RU" b="1" dirty="0" smtClean="0">
                <a:solidFill>
                  <a:srgbClr val="FF0000"/>
                </a:solidFill>
              </a:rPr>
              <a:t>     </a:t>
            </a:r>
            <a:r>
              <a:rPr lang="en-US" b="1" dirty="0" smtClean="0">
                <a:solidFill>
                  <a:srgbClr val="FF0000"/>
                </a:solidFill>
              </a:rPr>
              <a:t>III</a:t>
            </a:r>
            <a:r>
              <a:rPr lang="ru-RU" b="1" dirty="0" smtClean="0">
                <a:solidFill>
                  <a:srgbClr val="FF0000"/>
                </a:solidFill>
              </a:rPr>
              <a:t>   </a:t>
            </a:r>
            <a:r>
              <a:rPr lang="en-US" b="1" dirty="0" smtClean="0">
                <a:solidFill>
                  <a:srgbClr val="FF0000"/>
                </a:solidFill>
              </a:rPr>
              <a:t>IV</a:t>
            </a:r>
            <a:r>
              <a:rPr lang="ru-RU" b="1" dirty="0" smtClean="0">
                <a:solidFill>
                  <a:srgbClr val="FF0000"/>
                </a:solidFill>
              </a:rPr>
              <a:t>	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V</a:t>
            </a:r>
            <a:r>
              <a:rPr lang="ru-RU" b="1" dirty="0" smtClean="0">
                <a:solidFill>
                  <a:srgbClr val="FF0000"/>
                </a:solidFill>
              </a:rPr>
              <a:t>  </a:t>
            </a:r>
            <a:r>
              <a:rPr lang="ru-RU" dirty="0" smtClean="0"/>
              <a:t>- можно догадаться;</a:t>
            </a:r>
          </a:p>
          <a:p>
            <a:pPr marL="624078" indent="-514350">
              <a:buFont typeface="+mj-lt"/>
              <a:buAutoNum type="arabicPeriod" startAt="2"/>
            </a:pPr>
            <a:r>
              <a:rPr lang="ru-RU" u="sng" dirty="0" smtClean="0"/>
              <a:t>по условности</a:t>
            </a:r>
            <a:r>
              <a:rPr lang="ru-RU" dirty="0" smtClean="0"/>
              <a:t>:					</a:t>
            </a:r>
          </a:p>
          <a:p>
            <a:pPr marL="624078" indent="-514350">
              <a:buNone/>
            </a:pPr>
            <a:r>
              <a:rPr lang="ru-RU" dirty="0" smtClean="0"/>
              <a:t>	</a:t>
            </a:r>
            <a:r>
              <a:rPr lang="ru-RU" b="1" dirty="0" smtClean="0">
                <a:solidFill>
                  <a:srgbClr val="FF0000"/>
                </a:solidFill>
              </a:rPr>
              <a:t>1	    2	3    4    5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smtClean="0"/>
              <a:t>- нужно учить.</a:t>
            </a:r>
          </a:p>
          <a:p>
            <a:pPr>
              <a:buNone/>
            </a:pPr>
            <a:endParaRPr lang="ru-RU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Комбинированные </a:t>
            </a:r>
            <a:r>
              <a:rPr lang="ru-RU" b="1" dirty="0" smtClean="0">
                <a:solidFill>
                  <a:srgbClr val="0070C0"/>
                </a:solidFill>
              </a:rPr>
              <a:t>написания </a:t>
            </a:r>
            <a:r>
              <a:rPr lang="ru-RU" dirty="0" smtClean="0"/>
              <a:t>(идеограмма + фонограмма): </a:t>
            </a:r>
            <a:endParaRPr lang="ru-RU" dirty="0" smtClean="0"/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	</a:t>
            </a:r>
            <a:r>
              <a:rPr lang="ru-RU" b="1" i="1" dirty="0" smtClean="0">
                <a:solidFill>
                  <a:srgbClr val="FF0000"/>
                </a:solidFill>
              </a:rPr>
              <a:t>3-го</a:t>
            </a:r>
            <a:r>
              <a:rPr lang="ru-RU" b="1" i="1" dirty="0" smtClean="0">
                <a:solidFill>
                  <a:srgbClr val="FF0000"/>
                </a:solidFill>
              </a:rPr>
              <a:t>, </a:t>
            </a:r>
            <a:r>
              <a:rPr lang="ru-RU" b="1" i="1" dirty="0" smtClean="0">
                <a:solidFill>
                  <a:srgbClr val="FF0000"/>
                </a:solidFill>
              </a:rPr>
              <a:t>5-й</a:t>
            </a:r>
            <a:r>
              <a:rPr lang="ru-RU" b="1" i="1" dirty="0" smtClean="0">
                <a:solidFill>
                  <a:srgbClr val="FF0000"/>
                </a:solidFill>
              </a:rPr>
              <a:t>, </a:t>
            </a:r>
            <a:r>
              <a:rPr lang="ru-RU" b="1" i="1" dirty="0" smtClean="0">
                <a:solidFill>
                  <a:srgbClr val="FF0000"/>
                </a:solidFill>
              </a:rPr>
              <a:t>12-му</a:t>
            </a:r>
            <a:r>
              <a:rPr lang="ru-RU" b="1" i="1" dirty="0" smtClean="0"/>
              <a:t> </a:t>
            </a:r>
            <a:r>
              <a:rPr lang="ru-RU" dirty="0" smtClean="0"/>
              <a:t>и т.п.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14380"/>
          </a:xfrm>
        </p:spPr>
        <p:txBody>
          <a:bodyPr/>
          <a:lstStyle/>
          <a:p>
            <a:pPr algn="ctr"/>
            <a:r>
              <a:rPr lang="en-US" b="1" dirty="0" smtClean="0"/>
              <a:t>IV</a:t>
            </a:r>
            <a:r>
              <a:rPr lang="ru-RU" b="1" dirty="0" smtClean="0"/>
              <a:t>. ГРАФИКА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5002924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Графика </a:t>
            </a:r>
            <a:r>
              <a:rPr lang="ru-RU" dirty="0" smtClean="0"/>
              <a:t>– 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инвентарь письма;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совокупность начертательных свойств того или иного письма, например, </a:t>
            </a:r>
            <a:r>
              <a:rPr lang="ru-RU" i="1" dirty="0" smtClean="0"/>
              <a:t>латинская графика</a:t>
            </a:r>
            <a:r>
              <a:rPr lang="ru-RU" dirty="0" smtClean="0"/>
              <a:t>; 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соотношение системы письменных знаков с фонетической системой языка; 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раздел языкознания, исследующий отношения между графемами и фонемами.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717304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Графика</a:t>
            </a:r>
            <a:r>
              <a:rPr lang="ru-RU" dirty="0" smtClean="0"/>
              <a:t> наиболее широкий термин, включающий весь инвентарь письма (цифры, пунктуационные знаки и т.д.), т.е. графемы. </a:t>
            </a:r>
            <a:r>
              <a:rPr lang="ru-RU" b="1" dirty="0" smtClean="0">
                <a:solidFill>
                  <a:srgbClr val="0070C0"/>
                </a:solidFill>
              </a:rPr>
              <a:t>Графема</a:t>
            </a:r>
            <a:r>
              <a:rPr lang="ru-RU" b="1" dirty="0" smtClean="0"/>
              <a:t> – </a:t>
            </a:r>
            <a:r>
              <a:rPr lang="ru-RU" dirty="0" smtClean="0"/>
              <a:t>элемент инвентаря графики.</a:t>
            </a:r>
            <a:endParaRPr lang="ru-RU" dirty="0" smtClean="0"/>
          </a:p>
          <a:p>
            <a:r>
              <a:rPr lang="ru-RU" dirty="0" smtClean="0"/>
              <a:t>Графика </a:t>
            </a:r>
            <a:r>
              <a:rPr lang="ru-RU" dirty="0" smtClean="0"/>
              <a:t>формирует </a:t>
            </a:r>
            <a:r>
              <a:rPr lang="ru-RU" i="1" dirty="0" smtClean="0">
                <a:solidFill>
                  <a:srgbClr val="C00000"/>
                </a:solidFill>
              </a:rPr>
              <a:t>правила соответствий между буквами</a:t>
            </a:r>
            <a:r>
              <a:rPr lang="ru-RU" i="1" dirty="0" smtClean="0"/>
              <a:t> </a:t>
            </a:r>
            <a:r>
              <a:rPr lang="ru-RU" dirty="0" smtClean="0"/>
              <a:t>и</a:t>
            </a:r>
            <a:r>
              <a:rPr lang="ru-RU" i="1" dirty="0" smtClean="0"/>
              <a:t> </a:t>
            </a:r>
            <a:r>
              <a:rPr lang="ru-RU" i="1" dirty="0" smtClean="0">
                <a:solidFill>
                  <a:srgbClr val="C00000"/>
                </a:solidFill>
              </a:rPr>
              <a:t>графемами</a:t>
            </a:r>
            <a:r>
              <a:rPr lang="ru-RU" i="1" dirty="0" smtClean="0"/>
              <a:t> </a:t>
            </a:r>
            <a:r>
              <a:rPr lang="ru-RU" dirty="0" smtClean="0"/>
              <a:t>(любой начертательный знак), т.е. </a:t>
            </a:r>
            <a:r>
              <a:rPr lang="ru-RU" u="sng" dirty="0" smtClean="0"/>
              <a:t>правила чтения</a:t>
            </a:r>
            <a:r>
              <a:rPr lang="ru-RU" dirty="0" smtClean="0"/>
              <a:t> и </a:t>
            </a:r>
            <a:r>
              <a:rPr lang="ru-RU" u="sng" dirty="0" smtClean="0"/>
              <a:t>правила написания</a:t>
            </a:r>
            <a:r>
              <a:rPr lang="ru-RU" dirty="0" smtClean="0"/>
              <a:t> . </a:t>
            </a:r>
          </a:p>
          <a:p>
            <a:endParaRPr lang="ru-RU" dirty="0" smtClean="0"/>
          </a:p>
          <a:p>
            <a:r>
              <a:rPr lang="ru-RU" dirty="0" smtClean="0"/>
              <a:t>Графика применима в звукобуквенном письме в совокупности с </a:t>
            </a:r>
            <a:r>
              <a:rPr lang="ru-RU" b="1" dirty="0" smtClean="0">
                <a:solidFill>
                  <a:srgbClr val="C00000"/>
                </a:solidFill>
              </a:rPr>
              <a:t>алфавитом</a:t>
            </a:r>
            <a:r>
              <a:rPr lang="ru-RU" dirty="0" smtClean="0"/>
              <a:t> и </a:t>
            </a:r>
            <a:r>
              <a:rPr lang="ru-RU" b="1" dirty="0" smtClean="0">
                <a:solidFill>
                  <a:srgbClr val="C00000"/>
                </a:solidFill>
              </a:rPr>
              <a:t>орфографией</a:t>
            </a:r>
            <a:r>
              <a:rPr lang="ru-RU" dirty="0" smtClean="0"/>
              <a:t> письма.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714380"/>
          </a:xfrm>
        </p:spPr>
        <p:txBody>
          <a:bodyPr/>
          <a:lstStyle/>
          <a:p>
            <a:pPr algn="ctr"/>
            <a:r>
              <a:rPr lang="ru-RU" b="1" i="1" dirty="0" smtClean="0"/>
              <a:t>Правила графики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785926"/>
            <a:ext cx="7358114" cy="4788610"/>
          </a:xfrm>
        </p:spPr>
        <p:txBody>
          <a:bodyPr/>
          <a:lstStyle/>
          <a:p>
            <a:r>
              <a:rPr lang="ru-RU" dirty="0" smtClean="0"/>
              <a:t>– это правила о соответствиях, связывающих в данной системе письма отдельные графемы и их комбинации с теми или иными звуковыми единицами языка и их сочетаниями (фонемами, слогами, просодемами). 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928694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Соответствие </a:t>
            </a:r>
            <a:r>
              <a:rPr lang="ru-RU" sz="3200" b="1" i="1" dirty="0" smtClean="0">
                <a:solidFill>
                  <a:srgbClr val="C00000"/>
                </a:solidFill>
              </a:rPr>
              <a:t>графем</a:t>
            </a:r>
            <a:r>
              <a:rPr lang="ru-RU" sz="3200" dirty="0" smtClean="0"/>
              <a:t> и </a:t>
            </a:r>
            <a:r>
              <a:rPr lang="ru-RU" sz="3200" b="1" i="1" dirty="0" smtClean="0">
                <a:solidFill>
                  <a:srgbClr val="C00000"/>
                </a:solidFill>
              </a:rPr>
              <a:t>звуковых единиц </a:t>
            </a:r>
            <a:r>
              <a:rPr lang="ru-RU" sz="3200" dirty="0" smtClean="0"/>
              <a:t>языка может трактоваться как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717172"/>
          </a:xfrm>
        </p:spPr>
        <p:txBody>
          <a:bodyPr>
            <a:normAutofit fontScale="92500"/>
          </a:bodyPr>
          <a:lstStyle/>
          <a:p>
            <a:pPr marL="624078" lvl="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B050"/>
                </a:solidFill>
              </a:rPr>
              <a:t>правила чтения графем и их комбинаций</a:t>
            </a:r>
            <a:r>
              <a:rPr lang="ru-RU" dirty="0" smtClean="0"/>
              <a:t>: например, в русском языке буква </a:t>
            </a:r>
            <a:r>
              <a:rPr lang="ru-RU" i="1" dirty="0" smtClean="0">
                <a:solidFill>
                  <a:srgbClr val="FF0000"/>
                </a:solidFill>
              </a:rPr>
              <a:t>у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smtClean="0"/>
              <a:t>всегда читается как </a:t>
            </a:r>
            <a:r>
              <a:rPr lang="ru-RU" dirty="0" smtClean="0">
                <a:solidFill>
                  <a:srgbClr val="FF0000"/>
                </a:solidFill>
              </a:rPr>
              <a:t>[</a:t>
            </a:r>
            <a:r>
              <a:rPr lang="en-US" dirty="0" smtClean="0">
                <a:solidFill>
                  <a:srgbClr val="FF0000"/>
                </a:solidFill>
              </a:rPr>
              <a:t>u</a:t>
            </a:r>
            <a:r>
              <a:rPr lang="ru-RU" dirty="0" smtClean="0">
                <a:solidFill>
                  <a:srgbClr val="FF0000"/>
                </a:solidFill>
              </a:rPr>
              <a:t>]</a:t>
            </a:r>
            <a:r>
              <a:rPr lang="ru-RU" dirty="0" smtClean="0"/>
              <a:t>; в английском письме сочетание </a:t>
            </a:r>
            <a:r>
              <a:rPr lang="en-US" i="1" dirty="0" smtClean="0">
                <a:solidFill>
                  <a:srgbClr val="FF0000"/>
                </a:solidFill>
              </a:rPr>
              <a:t>ea</a:t>
            </a:r>
            <a:r>
              <a:rPr lang="ru-RU" dirty="0" smtClean="0"/>
              <a:t> может читаться как </a:t>
            </a:r>
            <a:r>
              <a:rPr lang="ru-RU" dirty="0" smtClean="0">
                <a:solidFill>
                  <a:srgbClr val="FF0000"/>
                </a:solidFill>
              </a:rPr>
              <a:t>/</a:t>
            </a:r>
            <a:r>
              <a:rPr lang="en-US" dirty="0" err="1" smtClean="0">
                <a:solidFill>
                  <a:srgbClr val="FF0000"/>
                </a:solidFill>
              </a:rPr>
              <a:t>i</a:t>
            </a:r>
            <a:r>
              <a:rPr lang="ru-RU" dirty="0" smtClean="0">
                <a:solidFill>
                  <a:srgbClr val="FF0000"/>
                </a:solidFill>
              </a:rPr>
              <a:t>:/ </a:t>
            </a:r>
            <a:r>
              <a:rPr lang="en-US" i="1" dirty="0" smtClean="0">
                <a:solidFill>
                  <a:srgbClr val="FF0000"/>
                </a:solidFill>
              </a:rPr>
              <a:t>read</a:t>
            </a:r>
            <a:r>
              <a:rPr lang="ru-RU" dirty="0" smtClean="0">
                <a:solidFill>
                  <a:srgbClr val="FF0000"/>
                </a:solidFill>
              </a:rPr>
              <a:t>, /</a:t>
            </a:r>
            <a:r>
              <a:rPr lang="en-US" dirty="0" smtClean="0">
                <a:solidFill>
                  <a:srgbClr val="FF0000"/>
                </a:solidFill>
              </a:rPr>
              <a:t>e</a:t>
            </a:r>
            <a:r>
              <a:rPr lang="ru-RU" dirty="0" smtClean="0">
                <a:solidFill>
                  <a:srgbClr val="FF0000"/>
                </a:solidFill>
              </a:rPr>
              <a:t>/ </a:t>
            </a:r>
            <a:r>
              <a:rPr lang="en-US" i="1" dirty="0" smtClean="0">
                <a:solidFill>
                  <a:srgbClr val="FF0000"/>
                </a:solidFill>
              </a:rPr>
              <a:t>dead</a:t>
            </a:r>
            <a:r>
              <a:rPr lang="ru-RU" dirty="0" smtClean="0">
                <a:solidFill>
                  <a:srgbClr val="FF0000"/>
                </a:solidFill>
              </a:rPr>
              <a:t>, /</a:t>
            </a:r>
            <a:r>
              <a:rPr lang="en-US" dirty="0" err="1" smtClean="0">
                <a:solidFill>
                  <a:srgbClr val="FF0000"/>
                </a:solidFill>
              </a:rPr>
              <a:t>ei</a:t>
            </a:r>
            <a:r>
              <a:rPr lang="ru-RU" dirty="0" smtClean="0">
                <a:solidFill>
                  <a:srgbClr val="FF0000"/>
                </a:solidFill>
              </a:rPr>
              <a:t>/ </a:t>
            </a:r>
            <a:r>
              <a:rPr lang="en-US" i="1" dirty="0" smtClean="0">
                <a:solidFill>
                  <a:srgbClr val="FF0000"/>
                </a:solidFill>
              </a:rPr>
              <a:t>great</a:t>
            </a:r>
            <a:r>
              <a:rPr lang="en-US" dirty="0" smtClean="0">
                <a:solidFill>
                  <a:srgbClr val="FF0000"/>
                </a:solidFill>
              </a:rPr>
              <a:t>  </a:t>
            </a:r>
            <a:r>
              <a:rPr lang="ru-RU" dirty="0" smtClean="0">
                <a:solidFill>
                  <a:srgbClr val="FF0000"/>
                </a:solidFill>
              </a:rPr>
              <a:t>или /</a:t>
            </a:r>
            <a:r>
              <a:rPr lang="en-US" dirty="0" err="1" smtClean="0">
                <a:solidFill>
                  <a:srgbClr val="FF0000"/>
                </a:solidFill>
              </a:rPr>
              <a:t>i</a:t>
            </a:r>
            <a:r>
              <a:rPr lang="ru-RU" dirty="0" err="1" smtClean="0">
                <a:solidFill>
                  <a:srgbClr val="FF0000"/>
                </a:solidFill>
              </a:rPr>
              <a:t>ə/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en-US" i="1" dirty="0" smtClean="0">
                <a:solidFill>
                  <a:srgbClr val="FF0000"/>
                </a:solidFill>
              </a:rPr>
              <a:t>fear</a:t>
            </a:r>
            <a:r>
              <a:rPr lang="ru-RU" dirty="0" smtClean="0">
                <a:solidFill>
                  <a:srgbClr val="FF0000"/>
                </a:solidFill>
              </a:rPr>
              <a:t>;</a:t>
            </a:r>
          </a:p>
          <a:p>
            <a:pPr marL="624078" lvl="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B050"/>
                </a:solidFill>
              </a:rPr>
              <a:t>правила обозначения на письме фонем, их сочетаний, просодических явлений </a:t>
            </a:r>
            <a:r>
              <a:rPr lang="ru-RU" dirty="0" smtClean="0"/>
              <a:t>и т.д. (например, фонема </a:t>
            </a:r>
            <a:r>
              <a:rPr lang="ru-RU" dirty="0" smtClean="0">
                <a:solidFill>
                  <a:srgbClr val="FF0000"/>
                </a:solidFill>
              </a:rPr>
              <a:t>/</a:t>
            </a:r>
            <a:r>
              <a:rPr lang="en-US" dirty="0" smtClean="0">
                <a:solidFill>
                  <a:srgbClr val="FF0000"/>
                </a:solidFill>
              </a:rPr>
              <a:t>u</a:t>
            </a:r>
            <a:r>
              <a:rPr lang="ru-RU" dirty="0" smtClean="0">
                <a:solidFill>
                  <a:srgbClr val="FF0000"/>
                </a:solidFill>
              </a:rPr>
              <a:t>/</a:t>
            </a:r>
            <a:r>
              <a:rPr lang="ru-RU" dirty="0" smtClean="0"/>
              <a:t> после мягкого согласного всегда передается в русском письме буквой </a:t>
            </a:r>
            <a:r>
              <a:rPr lang="ru-RU" dirty="0" smtClean="0">
                <a:solidFill>
                  <a:srgbClr val="FF0000"/>
                </a:solidFill>
              </a:rPr>
              <a:t>«</a:t>
            </a:r>
            <a:r>
              <a:rPr lang="ru-RU" dirty="0" err="1" smtClean="0">
                <a:solidFill>
                  <a:srgbClr val="FF0000"/>
                </a:solidFill>
              </a:rPr>
              <a:t>ю</a:t>
            </a:r>
            <a:r>
              <a:rPr lang="ru-RU" dirty="0" smtClean="0">
                <a:solidFill>
                  <a:srgbClr val="FF0000"/>
                </a:solidFill>
              </a:rPr>
              <a:t>»</a:t>
            </a:r>
            <a:r>
              <a:rPr lang="ru-RU" dirty="0" smtClean="0"/>
              <a:t>, например, </a:t>
            </a:r>
            <a:r>
              <a:rPr lang="ru-RU" i="1" dirty="0" smtClean="0">
                <a:solidFill>
                  <a:srgbClr val="FF0000"/>
                </a:solidFill>
              </a:rPr>
              <a:t>тюк</a:t>
            </a:r>
            <a:r>
              <a:rPr lang="ru-RU" dirty="0" smtClean="0"/>
              <a:t> ).</a:t>
            </a:r>
          </a:p>
          <a:p>
            <a:pPr marL="624078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en-US" b="1" dirty="0" smtClean="0"/>
              <a:t>V</a:t>
            </a:r>
            <a:r>
              <a:rPr lang="ru-RU" b="1" dirty="0" smtClean="0"/>
              <a:t>. АЛФАВИТ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428736"/>
            <a:ext cx="6000792" cy="2643206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Алфавит</a:t>
            </a:r>
            <a:r>
              <a:rPr lang="ru-RU" b="1" dirty="0" smtClean="0"/>
              <a:t> – </a:t>
            </a:r>
            <a:r>
              <a:rPr lang="ru-RU" dirty="0" smtClean="0"/>
              <a:t>инвентарь графем фонематического письма</a:t>
            </a:r>
            <a:r>
              <a:rPr lang="ru-RU" b="1" dirty="0" smtClean="0"/>
              <a:t>, </a:t>
            </a:r>
            <a:r>
              <a:rPr lang="ru-RU" dirty="0" smtClean="0"/>
              <a:t>система письменных знаков, передающих звуковой облик слов языка посредством символов, изображающих отдельные звуковые элементы.</a:t>
            </a:r>
          </a:p>
          <a:p>
            <a:endParaRPr lang="ru-RU" dirty="0"/>
          </a:p>
        </p:txBody>
      </p:sp>
      <p:pic>
        <p:nvPicPr>
          <p:cNvPr id="17412" name="Picture 4" descr="http://t1.gstatic.com/images?q=tbn:ANd9GcRw4NCL2mJRffUKwoP1BTsFmasKIZmzvhAugbkIVOsO0LSYIrBhMo09O6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928670"/>
            <a:ext cx="1928826" cy="2786082"/>
          </a:xfrm>
          <a:prstGeom prst="rect">
            <a:avLst/>
          </a:prstGeom>
          <a:noFill/>
        </p:spPr>
      </p:pic>
      <p:pic>
        <p:nvPicPr>
          <p:cNvPr id="17416" name="Picture 8" descr="http://t2.gstatic.com/images?q=tbn:ANd9GcQm26-FJrQzE1CKAYBp8e7AOOaVrNngg-t3Cs3UdHBh3TtPVc37jtD8dY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4143380"/>
            <a:ext cx="2857520" cy="2357454"/>
          </a:xfrm>
          <a:prstGeom prst="rect">
            <a:avLst/>
          </a:prstGeom>
          <a:noFill/>
        </p:spPr>
      </p:pic>
      <p:pic>
        <p:nvPicPr>
          <p:cNvPr id="17418" name="Picture 10" descr="http://www.garshin.ru/linguistics/scripts/alphabet/proto-abc/_images/yemeni-abc/s_arabn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4286256"/>
            <a:ext cx="4419600" cy="21431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92867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Письмо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1228" lvl="0" indent="-571500">
              <a:buFont typeface="+mj-lt"/>
              <a:buAutoNum type="romanUcPeriod"/>
            </a:pPr>
            <a:r>
              <a:rPr lang="ru-RU" dirty="0" smtClean="0"/>
              <a:t>Виды пи</a:t>
            </a:r>
            <a:r>
              <a:rPr lang="en-US" dirty="0" smtClean="0"/>
              <a:t>c</a:t>
            </a:r>
            <a:r>
              <a:rPr lang="ru-RU" dirty="0" err="1" smtClean="0"/>
              <a:t>ьма</a:t>
            </a:r>
            <a:r>
              <a:rPr lang="ru-RU" dirty="0" smtClean="0"/>
              <a:t>.</a:t>
            </a:r>
          </a:p>
          <a:p>
            <a:pPr marL="681228" lvl="0" indent="-571500">
              <a:buFont typeface="+mj-lt"/>
              <a:buAutoNum type="romanUcPeriod"/>
            </a:pPr>
            <a:r>
              <a:rPr lang="ru-RU" dirty="0" smtClean="0"/>
              <a:t>Классификация фонограмм (типы фонограмм).</a:t>
            </a:r>
          </a:p>
          <a:p>
            <a:pPr marL="681228" lvl="0" indent="-571500">
              <a:buFont typeface="+mj-lt"/>
              <a:buAutoNum type="romanUcPeriod"/>
            </a:pPr>
            <a:r>
              <a:rPr lang="ru-RU" dirty="0" smtClean="0"/>
              <a:t>Идеограммы. Типы идеограмм.</a:t>
            </a:r>
          </a:p>
          <a:p>
            <a:pPr marL="681228" lvl="0" indent="-571500">
              <a:buFont typeface="+mj-lt"/>
              <a:buAutoNum type="romanUcPeriod"/>
            </a:pPr>
            <a:r>
              <a:rPr lang="ru-RU" dirty="0" smtClean="0"/>
              <a:t>Графика. Правила графики</a:t>
            </a:r>
          </a:p>
          <a:p>
            <a:pPr marL="681228" lvl="0" indent="-571500">
              <a:buFont typeface="+mj-lt"/>
              <a:buAutoNum type="romanUcPeriod"/>
            </a:pPr>
            <a:r>
              <a:rPr lang="ru-RU" dirty="0" smtClean="0"/>
              <a:t>Алфавит. Пути пополнения алфавита.</a:t>
            </a:r>
          </a:p>
          <a:p>
            <a:pPr marL="681228" lvl="0" indent="-571500">
              <a:buFont typeface="+mj-lt"/>
              <a:buAutoNum type="romanUcPeriod"/>
            </a:pPr>
            <a:r>
              <a:rPr lang="ru-RU" dirty="0" smtClean="0"/>
              <a:t>Орфография. Принципы орфографии.</a:t>
            </a:r>
          </a:p>
          <a:p>
            <a:pPr marL="681228" lvl="0" indent="-571500">
              <a:buFont typeface="+mj-lt"/>
              <a:buAutoNum type="romanUcPeriod"/>
            </a:pPr>
            <a:r>
              <a:rPr lang="ru-RU" dirty="0" smtClean="0"/>
              <a:t>Транскрипция и транслитерация.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00013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Функции алфавита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500174"/>
            <a:ext cx="7215238" cy="5074362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передача </a:t>
            </a:r>
            <a:r>
              <a:rPr lang="ru-RU" dirty="0" smtClean="0"/>
              <a:t>звуковых элементов языка;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упорядочивание </a:t>
            </a:r>
            <a:r>
              <a:rPr lang="ru-RU" dirty="0" smtClean="0"/>
              <a:t>информации в системах хранения и поиска информации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6686568" cy="550299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Буква</a:t>
            </a:r>
            <a:r>
              <a:rPr lang="ru-RU" dirty="0" smtClean="0"/>
              <a:t> – минимальная единица алфавита, или графический знак, который сам или в сочетании с другими знаками традиционно используется для обозначения на письме фонем, их основных вариантов или их типичных последовательностей. </a:t>
            </a:r>
          </a:p>
          <a:p>
            <a:endParaRPr lang="ru-RU" dirty="0"/>
          </a:p>
        </p:txBody>
      </p:sp>
      <p:pic>
        <p:nvPicPr>
          <p:cNvPr id="16386" name="Picture 2" descr="http://t2.gstatic.com/images?q=tbn:ANd9GcRvzMabm1gpbyx4-8cjvrJPK3jiUceHIgvHWPTbfV0FV9BtlvFBqTPHE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68" y="1000108"/>
            <a:ext cx="1000125" cy="1143001"/>
          </a:xfrm>
          <a:prstGeom prst="rect">
            <a:avLst/>
          </a:prstGeom>
          <a:noFill/>
        </p:spPr>
      </p:pic>
      <p:pic>
        <p:nvPicPr>
          <p:cNvPr id="16388" name="Picture 4" descr="http://t3.gstatic.com/images?q=tbn:ANd9GcSsn2EzSsKP8QZNojxYoZBk71m9ocjkeoHWyLS26yF-RFvkv5LV-o53U6CPr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4857760"/>
            <a:ext cx="1428750" cy="1428750"/>
          </a:xfrm>
          <a:prstGeom prst="rect">
            <a:avLst/>
          </a:prstGeom>
          <a:noFill/>
        </p:spPr>
      </p:pic>
      <p:pic>
        <p:nvPicPr>
          <p:cNvPr id="16390" name="Picture 6" descr="http://t0.gstatic.com/images?q=tbn:ANd9GcRk0nty34gJRmcBvMM1cfyiE8_Hl-HhgCnX0AvyqirouNLWeGU_WaZv9yX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15206" y="2928934"/>
            <a:ext cx="1238250" cy="1362075"/>
          </a:xfrm>
          <a:prstGeom prst="rect">
            <a:avLst/>
          </a:prstGeom>
          <a:noFill/>
        </p:spPr>
      </p:pic>
      <p:pic>
        <p:nvPicPr>
          <p:cNvPr id="16392" name="Picture 8" descr="http://t3.gstatic.com/images?q=tbn:ANd9GcRT7_ySxYG3yGJXjd-jEpNicvuNUo3XJIlcrBT23tOz1L7Qx9UutdUmm59HS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72330" y="4929198"/>
            <a:ext cx="1314450" cy="1362075"/>
          </a:xfrm>
          <a:prstGeom prst="rect">
            <a:avLst/>
          </a:prstGeom>
          <a:noFill/>
        </p:spPr>
      </p:pic>
      <p:pic>
        <p:nvPicPr>
          <p:cNvPr id="16394" name="Picture 10" descr="http://t3.gstatic.com/images?q=tbn:ANd9GcQYvIl-nBksMagUr8NLhAYUxkZ_a1ksUhog-vxFcPzb_mnIFWxXxEFACd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14612" y="4929198"/>
            <a:ext cx="971550" cy="1371601"/>
          </a:xfrm>
          <a:prstGeom prst="rect">
            <a:avLst/>
          </a:prstGeom>
          <a:noFill/>
        </p:spPr>
      </p:pic>
      <p:pic>
        <p:nvPicPr>
          <p:cNvPr id="16396" name="Picture 12" descr="http://t2.gstatic.com/images?q=tbn:ANd9GcRhZdWJSLJ01dsj2vk0CHJIMlvOC1Avnzsan78UVHG39FzRHpO6uq7FUHc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628" y="4929198"/>
            <a:ext cx="1143000" cy="13192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1438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Отношения между буквами 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4543428" cy="500292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Буквы могут находиться в синтагматических и парадигматических отношениях. </a:t>
            </a:r>
            <a:endParaRPr lang="ru-RU" dirty="0" smtClean="0"/>
          </a:p>
          <a:p>
            <a:r>
              <a:rPr lang="ru-RU" b="1" i="1" dirty="0" smtClean="0">
                <a:solidFill>
                  <a:srgbClr val="0070C0"/>
                </a:solidFill>
              </a:rPr>
              <a:t>Синтагма</a:t>
            </a:r>
            <a:r>
              <a:rPr lang="ru-RU" dirty="0" smtClean="0"/>
              <a:t> </a:t>
            </a:r>
            <a:r>
              <a:rPr lang="ru-RU" dirty="0" smtClean="0"/>
              <a:t>– смысловая последовательность </a:t>
            </a:r>
            <a:r>
              <a:rPr lang="ru-RU" dirty="0" smtClean="0"/>
              <a:t>букв: </a:t>
            </a:r>
            <a:r>
              <a:rPr lang="ru-RU" i="1" dirty="0" smtClean="0">
                <a:solidFill>
                  <a:srgbClr val="FF0000"/>
                </a:solidFill>
              </a:rPr>
              <a:t>класс, солнце, танцевать, строго</a:t>
            </a:r>
            <a:r>
              <a:rPr lang="ru-RU" dirty="0" smtClean="0"/>
              <a:t>…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Парадигма</a:t>
            </a:r>
            <a:r>
              <a:rPr lang="ru-RU" dirty="0" smtClean="0"/>
              <a:t> </a:t>
            </a:r>
            <a:r>
              <a:rPr lang="ru-RU" dirty="0" smtClean="0"/>
              <a:t>– набор букв в </a:t>
            </a:r>
            <a:r>
              <a:rPr lang="ru-RU" dirty="0" smtClean="0"/>
              <a:t>алфавите: 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7106" name="Picture 2" descr="http://ic.pics.livejournal.com/mnogomnogo/52483743/23198/23198_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1" y="1500174"/>
            <a:ext cx="4214810" cy="5357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074362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Идеальный алфавит </a:t>
            </a:r>
            <a:r>
              <a:rPr lang="ru-RU" dirty="0" smtClean="0"/>
              <a:t>должен состоять из стольких букв, сколько фонем имеется в данном языке. </a:t>
            </a:r>
          </a:p>
          <a:p>
            <a:r>
              <a:rPr lang="ru-RU" dirty="0" smtClean="0"/>
              <a:t>нет</a:t>
            </a:r>
            <a:r>
              <a:rPr lang="ru-RU" dirty="0" smtClean="0"/>
              <a:t>, а есть более или менее </a:t>
            </a:r>
            <a:r>
              <a:rPr lang="ru-RU" dirty="0" err="1" smtClean="0"/>
              <a:t>ра</a:t>
            </a:r>
            <a:r>
              <a:rPr lang="ru-RU" dirty="0" err="1" smtClean="0"/>
              <a:t>Идеальных</a:t>
            </a:r>
            <a:r>
              <a:rPr lang="ru-RU" dirty="0" smtClean="0"/>
              <a:t> алфавитов </a:t>
            </a:r>
            <a:r>
              <a:rPr lang="ru-RU" dirty="0" err="1" smtClean="0"/>
              <a:t>циональные</a:t>
            </a:r>
            <a:r>
              <a:rPr lang="ru-RU" dirty="0" smtClean="0"/>
              <a:t>. </a:t>
            </a:r>
            <a:endParaRPr lang="ru-RU" dirty="0" smtClean="0"/>
          </a:p>
          <a:p>
            <a:r>
              <a:rPr lang="ru-RU" dirty="0" smtClean="0"/>
              <a:t>Самыми </a:t>
            </a:r>
            <a:r>
              <a:rPr lang="ru-RU" dirty="0" smtClean="0"/>
              <a:t>распространёнными и графически удобными являются </a:t>
            </a:r>
            <a:r>
              <a:rPr lang="ru-RU" u="sng" dirty="0" smtClean="0"/>
              <a:t>русский и латинский алфавиты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Латинский алфавит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71717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8130" name="Picture 2" descr="http://ru.convdocs.org/pars_docs/refs/13/12001/12001_html_7b681c0b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428604"/>
            <a:ext cx="7858180" cy="6215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00B050"/>
                </a:solidFill>
              </a:rPr>
              <a:t>ПУТИ ПОПОЛНЕНИЯ АЛФАВИТА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431552"/>
          </a:xfrm>
        </p:spPr>
        <p:txBody>
          <a:bodyPr>
            <a:normAutofit fontScale="92500"/>
          </a:bodyPr>
          <a:lstStyle/>
          <a:p>
            <a:pPr lvl="0"/>
            <a:r>
              <a:rPr lang="ru-RU" b="1" i="1" u="sng" dirty="0" smtClean="0">
                <a:solidFill>
                  <a:srgbClr val="0070C0"/>
                </a:solidFill>
              </a:rPr>
              <a:t>Диакритические знаки</a:t>
            </a:r>
            <a:r>
              <a:rPr lang="ru-RU" u="sng" dirty="0" smtClean="0">
                <a:solidFill>
                  <a:srgbClr val="0070C0"/>
                </a:solidFill>
              </a:rPr>
              <a:t> </a:t>
            </a:r>
            <a:r>
              <a:rPr lang="ru-RU" dirty="0" smtClean="0"/>
              <a:t>(различительные знаки) надстрочные, подстрочные и внутристрочные знаки, служащие для изменения или уточнения значения отдельных знаков. Широко использовали чехи, поляки, датчане: </a:t>
            </a:r>
            <a:r>
              <a:rPr lang="ru-RU" b="1" i="1" dirty="0" err="1" smtClean="0">
                <a:solidFill>
                  <a:srgbClr val="FF0000"/>
                </a:solidFill>
              </a:rPr>
              <a:t>š</a:t>
            </a:r>
            <a:r>
              <a:rPr lang="ru-RU" b="1" i="1" dirty="0" smtClean="0">
                <a:solidFill>
                  <a:srgbClr val="FF0000"/>
                </a:solidFill>
              </a:rPr>
              <a:t>, </a:t>
            </a:r>
            <a:r>
              <a:rPr lang="ru-RU" b="1" i="1" dirty="0" err="1" smtClean="0">
                <a:solidFill>
                  <a:srgbClr val="FF0000"/>
                </a:solidFill>
              </a:rPr>
              <a:t>č</a:t>
            </a:r>
            <a:r>
              <a:rPr lang="ru-RU" b="1" i="1" dirty="0" smtClean="0">
                <a:solidFill>
                  <a:srgbClr val="FF0000"/>
                </a:solidFill>
              </a:rPr>
              <a:t>, </a:t>
            </a:r>
            <a:r>
              <a:rPr lang="ru-RU" b="1" i="1" dirty="0" err="1" smtClean="0">
                <a:solidFill>
                  <a:srgbClr val="FF0000"/>
                </a:solidFill>
              </a:rPr>
              <a:t>ë</a:t>
            </a:r>
            <a:r>
              <a:rPr lang="ru-RU" b="1" i="1" dirty="0" smtClean="0">
                <a:solidFill>
                  <a:srgbClr val="FF0000"/>
                </a:solidFill>
              </a:rPr>
              <a:t>, </a:t>
            </a:r>
            <a:r>
              <a:rPr lang="ru-RU" b="1" i="1" dirty="0" err="1" smtClean="0">
                <a:solidFill>
                  <a:srgbClr val="FF0000"/>
                </a:solidFill>
              </a:rPr>
              <a:t>й</a:t>
            </a:r>
            <a:r>
              <a:rPr lang="ru-RU" b="1" i="1" dirty="0" smtClean="0">
                <a:solidFill>
                  <a:srgbClr val="FF0000"/>
                </a:solidFill>
              </a:rPr>
              <a:t>, </a:t>
            </a:r>
            <a:r>
              <a:rPr lang="ru-RU" b="1" i="1" dirty="0" err="1" smtClean="0">
                <a:solidFill>
                  <a:srgbClr val="FF0000"/>
                </a:solidFill>
              </a:rPr>
              <a:t>ц</a:t>
            </a:r>
            <a:r>
              <a:rPr lang="ru-RU" b="1" i="1" dirty="0" smtClean="0">
                <a:solidFill>
                  <a:srgbClr val="FF0000"/>
                </a:solidFill>
              </a:rPr>
              <a:t>, </a:t>
            </a:r>
            <a:r>
              <a:rPr lang="ru-RU" b="1" i="1" dirty="0" err="1" smtClean="0">
                <a:solidFill>
                  <a:srgbClr val="FF0000"/>
                </a:solidFill>
              </a:rPr>
              <a:t>щ</a:t>
            </a:r>
            <a:endParaRPr lang="ru-RU" b="1" i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900" dirty="0" smtClean="0"/>
          </a:p>
          <a:p>
            <a:pPr lvl="0"/>
            <a:r>
              <a:rPr lang="ru-RU" b="1" i="1" u="sng" dirty="0" smtClean="0">
                <a:solidFill>
                  <a:srgbClr val="0070C0"/>
                </a:solidFill>
              </a:rPr>
              <a:t>Лигатура</a:t>
            </a:r>
            <a:r>
              <a:rPr lang="ru-RU" dirty="0" smtClean="0"/>
              <a:t> (соединение) - знаки, образованные путём соединения двух графем. Например: </a:t>
            </a:r>
            <a:r>
              <a:rPr lang="ru-RU" b="1" i="1" dirty="0" err="1" smtClean="0">
                <a:solidFill>
                  <a:srgbClr val="FF0000"/>
                </a:solidFill>
              </a:rPr>
              <a:t>β</a:t>
            </a:r>
            <a:r>
              <a:rPr lang="ru-RU" dirty="0" err="1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– немецкое «</a:t>
            </a:r>
            <a:r>
              <a:rPr lang="ru-RU" dirty="0" err="1" smtClean="0"/>
              <a:t>эсцет</a:t>
            </a:r>
            <a:r>
              <a:rPr lang="ru-RU" dirty="0" smtClean="0"/>
              <a:t>»; </a:t>
            </a:r>
            <a:r>
              <a:rPr lang="ru-RU" b="1" i="1" dirty="0" err="1" smtClean="0">
                <a:solidFill>
                  <a:srgbClr val="FF0000"/>
                </a:solidFill>
              </a:rPr>
              <a:t>æ</a:t>
            </a:r>
            <a:r>
              <a:rPr lang="ru-RU" dirty="0" err="1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– открытое «Э</a:t>
            </a:r>
            <a:r>
              <a:rPr lang="ru-RU" dirty="0" smtClean="0"/>
              <a:t>»; русская </a:t>
            </a:r>
            <a:r>
              <a:rPr lang="ru-RU" b="1" i="1" dirty="0" err="1" smtClean="0">
                <a:solidFill>
                  <a:srgbClr val="FF0000"/>
                </a:solidFill>
              </a:rPr>
              <a:t>ю</a:t>
            </a:r>
            <a:endParaRPr lang="ru-RU" b="1" i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900" dirty="0" smtClean="0"/>
          </a:p>
          <a:p>
            <a:pPr lvl="0"/>
            <a:r>
              <a:rPr lang="ru-RU" b="1" i="1" u="sng" dirty="0" smtClean="0">
                <a:solidFill>
                  <a:srgbClr val="0070C0"/>
                </a:solidFill>
              </a:rPr>
              <a:t>Полиграфы</a:t>
            </a:r>
            <a:r>
              <a:rPr lang="ru-RU" b="1" dirty="0" smtClean="0"/>
              <a:t> – </a:t>
            </a:r>
            <a:r>
              <a:rPr lang="ru-RU" dirty="0" smtClean="0"/>
              <a:t>для передачи одного звука используется несколько букв. Например: </a:t>
            </a:r>
            <a:r>
              <a:rPr lang="en-US" b="1" i="1" dirty="0" err="1" smtClean="0">
                <a:solidFill>
                  <a:srgbClr val="FF0000"/>
                </a:solidFill>
              </a:rPr>
              <a:t>sh</a:t>
            </a:r>
            <a:r>
              <a:rPr lang="en-US" dirty="0" smtClean="0"/>
              <a:t> – [</a:t>
            </a:r>
            <a:r>
              <a:rPr lang="ru-RU" dirty="0" smtClean="0"/>
              <a:t>S</a:t>
            </a:r>
            <a:r>
              <a:rPr lang="en-US" dirty="0" smtClean="0"/>
              <a:t>];  </a:t>
            </a:r>
            <a:r>
              <a:rPr lang="en-US" b="1" i="1" dirty="0" err="1" smtClean="0">
                <a:solidFill>
                  <a:srgbClr val="FF0000"/>
                </a:solidFill>
              </a:rPr>
              <a:t>ch</a:t>
            </a:r>
            <a:r>
              <a:rPr lang="ru-RU" dirty="0" smtClean="0"/>
              <a:t> – [</a:t>
            </a:r>
            <a:r>
              <a:rPr lang="en-US" dirty="0" smtClean="0"/>
              <a:t>t</a:t>
            </a:r>
            <a:r>
              <a:rPr lang="ru-RU" dirty="0" smtClean="0"/>
              <a:t>∫]; </a:t>
            </a:r>
            <a:r>
              <a:rPr lang="en-US" b="1" i="1" dirty="0" err="1" smtClean="0">
                <a:solidFill>
                  <a:srgbClr val="FF0000"/>
                </a:solidFill>
              </a:rPr>
              <a:t>sch</a:t>
            </a:r>
            <a:r>
              <a:rPr lang="ru-RU" dirty="0" smtClean="0"/>
              <a:t> – немецкое [</a:t>
            </a:r>
            <a:r>
              <a:rPr lang="ru-RU" dirty="0" err="1" smtClean="0"/>
              <a:t>ш</a:t>
            </a:r>
            <a:r>
              <a:rPr lang="ru-RU" dirty="0" smtClean="0"/>
              <a:t>].</a:t>
            </a:r>
          </a:p>
          <a:p>
            <a:pPr marL="624078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931618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Максимально однозначные буквы алфавита</a:t>
            </a:r>
            <a:r>
              <a:rPr lang="ru-RU" dirty="0" smtClean="0"/>
              <a:t>: </a:t>
            </a:r>
            <a:r>
              <a:rPr lang="ru-RU" b="1" i="1" dirty="0" err="1" smtClean="0">
                <a:solidFill>
                  <a:srgbClr val="FF0000"/>
                </a:solidFill>
              </a:rPr>
              <a:t>ц</a:t>
            </a:r>
            <a:r>
              <a:rPr lang="ru-RU" b="1" i="1" dirty="0" smtClean="0">
                <a:solidFill>
                  <a:srgbClr val="FF0000"/>
                </a:solidFill>
              </a:rPr>
              <a:t>, </a:t>
            </a:r>
            <a:r>
              <a:rPr lang="ru-RU" b="1" i="1" dirty="0" err="1" smtClean="0">
                <a:solidFill>
                  <a:srgbClr val="FF0000"/>
                </a:solidFill>
              </a:rPr>
              <a:t>ш</a:t>
            </a:r>
            <a:r>
              <a:rPr lang="ru-RU" b="1" i="1" dirty="0" smtClean="0">
                <a:solidFill>
                  <a:srgbClr val="FF0000"/>
                </a:solidFill>
              </a:rPr>
              <a:t>, к, г, </a:t>
            </a:r>
            <a:r>
              <a:rPr lang="ru-RU" b="1" i="1" dirty="0" err="1" smtClean="0">
                <a:solidFill>
                  <a:srgbClr val="FF0000"/>
                </a:solidFill>
              </a:rPr>
              <a:t>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т.к. они всегда обозначают фонемы [</a:t>
            </a:r>
            <a:r>
              <a:rPr lang="ru-RU" dirty="0" err="1" smtClean="0"/>
              <a:t>ц</a:t>
            </a:r>
            <a:r>
              <a:rPr lang="ru-RU" dirty="0" smtClean="0"/>
              <a:t>, </a:t>
            </a:r>
            <a:r>
              <a:rPr lang="ru-RU" dirty="0" err="1" smtClean="0"/>
              <a:t>ш</a:t>
            </a:r>
            <a:r>
              <a:rPr lang="ru-RU" dirty="0" smtClean="0"/>
              <a:t>, к, г, </a:t>
            </a:r>
            <a:r>
              <a:rPr lang="ru-RU" dirty="0" err="1" smtClean="0"/>
              <a:t>х</a:t>
            </a:r>
            <a:r>
              <a:rPr lang="ru-RU" dirty="0" smtClean="0"/>
              <a:t>] </a:t>
            </a:r>
          </a:p>
          <a:p>
            <a:r>
              <a:rPr lang="ru-RU" dirty="0" smtClean="0"/>
              <a:t>Буквы </a:t>
            </a:r>
            <a:r>
              <a:rPr lang="ru-RU" b="1" i="1" dirty="0" smtClean="0">
                <a:solidFill>
                  <a:srgbClr val="FF0000"/>
                </a:solidFill>
              </a:rPr>
              <a:t>ч, ж, </a:t>
            </a:r>
            <a:r>
              <a:rPr lang="ru-RU" b="1" i="1" dirty="0" err="1" smtClean="0">
                <a:solidFill>
                  <a:srgbClr val="FF0000"/>
                </a:solidFill>
              </a:rPr>
              <a:t>щ</a:t>
            </a:r>
            <a:r>
              <a:rPr lang="ru-RU" dirty="0" smtClean="0"/>
              <a:t>, не обладают такой однозначностью, </a:t>
            </a:r>
            <a:r>
              <a:rPr lang="ru-RU" dirty="0" smtClean="0"/>
              <a:t>например, </a:t>
            </a:r>
            <a:r>
              <a:rPr lang="ru-RU" i="1" dirty="0" smtClean="0">
                <a:solidFill>
                  <a:srgbClr val="FF0000"/>
                </a:solidFill>
              </a:rPr>
              <a:t>час, чистый, легче</a:t>
            </a:r>
            <a:r>
              <a:rPr lang="ru-RU" dirty="0" smtClean="0"/>
              <a:t> буква </a:t>
            </a:r>
            <a:r>
              <a:rPr lang="ru-RU" b="1" i="1" dirty="0" smtClean="0">
                <a:solidFill>
                  <a:srgbClr val="FF0000"/>
                </a:solidFill>
              </a:rPr>
              <a:t>ч</a:t>
            </a:r>
            <a:r>
              <a:rPr lang="ru-RU" dirty="0" smtClean="0"/>
              <a:t> означает фонему [ч], но </a:t>
            </a:r>
            <a:r>
              <a:rPr lang="ru-RU" b="1" i="1" dirty="0" smtClean="0">
                <a:solidFill>
                  <a:srgbClr val="FF0000"/>
                </a:solidFill>
              </a:rPr>
              <a:t>счастье</a:t>
            </a:r>
            <a:r>
              <a:rPr lang="ru-RU" dirty="0" smtClean="0"/>
              <a:t> – [</a:t>
            </a:r>
            <a:r>
              <a:rPr lang="ru-RU" dirty="0" err="1" smtClean="0"/>
              <a:t>щ</a:t>
            </a:r>
            <a:r>
              <a:rPr lang="ru-RU" dirty="0" smtClean="0"/>
              <a:t>]. </a:t>
            </a:r>
            <a:endParaRPr lang="ru-RU" dirty="0" smtClean="0"/>
          </a:p>
          <a:p>
            <a:r>
              <a:rPr lang="ru-RU" dirty="0" smtClean="0"/>
              <a:t>Буква </a:t>
            </a:r>
            <a:r>
              <a:rPr lang="ru-RU" dirty="0" err="1" smtClean="0"/>
              <a:t>щ</a:t>
            </a:r>
            <a:r>
              <a:rPr lang="ru-RU" dirty="0" smtClean="0"/>
              <a:t> всегда обозначает фонему [</a:t>
            </a:r>
            <a:r>
              <a:rPr lang="ru-RU" dirty="0" err="1" smtClean="0"/>
              <a:t>щ</a:t>
            </a:r>
            <a:r>
              <a:rPr lang="ru-RU" dirty="0" smtClean="0"/>
              <a:t>], но эта фонема на письме может выражаться сочетанием букв </a:t>
            </a:r>
            <a:r>
              <a:rPr lang="ru-RU" b="1" i="1" dirty="0" err="1" smtClean="0">
                <a:solidFill>
                  <a:srgbClr val="FF0000"/>
                </a:solidFill>
              </a:rPr>
              <a:t>сч</a:t>
            </a:r>
            <a:r>
              <a:rPr lang="ru-RU" u="sng" dirty="0" smtClean="0">
                <a:solidFill>
                  <a:srgbClr val="FF0000"/>
                </a:solidFill>
              </a:rPr>
              <a:t>.</a:t>
            </a:r>
            <a:r>
              <a:rPr lang="ru-RU" u="sng" dirty="0" smtClean="0"/>
              <a:t> </a:t>
            </a:r>
            <a:endParaRPr lang="ru-RU" dirty="0" smtClean="0"/>
          </a:p>
          <a:p>
            <a:r>
              <a:rPr lang="ru-RU" b="1" i="1" dirty="0" smtClean="0">
                <a:solidFill>
                  <a:srgbClr val="FF0000"/>
                </a:solidFill>
              </a:rPr>
              <a:t>Ь</a:t>
            </a:r>
            <a:r>
              <a:rPr lang="ru-RU" dirty="0" smtClean="0"/>
              <a:t> и </a:t>
            </a:r>
            <a:r>
              <a:rPr lang="ru-RU" b="1" i="1" dirty="0" smtClean="0">
                <a:solidFill>
                  <a:srgbClr val="FF0000"/>
                </a:solidFill>
              </a:rPr>
              <a:t>Ъ</a:t>
            </a:r>
            <a:r>
              <a:rPr lang="ru-RU" dirty="0" smtClean="0"/>
              <a:t> знаки всегда обозначают соседний знак.</a:t>
            </a: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en-US" b="1" dirty="0" smtClean="0">
                <a:solidFill>
                  <a:srgbClr val="00B050"/>
                </a:solidFill>
              </a:rPr>
              <a:t>VI</a:t>
            </a:r>
            <a:r>
              <a:rPr lang="ru-RU" b="1" dirty="0" smtClean="0">
                <a:solidFill>
                  <a:srgbClr val="00B050"/>
                </a:solidFill>
              </a:rPr>
              <a:t>.ОРФОГРАФИЯ</a:t>
            </a:r>
            <a:br>
              <a:rPr lang="ru-RU" b="1" dirty="0" smtClean="0">
                <a:solidFill>
                  <a:srgbClr val="00B050"/>
                </a:solidFill>
              </a:rPr>
            </a:b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217238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Орфография</a:t>
            </a:r>
            <a:r>
              <a:rPr lang="ru-RU" dirty="0" smtClean="0"/>
              <a:t> – совокупность норм и правил практического письма, состоящих </a:t>
            </a:r>
            <a:r>
              <a:rPr lang="ru-RU" dirty="0" smtClean="0"/>
              <a:t>из: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1) правил употребления букв алфавита при написании слов, их форм и сочетаний; </a:t>
            </a:r>
          </a:p>
          <a:p>
            <a:pPr>
              <a:buNone/>
            </a:pPr>
            <a:r>
              <a:rPr lang="ru-RU" dirty="0" smtClean="0"/>
              <a:t>2) правил написания слов и словосочетаний независимо от входящих в их написание букв.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Правила орфографии строятся на базе правил </a:t>
            </a:r>
            <a:r>
              <a:rPr lang="ru-RU" dirty="0" smtClean="0">
                <a:solidFill>
                  <a:srgbClr val="00B050"/>
                </a:solidFill>
              </a:rPr>
              <a:t>графики,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78861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поскольку </a:t>
            </a:r>
            <a:r>
              <a:rPr lang="ru-RU" dirty="0" smtClean="0"/>
              <a:t>во всяком фонографическом письме господствует принцип передачи значащих языковых единиц путем передачи их звучания.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Там</a:t>
            </a:r>
            <a:r>
              <a:rPr lang="ru-RU" dirty="0" smtClean="0"/>
              <a:t>, где правила графики указывают на то или иное соответствие как на единственное в известных фонетических условиях, орфография ничего не добавляет к этим правилам: </a:t>
            </a:r>
            <a:r>
              <a:rPr lang="ru-RU" dirty="0" smtClean="0"/>
              <a:t>написание </a:t>
            </a:r>
            <a:r>
              <a:rPr lang="ru-RU" dirty="0" smtClean="0"/>
              <a:t>слов </a:t>
            </a:r>
            <a:r>
              <a:rPr lang="ru-RU" i="1" dirty="0" smtClean="0">
                <a:solidFill>
                  <a:srgbClr val="FF0000"/>
                </a:solidFill>
              </a:rPr>
              <a:t>кум, трюм</a:t>
            </a:r>
            <a:r>
              <a:rPr lang="ru-RU" dirty="0" smtClean="0"/>
              <a:t>, в которых употребление всех букв исчерпывающе определяется одной только графикой.</a:t>
            </a: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Правила </a:t>
            </a:r>
            <a:r>
              <a:rPr lang="ru-RU" sz="3600" b="1" dirty="0" smtClean="0">
                <a:solidFill>
                  <a:srgbClr val="00B050"/>
                </a:solidFill>
              </a:rPr>
              <a:t>графики указывают на наличие нескольких параллельных возможностей,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не </a:t>
            </a:r>
            <a:r>
              <a:rPr lang="ru-RU" dirty="0" smtClean="0"/>
              <a:t>зависящих от различия в фонетических условиях, орфографическое правило обычно выбирает для каждой данной значащей единицы какую-то одну возможность и предписывает только ее, отбрасывая все остальные. </a:t>
            </a:r>
            <a:endParaRPr lang="ru-RU" dirty="0" smtClean="0"/>
          </a:p>
          <a:p>
            <a:r>
              <a:rPr lang="ru-RU" dirty="0" smtClean="0"/>
              <a:t>Так </a:t>
            </a:r>
            <a:r>
              <a:rPr lang="ru-RU" dirty="0" smtClean="0"/>
              <a:t>фонема </a:t>
            </a:r>
            <a:r>
              <a:rPr lang="ru-RU" dirty="0" smtClean="0">
                <a:solidFill>
                  <a:srgbClr val="FF0000"/>
                </a:solidFill>
              </a:rPr>
              <a:t>/а/</a:t>
            </a:r>
            <a:r>
              <a:rPr lang="ru-RU" dirty="0" smtClean="0"/>
              <a:t> в безударном слоге обозначена по предписанию русской орфографии в одних словах (и соответственно морфемах) посредством буквы </a:t>
            </a:r>
            <a:r>
              <a:rPr lang="ru-RU" i="1" dirty="0" smtClean="0">
                <a:solidFill>
                  <a:srgbClr val="FF0000"/>
                </a:solidFill>
              </a:rPr>
              <a:t>а (сапог, разбить)</a:t>
            </a:r>
            <a:r>
              <a:rPr lang="ru-RU" dirty="0" smtClean="0"/>
              <a:t>, в других—посредством буквы </a:t>
            </a:r>
            <a:r>
              <a:rPr lang="ru-RU" i="1" dirty="0" smtClean="0">
                <a:solidFill>
                  <a:srgbClr val="FF0000"/>
                </a:solidFill>
              </a:rPr>
              <a:t>о (водить, колени, отрез)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74676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1. </a:t>
            </a:r>
            <a:r>
              <a:rPr lang="ru-RU" b="1" dirty="0" smtClean="0">
                <a:solidFill>
                  <a:srgbClr val="00B050"/>
                </a:solidFill>
              </a:rPr>
              <a:t>ВИДЫ ПИСЬМА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214422"/>
            <a:ext cx="6786610" cy="5000660"/>
          </a:xfrm>
        </p:spPr>
        <p:txBody>
          <a:bodyPr>
            <a:noAutofit/>
          </a:bodyPr>
          <a:lstStyle/>
          <a:p>
            <a:pPr marL="457200" indent="-457200">
              <a:buNone/>
            </a:pPr>
            <a:r>
              <a:rPr lang="ru-RU" sz="2400" dirty="0" smtClean="0"/>
              <a:t>Современное письмо использует все приёмы, выработанные за многовековую историю письменности</a:t>
            </a: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ru-RU" sz="2800" b="1" i="1" dirty="0" err="1" smtClean="0">
                <a:solidFill>
                  <a:srgbClr val="FF0000"/>
                </a:solidFill>
              </a:rPr>
              <a:t>Пикторграфия</a:t>
            </a:r>
            <a:r>
              <a:rPr lang="ru-RU" sz="2800" i="1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– использование картинок.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i="1" dirty="0" smtClean="0">
                <a:solidFill>
                  <a:srgbClr val="FF0000"/>
                </a:solidFill>
              </a:rPr>
              <a:t>Идеография</a:t>
            </a:r>
            <a:r>
              <a:rPr lang="ru-RU" sz="2800" dirty="0" smtClean="0"/>
              <a:t> – схематичные знаки.</a:t>
            </a:r>
          </a:p>
          <a:p>
            <a:pPr marL="457200" indent="-457200">
              <a:buNone/>
            </a:pPr>
            <a:r>
              <a:rPr lang="en-US" sz="2800" dirty="0" smtClean="0"/>
              <a:t>	</a:t>
            </a:r>
            <a:r>
              <a:rPr lang="ru-RU" sz="2800" b="1" i="1" dirty="0" smtClean="0">
                <a:solidFill>
                  <a:srgbClr val="FF0000"/>
                </a:solidFill>
              </a:rPr>
              <a:t>Иероглифика</a:t>
            </a:r>
            <a:r>
              <a:rPr lang="ru-RU" sz="2800" dirty="0" smtClean="0"/>
              <a:t> </a:t>
            </a:r>
            <a:r>
              <a:rPr lang="ru-RU" sz="2800" dirty="0" smtClean="0"/>
              <a:t>– символы наук.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ru-RU" sz="2800" b="1" i="1" dirty="0" smtClean="0">
                <a:solidFill>
                  <a:srgbClr val="FF0000"/>
                </a:solidFill>
              </a:rPr>
              <a:t>Фонография</a:t>
            </a:r>
            <a:r>
              <a:rPr lang="ru-RU" sz="2800" b="1" dirty="0" smtClean="0"/>
              <a:t> – </a:t>
            </a:r>
            <a:r>
              <a:rPr lang="ru-RU" sz="2800" dirty="0" smtClean="0"/>
              <a:t>вид письма, в котором графический знак обозначает фонему. </a:t>
            </a:r>
            <a:endParaRPr lang="ru-RU" sz="28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114300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Орфография включает также правила обозначения на письме границ между языковыми единицами 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532888"/>
            <a:ext cx="8229600" cy="4325112"/>
          </a:xfrm>
        </p:spPr>
        <p:txBody>
          <a:bodyPr/>
          <a:lstStyle/>
          <a:p>
            <a:r>
              <a:rPr lang="ru-RU" dirty="0" smtClean="0"/>
              <a:t>(</a:t>
            </a:r>
            <a:r>
              <a:rPr lang="ru-RU" dirty="0" smtClean="0"/>
              <a:t>в частности, правила о слитном, раздельном написании и написании через дефис); </a:t>
            </a:r>
            <a:endParaRPr lang="ru-RU" dirty="0" smtClean="0"/>
          </a:p>
          <a:p>
            <a:r>
              <a:rPr lang="ru-RU" dirty="0" smtClean="0"/>
              <a:t>правила </a:t>
            </a:r>
            <a:r>
              <a:rPr lang="ru-RU" dirty="0" smtClean="0"/>
              <a:t>употребления прописных букв и письменных </a:t>
            </a:r>
            <a:r>
              <a:rPr lang="ru-RU" dirty="0" smtClean="0"/>
              <a:t>сокращений;</a:t>
            </a:r>
          </a:p>
          <a:p>
            <a:r>
              <a:rPr lang="ru-RU" dirty="0" smtClean="0"/>
              <a:t>технические </a:t>
            </a:r>
            <a:r>
              <a:rPr lang="ru-RU" dirty="0" smtClean="0"/>
              <a:t>правила переноса со строки на строку </a:t>
            </a:r>
            <a:r>
              <a:rPr lang="ru-RU" dirty="0" err="1" smtClean="0"/>
              <a:t>неуместившейся</a:t>
            </a:r>
            <a:r>
              <a:rPr lang="ru-RU" dirty="0" smtClean="0"/>
              <a:t> части слова.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В правило орфографии входит не только правила написания, правила переноса и т.д. 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407194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Например,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nite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ru-RU" b="1" i="1" dirty="0" smtClean="0">
                <a:solidFill>
                  <a:srgbClr val="FF0000"/>
                </a:solidFill>
              </a:rPr>
              <a:t>≠</a:t>
            </a:r>
            <a:r>
              <a:rPr lang="en-US" b="1" i="1" dirty="0" smtClean="0">
                <a:solidFill>
                  <a:srgbClr val="FF0000"/>
                </a:solidFill>
              </a:rPr>
              <a:t>knight</a:t>
            </a:r>
            <a:r>
              <a:rPr lang="ru-RU" b="1" i="1" dirty="0" smtClean="0">
                <a:solidFill>
                  <a:srgbClr val="FF0000"/>
                </a:solidFill>
              </a:rPr>
              <a:t>≠</a:t>
            </a:r>
            <a:r>
              <a:rPr lang="en-US" b="1" i="1" dirty="0" smtClean="0">
                <a:solidFill>
                  <a:srgbClr val="FF0000"/>
                </a:solidFill>
              </a:rPr>
              <a:t>night</a:t>
            </a:r>
            <a:r>
              <a:rPr lang="ru-RU" b="1" dirty="0" smtClean="0">
                <a:solidFill>
                  <a:srgbClr val="FF0000"/>
                </a:solidFill>
              </a:rPr>
              <a:t>;   </a:t>
            </a:r>
            <a:r>
              <a:rPr lang="en-US" b="1" i="1" u="sng" dirty="0" smtClean="0">
                <a:solidFill>
                  <a:srgbClr val="FF0000"/>
                </a:solidFill>
              </a:rPr>
              <a:t>f</a:t>
            </a:r>
            <a:r>
              <a:rPr lang="en-US" b="1" i="1" dirty="0" smtClean="0">
                <a:solidFill>
                  <a:srgbClr val="FF0000"/>
                </a:solidFill>
              </a:rPr>
              <a:t>ear</a:t>
            </a:r>
            <a:r>
              <a:rPr lang="ru-RU" b="1" i="1" dirty="0" smtClean="0">
                <a:solidFill>
                  <a:srgbClr val="FF0000"/>
                </a:solidFill>
              </a:rPr>
              <a:t>=</a:t>
            </a:r>
            <a:r>
              <a:rPr lang="en-US" b="1" i="1" u="sng" dirty="0" smtClean="0">
                <a:solidFill>
                  <a:srgbClr val="FF0000"/>
                </a:solidFill>
              </a:rPr>
              <a:t>ph</a:t>
            </a:r>
            <a:r>
              <a:rPr lang="en-US" b="1" i="1" dirty="0" smtClean="0">
                <a:solidFill>
                  <a:srgbClr val="FF0000"/>
                </a:solidFill>
              </a:rPr>
              <a:t>one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</a:p>
          <a:p>
            <a:endParaRPr lang="ru-RU" dirty="0" smtClean="0"/>
          </a:p>
          <a:p>
            <a:r>
              <a:rPr lang="ru-RU" dirty="0" smtClean="0"/>
              <a:t>Правила </a:t>
            </a:r>
            <a:r>
              <a:rPr lang="ru-RU" dirty="0" smtClean="0"/>
              <a:t>графики дают несколько параллельных возможностей, правила орфографии – только одну.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B050"/>
                </a:solidFill>
              </a:rPr>
              <a:t>ПРИНЦИПЫ </a:t>
            </a:r>
            <a:r>
              <a:rPr lang="ru-RU" dirty="0" smtClean="0">
                <a:solidFill>
                  <a:srgbClr val="00B050"/>
                </a:solidFill>
              </a:rPr>
              <a:t>ОРФОРГРАФИИ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288676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ru-RU" b="1" i="1" dirty="0" smtClean="0">
                <a:solidFill>
                  <a:srgbClr val="0070C0"/>
                </a:solidFill>
              </a:rPr>
              <a:t>Фонематический принцип </a:t>
            </a:r>
            <a:r>
              <a:rPr lang="ru-RU" dirty="0" smtClean="0"/>
              <a:t>письма состоит в том, что </a:t>
            </a:r>
            <a:r>
              <a:rPr lang="ru-RU" u="sng" dirty="0" smtClean="0"/>
              <a:t>каждая фонема выражается той же самой буквой, независимо от позиции</a:t>
            </a:r>
            <a:r>
              <a:rPr lang="ru-RU" dirty="0" smtClean="0"/>
              <a:t>, в которую она попадает, например: </a:t>
            </a:r>
            <a:r>
              <a:rPr lang="ru-RU" i="1" dirty="0" smtClean="0">
                <a:solidFill>
                  <a:srgbClr val="FF0000"/>
                </a:solidFill>
              </a:rPr>
              <a:t>дуба</a:t>
            </a:r>
            <a:r>
              <a:rPr lang="ru-RU" dirty="0" smtClean="0"/>
              <a:t> и </a:t>
            </a:r>
            <a:r>
              <a:rPr lang="ru-RU" i="1" dirty="0" smtClean="0">
                <a:solidFill>
                  <a:srgbClr val="FF0000"/>
                </a:solidFill>
              </a:rPr>
              <a:t>дуб</a:t>
            </a:r>
            <a:r>
              <a:rPr lang="ru-RU" dirty="0" smtClean="0"/>
              <a:t> пишутся одинаково, хотя в слове </a:t>
            </a:r>
            <a:r>
              <a:rPr lang="ru-RU" i="1" dirty="0" smtClean="0"/>
              <a:t>дуб</a:t>
            </a:r>
            <a:r>
              <a:rPr lang="ru-RU" dirty="0" smtClean="0"/>
              <a:t> «б» оглушается или </a:t>
            </a:r>
            <a:r>
              <a:rPr lang="ru-RU" i="1" dirty="0" smtClean="0">
                <a:solidFill>
                  <a:srgbClr val="FF0000"/>
                </a:solidFill>
              </a:rPr>
              <a:t>в</a:t>
            </a:r>
            <a:r>
              <a:rPr lang="ru-RU" i="1" u="sng" dirty="0" smtClean="0">
                <a:solidFill>
                  <a:srgbClr val="FF0000"/>
                </a:solidFill>
              </a:rPr>
              <a:t>о</a:t>
            </a:r>
            <a:r>
              <a:rPr lang="ru-RU" i="1" dirty="0" smtClean="0">
                <a:solidFill>
                  <a:srgbClr val="FF0000"/>
                </a:solidFill>
              </a:rPr>
              <a:t>рон </a:t>
            </a:r>
            <a:r>
              <a:rPr lang="ru-RU" dirty="0" smtClean="0">
                <a:solidFill>
                  <a:srgbClr val="FF0000"/>
                </a:solidFill>
              </a:rPr>
              <a:t>– </a:t>
            </a:r>
            <a:r>
              <a:rPr lang="ru-RU" i="1" dirty="0" smtClean="0">
                <a:solidFill>
                  <a:srgbClr val="FF0000"/>
                </a:solidFill>
              </a:rPr>
              <a:t>вор</a:t>
            </a:r>
            <a:r>
              <a:rPr lang="ru-RU" i="1" u="sng" dirty="0" smtClean="0">
                <a:solidFill>
                  <a:srgbClr val="FF0000"/>
                </a:solidFill>
              </a:rPr>
              <a:t>о</a:t>
            </a:r>
            <a:r>
              <a:rPr lang="ru-RU" i="1" dirty="0" smtClean="0">
                <a:solidFill>
                  <a:srgbClr val="FF0000"/>
                </a:solidFill>
              </a:rPr>
              <a:t>на</a:t>
            </a:r>
            <a:r>
              <a:rPr lang="ru-RU" i="1" dirty="0" smtClean="0">
                <a:solidFill>
                  <a:srgbClr val="7030A0"/>
                </a:solidFill>
              </a:rPr>
              <a:t>. </a:t>
            </a:r>
            <a:endParaRPr lang="ru-RU" dirty="0" smtClean="0">
              <a:solidFill>
                <a:srgbClr val="7030A0"/>
              </a:solidFill>
            </a:endParaRPr>
          </a:p>
          <a:p>
            <a:pPr marL="624078" indent="-514350">
              <a:buFont typeface="+mj-lt"/>
              <a:buAutoNum type="arabicPeriod"/>
            </a:pPr>
            <a:r>
              <a:rPr lang="ru-RU" b="1" i="1" dirty="0" smtClean="0">
                <a:solidFill>
                  <a:srgbClr val="0070C0"/>
                </a:solidFill>
              </a:rPr>
              <a:t>Фонетический принцип </a:t>
            </a:r>
            <a:r>
              <a:rPr lang="ru-RU" dirty="0" smtClean="0"/>
              <a:t>письма состоит в том, что </a:t>
            </a:r>
            <a:r>
              <a:rPr lang="ru-RU" u="sng" dirty="0" smtClean="0"/>
              <a:t>буквами изображаются реально произносимые звуки</a:t>
            </a:r>
            <a:r>
              <a:rPr lang="ru-RU" dirty="0" smtClean="0"/>
              <a:t>: белорус.: </a:t>
            </a:r>
            <a:r>
              <a:rPr lang="ru-RU" i="1" dirty="0" smtClean="0">
                <a:solidFill>
                  <a:srgbClr val="FF0000"/>
                </a:solidFill>
              </a:rPr>
              <a:t>ног</a:t>
            </a:r>
            <a:r>
              <a:rPr lang="en-US" i="1" dirty="0" err="1" smtClean="0">
                <a:solidFill>
                  <a:srgbClr val="FF0000"/>
                </a:solidFill>
              </a:rPr>
              <a:t>i</a:t>
            </a:r>
            <a:r>
              <a:rPr lang="ru-RU" i="1" dirty="0" smtClean="0">
                <a:solidFill>
                  <a:srgbClr val="FF0000"/>
                </a:solidFill>
              </a:rPr>
              <a:t> – нага</a:t>
            </a:r>
            <a:r>
              <a:rPr lang="ru-RU" dirty="0" smtClean="0">
                <a:solidFill>
                  <a:srgbClr val="FF0000"/>
                </a:solidFill>
              </a:rPr>
              <a:t>; </a:t>
            </a:r>
            <a:r>
              <a:rPr lang="ru-RU" i="1" dirty="0" smtClean="0">
                <a:solidFill>
                  <a:srgbClr val="FF0000"/>
                </a:solidFill>
              </a:rPr>
              <a:t>горы – </a:t>
            </a:r>
            <a:r>
              <a:rPr lang="ru-RU" i="1" dirty="0" err="1" smtClean="0">
                <a:solidFill>
                  <a:srgbClr val="FF0000"/>
                </a:solidFill>
              </a:rPr>
              <a:t>гара</a:t>
            </a:r>
            <a:r>
              <a:rPr lang="ru-RU" i="1" dirty="0" smtClean="0">
                <a:solidFill>
                  <a:srgbClr val="FF0000"/>
                </a:solidFill>
              </a:rPr>
              <a:t>; сёстры – </a:t>
            </a:r>
            <a:r>
              <a:rPr lang="ru-RU" i="1" dirty="0" err="1" smtClean="0">
                <a:solidFill>
                  <a:srgbClr val="FF0000"/>
                </a:solidFill>
              </a:rPr>
              <a:t>сястра</a:t>
            </a:r>
            <a:r>
              <a:rPr lang="ru-RU" i="1" dirty="0" smtClean="0">
                <a:solidFill>
                  <a:srgbClr val="FF0000"/>
                </a:solidFill>
              </a:rPr>
              <a:t>.</a:t>
            </a:r>
            <a:endParaRPr lang="ru-RU" dirty="0" smtClean="0">
              <a:solidFill>
                <a:srgbClr val="FF0000"/>
              </a:solidFill>
            </a:endParaRPr>
          </a:p>
          <a:p>
            <a:pPr marL="624078" indent="-514350">
              <a:buNone/>
            </a:pPr>
            <a:r>
              <a:rPr lang="ru-RU" dirty="0" smtClean="0"/>
              <a:t>	</a:t>
            </a:r>
            <a:r>
              <a:rPr lang="ru-RU" dirty="0" err="1" smtClean="0"/>
              <a:t>сербск</a:t>
            </a:r>
            <a:r>
              <a:rPr lang="ru-RU" dirty="0" smtClean="0"/>
              <a:t>. </a:t>
            </a:r>
            <a:r>
              <a:rPr lang="ru-RU" i="1" dirty="0" err="1" smtClean="0">
                <a:solidFill>
                  <a:srgbClr val="FF0000"/>
                </a:solidFill>
              </a:rPr>
              <a:t>слатко</a:t>
            </a:r>
            <a:r>
              <a:rPr lang="ru-RU" i="1" dirty="0" smtClean="0">
                <a:solidFill>
                  <a:srgbClr val="FF0000"/>
                </a:solidFill>
              </a:rPr>
              <a:t> ‘варенье’ – </a:t>
            </a:r>
            <a:r>
              <a:rPr lang="ru-RU" i="1" dirty="0" err="1" smtClean="0">
                <a:solidFill>
                  <a:srgbClr val="FF0000"/>
                </a:solidFill>
              </a:rPr>
              <a:t>сладак</a:t>
            </a:r>
            <a:r>
              <a:rPr lang="ru-RU" i="1" dirty="0" smtClean="0">
                <a:solidFill>
                  <a:srgbClr val="FF0000"/>
                </a:solidFill>
              </a:rPr>
              <a:t> ‘сладкий’.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645866"/>
          </a:xfrm>
        </p:spPr>
        <p:txBody>
          <a:bodyPr/>
          <a:lstStyle/>
          <a:p>
            <a:pPr marL="624078" indent="-514350">
              <a:buFont typeface="+mj-lt"/>
              <a:buAutoNum type="arabicPeriod" startAt="3"/>
            </a:pPr>
            <a:r>
              <a:rPr lang="ru-RU" b="1" i="1" dirty="0" smtClean="0">
                <a:solidFill>
                  <a:srgbClr val="0070C0"/>
                </a:solidFill>
              </a:rPr>
              <a:t>Этимологический принцип</a:t>
            </a:r>
            <a:r>
              <a:rPr lang="ru-RU" b="1" i="1" u="sng" dirty="0" smtClean="0">
                <a:solidFill>
                  <a:srgbClr val="0070C0"/>
                </a:solidFill>
              </a:rPr>
              <a:t> </a:t>
            </a:r>
            <a:r>
              <a:rPr lang="ru-RU" u="sng" dirty="0" smtClean="0"/>
              <a:t>отвечает языку в его прошлом</a:t>
            </a:r>
            <a:r>
              <a:rPr lang="ru-RU" dirty="0" smtClean="0"/>
              <a:t>. Слова нельзя проверить. Таковы написания слов с буквой «е»: </a:t>
            </a:r>
            <a:r>
              <a:rPr lang="ru-RU" b="1" i="1" dirty="0" smtClean="0">
                <a:solidFill>
                  <a:srgbClr val="FF0000"/>
                </a:solidFill>
              </a:rPr>
              <a:t>пчел, жен, пшенный, лжешь</a:t>
            </a:r>
            <a:r>
              <a:rPr lang="ru-RU" dirty="0" smtClean="0"/>
              <a:t>, т.к. в этих случаях когда-то в русском языке была фонема [э], но для современного русского языка здесь [о], т.е. после мягкой согласной или шипящей: </a:t>
            </a:r>
            <a:r>
              <a:rPr lang="ru-RU" b="1" i="1" dirty="0" smtClean="0">
                <a:solidFill>
                  <a:srgbClr val="FF0000"/>
                </a:solidFill>
              </a:rPr>
              <a:t>шов, мечом, плащом, шорох</a:t>
            </a:r>
            <a:r>
              <a:rPr lang="ru-RU" dirty="0" smtClean="0"/>
              <a:t>, где применяется фонематический принцип письма. </a:t>
            </a:r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502990"/>
          </a:xfrm>
        </p:spPr>
        <p:txBody>
          <a:bodyPr/>
          <a:lstStyle/>
          <a:p>
            <a:pPr marL="624078" indent="-514350">
              <a:buFont typeface="+mj-lt"/>
              <a:buAutoNum type="arabicPeriod" startAt="4"/>
            </a:pPr>
            <a:r>
              <a:rPr lang="ru-RU" b="1" i="1" dirty="0" smtClean="0">
                <a:solidFill>
                  <a:srgbClr val="0070C0"/>
                </a:solidFill>
              </a:rPr>
              <a:t>Традиционно-исторический принцип</a:t>
            </a:r>
            <a:r>
              <a:rPr lang="ru-RU" dirty="0" smtClean="0"/>
              <a:t>, самый беспринципный, </a:t>
            </a:r>
            <a:r>
              <a:rPr lang="ru-RU" u="sng" dirty="0" smtClean="0"/>
              <a:t>слепо сохраняет любую традицию </a:t>
            </a:r>
            <a:r>
              <a:rPr lang="ru-RU" dirty="0" smtClean="0"/>
              <a:t>письма. Например, </a:t>
            </a:r>
            <a:r>
              <a:rPr lang="ru-RU" dirty="0" err="1" smtClean="0"/>
              <a:t>анг</a:t>
            </a:r>
            <a:r>
              <a:rPr lang="ru-RU" dirty="0" smtClean="0"/>
              <a:t>. </a:t>
            </a:r>
            <a:r>
              <a:rPr lang="en-US" b="1" i="1" dirty="0" smtClean="0">
                <a:solidFill>
                  <a:srgbClr val="FF0000"/>
                </a:solidFill>
              </a:rPr>
              <a:t>Knight</a:t>
            </a:r>
            <a:r>
              <a:rPr lang="ru-RU" i="1" dirty="0" smtClean="0">
                <a:solidFill>
                  <a:srgbClr val="7030A0"/>
                </a:solidFill>
              </a:rPr>
              <a:t> </a:t>
            </a:r>
            <a:r>
              <a:rPr lang="ru-RU" dirty="0" smtClean="0"/>
              <a:t>= [</a:t>
            </a:r>
            <a:r>
              <a:rPr lang="ru-RU" dirty="0" err="1" smtClean="0"/>
              <a:t>княгхт</a:t>
            </a:r>
            <a:r>
              <a:rPr lang="ru-RU" dirty="0" smtClean="0"/>
              <a:t>]. Рус </a:t>
            </a:r>
            <a:r>
              <a:rPr lang="ru-RU" i="1" dirty="0" smtClean="0">
                <a:solidFill>
                  <a:srgbClr val="FF0000"/>
                </a:solidFill>
              </a:rPr>
              <a:t>помощник</a:t>
            </a:r>
            <a:r>
              <a:rPr lang="ru-RU" dirty="0" smtClean="0"/>
              <a:t> с буквой </a:t>
            </a:r>
            <a:r>
              <a:rPr lang="ru-RU" i="1" dirty="0" err="1" smtClean="0">
                <a:solidFill>
                  <a:srgbClr val="FF0000"/>
                </a:solidFill>
              </a:rPr>
              <a:t>щ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от церковнославянского, а не </a:t>
            </a:r>
            <a:r>
              <a:rPr lang="ru-RU" i="1" dirty="0" err="1" smtClean="0">
                <a:solidFill>
                  <a:srgbClr val="FF0000"/>
                </a:solidFill>
              </a:rPr>
              <a:t>помошник</a:t>
            </a:r>
            <a:r>
              <a:rPr lang="ru-RU" dirty="0" smtClean="0"/>
              <a:t> </a:t>
            </a:r>
            <a:r>
              <a:rPr lang="ru-RU" dirty="0" smtClean="0"/>
              <a:t>следуя фонематическому принципу.</a:t>
            </a:r>
          </a:p>
          <a:p>
            <a:pPr marL="624078" indent="-514350">
              <a:buNone/>
            </a:pPr>
            <a:r>
              <a:rPr lang="ru-RU" dirty="0" smtClean="0"/>
              <a:t>Например: </a:t>
            </a:r>
            <a:r>
              <a:rPr lang="ru-RU" b="1" i="1" dirty="0" smtClean="0">
                <a:solidFill>
                  <a:srgbClr val="FF0000"/>
                </a:solidFill>
              </a:rPr>
              <a:t>ново</a:t>
            </a:r>
            <a:r>
              <a:rPr lang="ru-RU" b="1" i="1" u="sng" dirty="0" smtClean="0">
                <a:solidFill>
                  <a:srgbClr val="FF0000"/>
                </a:solidFill>
              </a:rPr>
              <a:t>г</a:t>
            </a:r>
            <a:r>
              <a:rPr lang="ru-RU" b="1" i="1" dirty="0" smtClean="0">
                <a:solidFill>
                  <a:srgbClr val="FF0000"/>
                </a:solidFill>
              </a:rPr>
              <a:t>о, красиво</a:t>
            </a:r>
            <a:r>
              <a:rPr lang="ru-RU" b="1" i="1" u="sng" dirty="0" smtClean="0">
                <a:solidFill>
                  <a:srgbClr val="FF0000"/>
                </a:solidFill>
              </a:rPr>
              <a:t>г</a:t>
            </a:r>
            <a:r>
              <a:rPr lang="ru-RU" b="1" i="1" dirty="0" smtClean="0">
                <a:solidFill>
                  <a:srgbClr val="FF0000"/>
                </a:solidFill>
              </a:rPr>
              <a:t>о, бело</a:t>
            </a:r>
            <a:r>
              <a:rPr lang="ru-RU" b="1" i="1" u="sng" dirty="0" smtClean="0">
                <a:solidFill>
                  <a:srgbClr val="FF0000"/>
                </a:solidFill>
              </a:rPr>
              <a:t>г</a:t>
            </a:r>
            <a:r>
              <a:rPr lang="ru-RU" b="1" i="1" dirty="0" smtClean="0">
                <a:solidFill>
                  <a:srgbClr val="FF0000"/>
                </a:solidFill>
              </a:rPr>
              <a:t>о 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788742"/>
          </a:xfrm>
        </p:spPr>
        <p:txBody>
          <a:bodyPr/>
          <a:lstStyle/>
          <a:p>
            <a:pPr marL="624078" indent="-514350">
              <a:buFont typeface="+mj-lt"/>
              <a:buAutoNum type="arabicPeriod" startAt="5"/>
            </a:pPr>
            <a:r>
              <a:rPr lang="ru-RU" b="1" i="1" dirty="0" smtClean="0">
                <a:solidFill>
                  <a:srgbClr val="0070C0"/>
                </a:solidFill>
              </a:rPr>
              <a:t>Морфологическое написание </a:t>
            </a:r>
            <a:r>
              <a:rPr lang="ru-RU" dirty="0" smtClean="0"/>
              <a:t>отражает грамматику (морфологию), например, </a:t>
            </a:r>
            <a:r>
              <a:rPr lang="ru-RU" i="1" dirty="0" smtClean="0">
                <a:solidFill>
                  <a:srgbClr val="FF0000"/>
                </a:solidFill>
              </a:rPr>
              <a:t>туш</a:t>
            </a:r>
            <a:r>
              <a:rPr lang="ru-RU" i="1" dirty="0" smtClean="0">
                <a:solidFill>
                  <a:srgbClr val="7030A0"/>
                </a:solidFill>
              </a:rPr>
              <a:t> </a:t>
            </a:r>
            <a:r>
              <a:rPr lang="ru-RU" dirty="0" smtClean="0"/>
              <a:t>(музыка)</a:t>
            </a:r>
            <a:r>
              <a:rPr lang="ru-RU" i="1" dirty="0" smtClean="0"/>
              <a:t> – </a:t>
            </a:r>
            <a:r>
              <a:rPr lang="ru-RU" i="1" dirty="0" smtClean="0">
                <a:solidFill>
                  <a:srgbClr val="FF0000"/>
                </a:solidFill>
              </a:rPr>
              <a:t>тушь</a:t>
            </a:r>
            <a:r>
              <a:rPr lang="ru-RU" i="1" dirty="0" smtClean="0">
                <a:solidFill>
                  <a:srgbClr val="7030A0"/>
                </a:solidFill>
              </a:rPr>
              <a:t>.</a:t>
            </a:r>
            <a:r>
              <a:rPr lang="ru-RU" dirty="0" smtClean="0"/>
              <a:t> Употребление мягкого знака в конце слов женского рода после шипящих, где </a:t>
            </a:r>
            <a:r>
              <a:rPr lang="ru-RU" b="1" i="1" dirty="0" err="1" smtClean="0"/>
              <a:t>ь</a:t>
            </a:r>
            <a:r>
              <a:rPr lang="ru-RU" dirty="0" smtClean="0"/>
              <a:t> – бесполезен. </a:t>
            </a:r>
          </a:p>
          <a:p>
            <a:pPr marL="624078" indent="-514350">
              <a:buFont typeface="+mj-lt"/>
              <a:buAutoNum type="arabicPeriod" startAt="5"/>
            </a:pPr>
            <a:r>
              <a:rPr lang="ru-RU" b="1" i="1" dirty="0" smtClean="0">
                <a:solidFill>
                  <a:srgbClr val="0070C0"/>
                </a:solidFill>
              </a:rPr>
              <a:t>Символические написания </a:t>
            </a:r>
            <a:r>
              <a:rPr lang="ru-RU" dirty="0" smtClean="0"/>
              <a:t>стремятся различать лексические омонимы, фонетически неразличимые, например: </a:t>
            </a:r>
            <a:r>
              <a:rPr lang="ru-RU" i="1" dirty="0" smtClean="0">
                <a:solidFill>
                  <a:srgbClr val="FF0000"/>
                </a:solidFill>
              </a:rPr>
              <a:t>Любовь – любовь, </a:t>
            </a:r>
            <a:r>
              <a:rPr lang="en-US" i="1" dirty="0" smtClean="0">
                <a:solidFill>
                  <a:srgbClr val="FF0000"/>
                </a:solidFill>
              </a:rPr>
              <a:t>see</a:t>
            </a:r>
            <a:r>
              <a:rPr lang="ru-RU" i="1" dirty="0" smtClean="0">
                <a:solidFill>
                  <a:srgbClr val="FF0000"/>
                </a:solidFill>
              </a:rPr>
              <a:t> – </a:t>
            </a:r>
            <a:r>
              <a:rPr lang="en-US" i="1" dirty="0" smtClean="0">
                <a:solidFill>
                  <a:srgbClr val="FF0000"/>
                </a:solidFill>
              </a:rPr>
              <a:t>sea</a:t>
            </a:r>
            <a:r>
              <a:rPr lang="ru-RU" i="1" dirty="0" smtClean="0">
                <a:solidFill>
                  <a:srgbClr val="FF0000"/>
                </a:solidFill>
              </a:rPr>
              <a:t>, мороз – дед Мороз, к</a:t>
            </a:r>
            <a:r>
              <a:rPr lang="ru-RU" i="1" u="sng" dirty="0" smtClean="0">
                <a:solidFill>
                  <a:srgbClr val="FF0000"/>
                </a:solidFill>
              </a:rPr>
              <a:t>о</a:t>
            </a:r>
            <a:r>
              <a:rPr lang="ru-RU" i="1" dirty="0" smtClean="0">
                <a:solidFill>
                  <a:srgbClr val="FF0000"/>
                </a:solidFill>
              </a:rPr>
              <a:t>мпания – к</a:t>
            </a:r>
            <a:r>
              <a:rPr lang="ru-RU" i="1" u="sng" dirty="0" smtClean="0">
                <a:solidFill>
                  <a:srgbClr val="FF0000"/>
                </a:solidFill>
              </a:rPr>
              <a:t>а</a:t>
            </a:r>
            <a:r>
              <a:rPr lang="ru-RU" i="1" dirty="0" smtClean="0">
                <a:solidFill>
                  <a:srgbClr val="FF0000"/>
                </a:solidFill>
              </a:rPr>
              <a:t>мпания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714356"/>
            <a:ext cx="8472518" cy="71438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en-US" sz="3600" b="1" dirty="0" smtClean="0">
                <a:solidFill>
                  <a:srgbClr val="00B050"/>
                </a:solidFill>
              </a:rPr>
              <a:t>VII.</a:t>
            </a:r>
            <a:r>
              <a:rPr lang="ru-RU" sz="3600" b="1" dirty="0" smtClean="0">
                <a:solidFill>
                  <a:srgbClr val="00B050"/>
                </a:solidFill>
              </a:rPr>
              <a:t>ТРАНСКРИПЦИЯ И ТРАНСЛИТЕРАЦИЯ</a:t>
            </a:r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785926"/>
            <a:ext cx="7072362" cy="47886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Иногда слова, формы или целые тексты  нужно записать не с помощью принятого письма, а с помощью специального, или иноязычного письма.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78874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 случаях, когда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b="1" dirty="0" smtClean="0"/>
              <a:t>1)</a:t>
            </a:r>
            <a:r>
              <a:rPr lang="ru-RU" dirty="0" smtClean="0"/>
              <a:t> нужно более </a:t>
            </a:r>
            <a:r>
              <a:rPr lang="ru-RU" u="sng" dirty="0" smtClean="0"/>
              <a:t>точно</a:t>
            </a:r>
            <a:r>
              <a:rPr lang="ru-RU" dirty="0" smtClean="0"/>
              <a:t>, чем позволяет обычное письмо, </a:t>
            </a:r>
            <a:r>
              <a:rPr lang="ru-RU" u="sng" dirty="0" smtClean="0"/>
              <a:t>передать фонемный состав языковых единиц</a:t>
            </a:r>
            <a:r>
              <a:rPr lang="ru-RU" dirty="0" smtClean="0"/>
              <a:t> или речевых образований;</a:t>
            </a:r>
          </a:p>
          <a:p>
            <a:pPr>
              <a:buNone/>
            </a:pPr>
            <a:r>
              <a:rPr lang="ru-RU" b="1" dirty="0" smtClean="0"/>
              <a:t>2)</a:t>
            </a:r>
            <a:r>
              <a:rPr lang="ru-RU" dirty="0" smtClean="0"/>
              <a:t> тексты или </a:t>
            </a:r>
            <a:r>
              <a:rPr lang="ru-RU" u="sng" dirty="0" smtClean="0"/>
              <a:t>слова одного языка</a:t>
            </a:r>
            <a:r>
              <a:rPr lang="ru-RU" dirty="0" smtClean="0"/>
              <a:t> (например, имена собственные) </a:t>
            </a:r>
            <a:r>
              <a:rPr lang="ru-RU" u="sng" dirty="0" smtClean="0"/>
              <a:t>нужно воспроизвести в тексте, предназначенном для прочтения носителями другого языка.</a:t>
            </a:r>
            <a:endParaRPr lang="ru-RU" dirty="0" smtClean="0"/>
          </a:p>
          <a:p>
            <a:r>
              <a:rPr lang="ru-RU" dirty="0" smtClean="0"/>
              <a:t>В первом случае используется </a:t>
            </a:r>
            <a:r>
              <a:rPr lang="ru-RU" dirty="0" smtClean="0">
                <a:solidFill>
                  <a:srgbClr val="C00000"/>
                </a:solidFill>
              </a:rPr>
              <a:t>фонематическая</a:t>
            </a:r>
            <a:r>
              <a:rPr lang="ru-RU" dirty="0" smtClean="0"/>
              <a:t> или </a:t>
            </a:r>
            <a:r>
              <a:rPr lang="ru-RU" dirty="0" smtClean="0">
                <a:solidFill>
                  <a:srgbClr val="C00000"/>
                </a:solidFill>
              </a:rPr>
              <a:t>фонетическая транскрипция</a:t>
            </a:r>
            <a:r>
              <a:rPr lang="ru-RU" dirty="0" smtClean="0"/>
              <a:t>, </a:t>
            </a:r>
          </a:p>
          <a:p>
            <a:r>
              <a:rPr lang="ru-RU" dirty="0" smtClean="0"/>
              <a:t>во втором – </a:t>
            </a:r>
            <a:r>
              <a:rPr lang="ru-RU" dirty="0" smtClean="0">
                <a:solidFill>
                  <a:srgbClr val="C00000"/>
                </a:solidFill>
              </a:rPr>
              <a:t>транслитерация</a:t>
            </a:r>
            <a:r>
              <a:rPr lang="ru-RU" dirty="0" smtClean="0"/>
              <a:t> или </a:t>
            </a:r>
            <a:r>
              <a:rPr lang="ru-RU" dirty="0" smtClean="0">
                <a:solidFill>
                  <a:srgbClr val="C00000"/>
                </a:solidFill>
              </a:rPr>
              <a:t>практическая транскрипция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Транскрипция</a:t>
            </a:r>
            <a:r>
              <a:rPr lang="ru-RU" b="1" dirty="0" smtClean="0"/>
              <a:t> </a:t>
            </a:r>
            <a:r>
              <a:rPr lang="ru-RU" dirty="0" smtClean="0"/>
              <a:t>– особая система письма, применяемая для точной передачи звукового состава устной и письменной речи. </a:t>
            </a:r>
          </a:p>
          <a:p>
            <a:pPr>
              <a:buNone/>
            </a:pPr>
            <a:r>
              <a:rPr lang="ru-RU" dirty="0" smtClean="0"/>
              <a:t>Всякая транскрипция исходит из звучания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Транслитерация</a:t>
            </a:r>
            <a:r>
              <a:rPr lang="ru-RU" b="1" i="1" dirty="0" smtClean="0"/>
              <a:t>,</a:t>
            </a:r>
            <a:r>
              <a:rPr lang="ru-RU" dirty="0" smtClean="0"/>
              <a:t> напротив, исходит из написания, из буквенного (</a:t>
            </a:r>
            <a:r>
              <a:rPr lang="ru-RU" dirty="0" err="1" smtClean="0"/>
              <a:t>графемного</a:t>
            </a:r>
            <a:r>
              <a:rPr lang="ru-RU" dirty="0" smtClean="0"/>
              <a:t>) состава передаваемого слова или формы 1 . </a:t>
            </a:r>
            <a:r>
              <a:rPr lang="ru-RU" dirty="0" smtClean="0"/>
              <a:t>Русской </a:t>
            </a:r>
            <a:r>
              <a:rPr lang="ru-RU" dirty="0" smtClean="0"/>
              <a:t>фамилии </a:t>
            </a:r>
            <a:r>
              <a:rPr lang="ru-RU" b="1" i="1" dirty="0" smtClean="0">
                <a:solidFill>
                  <a:srgbClr val="FF0000"/>
                </a:solidFill>
              </a:rPr>
              <a:t>Егоров</a:t>
            </a:r>
            <a:r>
              <a:rPr lang="ru-RU" dirty="0" smtClean="0"/>
              <a:t>: </a:t>
            </a:r>
            <a:endParaRPr lang="ru-RU" dirty="0" smtClean="0"/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в </a:t>
            </a:r>
            <a:r>
              <a:rPr lang="ru-RU" dirty="0" smtClean="0"/>
              <a:t>фонематической транскрипции — </a:t>
            </a:r>
            <a:r>
              <a:rPr lang="ru-RU" dirty="0" smtClean="0">
                <a:solidFill>
                  <a:srgbClr val="FF0000"/>
                </a:solidFill>
              </a:rPr>
              <a:t>/ </a:t>
            </a:r>
            <a:r>
              <a:rPr lang="ru-RU" dirty="0" err="1" smtClean="0">
                <a:solidFill>
                  <a:srgbClr val="FF0000"/>
                </a:solidFill>
              </a:rPr>
              <a:t>jeg'oraf</a:t>
            </a:r>
            <a:r>
              <a:rPr lang="ru-RU" dirty="0" smtClean="0">
                <a:solidFill>
                  <a:srgbClr val="FF0000"/>
                </a:solidFill>
              </a:rPr>
              <a:t> / </a:t>
            </a:r>
            <a:r>
              <a:rPr lang="ru-RU" dirty="0" smtClean="0"/>
              <a:t>или /</a:t>
            </a:r>
            <a:r>
              <a:rPr lang="ru-RU" dirty="0" err="1" smtClean="0">
                <a:solidFill>
                  <a:srgbClr val="FF0000"/>
                </a:solidFill>
              </a:rPr>
              <a:t>йэг'ораф</a:t>
            </a:r>
            <a:r>
              <a:rPr lang="ru-RU" dirty="0" smtClean="0">
                <a:solidFill>
                  <a:srgbClr val="FF0000"/>
                </a:solidFill>
              </a:rPr>
              <a:t>/</a:t>
            </a:r>
            <a:r>
              <a:rPr lang="ru-RU" dirty="0" smtClean="0"/>
              <a:t>, </a:t>
            </a:r>
            <a:endParaRPr lang="ru-RU" dirty="0" smtClean="0"/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в </a:t>
            </a:r>
            <a:r>
              <a:rPr lang="ru-RU" dirty="0" smtClean="0"/>
              <a:t>латинской транслитерации — </a:t>
            </a:r>
            <a:r>
              <a:rPr lang="ru-RU" b="1" i="1" dirty="0" err="1" smtClean="0">
                <a:solidFill>
                  <a:srgbClr val="FF0000"/>
                </a:solidFill>
              </a:rPr>
              <a:t>Egorov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642918"/>
            <a:ext cx="8401080" cy="7143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По целям транскрипция делится на: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145800"/>
          </a:xfrm>
        </p:spPr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ru-RU" b="1" i="1" dirty="0" smtClean="0">
                <a:solidFill>
                  <a:srgbClr val="0070C0"/>
                </a:solidFill>
              </a:rPr>
              <a:t>фонетическую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– используется для передачи слова в полном соответствии с его звучанием, т.е. с её помощью фиксируется  звуковой состав слова. Используются квадратные скобки.</a:t>
            </a:r>
          </a:p>
          <a:p>
            <a:pPr marL="624078" indent="-514350">
              <a:buFont typeface="+mj-lt"/>
              <a:buAutoNum type="arabicPeriod"/>
            </a:pPr>
            <a:endParaRPr lang="ru-RU" dirty="0" smtClean="0"/>
          </a:p>
          <a:p>
            <a:pPr marL="624078" indent="-514350">
              <a:buNone/>
            </a:pPr>
            <a:r>
              <a:rPr lang="ru-RU" i="1" dirty="0" smtClean="0"/>
              <a:t>	</a:t>
            </a:r>
            <a:r>
              <a:rPr lang="ru-RU" i="1" u="sng" dirty="0" smtClean="0"/>
              <a:t>Основной принцип</a:t>
            </a:r>
            <a:r>
              <a:rPr lang="ru-RU" dirty="0" smtClean="0"/>
              <a:t> </a:t>
            </a:r>
            <a:r>
              <a:rPr lang="ru-RU" i="1" u="sng" dirty="0" smtClean="0"/>
              <a:t>фонетической транскрипции</a:t>
            </a:r>
            <a:r>
              <a:rPr lang="ru-RU" dirty="0" smtClean="0"/>
              <a:t> – каждый произнесённый звук должен отдельно зафиксирован в записи в квадратных скобках </a:t>
            </a:r>
            <a:r>
              <a:rPr lang="en-US" dirty="0" smtClean="0">
                <a:solidFill>
                  <a:srgbClr val="FF0000"/>
                </a:solidFill>
              </a:rPr>
              <a:t>[teibl], [pensl].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B050"/>
                </a:solidFill>
              </a:rPr>
              <a:t>Пиктография </a:t>
            </a:r>
            <a:r>
              <a:rPr lang="ru-RU" sz="3100" dirty="0" smtClean="0"/>
              <a:t>применяется:</a:t>
            </a:r>
            <a:endParaRPr lang="ru-RU" sz="3100" b="1" i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360114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ru-RU" sz="2000" dirty="0" smtClean="0"/>
              <a:t>в </a:t>
            </a:r>
            <a:r>
              <a:rPr lang="ru-RU" sz="2000" dirty="0" smtClean="0"/>
              <a:t>расчете на неграмотного или </a:t>
            </a:r>
            <a:endParaRPr lang="ru-RU" sz="2000" dirty="0" smtClean="0"/>
          </a:p>
          <a:p>
            <a:pPr marL="624078" indent="-514350">
              <a:buNone/>
            </a:pPr>
            <a:r>
              <a:rPr lang="ru-RU" sz="2000" dirty="0" smtClean="0"/>
              <a:t>малограмотного </a:t>
            </a:r>
            <a:r>
              <a:rPr lang="ru-RU" sz="2000" dirty="0" smtClean="0"/>
              <a:t>читателя </a:t>
            </a:r>
            <a:r>
              <a:rPr lang="ru-RU" sz="2000" dirty="0" smtClean="0"/>
              <a:t>(сапог, примус</a:t>
            </a:r>
            <a:r>
              <a:rPr lang="ru-RU" sz="2000" dirty="0" smtClean="0"/>
              <a:t>, </a:t>
            </a:r>
            <a:r>
              <a:rPr lang="ru-RU" sz="2000" dirty="0" smtClean="0"/>
              <a:t>калач); </a:t>
            </a:r>
          </a:p>
          <a:p>
            <a:pPr marL="624078" indent="-514350">
              <a:buNone/>
            </a:pPr>
            <a:r>
              <a:rPr lang="ru-RU" sz="2000" dirty="0" smtClean="0"/>
              <a:t>знаки </a:t>
            </a:r>
            <a:r>
              <a:rPr lang="ru-RU" sz="2000" dirty="0" smtClean="0"/>
              <a:t>пожарной повинности </a:t>
            </a:r>
            <a:r>
              <a:rPr lang="ru-RU" sz="2000" dirty="0" smtClean="0"/>
              <a:t>(дощечка </a:t>
            </a:r>
          </a:p>
          <a:p>
            <a:pPr marL="624078" indent="-514350">
              <a:buNone/>
            </a:pPr>
            <a:r>
              <a:rPr lang="ru-RU" sz="2000" dirty="0" smtClean="0"/>
              <a:t>с </a:t>
            </a:r>
            <a:r>
              <a:rPr lang="ru-RU" sz="2000" dirty="0" smtClean="0"/>
              <a:t>изображением ведра, топора и т.д</a:t>
            </a:r>
            <a:r>
              <a:rPr lang="ru-RU" sz="2000" dirty="0" smtClean="0"/>
              <a:t>.); в  букварях</a:t>
            </a:r>
          </a:p>
          <a:p>
            <a:pPr marL="624078" indent="-514350">
              <a:buNone/>
            </a:pPr>
            <a:r>
              <a:rPr lang="ru-RU" sz="2000" dirty="0" smtClean="0"/>
              <a:t>картинки;</a:t>
            </a:r>
          </a:p>
          <a:p>
            <a:pPr marL="624078" indent="-514350">
              <a:buFont typeface="+mj-lt"/>
              <a:buAutoNum type="arabicPeriod" startAt="2"/>
            </a:pPr>
            <a:r>
              <a:rPr lang="ru-RU" sz="2000" dirty="0" smtClean="0"/>
              <a:t>когда </a:t>
            </a:r>
            <a:r>
              <a:rPr lang="ru-RU" sz="2000" dirty="0" smtClean="0"/>
              <a:t>неизвестен язык читателя, </a:t>
            </a:r>
            <a:endParaRPr lang="ru-RU" sz="2000" dirty="0" smtClean="0"/>
          </a:p>
          <a:p>
            <a:pPr marL="624078" indent="-514350">
              <a:buNone/>
            </a:pPr>
            <a:r>
              <a:rPr lang="ru-RU" sz="2000" dirty="0" smtClean="0"/>
              <a:t>рисунки </a:t>
            </a:r>
            <a:r>
              <a:rPr lang="ru-RU" sz="2000" dirty="0" smtClean="0"/>
              <a:t>горничной, </a:t>
            </a:r>
            <a:r>
              <a:rPr lang="ru-RU" sz="2000" dirty="0" smtClean="0"/>
              <a:t>официанта у</a:t>
            </a:r>
          </a:p>
          <a:p>
            <a:pPr marL="624078" indent="-514350">
              <a:buNone/>
            </a:pPr>
            <a:r>
              <a:rPr lang="ru-RU" sz="2000" dirty="0" smtClean="0"/>
              <a:t>кнопок звонков </a:t>
            </a:r>
            <a:r>
              <a:rPr lang="ru-RU" sz="2000" dirty="0" smtClean="0"/>
              <a:t>в гостинице «Интурист».</a:t>
            </a:r>
          </a:p>
          <a:p>
            <a:endParaRPr lang="ru-RU" dirty="0"/>
          </a:p>
        </p:txBody>
      </p:sp>
      <p:pic>
        <p:nvPicPr>
          <p:cNvPr id="1027" name="Picture 3" descr="C:\Users\Марина\Pictures\4bf7d91c930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6675">
            <a:off x="6929454" y="428604"/>
            <a:ext cx="2071670" cy="2857496"/>
          </a:xfrm>
          <a:prstGeom prst="rect">
            <a:avLst/>
          </a:prstGeom>
          <a:noFill/>
        </p:spPr>
      </p:pic>
      <p:pic>
        <p:nvPicPr>
          <p:cNvPr id="1029" name="Picture 5" descr="C:\Users\Марина\Pictures\images (29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620775">
            <a:off x="3286116" y="4071942"/>
            <a:ext cx="2071670" cy="2643182"/>
          </a:xfrm>
          <a:prstGeom prst="rect">
            <a:avLst/>
          </a:prstGeom>
          <a:noFill/>
        </p:spPr>
      </p:pic>
      <p:pic>
        <p:nvPicPr>
          <p:cNvPr id="1031" name="Picture 7" descr="C:\Users\Марина\Pictures\images (30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182676">
            <a:off x="714348" y="4214818"/>
            <a:ext cx="1643074" cy="2143140"/>
          </a:xfrm>
          <a:prstGeom prst="rect">
            <a:avLst/>
          </a:prstGeom>
          <a:noFill/>
        </p:spPr>
      </p:pic>
      <p:pic>
        <p:nvPicPr>
          <p:cNvPr id="1033" name="Picture 9" descr="http://www.grafamania.net/uploads/posts/2008-08/1219530257_pictograms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1080795">
            <a:off x="6000760" y="3000372"/>
            <a:ext cx="2786082" cy="3857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645866"/>
          </a:xfrm>
        </p:spPr>
        <p:txBody>
          <a:bodyPr>
            <a:normAutofit lnSpcReduction="10000"/>
          </a:bodyPr>
          <a:lstStyle/>
          <a:p>
            <a:pPr marL="624078" indent="-514350">
              <a:buFont typeface="+mj-lt"/>
              <a:buAutoNum type="arabicPeriod" startAt="2"/>
            </a:pPr>
            <a:r>
              <a:rPr lang="ru-RU" b="1" i="1" dirty="0" smtClean="0">
                <a:solidFill>
                  <a:srgbClr val="0070C0"/>
                </a:solidFill>
              </a:rPr>
              <a:t>Фонематическая транскрипция</a:t>
            </a:r>
            <a:r>
              <a:rPr lang="ru-RU" b="1" dirty="0" smtClean="0"/>
              <a:t> </a:t>
            </a:r>
            <a:r>
              <a:rPr lang="ru-RU" dirty="0" smtClean="0"/>
              <a:t>используется</a:t>
            </a:r>
            <a:r>
              <a:rPr lang="ru-RU" b="1" dirty="0" smtClean="0"/>
              <a:t> </a:t>
            </a:r>
            <a:r>
              <a:rPr lang="ru-RU" dirty="0" smtClean="0"/>
              <a:t>для </a:t>
            </a:r>
            <a:r>
              <a:rPr lang="ru-RU" dirty="0" smtClean="0"/>
              <a:t>передачи фонемного состава слова, не отражая возникающих в слабых позициях вариантов и вариаций. Она применяется в записях примеров и парадигм грамматики, где </a:t>
            </a:r>
            <a:r>
              <a:rPr lang="ru-RU" i="1" dirty="0" smtClean="0">
                <a:solidFill>
                  <a:srgbClr val="FF0000"/>
                </a:solidFill>
              </a:rPr>
              <a:t>важна структурная, а не произносительная сторона</a:t>
            </a:r>
            <a:r>
              <a:rPr lang="ru-RU" dirty="0" smtClean="0"/>
              <a:t> дела. </a:t>
            </a:r>
          </a:p>
          <a:p>
            <a:pPr marL="624078" indent="-514350">
              <a:buNone/>
            </a:pPr>
            <a:r>
              <a:rPr lang="ru-RU" i="1" dirty="0" smtClean="0"/>
              <a:t>	</a:t>
            </a:r>
            <a:r>
              <a:rPr lang="ru-RU" i="1" u="sng" dirty="0" smtClean="0"/>
              <a:t>Основной принцип фонематической транскрипции</a:t>
            </a:r>
            <a:r>
              <a:rPr lang="ru-RU" dirty="0" smtClean="0"/>
              <a:t> – каждая фонема независимо от позиции изображается всегда одним и тем же знаком</a:t>
            </a:r>
          </a:p>
          <a:p>
            <a:pPr marL="624078" indent="-514350">
              <a:buNone/>
            </a:pPr>
            <a:r>
              <a:rPr lang="ru-RU" dirty="0" smtClean="0">
                <a:solidFill>
                  <a:srgbClr val="FF0000"/>
                </a:solidFill>
                <a:latin typeface="Newton Phonetic ABBYY"/>
              </a:rPr>
              <a:t>&lt;</a:t>
            </a:r>
            <a:r>
              <a:rPr lang="en-US" dirty="0" smtClean="0">
                <a:solidFill>
                  <a:srgbClr val="FF0000"/>
                </a:solidFill>
                <a:latin typeface="Newton Phonetic ABBYY"/>
              </a:rPr>
              <a:t>ja</a:t>
            </a:r>
            <a:r>
              <a:rPr lang="ru-RU" dirty="0" smtClean="0">
                <a:solidFill>
                  <a:srgbClr val="FF0000"/>
                </a:solidFill>
                <a:latin typeface="Newton Phonetic ABBYY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Newton Phonetic ABBYY"/>
              </a:rPr>
              <a:t>н</a:t>
            </a:r>
            <a:r>
              <a:rPr lang="en-US" dirty="0" smtClean="0">
                <a:solidFill>
                  <a:srgbClr val="FF0000"/>
                </a:solidFill>
                <a:latin typeface="Newton Phonetic ABBYY"/>
              </a:rPr>
              <a:t>’</a:t>
            </a:r>
            <a:r>
              <a:rPr lang="ru-RU" dirty="0" smtClean="0">
                <a:solidFill>
                  <a:srgbClr val="FF0000"/>
                </a:solidFill>
                <a:latin typeface="Newton Phonetic ABBYY"/>
              </a:rPr>
              <a:t>э</a:t>
            </a:r>
            <a:r>
              <a:rPr lang="en-US" dirty="0" smtClean="0">
                <a:solidFill>
                  <a:srgbClr val="FF0000"/>
                </a:solidFill>
                <a:latin typeface="Newton Phonetic ABBYY"/>
              </a:rPr>
              <a:t>-</a:t>
            </a:r>
            <a:r>
              <a:rPr lang="ru-RU" dirty="0" smtClean="0">
                <a:solidFill>
                  <a:srgbClr val="FF0000"/>
                </a:solidFill>
                <a:latin typeface="Newton Phonetic ABBYY"/>
              </a:rPr>
              <a:t>мог ви-сох-нут</a:t>
            </a:r>
            <a:r>
              <a:rPr lang="en-US" dirty="0" smtClean="0">
                <a:solidFill>
                  <a:srgbClr val="FF0000"/>
                </a:solidFill>
                <a:latin typeface="Newton Phonetic ABBYY"/>
              </a:rPr>
              <a:t>’</a:t>
            </a:r>
            <a:r>
              <a:rPr lang="ru-RU" dirty="0" smtClean="0">
                <a:solidFill>
                  <a:srgbClr val="FF0000"/>
                </a:solidFill>
                <a:latin typeface="Newton Phonetic ABBYY"/>
              </a:rPr>
              <a:t> так-как промок на-сквоз</a:t>
            </a:r>
            <a:r>
              <a:rPr lang="en-US" dirty="0" smtClean="0">
                <a:solidFill>
                  <a:srgbClr val="FF0000"/>
                </a:solidFill>
                <a:latin typeface="Newton Phonetic ABBYY"/>
              </a:rPr>
              <a:t>’</a:t>
            </a:r>
            <a:r>
              <a:rPr lang="ru-RU" dirty="0" smtClean="0">
                <a:solidFill>
                  <a:srgbClr val="FF0000"/>
                </a:solidFill>
                <a:latin typeface="Newton Phonetic ABBYY"/>
              </a:rPr>
              <a:t> &gt;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7472386" cy="5431552"/>
          </a:xfrm>
        </p:spPr>
        <p:txBody>
          <a:bodyPr/>
          <a:lstStyle/>
          <a:p>
            <a:pPr marL="624078" indent="-514350">
              <a:buFont typeface="+mj-lt"/>
              <a:buAutoNum type="arabicPeriod" startAt="3"/>
            </a:pPr>
            <a:r>
              <a:rPr lang="ru-RU" b="1" i="1" dirty="0" smtClean="0">
                <a:solidFill>
                  <a:srgbClr val="0070C0"/>
                </a:solidFill>
              </a:rPr>
              <a:t>Практическая транскрипция </a:t>
            </a:r>
            <a:r>
              <a:rPr lang="ru-RU" dirty="0" smtClean="0"/>
              <a:t> </a:t>
            </a:r>
            <a:r>
              <a:rPr lang="ru-RU" u="sng" dirty="0" smtClean="0"/>
              <a:t>исходит из звучания</a:t>
            </a:r>
            <a:r>
              <a:rPr lang="ru-RU" dirty="0" smtClean="0"/>
              <a:t>, это – передача слов и их сочетаний одного языка в слова другого языка, она используется для передачи иноязычных слов средствами национального алфавита.</a:t>
            </a:r>
          </a:p>
          <a:p>
            <a:pPr marL="624078" indent="-514350">
              <a:buNone/>
            </a:pPr>
            <a:r>
              <a:rPr lang="ru-RU" i="1" dirty="0" smtClean="0">
                <a:solidFill>
                  <a:srgbClr val="7030A0"/>
                </a:solidFill>
              </a:rPr>
              <a:t>	</a:t>
            </a:r>
            <a:r>
              <a:rPr lang="ru-RU" b="1" i="1" dirty="0" smtClean="0">
                <a:solidFill>
                  <a:srgbClr val="FF0000"/>
                </a:solidFill>
              </a:rPr>
              <a:t>Париж, Рим, Вена, Швеция, остров Пасхи .</a:t>
            </a:r>
          </a:p>
          <a:p>
            <a:pPr marL="624078" indent="-514350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	</a:t>
            </a:r>
            <a:r>
              <a:rPr lang="en-US" b="1" i="1" dirty="0" smtClean="0">
                <a:solidFill>
                  <a:srgbClr val="FF0000"/>
                </a:solidFill>
              </a:rPr>
              <a:t>Harry – </a:t>
            </a:r>
            <a:r>
              <a:rPr lang="ru-RU" b="1" i="1" dirty="0" smtClean="0">
                <a:solidFill>
                  <a:srgbClr val="FF0000"/>
                </a:solidFill>
              </a:rPr>
              <a:t>Гарри , </a:t>
            </a:r>
            <a:r>
              <a:rPr lang="en-US" b="1" i="1" dirty="0" smtClean="0">
                <a:solidFill>
                  <a:srgbClr val="FF0000"/>
                </a:solidFill>
              </a:rPr>
              <a:t>Henry – </a:t>
            </a:r>
            <a:r>
              <a:rPr lang="ru-RU" b="1" i="1" dirty="0" smtClean="0">
                <a:solidFill>
                  <a:srgbClr val="FF0000"/>
                </a:solidFill>
              </a:rPr>
              <a:t>Генри </a:t>
            </a:r>
          </a:p>
          <a:p>
            <a:pPr marL="624078" indent="-514350">
              <a:buNone/>
            </a:pPr>
            <a:endParaRPr lang="ru-RU" i="1" dirty="0" smtClean="0">
              <a:solidFill>
                <a:srgbClr val="7030A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288676"/>
          </a:xfrm>
        </p:spPr>
        <p:txBody>
          <a:bodyPr/>
          <a:lstStyle/>
          <a:p>
            <a:pPr marL="624078" indent="-514350"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Транслитерация</a:t>
            </a:r>
            <a:r>
              <a:rPr lang="ru-RU" b="1" dirty="0" smtClean="0"/>
              <a:t> </a:t>
            </a:r>
            <a:r>
              <a:rPr lang="ru-RU" u="sng" dirty="0" smtClean="0"/>
              <a:t>исходит из написания</a:t>
            </a:r>
            <a:r>
              <a:rPr lang="ru-RU" dirty="0" smtClean="0"/>
              <a:t> – перевод буквенного написания из одной системы письма в другую. </a:t>
            </a:r>
          </a:p>
          <a:p>
            <a:pPr marL="624078" indent="-514350">
              <a:buNone/>
            </a:pPr>
            <a:r>
              <a:rPr lang="ru-RU" dirty="0" smtClean="0"/>
              <a:t>Транслитерация универсальна, она не ориентируется на какой-либо отдельный алфавит.</a:t>
            </a:r>
          </a:p>
          <a:p>
            <a:pPr marL="624078" indent="-514350">
              <a:buNone/>
            </a:pPr>
            <a:endParaRPr lang="ru-RU" dirty="0" smtClean="0"/>
          </a:p>
          <a:p>
            <a:pPr marL="624078" indent="-514350"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FF0000"/>
                </a:solidFill>
              </a:rPr>
              <a:t>Љ</a:t>
            </a:r>
            <a:r>
              <a:rPr lang="en-US" dirty="0" smtClean="0">
                <a:solidFill>
                  <a:srgbClr val="FF0000"/>
                </a:solidFill>
              </a:rPr>
              <a:t>y</a:t>
            </a:r>
            <a:r>
              <a:rPr lang="ru-RU" dirty="0" smtClean="0">
                <a:solidFill>
                  <a:srgbClr val="FF0000"/>
                </a:solidFill>
              </a:rPr>
              <a:t>б</a:t>
            </a:r>
            <a:r>
              <a:rPr lang="en-US" dirty="0" smtClean="0">
                <a:solidFill>
                  <a:srgbClr val="FF0000"/>
                </a:solidFill>
              </a:rPr>
              <a:t>љ</a:t>
            </a:r>
            <a:r>
              <a:rPr lang="ru-RU" dirty="0" err="1" smtClean="0">
                <a:solidFill>
                  <a:srgbClr val="FF0000"/>
                </a:solidFill>
              </a:rPr>
              <a:t>ана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(серб) – </a:t>
            </a:r>
            <a:r>
              <a:rPr lang="en-US" dirty="0" smtClean="0">
                <a:solidFill>
                  <a:srgbClr val="FF0000"/>
                </a:solidFill>
              </a:rPr>
              <a:t>Ljubljana</a:t>
            </a:r>
            <a:r>
              <a:rPr lang="en-US" dirty="0" smtClean="0"/>
              <a:t> (</a:t>
            </a:r>
            <a:r>
              <a:rPr lang="ru-RU" dirty="0" err="1" smtClean="0"/>
              <a:t>хорв</a:t>
            </a:r>
            <a:r>
              <a:rPr lang="ru-RU" dirty="0" smtClean="0"/>
              <a:t>).</a:t>
            </a:r>
            <a:endParaRPr lang="ru-RU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28670"/>
            <a:ext cx="9144000" cy="85725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Транслитерация и практическая транскрипция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7902372" cy="31181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7412"/>
                <a:gridCol w="2901760"/>
                <a:gridCol w="2743200"/>
              </a:tblGrid>
              <a:tr h="141129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Русское написание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Транслитерация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Практическая транскрипция</a:t>
                      </a:r>
                    </a:p>
                  </a:txBody>
                  <a:tcPr marL="68580" marR="68580" marT="0" marB="0"/>
                </a:tc>
              </a:tr>
              <a:tr h="141129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Лапшин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800" i="1" dirty="0" err="1">
                          <a:latin typeface="Times New Roman"/>
                          <a:ea typeface="Times New Roman"/>
                        </a:rPr>
                        <a:t>Lapšin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Нем</a:t>
                      </a:r>
                      <a:r>
                        <a:rPr lang="en-US" sz="2800" dirty="0">
                          <a:latin typeface="Times New Roman"/>
                          <a:ea typeface="Times New Roman"/>
                        </a:rPr>
                        <a:t>.    </a:t>
                      </a:r>
                      <a:r>
                        <a:rPr lang="en-US" sz="2800" i="1" dirty="0">
                          <a:latin typeface="Times New Roman"/>
                          <a:ea typeface="Times New Roman"/>
                        </a:rPr>
                        <a:t>Lapschin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Анг</a:t>
                      </a:r>
                      <a:r>
                        <a:rPr lang="en-US" sz="2800" dirty="0">
                          <a:latin typeface="Times New Roman"/>
                          <a:ea typeface="Times New Roman"/>
                        </a:rPr>
                        <a:t>.     </a:t>
                      </a:r>
                      <a:r>
                        <a:rPr lang="en-US" sz="2800" i="1" dirty="0">
                          <a:latin typeface="Times New Roman"/>
                          <a:ea typeface="Times New Roman"/>
                        </a:rPr>
                        <a:t>Lapshin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Франц</a:t>
                      </a:r>
                      <a:r>
                        <a:rPr lang="en-US" sz="2800" dirty="0">
                          <a:latin typeface="Times New Roman"/>
                          <a:ea typeface="Times New Roman"/>
                        </a:rPr>
                        <a:t>. </a:t>
                      </a:r>
                      <a:r>
                        <a:rPr lang="en-US" sz="2800" i="1" dirty="0">
                          <a:latin typeface="Times New Roman"/>
                          <a:ea typeface="Times New Roman"/>
                        </a:rPr>
                        <a:t>Lapchine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Итал</a:t>
                      </a:r>
                      <a:r>
                        <a:rPr lang="en-US" sz="2800" dirty="0">
                          <a:latin typeface="Times New Roman"/>
                          <a:ea typeface="Times New Roman"/>
                        </a:rPr>
                        <a:t>.    </a:t>
                      </a:r>
                      <a:r>
                        <a:rPr lang="en-US" sz="2800" i="1" dirty="0">
                          <a:latin typeface="Times New Roman"/>
                          <a:ea typeface="Times New Roman"/>
                        </a:rPr>
                        <a:t>Lapscin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AutoNum type="arabicPeriod"/>
            </a:pPr>
            <a:r>
              <a:rPr lang="ru-RU" dirty="0" smtClean="0"/>
              <a:t>Реформатский А.А. Введение в языковедение. М., 1996. - С. 364-383.</a:t>
            </a:r>
          </a:p>
          <a:p>
            <a:pPr marL="624078" indent="-514350">
              <a:buAutoNum type="arabicPeriod"/>
            </a:pPr>
            <a:r>
              <a:rPr lang="ru-RU" dirty="0" smtClean="0"/>
              <a:t>Маслов Ю.С. Введение в языкознание. М., 1998. – С. 238-262. </a:t>
            </a:r>
            <a:endParaRPr lang="ru-RU" dirty="0" smtClean="0"/>
          </a:p>
          <a:p>
            <a:pPr marL="624078" indent="-514350">
              <a:buAutoNum type="arabicPeriod"/>
            </a:pPr>
            <a:r>
              <a:rPr lang="ru-RU" dirty="0" smtClean="0"/>
              <a:t>Буркова С.И. Курс лекций по «Введению в языкознание», Новосибирск, 2003.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57150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Идеография </a:t>
            </a:r>
            <a:r>
              <a:rPr lang="ru-RU" sz="3100" dirty="0" smtClean="0"/>
              <a:t>отражает план </a:t>
            </a:r>
            <a:r>
              <a:rPr lang="ru-RU" sz="3100" dirty="0" smtClean="0"/>
              <a:t>содержания </a:t>
            </a:r>
            <a:endParaRPr lang="ru-RU" sz="3100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6043626" cy="485778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400" dirty="0" smtClean="0"/>
              <a:t>Схематичные </a:t>
            </a:r>
            <a:r>
              <a:rPr lang="ru-RU" sz="2400" dirty="0" smtClean="0"/>
              <a:t>знаки (они требуют </a:t>
            </a:r>
            <a:r>
              <a:rPr lang="ru-RU" sz="2400" dirty="0" smtClean="0"/>
              <a:t>обучения): </a:t>
            </a:r>
          </a:p>
          <a:p>
            <a:pPr>
              <a:buNone/>
            </a:pPr>
            <a:r>
              <a:rPr lang="ru-RU" sz="2400" i="1" dirty="0" smtClean="0">
                <a:solidFill>
                  <a:srgbClr val="FF0000"/>
                </a:solidFill>
              </a:rPr>
              <a:t>Зигзаг</a:t>
            </a:r>
            <a:r>
              <a:rPr lang="ru-RU" sz="2400" dirty="0" smtClean="0"/>
              <a:t> - знак </a:t>
            </a:r>
            <a:r>
              <a:rPr lang="ru-RU" sz="2400" dirty="0" smtClean="0"/>
              <a:t>поворотов, </a:t>
            </a:r>
            <a:endParaRPr lang="ru-RU" sz="2400" dirty="0" smtClean="0"/>
          </a:p>
          <a:p>
            <a:pPr>
              <a:buNone/>
            </a:pPr>
            <a:r>
              <a:rPr lang="ru-RU" sz="2400" i="1" dirty="0" smtClean="0">
                <a:solidFill>
                  <a:srgbClr val="FF0000"/>
                </a:solidFill>
              </a:rPr>
              <a:t>Крест</a:t>
            </a:r>
            <a:r>
              <a:rPr lang="ru-RU" sz="2400" dirty="0" smtClean="0"/>
              <a:t> - </a:t>
            </a:r>
            <a:r>
              <a:rPr lang="ru-RU" sz="2400" dirty="0" smtClean="0"/>
              <a:t>знак </a:t>
            </a:r>
            <a:r>
              <a:rPr lang="ru-RU" sz="2400" dirty="0" smtClean="0"/>
              <a:t>перекрёстка,</a:t>
            </a:r>
          </a:p>
          <a:p>
            <a:pPr>
              <a:buNone/>
            </a:pPr>
            <a:r>
              <a:rPr lang="ru-RU" sz="2400" i="1" dirty="0" smtClean="0">
                <a:solidFill>
                  <a:srgbClr val="FF0000"/>
                </a:solidFill>
              </a:rPr>
              <a:t>Восклицательный </a:t>
            </a:r>
            <a:r>
              <a:rPr lang="ru-RU" sz="2400" i="1" dirty="0" smtClean="0">
                <a:solidFill>
                  <a:srgbClr val="FF0000"/>
                </a:solidFill>
              </a:rPr>
              <a:t>знак </a:t>
            </a:r>
            <a:r>
              <a:rPr lang="ru-RU" sz="2400" i="1" dirty="0" smtClean="0">
                <a:solidFill>
                  <a:srgbClr val="FF0000"/>
                </a:solidFill>
              </a:rPr>
              <a:t>-</a:t>
            </a:r>
            <a:r>
              <a:rPr lang="ru-RU" sz="2400" dirty="0" smtClean="0"/>
              <a:t> </a:t>
            </a:r>
            <a:r>
              <a:rPr lang="ru-RU" sz="2400" dirty="0" smtClean="0"/>
              <a:t>предупреждение опасности и т.п.), </a:t>
            </a:r>
            <a:endParaRPr lang="ru-RU" sz="2400" dirty="0" smtClean="0"/>
          </a:p>
          <a:p>
            <a:pPr>
              <a:buNone/>
            </a:pPr>
            <a:r>
              <a:rPr lang="ru-RU" sz="2400" i="1" dirty="0" smtClean="0">
                <a:solidFill>
                  <a:srgbClr val="FF0000"/>
                </a:solidFill>
              </a:rPr>
              <a:t>Череп </a:t>
            </a:r>
            <a:r>
              <a:rPr lang="ru-RU" sz="2400" i="1" dirty="0" smtClean="0">
                <a:solidFill>
                  <a:srgbClr val="FF0000"/>
                </a:solidFill>
              </a:rPr>
              <a:t>и </a:t>
            </a:r>
            <a:r>
              <a:rPr lang="ru-RU" sz="2400" i="1" dirty="0" smtClean="0">
                <a:solidFill>
                  <a:srgbClr val="FF0000"/>
                </a:solidFill>
              </a:rPr>
              <a:t>кости -</a:t>
            </a:r>
            <a:r>
              <a:rPr lang="ru-RU" sz="2400" dirty="0" smtClean="0"/>
              <a:t> высокое напряжение, </a:t>
            </a:r>
          </a:p>
          <a:p>
            <a:pPr>
              <a:buNone/>
            </a:pPr>
            <a:r>
              <a:rPr lang="ru-RU" sz="2400" i="1" dirty="0" smtClean="0">
                <a:solidFill>
                  <a:srgbClr val="FF0000"/>
                </a:solidFill>
              </a:rPr>
              <a:t>Змея и чаша с ядом </a:t>
            </a:r>
            <a:r>
              <a:rPr lang="ru-RU" sz="2400" dirty="0" smtClean="0"/>
              <a:t>– медицинская эмблема,</a:t>
            </a:r>
          </a:p>
          <a:p>
            <a:pPr>
              <a:buNone/>
            </a:pPr>
            <a:r>
              <a:rPr lang="ru-RU" sz="2400" i="1" dirty="0" smtClean="0">
                <a:solidFill>
                  <a:srgbClr val="FF0000"/>
                </a:solidFill>
              </a:rPr>
              <a:t>Условные </a:t>
            </a:r>
            <a:r>
              <a:rPr lang="ru-RU" sz="2400" i="1" dirty="0" smtClean="0">
                <a:solidFill>
                  <a:srgbClr val="FF0000"/>
                </a:solidFill>
              </a:rPr>
              <a:t>знаки в </a:t>
            </a:r>
            <a:endParaRPr lang="ru-RU" sz="2400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400" i="1" dirty="0" smtClean="0">
                <a:solidFill>
                  <a:srgbClr val="FF0000"/>
                </a:solidFill>
              </a:rPr>
              <a:t>картографии </a:t>
            </a:r>
            <a:r>
              <a:rPr lang="ru-RU" sz="2400" i="1" dirty="0" smtClean="0">
                <a:solidFill>
                  <a:srgbClr val="FF0000"/>
                </a:solidFill>
              </a:rPr>
              <a:t>и </a:t>
            </a:r>
            <a:endParaRPr lang="ru-RU" sz="2400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400" i="1" dirty="0" smtClean="0">
                <a:solidFill>
                  <a:srgbClr val="FF0000"/>
                </a:solidFill>
              </a:rPr>
              <a:t>топографии </a:t>
            </a:r>
            <a:r>
              <a:rPr lang="ru-RU" sz="2400" dirty="0" smtClean="0"/>
              <a:t>(знаки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полезных </a:t>
            </a:r>
          </a:p>
          <a:p>
            <a:pPr>
              <a:buNone/>
            </a:pPr>
            <a:r>
              <a:rPr lang="ru-RU" sz="2400" dirty="0" smtClean="0"/>
              <a:t>ископаемых</a:t>
            </a:r>
            <a:r>
              <a:rPr lang="ru-RU" sz="2400" dirty="0" smtClean="0"/>
              <a:t>, знаки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населённых </a:t>
            </a:r>
            <a:r>
              <a:rPr lang="ru-RU" sz="2400" dirty="0" smtClean="0"/>
              <a:t>пунктов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и </a:t>
            </a:r>
            <a:r>
              <a:rPr lang="ru-RU" sz="2400" dirty="0" smtClean="0"/>
              <a:t>т.п</a:t>
            </a:r>
            <a:r>
              <a:rPr lang="ru-RU" sz="2400" dirty="0" smtClean="0"/>
              <a:t>.).</a:t>
            </a:r>
            <a:endParaRPr lang="ru-RU" sz="24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3010" name="Picture 2" descr="http://t1.gstatic.com/images?q=tbn:ANd9GcRDlL_U_zGistB_BFxiMmOsHwyRz3ZvhIfcizOae_lXzjhqhoPAkV0EC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86710" y="1000108"/>
            <a:ext cx="1143008" cy="1214446"/>
          </a:xfrm>
          <a:prstGeom prst="rect">
            <a:avLst/>
          </a:prstGeom>
          <a:noFill/>
        </p:spPr>
      </p:pic>
      <p:pic>
        <p:nvPicPr>
          <p:cNvPr id="43012" name="Picture 4" descr="http://t0.gstatic.com/images?q=tbn:ANd9GcSKJbWupwShGOJp-kZd-QKEiKgpSxVIRwp7DQqsCGQ5IvJVae1TnXAekdA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1714488"/>
            <a:ext cx="1428750" cy="1219201"/>
          </a:xfrm>
          <a:prstGeom prst="rect">
            <a:avLst/>
          </a:prstGeom>
          <a:noFill/>
        </p:spPr>
      </p:pic>
      <p:pic>
        <p:nvPicPr>
          <p:cNvPr id="43014" name="Picture 6" descr="http://t3.gstatic.com/images?q=tbn:ANd9GcTFUZ9G6_0MABoa9Qi1Hg8e5SvcPDrybXVdnOm1UlUBBKqSlK6fWBp65tu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2857496"/>
            <a:ext cx="1214446" cy="1214446"/>
          </a:xfrm>
          <a:prstGeom prst="rect">
            <a:avLst/>
          </a:prstGeom>
          <a:noFill/>
        </p:spPr>
      </p:pic>
      <p:pic>
        <p:nvPicPr>
          <p:cNvPr id="43016" name="Picture 8" descr="C:\Users\Марина\Pictures\W03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15206" y="4500570"/>
            <a:ext cx="1714512" cy="1500198"/>
          </a:xfrm>
          <a:prstGeom prst="rect">
            <a:avLst/>
          </a:prstGeom>
          <a:noFill/>
        </p:spPr>
      </p:pic>
      <p:pic>
        <p:nvPicPr>
          <p:cNvPr id="43020" name="Picture 12" descr="http://t3.gstatic.com/images?q=tbn:ANd9GcRSM1WwFwDYMUkQR6EQ38sXWuOi20u9diWBlIQT755xOmy3gDFcqhdsjGw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72132" y="3071810"/>
            <a:ext cx="1143008" cy="1285884"/>
          </a:xfrm>
          <a:prstGeom prst="rect">
            <a:avLst/>
          </a:prstGeom>
          <a:noFill/>
        </p:spPr>
      </p:pic>
      <p:pic>
        <p:nvPicPr>
          <p:cNvPr id="43026" name="Picture 18" descr="http://borus.edusite.ru/images/clip_image003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28992" y="4500570"/>
            <a:ext cx="3429024" cy="2143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Идеография применяется, когда понятие нужно выразить: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i="1" dirty="0" smtClean="0">
                <a:solidFill>
                  <a:srgbClr val="FF0000"/>
                </a:solidFill>
              </a:rPr>
              <a:t>точно</a:t>
            </a:r>
            <a:r>
              <a:rPr lang="ru-RU" i="1" dirty="0" smtClean="0">
                <a:solidFill>
                  <a:srgbClr val="FF0000"/>
                </a:solidFill>
              </a:rPr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i="1" dirty="0" smtClean="0">
                <a:solidFill>
                  <a:srgbClr val="FF0000"/>
                </a:solidFill>
              </a:rPr>
              <a:t>лаконично</a:t>
            </a:r>
            <a:r>
              <a:rPr lang="ru-RU" i="1" dirty="0" smtClean="0">
                <a:solidFill>
                  <a:srgbClr val="FF0000"/>
                </a:solidFill>
              </a:rPr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i="1" dirty="0" smtClean="0">
                <a:solidFill>
                  <a:srgbClr val="FF0000"/>
                </a:solidFill>
              </a:rPr>
              <a:t>сделать </a:t>
            </a:r>
            <a:r>
              <a:rPr lang="ru-RU" i="1" dirty="0" smtClean="0">
                <a:solidFill>
                  <a:srgbClr val="FF0000"/>
                </a:solidFill>
              </a:rPr>
              <a:t>написание международным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 отличие от пиктографии идеографическое письмо </a:t>
            </a:r>
            <a:r>
              <a:rPr lang="ru-RU" dirty="0" smtClean="0"/>
              <a:t>– </a:t>
            </a:r>
            <a:r>
              <a:rPr lang="ru-RU" dirty="0" err="1" smtClean="0"/>
              <a:t>письмо</a:t>
            </a:r>
            <a:r>
              <a:rPr lang="ru-RU" dirty="0" smtClean="0"/>
              <a:t> для тех, кто знает соответствующие данной </a:t>
            </a:r>
            <a:r>
              <a:rPr lang="ru-RU" dirty="0" smtClean="0"/>
              <a:t>области знания знаки.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57150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Иероглифика -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1458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цифры, выражающие понятие числа,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специальные символы:</a:t>
            </a:r>
          </a:p>
          <a:p>
            <a:r>
              <a:rPr lang="ru-RU" dirty="0" smtClean="0"/>
              <a:t>математические знаки, </a:t>
            </a:r>
          </a:p>
          <a:p>
            <a:pPr>
              <a:buNone/>
            </a:pPr>
            <a:r>
              <a:rPr lang="ru-RU" dirty="0" smtClean="0"/>
              <a:t>в </a:t>
            </a:r>
            <a:r>
              <a:rPr lang="ru-RU" dirty="0" smtClean="0"/>
              <a:t>качестве которых </a:t>
            </a:r>
            <a:r>
              <a:rPr lang="ru-RU" dirty="0" smtClean="0"/>
              <a:t>могут</a:t>
            </a:r>
          </a:p>
          <a:p>
            <a:pPr>
              <a:buNone/>
            </a:pPr>
            <a:r>
              <a:rPr lang="ru-RU" dirty="0" smtClean="0"/>
              <a:t>быть </a:t>
            </a:r>
            <a:r>
              <a:rPr lang="ru-RU" dirty="0" smtClean="0"/>
              <a:t>и цифры, и </a:t>
            </a:r>
            <a:r>
              <a:rPr lang="ru-RU" dirty="0" smtClean="0"/>
              <a:t>буквы:        </a:t>
            </a:r>
            <a:r>
              <a:rPr lang="ru-RU" b="1" dirty="0" smtClean="0">
                <a:solidFill>
                  <a:srgbClr val="FF0000"/>
                </a:solidFill>
              </a:rPr>
              <a:t>2</a:t>
            </a:r>
            <a:r>
              <a:rPr lang="en-US" b="1" dirty="0" smtClean="0">
                <a:solidFill>
                  <a:srgbClr val="FF0000"/>
                </a:solidFill>
              </a:rPr>
              <a:t>d</a:t>
            </a:r>
            <a:r>
              <a:rPr lang="ru-RU" b="1" dirty="0" smtClean="0">
                <a:solidFill>
                  <a:srgbClr val="FF0000"/>
                </a:solidFill>
              </a:rPr>
              <a:t>, &lt;, &gt;, </a:t>
            </a:r>
            <a:r>
              <a:rPr lang="ru-RU" b="1" dirty="0" err="1" smtClean="0">
                <a:solidFill>
                  <a:srgbClr val="FF0000"/>
                </a:solidFill>
              </a:rPr>
              <a:t>√</a:t>
            </a:r>
            <a:r>
              <a:rPr lang="ru-RU" b="1" dirty="0" smtClean="0">
                <a:solidFill>
                  <a:srgbClr val="FF0000"/>
                </a:solidFill>
              </a:rPr>
              <a:t>, </a:t>
            </a:r>
            <a:endParaRPr lang="ru-RU" dirty="0" smtClean="0"/>
          </a:p>
          <a:p>
            <a:r>
              <a:rPr lang="ru-RU" dirty="0" smtClean="0"/>
              <a:t>химические формулы: </a:t>
            </a:r>
            <a:r>
              <a:rPr lang="ru-RU" b="1" dirty="0" smtClean="0">
                <a:solidFill>
                  <a:srgbClr val="FF0000"/>
                </a:solidFill>
              </a:rPr>
              <a:t>Н, О, </a:t>
            </a:r>
            <a:r>
              <a:rPr lang="ru-RU" b="1" dirty="0" err="1" smtClean="0">
                <a:solidFill>
                  <a:srgbClr val="FF0000"/>
                </a:solidFill>
              </a:rPr>
              <a:t>Са</a:t>
            </a:r>
            <a:r>
              <a:rPr lang="ru-RU" b="1" dirty="0" smtClean="0">
                <a:solidFill>
                  <a:srgbClr val="FF0000"/>
                </a:solidFill>
              </a:rPr>
              <a:t>, Н2</a:t>
            </a:r>
            <a:r>
              <a:rPr lang="en-US" b="1" dirty="0" smtClean="0">
                <a:solidFill>
                  <a:srgbClr val="FF0000"/>
                </a:solidFill>
              </a:rPr>
              <a:t>SO</a:t>
            </a:r>
            <a:r>
              <a:rPr lang="ru-RU" dirty="0" smtClean="0"/>
              <a:t>;  </a:t>
            </a:r>
            <a:endParaRPr lang="ru-RU" dirty="0" smtClean="0"/>
          </a:p>
          <a:p>
            <a:r>
              <a:rPr lang="ru-RU" dirty="0" smtClean="0"/>
              <a:t>шахматные формулы: </a:t>
            </a:r>
            <a:r>
              <a:rPr lang="en-US" b="1" dirty="0" err="1" smtClean="0">
                <a:solidFill>
                  <a:srgbClr val="FF0000"/>
                </a:solidFill>
              </a:rPr>
              <a:t>Kh</a:t>
            </a:r>
            <a:r>
              <a:rPr lang="ru-RU" b="1" dirty="0" smtClean="0">
                <a:solidFill>
                  <a:srgbClr val="FF0000"/>
                </a:solidFill>
              </a:rPr>
              <a:t>6: </a:t>
            </a:r>
            <a:r>
              <a:rPr lang="en-US" b="1" dirty="0" smtClean="0">
                <a:solidFill>
                  <a:srgbClr val="FF0000"/>
                </a:solidFill>
              </a:rPr>
              <a:t>f</a:t>
            </a:r>
            <a:r>
              <a:rPr lang="ru-RU" b="1" dirty="0" smtClean="0">
                <a:solidFill>
                  <a:srgbClr val="FF0000"/>
                </a:solidFill>
              </a:rPr>
              <a:t> 7</a:t>
            </a:r>
            <a:r>
              <a:rPr lang="en-US" b="1" dirty="0" smtClean="0">
                <a:solidFill>
                  <a:srgbClr val="FF0000"/>
                </a:solidFill>
              </a:rPr>
              <a:t>x</a:t>
            </a:r>
            <a:r>
              <a:rPr lang="ru-RU" b="1" dirty="0" smtClean="0">
                <a:solidFill>
                  <a:srgbClr val="FF0000"/>
                </a:solidFill>
              </a:rPr>
              <a:t>, Ф</a:t>
            </a:r>
            <a:r>
              <a:rPr lang="en-US" b="1" dirty="0" smtClean="0">
                <a:solidFill>
                  <a:srgbClr val="FF0000"/>
                </a:solidFill>
              </a:rPr>
              <a:t>b</a:t>
            </a:r>
            <a:r>
              <a:rPr lang="ru-RU" b="1" dirty="0" smtClean="0">
                <a:solidFill>
                  <a:srgbClr val="FF0000"/>
                </a:solidFill>
              </a:rPr>
              <a:t>3 – </a:t>
            </a:r>
            <a:r>
              <a:rPr lang="en-US" b="1" dirty="0" smtClean="0">
                <a:solidFill>
                  <a:srgbClr val="FF0000"/>
                </a:solidFill>
              </a:rPr>
              <a:t>d</a:t>
            </a:r>
            <a:r>
              <a:rPr lang="ru-RU" b="1" dirty="0" smtClean="0">
                <a:solidFill>
                  <a:srgbClr val="FF0000"/>
                </a:solidFill>
              </a:rPr>
              <a:t>5!!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 </a:t>
            </a:r>
            <a:endParaRPr lang="ru-RU" dirty="0" smtClean="0"/>
          </a:p>
          <a:p>
            <a:r>
              <a:rPr lang="ru-RU" dirty="0" smtClean="0"/>
              <a:t>В таких написаниях как </a:t>
            </a:r>
            <a:r>
              <a:rPr lang="ru-RU" b="1" i="1" dirty="0" smtClean="0">
                <a:solidFill>
                  <a:srgbClr val="FF0000"/>
                </a:solidFill>
              </a:rPr>
              <a:t>1-й, 2-го, 5-му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и т.п., использована комбинация числового иероглифа и грамматического определителя, показывающего часть речи и падежно-числовую форму.</a:t>
            </a:r>
          </a:p>
          <a:p>
            <a:r>
              <a:rPr lang="ru-RU" dirty="0" smtClean="0"/>
              <a:t>Потребность науки в идеографии объясняется тем, что науке нужно выразить понятие точно, лаконично и понятно всем (м/нар знаки).</a:t>
            </a:r>
          </a:p>
          <a:p>
            <a:endParaRPr lang="ru-RU" dirty="0"/>
          </a:p>
        </p:txBody>
      </p:sp>
      <p:pic>
        <p:nvPicPr>
          <p:cNvPr id="44036" name="Picture 4" descr="http://www.paratype.ru/pictures/help/term/48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785926"/>
            <a:ext cx="1357322" cy="1000131"/>
          </a:xfrm>
          <a:prstGeom prst="rect">
            <a:avLst/>
          </a:prstGeom>
          <a:noFill/>
        </p:spPr>
      </p:pic>
      <p:pic>
        <p:nvPicPr>
          <p:cNvPr id="44038" name="Picture 6" descr="http://t3.gstatic.com/images?q=tbn:ANd9GcRRDLEvQyBtPnxmyDnsTq2YrsEMLPMexktC6mdRbhxD41PJa9qkQCgKv9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785794"/>
            <a:ext cx="2286016" cy="2000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50019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+mn-lt"/>
                <a:cs typeface="Aharoni" pitchFamily="2" charset="-79"/>
              </a:rPr>
              <a:t>Фонографическое </a:t>
            </a:r>
            <a:br>
              <a:rPr lang="ru-RU" b="1" dirty="0" smtClean="0">
                <a:solidFill>
                  <a:srgbClr val="00B050"/>
                </a:solidFill>
                <a:latin typeface="+mn-lt"/>
                <a:cs typeface="Aharoni" pitchFamily="2" charset="-79"/>
              </a:rPr>
            </a:br>
            <a:r>
              <a:rPr lang="ru-RU" b="1" dirty="0" smtClean="0">
                <a:solidFill>
                  <a:srgbClr val="00B050"/>
                </a:solidFill>
                <a:latin typeface="+mn-lt"/>
                <a:cs typeface="Aharoni" pitchFamily="2" charset="-79"/>
              </a:rPr>
              <a:t>(</a:t>
            </a:r>
            <a:r>
              <a:rPr lang="ru-RU" b="1" dirty="0" smtClean="0">
                <a:solidFill>
                  <a:srgbClr val="00B050"/>
                </a:solidFill>
                <a:latin typeface="+mn-lt"/>
                <a:cs typeface="Aharoni" pitchFamily="2" charset="-79"/>
              </a:rPr>
              <a:t>алфавитное, звукобуквенное) </a:t>
            </a:r>
            <a:r>
              <a:rPr lang="ru-RU" b="1" dirty="0" smtClean="0">
                <a:solidFill>
                  <a:srgbClr val="00B050"/>
                </a:solidFill>
                <a:latin typeface="+mn-lt"/>
                <a:cs typeface="Aharoni" pitchFamily="2" charset="-79"/>
              </a:rPr>
              <a:t>письмо -</a:t>
            </a:r>
            <a:endParaRPr lang="ru-RU" b="1" dirty="0">
              <a:solidFill>
                <a:srgbClr val="00B050"/>
              </a:solidFill>
              <a:latin typeface="+mn-lt"/>
              <a:cs typeface="Aharoni" pitchFamily="2" charset="-79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7615262" cy="450285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	система </a:t>
            </a:r>
            <a:r>
              <a:rPr lang="ru-RU" dirty="0" smtClean="0"/>
              <a:t>письма, в которой каждый графический знак обозначает отдельный типовой звук – фонему. </a:t>
            </a:r>
            <a:endParaRPr lang="ru-RU" dirty="0" smtClean="0"/>
          </a:p>
          <a:p>
            <a:r>
              <a:rPr lang="ru-RU" dirty="0" smtClean="0"/>
              <a:t>Основным </a:t>
            </a:r>
            <a:r>
              <a:rPr lang="ru-RU" dirty="0" smtClean="0"/>
              <a:t>видом современного письма является </a:t>
            </a:r>
            <a:r>
              <a:rPr lang="ru-RU" b="1" dirty="0" smtClean="0">
                <a:solidFill>
                  <a:srgbClr val="FF0000"/>
                </a:solidFill>
              </a:rPr>
              <a:t>фонематическая </a:t>
            </a:r>
            <a:r>
              <a:rPr lang="ru-RU" b="1" dirty="0" smtClean="0">
                <a:solidFill>
                  <a:srgbClr val="FF0000"/>
                </a:solidFill>
              </a:rPr>
              <a:t>фонография. </a:t>
            </a:r>
            <a:endParaRPr lang="ru-RU" i="1" dirty="0" smtClean="0"/>
          </a:p>
          <a:p>
            <a:r>
              <a:rPr lang="ru-RU" dirty="0" smtClean="0"/>
              <a:t>Наряду </a:t>
            </a:r>
            <a:r>
              <a:rPr lang="ru-RU" dirty="0" smtClean="0"/>
              <a:t>с этой системой используются и другие </a:t>
            </a:r>
            <a:r>
              <a:rPr lang="ru-RU" dirty="0" smtClean="0"/>
              <a:t>приёмы письма.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285860"/>
            <a:ext cx="6929486" cy="464347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 зависимости от того, какого рода языковая единица обозначается письменным знаком, различают два вида письма – фонографию , </a:t>
            </a:r>
          </a:p>
          <a:p>
            <a:pPr marL="365125" indent="-3175">
              <a:buNone/>
            </a:pPr>
            <a:r>
              <a:rPr lang="ru-RU" dirty="0" smtClean="0"/>
              <a:t>т.е. запись звуков и идеографию, </a:t>
            </a:r>
          </a:p>
          <a:p>
            <a:pPr marL="365125" indent="-3175">
              <a:buNone/>
            </a:pPr>
            <a:r>
              <a:rPr lang="ru-RU" dirty="0" smtClean="0"/>
              <a:t>т.е. запись идей и соответственно два главных типа графем – </a:t>
            </a:r>
            <a:r>
              <a:rPr lang="ru-RU" b="1" dirty="0" smtClean="0">
                <a:solidFill>
                  <a:srgbClr val="C00000"/>
                </a:solidFill>
              </a:rPr>
              <a:t>фонограммы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и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идеограммы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738</TotalTime>
  <Words>2116</Words>
  <PresentationFormat>Экран (4:3)</PresentationFormat>
  <Paragraphs>201</Paragraphs>
  <Slides>44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5" baseType="lpstr">
      <vt:lpstr>Городская</vt:lpstr>
      <vt:lpstr>Письмо как знаковая система</vt:lpstr>
      <vt:lpstr>Письмо</vt:lpstr>
      <vt:lpstr>1. ВИДЫ ПИСЬМА</vt:lpstr>
      <vt:lpstr>Пиктография применяется:</vt:lpstr>
      <vt:lpstr>Идеография отражает план содержания </vt:lpstr>
      <vt:lpstr>Идеография применяется, когда понятие нужно выразить: </vt:lpstr>
      <vt:lpstr>Иероглифика -</vt:lpstr>
      <vt:lpstr>Фонографическое  (алфавитное, звукобуквенное) письмо -</vt:lpstr>
      <vt:lpstr>Слайд 9</vt:lpstr>
      <vt:lpstr>II.КЛАССИФИКАЦИЯ ФОНОГРАММ </vt:lpstr>
      <vt:lpstr>Типы фонограмм</vt:lpstr>
      <vt:lpstr>III. Классификация идеограмм</vt:lpstr>
      <vt:lpstr>ТИПЫ ИДЕОГРАММ</vt:lpstr>
      <vt:lpstr>ТИПЫ ИДЕОГРАММ (2 способ)</vt:lpstr>
      <vt:lpstr>IV. ГРАФИКА </vt:lpstr>
      <vt:lpstr>Слайд 16</vt:lpstr>
      <vt:lpstr>Правила графики </vt:lpstr>
      <vt:lpstr>Соответствие графем и звуковых единиц языка может трактоваться как</vt:lpstr>
      <vt:lpstr> V. АЛФАВИТ </vt:lpstr>
      <vt:lpstr>Функции алфавита:</vt:lpstr>
      <vt:lpstr>Слайд 21</vt:lpstr>
      <vt:lpstr>Отношения между буквами :</vt:lpstr>
      <vt:lpstr>Слайд 23</vt:lpstr>
      <vt:lpstr>Латинский алфавит</vt:lpstr>
      <vt:lpstr>  ПУТИ ПОПОЛНЕНИЯ АЛФАВИТА:   </vt:lpstr>
      <vt:lpstr>Слайд 26</vt:lpstr>
      <vt:lpstr> VI.ОРФОГРАФИЯ </vt:lpstr>
      <vt:lpstr>Правила орфографии строятся на базе правил графики,</vt:lpstr>
      <vt:lpstr>Правила графики указывают на наличие нескольких параллельных возможностей, </vt:lpstr>
      <vt:lpstr>Орфография включает также правила обозначения на письме границ между языковыми единицами </vt:lpstr>
      <vt:lpstr>В правило орфографии входит не только правила написания, правила переноса и т.д. </vt:lpstr>
      <vt:lpstr> ПРИНЦИПЫ ОРФОРГРАФИИ </vt:lpstr>
      <vt:lpstr>Слайд 33</vt:lpstr>
      <vt:lpstr>Слайд 34</vt:lpstr>
      <vt:lpstr>Слайд 35</vt:lpstr>
      <vt:lpstr> VII.ТРАНСКРИПЦИЯ И ТРАНСЛИТЕРАЦИЯ </vt:lpstr>
      <vt:lpstr>Слайд 37</vt:lpstr>
      <vt:lpstr>Слайд 38</vt:lpstr>
      <vt:lpstr>По целям транскрипция делится на: </vt:lpstr>
      <vt:lpstr>Слайд 40</vt:lpstr>
      <vt:lpstr>Слайд 41</vt:lpstr>
      <vt:lpstr>Слайд 42</vt:lpstr>
      <vt:lpstr>Транслитерация и практическая транскрипция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Письмо как знаковая система</dc:title>
  <cp:lastModifiedBy>Марина</cp:lastModifiedBy>
  <cp:revision>105</cp:revision>
  <dcterms:modified xsi:type="dcterms:W3CDTF">2013-02-24T15:36:54Z</dcterms:modified>
</cp:coreProperties>
</file>