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91" r:id="rId3"/>
    <p:sldId id="292" r:id="rId4"/>
    <p:sldId id="257" r:id="rId5"/>
    <p:sldId id="295" r:id="rId6"/>
    <p:sldId id="293" r:id="rId7"/>
    <p:sldId id="296" r:id="rId8"/>
    <p:sldId id="259" r:id="rId9"/>
    <p:sldId id="307" r:id="rId10"/>
    <p:sldId id="261" r:id="rId11"/>
    <p:sldId id="262" r:id="rId12"/>
    <p:sldId id="297" r:id="rId13"/>
    <p:sldId id="308" r:id="rId14"/>
    <p:sldId id="263" r:id="rId15"/>
    <p:sldId id="264" r:id="rId16"/>
    <p:sldId id="265" r:id="rId17"/>
    <p:sldId id="266" r:id="rId18"/>
    <p:sldId id="299" r:id="rId19"/>
    <p:sldId id="298" r:id="rId20"/>
    <p:sldId id="268" r:id="rId21"/>
    <p:sldId id="287" r:id="rId22"/>
    <p:sldId id="269" r:id="rId23"/>
    <p:sldId id="270" r:id="rId24"/>
    <p:sldId id="300" r:id="rId25"/>
    <p:sldId id="289" r:id="rId26"/>
    <p:sldId id="272" r:id="rId27"/>
    <p:sldId id="273" r:id="rId28"/>
    <p:sldId id="274" r:id="rId29"/>
    <p:sldId id="275" r:id="rId30"/>
    <p:sldId id="276" r:id="rId31"/>
    <p:sldId id="277" r:id="rId32"/>
    <p:sldId id="301" r:id="rId33"/>
    <p:sldId id="302" r:id="rId34"/>
    <p:sldId id="303" r:id="rId35"/>
    <p:sldId id="304" r:id="rId36"/>
    <p:sldId id="278" r:id="rId37"/>
    <p:sldId id="284" r:id="rId38"/>
    <p:sldId id="280" r:id="rId39"/>
    <p:sldId id="281" r:id="rId40"/>
    <p:sldId id="282" r:id="rId41"/>
    <p:sldId id="283" r:id="rId42"/>
    <p:sldId id="305" r:id="rId43"/>
    <p:sldId id="285" r:id="rId44"/>
    <p:sldId id="306" r:id="rId45"/>
    <p:sldId id="286" r:id="rId4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2" d="100"/>
          <a:sy n="82" d="100"/>
        </p:scale>
        <p:origin x="-112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09.03.2013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725C68B6-61C2-468F-89AB-4B9F7531AA68}"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transition>
    <p:comb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comb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comb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comb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09.03.2013</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comb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09.03.2013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comb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09.03.2013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comb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09.03.2013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comb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09.03.2013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comb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comb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09.03.2013</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transition>
    <p:comb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B106E36-FD25-4E2D-B0AA-010F637433A0}" type="datetimeFigureOut">
              <a:rPr lang="ru-RU" smtClean="0"/>
              <a:pPr/>
              <a:t>09.03.2013</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p:comb dir="vert"/>
  </p:transition>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normAutofit/>
          </a:bodyPr>
          <a:lstStyle/>
          <a:p>
            <a:r>
              <a:rPr lang="ru-RU" sz="3600" dirty="0" smtClean="0"/>
              <a:t>Лекция 6</a:t>
            </a:r>
            <a:endParaRPr lang="ru-RU" sz="3600" dirty="0"/>
          </a:p>
        </p:txBody>
      </p:sp>
      <p:sp>
        <p:nvSpPr>
          <p:cNvPr id="2" name="Заголовок 1"/>
          <p:cNvSpPr>
            <a:spLocks noGrp="1"/>
          </p:cNvSpPr>
          <p:nvPr>
            <p:ph type="ctrTitle"/>
          </p:nvPr>
        </p:nvSpPr>
        <p:spPr>
          <a:xfrm>
            <a:off x="457200" y="1505930"/>
            <a:ext cx="8686800" cy="1470025"/>
          </a:xfrm>
        </p:spPr>
        <p:txBody>
          <a:bodyPr/>
          <a:lstStyle/>
          <a:p>
            <a:r>
              <a:rPr lang="ru-RU" dirty="0" smtClean="0"/>
              <a:t>ЯЗЫК, РЕЧЬ, РЕЧЕВАЯ ДЕЯТЕЛЬНОСТЬ</a:t>
            </a:r>
            <a:endParaRPr lang="ru-RU" dirty="0"/>
          </a:p>
        </p:txBody>
      </p:sp>
    </p:spTree>
  </p:cSld>
  <p:clrMapOvr>
    <a:masterClrMapping/>
  </p:clrMapOvr>
  <p:transition>
    <p:comb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142852"/>
            <a:ext cx="7772400" cy="785818"/>
          </a:xfrm>
        </p:spPr>
        <p:txBody>
          <a:bodyPr>
            <a:normAutofit/>
          </a:bodyPr>
          <a:lstStyle/>
          <a:p>
            <a:pPr algn="ctr"/>
            <a:r>
              <a:rPr lang="ru-RU" b="1" dirty="0" smtClean="0">
                <a:solidFill>
                  <a:schemeClr val="accent2">
                    <a:lumMod val="75000"/>
                  </a:schemeClr>
                </a:solidFill>
              </a:rPr>
              <a:t>Переход из речи в язык</a:t>
            </a:r>
            <a:endParaRPr lang="ru-RU" b="1" dirty="0">
              <a:solidFill>
                <a:schemeClr val="accent2">
                  <a:lumMod val="75000"/>
                </a:schemeClr>
              </a:solidFill>
            </a:endParaRPr>
          </a:p>
        </p:txBody>
      </p:sp>
      <p:sp>
        <p:nvSpPr>
          <p:cNvPr id="3" name="Содержимое 2"/>
          <p:cNvSpPr>
            <a:spLocks noGrp="1"/>
          </p:cNvSpPr>
          <p:nvPr>
            <p:ph sz="quarter" idx="1"/>
          </p:nvPr>
        </p:nvSpPr>
        <p:spPr>
          <a:xfrm>
            <a:off x="914400" y="1071546"/>
            <a:ext cx="7772400" cy="4948254"/>
          </a:xfrm>
        </p:spPr>
        <p:txBody>
          <a:bodyPr/>
          <a:lstStyle/>
          <a:p>
            <a:pPr>
              <a:buNone/>
            </a:pPr>
            <a:r>
              <a:rPr lang="ru-RU" dirty="0" smtClean="0"/>
              <a:t>Уловить момент перехода речевого в языковое очень сложно. Пока новое употребление не стало нормой языка, оно представляет собой только речь. </a:t>
            </a:r>
          </a:p>
          <a:p>
            <a:pPr>
              <a:buNone/>
            </a:pPr>
            <a:r>
              <a:rPr lang="ru-RU" dirty="0" smtClean="0"/>
              <a:t>А когда оно войдёт в язык, получив всеобщее признание, никто и не вспомнит, что совсем недавно это употребление было индивидуальной речевой особенностью.</a:t>
            </a:r>
          </a:p>
          <a:p>
            <a:pPr>
              <a:buNone/>
            </a:pPr>
            <a:r>
              <a:rPr lang="ru-RU" dirty="0" smtClean="0"/>
              <a:t>Так складываются отношения языка и речи. </a:t>
            </a:r>
          </a:p>
          <a:p>
            <a:pPr>
              <a:buNone/>
            </a:pPr>
            <a:r>
              <a:rPr lang="ru-RU" b="1" dirty="0" smtClean="0">
                <a:solidFill>
                  <a:srgbClr val="0070C0"/>
                </a:solidFill>
              </a:rPr>
              <a:t>Язык организует, создаёт речь</a:t>
            </a:r>
            <a:r>
              <a:rPr lang="ru-RU" dirty="0" smtClean="0"/>
              <a:t>. </a:t>
            </a:r>
            <a:endParaRPr lang="ru-RU" dirty="0" smtClean="0"/>
          </a:p>
          <a:p>
            <a:pPr>
              <a:buNone/>
            </a:pPr>
            <a:r>
              <a:rPr lang="ru-RU" b="1" dirty="0" smtClean="0">
                <a:solidFill>
                  <a:srgbClr val="0070C0"/>
                </a:solidFill>
              </a:rPr>
              <a:t>Речь </a:t>
            </a:r>
            <a:r>
              <a:rPr lang="ru-RU" b="1" dirty="0" smtClean="0">
                <a:solidFill>
                  <a:srgbClr val="0070C0"/>
                </a:solidFill>
              </a:rPr>
              <a:t>медленно обогащает и изменяет язык</a:t>
            </a:r>
            <a:r>
              <a:rPr lang="ru-RU" dirty="0" smtClean="0"/>
              <a:t>. </a:t>
            </a:r>
          </a:p>
          <a:p>
            <a:endParaRPr lang="ru-RU" dirty="0"/>
          </a:p>
        </p:txBody>
      </p:sp>
    </p:spTree>
  </p:cSld>
  <p:clrMapOvr>
    <a:masterClrMapping/>
  </p:clrMapOvr>
  <p:transition>
    <p:comb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42852"/>
            <a:ext cx="9144000" cy="1143008"/>
          </a:xfrm>
        </p:spPr>
        <p:txBody>
          <a:bodyPr>
            <a:normAutofit fontScale="90000"/>
          </a:bodyPr>
          <a:lstStyle/>
          <a:p>
            <a:pPr algn="ctr"/>
            <a:r>
              <a:rPr lang="ru-RU" b="1" dirty="0" smtClean="0">
                <a:solidFill>
                  <a:schemeClr val="accent2">
                    <a:lumMod val="75000"/>
                  </a:schemeClr>
                </a:solidFill>
              </a:rPr>
              <a:t>Понятие «язык» </a:t>
            </a:r>
            <a:br>
              <a:rPr lang="ru-RU" b="1" dirty="0" smtClean="0">
                <a:solidFill>
                  <a:schemeClr val="accent2">
                    <a:lumMod val="75000"/>
                  </a:schemeClr>
                </a:solidFill>
              </a:rPr>
            </a:br>
            <a:r>
              <a:rPr lang="ru-RU" b="1" dirty="0" smtClean="0">
                <a:solidFill>
                  <a:schemeClr val="accent2">
                    <a:lumMod val="75000"/>
                  </a:schemeClr>
                </a:solidFill>
              </a:rPr>
              <a:t>в психологии и лингвистике</a:t>
            </a:r>
            <a:r>
              <a:rPr lang="ru-RU" dirty="0" smtClean="0">
                <a:solidFill>
                  <a:schemeClr val="accent2">
                    <a:lumMod val="75000"/>
                  </a:schemeClr>
                </a:solidFill>
              </a:rPr>
              <a:t> </a:t>
            </a:r>
            <a:endParaRPr lang="ru-RU" dirty="0">
              <a:solidFill>
                <a:schemeClr val="accent2">
                  <a:lumMod val="75000"/>
                </a:schemeClr>
              </a:solidFill>
            </a:endParaRPr>
          </a:p>
        </p:txBody>
      </p:sp>
      <p:sp>
        <p:nvSpPr>
          <p:cNvPr id="3" name="Содержимое 2"/>
          <p:cNvSpPr>
            <a:spLocks noGrp="1"/>
          </p:cNvSpPr>
          <p:nvPr>
            <p:ph sz="quarter" idx="1"/>
          </p:nvPr>
        </p:nvSpPr>
        <p:spPr>
          <a:xfrm>
            <a:off x="914400" y="1571612"/>
            <a:ext cx="7772400" cy="4448188"/>
          </a:xfrm>
        </p:spPr>
        <p:txBody>
          <a:bodyPr/>
          <a:lstStyle/>
          <a:p>
            <a:pPr>
              <a:buNone/>
            </a:pPr>
            <a:r>
              <a:rPr lang="ru-RU" sz="2800" dirty="0" smtClean="0"/>
              <a:t>В </a:t>
            </a:r>
            <a:r>
              <a:rPr lang="ru-RU" sz="2800" b="1" i="1" dirty="0" smtClean="0">
                <a:solidFill>
                  <a:srgbClr val="FF0000"/>
                </a:solidFill>
              </a:rPr>
              <a:t>психологии</a:t>
            </a:r>
            <a:r>
              <a:rPr lang="ru-RU" sz="2800" dirty="0" smtClean="0"/>
              <a:t> </a:t>
            </a:r>
            <a:r>
              <a:rPr lang="ru-RU" sz="2800" b="1" dirty="0" smtClean="0">
                <a:solidFill>
                  <a:srgbClr val="0070C0"/>
                </a:solidFill>
              </a:rPr>
              <a:t>язык</a:t>
            </a:r>
            <a:r>
              <a:rPr lang="ru-RU" sz="2800" dirty="0" smtClean="0"/>
              <a:t> – система психофизических процессов, т.е. деятельностное понимание языка. </a:t>
            </a:r>
          </a:p>
          <a:p>
            <a:pPr>
              <a:buNone/>
            </a:pPr>
            <a:r>
              <a:rPr lang="ru-RU" sz="2800" dirty="0" smtClean="0"/>
              <a:t>В </a:t>
            </a:r>
            <a:r>
              <a:rPr lang="ru-RU" sz="2800" b="1" i="1" dirty="0" smtClean="0">
                <a:solidFill>
                  <a:srgbClr val="FF0000"/>
                </a:solidFill>
              </a:rPr>
              <a:t>лингвистике</a:t>
            </a:r>
            <a:r>
              <a:rPr lang="ru-RU" sz="2800" dirty="0" smtClean="0"/>
              <a:t> </a:t>
            </a:r>
            <a:r>
              <a:rPr lang="ru-RU" sz="2800" b="1" dirty="0" smtClean="0">
                <a:solidFill>
                  <a:srgbClr val="0070C0"/>
                </a:solidFill>
              </a:rPr>
              <a:t>язык</a:t>
            </a:r>
            <a:r>
              <a:rPr lang="ru-RU" sz="2800" dirty="0" smtClean="0"/>
              <a:t> рассматривался как застывшая система психофизических навыков в голове каждого индивида.</a:t>
            </a:r>
          </a:p>
          <a:p>
            <a:pPr>
              <a:buNone/>
            </a:pPr>
            <a:r>
              <a:rPr lang="ru-RU" sz="2800" dirty="0" smtClean="0"/>
              <a:t>Для психологии важны процессы говорения как деятельности. </a:t>
            </a:r>
          </a:p>
          <a:p>
            <a:pPr>
              <a:buNone/>
            </a:pPr>
            <a:r>
              <a:rPr lang="ru-RU" sz="2800" dirty="0" smtClean="0"/>
              <a:t>Для лингвистики </a:t>
            </a:r>
            <a:r>
              <a:rPr lang="ru-RU" dirty="0" smtClean="0"/>
              <a:t>важна система языка.</a:t>
            </a:r>
          </a:p>
          <a:p>
            <a:pPr>
              <a:buNone/>
            </a:pPr>
            <a:endParaRPr lang="ru-RU" dirty="0"/>
          </a:p>
        </p:txBody>
      </p:sp>
    </p:spTree>
  </p:cSld>
  <p:clrMapOvr>
    <a:masterClrMapping/>
  </p:clrMapOvr>
  <p:transition>
    <p:comb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725470"/>
          </a:xfrm>
        </p:spPr>
        <p:txBody>
          <a:bodyPr>
            <a:normAutofit fontScale="90000"/>
          </a:bodyPr>
          <a:lstStyle/>
          <a:p>
            <a:r>
              <a:rPr lang="ru-RU" b="1" dirty="0" smtClean="0"/>
              <a:t>Вильгельм фон Гумбольдт писал:</a:t>
            </a:r>
            <a:endParaRPr lang="ru-RU" b="1" dirty="0"/>
          </a:p>
        </p:txBody>
      </p:sp>
      <p:sp>
        <p:nvSpPr>
          <p:cNvPr id="3" name="Содержимое 2"/>
          <p:cNvSpPr>
            <a:spLocks noGrp="1"/>
          </p:cNvSpPr>
          <p:nvPr>
            <p:ph sz="quarter" idx="1"/>
          </p:nvPr>
        </p:nvSpPr>
        <p:spPr>
          <a:xfrm>
            <a:off x="5000628" y="1928802"/>
            <a:ext cx="3143272" cy="4090998"/>
          </a:xfrm>
        </p:spPr>
        <p:txBody>
          <a:bodyPr>
            <a:normAutofit/>
          </a:bodyPr>
          <a:lstStyle/>
          <a:p>
            <a:pPr marL="273050" indent="-6350">
              <a:buNone/>
            </a:pPr>
            <a:r>
              <a:rPr lang="ru-RU" sz="2800" dirty="0" smtClean="0"/>
              <a:t>«Язык как масса всего произведенного речью не одно и то же, что </a:t>
            </a:r>
            <a:r>
              <a:rPr lang="ru-RU" sz="2800" dirty="0" smtClean="0"/>
              <a:t>сама </a:t>
            </a:r>
            <a:r>
              <a:rPr lang="ru-RU" sz="2800" dirty="0" smtClean="0"/>
              <a:t>речь в устах народа».</a:t>
            </a:r>
            <a:endParaRPr lang="ru-RU" sz="2800" dirty="0"/>
          </a:p>
        </p:txBody>
      </p:sp>
      <p:pic>
        <p:nvPicPr>
          <p:cNvPr id="4" name="Picture 2" descr="http://t2.gstatic.com/images?q=tbn:ANd9GcS4e9e_y2zkVOF0LrB22_YfkDL8bCcoiCkFCte6CPNcwgwKsrWIAXMcsw"/>
          <p:cNvPicPr>
            <a:picLocks noChangeAspect="1" noChangeArrowheads="1"/>
          </p:cNvPicPr>
          <p:nvPr/>
        </p:nvPicPr>
        <p:blipFill>
          <a:blip r:embed="rId2"/>
          <a:srcRect/>
          <a:stretch>
            <a:fillRect/>
          </a:stretch>
        </p:blipFill>
        <p:spPr bwMode="auto">
          <a:xfrm>
            <a:off x="1285852" y="2071678"/>
            <a:ext cx="2500330" cy="3071834"/>
          </a:xfrm>
          <a:prstGeom prst="rect">
            <a:avLst/>
          </a:prstGeom>
          <a:noFill/>
        </p:spPr>
      </p:pic>
    </p:spTree>
  </p:cSld>
  <p:clrMapOvr>
    <a:masterClrMapping/>
  </p:clrMapOvr>
  <p:transition>
    <p:comb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chemeClr val="accent2">
                    <a:lumMod val="75000"/>
                  </a:schemeClr>
                </a:solidFill>
              </a:rPr>
              <a:t>Исторически факт речи предшествует языку</a:t>
            </a:r>
            <a:endParaRPr lang="ru-RU" b="1" dirty="0">
              <a:solidFill>
                <a:schemeClr val="accent2">
                  <a:lumMod val="75000"/>
                </a:schemeClr>
              </a:solidFill>
            </a:endParaRPr>
          </a:p>
        </p:txBody>
      </p:sp>
      <p:sp>
        <p:nvSpPr>
          <p:cNvPr id="3" name="Содержимое 2"/>
          <p:cNvSpPr>
            <a:spLocks noGrp="1"/>
          </p:cNvSpPr>
          <p:nvPr>
            <p:ph sz="quarter" idx="1"/>
          </p:nvPr>
        </p:nvSpPr>
        <p:spPr>
          <a:xfrm>
            <a:off x="914400" y="1500174"/>
            <a:ext cx="7772400" cy="4519626"/>
          </a:xfrm>
        </p:spPr>
        <p:txBody>
          <a:bodyPr>
            <a:normAutofit lnSpcReduction="10000"/>
          </a:bodyPr>
          <a:lstStyle/>
          <a:p>
            <a:pPr>
              <a:buNone/>
            </a:pPr>
            <a:r>
              <a:rPr lang="ru-RU" dirty="0" smtClean="0"/>
              <a:t>Таким образом, устанавливается </a:t>
            </a:r>
            <a:r>
              <a:rPr lang="ru-RU" dirty="0" smtClean="0"/>
              <a:t>взаимозависимость между языком и речью: язык одновременно и орудие и продукт речи. Однако эти понятия не могут рассматриваться в одной </a:t>
            </a:r>
            <a:r>
              <a:rPr lang="ru-RU" dirty="0" smtClean="0"/>
              <a:t>плоскости. </a:t>
            </a:r>
            <a:endParaRPr lang="ru-RU" dirty="0" smtClean="0"/>
          </a:p>
          <a:p>
            <a:pPr>
              <a:buNone/>
            </a:pPr>
            <a:r>
              <a:rPr lang="ru-RU" b="1" dirty="0" smtClean="0">
                <a:solidFill>
                  <a:srgbClr val="00B050"/>
                </a:solidFill>
              </a:rPr>
              <a:t>Язык социален, речь – индивидуальна</a:t>
            </a:r>
            <a:r>
              <a:rPr lang="ru-RU" dirty="0" smtClean="0"/>
              <a:t>. </a:t>
            </a:r>
            <a:endParaRPr lang="ru-RU" dirty="0" smtClean="0"/>
          </a:p>
          <a:p>
            <a:pPr>
              <a:buNone/>
            </a:pPr>
            <a:r>
              <a:rPr lang="ru-RU" dirty="0" smtClean="0"/>
              <a:t>Соссюр </a:t>
            </a:r>
            <a:r>
              <a:rPr lang="ru-RU" dirty="0" smtClean="0"/>
              <a:t>предложил разграничить </a:t>
            </a:r>
            <a:r>
              <a:rPr lang="ru-RU" dirty="0" smtClean="0"/>
              <a:t>лингвистику:</a:t>
            </a:r>
            <a:endParaRPr lang="ru-RU" dirty="0" smtClean="0"/>
          </a:p>
          <a:p>
            <a:pPr algn="ctr">
              <a:buNone/>
            </a:pPr>
            <a:r>
              <a:rPr lang="ru-RU" b="1" dirty="0" smtClean="0">
                <a:solidFill>
                  <a:srgbClr val="FF0000"/>
                </a:solidFill>
              </a:rPr>
              <a:t>ЛИНГВИСТИКА</a:t>
            </a:r>
          </a:p>
          <a:p>
            <a:pPr algn="ctr">
              <a:buNone/>
            </a:pPr>
            <a:endParaRPr lang="ru-RU" b="1" dirty="0" smtClean="0">
              <a:solidFill>
                <a:srgbClr val="FF0000"/>
              </a:solidFill>
            </a:endParaRPr>
          </a:p>
          <a:p>
            <a:pPr algn="ctr">
              <a:buNone/>
            </a:pPr>
            <a:endParaRPr lang="ru-RU" b="1" dirty="0" smtClean="0">
              <a:solidFill>
                <a:srgbClr val="FF0000"/>
              </a:solidFill>
            </a:endParaRPr>
          </a:p>
          <a:p>
            <a:pPr algn="ctr">
              <a:buNone/>
            </a:pPr>
            <a:r>
              <a:rPr lang="ru-RU" b="1" dirty="0" smtClean="0">
                <a:solidFill>
                  <a:srgbClr val="FF0000"/>
                </a:solidFill>
              </a:rPr>
              <a:t>Лингвистика речи                  Лингвистика языка</a:t>
            </a:r>
            <a:endParaRPr lang="ru-RU" b="1" dirty="0">
              <a:solidFill>
                <a:srgbClr val="FF0000"/>
              </a:solidFill>
            </a:endParaRPr>
          </a:p>
        </p:txBody>
      </p:sp>
      <p:sp>
        <p:nvSpPr>
          <p:cNvPr id="4" name="Стрелка вниз 3"/>
          <p:cNvSpPr/>
          <p:nvPr/>
        </p:nvSpPr>
        <p:spPr>
          <a:xfrm rot="2754044">
            <a:off x="3778058" y="4525819"/>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трелка вниз 4"/>
          <p:cNvSpPr/>
          <p:nvPr/>
        </p:nvSpPr>
        <p:spPr>
          <a:xfrm rot="18796230">
            <a:off x="5282153" y="4593896"/>
            <a:ext cx="484632" cy="9826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comb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74638"/>
            <a:ext cx="8472518" cy="654032"/>
          </a:xfrm>
        </p:spPr>
        <p:txBody>
          <a:bodyPr>
            <a:normAutofit fontScale="90000"/>
          </a:bodyPr>
          <a:lstStyle/>
          <a:p>
            <a:pPr algn="ctr"/>
            <a:r>
              <a:rPr lang="ru-RU" b="1" dirty="0" smtClean="0">
                <a:solidFill>
                  <a:schemeClr val="accent2">
                    <a:lumMod val="75000"/>
                  </a:schemeClr>
                </a:solidFill>
              </a:rPr>
              <a:t>Разграничения языка и речи по Соссюру</a:t>
            </a:r>
            <a:endParaRPr lang="ru-RU" dirty="0">
              <a:solidFill>
                <a:schemeClr val="accent2">
                  <a:lumMod val="75000"/>
                </a:schemeClr>
              </a:solidFill>
            </a:endParaRPr>
          </a:p>
        </p:txBody>
      </p:sp>
      <p:sp>
        <p:nvSpPr>
          <p:cNvPr id="3" name="Содержимое 2"/>
          <p:cNvSpPr>
            <a:spLocks noGrp="1"/>
          </p:cNvSpPr>
          <p:nvPr>
            <p:ph sz="quarter" idx="1"/>
          </p:nvPr>
        </p:nvSpPr>
        <p:spPr>
          <a:xfrm>
            <a:off x="3500430" y="1071546"/>
            <a:ext cx="5143536" cy="5786454"/>
          </a:xfrm>
        </p:spPr>
        <p:txBody>
          <a:bodyPr>
            <a:normAutofit fontScale="92500" lnSpcReduction="10000"/>
          </a:bodyPr>
          <a:lstStyle/>
          <a:p>
            <a:pPr marL="0" indent="0">
              <a:buNone/>
            </a:pPr>
            <a:r>
              <a:rPr lang="ru-RU" dirty="0" smtClean="0"/>
              <a:t>Изучение языковой деятельности распадается на две части:</a:t>
            </a:r>
          </a:p>
          <a:p>
            <a:pPr marL="514350" lvl="0" indent="-514350">
              <a:buFont typeface="+mj-lt"/>
              <a:buAutoNum type="arabicPeriod"/>
            </a:pPr>
            <a:r>
              <a:rPr lang="ru-RU" b="1" i="1" dirty="0" smtClean="0">
                <a:solidFill>
                  <a:srgbClr val="0070C0"/>
                </a:solidFill>
              </a:rPr>
              <a:t>основная, предмет которой язык</a:t>
            </a:r>
            <a:r>
              <a:rPr lang="ru-RU" dirty="0" smtClean="0">
                <a:solidFill>
                  <a:srgbClr val="0070C0"/>
                </a:solidFill>
              </a:rPr>
              <a:t>, </a:t>
            </a:r>
            <a:r>
              <a:rPr lang="ru-RU" dirty="0" smtClean="0"/>
              <a:t>т.е. нечто социальное по существу и независимое от индивида. Это наука чисто психическая.</a:t>
            </a:r>
          </a:p>
          <a:p>
            <a:pPr marL="514350" lvl="0" indent="-514350">
              <a:buFont typeface="+mj-lt"/>
              <a:buAutoNum type="arabicPeriod"/>
            </a:pPr>
            <a:r>
              <a:rPr lang="ru-RU" b="1" i="1" dirty="0" smtClean="0">
                <a:solidFill>
                  <a:srgbClr val="0070C0"/>
                </a:solidFill>
              </a:rPr>
              <a:t>второстепенная, предмет которой индивидуальная сторона речевой деятельности</a:t>
            </a:r>
            <a:r>
              <a:rPr lang="ru-RU" dirty="0" smtClean="0">
                <a:solidFill>
                  <a:srgbClr val="0070C0"/>
                </a:solidFill>
              </a:rPr>
              <a:t>, т.е. </a:t>
            </a:r>
            <a:r>
              <a:rPr lang="ru-RU" b="1" i="1" dirty="0" smtClean="0">
                <a:solidFill>
                  <a:srgbClr val="0070C0"/>
                </a:solidFill>
              </a:rPr>
              <a:t>речь</a:t>
            </a:r>
            <a:r>
              <a:rPr lang="ru-RU" dirty="0" smtClean="0"/>
              <a:t>, включающая фонацию</a:t>
            </a:r>
            <a:r>
              <a:rPr lang="en-US" dirty="0" smtClean="0"/>
              <a:t>… </a:t>
            </a:r>
            <a:r>
              <a:rPr lang="ru-RU" dirty="0" smtClean="0"/>
              <a:t>она психофизична.</a:t>
            </a:r>
          </a:p>
          <a:p>
            <a:pPr marL="0" indent="0">
              <a:buNone/>
            </a:pPr>
            <a:r>
              <a:rPr lang="ru-RU" dirty="0" smtClean="0"/>
              <a:t>Оба эти предмета тесно между собой связаны и друг друга взаимно предполагают</a:t>
            </a:r>
            <a:endParaRPr lang="ru-RU" dirty="0"/>
          </a:p>
        </p:txBody>
      </p:sp>
      <p:pic>
        <p:nvPicPr>
          <p:cNvPr id="4" name="Содержимое 3" descr="images.jpg"/>
          <p:cNvPicPr>
            <a:picLocks noChangeAspect="1"/>
          </p:cNvPicPr>
          <p:nvPr/>
        </p:nvPicPr>
        <p:blipFill>
          <a:blip r:embed="rId2"/>
          <a:stretch>
            <a:fillRect/>
          </a:stretch>
        </p:blipFill>
        <p:spPr>
          <a:xfrm>
            <a:off x="500034" y="2071678"/>
            <a:ext cx="2714644" cy="3286148"/>
          </a:xfrm>
          <a:prstGeom prst="rect">
            <a:avLst/>
          </a:prstGeom>
        </p:spPr>
      </p:pic>
    </p:spTree>
  </p:cSld>
  <p:clrMapOvr>
    <a:masterClrMapping/>
  </p:clrMapOvr>
  <p:transition>
    <p:comb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582594"/>
          </a:xfrm>
        </p:spPr>
        <p:txBody>
          <a:bodyPr>
            <a:normAutofit fontScale="90000"/>
          </a:bodyPr>
          <a:lstStyle/>
          <a:p>
            <a:r>
              <a:rPr lang="ru-RU" b="1" dirty="0" smtClean="0">
                <a:solidFill>
                  <a:schemeClr val="accent2">
                    <a:lumMod val="75000"/>
                  </a:schemeClr>
                </a:solidFill>
              </a:rPr>
              <a:t>По Ф. де Соссюру: </a:t>
            </a:r>
            <a:endParaRPr lang="ru-RU" b="1" dirty="0">
              <a:solidFill>
                <a:schemeClr val="accent2">
                  <a:lumMod val="75000"/>
                </a:schemeClr>
              </a:solidFill>
            </a:endParaRPr>
          </a:p>
        </p:txBody>
      </p:sp>
      <p:sp>
        <p:nvSpPr>
          <p:cNvPr id="3" name="Содержимое 2"/>
          <p:cNvSpPr>
            <a:spLocks noGrp="1"/>
          </p:cNvSpPr>
          <p:nvPr>
            <p:ph sz="quarter" idx="1"/>
          </p:nvPr>
        </p:nvSpPr>
        <p:spPr>
          <a:xfrm>
            <a:off x="914400" y="1285860"/>
            <a:ext cx="7772400" cy="4733940"/>
          </a:xfrm>
        </p:spPr>
        <p:txBody>
          <a:bodyPr/>
          <a:lstStyle/>
          <a:p>
            <a:r>
              <a:rPr lang="ru-RU" dirty="0" smtClean="0"/>
              <a:t>Соотнесены 3 понятия: </a:t>
            </a:r>
            <a:r>
              <a:rPr lang="ru-RU" b="1" i="1" dirty="0" smtClean="0">
                <a:solidFill>
                  <a:srgbClr val="FF0000"/>
                </a:solidFill>
              </a:rPr>
              <a:t>речевая деятельность, язык </a:t>
            </a:r>
            <a:r>
              <a:rPr lang="ru-RU" dirty="0" smtClean="0"/>
              <a:t>и </a:t>
            </a:r>
            <a:r>
              <a:rPr lang="ru-RU" b="1" i="1" dirty="0" smtClean="0">
                <a:solidFill>
                  <a:srgbClr val="FF0000"/>
                </a:solidFill>
              </a:rPr>
              <a:t>речь</a:t>
            </a:r>
            <a:r>
              <a:rPr lang="ru-RU" dirty="0" smtClean="0"/>
              <a:t>.</a:t>
            </a:r>
          </a:p>
          <a:p>
            <a:r>
              <a:rPr lang="ru-RU" b="1" dirty="0" smtClean="0">
                <a:solidFill>
                  <a:srgbClr val="0070C0"/>
                </a:solidFill>
              </a:rPr>
              <a:t>Речевая деятельность</a:t>
            </a:r>
            <a:r>
              <a:rPr lang="ru-RU" dirty="0" smtClean="0"/>
              <a:t> имеет характер разнородный.</a:t>
            </a:r>
          </a:p>
          <a:p>
            <a:r>
              <a:rPr lang="ru-RU" dirty="0" smtClean="0"/>
              <a:t>Понятие языка не совпадает с понятием речевой деятельности. </a:t>
            </a:r>
            <a:r>
              <a:rPr lang="ru-RU" b="1" dirty="0" smtClean="0">
                <a:solidFill>
                  <a:srgbClr val="0070C0"/>
                </a:solidFill>
              </a:rPr>
              <a:t>Язык</a:t>
            </a:r>
            <a:r>
              <a:rPr lang="ru-RU" dirty="0" smtClean="0"/>
              <a:t> – только определённая, однако важнейшая часть речевой деятельности. </a:t>
            </a:r>
          </a:p>
          <a:p>
            <a:r>
              <a:rPr lang="ru-RU" b="1" dirty="0" smtClean="0">
                <a:solidFill>
                  <a:srgbClr val="0070C0"/>
                </a:solidFill>
              </a:rPr>
              <a:t>Речь </a:t>
            </a:r>
            <a:r>
              <a:rPr lang="ru-RU" dirty="0" smtClean="0"/>
              <a:t>есть индивидуальный акт воли и понимания.</a:t>
            </a:r>
            <a:endParaRPr lang="ru-RU" dirty="0"/>
          </a:p>
        </p:txBody>
      </p:sp>
    </p:spTree>
  </p:cSld>
  <p:clrMapOvr>
    <a:masterClrMapping/>
  </p:clrMapOvr>
  <p:transition>
    <p:comb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654032"/>
          </a:xfrm>
        </p:spPr>
        <p:txBody>
          <a:bodyPr>
            <a:normAutofit fontScale="90000"/>
          </a:bodyPr>
          <a:lstStyle/>
          <a:p>
            <a:r>
              <a:rPr lang="ru-RU" dirty="0" smtClean="0"/>
              <a:t/>
            </a:r>
            <a:br>
              <a:rPr lang="ru-RU" dirty="0" smtClean="0"/>
            </a:br>
            <a:r>
              <a:rPr lang="ru-RU" b="1" dirty="0" smtClean="0">
                <a:solidFill>
                  <a:schemeClr val="accent2">
                    <a:lumMod val="75000"/>
                  </a:schemeClr>
                </a:solidFill>
              </a:rPr>
              <a:t>В речи надлежит различать:</a:t>
            </a:r>
            <a:endParaRPr lang="ru-RU" b="1" dirty="0">
              <a:solidFill>
                <a:schemeClr val="accent2">
                  <a:lumMod val="75000"/>
                </a:schemeClr>
              </a:solidFill>
            </a:endParaRPr>
          </a:p>
        </p:txBody>
      </p:sp>
      <p:sp>
        <p:nvSpPr>
          <p:cNvPr id="3" name="Содержимое 2"/>
          <p:cNvSpPr>
            <a:spLocks noGrp="1"/>
          </p:cNvSpPr>
          <p:nvPr>
            <p:ph sz="quarter" idx="1"/>
          </p:nvPr>
        </p:nvSpPr>
        <p:spPr>
          <a:xfrm>
            <a:off x="642910" y="1071546"/>
            <a:ext cx="8043890" cy="5072098"/>
          </a:xfrm>
        </p:spPr>
        <p:txBody>
          <a:bodyPr>
            <a:normAutofit fontScale="85000" lnSpcReduction="10000"/>
          </a:bodyPr>
          <a:lstStyle/>
          <a:p>
            <a:pPr marL="514350" indent="-514350">
              <a:buFont typeface="+mj-lt"/>
              <a:buAutoNum type="arabicPeriod"/>
            </a:pPr>
            <a:r>
              <a:rPr lang="ru-RU" sz="3000" dirty="0" smtClean="0"/>
              <a:t>комбинации, при помощи которых говорящий субъект пользуется языковым кодексом с целью выражения своей личной мысли;</a:t>
            </a:r>
          </a:p>
          <a:p>
            <a:pPr marL="514350" indent="-514350">
              <a:buFont typeface="+mj-lt"/>
              <a:buAutoNum type="arabicPeriod"/>
            </a:pPr>
            <a:r>
              <a:rPr lang="ru-RU" sz="3000" dirty="0" smtClean="0"/>
              <a:t>психофизический механизм, позволяющий ему объективировать эти комбинации, разделяя язык и речь, мы тем самым отделяем: </a:t>
            </a:r>
          </a:p>
          <a:p>
            <a:pPr marL="892175" indent="-350838">
              <a:buFont typeface="+mj-lt"/>
              <a:buAutoNum type="alphaLcParenR"/>
            </a:pPr>
            <a:r>
              <a:rPr lang="ru-RU" sz="3000" dirty="0" smtClean="0"/>
              <a:t>социальное от индивидуального.  Индивидуальное проявляется в манере говорения, в склонности человека использовать необычные слова, конструкции.</a:t>
            </a:r>
          </a:p>
          <a:p>
            <a:pPr marL="892175" indent="-350838">
              <a:buFont typeface="+mj-lt"/>
              <a:buAutoNum type="alphaLcParenR"/>
            </a:pPr>
            <a:r>
              <a:rPr lang="ru-RU" sz="3000" dirty="0" smtClean="0"/>
              <a:t>существенное от побочного и более или менее случайного. </a:t>
            </a:r>
          </a:p>
          <a:p>
            <a:endParaRPr lang="ru-RU" dirty="0"/>
          </a:p>
        </p:txBody>
      </p:sp>
    </p:spTree>
  </p:cSld>
  <p:clrMapOvr>
    <a:masterClrMapping/>
  </p:clrMapOvr>
  <p:transition>
    <p:comb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796908"/>
          </a:xfrm>
        </p:spPr>
        <p:txBody>
          <a:bodyPr/>
          <a:lstStyle/>
          <a:p>
            <a:r>
              <a:rPr lang="ru-RU" b="1" dirty="0" smtClean="0">
                <a:solidFill>
                  <a:schemeClr val="accent2">
                    <a:lumMod val="75000"/>
                  </a:schemeClr>
                </a:solidFill>
              </a:rPr>
              <a:t>Из всех понятий наиболее ясно</a:t>
            </a:r>
            <a:endParaRPr lang="ru-RU" b="1" dirty="0">
              <a:solidFill>
                <a:schemeClr val="accent2">
                  <a:lumMod val="75000"/>
                </a:schemeClr>
              </a:solidFill>
            </a:endParaRPr>
          </a:p>
        </p:txBody>
      </p:sp>
      <p:sp>
        <p:nvSpPr>
          <p:cNvPr id="3" name="Содержимое 2"/>
          <p:cNvSpPr>
            <a:spLocks noGrp="1"/>
          </p:cNvSpPr>
          <p:nvPr>
            <p:ph sz="quarter" idx="1"/>
          </p:nvPr>
        </p:nvSpPr>
        <p:spPr>
          <a:xfrm>
            <a:off x="914400" y="1214422"/>
            <a:ext cx="7772400" cy="5286412"/>
          </a:xfrm>
        </p:spPr>
        <p:txBody>
          <a:bodyPr>
            <a:normAutofit/>
          </a:bodyPr>
          <a:lstStyle/>
          <a:p>
            <a:r>
              <a:rPr lang="ru-RU" dirty="0" smtClean="0"/>
              <a:t>Соссюр определяет </a:t>
            </a:r>
            <a:r>
              <a:rPr lang="ru-RU" b="1" dirty="0" smtClean="0">
                <a:solidFill>
                  <a:srgbClr val="0070C0"/>
                </a:solidFill>
              </a:rPr>
              <a:t>язык</a:t>
            </a:r>
            <a:r>
              <a:rPr lang="ru-RU" dirty="0" smtClean="0"/>
              <a:t> – это клад, практикой речи отлагаемый во всех, кто принадлежит к одному общественному коллективу, </a:t>
            </a:r>
            <a:r>
              <a:rPr lang="ru-RU" b="1" dirty="0" smtClean="0">
                <a:solidFill>
                  <a:srgbClr val="0070C0"/>
                </a:solidFill>
              </a:rPr>
              <a:t>язык</a:t>
            </a:r>
            <a:r>
              <a:rPr lang="ru-RU" dirty="0" smtClean="0"/>
              <a:t> – это система знаков, в которой единственно существенным является соединение смысла и акустического образа, причём оба эти элемента знака в равной мере психичны.</a:t>
            </a:r>
          </a:p>
          <a:p>
            <a:r>
              <a:rPr lang="ru-RU" dirty="0" smtClean="0"/>
              <a:t>Подчёркивая социальную сущность языка Соссюр говорит: «он есть социальный элемент речевой деятельности вообще, внешний по отношению к индивиду, который сам по себе не может ни создавать язык, ни его изменять.</a:t>
            </a:r>
          </a:p>
          <a:p>
            <a:endParaRPr lang="ru-RU" dirty="0"/>
          </a:p>
        </p:txBody>
      </p:sp>
    </p:spTree>
  </p:cSld>
  <p:clrMapOvr>
    <a:masterClrMapping/>
  </p:clrMapOvr>
  <p:transition>
    <p:comb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939784"/>
          </a:xfrm>
        </p:spPr>
        <p:txBody>
          <a:bodyPr>
            <a:normAutofit/>
          </a:bodyPr>
          <a:lstStyle/>
          <a:p>
            <a:r>
              <a:rPr lang="ru-RU" b="1" u="sng" dirty="0" smtClean="0">
                <a:solidFill>
                  <a:schemeClr val="accent2">
                    <a:lumMod val="75000"/>
                  </a:schemeClr>
                </a:solidFill>
              </a:rPr>
              <a:t>Соссюр </a:t>
            </a:r>
            <a:r>
              <a:rPr lang="ru-RU" b="1" u="sng" dirty="0" smtClean="0">
                <a:solidFill>
                  <a:schemeClr val="accent2">
                    <a:lumMod val="75000"/>
                  </a:schemeClr>
                </a:solidFill>
              </a:rPr>
              <a:t>прав в том, что</a:t>
            </a:r>
            <a:r>
              <a:rPr lang="ru-RU" b="1" dirty="0" smtClean="0">
                <a:solidFill>
                  <a:schemeClr val="accent2">
                    <a:lumMod val="75000"/>
                  </a:schemeClr>
                </a:solidFill>
              </a:rPr>
              <a:t>: </a:t>
            </a:r>
            <a:endParaRPr lang="ru-RU" b="1" dirty="0">
              <a:solidFill>
                <a:schemeClr val="accent2">
                  <a:lumMod val="75000"/>
                </a:schemeClr>
              </a:solidFill>
            </a:endParaRPr>
          </a:p>
        </p:txBody>
      </p:sp>
      <p:sp>
        <p:nvSpPr>
          <p:cNvPr id="3" name="Содержимое 2"/>
          <p:cNvSpPr>
            <a:spLocks noGrp="1"/>
          </p:cNvSpPr>
          <p:nvPr>
            <p:ph sz="quarter" idx="1"/>
          </p:nvPr>
        </p:nvSpPr>
        <p:spPr/>
        <p:txBody>
          <a:bodyPr/>
          <a:lstStyle/>
          <a:p>
            <a:pPr marL="982663" indent="-350838">
              <a:buFont typeface="+mj-lt"/>
              <a:buAutoNum type="alphaLcParenR"/>
            </a:pPr>
            <a:r>
              <a:rPr lang="ru-RU" dirty="0" smtClean="0"/>
              <a:t>надо отличать язык как явление социальное, общественное, как достояние коллектива, от иных явлений, связанных с языковой деятельностью; </a:t>
            </a:r>
          </a:p>
          <a:p>
            <a:pPr marL="982663" indent="-350838">
              <a:buFont typeface="+mj-lt"/>
              <a:buAutoNum type="alphaLcParenR"/>
            </a:pPr>
            <a:r>
              <a:rPr lang="ru-RU" dirty="0" smtClean="0"/>
              <a:t>язык – это система знаков, т.к. без неё не может осуществляться человеческое общение, явление второй сигнальной системы;</a:t>
            </a:r>
          </a:p>
          <a:p>
            <a:endParaRPr lang="ru-RU" dirty="0"/>
          </a:p>
        </p:txBody>
      </p:sp>
    </p:spTree>
  </p:cSld>
  <p:clrMapOvr>
    <a:masterClrMapping/>
  </p:clrMapOvr>
  <p:transition>
    <p:comb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868346"/>
          </a:xfrm>
        </p:spPr>
        <p:txBody>
          <a:bodyPr>
            <a:normAutofit/>
          </a:bodyPr>
          <a:lstStyle/>
          <a:p>
            <a:r>
              <a:rPr lang="ru-RU" b="1" u="sng" dirty="0" smtClean="0">
                <a:solidFill>
                  <a:schemeClr val="accent2">
                    <a:lumMod val="75000"/>
                  </a:schemeClr>
                </a:solidFill>
              </a:rPr>
              <a:t>Соссюр не </a:t>
            </a:r>
            <a:r>
              <a:rPr lang="ru-RU" b="1" u="sng" dirty="0" smtClean="0">
                <a:solidFill>
                  <a:schemeClr val="accent2">
                    <a:lumMod val="75000"/>
                  </a:schemeClr>
                </a:solidFill>
              </a:rPr>
              <a:t>прав в том, что</a:t>
            </a:r>
            <a:r>
              <a:rPr lang="ru-RU" b="1" dirty="0" smtClean="0">
                <a:solidFill>
                  <a:schemeClr val="accent2">
                    <a:lumMod val="75000"/>
                  </a:schemeClr>
                </a:solidFill>
              </a:rPr>
              <a:t>: </a:t>
            </a:r>
            <a:endParaRPr lang="ru-RU" b="1" dirty="0">
              <a:solidFill>
                <a:schemeClr val="accent2">
                  <a:lumMod val="75000"/>
                </a:schemeClr>
              </a:solidFill>
            </a:endParaRPr>
          </a:p>
        </p:txBody>
      </p:sp>
      <p:sp>
        <p:nvSpPr>
          <p:cNvPr id="3" name="Содержимое 2"/>
          <p:cNvSpPr>
            <a:spLocks noGrp="1"/>
          </p:cNvSpPr>
          <p:nvPr>
            <p:ph sz="quarter" idx="1"/>
          </p:nvPr>
        </p:nvSpPr>
        <p:spPr/>
        <p:txBody>
          <a:bodyPr/>
          <a:lstStyle/>
          <a:p>
            <a:pPr marL="982663" indent="-350838">
              <a:buNone/>
            </a:pPr>
            <a:r>
              <a:rPr lang="ru-RU" dirty="0" smtClean="0"/>
              <a:t>считает </a:t>
            </a:r>
            <a:r>
              <a:rPr lang="ru-RU" dirty="0" smtClean="0"/>
              <a:t>социальное явление – язык </a:t>
            </a:r>
            <a:r>
              <a:rPr lang="ru-RU" dirty="0" err="1" smtClean="0"/>
              <a:t>психичным</a:t>
            </a:r>
            <a:r>
              <a:rPr lang="ru-RU" dirty="0" smtClean="0"/>
              <a:t>. </a:t>
            </a:r>
          </a:p>
          <a:p>
            <a:pPr marL="982663" indent="-350838">
              <a:buNone/>
            </a:pPr>
            <a:r>
              <a:rPr lang="ru-RU" dirty="0" smtClean="0"/>
              <a:t>Для языка и языкового знака в частности необходима их материальность (звуки, буквы и их комбинации). </a:t>
            </a:r>
          </a:p>
          <a:p>
            <a:pPr marL="982663" indent="-350838">
              <a:buNone/>
            </a:pPr>
            <a:r>
              <a:rPr lang="ru-RU" dirty="0" smtClean="0"/>
              <a:t>Вне реальной материальности и способности быть чувственно воспринимаемым языковой знак перестает быть знаком и тогда кончается язык. </a:t>
            </a:r>
          </a:p>
          <a:p>
            <a:endParaRPr lang="ru-RU" dirty="0" smtClean="0"/>
          </a:p>
          <a:p>
            <a:endParaRPr lang="ru-RU" dirty="0"/>
          </a:p>
        </p:txBody>
      </p:sp>
    </p:spTree>
  </p:cSld>
  <p:clrMapOvr>
    <a:masterClrMapping/>
  </p:clrMapOvr>
  <p:transition>
    <p:comb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1439850"/>
          </a:xfrm>
        </p:spPr>
        <p:txBody>
          <a:bodyPr>
            <a:noAutofit/>
          </a:bodyPr>
          <a:lstStyle/>
          <a:p>
            <a:r>
              <a:rPr lang="ru-RU" sz="3200" b="1" dirty="0" smtClean="0">
                <a:solidFill>
                  <a:schemeClr val="accent2">
                    <a:lumMod val="75000"/>
                  </a:schemeClr>
                </a:solidFill>
                <a:latin typeface="Arial Narrow" pitchFamily="34" charset="0"/>
              </a:rPr>
              <a:t>Человеческий язык существует в виде отдельных языков — русского, английского, китайского и многих других </a:t>
            </a:r>
            <a:endParaRPr lang="ru-RU" sz="3200" b="1" dirty="0">
              <a:solidFill>
                <a:schemeClr val="accent2">
                  <a:lumMod val="75000"/>
                </a:schemeClr>
              </a:solidFill>
              <a:latin typeface="Arial Narrow" pitchFamily="34" charset="0"/>
            </a:endParaRPr>
          </a:p>
        </p:txBody>
      </p:sp>
      <p:sp>
        <p:nvSpPr>
          <p:cNvPr id="3" name="Содержимое 2"/>
          <p:cNvSpPr>
            <a:spLocks noGrp="1"/>
          </p:cNvSpPr>
          <p:nvPr>
            <p:ph sz="quarter" idx="1"/>
          </p:nvPr>
        </p:nvSpPr>
        <p:spPr>
          <a:xfrm>
            <a:off x="928662" y="2071678"/>
            <a:ext cx="7772400" cy="4143404"/>
          </a:xfrm>
        </p:spPr>
        <p:txBody>
          <a:bodyPr>
            <a:normAutofit/>
          </a:bodyPr>
          <a:lstStyle/>
          <a:p>
            <a:pPr marL="0" indent="0">
              <a:buNone/>
            </a:pPr>
            <a:r>
              <a:rPr lang="ru-RU" dirty="0" smtClean="0"/>
              <a:t>Как возникает язык в сознании каждого отдельного человека? </a:t>
            </a:r>
          </a:p>
          <a:p>
            <a:pPr marL="0" indent="0">
              <a:buNone/>
            </a:pPr>
            <a:r>
              <a:rPr lang="ru-RU" dirty="0" smtClean="0"/>
              <a:t>Термин «родной язык» не значит «врожденный», а «усвоенный в раннем детстве». </a:t>
            </a:r>
          </a:p>
          <a:p>
            <a:pPr marL="0" indent="0">
              <a:buNone/>
            </a:pPr>
            <a:r>
              <a:rPr lang="ru-RU" dirty="0" smtClean="0"/>
              <a:t>В сознание каждого человека язык проникает, безусловно, «извне» через окружающих.  Каждый человек с детства начинает пользоваться языком. </a:t>
            </a:r>
          </a:p>
          <a:p>
            <a:pPr marL="0" indent="0">
              <a:buNone/>
            </a:pPr>
            <a:endParaRPr lang="ru-RU" dirty="0"/>
          </a:p>
        </p:txBody>
      </p:sp>
    </p:spTree>
  </p:cSld>
  <p:clrMapOvr>
    <a:masterClrMapping/>
  </p:clrMapOvr>
  <p:transition>
    <p:comb dir="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914400" y="357166"/>
            <a:ext cx="7772400" cy="5662634"/>
          </a:xfrm>
        </p:spPr>
        <p:txBody>
          <a:bodyPr>
            <a:normAutofit fontScale="92500" lnSpcReduction="10000"/>
          </a:bodyPr>
          <a:lstStyle/>
          <a:p>
            <a:pPr>
              <a:buNone/>
            </a:pPr>
            <a:r>
              <a:rPr lang="ru-RU" sz="3000" b="1" dirty="0" smtClean="0">
                <a:solidFill>
                  <a:schemeClr val="accent2">
                    <a:lumMod val="75000"/>
                  </a:schemeClr>
                </a:solidFill>
              </a:rPr>
              <a:t>Разграничение языка и речи не сводится к противопоставлению </a:t>
            </a:r>
          </a:p>
          <a:p>
            <a:r>
              <a:rPr lang="ru-RU" dirty="0" smtClean="0"/>
              <a:t>социального - индивидуального, </a:t>
            </a:r>
          </a:p>
          <a:p>
            <a:r>
              <a:rPr lang="ru-RU" dirty="0" smtClean="0"/>
              <a:t>системного - асистемного, </a:t>
            </a:r>
          </a:p>
          <a:p>
            <a:r>
              <a:rPr lang="ru-RU" dirty="0" smtClean="0"/>
              <a:t>статического – динамического и т.д. </a:t>
            </a:r>
          </a:p>
          <a:p>
            <a:pPr>
              <a:buNone/>
            </a:pPr>
            <a:r>
              <a:rPr lang="ru-RU" dirty="0" smtClean="0"/>
              <a:t>Оно основывается на объективно существующем в языке общем и на конкретных случаях использования этого общего в отдельных речевых актах. </a:t>
            </a:r>
          </a:p>
          <a:p>
            <a:pPr>
              <a:buNone/>
            </a:pPr>
            <a:r>
              <a:rPr lang="ru-RU" dirty="0" smtClean="0"/>
              <a:t>Отдельные речевые акты и их результаты (произведения) – это единичные явления, которым свойственно общее. </a:t>
            </a:r>
          </a:p>
          <a:p>
            <a:pPr>
              <a:buNone/>
            </a:pPr>
            <a:r>
              <a:rPr lang="ru-RU" dirty="0" smtClean="0"/>
              <a:t>Между языком и речью усматриваются отношения философских категорий общего и отдельного, абстрактного и конкретного.</a:t>
            </a:r>
          </a:p>
          <a:p>
            <a:endParaRPr lang="ru-RU" dirty="0"/>
          </a:p>
        </p:txBody>
      </p:sp>
    </p:spTree>
  </p:cSld>
  <p:clrMapOvr>
    <a:masterClrMapping/>
  </p:clrMapOvr>
  <p:transition>
    <p:comb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Лев Владимирович Щерба (1880-1954) </a:t>
            </a:r>
            <a:endParaRPr lang="ru-RU" dirty="0"/>
          </a:p>
        </p:txBody>
      </p:sp>
      <p:pic>
        <p:nvPicPr>
          <p:cNvPr id="1026" name="Picture 2" descr="C:\Новая папка\Документы с нижнего компа\Документы с нижнего компа\Марина Влавацкая\Марина\Портреты амер лексикографов\Лев Владимирович  Щерба 1880-1954.jpg"/>
          <p:cNvPicPr>
            <a:picLocks noGrp="1" noChangeAspect="1" noChangeArrowheads="1"/>
          </p:cNvPicPr>
          <p:nvPr>
            <p:ph sz="quarter" idx="1"/>
          </p:nvPr>
        </p:nvPicPr>
        <p:blipFill>
          <a:blip r:embed="rId2"/>
          <a:srcRect/>
          <a:stretch>
            <a:fillRect/>
          </a:stretch>
        </p:blipFill>
        <p:spPr bwMode="auto">
          <a:xfrm rot="16200000">
            <a:off x="2924175" y="2305050"/>
            <a:ext cx="3752850" cy="2857500"/>
          </a:xfrm>
          <a:prstGeom prst="rect">
            <a:avLst/>
          </a:prstGeom>
          <a:noFill/>
        </p:spPr>
      </p:pic>
    </p:spTree>
  </p:cSld>
  <p:clrMapOvr>
    <a:masterClrMapping/>
  </p:clrMapOvr>
  <p:transition>
    <p:comb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chemeClr val="accent2">
                    <a:lumMod val="75000"/>
                  </a:schemeClr>
                </a:solidFill>
              </a:rPr>
              <a:t>Л.В. Щербы о трёх аспектах языковых явлений:</a:t>
            </a:r>
            <a:endParaRPr lang="ru-RU" dirty="0">
              <a:solidFill>
                <a:schemeClr val="accent2">
                  <a:lumMod val="75000"/>
                </a:schemeClr>
              </a:solidFill>
            </a:endParaRPr>
          </a:p>
        </p:txBody>
      </p:sp>
      <p:sp>
        <p:nvSpPr>
          <p:cNvPr id="3" name="Содержимое 2"/>
          <p:cNvSpPr>
            <a:spLocks noGrp="1"/>
          </p:cNvSpPr>
          <p:nvPr>
            <p:ph sz="quarter" idx="1"/>
          </p:nvPr>
        </p:nvSpPr>
        <p:spPr/>
        <p:txBody>
          <a:bodyPr/>
          <a:lstStyle/>
          <a:p>
            <a:pPr marL="514350" lvl="0" indent="-514350">
              <a:buFont typeface="+mj-lt"/>
              <a:buAutoNum type="arabicPeriod"/>
            </a:pPr>
            <a:r>
              <a:rPr lang="ru-RU" b="1" i="1" dirty="0" smtClean="0">
                <a:solidFill>
                  <a:srgbClr val="FF0000"/>
                </a:solidFill>
              </a:rPr>
              <a:t>речевая деятельность</a:t>
            </a:r>
            <a:r>
              <a:rPr lang="ru-RU" dirty="0" smtClean="0">
                <a:solidFill>
                  <a:srgbClr val="FF0000"/>
                </a:solidFill>
              </a:rPr>
              <a:t> </a:t>
            </a:r>
            <a:r>
              <a:rPr lang="ru-RU" dirty="0" smtClean="0"/>
              <a:t>– процесс говорения и понимания. Процессы понимания, интерпретации знаков являются не менее активными, чем процессы произнесения звуков, говорения (т.к. мы понимаем то, чего ранее никогда не слышали). Из этого следует, что «механизм, эта речевая организация человека никак не может равняться сумме речевого опыта (говорения и понимания) данного индивида, а должна быть какой-то своеобразной переработкой этого опыта». </a:t>
            </a:r>
          </a:p>
          <a:p>
            <a:endParaRPr lang="ru-RU" dirty="0"/>
          </a:p>
        </p:txBody>
      </p:sp>
    </p:spTree>
  </p:cSld>
  <p:clrMapOvr>
    <a:masterClrMapping/>
  </p:clrMapOvr>
  <p:transition>
    <p:comb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914400" y="500042"/>
            <a:ext cx="7772400" cy="5857916"/>
          </a:xfrm>
        </p:spPr>
        <p:txBody>
          <a:bodyPr/>
          <a:lstStyle/>
          <a:p>
            <a:pPr marL="514350" lvl="0" indent="-514350">
              <a:buFont typeface="+mj-lt"/>
              <a:buAutoNum type="arabicParenR" startAt="2"/>
            </a:pPr>
            <a:r>
              <a:rPr lang="ru-RU" sz="2800" b="1" i="1" dirty="0" smtClean="0">
                <a:solidFill>
                  <a:srgbClr val="FF0000"/>
                </a:solidFill>
              </a:rPr>
              <a:t>языковая система</a:t>
            </a:r>
            <a:r>
              <a:rPr lang="ru-RU" sz="2800" dirty="0" smtClean="0">
                <a:solidFill>
                  <a:srgbClr val="FF0000"/>
                </a:solidFill>
              </a:rPr>
              <a:t> </a:t>
            </a:r>
            <a:r>
              <a:rPr lang="ru-RU" sz="2800" dirty="0" smtClean="0"/>
              <a:t>– умозаключения, воплощённые в словарь и грамматику языка; Правильно составленный словарь и грамматика должны исчерпывать знание данного языка. Языковая система проявляется в индивидуальных речевых системах.</a:t>
            </a:r>
          </a:p>
          <a:p>
            <a:pPr marL="514350" lvl="0" indent="-514350">
              <a:buFont typeface="+mj-lt"/>
              <a:buAutoNum type="arabicParenR" startAt="2"/>
            </a:pPr>
            <a:r>
              <a:rPr lang="ru-RU" sz="2800" b="1" i="1" dirty="0" smtClean="0">
                <a:solidFill>
                  <a:srgbClr val="FF0000"/>
                </a:solidFill>
              </a:rPr>
              <a:t>языковой материал</a:t>
            </a:r>
            <a:r>
              <a:rPr lang="ru-RU" sz="2800" dirty="0" smtClean="0">
                <a:solidFill>
                  <a:srgbClr val="FF0000"/>
                </a:solidFill>
              </a:rPr>
              <a:t> </a:t>
            </a:r>
            <a:r>
              <a:rPr lang="ru-RU" sz="2800" dirty="0" smtClean="0"/>
              <a:t>– совокупность всего говоримого и понимаемого в определённой, конкретной обстановке в ту или другую эпоху жизни данной общественной группы.</a:t>
            </a:r>
          </a:p>
          <a:p>
            <a:endParaRPr lang="ru-RU" dirty="0"/>
          </a:p>
        </p:txBody>
      </p:sp>
    </p:spTree>
  </p:cSld>
  <p:clrMapOvr>
    <a:masterClrMapping/>
  </p:clrMapOvr>
  <p:transition>
    <p:comb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1011222"/>
          </a:xfrm>
        </p:spPr>
        <p:txBody>
          <a:bodyPr>
            <a:normAutofit fontScale="90000"/>
          </a:bodyPr>
          <a:lstStyle/>
          <a:p>
            <a:r>
              <a:rPr lang="ru-RU" sz="3200" b="1" dirty="0" smtClean="0">
                <a:solidFill>
                  <a:schemeClr val="accent2">
                    <a:lumMod val="75000"/>
                  </a:schemeClr>
                </a:solidFill>
              </a:rPr>
              <a:t>Отношение между речевой деятельностью и языковым материалом</a:t>
            </a:r>
            <a:endParaRPr lang="ru-RU" sz="3200" b="1" dirty="0">
              <a:solidFill>
                <a:schemeClr val="accent2">
                  <a:lumMod val="75000"/>
                </a:schemeClr>
              </a:solidFill>
            </a:endParaRPr>
          </a:p>
        </p:txBody>
      </p:sp>
      <p:sp>
        <p:nvSpPr>
          <p:cNvPr id="3" name="Содержимое 2"/>
          <p:cNvSpPr>
            <a:spLocks noGrp="1"/>
          </p:cNvSpPr>
          <p:nvPr>
            <p:ph sz="quarter" idx="1"/>
          </p:nvPr>
        </p:nvSpPr>
        <p:spPr/>
        <p:txBody>
          <a:bodyPr/>
          <a:lstStyle/>
          <a:p>
            <a:r>
              <a:rPr lang="ru-RU" b="1" dirty="0" smtClean="0">
                <a:solidFill>
                  <a:srgbClr val="FF0000"/>
                </a:solidFill>
              </a:rPr>
              <a:t>Речевая </a:t>
            </a:r>
            <a:r>
              <a:rPr lang="ru-RU" b="1" dirty="0" smtClean="0">
                <a:solidFill>
                  <a:srgbClr val="FF0000"/>
                </a:solidFill>
              </a:rPr>
              <a:t>деятельность </a:t>
            </a:r>
            <a:r>
              <a:rPr lang="ru-RU" dirty="0" smtClean="0"/>
              <a:t>создаёт языковой материал. </a:t>
            </a:r>
            <a:endParaRPr lang="ru-RU" dirty="0" smtClean="0"/>
          </a:p>
          <a:p>
            <a:r>
              <a:rPr lang="ru-RU" b="1" dirty="0" smtClean="0">
                <a:solidFill>
                  <a:srgbClr val="FF0000"/>
                </a:solidFill>
              </a:rPr>
              <a:t>Языковая </a:t>
            </a:r>
            <a:r>
              <a:rPr lang="ru-RU" b="1" dirty="0" smtClean="0">
                <a:solidFill>
                  <a:srgbClr val="FF0000"/>
                </a:solidFill>
              </a:rPr>
              <a:t>система </a:t>
            </a:r>
            <a:r>
              <a:rPr lang="ru-RU" dirty="0" smtClean="0"/>
              <a:t>выводится лингвистами из языкового материала. </a:t>
            </a:r>
            <a:endParaRPr lang="ru-RU" dirty="0" smtClean="0"/>
          </a:p>
          <a:p>
            <a:r>
              <a:rPr lang="ru-RU" b="1" dirty="0" smtClean="0">
                <a:solidFill>
                  <a:srgbClr val="FF0000"/>
                </a:solidFill>
              </a:rPr>
              <a:t>Речевая </a:t>
            </a:r>
            <a:r>
              <a:rPr lang="ru-RU" b="1" dirty="0" smtClean="0">
                <a:solidFill>
                  <a:srgbClr val="FF0000"/>
                </a:solidFill>
              </a:rPr>
              <a:t>деятельность </a:t>
            </a:r>
            <a:r>
              <a:rPr lang="ru-RU" dirty="0" smtClean="0"/>
              <a:t>и производит языковой материал, и несёт в себе изменение языковой системы. </a:t>
            </a:r>
            <a:endParaRPr lang="ru-RU" dirty="0" smtClean="0"/>
          </a:p>
          <a:p>
            <a:r>
              <a:rPr lang="ru-RU" dirty="0" smtClean="0"/>
              <a:t>Тем </a:t>
            </a:r>
            <a:r>
              <a:rPr lang="ru-RU" dirty="0" smtClean="0"/>
              <a:t>самым 3 аспекта языковых явлений тесно связаны друг с другом. </a:t>
            </a:r>
            <a:endParaRPr lang="ru-RU" dirty="0"/>
          </a:p>
        </p:txBody>
      </p:sp>
    </p:spTree>
  </p:cSld>
  <p:clrMapOvr>
    <a:masterClrMapping/>
  </p:clrMapOvr>
  <p:transition>
    <p:comb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914400" y="857232"/>
            <a:ext cx="7772400" cy="5162568"/>
          </a:xfrm>
        </p:spPr>
        <p:txBody>
          <a:bodyPr>
            <a:normAutofit/>
          </a:bodyPr>
          <a:lstStyle/>
          <a:p>
            <a:r>
              <a:rPr lang="ru-RU" sz="2800" b="1" dirty="0" smtClean="0">
                <a:solidFill>
                  <a:srgbClr val="FF0000"/>
                </a:solidFill>
              </a:rPr>
              <a:t>Речевая деятельность </a:t>
            </a:r>
            <a:r>
              <a:rPr lang="ru-RU" sz="2800" dirty="0" smtClean="0"/>
              <a:t>обусловливается сложным речевым механизмом человека, или психофизиологической речевой организацией индивида.</a:t>
            </a:r>
          </a:p>
          <a:p>
            <a:r>
              <a:rPr lang="ru-RU" sz="2800" b="1" dirty="0" smtClean="0">
                <a:solidFill>
                  <a:srgbClr val="FF0000"/>
                </a:solidFill>
              </a:rPr>
              <a:t>Речевая организация </a:t>
            </a:r>
            <a:r>
              <a:rPr lang="ru-RU" sz="2800" dirty="0" smtClean="0"/>
              <a:t>- не сумма речевого опыта (говорения и понимания), а является его своеобразной переработкой. </a:t>
            </a:r>
          </a:p>
          <a:p>
            <a:r>
              <a:rPr lang="ru-RU" sz="2800" dirty="0" smtClean="0"/>
              <a:t>Это - социальный продукт, служащий индивидуальным проявлением языковой системы, которая выводится из языкового материала.</a:t>
            </a:r>
          </a:p>
          <a:p>
            <a:endParaRPr lang="ru-RU" dirty="0"/>
          </a:p>
        </p:txBody>
      </p:sp>
    </p:spTree>
  </p:cSld>
  <p:clrMapOvr>
    <a:masterClrMapping/>
  </p:clrMapOvr>
  <p:transition>
    <p:comb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914400" y="571480"/>
            <a:ext cx="8015318" cy="5715040"/>
          </a:xfrm>
        </p:spPr>
        <p:txBody>
          <a:bodyPr>
            <a:normAutofit lnSpcReduction="10000"/>
          </a:bodyPr>
          <a:lstStyle/>
          <a:p>
            <a:r>
              <a:rPr lang="ru-RU" b="1" dirty="0" smtClean="0">
                <a:solidFill>
                  <a:srgbClr val="FF0000"/>
                </a:solidFill>
              </a:rPr>
              <a:t>Индивидуальная языковая система </a:t>
            </a:r>
            <a:r>
              <a:rPr lang="ru-RU" dirty="0" smtClean="0"/>
              <a:t>связана с языковой системой, принадлежащей всему сообществу, через индивидуальную речевую систему  (психофизическую речевую организацию). Поэтому </a:t>
            </a:r>
            <a:r>
              <a:rPr lang="ru-RU" dirty="0" smtClean="0"/>
              <a:t>представления </a:t>
            </a:r>
            <a:r>
              <a:rPr lang="ru-RU" dirty="0" smtClean="0"/>
              <a:t>отдельных индивидуумов о языковой системе несут на себе отпечаток личностного речевого опыта. </a:t>
            </a:r>
          </a:p>
          <a:p>
            <a:pPr>
              <a:buNone/>
            </a:pPr>
            <a:r>
              <a:rPr lang="ru-RU" dirty="0" smtClean="0"/>
              <a:t>С </a:t>
            </a:r>
            <a:r>
              <a:rPr lang="ru-RU" dirty="0" smtClean="0"/>
              <a:t>психологической точки зрения </a:t>
            </a:r>
            <a:r>
              <a:rPr lang="ru-RU" dirty="0" smtClean="0"/>
              <a:t>необходимо р</a:t>
            </a:r>
            <a:r>
              <a:rPr lang="ru-RU" dirty="0" smtClean="0"/>
              <a:t>азграничивать: </a:t>
            </a:r>
            <a:endParaRPr lang="ru-RU" dirty="0" smtClean="0"/>
          </a:p>
          <a:p>
            <a:pPr marL="514350" indent="-514350">
              <a:buFont typeface="+mj-lt"/>
              <a:buAutoNum type="arabicPeriod"/>
            </a:pPr>
            <a:r>
              <a:rPr lang="ru-RU" dirty="0" smtClean="0"/>
              <a:t>механизм (речевая организация человека) и </a:t>
            </a:r>
            <a:r>
              <a:rPr lang="ru-RU" dirty="0" smtClean="0"/>
              <a:t>процесс </a:t>
            </a:r>
            <a:r>
              <a:rPr lang="ru-RU" dirty="0" smtClean="0"/>
              <a:t>(</a:t>
            </a:r>
            <a:r>
              <a:rPr lang="ru-RU" dirty="0" smtClean="0"/>
              <a:t>речевая деятельность), </a:t>
            </a:r>
            <a:endParaRPr lang="ru-RU" dirty="0" smtClean="0"/>
          </a:p>
          <a:p>
            <a:pPr marL="514350" indent="-514350">
              <a:buFont typeface="+mj-lt"/>
              <a:buAutoNum type="arabicPeriod"/>
            </a:pPr>
            <a:r>
              <a:rPr lang="ru-RU" dirty="0" smtClean="0"/>
              <a:t>процесс </a:t>
            </a:r>
            <a:r>
              <a:rPr lang="ru-RU" dirty="0" smtClean="0"/>
              <a:t>(</a:t>
            </a:r>
            <a:r>
              <a:rPr lang="ru-RU" dirty="0" smtClean="0"/>
              <a:t>речевая деятельность) </a:t>
            </a:r>
            <a:r>
              <a:rPr lang="ru-RU" dirty="0" smtClean="0"/>
              <a:t>и </a:t>
            </a:r>
            <a:r>
              <a:rPr lang="ru-RU" dirty="0" smtClean="0"/>
              <a:t>продукт </a:t>
            </a:r>
            <a:r>
              <a:rPr lang="ru-RU" dirty="0" smtClean="0"/>
              <a:t>(</a:t>
            </a:r>
            <a:r>
              <a:rPr lang="ru-RU" dirty="0" smtClean="0"/>
              <a:t>языковой материал). </a:t>
            </a:r>
            <a:endParaRPr lang="ru-RU" dirty="0" smtClean="0"/>
          </a:p>
          <a:p>
            <a:endParaRPr lang="ru-RU" dirty="0"/>
          </a:p>
        </p:txBody>
      </p:sp>
    </p:spTree>
  </p:cSld>
  <p:clrMapOvr>
    <a:masterClrMapping/>
  </p:clrMapOvr>
  <p:transition>
    <p:comb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914400" y="500042"/>
            <a:ext cx="7772400" cy="6000792"/>
          </a:xfrm>
        </p:spPr>
        <p:txBody>
          <a:bodyPr>
            <a:normAutofit lnSpcReduction="10000"/>
          </a:bodyPr>
          <a:lstStyle/>
          <a:p>
            <a:r>
              <a:rPr lang="ru-RU" b="1" dirty="0" smtClean="0">
                <a:solidFill>
                  <a:srgbClr val="FF0000"/>
                </a:solidFill>
              </a:rPr>
              <a:t>Речевая организация человека </a:t>
            </a:r>
            <a:r>
              <a:rPr lang="ru-RU" dirty="0" smtClean="0"/>
              <a:t>– это динамическая функциональная система. </a:t>
            </a:r>
          </a:p>
          <a:p>
            <a:r>
              <a:rPr lang="ru-RU" dirty="0" smtClean="0"/>
              <a:t>Существует постоянное взаимодействие </a:t>
            </a:r>
            <a:r>
              <a:rPr lang="ru-RU" dirty="0" smtClean="0"/>
              <a:t>между процессом приобретения речевого опыта и его продуктом. </a:t>
            </a:r>
            <a:endParaRPr lang="ru-RU" dirty="0" smtClean="0"/>
          </a:p>
          <a:p>
            <a:r>
              <a:rPr lang="ru-RU" dirty="0" smtClean="0"/>
              <a:t>Получая </a:t>
            </a:r>
            <a:r>
              <a:rPr lang="ru-RU" dirty="0" smtClean="0"/>
              <a:t>новую информацию речевого плана, человек не только перерабатывает её, но и перестраивает всю систему своего речевого опыта, т.о., речевая организация человека достаточно сложная самоорганизующая система.</a:t>
            </a:r>
          </a:p>
          <a:p>
            <a:r>
              <a:rPr lang="ru-RU" b="1" dirty="0" smtClean="0">
                <a:solidFill>
                  <a:srgbClr val="FF0000"/>
                </a:solidFill>
              </a:rPr>
              <a:t>Речевая деятельность  </a:t>
            </a:r>
            <a:r>
              <a:rPr lang="ru-RU" dirty="0" smtClean="0"/>
              <a:t>включена в другие виды деятельности человека и сама по себе самостоятельным видом деятельности не является.</a:t>
            </a:r>
          </a:p>
          <a:p>
            <a:endParaRPr lang="ru-RU" dirty="0"/>
          </a:p>
        </p:txBody>
      </p:sp>
    </p:spTree>
  </p:cSld>
  <p:clrMapOvr>
    <a:masterClrMapping/>
  </p:clrMapOvr>
  <p:transition>
    <p:comb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928662" y="357166"/>
            <a:ext cx="7772400" cy="7143800"/>
          </a:xfrm>
        </p:spPr>
        <p:txBody>
          <a:bodyPr/>
          <a:lstStyle/>
          <a:p>
            <a:r>
              <a:rPr lang="ru-RU" b="1" i="1" dirty="0" smtClean="0">
                <a:solidFill>
                  <a:srgbClr val="FF0000"/>
                </a:solidFill>
              </a:rPr>
              <a:t>Язык</a:t>
            </a:r>
            <a:r>
              <a:rPr lang="ru-RU" dirty="0" smtClean="0"/>
              <a:t> – важнейшее средство человеческого общения. Это достояние коллектива и предмет истории. Он объединяет говоры и диалекты, в нём представлено разнообразие классовой, сословной и профессиональной речи. Нет языка индивида, т.к. он (язык) объединяет индивидов и разные группы индивидов.</a:t>
            </a:r>
          </a:p>
          <a:p>
            <a:r>
              <a:rPr lang="ru-RU" b="1" i="1" dirty="0" smtClean="0">
                <a:solidFill>
                  <a:srgbClr val="FF0000"/>
                </a:solidFill>
              </a:rPr>
              <a:t>Речь</a:t>
            </a:r>
            <a:r>
              <a:rPr lang="ru-RU" dirty="0" smtClean="0"/>
              <a:t> – это конкретное говорение, протекающее во времени и обличённое в звуковую или письменную форму. Речь - сам процесс говорения, так и результат этого процесса</a:t>
            </a:r>
            <a:r>
              <a:rPr lang="ru-RU" dirty="0" smtClean="0"/>
              <a:t>, т.е. </a:t>
            </a:r>
            <a:r>
              <a:rPr lang="ru-RU" b="1" i="1" dirty="0" smtClean="0">
                <a:solidFill>
                  <a:srgbClr val="FF0000"/>
                </a:solidFill>
              </a:rPr>
              <a:t>речевую </a:t>
            </a:r>
            <a:r>
              <a:rPr lang="ru-RU" b="1" i="1" dirty="0" smtClean="0">
                <a:solidFill>
                  <a:srgbClr val="FF0000"/>
                </a:solidFill>
              </a:rPr>
              <a:t>деятельность</a:t>
            </a:r>
            <a:r>
              <a:rPr lang="ru-RU" dirty="0" smtClean="0">
                <a:solidFill>
                  <a:srgbClr val="FF0000"/>
                </a:solidFill>
              </a:rPr>
              <a:t> </a:t>
            </a:r>
            <a:r>
              <a:rPr lang="ru-RU" dirty="0" smtClean="0"/>
              <a:t>и </a:t>
            </a:r>
            <a:r>
              <a:rPr lang="ru-RU" b="1" i="1" dirty="0" smtClean="0">
                <a:solidFill>
                  <a:srgbClr val="FF0000"/>
                </a:solidFill>
              </a:rPr>
              <a:t>речевые произведения</a:t>
            </a:r>
            <a:r>
              <a:rPr lang="ru-RU" dirty="0" smtClean="0"/>
              <a:t> (тексты), фиксируемые памятью и языком. </a:t>
            </a:r>
          </a:p>
          <a:p>
            <a:endParaRPr lang="ru-RU" dirty="0" smtClean="0"/>
          </a:p>
          <a:p>
            <a:endParaRPr lang="ru-RU" dirty="0"/>
          </a:p>
        </p:txBody>
      </p:sp>
    </p:spTree>
  </p:cSld>
  <p:clrMapOvr>
    <a:masterClrMapping/>
  </p:clrMapOvr>
  <p:transition>
    <p:comb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74638"/>
            <a:ext cx="8043890" cy="796908"/>
          </a:xfrm>
        </p:spPr>
        <p:txBody>
          <a:bodyPr>
            <a:normAutofit fontScale="90000"/>
          </a:bodyPr>
          <a:lstStyle/>
          <a:p>
            <a:r>
              <a:rPr lang="ru-RU" b="1" dirty="0" smtClean="0"/>
              <a:t/>
            </a:r>
            <a:br>
              <a:rPr lang="ru-RU" b="1" dirty="0" smtClean="0"/>
            </a:br>
            <a:r>
              <a:rPr lang="ru-RU" b="1" dirty="0" smtClean="0"/>
              <a:t>Лев Семёнович Выготский (1896-1934)</a:t>
            </a:r>
            <a:endParaRPr lang="ru-RU" dirty="0"/>
          </a:p>
        </p:txBody>
      </p:sp>
      <p:sp>
        <p:nvSpPr>
          <p:cNvPr id="3" name="Содержимое 2"/>
          <p:cNvSpPr>
            <a:spLocks noGrp="1"/>
          </p:cNvSpPr>
          <p:nvPr>
            <p:ph sz="quarter" idx="1"/>
          </p:nvPr>
        </p:nvSpPr>
        <p:spPr>
          <a:xfrm>
            <a:off x="857224" y="1142984"/>
            <a:ext cx="5643602" cy="5500726"/>
          </a:xfrm>
        </p:spPr>
        <p:txBody>
          <a:bodyPr>
            <a:normAutofit fontScale="92500" lnSpcReduction="20000"/>
          </a:bodyPr>
          <a:lstStyle/>
          <a:p>
            <a:pPr>
              <a:buNone/>
            </a:pPr>
            <a:r>
              <a:rPr lang="ru-RU" dirty="0" smtClean="0"/>
              <a:t>выдвинул идею деятельностного подхода к речи, т.к. любая деятельность </a:t>
            </a:r>
            <a:r>
              <a:rPr lang="ru-RU" b="1" i="1" dirty="0" smtClean="0">
                <a:solidFill>
                  <a:srgbClr val="FF0000"/>
                </a:solidFill>
              </a:rPr>
              <a:t>сознательна, целенаправленна и социальна</a:t>
            </a:r>
            <a:r>
              <a:rPr lang="ru-RU" dirty="0" smtClean="0"/>
              <a:t>.</a:t>
            </a:r>
          </a:p>
          <a:p>
            <a:pPr>
              <a:buNone/>
            </a:pPr>
            <a:r>
              <a:rPr lang="ru-RU" dirty="0" smtClean="0"/>
              <a:t>Любая деятельность имеет три стороны: </a:t>
            </a:r>
            <a:endParaRPr lang="ru-RU" dirty="0" smtClean="0"/>
          </a:p>
          <a:p>
            <a:pPr marL="514350" indent="-514350">
              <a:buAutoNum type="arabicParenR"/>
            </a:pPr>
            <a:r>
              <a:rPr lang="ru-RU" b="1" i="1" dirty="0" smtClean="0">
                <a:solidFill>
                  <a:srgbClr val="0070C0"/>
                </a:solidFill>
              </a:rPr>
              <a:t>мотивирующую</a:t>
            </a:r>
            <a:r>
              <a:rPr lang="ru-RU" b="1" dirty="0" smtClean="0">
                <a:solidFill>
                  <a:srgbClr val="0070C0"/>
                </a:solidFill>
              </a:rPr>
              <a:t>;</a:t>
            </a:r>
            <a:r>
              <a:rPr lang="ru-RU" dirty="0" smtClean="0">
                <a:solidFill>
                  <a:srgbClr val="0070C0"/>
                </a:solidFill>
              </a:rPr>
              <a:t> </a:t>
            </a:r>
            <a:endParaRPr lang="ru-RU" dirty="0" smtClean="0">
              <a:solidFill>
                <a:srgbClr val="0070C0"/>
              </a:solidFill>
            </a:endParaRPr>
          </a:p>
          <a:p>
            <a:pPr marL="514350" indent="-514350">
              <a:buAutoNum type="arabicParenR"/>
            </a:pPr>
            <a:r>
              <a:rPr lang="ru-RU" b="1" i="1" dirty="0" smtClean="0">
                <a:solidFill>
                  <a:srgbClr val="0070C0"/>
                </a:solidFill>
              </a:rPr>
              <a:t>целевую</a:t>
            </a:r>
            <a:r>
              <a:rPr lang="ru-RU" dirty="0" smtClean="0">
                <a:solidFill>
                  <a:srgbClr val="0070C0"/>
                </a:solidFill>
              </a:rPr>
              <a:t>; </a:t>
            </a:r>
            <a:endParaRPr lang="ru-RU" dirty="0" smtClean="0">
              <a:solidFill>
                <a:srgbClr val="0070C0"/>
              </a:solidFill>
            </a:endParaRPr>
          </a:p>
          <a:p>
            <a:pPr marL="514350" indent="-514350">
              <a:buAutoNum type="arabicParenR"/>
            </a:pPr>
            <a:r>
              <a:rPr lang="ru-RU" b="1" i="1" dirty="0" smtClean="0">
                <a:solidFill>
                  <a:srgbClr val="0070C0"/>
                </a:solidFill>
              </a:rPr>
              <a:t>исполнительную</a:t>
            </a:r>
            <a:r>
              <a:rPr lang="ru-RU" b="1" dirty="0" smtClean="0"/>
              <a:t>.</a:t>
            </a:r>
            <a:r>
              <a:rPr lang="ru-RU" dirty="0" smtClean="0"/>
              <a:t> </a:t>
            </a:r>
            <a:endParaRPr lang="ru-RU" dirty="0" smtClean="0"/>
          </a:p>
          <a:p>
            <a:pPr marL="514350" indent="-514350">
              <a:buNone/>
            </a:pPr>
            <a:r>
              <a:rPr lang="ru-RU" dirty="0" smtClean="0"/>
              <a:t>	</a:t>
            </a:r>
            <a:r>
              <a:rPr lang="ru-RU" dirty="0" smtClean="0"/>
              <a:t>Любая </a:t>
            </a:r>
            <a:r>
              <a:rPr lang="ru-RU" dirty="0" smtClean="0"/>
              <a:t>деятельность </a:t>
            </a:r>
          </a:p>
          <a:p>
            <a:pPr>
              <a:buNone/>
            </a:pPr>
            <a:r>
              <a:rPr lang="ru-RU" dirty="0" smtClean="0"/>
              <a:t>рождается из потребности.</a:t>
            </a:r>
          </a:p>
          <a:p>
            <a:pPr>
              <a:buNone/>
            </a:pPr>
            <a:r>
              <a:rPr lang="ru-RU" dirty="0" smtClean="0"/>
              <a:t>Чем отличается мотив от цели?  </a:t>
            </a:r>
          </a:p>
          <a:p>
            <a:pPr>
              <a:buNone/>
            </a:pPr>
            <a:r>
              <a:rPr lang="ru-RU" i="1" dirty="0" smtClean="0">
                <a:solidFill>
                  <a:srgbClr val="FF0000"/>
                </a:solidFill>
              </a:rPr>
              <a:t>Мы разожгли костёр, чтобы согреться</a:t>
            </a:r>
            <a:r>
              <a:rPr lang="ru-RU" dirty="0" smtClean="0"/>
              <a:t>. </a:t>
            </a:r>
          </a:p>
          <a:p>
            <a:pPr>
              <a:buNone/>
            </a:pPr>
            <a:r>
              <a:rPr lang="ru-RU" b="1" i="1" dirty="0" smtClean="0">
                <a:solidFill>
                  <a:srgbClr val="0070C0"/>
                </a:solidFill>
              </a:rPr>
              <a:t>Мотив</a:t>
            </a:r>
            <a:r>
              <a:rPr lang="ru-RU" dirty="0" smtClean="0"/>
              <a:t> – холод, </a:t>
            </a:r>
            <a:r>
              <a:rPr lang="ru-RU" b="1" i="1" dirty="0" smtClean="0">
                <a:solidFill>
                  <a:srgbClr val="0070C0"/>
                </a:solidFill>
              </a:rPr>
              <a:t>цель</a:t>
            </a:r>
            <a:r>
              <a:rPr lang="ru-RU" dirty="0" smtClean="0"/>
              <a:t> – согреться.</a:t>
            </a:r>
          </a:p>
          <a:p>
            <a:endParaRPr lang="ru-RU" dirty="0"/>
          </a:p>
        </p:txBody>
      </p:sp>
      <p:pic>
        <p:nvPicPr>
          <p:cNvPr id="4" name="Рисунок 3" descr="Melekhov.jpg"/>
          <p:cNvPicPr>
            <a:picLocks noChangeAspect="1"/>
          </p:cNvPicPr>
          <p:nvPr/>
        </p:nvPicPr>
        <p:blipFill>
          <a:blip r:embed="rId2"/>
          <a:stretch>
            <a:fillRect/>
          </a:stretch>
        </p:blipFill>
        <p:spPr>
          <a:xfrm>
            <a:off x="6715140" y="2143116"/>
            <a:ext cx="1854200" cy="2484446"/>
          </a:xfrm>
          <a:prstGeom prst="rect">
            <a:avLst/>
          </a:prstGeom>
        </p:spPr>
      </p:pic>
    </p:spTree>
  </p:cSld>
  <p:clrMapOvr>
    <a:masterClrMapping/>
  </p:clrMapOvr>
  <p:transition>
    <p:comb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914400" y="714356"/>
            <a:ext cx="7586690" cy="5786478"/>
          </a:xfrm>
        </p:spPr>
        <p:txBody>
          <a:bodyPr/>
          <a:lstStyle/>
          <a:p>
            <a:pPr marL="0" indent="0">
              <a:buNone/>
            </a:pPr>
            <a:r>
              <a:rPr lang="ru-RU" sz="2800" dirty="0" smtClean="0"/>
              <a:t>С другой стороны, язык постепенно забывается, если человек почему-либо перестает им пользоваться. </a:t>
            </a:r>
          </a:p>
          <a:p>
            <a:pPr marL="0" indent="0">
              <a:buNone/>
            </a:pPr>
            <a:r>
              <a:rPr lang="ru-RU" sz="2800" dirty="0" smtClean="0"/>
              <a:t>О </a:t>
            </a:r>
            <a:r>
              <a:rPr lang="ru-RU" sz="2800" dirty="0" smtClean="0"/>
              <a:t>подлинном существовании языка можно говорить лишь постольку, поскольку им пользуются. </a:t>
            </a:r>
          </a:p>
          <a:p>
            <a:pPr marL="0" indent="0">
              <a:buNone/>
            </a:pPr>
            <a:r>
              <a:rPr lang="ru-RU" sz="2800" dirty="0" smtClean="0"/>
              <a:t>Язык существует как живой язык, поскольку он функционирует. А функционирует он в речи, в высказываниях, в речевых актах.</a:t>
            </a:r>
          </a:p>
          <a:p>
            <a:endParaRPr lang="ru-RU" dirty="0"/>
          </a:p>
        </p:txBody>
      </p:sp>
    </p:spTree>
  </p:cSld>
  <p:clrMapOvr>
    <a:masterClrMapping/>
  </p:clrMapOvr>
  <p:transition>
    <p:comb dir="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796908"/>
          </a:xfrm>
        </p:spPr>
        <p:txBody>
          <a:bodyPr>
            <a:normAutofit/>
          </a:bodyPr>
          <a:lstStyle/>
          <a:p>
            <a:r>
              <a:rPr lang="ru-RU" b="1" dirty="0" smtClean="0">
                <a:solidFill>
                  <a:schemeClr val="accent2">
                    <a:lumMod val="75000"/>
                  </a:schemeClr>
                </a:solidFill>
              </a:rPr>
              <a:t>ФОРМЫ РЕЧЕВОЙ ДЕЯТЕЛЬНОСТИ</a:t>
            </a:r>
            <a:endParaRPr lang="ru-RU" dirty="0">
              <a:solidFill>
                <a:schemeClr val="accent2">
                  <a:lumMod val="75000"/>
                </a:schemeClr>
              </a:solidFill>
            </a:endParaRPr>
          </a:p>
        </p:txBody>
      </p:sp>
      <p:sp>
        <p:nvSpPr>
          <p:cNvPr id="3" name="Содержимое 2"/>
          <p:cNvSpPr>
            <a:spLocks noGrp="1"/>
          </p:cNvSpPr>
          <p:nvPr>
            <p:ph sz="quarter" idx="1"/>
          </p:nvPr>
        </p:nvSpPr>
        <p:spPr>
          <a:xfrm>
            <a:off x="914400" y="1357298"/>
            <a:ext cx="7229500" cy="5000660"/>
          </a:xfrm>
        </p:spPr>
        <p:txBody>
          <a:bodyPr>
            <a:normAutofit fontScale="92500" lnSpcReduction="10000"/>
          </a:bodyPr>
          <a:lstStyle/>
          <a:p>
            <a:pPr marL="514350" indent="-514350">
              <a:buFont typeface="+mj-lt"/>
              <a:buAutoNum type="arabicPeriod"/>
            </a:pPr>
            <a:r>
              <a:rPr lang="ru-RU" b="1" i="1" dirty="0" smtClean="0">
                <a:solidFill>
                  <a:srgbClr val="FF0000"/>
                </a:solidFill>
              </a:rPr>
              <a:t>Д</a:t>
            </a:r>
            <a:r>
              <a:rPr lang="ru-RU" b="1" i="1" dirty="0" smtClean="0">
                <a:solidFill>
                  <a:srgbClr val="FF0000"/>
                </a:solidFill>
              </a:rPr>
              <a:t>иалог</a:t>
            </a:r>
            <a:r>
              <a:rPr lang="ru-RU" dirty="0" smtClean="0"/>
              <a:t> –</a:t>
            </a:r>
          </a:p>
          <a:p>
            <a:pPr marL="514350" indent="-514350"/>
            <a:r>
              <a:rPr lang="ru-RU" dirty="0" smtClean="0"/>
              <a:t>роли участников распределяются </a:t>
            </a:r>
            <a:r>
              <a:rPr lang="ru-RU" dirty="0" smtClean="0"/>
              <a:t>равномерно; </a:t>
            </a:r>
            <a:endParaRPr lang="ru-RU" dirty="0" smtClean="0"/>
          </a:p>
          <a:p>
            <a:pPr marL="514350" indent="-514350"/>
            <a:r>
              <a:rPr lang="ru-RU" dirty="0" smtClean="0"/>
              <a:t>регулярный </a:t>
            </a:r>
            <a:r>
              <a:rPr lang="ru-RU" dirty="0" smtClean="0"/>
              <a:t>обмен </a:t>
            </a:r>
            <a:r>
              <a:rPr lang="ru-RU" dirty="0" smtClean="0"/>
              <a:t>высказываниями;</a:t>
            </a:r>
          </a:p>
          <a:p>
            <a:pPr marL="514350" indent="-514350"/>
            <a:r>
              <a:rPr lang="ru-RU" dirty="0" smtClean="0"/>
              <a:t>влияние непосредственного восприятия </a:t>
            </a:r>
            <a:r>
              <a:rPr lang="ru-RU" dirty="0" smtClean="0"/>
              <a:t>речевой деятельности участниками </a:t>
            </a:r>
            <a:r>
              <a:rPr lang="ru-RU" dirty="0" smtClean="0"/>
              <a:t>общения.</a:t>
            </a:r>
            <a:endParaRPr lang="ru-RU" dirty="0" smtClean="0"/>
          </a:p>
          <a:p>
            <a:pPr marL="514350" indent="-514350">
              <a:buFont typeface="+mj-lt"/>
              <a:buAutoNum type="arabicPeriod" startAt="2"/>
            </a:pPr>
            <a:r>
              <a:rPr lang="ru-RU" b="1" i="1" dirty="0" smtClean="0">
                <a:solidFill>
                  <a:srgbClr val="FF0000"/>
                </a:solidFill>
              </a:rPr>
              <a:t>М</a:t>
            </a:r>
            <a:r>
              <a:rPr lang="ru-RU" b="1" i="1" dirty="0" smtClean="0">
                <a:solidFill>
                  <a:srgbClr val="FF0000"/>
                </a:solidFill>
              </a:rPr>
              <a:t>онолог</a:t>
            </a:r>
            <a:r>
              <a:rPr lang="ru-RU" b="1" dirty="0" smtClean="0">
                <a:solidFill>
                  <a:srgbClr val="FF0000"/>
                </a:solidFill>
              </a:rPr>
              <a:t> </a:t>
            </a:r>
            <a:r>
              <a:rPr lang="ru-RU" dirty="0" smtClean="0"/>
              <a:t>– </a:t>
            </a:r>
            <a:endParaRPr lang="ru-RU" dirty="0" smtClean="0"/>
          </a:p>
          <a:p>
            <a:pPr marL="531813" indent="-531813"/>
            <a:r>
              <a:rPr lang="ru-RU" dirty="0" smtClean="0"/>
              <a:t>ф</a:t>
            </a:r>
            <a:r>
              <a:rPr lang="ru-RU" dirty="0" smtClean="0"/>
              <a:t>орма речевой деятельности, </a:t>
            </a:r>
            <a:r>
              <a:rPr lang="ru-RU" dirty="0" smtClean="0"/>
              <a:t>не рассчитанная на сиюминутную словесную </a:t>
            </a:r>
            <a:r>
              <a:rPr lang="ru-RU" dirty="0" smtClean="0"/>
              <a:t>реакцию;</a:t>
            </a:r>
          </a:p>
          <a:p>
            <a:pPr marL="531813" indent="-531813"/>
            <a:r>
              <a:rPr lang="ru-RU" dirty="0" smtClean="0"/>
              <a:t>отсутствии </a:t>
            </a:r>
            <a:r>
              <a:rPr lang="ru-RU" dirty="0" smtClean="0"/>
              <a:t>опоры на восприятие речи </a:t>
            </a:r>
            <a:r>
              <a:rPr lang="ru-RU" dirty="0" smtClean="0"/>
              <a:t>слушающим. </a:t>
            </a:r>
            <a:endParaRPr lang="ru-RU" dirty="0" smtClean="0"/>
          </a:p>
          <a:p>
            <a:pPr marL="514350" lvl="0" indent="-514350">
              <a:buFont typeface="+mj-lt"/>
              <a:buAutoNum type="arabicPeriod" startAt="3"/>
            </a:pPr>
            <a:r>
              <a:rPr lang="ru-RU" b="1" i="1" dirty="0" err="1" smtClean="0">
                <a:solidFill>
                  <a:srgbClr val="FF0000"/>
                </a:solidFill>
              </a:rPr>
              <a:t>полилог</a:t>
            </a:r>
            <a:r>
              <a:rPr lang="ru-RU" dirty="0" smtClean="0">
                <a:solidFill>
                  <a:srgbClr val="7030A0"/>
                </a:solidFill>
              </a:rPr>
              <a:t> </a:t>
            </a:r>
            <a:r>
              <a:rPr lang="ru-RU" dirty="0" smtClean="0"/>
              <a:t>– разговор между несколькими </a:t>
            </a:r>
            <a:r>
              <a:rPr lang="ru-RU" dirty="0" smtClean="0"/>
              <a:t>лицами.</a:t>
            </a:r>
            <a:endParaRPr lang="ru-RU" dirty="0" smtClean="0"/>
          </a:p>
          <a:p>
            <a:endParaRPr lang="ru-RU" dirty="0"/>
          </a:p>
        </p:txBody>
      </p:sp>
    </p:spTree>
  </p:cSld>
  <p:clrMapOvr>
    <a:masterClrMapping/>
  </p:clrMapOvr>
  <p:transition>
    <p:comb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62" y="214290"/>
            <a:ext cx="7772400" cy="2582858"/>
          </a:xfrm>
        </p:spPr>
        <p:txBody>
          <a:bodyPr>
            <a:normAutofit fontScale="90000"/>
          </a:bodyPr>
          <a:lstStyle/>
          <a:p>
            <a:r>
              <a:rPr lang="ru-RU" sz="3600" b="1" u="sng" dirty="0" smtClean="0">
                <a:solidFill>
                  <a:schemeClr val="accent2">
                    <a:lumMod val="75000"/>
                  </a:schemeClr>
                </a:solidFill>
              </a:rPr>
              <a:t>РЕЧЕВОЙ </a:t>
            </a:r>
            <a:r>
              <a:rPr lang="ru-RU" sz="3600" b="1" u="sng" dirty="0" smtClean="0">
                <a:solidFill>
                  <a:schemeClr val="accent2">
                    <a:lumMod val="75000"/>
                  </a:schemeClr>
                </a:solidFill>
              </a:rPr>
              <a:t>АКТ </a:t>
            </a:r>
            <a:r>
              <a:rPr lang="ru-RU" sz="3600" b="1" dirty="0" smtClean="0">
                <a:solidFill>
                  <a:schemeClr val="accent2">
                    <a:lumMod val="75000"/>
                  </a:schemeClr>
                </a:solidFill>
              </a:rPr>
              <a:t>- </a:t>
            </a:r>
            <a:r>
              <a:rPr lang="ru-RU" sz="3600" dirty="0" smtClean="0">
                <a:solidFill>
                  <a:schemeClr val="accent2">
                    <a:lumMod val="75000"/>
                  </a:schemeClr>
                </a:solidFill>
              </a:rPr>
              <a:t>речевое </a:t>
            </a:r>
            <a:r>
              <a:rPr lang="ru-RU" sz="3600" dirty="0" smtClean="0">
                <a:solidFill>
                  <a:schemeClr val="accent2">
                    <a:lumMod val="75000"/>
                  </a:schemeClr>
                </a:solidFill>
              </a:rPr>
              <a:t>действие, целенаправленное и совершаемое в соответствии с принципами и правилами речевого поведения, принятыми в данном </a:t>
            </a:r>
            <a:r>
              <a:rPr lang="ru-RU" sz="3600" dirty="0" smtClean="0">
                <a:solidFill>
                  <a:schemeClr val="accent2">
                    <a:lumMod val="75000"/>
                  </a:schemeClr>
                </a:solidFill>
              </a:rPr>
              <a:t>обществе</a:t>
            </a:r>
            <a:r>
              <a:rPr lang="ru-RU" dirty="0" smtClean="0"/>
              <a:t> </a:t>
            </a:r>
            <a:endParaRPr lang="ru-RU" dirty="0">
              <a:solidFill>
                <a:schemeClr val="accent2">
                  <a:lumMod val="75000"/>
                </a:schemeClr>
              </a:solidFill>
            </a:endParaRPr>
          </a:p>
        </p:txBody>
      </p:sp>
      <p:sp>
        <p:nvSpPr>
          <p:cNvPr id="3" name="Содержимое 2"/>
          <p:cNvSpPr>
            <a:spLocks noGrp="1"/>
          </p:cNvSpPr>
          <p:nvPr>
            <p:ph sz="quarter" idx="1"/>
          </p:nvPr>
        </p:nvSpPr>
        <p:spPr>
          <a:xfrm>
            <a:off x="914400" y="3071810"/>
            <a:ext cx="7772400" cy="2947990"/>
          </a:xfrm>
        </p:spPr>
        <p:txBody>
          <a:bodyPr>
            <a:normAutofit/>
          </a:bodyPr>
          <a:lstStyle/>
          <a:p>
            <a:pPr>
              <a:buNone/>
            </a:pPr>
            <a:r>
              <a:rPr lang="ru-RU" dirty="0" smtClean="0"/>
              <a:t>Речевой </a:t>
            </a:r>
            <a:r>
              <a:rPr lang="ru-RU" dirty="0" smtClean="0"/>
              <a:t>акт в нормальных условиях – это двусторонний процесс: говорение – слушание, что составляет неразрывное единство, обусловливающее взаимопонимание. </a:t>
            </a:r>
          </a:p>
          <a:p>
            <a:r>
              <a:rPr lang="ru-RU" dirty="0" smtClean="0"/>
              <a:t>Речевой акт может быть не только услышан, но и записан. </a:t>
            </a:r>
          </a:p>
          <a:p>
            <a:endParaRPr lang="ru-RU" dirty="0"/>
          </a:p>
        </p:txBody>
      </p:sp>
    </p:spTree>
  </p:cSld>
  <p:clrMapOvr>
    <a:masterClrMapping/>
  </p:clrMapOvr>
  <p:transition>
    <p:comb dir="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chemeClr val="accent2">
                    <a:lumMod val="75000"/>
                  </a:schemeClr>
                </a:solidFill>
              </a:rPr>
              <a:t>Речевой акт есть проявление речевой деятельности</a:t>
            </a:r>
            <a:endParaRPr lang="ru-RU" b="1" dirty="0">
              <a:solidFill>
                <a:schemeClr val="accent2">
                  <a:lumMod val="75000"/>
                </a:schemeClr>
              </a:solidFill>
            </a:endParaRPr>
          </a:p>
        </p:txBody>
      </p:sp>
      <p:sp>
        <p:nvSpPr>
          <p:cNvPr id="3" name="Содержимое 2"/>
          <p:cNvSpPr>
            <a:spLocks noGrp="1"/>
          </p:cNvSpPr>
          <p:nvPr>
            <p:ph sz="quarter" idx="1"/>
          </p:nvPr>
        </p:nvSpPr>
        <p:spPr>
          <a:xfrm>
            <a:off x="914400" y="1447800"/>
            <a:ext cx="7772400" cy="5053034"/>
          </a:xfrm>
        </p:spPr>
        <p:txBody>
          <a:bodyPr>
            <a:normAutofit/>
          </a:bodyPr>
          <a:lstStyle/>
          <a:p>
            <a:r>
              <a:rPr lang="ru-RU" dirty="0" smtClean="0"/>
              <a:t>В </a:t>
            </a:r>
            <a:r>
              <a:rPr lang="ru-RU" dirty="0" smtClean="0"/>
              <a:t>речевом акте создается текст. </a:t>
            </a:r>
            <a:endParaRPr lang="ru-RU" dirty="0" smtClean="0"/>
          </a:p>
          <a:p>
            <a:r>
              <a:rPr lang="ru-RU" dirty="0" smtClean="0"/>
              <a:t>РА – это не </a:t>
            </a:r>
            <a:r>
              <a:rPr lang="ru-RU" dirty="0" smtClean="0"/>
              <a:t>только записанный, зафиксированный так или иначе текст, но и любое кем-то созданное (все равно — записанное или только произнесенное) «речевое произведение» любой протяженности — от однословной реплики до целого рассказа, поэмы или книги. </a:t>
            </a:r>
            <a:endParaRPr lang="ru-RU" dirty="0" smtClean="0"/>
          </a:p>
          <a:p>
            <a:r>
              <a:rPr lang="ru-RU" dirty="0" smtClean="0"/>
              <a:t>Во </a:t>
            </a:r>
            <a:r>
              <a:rPr lang="ru-RU" b="1" i="1" dirty="0" smtClean="0">
                <a:solidFill>
                  <a:srgbClr val="FF0000"/>
                </a:solidFill>
              </a:rPr>
              <a:t>внутренней речи </a:t>
            </a:r>
            <a:r>
              <a:rPr lang="ru-RU" dirty="0" smtClean="0"/>
              <a:t>создается «внутренний текст», т. е. речевое произведение, сложившееся «в уме», но не воплотившееся устно или письменно. </a:t>
            </a:r>
          </a:p>
          <a:p>
            <a:endParaRPr lang="ru-RU" dirty="0"/>
          </a:p>
        </p:txBody>
      </p:sp>
    </p:spTree>
  </p:cSld>
  <p:clrMapOvr>
    <a:masterClrMapping/>
  </p:clrMapOvr>
  <p:transition>
    <p:comb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654032"/>
          </a:xfrm>
        </p:spPr>
        <p:txBody>
          <a:bodyPr>
            <a:normAutofit fontScale="90000"/>
          </a:bodyPr>
          <a:lstStyle/>
          <a:p>
            <a:r>
              <a:rPr lang="ru-RU" b="1" dirty="0" smtClean="0">
                <a:solidFill>
                  <a:schemeClr val="accent2">
                    <a:lumMod val="75000"/>
                  </a:schemeClr>
                </a:solidFill>
              </a:rPr>
              <a:t>Критерии понимания высказывания</a:t>
            </a:r>
            <a:endParaRPr lang="ru-RU" b="1" dirty="0">
              <a:solidFill>
                <a:schemeClr val="accent2">
                  <a:lumMod val="75000"/>
                </a:schemeClr>
              </a:solidFill>
            </a:endParaRPr>
          </a:p>
        </p:txBody>
      </p:sp>
      <p:sp>
        <p:nvSpPr>
          <p:cNvPr id="3" name="Содержимое 2"/>
          <p:cNvSpPr>
            <a:spLocks noGrp="1"/>
          </p:cNvSpPr>
          <p:nvPr>
            <p:ph sz="quarter" idx="1"/>
          </p:nvPr>
        </p:nvSpPr>
        <p:spPr>
          <a:xfrm>
            <a:off x="914400" y="1000108"/>
            <a:ext cx="7772400" cy="5429288"/>
          </a:xfrm>
        </p:spPr>
        <p:txBody>
          <a:bodyPr>
            <a:normAutofit fontScale="92500" lnSpcReduction="10000"/>
          </a:bodyPr>
          <a:lstStyle/>
          <a:p>
            <a:r>
              <a:rPr lang="ru-RU" dirty="0" smtClean="0"/>
              <a:t>Почему произнесенное (или написанное) высказывание в нормальном случае будет правильно понято адресатом? </a:t>
            </a:r>
          </a:p>
          <a:p>
            <a:pPr marL="514350" indent="-514350">
              <a:buFont typeface="+mj-lt"/>
              <a:buAutoNum type="arabicPeriod"/>
            </a:pPr>
            <a:r>
              <a:rPr lang="ru-RU" dirty="0" smtClean="0"/>
              <a:t>Потому </a:t>
            </a:r>
            <a:r>
              <a:rPr lang="ru-RU" dirty="0" smtClean="0"/>
              <a:t>что оно построено из элементов, форма и значение которых известны адресату (скажем для простоты — из слов, хотя элементами высказывания можно считать, как мы увидим, и другие единицы). </a:t>
            </a:r>
          </a:p>
          <a:p>
            <a:pPr marL="514350" indent="-514350">
              <a:buFont typeface="+mj-lt"/>
              <a:buAutoNum type="arabicPeriod"/>
            </a:pPr>
            <a:r>
              <a:rPr lang="ru-RU" dirty="0" smtClean="0"/>
              <a:t>Потому</a:t>
            </a:r>
            <a:r>
              <a:rPr lang="ru-RU" dirty="0" smtClean="0"/>
              <a:t>, что эти элементы соединены в осмысленное целое по определенным правилам, также известным (правда, во многом интуитивно) нашему собеседнику или читателю. Владение этой системой правил позволяет и строить осмысленный текст, и восстанавливать по воспринятому тексту его содержание. </a:t>
            </a:r>
          </a:p>
          <a:p>
            <a:endParaRPr lang="ru-RU" dirty="0"/>
          </a:p>
        </p:txBody>
      </p:sp>
    </p:spTree>
  </p:cSld>
  <p:clrMapOvr>
    <a:masterClrMapping/>
  </p:clrMapOvr>
  <p:transition>
    <p:comb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357166"/>
            <a:ext cx="7772400" cy="1571636"/>
          </a:xfrm>
        </p:spPr>
        <p:txBody>
          <a:bodyPr>
            <a:noAutofit/>
          </a:bodyPr>
          <a:lstStyle/>
          <a:p>
            <a:r>
              <a:rPr lang="ru-RU" sz="2800" b="1" dirty="0" smtClean="0">
                <a:solidFill>
                  <a:schemeClr val="accent2">
                    <a:lumMod val="75000"/>
                  </a:schemeClr>
                </a:solidFill>
              </a:rPr>
              <a:t>Элементы </a:t>
            </a:r>
            <a:r>
              <a:rPr lang="ru-RU" sz="2800" b="1" dirty="0" smtClean="0">
                <a:solidFill>
                  <a:schemeClr val="accent2">
                    <a:lumMod val="75000"/>
                  </a:schemeClr>
                </a:solidFill>
              </a:rPr>
              <a:t>высказывания и правила их связи </a:t>
            </a:r>
            <a:r>
              <a:rPr lang="ru-RU" sz="2800" b="1" dirty="0" smtClean="0">
                <a:solidFill>
                  <a:schemeClr val="accent2">
                    <a:lumMod val="75000"/>
                  </a:schemeClr>
                </a:solidFill>
              </a:rPr>
              <a:t> -  язык участников </a:t>
            </a:r>
            <a:r>
              <a:rPr lang="ru-RU" sz="2800" b="1" dirty="0" smtClean="0">
                <a:solidFill>
                  <a:schemeClr val="accent2">
                    <a:lumMod val="75000"/>
                  </a:schemeClr>
                </a:solidFill>
              </a:rPr>
              <a:t>общения, </a:t>
            </a:r>
            <a:r>
              <a:rPr lang="ru-RU" sz="2800" b="1" dirty="0" smtClean="0">
                <a:solidFill>
                  <a:schemeClr val="accent2">
                    <a:lumMod val="75000"/>
                  </a:schemeClr>
                </a:solidFill>
              </a:rPr>
              <a:t>части </a:t>
            </a:r>
            <a:r>
              <a:rPr lang="ru-RU" sz="2800" b="1" dirty="0" smtClean="0">
                <a:solidFill>
                  <a:schemeClr val="accent2">
                    <a:lumMod val="75000"/>
                  </a:schemeClr>
                </a:solidFill>
              </a:rPr>
              <a:t>их языка, т. е. языка того коллектива, к которому данные индивиды принадлежат</a:t>
            </a:r>
            <a:endParaRPr lang="ru-RU" sz="2800" b="1" dirty="0">
              <a:solidFill>
                <a:schemeClr val="accent2">
                  <a:lumMod val="75000"/>
                </a:schemeClr>
              </a:solidFill>
            </a:endParaRPr>
          </a:p>
        </p:txBody>
      </p:sp>
      <p:sp>
        <p:nvSpPr>
          <p:cNvPr id="3" name="Содержимое 2"/>
          <p:cNvSpPr>
            <a:spLocks noGrp="1"/>
          </p:cNvSpPr>
          <p:nvPr>
            <p:ph sz="quarter" idx="1"/>
          </p:nvPr>
        </p:nvSpPr>
        <p:spPr>
          <a:xfrm>
            <a:off x="914400" y="2071678"/>
            <a:ext cx="7772400" cy="4357718"/>
          </a:xfrm>
        </p:spPr>
        <p:txBody>
          <a:bodyPr>
            <a:normAutofit fontScale="92500"/>
          </a:bodyPr>
          <a:lstStyle/>
          <a:p>
            <a:r>
              <a:rPr lang="ru-RU" dirty="0" smtClean="0"/>
              <a:t>Язык </a:t>
            </a:r>
            <a:r>
              <a:rPr lang="ru-RU" dirty="0" smtClean="0"/>
              <a:t>(у Соссюра «</a:t>
            </a:r>
            <a:r>
              <a:rPr lang="ru-RU" dirty="0" err="1" smtClean="0"/>
              <a:t>la</a:t>
            </a:r>
            <a:r>
              <a:rPr lang="ru-RU" dirty="0" smtClean="0"/>
              <a:t> </a:t>
            </a:r>
            <a:r>
              <a:rPr lang="ru-RU" dirty="0" err="1" smtClean="0"/>
              <a:t>langue</a:t>
            </a:r>
            <a:r>
              <a:rPr lang="ru-RU" dirty="0" smtClean="0"/>
              <a:t>») того или иного коллектива </a:t>
            </a:r>
            <a:r>
              <a:rPr lang="ru-RU" dirty="0" smtClean="0"/>
              <a:t>есть </a:t>
            </a:r>
            <a:r>
              <a:rPr lang="ru-RU" dirty="0" smtClean="0"/>
              <a:t>находящаяся в распоряжении этого коллектива система элементов — единиц разных ярусов (слов, значащих частей слов и т. д.) плюс система правил функционирования этих единиц, </a:t>
            </a:r>
            <a:r>
              <a:rPr lang="ru-RU" dirty="0" smtClean="0"/>
              <a:t>единая </a:t>
            </a:r>
            <a:r>
              <a:rPr lang="ru-RU" dirty="0" smtClean="0"/>
              <a:t>для всех, пользующихся данным языком. Систему единиц называют и </a:t>
            </a:r>
            <a:r>
              <a:rPr lang="ru-RU" b="1" dirty="0" smtClean="0">
                <a:solidFill>
                  <a:schemeClr val="accent2">
                    <a:lumMod val="75000"/>
                  </a:schemeClr>
                </a:solidFill>
              </a:rPr>
              <a:t>инвентарем языка</a:t>
            </a:r>
            <a:r>
              <a:rPr lang="ru-RU" dirty="0" smtClean="0"/>
              <a:t>; систему правил функционирования единиц, т. е. правил порождения осмысленного высказывания (а тем самым и </a:t>
            </a:r>
            <a:r>
              <a:rPr lang="ru-RU" dirty="0" smtClean="0"/>
              <a:t>правил его </a:t>
            </a:r>
            <a:r>
              <a:rPr lang="ru-RU" dirty="0" smtClean="0"/>
              <a:t>понимания грамматикой этого языка.</a:t>
            </a:r>
          </a:p>
          <a:p>
            <a:endParaRPr lang="ru-RU" dirty="0"/>
          </a:p>
        </p:txBody>
      </p:sp>
    </p:spTree>
  </p:cSld>
  <p:clrMapOvr>
    <a:masterClrMapping/>
  </p:clrMapOvr>
  <p:transition>
    <p:comb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654032"/>
          </a:xfrm>
        </p:spPr>
        <p:txBody>
          <a:bodyPr>
            <a:normAutofit fontScale="90000"/>
          </a:bodyPr>
          <a:lstStyle/>
          <a:p>
            <a:pPr algn="ctr"/>
            <a:r>
              <a:rPr lang="ru-RU" dirty="0" smtClean="0">
                <a:solidFill>
                  <a:schemeClr val="accent2">
                    <a:lumMod val="75000"/>
                  </a:schemeClr>
                </a:solidFill>
              </a:rPr>
              <a:t>Соотношение </a:t>
            </a:r>
            <a:r>
              <a:rPr lang="ru-RU" b="1" i="1" u="sng" dirty="0" smtClean="0">
                <a:solidFill>
                  <a:schemeClr val="accent2">
                    <a:lumMod val="75000"/>
                  </a:schemeClr>
                </a:solidFill>
              </a:rPr>
              <a:t>язык : речь</a:t>
            </a:r>
            <a:endParaRPr lang="ru-RU" b="1" i="1" u="sng" dirty="0">
              <a:solidFill>
                <a:schemeClr val="accent2">
                  <a:lumMod val="75000"/>
                </a:schemeClr>
              </a:solidFill>
            </a:endParaRPr>
          </a:p>
        </p:txBody>
      </p:sp>
      <p:sp>
        <p:nvSpPr>
          <p:cNvPr id="3" name="Содержимое 2"/>
          <p:cNvSpPr>
            <a:spLocks noGrp="1"/>
          </p:cNvSpPr>
          <p:nvPr>
            <p:ph sz="quarter" idx="1"/>
          </p:nvPr>
        </p:nvSpPr>
        <p:spPr/>
        <p:txBody>
          <a:bodyPr/>
          <a:lstStyle/>
          <a:p>
            <a:pPr>
              <a:buNone/>
            </a:pPr>
            <a:endParaRPr lang="ru-RU" dirty="0"/>
          </a:p>
        </p:txBody>
      </p:sp>
      <p:pic>
        <p:nvPicPr>
          <p:cNvPr id="1026" name="Picture 2"/>
          <p:cNvPicPr>
            <a:picLocks noChangeAspect="1" noChangeArrowheads="1"/>
          </p:cNvPicPr>
          <p:nvPr/>
        </p:nvPicPr>
        <p:blipFill>
          <a:blip r:embed="rId2"/>
          <a:srcRect/>
          <a:stretch>
            <a:fillRect/>
          </a:stretch>
        </p:blipFill>
        <p:spPr bwMode="auto">
          <a:xfrm>
            <a:off x="785786" y="1285860"/>
            <a:ext cx="8143932" cy="4857784"/>
          </a:xfrm>
          <a:prstGeom prst="rect">
            <a:avLst/>
          </a:prstGeom>
          <a:noFill/>
          <a:ln w="9525">
            <a:noFill/>
            <a:miter lim="800000"/>
            <a:headEnd/>
            <a:tailEnd/>
          </a:ln>
        </p:spPr>
      </p:pic>
    </p:spTree>
  </p:cSld>
  <p:clrMapOvr>
    <a:masterClrMapping/>
  </p:clrMapOvr>
  <p:transition>
    <p:comb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796908"/>
          </a:xfrm>
        </p:spPr>
        <p:txBody>
          <a:bodyPr>
            <a:normAutofit fontScale="90000"/>
          </a:bodyPr>
          <a:lstStyle/>
          <a:p>
            <a:r>
              <a:rPr lang="ru-RU" b="1" dirty="0" smtClean="0">
                <a:solidFill>
                  <a:schemeClr val="accent2">
                    <a:lumMod val="75000"/>
                  </a:schemeClr>
                </a:solidFill>
              </a:rPr>
              <a:t>ОСНОВНЫЕ </a:t>
            </a:r>
            <a:r>
              <a:rPr lang="ru-RU" b="1" dirty="0" smtClean="0">
                <a:solidFill>
                  <a:schemeClr val="accent2">
                    <a:lumMod val="75000"/>
                  </a:schemeClr>
                </a:solidFill>
              </a:rPr>
              <a:t>ЧЕРТЫ РЕЧЕВОГО АКТА</a:t>
            </a:r>
            <a:r>
              <a:rPr lang="ru-RU" dirty="0" smtClean="0"/>
              <a:t>:</a:t>
            </a:r>
            <a:endParaRPr lang="ru-RU" dirty="0"/>
          </a:p>
        </p:txBody>
      </p:sp>
      <p:sp>
        <p:nvSpPr>
          <p:cNvPr id="3" name="Содержимое 2"/>
          <p:cNvSpPr>
            <a:spLocks noGrp="1"/>
          </p:cNvSpPr>
          <p:nvPr>
            <p:ph sz="quarter" idx="1"/>
          </p:nvPr>
        </p:nvSpPr>
        <p:spPr>
          <a:xfrm>
            <a:off x="914400" y="1142984"/>
            <a:ext cx="7772400" cy="5214974"/>
          </a:xfrm>
        </p:spPr>
        <p:txBody>
          <a:bodyPr>
            <a:normAutofit/>
          </a:bodyPr>
          <a:lstStyle/>
          <a:p>
            <a:pPr>
              <a:buNone/>
            </a:pPr>
            <a:r>
              <a:rPr lang="en-US" dirty="0" smtClean="0"/>
              <a:t> </a:t>
            </a:r>
            <a:endParaRPr lang="ru-RU" dirty="0" smtClean="0"/>
          </a:p>
          <a:p>
            <a:pPr marL="514350" lvl="0" indent="-514350">
              <a:buFont typeface="+mj-lt"/>
              <a:buAutoNum type="arabicPeriod"/>
            </a:pPr>
            <a:r>
              <a:rPr lang="ru-RU" sz="2800" b="1" u="sng" dirty="0" smtClean="0">
                <a:solidFill>
                  <a:srgbClr val="FF0000"/>
                </a:solidFill>
              </a:rPr>
              <a:t>Намеренно</a:t>
            </a:r>
            <a:r>
              <a:rPr lang="ru-RU" sz="2800" b="1" dirty="0" smtClean="0">
                <a:solidFill>
                  <a:srgbClr val="FF0000"/>
                </a:solidFill>
              </a:rPr>
              <a:t>сть</a:t>
            </a:r>
            <a:r>
              <a:rPr lang="ru-RU" sz="2800" b="1" dirty="0" smtClean="0">
                <a:solidFill>
                  <a:srgbClr val="00B050"/>
                </a:solidFill>
              </a:rPr>
              <a:t> </a:t>
            </a:r>
            <a:r>
              <a:rPr lang="ru-RU" sz="2800" dirty="0" smtClean="0"/>
              <a:t>(сообщить, побудить, выразить и т.д.).</a:t>
            </a:r>
          </a:p>
          <a:p>
            <a:pPr marL="514350" lvl="0" indent="-514350">
              <a:buFont typeface="+mj-lt"/>
              <a:buAutoNum type="arabicPeriod"/>
            </a:pPr>
            <a:r>
              <a:rPr lang="ru-RU" sz="2800" b="1" u="sng" dirty="0" smtClean="0">
                <a:solidFill>
                  <a:srgbClr val="FF0000"/>
                </a:solidFill>
              </a:rPr>
              <a:t>Целеустремлённость</a:t>
            </a:r>
            <a:r>
              <a:rPr lang="ru-RU" sz="2800" b="1" dirty="0" smtClean="0"/>
              <a:t> </a:t>
            </a:r>
            <a:r>
              <a:rPr lang="ru-RU" sz="2800" dirty="0" smtClean="0"/>
              <a:t>(сообщить намеренно).</a:t>
            </a:r>
          </a:p>
          <a:p>
            <a:pPr marL="514350" lvl="0" indent="-514350">
              <a:buFont typeface="+mj-lt"/>
              <a:buAutoNum type="arabicPeriod"/>
            </a:pPr>
            <a:r>
              <a:rPr lang="ru-RU" sz="2800" b="1" u="sng" dirty="0" smtClean="0">
                <a:solidFill>
                  <a:srgbClr val="FF0000"/>
                </a:solidFill>
              </a:rPr>
              <a:t>Конвенциональность</a:t>
            </a:r>
            <a:r>
              <a:rPr lang="ru-RU" sz="2800" dirty="0" smtClean="0"/>
              <a:t> (условность). </a:t>
            </a:r>
            <a:endParaRPr lang="ru-RU" sz="2800" dirty="0" smtClean="0"/>
          </a:p>
          <a:p>
            <a:pPr marL="514350" lvl="0" indent="-514350">
              <a:buNone/>
            </a:pPr>
            <a:r>
              <a:rPr lang="ru-RU" sz="2800" dirty="0" smtClean="0"/>
              <a:t>	У </a:t>
            </a:r>
            <a:r>
              <a:rPr lang="ru-RU" sz="2800" dirty="0" smtClean="0"/>
              <a:t>говорящего и адресата сообщения должен быть общий язык, общий код знаний о мире и общая речевая компетенция – совокупность речевых навыков.</a:t>
            </a:r>
          </a:p>
          <a:p>
            <a:pPr>
              <a:buNone/>
            </a:pPr>
            <a:endParaRPr lang="ru-RU" dirty="0" smtClean="0"/>
          </a:p>
          <a:p>
            <a:endParaRPr lang="ru-RU" dirty="0"/>
          </a:p>
        </p:txBody>
      </p:sp>
    </p:spTree>
  </p:cSld>
  <p:clrMapOvr>
    <a:masterClrMapping/>
  </p:clrMapOvr>
  <p:transition>
    <p:comb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7772400" cy="857232"/>
          </a:xfrm>
        </p:spPr>
        <p:txBody>
          <a:bodyPr>
            <a:normAutofit/>
          </a:bodyPr>
          <a:lstStyle/>
          <a:p>
            <a:pPr algn="ctr"/>
            <a:r>
              <a:rPr lang="ru-RU" sz="3600" b="1" dirty="0" smtClean="0">
                <a:solidFill>
                  <a:srgbClr val="FFC000"/>
                </a:solidFill>
                <a:latin typeface="Times New Roman" pitchFamily="18" charset="0"/>
                <a:cs typeface="Times New Roman" pitchFamily="18" charset="0"/>
              </a:rPr>
              <a:t>Структура речевого акта</a:t>
            </a:r>
            <a:endParaRPr lang="ru-RU" sz="3600" b="1" dirty="0">
              <a:solidFill>
                <a:srgbClr val="FFC000"/>
              </a:solidFill>
              <a:latin typeface="Times New Roman" pitchFamily="18" charset="0"/>
              <a:cs typeface="Times New Roman" pitchFamily="18" charset="0"/>
            </a:endParaRPr>
          </a:p>
        </p:txBody>
      </p:sp>
      <p:sp>
        <p:nvSpPr>
          <p:cNvPr id="3" name="Содержимое 2"/>
          <p:cNvSpPr>
            <a:spLocks noGrp="1"/>
          </p:cNvSpPr>
          <p:nvPr>
            <p:ph sz="quarter" idx="1"/>
          </p:nvPr>
        </p:nvSpPr>
        <p:spPr>
          <a:xfrm>
            <a:off x="914400" y="928670"/>
            <a:ext cx="7772400" cy="5091130"/>
          </a:xfrm>
        </p:spPr>
        <p:txBody>
          <a:bodyPr/>
          <a:lstStyle/>
          <a:p>
            <a:pPr>
              <a:buNone/>
            </a:pPr>
            <a:r>
              <a:rPr lang="ru-RU" dirty="0" smtClean="0"/>
              <a:t>                                   </a:t>
            </a:r>
            <a:r>
              <a:rPr lang="ru-RU" sz="1600" dirty="0" smtClean="0">
                <a:latin typeface="Arial" pitchFamily="34" charset="0"/>
                <a:ea typeface="Times New Roman" pitchFamily="18" charset="0"/>
              </a:rPr>
              <a:t>                                          </a:t>
            </a:r>
            <a:r>
              <a:rPr lang="ru-RU" b="1" dirty="0" smtClean="0"/>
              <a:t>/                </a:t>
            </a:r>
          </a:p>
          <a:p>
            <a:pPr>
              <a:buNone/>
            </a:pPr>
            <a:endParaRPr lang="ru-RU" dirty="0" smtClean="0"/>
          </a:p>
          <a:p>
            <a:pPr lvl="0">
              <a:buNone/>
            </a:pPr>
            <a:endParaRPr lang="ru-RU" dirty="0"/>
          </a:p>
        </p:txBody>
      </p:sp>
      <p:sp>
        <p:nvSpPr>
          <p:cNvPr id="8" name="Прямоугольник 7"/>
          <p:cNvSpPr/>
          <p:nvPr/>
        </p:nvSpPr>
        <p:spPr>
          <a:xfrm>
            <a:off x="857224" y="2928934"/>
            <a:ext cx="2500330" cy="1357322"/>
          </a:xfrm>
          <a:prstGeom prst="rect">
            <a:avLst/>
          </a:prstGeom>
          <a:solidFill>
            <a:schemeClr val="accent1"/>
          </a:solidFill>
        </p:spPr>
        <p:style>
          <a:lnRef idx="0">
            <a:scrgbClr r="0" g="0" b="0"/>
          </a:lnRef>
          <a:fillRef idx="0">
            <a:scrgbClr r="0" g="0" b="0"/>
          </a:fillRef>
          <a:effectRef idx="0">
            <a:scrgbClr r="0" g="0" b="0"/>
          </a:effectRef>
          <a:fontRef idx="minor">
            <a:schemeClr val="lt1"/>
          </a:fontRef>
        </p:style>
        <p:txBody>
          <a:bodyPr spcFirstLastPara="0" vert="horz" wrap="square" lIns="186690" tIns="186690" rIns="186690" bIns="186690" numCol="1" spcCol="1270" anchor="ctr" anchorCtr="0">
            <a:noAutofit/>
          </a:bodyPr>
          <a:lstStyle/>
          <a:p>
            <a:pPr lvl="0" algn="ctr" defTabSz="2178050">
              <a:lnSpc>
                <a:spcPct val="90000"/>
              </a:lnSpc>
              <a:spcBef>
                <a:spcPct val="0"/>
              </a:spcBef>
              <a:spcAft>
                <a:spcPct val="35000"/>
              </a:spcAft>
            </a:pPr>
            <a:r>
              <a:rPr lang="ru-RU" sz="3600" kern="1200" dirty="0" smtClean="0">
                <a:solidFill>
                  <a:schemeClr val="bg1"/>
                </a:solidFill>
              </a:rPr>
              <a:t>Адресант</a:t>
            </a:r>
            <a:endParaRPr lang="ru-RU" sz="3600" kern="1200" dirty="0">
              <a:solidFill>
                <a:schemeClr val="bg1"/>
              </a:solidFill>
            </a:endParaRPr>
          </a:p>
        </p:txBody>
      </p:sp>
      <p:sp>
        <p:nvSpPr>
          <p:cNvPr id="20" name="Прямоугольник 19"/>
          <p:cNvSpPr/>
          <p:nvPr/>
        </p:nvSpPr>
        <p:spPr>
          <a:xfrm>
            <a:off x="6500826" y="2928934"/>
            <a:ext cx="2214578" cy="1285884"/>
          </a:xfrm>
          <a:prstGeom prst="rect">
            <a:avLst/>
          </a:prstGeom>
          <a:solidFill>
            <a:schemeClr val="accent1"/>
          </a:solidFill>
        </p:spPr>
        <p:style>
          <a:lnRef idx="0">
            <a:scrgbClr r="0" g="0" b="0"/>
          </a:lnRef>
          <a:fillRef idx="0">
            <a:scrgbClr r="0" g="0" b="0"/>
          </a:fillRef>
          <a:effectRef idx="0">
            <a:scrgbClr r="0" g="0" b="0"/>
          </a:effectRef>
          <a:fontRef idx="minor">
            <a:schemeClr val="lt1"/>
          </a:fontRef>
        </p:style>
        <p:txBody>
          <a:bodyPr spcFirstLastPara="0" vert="horz" wrap="square" lIns="186690" tIns="186690" rIns="186690" bIns="186690" numCol="1" spcCol="1270" anchor="ctr" anchorCtr="0">
            <a:noAutofit/>
          </a:bodyPr>
          <a:lstStyle/>
          <a:p>
            <a:pPr lvl="0" algn="ctr" defTabSz="2178050">
              <a:lnSpc>
                <a:spcPct val="90000"/>
              </a:lnSpc>
              <a:spcBef>
                <a:spcPct val="0"/>
              </a:spcBef>
              <a:spcAft>
                <a:spcPct val="35000"/>
              </a:spcAft>
            </a:pPr>
            <a:r>
              <a:rPr lang="ru-RU" sz="3600" kern="1200" dirty="0" smtClean="0">
                <a:solidFill>
                  <a:schemeClr val="bg1"/>
                </a:solidFill>
              </a:rPr>
              <a:t>Адресат</a:t>
            </a:r>
            <a:endParaRPr lang="ru-RU" sz="3600" kern="1200" dirty="0">
              <a:solidFill>
                <a:schemeClr val="bg1"/>
              </a:solidFill>
            </a:endParaRPr>
          </a:p>
        </p:txBody>
      </p:sp>
      <p:sp>
        <p:nvSpPr>
          <p:cNvPr id="22" name="Выгнутая влево стрелка 21"/>
          <p:cNvSpPr/>
          <p:nvPr/>
        </p:nvSpPr>
        <p:spPr>
          <a:xfrm rot="1772737">
            <a:off x="1074807" y="915171"/>
            <a:ext cx="1601074" cy="1884171"/>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4" name="Выгнутая вправо стрелка 23"/>
          <p:cNvSpPr/>
          <p:nvPr/>
        </p:nvSpPr>
        <p:spPr>
          <a:xfrm rot="20225263">
            <a:off x="6939077" y="1101155"/>
            <a:ext cx="1627407" cy="184718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5" name="Выгнутая вниз стрелка 24"/>
          <p:cNvSpPr/>
          <p:nvPr/>
        </p:nvSpPr>
        <p:spPr>
          <a:xfrm rot="2532782">
            <a:off x="1131866" y="4860905"/>
            <a:ext cx="2451111" cy="133835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6" name="Выгнутая вниз стрелка 25"/>
          <p:cNvSpPr/>
          <p:nvPr/>
        </p:nvSpPr>
        <p:spPr>
          <a:xfrm rot="18575451">
            <a:off x="6383519" y="4560063"/>
            <a:ext cx="2132718" cy="144579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2" name="Двойная стрелка влево/вправо 11"/>
          <p:cNvSpPr/>
          <p:nvPr/>
        </p:nvSpPr>
        <p:spPr>
          <a:xfrm>
            <a:off x="2857488" y="785794"/>
            <a:ext cx="3857652" cy="178595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None/>
            </a:pPr>
            <a:r>
              <a:rPr lang="ru-RU" sz="2000" b="1" dirty="0" smtClean="0">
                <a:latin typeface="Arial" pitchFamily="34" charset="0"/>
                <a:ea typeface="Times New Roman" pitchFamily="18" charset="0"/>
              </a:rPr>
              <a:t>Общий фонд знаний о </a:t>
            </a:r>
            <a:r>
              <a:rPr lang="ru-RU" sz="2000" b="1" dirty="0" smtClean="0">
                <a:latin typeface="Arial" pitchFamily="34" charset="0"/>
                <a:ea typeface="Times New Roman" pitchFamily="18" charset="0"/>
              </a:rPr>
              <a:t>мире</a:t>
            </a:r>
            <a:endParaRPr lang="ru-RU" sz="2000" b="1" dirty="0" smtClean="0">
              <a:latin typeface="Arial" pitchFamily="34" charset="0"/>
            </a:endParaRPr>
          </a:p>
        </p:txBody>
      </p:sp>
      <p:sp>
        <p:nvSpPr>
          <p:cNvPr id="16" name="Двойная стрелка влево/вправо 15"/>
          <p:cNvSpPr/>
          <p:nvPr/>
        </p:nvSpPr>
        <p:spPr>
          <a:xfrm>
            <a:off x="3357554" y="2428868"/>
            <a:ext cx="3143272" cy="142876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smtClean="0"/>
              <a:t>Канал  /                </a:t>
            </a:r>
          </a:p>
          <a:p>
            <a:r>
              <a:rPr lang="ru-RU" b="1" dirty="0" smtClean="0"/>
              <a:t>         сообщение   </a:t>
            </a:r>
          </a:p>
          <a:p>
            <a:r>
              <a:rPr lang="ru-RU" b="1" dirty="0" smtClean="0"/>
              <a:t> </a:t>
            </a:r>
            <a:r>
              <a:rPr lang="ru-RU" b="1" dirty="0" smtClean="0"/>
              <a:t>       (референция)</a:t>
            </a:r>
            <a:endParaRPr lang="ru-RU" dirty="0"/>
          </a:p>
        </p:txBody>
      </p:sp>
      <p:sp>
        <p:nvSpPr>
          <p:cNvPr id="21" name="Двойная стрелка влево/вправо 20"/>
          <p:cNvSpPr/>
          <p:nvPr/>
        </p:nvSpPr>
        <p:spPr>
          <a:xfrm>
            <a:off x="4000496" y="3929066"/>
            <a:ext cx="1714512" cy="57150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t>код</a:t>
            </a:r>
            <a:endParaRPr lang="ru-RU" sz="2000" b="1" dirty="0"/>
          </a:p>
        </p:txBody>
      </p:sp>
      <p:sp>
        <p:nvSpPr>
          <p:cNvPr id="23" name="Двойная стрелка влево/вправо 22"/>
          <p:cNvSpPr/>
          <p:nvPr/>
        </p:nvSpPr>
        <p:spPr>
          <a:xfrm>
            <a:off x="3214678" y="4572008"/>
            <a:ext cx="3286148" cy="121444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t>Речевая компетенция</a:t>
            </a:r>
            <a:endParaRPr lang="ru-RU" sz="2400" b="1" dirty="0"/>
          </a:p>
        </p:txBody>
      </p:sp>
      <p:sp>
        <p:nvSpPr>
          <p:cNvPr id="28" name="Прямоугольник 27"/>
          <p:cNvSpPr/>
          <p:nvPr/>
        </p:nvSpPr>
        <p:spPr>
          <a:xfrm>
            <a:off x="2928926" y="5786454"/>
            <a:ext cx="4214842"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rgbClr val="FFC000"/>
                </a:solidFill>
              </a:rPr>
              <a:t>Речевая ситуация</a:t>
            </a:r>
            <a:endParaRPr lang="ru-RU" sz="3600" b="1" dirty="0">
              <a:solidFill>
                <a:srgbClr val="FFC000"/>
              </a:solidFill>
            </a:endParaRPr>
          </a:p>
        </p:txBody>
      </p:sp>
    </p:spTree>
  </p:cSld>
  <p:clrMapOvr>
    <a:masterClrMapping/>
  </p:clrMapOvr>
  <p:transition>
    <p:comb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u="sng" dirty="0" smtClean="0">
                <a:solidFill>
                  <a:schemeClr val="accent2">
                    <a:lumMod val="75000"/>
                  </a:schemeClr>
                </a:solidFill>
              </a:rPr>
              <a:t>Выполнить речевой акт значит:</a:t>
            </a:r>
            <a:r>
              <a:rPr lang="ru-RU" b="1" dirty="0" smtClean="0">
                <a:solidFill>
                  <a:schemeClr val="accent2">
                    <a:lumMod val="75000"/>
                  </a:schemeClr>
                </a:solidFill>
              </a:rPr>
              <a:t/>
            </a:r>
            <a:br>
              <a:rPr lang="ru-RU" b="1" dirty="0" smtClean="0">
                <a:solidFill>
                  <a:schemeClr val="accent2">
                    <a:lumMod val="75000"/>
                  </a:schemeClr>
                </a:solidFill>
              </a:rPr>
            </a:br>
            <a:endParaRPr lang="ru-RU" b="1" dirty="0">
              <a:solidFill>
                <a:schemeClr val="accent2">
                  <a:lumMod val="75000"/>
                </a:schemeClr>
              </a:solidFill>
            </a:endParaRPr>
          </a:p>
        </p:txBody>
      </p:sp>
      <p:sp>
        <p:nvSpPr>
          <p:cNvPr id="3" name="Содержимое 2"/>
          <p:cNvSpPr>
            <a:spLocks noGrp="1"/>
          </p:cNvSpPr>
          <p:nvPr>
            <p:ph sz="quarter" idx="1"/>
          </p:nvPr>
        </p:nvSpPr>
        <p:spPr>
          <a:xfrm>
            <a:off x="914400" y="1071546"/>
            <a:ext cx="7772400" cy="4948254"/>
          </a:xfrm>
        </p:spPr>
        <p:txBody>
          <a:bodyPr/>
          <a:lstStyle/>
          <a:p>
            <a:pPr marL="514350" lvl="0" indent="-514350">
              <a:buFont typeface="+mj-lt"/>
              <a:buAutoNum type="arabicPeriod"/>
            </a:pPr>
            <a:r>
              <a:rPr lang="ru-RU" dirty="0" smtClean="0"/>
              <a:t>произнести членораздельно звуки, принадлежащие общепонятному языковому коду;</a:t>
            </a:r>
          </a:p>
          <a:p>
            <a:pPr marL="514350" lvl="0" indent="-514350">
              <a:buFont typeface="+mj-lt"/>
              <a:buAutoNum type="arabicPeriod"/>
            </a:pPr>
            <a:r>
              <a:rPr lang="ru-RU" dirty="0" smtClean="0"/>
              <a:t>построить высказывание из слов данного языка по правилам его грамматики;</a:t>
            </a:r>
          </a:p>
          <a:p>
            <a:pPr marL="514350" lvl="0" indent="-514350">
              <a:buFont typeface="+mj-lt"/>
              <a:buAutoNum type="arabicPeriod"/>
            </a:pPr>
            <a:r>
              <a:rPr lang="ru-RU" dirty="0" smtClean="0"/>
              <a:t>снабдить высказывание рефлексией, т.е. соотнести его с действительностью;</a:t>
            </a:r>
          </a:p>
          <a:p>
            <a:pPr marL="514350" lvl="0" indent="-514350">
              <a:buFont typeface="+mj-lt"/>
              <a:buAutoNum type="arabicPeriod"/>
            </a:pPr>
            <a:r>
              <a:rPr lang="ru-RU" dirty="0" smtClean="0"/>
              <a:t>придать высказыванию целенаправленность;</a:t>
            </a:r>
          </a:p>
          <a:p>
            <a:pPr marL="514350" lvl="0" indent="-514350">
              <a:buFont typeface="+mj-lt"/>
              <a:buAutoNum type="arabicPeriod"/>
            </a:pPr>
            <a:r>
              <a:rPr lang="ru-RU" dirty="0" smtClean="0"/>
              <a:t>вызвать искомые последствия, т.е. воздействие на сознание и поведение адресата.</a:t>
            </a:r>
          </a:p>
          <a:p>
            <a:endParaRPr lang="ru-RU" dirty="0"/>
          </a:p>
        </p:txBody>
      </p:sp>
    </p:spTree>
  </p:cSld>
  <p:clrMapOvr>
    <a:masterClrMapping/>
  </p:clrMapOvr>
  <p:transition>
    <p:comb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1868478"/>
          </a:xfrm>
        </p:spPr>
        <p:txBody>
          <a:bodyPr>
            <a:normAutofit fontScale="90000"/>
          </a:bodyPr>
          <a:lstStyle/>
          <a:p>
            <a:pPr algn="ctr"/>
            <a:r>
              <a:rPr lang="ru-RU" b="1" dirty="0" smtClean="0"/>
              <a:t/>
            </a:r>
            <a:br>
              <a:rPr lang="ru-RU" b="1" dirty="0" smtClean="0"/>
            </a:br>
            <a:r>
              <a:rPr lang="ru-RU" sz="3300" b="1" u="sng" dirty="0" smtClean="0">
                <a:solidFill>
                  <a:schemeClr val="accent2">
                    <a:lumMod val="75000"/>
                  </a:schemeClr>
                </a:solidFill>
              </a:rPr>
              <a:t>РЕЧЕВАЯ СИТУАЦИЯ </a:t>
            </a:r>
            <a:r>
              <a:rPr lang="ru-RU" sz="3300" b="1" dirty="0" smtClean="0">
                <a:solidFill>
                  <a:schemeClr val="accent2">
                    <a:lumMod val="75000"/>
                  </a:schemeClr>
                </a:solidFill>
              </a:rPr>
              <a:t>- </a:t>
            </a:r>
            <a:r>
              <a:rPr lang="ru-RU" sz="3300" b="1" dirty="0" smtClean="0">
                <a:solidFill>
                  <a:schemeClr val="accent2">
                    <a:lumMod val="75000"/>
                  </a:schemeClr>
                </a:solidFill>
              </a:rPr>
              <a:t>совокупность </a:t>
            </a:r>
            <a:r>
              <a:rPr lang="ru-RU" sz="3300" b="1" dirty="0" smtClean="0">
                <a:solidFill>
                  <a:schemeClr val="accent2">
                    <a:lumMod val="75000"/>
                  </a:schemeClr>
                </a:solidFill>
              </a:rPr>
              <a:t>условий речевых и неречевых, необходимых и достаточных для того, чтобы осуществился речевой </a:t>
            </a:r>
            <a:r>
              <a:rPr lang="ru-RU" sz="3300" b="1" dirty="0" smtClean="0">
                <a:solidFill>
                  <a:schemeClr val="accent2">
                    <a:lumMod val="75000"/>
                  </a:schemeClr>
                </a:solidFill>
              </a:rPr>
              <a:t>акт</a:t>
            </a:r>
            <a:endParaRPr lang="ru-RU" sz="3300" b="1" dirty="0">
              <a:solidFill>
                <a:schemeClr val="accent2">
                  <a:lumMod val="75000"/>
                </a:schemeClr>
              </a:solidFill>
            </a:endParaRPr>
          </a:p>
        </p:txBody>
      </p:sp>
      <p:sp>
        <p:nvSpPr>
          <p:cNvPr id="3" name="Содержимое 2"/>
          <p:cNvSpPr>
            <a:spLocks noGrp="1"/>
          </p:cNvSpPr>
          <p:nvPr>
            <p:ph sz="quarter" idx="1"/>
          </p:nvPr>
        </p:nvSpPr>
        <p:spPr>
          <a:xfrm>
            <a:off x="914400" y="2143116"/>
            <a:ext cx="7772400" cy="4714884"/>
          </a:xfrm>
        </p:spPr>
        <p:txBody>
          <a:bodyPr>
            <a:normAutofit fontScale="92500" lnSpcReduction="10000"/>
          </a:bodyPr>
          <a:lstStyle/>
          <a:p>
            <a:pPr>
              <a:buNone/>
            </a:pPr>
            <a:r>
              <a:rPr lang="ru-RU" b="1" u="sng" dirty="0" smtClean="0">
                <a:solidFill>
                  <a:srgbClr val="0070C0"/>
                </a:solidFill>
              </a:rPr>
              <a:t>Типы речевой ситуации</a:t>
            </a:r>
            <a:r>
              <a:rPr lang="ru-RU" dirty="0" smtClean="0"/>
              <a:t>:</a:t>
            </a:r>
            <a:endParaRPr lang="ru-RU" dirty="0" smtClean="0"/>
          </a:p>
          <a:p>
            <a:pPr marL="514350" lvl="0" indent="-514350">
              <a:buFont typeface="+mj-lt"/>
              <a:buAutoNum type="arabicPeriod"/>
            </a:pPr>
            <a:r>
              <a:rPr lang="ru-RU" b="1" i="1" u="sng" dirty="0" smtClean="0">
                <a:solidFill>
                  <a:srgbClr val="FF0000"/>
                </a:solidFill>
              </a:rPr>
              <a:t>Каноническая</a:t>
            </a:r>
            <a:r>
              <a:rPr lang="ru-RU" u="sng" dirty="0" smtClean="0">
                <a:solidFill>
                  <a:srgbClr val="0070C0"/>
                </a:solidFill>
              </a:rPr>
              <a:t> </a:t>
            </a:r>
            <a:r>
              <a:rPr lang="ru-RU" dirty="0" smtClean="0"/>
              <a:t>- когда время адресанта синхронно времени адресата. У них совпадает пространство и время. Их окружает одно и то же, и когда адресант – конкретное лицо.</a:t>
            </a:r>
          </a:p>
          <a:p>
            <a:pPr marL="514350" lvl="0" indent="-514350">
              <a:buFont typeface="+mj-lt"/>
              <a:buAutoNum type="arabicPeriod"/>
            </a:pPr>
            <a:r>
              <a:rPr lang="ru-RU" b="1" i="1" u="sng" dirty="0" smtClean="0">
                <a:solidFill>
                  <a:srgbClr val="FF0000"/>
                </a:solidFill>
              </a:rPr>
              <a:t>Неканоническая</a:t>
            </a:r>
            <a:r>
              <a:rPr lang="ru-RU" dirty="0" smtClean="0">
                <a:solidFill>
                  <a:srgbClr val="FF0000"/>
                </a:solidFill>
              </a:rPr>
              <a:t> </a:t>
            </a:r>
            <a:r>
              <a:rPr lang="ru-RU" dirty="0" smtClean="0"/>
              <a:t>– пространство и время адресанта и адресата не совпадают.</a:t>
            </a:r>
          </a:p>
          <a:p>
            <a:r>
              <a:rPr lang="ru-RU" b="1" u="sng" dirty="0" smtClean="0">
                <a:solidFill>
                  <a:srgbClr val="0070C0"/>
                </a:solidFill>
              </a:rPr>
              <a:t>Параметры </a:t>
            </a:r>
            <a:r>
              <a:rPr lang="ru-RU" b="1" u="sng" dirty="0" smtClean="0">
                <a:solidFill>
                  <a:srgbClr val="0070C0"/>
                </a:solidFill>
              </a:rPr>
              <a:t>речевой ситуации</a:t>
            </a:r>
            <a:r>
              <a:rPr lang="ru-RU" dirty="0" smtClean="0"/>
              <a:t>: </a:t>
            </a:r>
          </a:p>
          <a:p>
            <a:pPr marL="514350" indent="-514350">
              <a:buFont typeface="+mj-lt"/>
              <a:buAutoNum type="arabicPeriod"/>
            </a:pPr>
            <a:r>
              <a:rPr lang="ru-RU" dirty="0" smtClean="0"/>
              <a:t>говорящий</a:t>
            </a:r>
            <a:r>
              <a:rPr lang="ru-RU" dirty="0" smtClean="0"/>
              <a:t>; </a:t>
            </a:r>
          </a:p>
          <a:p>
            <a:pPr marL="514350" indent="-514350">
              <a:buFont typeface="+mj-lt"/>
              <a:buAutoNum type="arabicPeriod"/>
            </a:pPr>
            <a:r>
              <a:rPr lang="ru-RU" dirty="0" smtClean="0"/>
              <a:t>слушающий</a:t>
            </a:r>
            <a:r>
              <a:rPr lang="ru-RU" dirty="0" smtClean="0"/>
              <a:t>; </a:t>
            </a:r>
          </a:p>
          <a:p>
            <a:pPr marL="514350" indent="-514350">
              <a:buFont typeface="+mj-lt"/>
              <a:buAutoNum type="arabicPeriod"/>
            </a:pPr>
            <a:r>
              <a:rPr lang="ru-RU" dirty="0" smtClean="0"/>
              <a:t>место </a:t>
            </a:r>
            <a:r>
              <a:rPr lang="ru-RU" dirty="0" smtClean="0"/>
              <a:t>высказывания; </a:t>
            </a:r>
          </a:p>
          <a:p>
            <a:pPr marL="514350" indent="-514350">
              <a:buFont typeface="+mj-lt"/>
              <a:buAutoNum type="arabicPeriod"/>
            </a:pPr>
            <a:r>
              <a:rPr lang="ru-RU" dirty="0" smtClean="0"/>
              <a:t>время </a:t>
            </a:r>
            <a:r>
              <a:rPr lang="ru-RU" dirty="0" smtClean="0"/>
              <a:t>высказывания. </a:t>
            </a:r>
          </a:p>
          <a:p>
            <a:pPr>
              <a:buNone/>
            </a:pPr>
            <a:endParaRPr lang="ru-RU" dirty="0" smtClean="0"/>
          </a:p>
        </p:txBody>
      </p:sp>
    </p:spTree>
  </p:cSld>
  <p:clrMapOvr>
    <a:masterClrMapping/>
  </p:clrMapOvr>
  <p:transition>
    <p:comb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b="1" dirty="0" smtClean="0">
                <a:solidFill>
                  <a:schemeClr val="accent2">
                    <a:lumMod val="75000"/>
                  </a:schemeClr>
                </a:solidFill>
              </a:rPr>
              <a:t>ПОНЯТИЯ «ЯЗЫК», «РЕЧЬ», </a:t>
            </a:r>
            <a:br>
              <a:rPr lang="ru-RU" b="1" dirty="0" smtClean="0">
                <a:solidFill>
                  <a:schemeClr val="accent2">
                    <a:lumMod val="75000"/>
                  </a:schemeClr>
                </a:solidFill>
              </a:rPr>
            </a:br>
            <a:r>
              <a:rPr lang="ru-RU" b="1" dirty="0" smtClean="0">
                <a:solidFill>
                  <a:schemeClr val="accent2">
                    <a:lumMod val="75000"/>
                  </a:schemeClr>
                </a:solidFill>
              </a:rPr>
              <a:t>«РЕЧЕВАЯ ДЕЯТЕЛЬНОСТЬ»</a:t>
            </a:r>
            <a:endParaRPr lang="ru-RU" b="1" dirty="0">
              <a:solidFill>
                <a:schemeClr val="accent2">
                  <a:lumMod val="75000"/>
                </a:schemeClr>
              </a:solidFill>
            </a:endParaRPr>
          </a:p>
        </p:txBody>
      </p:sp>
      <p:sp>
        <p:nvSpPr>
          <p:cNvPr id="3" name="Содержимое 2"/>
          <p:cNvSpPr>
            <a:spLocks noGrp="1"/>
          </p:cNvSpPr>
          <p:nvPr>
            <p:ph sz="quarter" idx="1"/>
          </p:nvPr>
        </p:nvSpPr>
        <p:spPr/>
        <p:txBody>
          <a:bodyPr/>
          <a:lstStyle/>
          <a:p>
            <a:r>
              <a:rPr lang="ru-RU" b="1" dirty="0" smtClean="0">
                <a:solidFill>
                  <a:srgbClr val="0070C0"/>
                </a:solidFill>
              </a:rPr>
              <a:t>Язык</a:t>
            </a:r>
            <a:r>
              <a:rPr lang="ru-RU" dirty="0" smtClean="0"/>
              <a:t> – результат многовекового творчества народа, он воплощение народной активности. </a:t>
            </a:r>
            <a:r>
              <a:rPr lang="ru-RU" b="1" dirty="0" smtClean="0">
                <a:solidFill>
                  <a:srgbClr val="0070C0"/>
                </a:solidFill>
              </a:rPr>
              <a:t>Язык</a:t>
            </a:r>
            <a:r>
              <a:rPr lang="ru-RU" dirty="0" smtClean="0">
                <a:solidFill>
                  <a:srgbClr val="0070C0"/>
                </a:solidFill>
              </a:rPr>
              <a:t> </a:t>
            </a:r>
            <a:r>
              <a:rPr lang="ru-RU" dirty="0" smtClean="0"/>
              <a:t>– творец во всех своих строгих законах. </a:t>
            </a:r>
            <a:r>
              <a:rPr lang="ru-RU" b="1" dirty="0" smtClean="0">
                <a:solidFill>
                  <a:srgbClr val="0070C0"/>
                </a:solidFill>
              </a:rPr>
              <a:t>Язык</a:t>
            </a:r>
            <a:r>
              <a:rPr lang="ru-RU" dirty="0" smtClean="0">
                <a:solidFill>
                  <a:srgbClr val="0070C0"/>
                </a:solidFill>
              </a:rPr>
              <a:t> </a:t>
            </a:r>
            <a:r>
              <a:rPr lang="ru-RU" dirty="0" smtClean="0"/>
              <a:t>бережёт себя. Если возникают уродства и искажения, то они вскоре обречены на исчезновение, как не принятые языком. </a:t>
            </a:r>
          </a:p>
          <a:p>
            <a:r>
              <a:rPr lang="ru-RU" dirty="0" smtClean="0"/>
              <a:t>Суть языка проявляется не только в том, что он отсеивает всё чуждое ему. Он ещё и принимает, «усыновляет» всё ценное, что появляется в речи.</a:t>
            </a:r>
          </a:p>
          <a:p>
            <a:endParaRPr lang="ru-RU" dirty="0"/>
          </a:p>
        </p:txBody>
      </p:sp>
    </p:spTree>
  </p:cSld>
  <p:clrMapOvr>
    <a:masterClrMapping/>
  </p:clrMapOvr>
  <p:transition>
    <p:comb dir="ver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939784"/>
          </a:xfrm>
        </p:spPr>
        <p:txBody>
          <a:bodyPr>
            <a:normAutofit fontScale="90000"/>
          </a:bodyPr>
          <a:lstStyle/>
          <a:p>
            <a:pPr algn="ctr"/>
            <a:r>
              <a:rPr lang="ru-RU" b="1" dirty="0" smtClean="0">
                <a:solidFill>
                  <a:schemeClr val="accent2">
                    <a:lumMod val="75000"/>
                  </a:schemeClr>
                </a:solidFill>
              </a:rPr>
              <a:t>В речевом акте создается текст (речевое высказывание)</a:t>
            </a:r>
            <a:endParaRPr lang="ru-RU" b="1" dirty="0">
              <a:solidFill>
                <a:schemeClr val="accent2">
                  <a:lumMod val="75000"/>
                </a:schemeClr>
              </a:solidFill>
            </a:endParaRPr>
          </a:p>
        </p:txBody>
      </p:sp>
      <p:sp>
        <p:nvSpPr>
          <p:cNvPr id="3" name="Содержимое 2"/>
          <p:cNvSpPr>
            <a:spLocks noGrp="1"/>
          </p:cNvSpPr>
          <p:nvPr>
            <p:ph sz="quarter" idx="1"/>
          </p:nvPr>
        </p:nvSpPr>
        <p:spPr>
          <a:xfrm>
            <a:off x="914400" y="1357298"/>
            <a:ext cx="7772400" cy="4929222"/>
          </a:xfrm>
        </p:spPr>
        <p:txBody>
          <a:bodyPr>
            <a:normAutofit fontScale="92500"/>
          </a:bodyPr>
          <a:lstStyle/>
          <a:p>
            <a:r>
              <a:rPr lang="ru-RU" b="1" u="sng" dirty="0" smtClean="0">
                <a:solidFill>
                  <a:srgbClr val="FF0000"/>
                </a:solidFill>
              </a:rPr>
              <a:t>Речевое высказывание</a:t>
            </a:r>
            <a:r>
              <a:rPr lang="ru-RU" b="1" dirty="0" smtClean="0">
                <a:solidFill>
                  <a:srgbClr val="FF0000"/>
                </a:solidFill>
              </a:rPr>
              <a:t> </a:t>
            </a:r>
            <a:r>
              <a:rPr lang="ru-RU" dirty="0" smtClean="0"/>
              <a:t>построено из элементов и по правилам, известных адресату. Элементы и правила высказывания являются </a:t>
            </a:r>
            <a:r>
              <a:rPr lang="ru-RU" b="1" i="1" dirty="0" smtClean="0">
                <a:solidFill>
                  <a:srgbClr val="0070C0"/>
                </a:solidFill>
              </a:rPr>
              <a:t>языком</a:t>
            </a:r>
            <a:r>
              <a:rPr lang="ru-RU" dirty="0" smtClean="0"/>
              <a:t>. </a:t>
            </a:r>
            <a:endParaRPr lang="ru-RU" dirty="0" smtClean="0"/>
          </a:p>
          <a:p>
            <a:r>
              <a:rPr lang="ru-RU" b="1" u="sng" dirty="0" smtClean="0">
                <a:solidFill>
                  <a:srgbClr val="FF0000"/>
                </a:solidFill>
              </a:rPr>
              <a:t>Речевое высказывание</a:t>
            </a:r>
            <a:r>
              <a:rPr lang="ru-RU" b="1" dirty="0" smtClean="0">
                <a:solidFill>
                  <a:srgbClr val="FF0000"/>
                </a:solidFill>
              </a:rPr>
              <a:t> </a:t>
            </a:r>
            <a:r>
              <a:rPr lang="ru-RU" b="1" dirty="0" smtClean="0">
                <a:solidFill>
                  <a:srgbClr val="FF0000"/>
                </a:solidFill>
              </a:rPr>
              <a:t>- </a:t>
            </a:r>
            <a:r>
              <a:rPr lang="ru-RU" dirty="0" smtClean="0"/>
              <a:t>это </a:t>
            </a:r>
            <a:r>
              <a:rPr lang="ru-RU" dirty="0" smtClean="0"/>
              <a:t>определённый вид деятельности со своим мотивом, исходной задачей или замыслом и контролем</a:t>
            </a:r>
            <a:endParaRPr lang="ru-RU" dirty="0" smtClean="0"/>
          </a:p>
          <a:p>
            <a:r>
              <a:rPr lang="ru-RU" dirty="0" smtClean="0"/>
              <a:t>Язык</a:t>
            </a:r>
            <a:r>
              <a:rPr lang="ru-RU" dirty="0" smtClean="0"/>
              <a:t>, находящийся в распоряжении того или иного коллектива – </a:t>
            </a:r>
            <a:r>
              <a:rPr lang="ru-RU" b="1" i="1" dirty="0" smtClean="0">
                <a:solidFill>
                  <a:srgbClr val="0070C0"/>
                </a:solidFill>
              </a:rPr>
              <a:t>система элементов + система правил функционирования этих элементов</a:t>
            </a:r>
            <a:r>
              <a:rPr lang="ru-RU" dirty="0" smtClean="0">
                <a:solidFill>
                  <a:srgbClr val="FF0000"/>
                </a:solidFill>
              </a:rPr>
              <a:t>.</a:t>
            </a:r>
          </a:p>
          <a:p>
            <a:r>
              <a:rPr lang="ru-RU" dirty="0" smtClean="0"/>
              <a:t>Элементы являются </a:t>
            </a:r>
            <a:r>
              <a:rPr lang="ru-RU" b="1" i="1" dirty="0" smtClean="0">
                <a:solidFill>
                  <a:srgbClr val="0070C0"/>
                </a:solidFill>
              </a:rPr>
              <a:t>инвентарём языка</a:t>
            </a:r>
            <a:r>
              <a:rPr lang="ru-RU" u="sng" dirty="0" smtClean="0">
                <a:solidFill>
                  <a:srgbClr val="FF0000"/>
                </a:solidFill>
              </a:rPr>
              <a:t>.  </a:t>
            </a:r>
            <a:endParaRPr lang="ru-RU" dirty="0" smtClean="0">
              <a:solidFill>
                <a:srgbClr val="FF0000"/>
              </a:solidFill>
            </a:endParaRPr>
          </a:p>
          <a:p>
            <a:r>
              <a:rPr lang="ru-RU" b="1" i="1" dirty="0" smtClean="0">
                <a:solidFill>
                  <a:srgbClr val="0070C0"/>
                </a:solidFill>
              </a:rPr>
              <a:t>Грамматика</a:t>
            </a:r>
            <a:r>
              <a:rPr lang="ru-RU" dirty="0" smtClean="0">
                <a:solidFill>
                  <a:srgbClr val="FF0000"/>
                </a:solidFill>
              </a:rPr>
              <a:t> </a:t>
            </a:r>
            <a:r>
              <a:rPr lang="ru-RU" dirty="0" smtClean="0"/>
              <a:t>– элементы языка +правила, по которым они соединяются. </a:t>
            </a:r>
          </a:p>
          <a:p>
            <a:endParaRPr lang="ru-RU" dirty="0"/>
          </a:p>
        </p:txBody>
      </p:sp>
    </p:spTree>
  </p:cSld>
  <p:clrMapOvr>
    <a:masterClrMapping/>
  </p:clrMapOvr>
  <p:transition>
    <p:comb dir="ver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74638"/>
            <a:ext cx="8115328" cy="796908"/>
          </a:xfrm>
        </p:spPr>
        <p:txBody>
          <a:bodyPr>
            <a:normAutofit fontScale="90000"/>
          </a:bodyPr>
          <a:lstStyle/>
          <a:p>
            <a:r>
              <a:rPr lang="ru-RU" b="1" dirty="0" smtClean="0">
                <a:solidFill>
                  <a:schemeClr val="accent2">
                    <a:lumMod val="75000"/>
                  </a:schemeClr>
                </a:solidFill>
              </a:rPr>
              <a:t>СТРУКТУРА  РЕЧЕВОГО ВЫСКАЗЫВАНИЯ</a:t>
            </a:r>
            <a:endParaRPr lang="ru-RU" b="1" dirty="0">
              <a:solidFill>
                <a:schemeClr val="accent2">
                  <a:lumMod val="75000"/>
                </a:schemeClr>
              </a:solidFill>
            </a:endParaRPr>
          </a:p>
        </p:txBody>
      </p:sp>
      <p:sp>
        <p:nvSpPr>
          <p:cNvPr id="4" name="Скругленный прямоугольник 3"/>
          <p:cNvSpPr/>
          <p:nvPr/>
        </p:nvSpPr>
        <p:spPr>
          <a:xfrm>
            <a:off x="571472" y="1357298"/>
            <a:ext cx="2714644"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bg1">
                    <a:lumMod val="95000"/>
                  </a:schemeClr>
                </a:solidFill>
              </a:rPr>
              <a:t>РЕЧЬ (РЕЧЕВАЯ ДЕЯТЕЛЬНОСТЬ</a:t>
            </a:r>
            <a:r>
              <a:rPr lang="ru-RU" dirty="0" smtClean="0">
                <a:solidFill>
                  <a:schemeClr val="bg1">
                    <a:lumMod val="95000"/>
                  </a:schemeClr>
                </a:solidFill>
              </a:rPr>
              <a:t>)</a:t>
            </a:r>
            <a:endParaRPr lang="ru-RU" dirty="0">
              <a:solidFill>
                <a:schemeClr val="bg1">
                  <a:lumMod val="95000"/>
                </a:schemeClr>
              </a:solidFill>
            </a:endParaRPr>
          </a:p>
        </p:txBody>
      </p:sp>
      <p:sp>
        <p:nvSpPr>
          <p:cNvPr id="6" name="Скругленный прямоугольник 5"/>
          <p:cNvSpPr/>
          <p:nvPr/>
        </p:nvSpPr>
        <p:spPr>
          <a:xfrm>
            <a:off x="5500694" y="1285860"/>
            <a:ext cx="2928958"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bg1"/>
                </a:solidFill>
              </a:rPr>
              <a:t>ЯЗЫК (ЯЗЫКОВАЯ СИСТЕМА)</a:t>
            </a:r>
            <a:endParaRPr lang="ru-RU" b="1" dirty="0">
              <a:solidFill>
                <a:schemeClr val="bg1"/>
              </a:solidFill>
            </a:endParaRPr>
          </a:p>
        </p:txBody>
      </p:sp>
      <p:sp>
        <p:nvSpPr>
          <p:cNvPr id="7" name="Прямоугольник 6"/>
          <p:cNvSpPr/>
          <p:nvPr/>
        </p:nvSpPr>
        <p:spPr>
          <a:xfrm>
            <a:off x="500034" y="3571876"/>
            <a:ext cx="1143008"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bg1"/>
                </a:solidFill>
              </a:rPr>
              <a:t>ТЕКСТЫ</a:t>
            </a:r>
            <a:endParaRPr lang="ru-RU" b="1" dirty="0">
              <a:solidFill>
                <a:schemeClr val="bg1"/>
              </a:solidFill>
            </a:endParaRPr>
          </a:p>
        </p:txBody>
      </p:sp>
      <p:sp>
        <p:nvSpPr>
          <p:cNvPr id="8" name="Скругленный прямоугольник 7"/>
          <p:cNvSpPr/>
          <p:nvPr/>
        </p:nvSpPr>
        <p:spPr>
          <a:xfrm>
            <a:off x="1785918" y="2857496"/>
            <a:ext cx="171451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bg1"/>
                </a:solidFill>
              </a:rPr>
              <a:t>АКТЫ ГОВОРЕНИЯ</a:t>
            </a:r>
            <a:endParaRPr lang="ru-RU" dirty="0">
              <a:solidFill>
                <a:schemeClr val="bg1"/>
              </a:solidFill>
            </a:endParaRPr>
          </a:p>
        </p:txBody>
      </p:sp>
      <p:sp>
        <p:nvSpPr>
          <p:cNvPr id="10" name="Скругленный прямоугольник 9"/>
          <p:cNvSpPr/>
          <p:nvPr/>
        </p:nvSpPr>
        <p:spPr>
          <a:xfrm>
            <a:off x="1785918" y="4214818"/>
            <a:ext cx="1714512" cy="10001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bg1"/>
                </a:solidFill>
              </a:rPr>
              <a:t>АКТЫ ПОНИМАНИЯ</a:t>
            </a:r>
            <a:endParaRPr lang="ru-RU" dirty="0">
              <a:solidFill>
                <a:schemeClr val="bg1"/>
              </a:solidFill>
            </a:endParaRPr>
          </a:p>
        </p:txBody>
      </p:sp>
      <p:sp>
        <p:nvSpPr>
          <p:cNvPr id="11" name="Скругленный прямоугольник 10"/>
          <p:cNvSpPr/>
          <p:nvPr/>
        </p:nvSpPr>
        <p:spPr>
          <a:xfrm>
            <a:off x="4000496" y="3143248"/>
            <a:ext cx="4857784" cy="15716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solidFill>
                  <a:schemeClr val="bg1"/>
                </a:solidFill>
              </a:rPr>
              <a:t>ИНВЕНТАРЬ                             ГРАММАТИКА</a:t>
            </a:r>
          </a:p>
          <a:p>
            <a:r>
              <a:rPr lang="ru-RU" dirty="0" smtClean="0">
                <a:solidFill>
                  <a:schemeClr val="bg1"/>
                </a:solidFill>
              </a:rPr>
              <a:t>(СИСТЕМА ЕДИНИЦ) + (СИСТЕМА ПРАВИЛ)</a:t>
            </a:r>
            <a:endParaRPr lang="ru-RU" dirty="0">
              <a:solidFill>
                <a:schemeClr val="bg1"/>
              </a:solidFill>
            </a:endParaRPr>
          </a:p>
        </p:txBody>
      </p:sp>
      <p:sp>
        <p:nvSpPr>
          <p:cNvPr id="13" name="Стрелка влево 12"/>
          <p:cNvSpPr/>
          <p:nvPr/>
        </p:nvSpPr>
        <p:spPr>
          <a:xfrm>
            <a:off x="3428992" y="1571612"/>
            <a:ext cx="1928826"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Выгнутая влево стрелка 13"/>
          <p:cNvSpPr/>
          <p:nvPr/>
        </p:nvSpPr>
        <p:spPr>
          <a:xfrm rot="1454776">
            <a:off x="1083391" y="2778028"/>
            <a:ext cx="530622" cy="951194"/>
          </a:xfrm>
          <a:prstGeom prst="curvedRightArrow">
            <a:avLst>
              <a:gd name="adj1" fmla="val 25000"/>
              <a:gd name="adj2" fmla="val 50000"/>
              <a:gd name="adj3" fmla="val 809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5" name="Выгнутая вниз стрелка 14"/>
          <p:cNvSpPr/>
          <p:nvPr/>
        </p:nvSpPr>
        <p:spPr>
          <a:xfrm rot="2456700">
            <a:off x="876035" y="4536164"/>
            <a:ext cx="1022045" cy="475302"/>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7" name="Двойная стрелка вверх/вниз 16"/>
          <p:cNvSpPr/>
          <p:nvPr/>
        </p:nvSpPr>
        <p:spPr>
          <a:xfrm>
            <a:off x="1571604" y="2143116"/>
            <a:ext cx="428628" cy="785818"/>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Двойная стрелка вверх/вниз 18"/>
          <p:cNvSpPr/>
          <p:nvPr/>
        </p:nvSpPr>
        <p:spPr>
          <a:xfrm>
            <a:off x="6429388" y="2214554"/>
            <a:ext cx="428628" cy="85725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Выгнутая влево стрелка 19"/>
          <p:cNvSpPr/>
          <p:nvPr/>
        </p:nvSpPr>
        <p:spPr>
          <a:xfrm rot="16409253">
            <a:off x="3158292" y="2088965"/>
            <a:ext cx="1810194" cy="7062032"/>
          </a:xfrm>
          <a:prstGeom prst="curvedRightArrow">
            <a:avLst>
              <a:gd name="adj1" fmla="val 25000"/>
              <a:gd name="adj2" fmla="val 46045"/>
              <a:gd name="adj3" fmla="val 460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transition>
    <p:comb dir="ver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solidFill>
                  <a:schemeClr val="accent2">
                    <a:lumMod val="75000"/>
                  </a:schemeClr>
                </a:solidFill>
              </a:rPr>
              <a:t>Фердинанд де Соссюр:</a:t>
            </a:r>
            <a:endParaRPr lang="ru-RU" b="1" dirty="0">
              <a:solidFill>
                <a:schemeClr val="accent2">
                  <a:lumMod val="75000"/>
                </a:schemeClr>
              </a:solidFill>
            </a:endParaRPr>
          </a:p>
        </p:txBody>
      </p:sp>
      <p:sp>
        <p:nvSpPr>
          <p:cNvPr id="3" name="Содержимое 2"/>
          <p:cNvSpPr>
            <a:spLocks noGrp="1"/>
          </p:cNvSpPr>
          <p:nvPr>
            <p:ph sz="quarter" idx="1"/>
          </p:nvPr>
        </p:nvSpPr>
        <p:spPr>
          <a:xfrm>
            <a:off x="914400" y="1857364"/>
            <a:ext cx="7772400" cy="4162436"/>
          </a:xfrm>
        </p:spPr>
        <p:txBody>
          <a:bodyPr/>
          <a:lstStyle/>
          <a:p>
            <a:pPr>
              <a:buNone/>
            </a:pPr>
            <a:r>
              <a:rPr lang="ru-RU" sz="3200" dirty="0" smtClean="0"/>
              <a:t>«Язык </a:t>
            </a:r>
            <a:r>
              <a:rPr lang="ru-RU" sz="3200" dirty="0" smtClean="0"/>
              <a:t>необходим для того, чтобы речь была понятной. </a:t>
            </a:r>
            <a:r>
              <a:rPr lang="ru-RU" sz="3200" dirty="0" smtClean="0"/>
              <a:t>Речь </a:t>
            </a:r>
            <a:r>
              <a:rPr lang="ru-RU" sz="3200" dirty="0" smtClean="0"/>
              <a:t>необходима для того, чтобы язык </a:t>
            </a:r>
            <a:r>
              <a:rPr lang="ru-RU" sz="3200" dirty="0" smtClean="0"/>
              <a:t>поддерживался».</a:t>
            </a:r>
            <a:endParaRPr lang="ru-RU" sz="3200" dirty="0" smtClean="0"/>
          </a:p>
          <a:p>
            <a:endParaRPr lang="ru-RU" dirty="0"/>
          </a:p>
        </p:txBody>
      </p:sp>
    </p:spTree>
  </p:cSld>
  <p:clrMapOvr>
    <a:masterClrMapping/>
  </p:clrMapOvr>
  <p:transition>
    <p:comb dir="ver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7772400" cy="785794"/>
          </a:xfrm>
        </p:spPr>
        <p:txBody>
          <a:bodyPr>
            <a:normAutofit/>
          </a:bodyPr>
          <a:lstStyle/>
          <a:p>
            <a:pPr algn="ctr"/>
            <a:r>
              <a:rPr lang="ru-RU" b="1" dirty="0" smtClean="0">
                <a:solidFill>
                  <a:schemeClr val="accent2">
                    <a:lumMod val="75000"/>
                  </a:schemeClr>
                </a:solidFill>
              </a:rPr>
              <a:t>Система оппозиций языка и речи</a:t>
            </a:r>
            <a:endParaRPr lang="ru-RU" b="1" dirty="0">
              <a:solidFill>
                <a:schemeClr val="accent2">
                  <a:lumMod val="75000"/>
                </a:schemeClr>
              </a:solidFill>
            </a:endParaRPr>
          </a:p>
        </p:txBody>
      </p:sp>
      <p:graphicFrame>
        <p:nvGraphicFramePr>
          <p:cNvPr id="5" name="Содержимое 4"/>
          <p:cNvGraphicFramePr>
            <a:graphicFrameLocks noGrp="1"/>
          </p:cNvGraphicFramePr>
          <p:nvPr>
            <p:ph sz="quarter" idx="1"/>
          </p:nvPr>
        </p:nvGraphicFramePr>
        <p:xfrm>
          <a:off x="928662" y="714350"/>
          <a:ext cx="7772400" cy="6024185"/>
        </p:xfrm>
        <a:graphic>
          <a:graphicData uri="http://schemas.openxmlformats.org/drawingml/2006/table">
            <a:tbl>
              <a:tblPr firstRow="1" bandRow="1">
                <a:tableStyleId>{5C22544A-7EE6-4342-B048-85BDC9FD1C3A}</a:tableStyleId>
              </a:tblPr>
              <a:tblGrid>
                <a:gridCol w="3714776"/>
                <a:gridCol w="4057624"/>
              </a:tblGrid>
              <a:tr h="456457">
                <a:tc>
                  <a:txBody>
                    <a:bodyPr/>
                    <a:lstStyle/>
                    <a:p>
                      <a:pPr algn="ctr"/>
                      <a:r>
                        <a:rPr lang="ru-RU" sz="3200" dirty="0" smtClean="0">
                          <a:solidFill>
                            <a:srgbClr val="FFFF00"/>
                          </a:solidFill>
                        </a:rPr>
                        <a:t>язык</a:t>
                      </a:r>
                      <a:endParaRPr lang="ru-RU" sz="3200" dirty="0">
                        <a:solidFill>
                          <a:srgbClr val="FFFF00"/>
                        </a:solidFill>
                      </a:endParaRPr>
                    </a:p>
                  </a:txBody>
                  <a:tcPr/>
                </a:tc>
                <a:tc>
                  <a:txBody>
                    <a:bodyPr/>
                    <a:lstStyle/>
                    <a:p>
                      <a:pPr algn="ctr"/>
                      <a:r>
                        <a:rPr lang="ru-RU" sz="3200" dirty="0" smtClean="0">
                          <a:solidFill>
                            <a:srgbClr val="FFFF00"/>
                          </a:solidFill>
                        </a:rPr>
                        <a:t>речь</a:t>
                      </a:r>
                      <a:endParaRPr lang="ru-RU" sz="3200" dirty="0">
                        <a:solidFill>
                          <a:srgbClr val="FFFF00"/>
                        </a:solidFill>
                      </a:endParaRPr>
                    </a:p>
                  </a:txBody>
                  <a:tcPr/>
                </a:tc>
              </a:tr>
              <a:tr h="456457">
                <a:tc>
                  <a:txBody>
                    <a:bodyPr/>
                    <a:lstStyle/>
                    <a:p>
                      <a:r>
                        <a:rPr lang="ru-RU" sz="2000" dirty="0" smtClean="0"/>
                        <a:t>Средство</a:t>
                      </a:r>
                      <a:r>
                        <a:rPr lang="ru-RU" sz="2000" baseline="0" dirty="0" smtClean="0"/>
                        <a:t> общения</a:t>
                      </a:r>
                      <a:endParaRPr lang="ru-RU" sz="2000" dirty="0"/>
                    </a:p>
                  </a:txBody>
                  <a:tcPr/>
                </a:tc>
                <a:tc>
                  <a:txBody>
                    <a:bodyPr/>
                    <a:lstStyle/>
                    <a:p>
                      <a:r>
                        <a:rPr lang="ru-RU" sz="2000" dirty="0" smtClean="0"/>
                        <a:t>Вид общения</a:t>
                      </a:r>
                      <a:endParaRPr lang="ru-RU" sz="2000" dirty="0"/>
                    </a:p>
                  </a:txBody>
                  <a:tcPr/>
                </a:tc>
              </a:tr>
              <a:tr h="456457">
                <a:tc>
                  <a:txBody>
                    <a:bodyPr/>
                    <a:lstStyle/>
                    <a:p>
                      <a:r>
                        <a:rPr lang="ru-RU" sz="2000" dirty="0" smtClean="0"/>
                        <a:t>Идеальное</a:t>
                      </a:r>
                      <a:endParaRPr lang="ru-RU" sz="2000" dirty="0"/>
                    </a:p>
                  </a:txBody>
                  <a:tcPr/>
                </a:tc>
                <a:tc>
                  <a:txBody>
                    <a:bodyPr/>
                    <a:lstStyle/>
                    <a:p>
                      <a:r>
                        <a:rPr lang="ru-RU" sz="2000" dirty="0" smtClean="0"/>
                        <a:t>Материальное</a:t>
                      </a:r>
                      <a:endParaRPr lang="ru-RU" sz="2000" dirty="0"/>
                    </a:p>
                  </a:txBody>
                  <a:tcPr/>
                </a:tc>
              </a:tr>
              <a:tr h="456457">
                <a:tc>
                  <a:txBody>
                    <a:bodyPr/>
                    <a:lstStyle/>
                    <a:p>
                      <a:r>
                        <a:rPr lang="ru-RU" sz="2000" dirty="0" smtClean="0"/>
                        <a:t>Иерархичность</a:t>
                      </a:r>
                      <a:endParaRPr lang="ru-RU" sz="2000" dirty="0"/>
                    </a:p>
                  </a:txBody>
                  <a:tcPr/>
                </a:tc>
                <a:tc>
                  <a:txBody>
                    <a:bodyPr/>
                    <a:lstStyle/>
                    <a:p>
                      <a:r>
                        <a:rPr lang="ru-RU" sz="2000" dirty="0" smtClean="0"/>
                        <a:t>Линейность</a:t>
                      </a:r>
                      <a:endParaRPr lang="ru-RU" sz="2000" dirty="0"/>
                    </a:p>
                  </a:txBody>
                  <a:tcPr/>
                </a:tc>
              </a:tr>
              <a:tr h="456457">
                <a:tc>
                  <a:txBody>
                    <a:bodyPr/>
                    <a:lstStyle/>
                    <a:p>
                      <a:r>
                        <a:rPr lang="ru-RU" sz="2000" dirty="0" smtClean="0"/>
                        <a:t>Абстрактность</a:t>
                      </a:r>
                      <a:endParaRPr lang="ru-RU" sz="2000" dirty="0"/>
                    </a:p>
                  </a:txBody>
                  <a:tcPr/>
                </a:tc>
                <a:tc>
                  <a:txBody>
                    <a:bodyPr/>
                    <a:lstStyle/>
                    <a:p>
                      <a:r>
                        <a:rPr lang="ru-RU" sz="2000" dirty="0" smtClean="0"/>
                        <a:t>Конкретность</a:t>
                      </a:r>
                      <a:endParaRPr lang="ru-RU" sz="2000" dirty="0"/>
                    </a:p>
                  </a:txBody>
                  <a:tcPr/>
                </a:tc>
              </a:tr>
              <a:tr h="456457">
                <a:tc>
                  <a:txBody>
                    <a:bodyPr/>
                    <a:lstStyle/>
                    <a:p>
                      <a:r>
                        <a:rPr lang="ru-RU" sz="2000" dirty="0" smtClean="0"/>
                        <a:t>Потенциальность</a:t>
                      </a:r>
                      <a:endParaRPr lang="ru-RU" sz="2000" dirty="0"/>
                    </a:p>
                  </a:txBody>
                  <a:tcPr/>
                </a:tc>
                <a:tc>
                  <a:txBody>
                    <a:bodyPr/>
                    <a:lstStyle/>
                    <a:p>
                      <a:r>
                        <a:rPr lang="ru-RU" sz="2000" dirty="0" smtClean="0"/>
                        <a:t>Актуальность</a:t>
                      </a:r>
                      <a:endParaRPr lang="ru-RU" sz="2000" dirty="0"/>
                    </a:p>
                  </a:txBody>
                  <a:tcPr/>
                </a:tc>
              </a:tr>
              <a:tr h="547412">
                <a:tc>
                  <a:txBody>
                    <a:bodyPr/>
                    <a:lstStyle/>
                    <a:p>
                      <a:r>
                        <a:rPr lang="ru-RU" sz="2000" dirty="0" smtClean="0"/>
                        <a:t>Независимость от ситуации</a:t>
                      </a:r>
                      <a:endParaRPr lang="ru-RU" sz="2000" dirty="0"/>
                    </a:p>
                  </a:txBody>
                  <a:tcPr/>
                </a:tc>
                <a:tc>
                  <a:txBody>
                    <a:bodyPr/>
                    <a:lstStyle/>
                    <a:p>
                      <a:r>
                        <a:rPr lang="ru-RU" sz="2000" dirty="0" smtClean="0"/>
                        <a:t>Ситуативная обусловленность</a:t>
                      </a:r>
                      <a:endParaRPr lang="ru-RU" sz="2000" dirty="0"/>
                    </a:p>
                  </a:txBody>
                  <a:tcPr/>
                </a:tc>
              </a:tr>
              <a:tr h="456457">
                <a:tc>
                  <a:txBody>
                    <a:bodyPr/>
                    <a:lstStyle/>
                    <a:p>
                      <a:r>
                        <a:rPr lang="ru-RU" sz="2000" dirty="0" smtClean="0"/>
                        <a:t>Статичность</a:t>
                      </a:r>
                      <a:endParaRPr lang="ru-RU" sz="2000" dirty="0"/>
                    </a:p>
                  </a:txBody>
                  <a:tcPr/>
                </a:tc>
                <a:tc>
                  <a:txBody>
                    <a:bodyPr/>
                    <a:lstStyle/>
                    <a:p>
                      <a:r>
                        <a:rPr lang="ru-RU" sz="2000" dirty="0" smtClean="0"/>
                        <a:t>Динамичность</a:t>
                      </a:r>
                      <a:endParaRPr lang="ru-RU" sz="2000" dirty="0"/>
                    </a:p>
                  </a:txBody>
                  <a:tcPr/>
                </a:tc>
              </a:tr>
              <a:tr h="789540">
                <a:tc>
                  <a:txBody>
                    <a:bodyPr/>
                    <a:lstStyle/>
                    <a:p>
                      <a:r>
                        <a:rPr lang="ru-RU" sz="2000" dirty="0" smtClean="0"/>
                        <a:t>Объективность и обязательность</a:t>
                      </a:r>
                      <a:endParaRPr lang="ru-RU" sz="2000" dirty="0"/>
                    </a:p>
                  </a:txBody>
                  <a:tcPr/>
                </a:tc>
                <a:tc>
                  <a:txBody>
                    <a:bodyPr/>
                    <a:lstStyle/>
                    <a:p>
                      <a:r>
                        <a:rPr lang="ru-RU" sz="2000" dirty="0" smtClean="0"/>
                        <a:t>Субъективность и произвольность</a:t>
                      </a:r>
                      <a:endParaRPr lang="ru-RU" sz="2000" dirty="0"/>
                    </a:p>
                  </a:txBody>
                  <a:tcPr/>
                </a:tc>
              </a:tr>
              <a:tr h="456457">
                <a:tc>
                  <a:txBody>
                    <a:bodyPr/>
                    <a:lstStyle/>
                    <a:p>
                      <a:r>
                        <a:rPr lang="ru-RU" sz="2000" dirty="0" smtClean="0"/>
                        <a:t>Социальное </a:t>
                      </a:r>
                      <a:endParaRPr lang="ru-RU" sz="2000" dirty="0"/>
                    </a:p>
                  </a:txBody>
                  <a:tcPr/>
                </a:tc>
                <a:tc>
                  <a:txBody>
                    <a:bodyPr/>
                    <a:lstStyle/>
                    <a:p>
                      <a:r>
                        <a:rPr lang="ru-RU" sz="2000" dirty="0" smtClean="0"/>
                        <a:t>Индивидуальное</a:t>
                      </a:r>
                      <a:endParaRPr lang="ru-RU" sz="2000" dirty="0"/>
                    </a:p>
                  </a:txBody>
                  <a:tcPr/>
                </a:tc>
              </a:tr>
              <a:tr h="456457">
                <a:tc>
                  <a:txBody>
                    <a:bodyPr/>
                    <a:lstStyle/>
                    <a:p>
                      <a:r>
                        <a:rPr lang="ru-RU" sz="2000" dirty="0" smtClean="0"/>
                        <a:t>Система</a:t>
                      </a:r>
                      <a:endParaRPr lang="ru-RU" sz="2000" dirty="0"/>
                    </a:p>
                  </a:txBody>
                  <a:tcPr/>
                </a:tc>
                <a:tc>
                  <a:txBody>
                    <a:bodyPr/>
                    <a:lstStyle/>
                    <a:p>
                      <a:r>
                        <a:rPr lang="ru-RU" sz="2000" dirty="0" smtClean="0"/>
                        <a:t>Реализация системы</a:t>
                      </a:r>
                      <a:endParaRPr lang="ru-RU" sz="2000" dirty="0"/>
                    </a:p>
                  </a:txBody>
                  <a:tcPr/>
                </a:tc>
              </a:tr>
              <a:tr h="456457">
                <a:tc>
                  <a:txBody>
                    <a:bodyPr/>
                    <a:lstStyle/>
                    <a:p>
                      <a:r>
                        <a:rPr lang="ru-RU" sz="2000" dirty="0" smtClean="0"/>
                        <a:t>Психическая</a:t>
                      </a:r>
                      <a:endParaRPr lang="ru-RU" sz="2000" dirty="0"/>
                    </a:p>
                  </a:txBody>
                  <a:tcPr/>
                </a:tc>
                <a:tc>
                  <a:txBody>
                    <a:bodyPr/>
                    <a:lstStyle/>
                    <a:p>
                      <a:r>
                        <a:rPr lang="ru-RU" sz="2000" dirty="0" smtClean="0"/>
                        <a:t>Физическая </a:t>
                      </a:r>
                      <a:endParaRPr lang="ru-RU" sz="2000" dirty="0"/>
                    </a:p>
                  </a:txBody>
                  <a:tcPr/>
                </a:tc>
              </a:tr>
            </a:tbl>
          </a:graphicData>
        </a:graphic>
      </p:graphicFrame>
    </p:spTree>
  </p:cSld>
  <p:clrMapOvr>
    <a:masterClrMapping/>
  </p:clrMapOvr>
  <p:transition>
    <p:comb dir="ver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chemeClr val="accent2">
                    <a:lumMod val="75000"/>
                  </a:schemeClr>
                </a:solidFill>
              </a:rPr>
              <a:t>Характеристики речи, не связанные </a:t>
            </a:r>
            <a:br>
              <a:rPr lang="ru-RU" b="1" dirty="0" smtClean="0">
                <a:solidFill>
                  <a:schemeClr val="accent2">
                    <a:lumMod val="75000"/>
                  </a:schemeClr>
                </a:solidFill>
              </a:rPr>
            </a:br>
            <a:r>
              <a:rPr lang="ru-RU" b="1" dirty="0" smtClean="0">
                <a:solidFill>
                  <a:schemeClr val="accent2">
                    <a:lumMod val="75000"/>
                  </a:schemeClr>
                </a:solidFill>
              </a:rPr>
              <a:t>с оппозицией ЯЗЫК – РЕЧЬ </a:t>
            </a:r>
            <a:endParaRPr lang="ru-RU" dirty="0">
              <a:solidFill>
                <a:schemeClr val="accent2">
                  <a:lumMod val="75000"/>
                </a:schemeClr>
              </a:solidFill>
            </a:endParaRPr>
          </a:p>
        </p:txBody>
      </p:sp>
      <p:sp>
        <p:nvSpPr>
          <p:cNvPr id="3" name="Содержимое 2"/>
          <p:cNvSpPr>
            <a:spLocks noGrp="1"/>
          </p:cNvSpPr>
          <p:nvPr>
            <p:ph sz="quarter" idx="1"/>
          </p:nvPr>
        </p:nvSpPr>
        <p:spPr>
          <a:xfrm>
            <a:off x="914400" y="1447800"/>
            <a:ext cx="7772400" cy="5410200"/>
          </a:xfrm>
        </p:spPr>
        <p:txBody>
          <a:bodyPr>
            <a:normAutofit fontScale="85000" lnSpcReduction="10000"/>
          </a:bodyPr>
          <a:lstStyle/>
          <a:p>
            <a:pPr marL="514350" indent="-514350">
              <a:buFont typeface="+mj-lt"/>
              <a:buAutoNum type="arabicPeriod"/>
            </a:pPr>
            <a:r>
              <a:rPr lang="ru-RU" b="1" u="sng" dirty="0" smtClean="0">
                <a:solidFill>
                  <a:srgbClr val="0070C0"/>
                </a:solidFill>
              </a:rPr>
              <a:t>Характеристики </a:t>
            </a:r>
            <a:r>
              <a:rPr lang="ru-RU" b="1" u="sng" dirty="0" smtClean="0">
                <a:solidFill>
                  <a:srgbClr val="0070C0"/>
                </a:solidFill>
              </a:rPr>
              <a:t>формы речи</a:t>
            </a:r>
            <a:r>
              <a:rPr lang="ru-RU" dirty="0" smtClean="0"/>
              <a:t>: </a:t>
            </a:r>
            <a:r>
              <a:rPr lang="ru-RU" i="1" dirty="0" smtClean="0"/>
              <a:t>монолог или диалог. </a:t>
            </a:r>
          </a:p>
          <a:p>
            <a:pPr marL="514350" indent="-514350">
              <a:buFont typeface="+mj-lt"/>
              <a:buAutoNum type="arabicPeriod"/>
            </a:pPr>
            <a:r>
              <a:rPr lang="ru-RU" b="1" u="sng" dirty="0" smtClean="0">
                <a:solidFill>
                  <a:srgbClr val="0070C0"/>
                </a:solidFill>
              </a:rPr>
              <a:t>Физические </a:t>
            </a:r>
            <a:r>
              <a:rPr lang="ru-RU" b="1" u="sng" dirty="0" smtClean="0">
                <a:solidFill>
                  <a:srgbClr val="0070C0"/>
                </a:solidFill>
              </a:rPr>
              <a:t>характеристики</a:t>
            </a:r>
            <a:r>
              <a:rPr lang="ru-RU" dirty="0" smtClean="0"/>
              <a:t>: </a:t>
            </a:r>
            <a:r>
              <a:rPr lang="ru-RU" i="1" dirty="0" smtClean="0"/>
              <a:t>темп, продолжительность, тембровые особенности, степень громкости, артикуляционная четкость, акцент, тон и т. п. </a:t>
            </a:r>
          </a:p>
          <a:p>
            <a:pPr marL="514350" indent="-514350">
              <a:buFont typeface="+mj-lt"/>
              <a:buAutoNum type="arabicPeriod"/>
            </a:pPr>
            <a:r>
              <a:rPr lang="ru-RU" b="1" u="sng" dirty="0" smtClean="0">
                <a:solidFill>
                  <a:srgbClr val="0070C0"/>
                </a:solidFill>
              </a:rPr>
              <a:t>Характеристики</a:t>
            </a:r>
            <a:r>
              <a:rPr lang="ru-RU" b="1" u="sng" dirty="0" smtClean="0">
                <a:solidFill>
                  <a:srgbClr val="0070C0"/>
                </a:solidFill>
              </a:rPr>
              <a:t>, связанные с психологическим состоянием говорящего</a:t>
            </a:r>
            <a:r>
              <a:rPr lang="ru-RU" dirty="0" smtClean="0"/>
              <a:t>: </a:t>
            </a:r>
            <a:r>
              <a:rPr lang="ru-RU" i="1" dirty="0" smtClean="0"/>
              <a:t>эмоциональная, искренняя, насмешливая </a:t>
            </a:r>
            <a:r>
              <a:rPr lang="ru-RU" dirty="0" smtClean="0"/>
              <a:t>и </a:t>
            </a:r>
            <a:r>
              <a:rPr lang="ru-RU" dirty="0" smtClean="0"/>
              <a:t>т. п. </a:t>
            </a:r>
          </a:p>
          <a:p>
            <a:pPr marL="514350" indent="-514350">
              <a:buFont typeface="+mj-lt"/>
              <a:buAutoNum type="arabicPeriod"/>
            </a:pPr>
            <a:r>
              <a:rPr lang="ru-RU" b="1" u="sng" dirty="0" smtClean="0">
                <a:solidFill>
                  <a:srgbClr val="0070C0"/>
                </a:solidFill>
              </a:rPr>
              <a:t>Характеристики</a:t>
            </a:r>
            <a:r>
              <a:rPr lang="ru-RU" b="1" u="sng" dirty="0" smtClean="0">
                <a:solidFill>
                  <a:srgbClr val="0070C0"/>
                </a:solidFill>
              </a:rPr>
              <a:t>, связанные с эстетической оценкой</a:t>
            </a:r>
            <a:r>
              <a:rPr lang="ru-RU" dirty="0" smtClean="0"/>
              <a:t>: </a:t>
            </a:r>
            <a:r>
              <a:rPr lang="ru-RU" i="1" dirty="0" smtClean="0"/>
              <a:t>поэтическая, художественная, грубая, изящная и т. п. </a:t>
            </a:r>
          </a:p>
          <a:p>
            <a:pPr marL="514350" indent="-514350">
              <a:buFont typeface="+mj-lt"/>
              <a:buAutoNum type="arabicPeriod"/>
            </a:pPr>
            <a:r>
              <a:rPr lang="ru-RU" b="1" u="sng" dirty="0" smtClean="0">
                <a:solidFill>
                  <a:srgbClr val="0070C0"/>
                </a:solidFill>
              </a:rPr>
              <a:t>Характеристики </a:t>
            </a:r>
            <a:r>
              <a:rPr lang="ru-RU" b="1" u="sng" dirty="0" smtClean="0">
                <a:solidFill>
                  <a:srgbClr val="0070C0"/>
                </a:solidFill>
              </a:rPr>
              <a:t>смыслового содержания</a:t>
            </a:r>
            <a:r>
              <a:rPr lang="ru-RU" dirty="0" smtClean="0"/>
              <a:t>: </a:t>
            </a:r>
            <a:r>
              <a:rPr lang="ru-RU" i="1" dirty="0" smtClean="0"/>
              <a:t>связная, последовательная, сбивчивая, содержательная и т. п. </a:t>
            </a:r>
          </a:p>
          <a:p>
            <a:pPr marL="514350" indent="-514350">
              <a:buFont typeface="+mj-lt"/>
              <a:buAutoNum type="arabicPeriod"/>
            </a:pPr>
            <a:r>
              <a:rPr lang="ru-RU" b="1" u="sng" dirty="0" smtClean="0">
                <a:solidFill>
                  <a:srgbClr val="0070C0"/>
                </a:solidFill>
              </a:rPr>
              <a:t>Характеристики</a:t>
            </a:r>
            <a:r>
              <a:rPr lang="ru-RU" b="1" u="sng" dirty="0" smtClean="0">
                <a:solidFill>
                  <a:srgbClr val="0070C0"/>
                </a:solidFill>
              </a:rPr>
              <a:t>, связанные с нормативной оценкой</a:t>
            </a:r>
            <a:r>
              <a:rPr lang="ru-RU" dirty="0" smtClean="0"/>
              <a:t>: </a:t>
            </a:r>
            <a:r>
              <a:rPr lang="ru-RU" i="1" dirty="0" smtClean="0"/>
              <a:t>правильная, исковерканная и т. п. </a:t>
            </a:r>
          </a:p>
          <a:p>
            <a:pPr>
              <a:buNone/>
            </a:pPr>
            <a:endParaRPr lang="ru-RU" dirty="0" smtClean="0"/>
          </a:p>
        </p:txBody>
      </p:sp>
    </p:spTree>
  </p:cSld>
  <p:clrMapOvr>
    <a:masterClrMapping/>
  </p:clrMapOvr>
  <p:transition>
    <p:comb dir="ver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chemeClr val="accent2">
                    <a:lumMod val="75000"/>
                  </a:schemeClr>
                </a:solidFill>
              </a:rPr>
              <a:t>Литература:</a:t>
            </a:r>
            <a:endParaRPr lang="ru-RU" b="1" dirty="0">
              <a:solidFill>
                <a:schemeClr val="accent2">
                  <a:lumMod val="75000"/>
                </a:schemeClr>
              </a:solidFill>
            </a:endParaRPr>
          </a:p>
        </p:txBody>
      </p:sp>
      <p:sp>
        <p:nvSpPr>
          <p:cNvPr id="3" name="Содержимое 2"/>
          <p:cNvSpPr>
            <a:spLocks noGrp="1"/>
          </p:cNvSpPr>
          <p:nvPr>
            <p:ph sz="quarter" idx="1"/>
          </p:nvPr>
        </p:nvSpPr>
        <p:spPr>
          <a:xfrm>
            <a:off x="914400" y="1714488"/>
            <a:ext cx="7772400" cy="4305312"/>
          </a:xfrm>
        </p:spPr>
        <p:txBody>
          <a:bodyPr/>
          <a:lstStyle/>
          <a:p>
            <a:pPr marL="514350" indent="-514350">
              <a:buFont typeface="+mj-lt"/>
              <a:buAutoNum type="arabicPeriod"/>
            </a:pPr>
            <a:r>
              <a:rPr lang="ru-RU" dirty="0" err="1" smtClean="0"/>
              <a:t>Белянин</a:t>
            </a:r>
            <a:r>
              <a:rPr lang="ru-RU" dirty="0" smtClean="0"/>
              <a:t> В.П. Психолингвистика. М.: Флинта, 2007. С. 18-21.</a:t>
            </a:r>
          </a:p>
          <a:p>
            <a:pPr marL="514350" indent="-514350">
              <a:buFont typeface="+mj-lt"/>
              <a:buAutoNum type="arabicPeriod"/>
            </a:pPr>
            <a:r>
              <a:rPr lang="ru-RU" dirty="0" smtClean="0"/>
              <a:t>Буркова С.И. Лекции по языкознанию. Н., 2003.</a:t>
            </a:r>
          </a:p>
          <a:p>
            <a:pPr marL="514350" indent="-514350">
              <a:buFont typeface="+mj-lt"/>
              <a:buAutoNum type="arabicPeriod"/>
            </a:pPr>
            <a:r>
              <a:rPr lang="ru-RU" dirty="0" smtClean="0"/>
              <a:t>Маслов Ю.С. Введение в языкознание. М., 1998.</a:t>
            </a:r>
          </a:p>
          <a:p>
            <a:pPr marL="514350" indent="-514350">
              <a:buFont typeface="+mj-lt"/>
              <a:buAutoNum type="arabicPeriod"/>
            </a:pPr>
            <a:r>
              <a:rPr lang="ru-RU" dirty="0" smtClean="0"/>
              <a:t>Михалёв А.Б. Общее языкознание. История языкознания. М.: Флинта. Наука, 2005.  </a:t>
            </a:r>
          </a:p>
          <a:p>
            <a:pPr marL="514350" indent="-514350">
              <a:buFont typeface="+mj-lt"/>
              <a:buAutoNum type="arabicPeriod"/>
            </a:pPr>
            <a:r>
              <a:rPr lang="ru-RU" dirty="0" smtClean="0"/>
              <a:t>Реформатский </a:t>
            </a:r>
            <a:r>
              <a:rPr lang="ru-RU" dirty="0" smtClean="0"/>
              <a:t>А.А. Введение в языковедение. М.: Аспект Пресс., 1996. С.38-44</a:t>
            </a:r>
            <a:r>
              <a:rPr lang="ru-RU" dirty="0" smtClean="0"/>
              <a:t>.</a:t>
            </a:r>
            <a:endParaRPr lang="ru-RU" dirty="0" smtClean="0"/>
          </a:p>
        </p:txBody>
      </p:sp>
    </p:spTree>
  </p:cSld>
  <p:clrMapOvr>
    <a:masterClrMapping/>
  </p:clrMapOvr>
  <p:transition>
    <p:comb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14290"/>
            <a:ext cx="7498080" cy="1143008"/>
          </a:xfrm>
          <a:blipFill>
            <a:blip r:embed="rId2"/>
            <a:tile tx="0" ty="0" sx="100000" sy="100000" flip="none" algn="tl"/>
          </a:blipFill>
        </p:spPr>
        <p:txBody>
          <a:bodyPr>
            <a:normAutofit fontScale="90000"/>
          </a:bodyPr>
          <a:lstStyle/>
          <a:p>
            <a:pPr algn="ctr"/>
            <a:r>
              <a:rPr lang="ru-RU" sz="3600" dirty="0" smtClean="0"/>
              <a:t/>
            </a:r>
            <a:br>
              <a:rPr lang="ru-RU" sz="3600" dirty="0" smtClean="0"/>
            </a:br>
            <a:r>
              <a:rPr lang="ru-RU" dirty="0" smtClean="0"/>
              <a:t/>
            </a:r>
            <a:br>
              <a:rPr lang="ru-RU" dirty="0" smtClean="0"/>
            </a:br>
            <a:r>
              <a:rPr lang="ru-RU" dirty="0" smtClean="0">
                <a:solidFill>
                  <a:schemeClr val="accent2">
                    <a:lumMod val="50000"/>
                  </a:schemeClr>
                </a:solidFill>
                <a:latin typeface="Arial Narrow" pitchFamily="34" charset="0"/>
              </a:rPr>
              <a:t>Немецкий языковед </a:t>
            </a:r>
            <a:br>
              <a:rPr lang="ru-RU" dirty="0" smtClean="0">
                <a:solidFill>
                  <a:schemeClr val="accent2">
                    <a:lumMod val="50000"/>
                  </a:schemeClr>
                </a:solidFill>
                <a:latin typeface="Arial Narrow" pitchFamily="34" charset="0"/>
              </a:rPr>
            </a:br>
            <a:r>
              <a:rPr lang="ru-RU" b="1" dirty="0" smtClean="0">
                <a:solidFill>
                  <a:schemeClr val="accent2">
                    <a:lumMod val="50000"/>
                  </a:schemeClr>
                </a:solidFill>
                <a:latin typeface="Arial Narrow" pitchFamily="34" charset="0"/>
              </a:rPr>
              <a:t>Вильгельм фон Гумбольдт </a:t>
            </a:r>
            <a:r>
              <a:rPr lang="ru-RU" dirty="0" smtClean="0">
                <a:solidFill>
                  <a:schemeClr val="accent2">
                    <a:lumMod val="50000"/>
                  </a:schemeClr>
                </a:solidFill>
                <a:latin typeface="Arial Narrow" pitchFamily="34" charset="0"/>
              </a:rPr>
              <a:t>(1767-1835) </a:t>
            </a:r>
            <a:endParaRPr lang="ru-RU" dirty="0">
              <a:solidFill>
                <a:schemeClr val="accent2">
                  <a:lumMod val="50000"/>
                </a:schemeClr>
              </a:solidFill>
            </a:endParaRPr>
          </a:p>
        </p:txBody>
      </p:sp>
      <p:sp>
        <p:nvSpPr>
          <p:cNvPr id="3" name="Содержимое 2"/>
          <p:cNvSpPr>
            <a:spLocks noGrp="1"/>
          </p:cNvSpPr>
          <p:nvPr>
            <p:ph idx="1"/>
          </p:nvPr>
        </p:nvSpPr>
        <p:spPr>
          <a:xfrm>
            <a:off x="4857752" y="2000240"/>
            <a:ext cx="4071966" cy="3929090"/>
          </a:xfrm>
        </p:spPr>
        <p:txBody>
          <a:bodyPr>
            <a:normAutofit/>
          </a:bodyPr>
          <a:lstStyle/>
          <a:p>
            <a:pPr>
              <a:buNone/>
            </a:pPr>
            <a:r>
              <a:rPr lang="ru-RU" dirty="0" smtClean="0"/>
              <a:t>«…в действительности язык всегда развивается только в обществе, и человек понимает себя постольку, поскольку опытом установлено, что его слова понятны также и другим».</a:t>
            </a:r>
            <a:endParaRPr lang="ru-RU" dirty="0"/>
          </a:p>
        </p:txBody>
      </p:sp>
      <p:pic>
        <p:nvPicPr>
          <p:cNvPr id="11266" name="Picture 2" descr="http://t2.gstatic.com/images?q=tbn:ANd9GcS4e9e_y2zkVOF0LrB22_YfkDL8bCcoiCkFCte6CPNcwgwKsrWIAXMcsw"/>
          <p:cNvPicPr>
            <a:picLocks noChangeAspect="1" noChangeArrowheads="1"/>
          </p:cNvPicPr>
          <p:nvPr/>
        </p:nvPicPr>
        <p:blipFill>
          <a:blip r:embed="rId3"/>
          <a:srcRect/>
          <a:stretch>
            <a:fillRect/>
          </a:stretch>
        </p:blipFill>
        <p:spPr bwMode="auto">
          <a:xfrm>
            <a:off x="1357290" y="2214554"/>
            <a:ext cx="2500330" cy="3071834"/>
          </a:xfrm>
          <a:prstGeom prst="rect">
            <a:avLst/>
          </a:prstGeom>
          <a:noFill/>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lstStyle/>
          <a:p>
            <a:r>
              <a:rPr lang="ru-RU" sz="2800" dirty="0" smtClean="0"/>
              <a:t>Язык всегда есть достояние коллектива, он не может представлять механическую сумму индивидуальных языков. </a:t>
            </a:r>
          </a:p>
          <a:p>
            <a:r>
              <a:rPr lang="ru-RU" sz="2800" dirty="0" smtClean="0"/>
              <a:t>Скорее, речь каждого говорящего может рассматриваться как проявление данного языка в условиях той или иной пожизненной ситуации. </a:t>
            </a:r>
            <a:endParaRPr lang="ru-RU" sz="2800" dirty="0" smtClean="0"/>
          </a:p>
          <a:p>
            <a:r>
              <a:rPr lang="ru-RU" sz="2800" dirty="0" smtClean="0"/>
              <a:t>Но </a:t>
            </a:r>
            <a:r>
              <a:rPr lang="ru-RU" sz="2800" dirty="0" smtClean="0"/>
              <a:t>индивидуальные особенности в речи каждого человека тоже бесспорный факт.</a:t>
            </a:r>
          </a:p>
          <a:p>
            <a:endParaRPr lang="ru-RU" dirty="0"/>
          </a:p>
        </p:txBody>
      </p:sp>
    </p:spTree>
  </p:cSld>
  <p:clrMapOvr>
    <a:masterClrMapping/>
  </p:clrMapOvr>
  <p:transition>
    <p:comb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1797040"/>
          </a:xfrm>
        </p:spPr>
        <p:txBody>
          <a:bodyPr>
            <a:noAutofit/>
          </a:bodyPr>
          <a:lstStyle/>
          <a:p>
            <a:r>
              <a:rPr lang="ru-RU" sz="2800" b="1" dirty="0" smtClean="0">
                <a:solidFill>
                  <a:schemeClr val="accent2">
                    <a:lumMod val="75000"/>
                  </a:schemeClr>
                </a:solidFill>
              </a:rPr>
              <a:t>Разграничение понятий «язык» и «речь» впервые было выдвинуто и обосновано швейцарским лингвистом Фердинандом де Соссюром (1857—1913</a:t>
            </a:r>
            <a:r>
              <a:rPr lang="ru-RU" sz="2800" b="1" dirty="0" smtClean="0">
                <a:solidFill>
                  <a:schemeClr val="accent2">
                    <a:lumMod val="75000"/>
                  </a:schemeClr>
                </a:solidFill>
              </a:rPr>
              <a:t>)</a:t>
            </a:r>
            <a:endParaRPr lang="ru-RU" sz="2800" b="1" dirty="0">
              <a:solidFill>
                <a:schemeClr val="accent2">
                  <a:lumMod val="75000"/>
                </a:schemeClr>
              </a:solidFill>
            </a:endParaRPr>
          </a:p>
        </p:txBody>
      </p:sp>
      <p:sp>
        <p:nvSpPr>
          <p:cNvPr id="3" name="Содержимое 2"/>
          <p:cNvSpPr>
            <a:spLocks noGrp="1"/>
          </p:cNvSpPr>
          <p:nvPr>
            <p:ph sz="quarter" idx="1"/>
          </p:nvPr>
        </p:nvSpPr>
        <p:spPr>
          <a:xfrm>
            <a:off x="914400" y="2285992"/>
            <a:ext cx="5300674" cy="4143404"/>
          </a:xfrm>
        </p:spPr>
        <p:txBody>
          <a:bodyPr>
            <a:normAutofit fontScale="92500"/>
          </a:bodyPr>
          <a:lstStyle/>
          <a:p>
            <a:r>
              <a:rPr lang="ru-RU" dirty="0" smtClean="0"/>
              <a:t>Под </a:t>
            </a:r>
            <a:r>
              <a:rPr lang="ru-RU" b="1" u="sng" dirty="0" smtClean="0">
                <a:solidFill>
                  <a:srgbClr val="0070C0"/>
                </a:solidFill>
              </a:rPr>
              <a:t>речью</a:t>
            </a:r>
            <a:r>
              <a:rPr lang="ru-RU" dirty="0" smtClean="0"/>
              <a:t> </a:t>
            </a:r>
            <a:r>
              <a:rPr lang="ru-RU" dirty="0" smtClean="0"/>
              <a:t>(«</a:t>
            </a:r>
            <a:r>
              <a:rPr lang="ru-RU" dirty="0" err="1" smtClean="0"/>
              <a:t>la</a:t>
            </a:r>
            <a:r>
              <a:rPr lang="ru-RU" dirty="0" smtClean="0"/>
              <a:t> </a:t>
            </a:r>
            <a:r>
              <a:rPr lang="ru-RU" dirty="0" err="1" smtClean="0"/>
              <a:t>parole</a:t>
            </a:r>
            <a:r>
              <a:rPr lang="ru-RU" dirty="0" smtClean="0"/>
              <a:t>») современное языковедение понимает не только </a:t>
            </a:r>
            <a:r>
              <a:rPr lang="ru-RU" b="1" u="sng" dirty="0" smtClean="0">
                <a:solidFill>
                  <a:srgbClr val="0070C0"/>
                </a:solidFill>
              </a:rPr>
              <a:t>устную речь</a:t>
            </a:r>
            <a:r>
              <a:rPr lang="ru-RU" dirty="0" smtClean="0"/>
              <a:t>, но также и </a:t>
            </a:r>
            <a:r>
              <a:rPr lang="ru-RU" b="1" u="sng" dirty="0" smtClean="0">
                <a:solidFill>
                  <a:srgbClr val="0070C0"/>
                </a:solidFill>
              </a:rPr>
              <a:t>речь письменную</a:t>
            </a:r>
            <a:r>
              <a:rPr lang="ru-RU" dirty="0" smtClean="0"/>
              <a:t>. В широком смысле в понятие «речь» включается и так называемая «</a:t>
            </a:r>
            <a:r>
              <a:rPr lang="ru-RU" b="1" u="sng" dirty="0" smtClean="0">
                <a:solidFill>
                  <a:srgbClr val="0070C0"/>
                </a:solidFill>
              </a:rPr>
              <a:t>внутренняя речь</a:t>
            </a:r>
            <a:r>
              <a:rPr lang="ru-RU" dirty="0" smtClean="0"/>
              <a:t>», т. е. мышление с помощью языковых средств (слов и т. д.), осуществляемое «про себя», без произнесения вслух. </a:t>
            </a:r>
          </a:p>
          <a:p>
            <a:endParaRPr lang="ru-RU" dirty="0"/>
          </a:p>
        </p:txBody>
      </p:sp>
      <p:pic>
        <p:nvPicPr>
          <p:cNvPr id="4" name="Содержимое 3" descr="images.jpg"/>
          <p:cNvPicPr>
            <a:picLocks noChangeAspect="1"/>
          </p:cNvPicPr>
          <p:nvPr/>
        </p:nvPicPr>
        <p:blipFill>
          <a:blip r:embed="rId2"/>
          <a:stretch>
            <a:fillRect/>
          </a:stretch>
        </p:blipFill>
        <p:spPr>
          <a:xfrm>
            <a:off x="6500826" y="2571744"/>
            <a:ext cx="2214578" cy="2928958"/>
          </a:xfrm>
          <a:prstGeom prst="rect">
            <a:avLst/>
          </a:prstGeom>
        </p:spPr>
      </p:pic>
    </p:spTree>
  </p:cSld>
  <p:clrMapOvr>
    <a:masterClrMapping/>
  </p:clrMapOvr>
  <p:transition>
    <p:comb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7772400" cy="1000108"/>
          </a:xfrm>
        </p:spPr>
        <p:txBody>
          <a:bodyPr>
            <a:normAutofit/>
          </a:bodyPr>
          <a:lstStyle/>
          <a:p>
            <a:pPr algn="ctr"/>
            <a:r>
              <a:rPr lang="ru-RU" b="1" u="sng" dirty="0" smtClean="0">
                <a:solidFill>
                  <a:schemeClr val="accent2">
                    <a:lumMod val="50000"/>
                  </a:schemeClr>
                </a:solidFill>
              </a:rPr>
              <a:t>Проблема: язык и речь</a:t>
            </a:r>
            <a:endParaRPr lang="ru-RU" u="sng" dirty="0">
              <a:solidFill>
                <a:schemeClr val="accent2">
                  <a:lumMod val="50000"/>
                </a:schemeClr>
              </a:solidFill>
            </a:endParaRPr>
          </a:p>
        </p:txBody>
      </p:sp>
      <p:sp>
        <p:nvSpPr>
          <p:cNvPr id="3" name="Содержимое 2"/>
          <p:cNvSpPr>
            <a:spLocks noGrp="1"/>
          </p:cNvSpPr>
          <p:nvPr>
            <p:ph sz="quarter" idx="1"/>
          </p:nvPr>
        </p:nvSpPr>
        <p:spPr>
          <a:xfrm>
            <a:off x="914400" y="1071546"/>
            <a:ext cx="7772400" cy="4948254"/>
          </a:xfrm>
        </p:spPr>
        <p:txBody>
          <a:bodyPr/>
          <a:lstStyle/>
          <a:p>
            <a:pPr>
              <a:buNone/>
            </a:pPr>
            <a:r>
              <a:rPr lang="ru-RU" dirty="0" smtClean="0"/>
              <a:t>Физиологи и психологи имеют дело только с речью. </a:t>
            </a:r>
          </a:p>
          <a:p>
            <a:pPr>
              <a:buNone/>
            </a:pPr>
            <a:r>
              <a:rPr lang="ru-RU" dirty="0" smtClean="0"/>
              <a:t>В </a:t>
            </a:r>
            <a:r>
              <a:rPr lang="ru-RU" u="sng" dirty="0" smtClean="0">
                <a:solidFill>
                  <a:srgbClr val="FF0000"/>
                </a:solidFill>
              </a:rPr>
              <a:t>педагогике</a:t>
            </a:r>
            <a:r>
              <a:rPr lang="ru-RU" dirty="0" smtClean="0"/>
              <a:t> можно говорить о развитии и обогащении речи учащихся, </a:t>
            </a:r>
          </a:p>
          <a:p>
            <a:pPr>
              <a:buNone/>
            </a:pPr>
            <a:r>
              <a:rPr lang="ru-RU" dirty="0" smtClean="0"/>
              <a:t>В </a:t>
            </a:r>
            <a:r>
              <a:rPr lang="ru-RU" u="sng" dirty="0" smtClean="0">
                <a:solidFill>
                  <a:srgbClr val="FF0000"/>
                </a:solidFill>
              </a:rPr>
              <a:t>медицине</a:t>
            </a:r>
            <a:r>
              <a:rPr lang="ru-RU" dirty="0" smtClean="0"/>
              <a:t> – о дефектах речи и т.п. </a:t>
            </a:r>
          </a:p>
          <a:p>
            <a:pPr>
              <a:buNone/>
            </a:pPr>
            <a:r>
              <a:rPr lang="ru-RU" dirty="0" smtClean="0"/>
              <a:t>Во всех этих случаях «речь» заменить «языком» нельзя, т.к. дело идёт о психофизиологическом процессе. </a:t>
            </a:r>
          </a:p>
          <a:p>
            <a:pPr>
              <a:buNone/>
            </a:pPr>
            <a:r>
              <a:rPr lang="ru-RU" dirty="0" smtClean="0"/>
              <a:t>В </a:t>
            </a:r>
            <a:r>
              <a:rPr lang="ru-RU" u="sng" dirty="0" smtClean="0">
                <a:solidFill>
                  <a:srgbClr val="FF0000"/>
                </a:solidFill>
              </a:rPr>
              <a:t>лингвистике</a:t>
            </a:r>
            <a:r>
              <a:rPr lang="ru-RU" dirty="0" smtClean="0"/>
              <a:t> принято разграничивать понятия «язык» и «речь».</a:t>
            </a:r>
          </a:p>
          <a:p>
            <a:pPr>
              <a:buNone/>
            </a:pPr>
            <a:endParaRPr lang="ru-RU" dirty="0" smtClean="0"/>
          </a:p>
          <a:p>
            <a:pPr>
              <a:buNone/>
            </a:pPr>
            <a:endParaRPr lang="ru-RU" dirty="0"/>
          </a:p>
        </p:txBody>
      </p:sp>
    </p:spTree>
  </p:cSld>
  <p:clrMapOvr>
    <a:masterClrMapping/>
  </p:clrMapOvr>
  <p:transition>
    <p:comb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solidFill>
                  <a:schemeClr val="accent2">
                    <a:lumMod val="75000"/>
                  </a:schemeClr>
                </a:solidFill>
              </a:rPr>
              <a:t>В </a:t>
            </a:r>
            <a:r>
              <a:rPr lang="ru-RU" b="1" dirty="0" smtClean="0">
                <a:solidFill>
                  <a:schemeClr val="accent2">
                    <a:lumMod val="75000"/>
                  </a:schemeClr>
                </a:solidFill>
              </a:rPr>
              <a:t>лингвистике разграничивают </a:t>
            </a:r>
            <a:r>
              <a:rPr lang="ru-RU" b="1" dirty="0" smtClean="0">
                <a:solidFill>
                  <a:schemeClr val="accent2">
                    <a:lumMod val="75000"/>
                  </a:schemeClr>
                </a:solidFill>
              </a:rPr>
              <a:t>понятия «язык» и «речь</a:t>
            </a:r>
            <a:r>
              <a:rPr lang="ru-RU" b="1" dirty="0" smtClean="0">
                <a:solidFill>
                  <a:schemeClr val="accent2">
                    <a:lumMod val="75000"/>
                  </a:schemeClr>
                </a:solidFill>
              </a:rPr>
              <a:t>»</a:t>
            </a:r>
            <a:endParaRPr lang="ru-RU" b="1" dirty="0">
              <a:solidFill>
                <a:schemeClr val="accent2">
                  <a:lumMod val="75000"/>
                </a:schemeClr>
              </a:solidFill>
            </a:endParaRPr>
          </a:p>
        </p:txBody>
      </p:sp>
      <p:sp>
        <p:nvSpPr>
          <p:cNvPr id="3" name="Содержимое 2"/>
          <p:cNvSpPr>
            <a:spLocks noGrp="1"/>
          </p:cNvSpPr>
          <p:nvPr>
            <p:ph sz="quarter" idx="1"/>
          </p:nvPr>
        </p:nvSpPr>
        <p:spPr>
          <a:xfrm>
            <a:off x="914400" y="1447800"/>
            <a:ext cx="7772400" cy="4910158"/>
          </a:xfrm>
        </p:spPr>
        <p:txBody>
          <a:bodyPr>
            <a:normAutofit/>
          </a:bodyPr>
          <a:lstStyle/>
          <a:p>
            <a:pPr marL="0" indent="0">
              <a:buNone/>
            </a:pPr>
            <a:r>
              <a:rPr lang="ru-RU" b="1" dirty="0" smtClean="0">
                <a:solidFill>
                  <a:srgbClr val="0070C0"/>
                </a:solidFill>
              </a:rPr>
              <a:t>Язык </a:t>
            </a:r>
            <a:r>
              <a:rPr lang="ru-RU" dirty="0" smtClean="0"/>
              <a:t>– сложнейшая знаковая система, работающая в единстве и взаимодействии с сознанием и мышлением человека. </a:t>
            </a:r>
          </a:p>
          <a:p>
            <a:pPr marL="0" indent="0">
              <a:buNone/>
            </a:pPr>
            <a:r>
              <a:rPr lang="ru-RU" b="1" dirty="0" smtClean="0">
                <a:solidFill>
                  <a:srgbClr val="0070C0"/>
                </a:solidFill>
              </a:rPr>
              <a:t>Язык</a:t>
            </a:r>
            <a:r>
              <a:rPr lang="ru-RU" dirty="0" smtClean="0">
                <a:solidFill>
                  <a:schemeClr val="accent2">
                    <a:lumMod val="50000"/>
                  </a:schemeClr>
                </a:solidFill>
              </a:rPr>
              <a:t> </a:t>
            </a:r>
            <a:r>
              <a:rPr lang="ru-RU" dirty="0" smtClean="0"/>
              <a:t>существует в сознании его носителей. </a:t>
            </a:r>
          </a:p>
          <a:p>
            <a:pPr marL="0" indent="0">
              <a:buNone/>
            </a:pPr>
            <a:r>
              <a:rPr lang="ru-RU" dirty="0" smtClean="0"/>
              <a:t>В сознание человека язык проникает явно извне и проникает в сознание потому, что им пользуются  окружающие люди. По их примеру им начинает пользоваться и сам данный человек. </a:t>
            </a:r>
          </a:p>
          <a:p>
            <a:pPr marL="0" indent="0">
              <a:buNone/>
            </a:pPr>
            <a:r>
              <a:rPr lang="ru-RU" b="1" dirty="0" smtClean="0">
                <a:solidFill>
                  <a:srgbClr val="0070C0"/>
                </a:solidFill>
              </a:rPr>
              <a:t>Язык</a:t>
            </a:r>
            <a:r>
              <a:rPr lang="ru-RU" dirty="0" smtClean="0"/>
              <a:t> существует как живой язык тогда, когда он функционирует (в речи, речевых актах и т.д.).</a:t>
            </a:r>
            <a:endParaRPr lang="ru-RU" dirty="0"/>
          </a:p>
        </p:txBody>
      </p:sp>
    </p:spTree>
  </p:cSld>
  <p:clrMapOvr>
    <a:masterClrMapping/>
  </p:clrMapOvr>
  <p:transition>
    <p:comb dir="vert"/>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1131</TotalTime>
  <Words>2536</Words>
  <PresentationFormat>Экран (4:3)</PresentationFormat>
  <Paragraphs>226</Paragraphs>
  <Slides>45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45</vt:i4>
      </vt:variant>
    </vt:vector>
  </HeadingPairs>
  <TitlesOfParts>
    <vt:vector size="46" baseType="lpstr">
      <vt:lpstr>Справедливость</vt:lpstr>
      <vt:lpstr>ЯЗЫК, РЕЧЬ, РЕЧЕВАЯ ДЕЯТЕЛЬНОСТЬ</vt:lpstr>
      <vt:lpstr>Человеческий язык существует в виде отдельных языков — русского, английского, китайского и многих других </vt:lpstr>
      <vt:lpstr>Слайд 3</vt:lpstr>
      <vt:lpstr>    ПОНЯТИЯ «ЯЗЫК», «РЕЧЬ»,  «РЕЧЕВАЯ ДЕЯТЕЛЬНОСТЬ»</vt:lpstr>
      <vt:lpstr>  Немецкий языковед  Вильгельм фон Гумбольдт (1767-1835) </vt:lpstr>
      <vt:lpstr>Слайд 6</vt:lpstr>
      <vt:lpstr>Разграничение понятий «язык» и «речь» впервые было выдвинуто и обосновано швейцарским лингвистом Фердинандом де Соссюром (1857—1913)</vt:lpstr>
      <vt:lpstr>Проблема: язык и речь</vt:lpstr>
      <vt:lpstr>В лингвистике разграничивают понятия «язык» и «речь»</vt:lpstr>
      <vt:lpstr>Переход из речи в язык</vt:lpstr>
      <vt:lpstr>Понятие «язык»  в психологии и лингвистике </vt:lpstr>
      <vt:lpstr>Вильгельм фон Гумбольдт писал:</vt:lpstr>
      <vt:lpstr>Исторически факт речи предшествует языку</vt:lpstr>
      <vt:lpstr>Разграничения языка и речи по Соссюру</vt:lpstr>
      <vt:lpstr>По Ф. де Соссюру: </vt:lpstr>
      <vt:lpstr> В речи надлежит различать:</vt:lpstr>
      <vt:lpstr>Из всех понятий наиболее ясно</vt:lpstr>
      <vt:lpstr>Соссюр прав в том, что: </vt:lpstr>
      <vt:lpstr>Соссюр не прав в том, что: </vt:lpstr>
      <vt:lpstr>Слайд 20</vt:lpstr>
      <vt:lpstr>Лев Владимирович Щерба (1880-1954) </vt:lpstr>
      <vt:lpstr>Л.В. Щербы о трёх аспектах языковых явлений:</vt:lpstr>
      <vt:lpstr>Слайд 23</vt:lpstr>
      <vt:lpstr>Отношение между речевой деятельностью и языковым материалом</vt:lpstr>
      <vt:lpstr>Слайд 25</vt:lpstr>
      <vt:lpstr>Слайд 26</vt:lpstr>
      <vt:lpstr>Слайд 27</vt:lpstr>
      <vt:lpstr>Слайд 28</vt:lpstr>
      <vt:lpstr> Лев Семёнович Выготский (1896-1934)</vt:lpstr>
      <vt:lpstr>ФОРМЫ РЕЧЕВОЙ ДЕЯТЕЛЬНОСТИ</vt:lpstr>
      <vt:lpstr>РЕЧЕВОЙ АКТ - речевое действие, целенаправленное и совершаемое в соответствии с принципами и правилами речевого поведения, принятыми в данном обществе </vt:lpstr>
      <vt:lpstr>Речевой акт есть проявление речевой деятельности</vt:lpstr>
      <vt:lpstr>Критерии понимания высказывания</vt:lpstr>
      <vt:lpstr>Элементы высказывания и правила их связи  -  язык участников общения, части их языка, т. е. языка того коллектива, к которому данные индивиды принадлежат</vt:lpstr>
      <vt:lpstr>Соотношение язык : речь</vt:lpstr>
      <vt:lpstr>ОСНОВНЫЕ ЧЕРТЫ РЕЧЕВОГО АКТА:</vt:lpstr>
      <vt:lpstr>Структура речевого акта</vt:lpstr>
      <vt:lpstr>Выполнить речевой акт значит: </vt:lpstr>
      <vt:lpstr> РЕЧЕВАЯ СИТУАЦИЯ - совокупность условий речевых и неречевых, необходимых и достаточных для того, чтобы осуществился речевой акт</vt:lpstr>
      <vt:lpstr>В речевом акте создается текст (речевое высказывание)</vt:lpstr>
      <vt:lpstr>СТРУКТУРА  РЕЧЕВОГО ВЫСКАЗЫВАНИЯ</vt:lpstr>
      <vt:lpstr>Фердинанд де Соссюр:</vt:lpstr>
      <vt:lpstr>Система оппозиций языка и речи</vt:lpstr>
      <vt:lpstr>Характеристики речи, не связанные  с оппозицией ЯЗЫК – РЕЧЬ </vt:lpstr>
      <vt:lpstr>Литература: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ЯЗЫК, РЕЧЬ, РЕЧЕВАЯ ДЕЯТЕЛЬНОСТЬ</dc:title>
  <cp:lastModifiedBy>Марина</cp:lastModifiedBy>
  <cp:revision>139</cp:revision>
  <dcterms:modified xsi:type="dcterms:W3CDTF">2013-03-09T04:47:56Z</dcterms:modified>
</cp:coreProperties>
</file>