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96" r:id="rId9"/>
    <p:sldId id="298" r:id="rId10"/>
    <p:sldId id="300" r:id="rId11"/>
    <p:sldId id="302" r:id="rId12"/>
    <p:sldId id="304" r:id="rId13"/>
    <p:sldId id="306" r:id="rId14"/>
    <p:sldId id="308" r:id="rId15"/>
    <p:sldId id="310" r:id="rId16"/>
    <p:sldId id="312" r:id="rId17"/>
    <p:sldId id="314" r:id="rId18"/>
    <p:sldId id="316" r:id="rId19"/>
    <p:sldId id="318" r:id="rId20"/>
    <p:sldId id="320" r:id="rId21"/>
    <p:sldId id="322" r:id="rId22"/>
    <p:sldId id="326" r:id="rId23"/>
    <p:sldId id="327" r:id="rId24"/>
    <p:sldId id="329" r:id="rId25"/>
    <p:sldId id="331" r:id="rId26"/>
    <p:sldId id="333" r:id="rId27"/>
    <p:sldId id="334" r:id="rId28"/>
    <p:sldId id="335" r:id="rId29"/>
    <p:sldId id="336" r:id="rId30"/>
    <p:sldId id="338" r:id="rId31"/>
    <p:sldId id="339" r:id="rId32"/>
    <p:sldId id="340" r:id="rId33"/>
    <p:sldId id="341" r:id="rId34"/>
    <p:sldId id="342" r:id="rId35"/>
    <p:sldId id="343" r:id="rId36"/>
    <p:sldId id="344" r:id="rId37"/>
    <p:sldId id="347" r:id="rId38"/>
    <p:sldId id="349" r:id="rId39"/>
    <p:sldId id="351" r:id="rId40"/>
    <p:sldId id="353" r:id="rId41"/>
    <p:sldId id="355" r:id="rId42"/>
    <p:sldId id="356" r:id="rId43"/>
    <p:sldId id="357" r:id="rId44"/>
    <p:sldId id="358" r:id="rId45"/>
    <p:sldId id="359" r:id="rId46"/>
    <p:sldId id="360" r:id="rId47"/>
    <p:sldId id="361" r:id="rId48"/>
    <p:sldId id="362" r:id="rId49"/>
    <p:sldId id="363" r:id="rId50"/>
    <p:sldId id="364" r:id="rId51"/>
    <p:sldId id="366" r:id="rId52"/>
    <p:sldId id="265" r:id="rId53"/>
    <p:sldId id="266" r:id="rId54"/>
    <p:sldId id="267" r:id="rId55"/>
    <p:sldId id="367" r:id="rId5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://rudocs.exdat.com/docs/index-196783.html?page=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Лекция 12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МОРФОЛОГИЯ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39784"/>
          </a:xfrm>
        </p:spPr>
        <p:txBody>
          <a:bodyPr>
            <a:noAutofit/>
          </a:bodyPr>
          <a:lstStyle/>
          <a:p>
            <a:pPr lvl="1"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5.1. </a:t>
            </a:r>
            <a:r>
              <a:rPr lang="ru-RU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</a:t>
            </a:r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УСТАНОВЛЕНИЯ </a:t>
            </a:r>
            <a:r>
              <a:rPr lang="ru-RU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ЧАСТЕЙ </a:t>
            </a:r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РЕЧИ</a:t>
            </a:r>
            <a:endParaRPr lang="ru-RU" sz="32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500174"/>
            <a:ext cx="8043890" cy="507209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Распределение единиц лексикона по грамматическим классам производится на основе следующих </a:t>
            </a:r>
            <a:r>
              <a:rPr lang="ru-RU" b="1" i="1" dirty="0" smtClean="0"/>
              <a:t>критериев</a:t>
            </a:r>
            <a:r>
              <a:rPr lang="ru-RU" dirty="0" smtClean="0"/>
              <a:t>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2"/>
                </a:solidFill>
              </a:rPr>
              <a:t>Семантический критерий </a:t>
            </a:r>
            <a:r>
              <a:rPr lang="ru-RU" b="1" i="1" dirty="0" smtClean="0"/>
              <a:t>– </a:t>
            </a:r>
            <a:r>
              <a:rPr lang="ru-RU" dirty="0" smtClean="0"/>
              <a:t>общее категориальное грамматическое значение слов;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2"/>
                </a:solidFill>
              </a:rPr>
              <a:t>Синтаксический критерий </a:t>
            </a:r>
            <a:r>
              <a:rPr lang="ru-RU" b="1" i="1" dirty="0" smtClean="0"/>
              <a:t>– </a:t>
            </a:r>
            <a:r>
              <a:rPr lang="ru-RU" dirty="0" smtClean="0"/>
              <a:t>обычная синтаксическая функция, или способность выступать в позиции определённого члена предложения и сочетаться с определёнными классами слов (прежде всего существительное и глагол);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357166"/>
            <a:ext cx="7772400" cy="6143668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accent2"/>
                </a:solidFill>
              </a:rPr>
              <a:t>Морфологический критерий </a:t>
            </a:r>
            <a:r>
              <a:rPr lang="ru-RU" b="1" i="1" dirty="0" smtClean="0"/>
              <a:t>– </a:t>
            </a:r>
            <a:r>
              <a:rPr lang="ru-RU" dirty="0" smtClean="0"/>
              <a:t>особенности формообразования и состав грамматических категорий, т.е. система морфологических категорий и морфологических разрядов по которым слова делятся на </a:t>
            </a:r>
            <a:r>
              <a:rPr lang="ru-RU" i="1" dirty="0" smtClean="0"/>
              <a:t>изменяемые </a:t>
            </a:r>
            <a:r>
              <a:rPr lang="ru-RU" dirty="0" smtClean="0"/>
              <a:t>(склоняемые и спрягаемые) и </a:t>
            </a:r>
            <a:r>
              <a:rPr lang="ru-RU" i="1" dirty="0" smtClean="0"/>
              <a:t>неизменяемые</a:t>
            </a:r>
            <a:r>
              <a:rPr lang="ru-RU" dirty="0" smtClean="0"/>
              <a:t>;</a:t>
            </a:r>
          </a:p>
          <a:p>
            <a:pPr marL="514350" lvl="0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accent2"/>
                </a:solidFill>
              </a:rPr>
              <a:t>Деривационный критерий </a:t>
            </a:r>
            <a:r>
              <a:rPr lang="ru-RU" b="1" i="1" dirty="0" smtClean="0"/>
              <a:t>–</a:t>
            </a:r>
            <a:r>
              <a:rPr lang="ru-RU" dirty="0" smtClean="0"/>
              <a:t> особенности словообразования, т.е. набор словообразовательных моделей и средств, способность выделять основы для пополнения лексики других частей речи;</a:t>
            </a:r>
          </a:p>
          <a:p>
            <a:pPr marL="514350" lvl="0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accent2"/>
                </a:solidFill>
              </a:rPr>
              <a:t>Фонологический</a:t>
            </a:r>
            <a:r>
              <a:rPr lang="ru-RU" b="1" i="1" dirty="0" smtClean="0"/>
              <a:t> –</a:t>
            </a:r>
            <a:r>
              <a:rPr lang="ru-RU" dirty="0" smtClean="0"/>
              <a:t> особенности фонемной и просодической структуры слов разных классов.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071546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VI. </a:t>
            </a:r>
            <a:r>
              <a:rPr lang="ru-RU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ХАРАКТЕРИСТИКА </a:t>
            </a:r>
            <a: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ОСНОВНЫХ </a:t>
            </a:r>
            <a:r>
              <a:rPr lang="ru-RU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ЧАСТЕЙ </a:t>
            </a:r>
            <a:r>
              <a:rPr lang="ru-RU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РЕЧИ 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142984"/>
            <a:ext cx="8115328" cy="5715016"/>
          </a:xfrm>
        </p:spPr>
        <p:txBody>
          <a:bodyPr>
            <a:normAutofit fontScale="70000" lnSpcReduction="20000"/>
          </a:bodyPr>
          <a:lstStyle/>
          <a:p>
            <a:pPr lvl="1" algn="ctr">
              <a:buNone/>
            </a:pPr>
            <a:r>
              <a:rPr lang="en-US" sz="3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sz="3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.1.ИМЯ СУЩЕСТВИТЕЛЬНОЕ</a:t>
            </a:r>
          </a:p>
          <a:p>
            <a:r>
              <a:rPr lang="ru-RU" sz="2800" dirty="0" smtClean="0"/>
              <a:t> </a:t>
            </a:r>
            <a:endParaRPr lang="ru-RU" sz="2400" dirty="0" smtClean="0"/>
          </a:p>
          <a:p>
            <a:pPr>
              <a:buNone/>
            </a:pPr>
            <a:r>
              <a:rPr lang="ru-RU" sz="3600" b="1" dirty="0" smtClean="0"/>
              <a:t>Имя существительное</a:t>
            </a:r>
            <a:r>
              <a:rPr lang="ru-RU" sz="3600" dirty="0" smtClean="0"/>
              <a:t> – знаменательная часть речи, объединяющая в своём составе слова с общим значением предметности.</a:t>
            </a:r>
          </a:p>
          <a:p>
            <a:pPr>
              <a:buNone/>
            </a:pPr>
            <a:r>
              <a:rPr lang="ru-RU" sz="3600" dirty="0" smtClean="0"/>
              <a:t>Первичные синтаксические функции </a:t>
            </a:r>
            <a:r>
              <a:rPr lang="ru-RU" sz="3600" dirty="0" err="1" smtClean="0"/>
              <a:t>сущ-го</a:t>
            </a:r>
            <a:r>
              <a:rPr lang="ru-RU" sz="3600" dirty="0" smtClean="0"/>
              <a:t>:  </a:t>
            </a:r>
            <a:r>
              <a:rPr lang="ru-RU" sz="3600" i="1" dirty="0" smtClean="0"/>
              <a:t>подлежащего и дополнения</a:t>
            </a:r>
            <a:r>
              <a:rPr lang="ru-RU" sz="3600" dirty="0" smtClean="0"/>
              <a:t>, но оно может выполнять и функции, свойственные другим частям речи (сказуемого, определения, обстоятельства), хотя употребление его в этих функциях ограничено.</a:t>
            </a:r>
          </a:p>
          <a:p>
            <a:pPr>
              <a:buNone/>
            </a:pPr>
            <a:r>
              <a:rPr lang="ru-RU" sz="3600" dirty="0" smtClean="0"/>
              <a:t> </a:t>
            </a:r>
          </a:p>
          <a:p>
            <a:pPr>
              <a:buNone/>
            </a:pPr>
            <a:r>
              <a:rPr lang="ru-RU" sz="3400" dirty="0" smtClean="0"/>
              <a:t>ЛЕКСИКО-ГРАММАТИЧЕСКИЕ РАЗРЯДЫ СУЩЕСТВИТЕЛЬНЫХ С ТОЧКИ ЗРЕНИЯ СЕМАНТИКИ</a:t>
            </a:r>
            <a:r>
              <a:rPr lang="ru-RU" sz="3600" dirty="0" smtClean="0"/>
              <a:t>:</a:t>
            </a:r>
          </a:p>
          <a:p>
            <a:r>
              <a:rPr lang="ru-RU" sz="3600" dirty="0" smtClean="0"/>
              <a:t>имена собственные и нарицательные;</a:t>
            </a:r>
          </a:p>
          <a:p>
            <a:r>
              <a:rPr lang="ru-RU" sz="3600" dirty="0" smtClean="0"/>
              <a:t>конкретные и абстрактные.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7772400" cy="928694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6.2. ИМЯ </a:t>
            </a:r>
            <a:r>
              <a:rPr lang="ru-RU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ПРИЛАГАТЕЛЬНОЕ</a:t>
            </a:r>
            <a:br>
              <a:rPr lang="ru-RU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071546"/>
            <a:ext cx="7772400" cy="550072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Имя прилагательное</a:t>
            </a:r>
            <a:r>
              <a:rPr lang="ru-RU" sz="2800" dirty="0" smtClean="0"/>
              <a:t>  объединяет в своём составе слова, обозначающие признак (свойство) предмета. </a:t>
            </a:r>
            <a:r>
              <a:rPr lang="ru-RU" sz="2800" dirty="0" err="1" smtClean="0"/>
              <a:t>Прил-е</a:t>
            </a:r>
            <a:r>
              <a:rPr lang="ru-RU" sz="2800" dirty="0" smtClean="0"/>
              <a:t> всегда семантически связано с </a:t>
            </a:r>
            <a:r>
              <a:rPr lang="ru-RU" sz="2800" dirty="0" err="1" smtClean="0"/>
              <a:t>сущ-м</a:t>
            </a:r>
            <a:r>
              <a:rPr lang="ru-RU" sz="2800" dirty="0" smtClean="0"/>
              <a:t>. </a:t>
            </a:r>
          </a:p>
          <a:p>
            <a:r>
              <a:rPr lang="ru-RU" sz="2800" dirty="0" smtClean="0"/>
              <a:t>Грамматическая подчинённость прилагательного </a:t>
            </a:r>
            <a:r>
              <a:rPr lang="ru-RU" sz="2800" dirty="0" err="1" smtClean="0"/>
              <a:t>сущ-му</a:t>
            </a:r>
            <a:r>
              <a:rPr lang="ru-RU" sz="2800" dirty="0" smtClean="0"/>
              <a:t> проявляется в согласовании с существительным или в его синтаксической позиции в составе атрибутивной группы – перед существительным.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1122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Классы прилагательных:</a:t>
            </a:r>
            <a:endParaRPr lang="ru-RU" sz="4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sz="2800" b="1" dirty="0" smtClean="0">
                <a:solidFill>
                  <a:schemeClr val="accent2"/>
                </a:solidFill>
              </a:rPr>
              <a:t>Качественные</a:t>
            </a:r>
            <a:r>
              <a:rPr lang="ru-RU" sz="2800" dirty="0" smtClean="0"/>
              <a:t> – обозначают качества и свойства предмета как </a:t>
            </a:r>
            <a:r>
              <a:rPr lang="ru-RU" sz="2800" dirty="0" err="1" smtClean="0"/>
              <a:t>непоссредатсвенно</a:t>
            </a:r>
            <a:r>
              <a:rPr lang="ru-RU" sz="2800" dirty="0" smtClean="0"/>
              <a:t> воспринимаемый признак, вне его отношения к другим предметам.</a:t>
            </a:r>
          </a:p>
          <a:p>
            <a:pPr lvl="1"/>
            <a:r>
              <a:rPr lang="ru-RU" sz="2800" b="1" dirty="0" smtClean="0">
                <a:solidFill>
                  <a:schemeClr val="accent2"/>
                </a:solidFill>
              </a:rPr>
              <a:t>Относительные</a:t>
            </a:r>
            <a:r>
              <a:rPr lang="ru-RU" sz="2800" dirty="0" smtClean="0"/>
              <a:t> – обозначают признак, свойство через </a:t>
            </a:r>
            <a:r>
              <a:rPr lang="ru-RU" sz="2800" dirty="0" err="1" smtClean="0"/>
              <a:t>отношене</a:t>
            </a:r>
            <a:r>
              <a:rPr lang="ru-RU" sz="2800" dirty="0" smtClean="0"/>
              <a:t> предмета к другому предмету, т.е. действию, обстоятельству, числу и т.д.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Лексико-грамматические категории прилагательных: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447800"/>
            <a:ext cx="8258204" cy="5195910"/>
          </a:xfrm>
        </p:spPr>
        <p:txBody>
          <a:bodyPr>
            <a:normAutofit fontScale="925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степени сравнения (признак, обозначаемый некоторыми прилагательными, может меняться по шкале интенсивности, т.е. он может присутствовать в предмете в большей или меньшей степени);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противопоставление полных и кратких форм ( в зависимости от характера признака: постоянное или временное свойство предмета), различающихся своими синтаксическими функциями: краткая форма обладает лишь предикативной функцией и используется для обозначения временного признака предмета, полная – атрибутивной  и предикативной (она употребляется для обозначения постоянного признака). 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7772400" cy="928694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6.3. ГЛАГОЛ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Глагол</a:t>
            </a:r>
            <a:r>
              <a:rPr lang="ru-RU" sz="2800" dirty="0" smtClean="0">
                <a:solidFill>
                  <a:schemeClr val="accent2"/>
                </a:solidFill>
              </a:rPr>
              <a:t> </a:t>
            </a:r>
            <a:r>
              <a:rPr lang="ru-RU" sz="2800" dirty="0" smtClean="0"/>
              <a:t>– знаменательная часть речи, объединяющая в своём составе </a:t>
            </a:r>
            <a:r>
              <a:rPr lang="ru-RU" sz="2800" dirty="0" err="1" smtClean="0"/>
              <a:t>слова,обозначающие</a:t>
            </a:r>
            <a:r>
              <a:rPr lang="ru-RU" sz="2800" dirty="0" smtClean="0"/>
              <a:t> действие или состояние. Это грамматическое значение глагола выражается по-разному.</a:t>
            </a:r>
          </a:p>
          <a:p>
            <a:r>
              <a:rPr lang="ru-RU" sz="2800" b="1" dirty="0" smtClean="0">
                <a:solidFill>
                  <a:schemeClr val="accent2"/>
                </a:solidFill>
              </a:rPr>
              <a:t>Основная синтаксическая функция глагола</a:t>
            </a:r>
            <a:r>
              <a:rPr lang="ru-RU" sz="2800" dirty="0" smtClean="0">
                <a:solidFill>
                  <a:schemeClr val="accent2"/>
                </a:solidFill>
              </a:rPr>
              <a:t> </a:t>
            </a:r>
            <a:r>
              <a:rPr lang="ru-RU" sz="2800" dirty="0" smtClean="0"/>
              <a:t>– функция предикативности (сказуемости), и в этой функции он противопоставляется существительному.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Классификация глаголов по формально-грамматическим разрядам: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785926"/>
            <a:ext cx="7772400" cy="4233874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По типам их спряжения (глаголы 1 и 2 спряжения);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По способу глагольного действия (начинательное, ограничительное, многократное, окончательное действие и др.).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112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6.4. НАРЕЧИЕ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b="1" dirty="0" smtClean="0"/>
              <a:t>Наречие</a:t>
            </a:r>
            <a:r>
              <a:rPr lang="ru-RU" sz="3200" dirty="0" smtClean="0"/>
              <a:t> – лексико-грамматический класс неизменяемых слов, обозначающих признак действия, предмета или признака. В предложении они выступают как обстоятельства, реже как определения.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Основные морфологические признаки наречия: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500174"/>
            <a:ext cx="7772400" cy="4714908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000" dirty="0" smtClean="0"/>
              <a:t>Отсутствие форм словоизменения (за исключением степени сравнения, свойственной только качественным наречиям;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000" dirty="0" smtClean="0"/>
              <a:t>Лексическая и словообразовательная соотнесённость со знаменательными словами;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000" dirty="0" smtClean="0"/>
              <a:t>Наличие особых словообразовательных аффиксов, используемых при образовании наречий ( в рус. – </a:t>
            </a:r>
            <a:r>
              <a:rPr lang="ru-RU" sz="3000" i="1" dirty="0" smtClean="0"/>
              <a:t>о, -</a:t>
            </a:r>
            <a:r>
              <a:rPr lang="ru-RU" sz="3000" i="1" dirty="0" err="1" smtClean="0"/>
              <a:t>ски</a:t>
            </a:r>
            <a:r>
              <a:rPr lang="ru-RU" sz="3000" i="1" dirty="0" smtClean="0"/>
              <a:t>, -</a:t>
            </a:r>
            <a:r>
              <a:rPr lang="ru-RU" sz="3000" i="1" dirty="0" err="1" smtClean="0"/>
              <a:t>ому</a:t>
            </a:r>
            <a:r>
              <a:rPr lang="ru-RU" sz="3000" dirty="0" smtClean="0"/>
              <a:t> и др. англ. – </a:t>
            </a:r>
            <a:r>
              <a:rPr lang="en-US" sz="3000" i="1" dirty="0" err="1" smtClean="0"/>
              <a:t>ly</a:t>
            </a:r>
            <a:r>
              <a:rPr lang="ru-RU" sz="3000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Грамматические понятия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214422"/>
            <a:ext cx="7772400" cy="4805378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Грамматические значения </a:t>
            </a:r>
            <a:r>
              <a:rPr lang="en-US" dirty="0" smtClean="0"/>
              <a:t>[</a:t>
            </a:r>
            <a:r>
              <a:rPr lang="ru-RU" dirty="0" smtClean="0"/>
              <a:t>ГЗ</a:t>
            </a:r>
            <a:r>
              <a:rPr lang="en-US" dirty="0" smtClean="0"/>
              <a:t>]</a:t>
            </a:r>
            <a:r>
              <a:rPr lang="ru-RU" b="1" dirty="0" smtClean="0"/>
              <a:t>– </a:t>
            </a:r>
            <a:r>
              <a:rPr lang="ru-RU" dirty="0" smtClean="0"/>
              <a:t>отвлечённые, обобщённые внутриязыковые значения, которые формируются на основе обобщения собственно языковых фактов, отвлечения от них.                                         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Грамматическая форма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(ГФ) – это языковой знак, в котором ГЗ находит своё регулярное (стандартное) выражение. В пределах ГФ средствами выражения ГЗ могут быть различные языковые средства (аффиксация, редупликация, </a:t>
            </a:r>
            <a:r>
              <a:rPr lang="ru-RU" dirty="0" err="1" smtClean="0"/>
              <a:t>суплетивизм</a:t>
            </a:r>
            <a:r>
              <a:rPr lang="ru-RU" dirty="0" smtClean="0"/>
              <a:t> и т.д.).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Лексико-грамматические разряды наречий по их лексическому составу</a:t>
            </a:r>
            <a:r>
              <a:rPr lang="ru-RU" dirty="0" smtClean="0">
                <a:solidFill>
                  <a:schemeClr val="accent2"/>
                </a:solidFill>
              </a:rPr>
              <a:t>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643050"/>
            <a:ext cx="7772400" cy="4714908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Качественные наречия передают различные виды общего значения качественности, свойственности, интенсивности, степени качеств;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Обстоятельственные наречия выражают обстоятельственные признаки, внешние по отношению к их носителю: места, времени, причины, цели.</a:t>
            </a:r>
          </a:p>
          <a:p>
            <a:pPr marL="514350" indent="-514350"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6.5. ЧИСЛИТЕЛЬНЫЕ</a:t>
            </a:r>
            <a:endParaRPr lang="ru-RU" sz="32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357298"/>
            <a:ext cx="7772400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Числительное</a:t>
            </a:r>
            <a:r>
              <a:rPr lang="ru-RU" b="1" dirty="0" smtClean="0"/>
              <a:t> </a:t>
            </a:r>
            <a:r>
              <a:rPr lang="ru-RU" dirty="0" smtClean="0"/>
              <a:t>– лексико-грамматический класс слов, обозначающих число, количество, меру.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Специфические грамматические черты числительных</a:t>
            </a:r>
            <a:r>
              <a:rPr lang="ru-RU" dirty="0" smtClean="0"/>
              <a:t>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Их сочетаемость с </a:t>
            </a:r>
            <a:r>
              <a:rPr lang="ru-RU" sz="2800" dirty="0" err="1" smtClean="0"/>
              <a:t>сущ-ми</a:t>
            </a:r>
            <a:r>
              <a:rPr lang="ru-RU" sz="2800" dirty="0" smtClean="0"/>
              <a:t>, обозначающими считаемые предметы (они либо управляют </a:t>
            </a:r>
            <a:r>
              <a:rPr lang="ru-RU" sz="2800" dirty="0" err="1" smtClean="0"/>
              <a:t>сущ-ми</a:t>
            </a:r>
            <a:r>
              <a:rPr lang="ru-RU" sz="2800" dirty="0" smtClean="0"/>
              <a:t>, либо согласуются с ними);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Их отношение к числу (передавая понятие числа, само числительное обычно категорией числа не обладает).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1122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Разряды числительных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Количественные числительные (передающие понятие числа в чистом виде);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Собирательные (обозначающие совокупность однородных предметов)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Порядковые (рассматриваются как относительные прилагательные).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6.6. МЕСТОИМЕНИЕ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Местоимение </a:t>
            </a:r>
            <a:r>
              <a:rPr lang="ru-RU" sz="2800" dirty="0" smtClean="0"/>
              <a:t>– часть речи, объединяющая в совеем составе слова, указывающие на предмет, признак или количество, но не называющие их. Являясь заместительными словами, местоимения образуют свою особую систему, параллельную системе </a:t>
            </a:r>
            <a:r>
              <a:rPr lang="ru-RU" sz="2800" dirty="0" err="1" smtClean="0"/>
              <a:t>сущ-х</a:t>
            </a:r>
            <a:r>
              <a:rPr lang="ru-RU" sz="2800" dirty="0" smtClean="0"/>
              <a:t>, </a:t>
            </a:r>
            <a:r>
              <a:rPr lang="ru-RU" sz="2800" dirty="0" err="1" smtClean="0"/>
              <a:t>прил-х</a:t>
            </a:r>
            <a:r>
              <a:rPr lang="ru-RU" sz="2800" dirty="0" smtClean="0"/>
              <a:t>, числительных.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397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Категории местоимений: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1051560" lvl="2" indent="-457200">
              <a:buFont typeface="+mj-lt"/>
              <a:buAutoNum type="arabicPeriod"/>
            </a:pPr>
            <a:r>
              <a:rPr lang="ru-RU" sz="3200" dirty="0" smtClean="0"/>
              <a:t>Лицо-вещь – </a:t>
            </a:r>
            <a:r>
              <a:rPr lang="ru-RU" sz="3200" i="1" dirty="0" smtClean="0"/>
              <a:t>кто – что</a:t>
            </a:r>
            <a:r>
              <a:rPr lang="ru-RU" sz="3200" dirty="0" smtClean="0"/>
              <a:t>;</a:t>
            </a:r>
          </a:p>
          <a:p>
            <a:pPr marL="1051560" lvl="2" indent="-457200">
              <a:buFont typeface="+mj-lt"/>
              <a:buAutoNum type="arabicPeriod"/>
            </a:pPr>
            <a:r>
              <a:rPr lang="ru-RU" sz="3200" dirty="0" smtClean="0"/>
              <a:t>Далёкое - близкое – </a:t>
            </a:r>
            <a:r>
              <a:rPr lang="ru-RU" sz="3200" i="1" dirty="0" smtClean="0"/>
              <a:t>то – это</a:t>
            </a:r>
            <a:r>
              <a:rPr lang="ru-RU" sz="3200" dirty="0" smtClean="0"/>
              <a:t>;</a:t>
            </a:r>
          </a:p>
          <a:p>
            <a:pPr marL="1051560" lvl="2" indent="-457200">
              <a:buFont typeface="+mj-lt"/>
              <a:buAutoNum type="arabicPeriod"/>
            </a:pPr>
            <a:r>
              <a:rPr lang="ru-RU" sz="3200" dirty="0" smtClean="0"/>
              <a:t>Сочетаемость (невозможность сочетания притяжательных местоимений с глаголами или личных местоимений с прилагательными-определениями). </a:t>
            </a:r>
          </a:p>
          <a:p>
            <a:pPr marL="514350" indent="-514350">
              <a:buFont typeface="+mj-lt"/>
              <a:buAutoNum type="arabicPeriod"/>
            </a:pPr>
            <a:endParaRPr lang="ru-RU" sz="3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77724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ГРАММАМЫ (ФОРМАЛЬНЫЙ ПОКАЗАТЕЛЬ) ЧАСТЕЙ РЕЧИ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214422"/>
            <a:ext cx="7772400" cy="564357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b="1" i="1" dirty="0" smtClean="0"/>
              <a:t>Граммема</a:t>
            </a:r>
            <a:r>
              <a:rPr lang="ru-RU" sz="2800" dirty="0" smtClean="0"/>
              <a:t> – элементарная единица грамматического значения. </a:t>
            </a:r>
            <a:endParaRPr lang="ru-RU" sz="2400" dirty="0" smtClean="0"/>
          </a:p>
          <a:p>
            <a:pPr>
              <a:buNone/>
            </a:pPr>
            <a:r>
              <a:rPr lang="ru-RU" sz="2800" dirty="0" smtClean="0"/>
              <a:t>Граммемы (формальный показатель) основных частей речи:</a:t>
            </a:r>
            <a:endParaRPr lang="ru-RU" sz="2400" dirty="0" smtClean="0"/>
          </a:p>
          <a:p>
            <a:pPr marL="777240" lvl="1" indent="-457200">
              <a:buFont typeface="+mj-lt"/>
              <a:buAutoNum type="arabicPeriod"/>
            </a:pPr>
            <a:r>
              <a:rPr lang="ru-RU" b="1" i="1" dirty="0" smtClean="0">
                <a:solidFill>
                  <a:schemeClr val="accent2"/>
                </a:solidFill>
              </a:rPr>
              <a:t>существительного</a:t>
            </a:r>
            <a:r>
              <a:rPr lang="ru-RU" b="1" dirty="0" smtClean="0">
                <a:solidFill>
                  <a:schemeClr val="accent2"/>
                </a:solidFill>
              </a:rPr>
              <a:t>:</a:t>
            </a:r>
            <a:r>
              <a:rPr lang="ru-RU" dirty="0" smtClean="0"/>
              <a:t> граммема предметности: классифицирующие </a:t>
            </a:r>
            <a:r>
              <a:rPr lang="ru-RU" dirty="0" err="1" smtClean="0"/>
              <a:t>гр-мы</a:t>
            </a:r>
            <a:r>
              <a:rPr lang="ru-RU" dirty="0" smtClean="0"/>
              <a:t> рода и именного класса, словоизменительные граммемы падежа, числа, одушевлённости – неодушевлённости и т.д.</a:t>
            </a:r>
            <a:endParaRPr lang="ru-RU" sz="2000" dirty="0" smtClean="0"/>
          </a:p>
          <a:p>
            <a:pPr marL="777240" lvl="1" indent="-457200">
              <a:buFont typeface="+mj-lt"/>
              <a:buAutoNum type="arabicPeriod"/>
            </a:pPr>
            <a:r>
              <a:rPr lang="ru-RU" b="1" i="1" dirty="0" smtClean="0">
                <a:solidFill>
                  <a:schemeClr val="accent2"/>
                </a:solidFill>
              </a:rPr>
              <a:t>глагола</a:t>
            </a:r>
            <a:r>
              <a:rPr lang="ru-RU" dirty="0" smtClean="0"/>
              <a:t>: </a:t>
            </a:r>
            <a:r>
              <a:rPr lang="ru-RU" dirty="0" err="1" smtClean="0"/>
              <a:t>процессуальности</a:t>
            </a:r>
            <a:r>
              <a:rPr lang="ru-RU" dirty="0" smtClean="0"/>
              <a:t>: предикативные </a:t>
            </a:r>
            <a:r>
              <a:rPr lang="ru-RU" dirty="0" err="1" smtClean="0"/>
              <a:t>гр-мы</a:t>
            </a:r>
            <a:r>
              <a:rPr lang="ru-RU" dirty="0" smtClean="0"/>
              <a:t> времени, вида, наклонения, залога, вопросительности, отрицания; согласовательные </a:t>
            </a:r>
            <a:r>
              <a:rPr lang="ru-RU" dirty="0" err="1" smtClean="0"/>
              <a:t>нр-мы</a:t>
            </a:r>
            <a:r>
              <a:rPr lang="ru-RU" dirty="0" smtClean="0"/>
              <a:t> лица, числа, рода; </a:t>
            </a:r>
            <a:r>
              <a:rPr lang="ru-RU" dirty="0" err="1" smtClean="0"/>
              <a:t>гр-мы</a:t>
            </a:r>
            <a:r>
              <a:rPr lang="ru-RU" dirty="0" smtClean="0"/>
              <a:t> переходности – непереходности, статичности – динамичности, предельности – </a:t>
            </a:r>
            <a:r>
              <a:rPr lang="ru-RU" dirty="0" err="1" smtClean="0"/>
              <a:t>непредельности</a:t>
            </a:r>
            <a:r>
              <a:rPr lang="ru-RU" dirty="0" smtClean="0"/>
              <a:t> и т.д.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428604"/>
            <a:ext cx="7772400" cy="5591196"/>
          </a:xfrm>
        </p:spPr>
        <p:txBody>
          <a:bodyPr/>
          <a:lstStyle/>
          <a:p>
            <a:pPr marL="834390" lvl="1" indent="-514350">
              <a:buFont typeface="+mj-lt"/>
              <a:buAutoNum type="arabicPeriod" startAt="3"/>
            </a:pPr>
            <a:r>
              <a:rPr lang="ru-RU" sz="2800" b="1" i="1" dirty="0" smtClean="0">
                <a:solidFill>
                  <a:schemeClr val="accent2"/>
                </a:solidFill>
              </a:rPr>
              <a:t>прилагательного</a:t>
            </a:r>
            <a:r>
              <a:rPr lang="ru-RU" sz="2800" dirty="0" smtClean="0"/>
              <a:t>: граммема признаковости: противопоставление полных и кратких форм; степени сравнения и категория интенсивности; </a:t>
            </a:r>
            <a:r>
              <a:rPr lang="ru-RU" sz="2800" smtClean="0"/>
              <a:t>согласовательные граммемы </a:t>
            </a:r>
            <a:r>
              <a:rPr lang="ru-RU" sz="2800" dirty="0" smtClean="0"/>
              <a:t>рода, числа и падежа;</a:t>
            </a:r>
          </a:p>
          <a:p>
            <a:pPr marL="834390" lvl="1" indent="-514350">
              <a:buFont typeface="+mj-lt"/>
              <a:buAutoNum type="arabicPeriod" startAt="3"/>
            </a:pPr>
            <a:r>
              <a:rPr lang="ru-RU" sz="2800" b="1" i="1" dirty="0" smtClean="0">
                <a:solidFill>
                  <a:schemeClr val="accent2"/>
                </a:solidFill>
              </a:rPr>
              <a:t>наречия</a:t>
            </a:r>
            <a:r>
              <a:rPr lang="ru-RU" sz="2800" dirty="0" smtClean="0"/>
              <a:t>: граммема </a:t>
            </a:r>
            <a:r>
              <a:rPr lang="ru-RU" sz="2800" dirty="0" err="1" smtClean="0"/>
              <a:t>наречности</a:t>
            </a:r>
            <a:r>
              <a:rPr lang="ru-RU" sz="2800" dirty="0" smtClean="0"/>
              <a:t> (</a:t>
            </a:r>
            <a:r>
              <a:rPr lang="ru-RU" sz="2800" dirty="0" err="1" smtClean="0"/>
              <a:t>адвербиальности</a:t>
            </a:r>
            <a:r>
              <a:rPr lang="ru-RU" sz="2800" dirty="0" smtClean="0"/>
              <a:t>); </a:t>
            </a:r>
            <a:r>
              <a:rPr lang="ru-RU" sz="2800" dirty="0" err="1" smtClean="0"/>
              <a:t>граммема</a:t>
            </a:r>
            <a:r>
              <a:rPr lang="ru-RU" sz="2800" dirty="0" smtClean="0"/>
              <a:t> категории степеней сравнения и категории </a:t>
            </a:r>
            <a:r>
              <a:rPr lang="ru-RU" sz="2800" dirty="0" err="1" smtClean="0"/>
              <a:t>иннтенсивности</a:t>
            </a:r>
            <a:r>
              <a:rPr lang="ru-RU" sz="2800" dirty="0" smtClean="0"/>
              <a:t>: </a:t>
            </a:r>
          </a:p>
          <a:p>
            <a:pPr marL="514350" indent="-514350">
              <a:buNone/>
            </a:pPr>
            <a:r>
              <a:rPr lang="ru-RU" sz="28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868346"/>
          </a:xfrm>
        </p:spPr>
        <p:txBody>
          <a:bodyPr>
            <a:normAutofit/>
          </a:bodyPr>
          <a:lstStyle/>
          <a:p>
            <a:pPr lvl="1"/>
            <a:r>
              <a:rPr lang="ru-RU" sz="3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ПРОБЛЕМЫ ИЗУЧЕНИЯ ЧАСТЕЙ 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РЕЧИ</a:t>
            </a:r>
            <a:endParaRPr lang="ru-RU" sz="3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285860"/>
            <a:ext cx="7772400" cy="473394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800" dirty="0" smtClean="0"/>
              <a:t>- </a:t>
            </a:r>
            <a:r>
              <a:rPr lang="ru-RU" sz="3000" dirty="0" smtClean="0"/>
              <a:t>это </a:t>
            </a:r>
            <a:r>
              <a:rPr lang="ru-RU" sz="3000" dirty="0" smtClean="0"/>
              <a:t>нежёсткая система классов, что проявляется: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000" dirty="0" smtClean="0"/>
              <a:t>в наличии </a:t>
            </a:r>
            <a:r>
              <a:rPr lang="ru-RU" sz="30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гибридных форм</a:t>
            </a:r>
            <a:r>
              <a:rPr lang="ru-RU" sz="3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000" dirty="0" smtClean="0"/>
              <a:t>(причастия, деепричастия и т.д.). Во многих языках появляются </a:t>
            </a:r>
            <a:r>
              <a:rPr lang="ru-RU" sz="3000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веброиды</a:t>
            </a:r>
            <a:r>
              <a:rPr lang="ru-RU" sz="3000" dirty="0" smtClean="0"/>
              <a:t>, которые совмещают: </a:t>
            </a:r>
          </a:p>
          <a:p>
            <a:pPr marL="777240" lvl="1" indent="-457200">
              <a:buFont typeface="+mj-lt"/>
              <a:buAutoNum type="alphaLcParenR"/>
            </a:pPr>
            <a:r>
              <a:rPr lang="ru-RU" sz="3000" dirty="0" smtClean="0"/>
              <a:t>признаки глагола и существительного (русский, латинский инфинитив. Английский герундий и др.;</a:t>
            </a:r>
          </a:p>
          <a:p>
            <a:pPr marL="777240" lvl="1" indent="-457200">
              <a:buFont typeface="+mj-lt"/>
              <a:buAutoNum type="alphaLcParenR"/>
            </a:pPr>
            <a:r>
              <a:rPr lang="ru-RU" sz="3000" dirty="0" smtClean="0"/>
              <a:t>признаки глагола и прилагательного – русское причастие;</a:t>
            </a:r>
          </a:p>
          <a:p>
            <a:pPr marL="777240" lvl="1" indent="-457200">
              <a:buFont typeface="+mj-lt"/>
              <a:buAutoNum type="alphaLcParenR"/>
            </a:pPr>
            <a:r>
              <a:rPr lang="ru-RU" sz="3000" dirty="0" smtClean="0"/>
              <a:t>признаки глагола и наречия – русское деепричастие.</a:t>
            </a:r>
            <a:endParaRPr lang="ru-RU" sz="3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428604"/>
            <a:ext cx="7772400" cy="6286544"/>
          </a:xfrm>
        </p:spPr>
        <p:txBody>
          <a:bodyPr>
            <a:normAutofit fontScale="92500"/>
          </a:bodyPr>
          <a:lstStyle/>
          <a:p>
            <a:pPr marL="514350" lvl="0" indent="-514350">
              <a:buFont typeface="+mj-lt"/>
              <a:buAutoNum type="arabicPeriod" startAt="2"/>
            </a:pPr>
            <a:r>
              <a:rPr lang="ru-RU" dirty="0" smtClean="0"/>
              <a:t>в возможности перехода из одной части речи в другую (переходность), например: </a:t>
            </a:r>
            <a:endParaRPr lang="ru-RU" dirty="0" smtClean="0"/>
          </a:p>
          <a:p>
            <a:pPr marL="514350" lvl="0" indent="-514350">
              <a:buNone/>
            </a:pPr>
            <a:r>
              <a:rPr lang="ru-RU" i="1" dirty="0" smtClean="0"/>
              <a:t>	</a:t>
            </a:r>
            <a:r>
              <a:rPr lang="ru-RU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 </a:t>
            </a:r>
            <a:r>
              <a:rPr lang="ru-RU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течении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часа он рассказывал о сути своих экспериментов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 </a:t>
            </a:r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514350" lvl="0" indent="-514350">
              <a:buNone/>
            </a:pP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	</a:t>
            </a:r>
            <a:r>
              <a:rPr lang="ru-RU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 </a:t>
            </a:r>
            <a:r>
              <a:rPr lang="ru-RU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течении</a:t>
            </a:r>
            <a:r>
              <a:rPr lang="ru-RU" dirty="0" smtClean="0"/>
              <a:t> – пере ход существительного в предлог,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суть</a:t>
            </a:r>
            <a:r>
              <a:rPr lang="ru-RU" dirty="0" smtClean="0"/>
              <a:t> – перехода глагола в существительное</a:t>
            </a:r>
            <a:r>
              <a:rPr lang="ru-RU" dirty="0" smtClean="0"/>
              <a:t>.</a:t>
            </a:r>
          </a:p>
          <a:p>
            <a:pPr marL="514350" indent="-514350">
              <a:buNone/>
            </a:pPr>
            <a:r>
              <a:rPr lang="ru-RU" dirty="0" smtClean="0"/>
              <a:t>Система частей речи исторически подвижна, их становление имеет длительную историю. Самая молодая часть речи – числительное. Местоимения являются микросистемой, которая параллельна всем другим частям речи (они выполняют функции всех других частей </a:t>
            </a:r>
            <a:r>
              <a:rPr lang="ru-RU" dirty="0" smtClean="0"/>
              <a:t>речи.</a:t>
            </a:r>
          </a:p>
          <a:p>
            <a:pPr marL="514350" indent="-514350">
              <a:buNone/>
            </a:pPr>
            <a:r>
              <a:rPr lang="ru-RU" dirty="0" smtClean="0"/>
              <a:t>Вопрос об отнесении некоторых слов или их группировок к определённым частям речи остаётся открытым, таковы, например, слова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спасибо, вероятно, конечно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и др.  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lvl="0" indent="-51435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Грамматические категории глагола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071546"/>
            <a:ext cx="7772400" cy="4948254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Глагол</a:t>
            </a:r>
            <a:r>
              <a:rPr lang="ru-RU" dirty="0" smtClean="0"/>
              <a:t> - </a:t>
            </a:r>
            <a:r>
              <a:rPr lang="ru-RU" dirty="0" smtClean="0"/>
              <a:t>это самостоятельная часть речи, к которой относятся слова, обозначающие действия, состояния и признаки, изменяющиеся со временем. Глаголы характеризуются спряжением. Реляционные формы спряжения не придают дополнительного значения самому глаголу, не указывают на отношение данного глагола к другим словам, но указывают на отношение всего события, о котором сообщается в высказывании, к моменту и участникам речи.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85728"/>
            <a:ext cx="7772400" cy="607223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Грамматическая категория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/>
              <a:t>система противопоставленных друг другу грамматических форм с однородным значением (по А.В. Бондарко). Например, </a:t>
            </a:r>
            <a:r>
              <a:rPr lang="ru-RU" dirty="0" err="1" smtClean="0"/>
              <a:t>сущ-е</a:t>
            </a:r>
            <a:r>
              <a:rPr lang="ru-RU" dirty="0" smtClean="0"/>
              <a:t> в форме ед. и в форме мн. числа противопоставлены друг другу и образуют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ГК числа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С одной стороны - </a:t>
            </a:r>
            <a:r>
              <a:rPr lang="ru-RU" dirty="0" err="1" smtClean="0"/>
              <a:t>противопоставленность</a:t>
            </a:r>
            <a:r>
              <a:rPr lang="ru-RU" dirty="0" smtClean="0"/>
              <a:t>, с другой – однородность.</a:t>
            </a:r>
          </a:p>
          <a:p>
            <a:r>
              <a:rPr lang="ru-RU" dirty="0" smtClean="0"/>
              <a:t>Члены одной ГК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объединяются общим ГЗ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/>
              <a:t>(числа) и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различаются частными значениями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/>
              <a:t>(</a:t>
            </a:r>
            <a:r>
              <a:rPr lang="ru-RU" dirty="0" err="1" smtClean="0"/>
              <a:t>значениями</a:t>
            </a:r>
            <a:r>
              <a:rPr lang="ru-RU" dirty="0" smtClean="0"/>
              <a:t> единичности – множественности). ГК – это некая система отношений.</a:t>
            </a:r>
          </a:p>
          <a:p>
            <a:r>
              <a:rPr lang="ru-RU" dirty="0" smtClean="0"/>
              <a:t>Неотъемлемой особенностью ГК является оппозиция (противопоставление). Нет оппозиции – нет категории.</a:t>
            </a:r>
            <a:r>
              <a:rPr lang="ru-RU" b="1" dirty="0" smtClean="0"/>
              <a:t>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642918"/>
            <a:ext cx="7772400" cy="5376882"/>
          </a:xfrm>
        </p:spPr>
        <p:txBody>
          <a:bodyPr>
            <a:normAutofit/>
          </a:bodyPr>
          <a:lstStyle/>
          <a:p>
            <a:r>
              <a:rPr lang="ru-RU" dirty="0" smtClean="0"/>
              <a:t>Неспрягаемая форма глагола – это </a:t>
            </a:r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инфинити</a:t>
            </a:r>
            <a:r>
              <a:rPr lang="ru-RU" i="1" dirty="0" smtClean="0"/>
              <a:t>в</a:t>
            </a:r>
            <a:r>
              <a:rPr lang="ru-RU" dirty="0" smtClean="0"/>
              <a:t>. В русском языке форма инфинитива может быть любым членом предложения. Формальным показателем инфинитива являются формообразующие суффиксы (-</a:t>
            </a:r>
            <a:r>
              <a:rPr lang="ru-RU" dirty="0" err="1" smtClean="0"/>
              <a:t>ть</a:t>
            </a:r>
            <a:r>
              <a:rPr lang="ru-RU" dirty="0" smtClean="0"/>
              <a:t>/-</a:t>
            </a:r>
            <a:r>
              <a:rPr lang="ru-RU" dirty="0" err="1" smtClean="0"/>
              <a:t>ти</a:t>
            </a:r>
            <a:r>
              <a:rPr lang="ru-RU" dirty="0" smtClean="0"/>
              <a:t>/-</a:t>
            </a:r>
            <a:r>
              <a:rPr lang="ru-RU" dirty="0" err="1" smtClean="0"/>
              <a:t>чь</a:t>
            </a:r>
            <a:r>
              <a:rPr lang="ru-RU" dirty="0" smtClean="0"/>
              <a:t>). Спрягаемые формы в предложении бывают сказуемым или частью сказуемого. Глагол имеет также словоизменительные безличные формы </a:t>
            </a:r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причастий</a:t>
            </a:r>
            <a:r>
              <a:rPr lang="ru-RU" dirty="0" smtClean="0"/>
              <a:t> (употребление глагола в функции прилагательного) и </a:t>
            </a:r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деепричастий</a:t>
            </a:r>
            <a:r>
              <a:rPr lang="ru-RU" dirty="0" smtClean="0"/>
              <a:t> (употребление глагола в функции наречия).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Категория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лица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142984"/>
            <a:ext cx="7772400" cy="48768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Сущность грамматической категории лица в том, что, с одной стороны, противопоставляются участники разговора (то, что выражается местоимениями первого и второго лица). Они противопоставляются не присутствующему при разговоре (то, что выражается местоимением третьего лица). </a:t>
            </a:r>
            <a:r>
              <a:rPr lang="ru-RU" dirty="0" smtClean="0"/>
              <a:t>Есть языки, в которых категория лица не является ведущей глагольной категорией. Так, в японском языке она выражается ограниченно: грамматически она необязательна и может выражаться лексически.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Категория вида и категория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времени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214422"/>
            <a:ext cx="7772400" cy="54292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Категория вида(что делал? – что сделал?) - </a:t>
            </a:r>
            <a:r>
              <a:rPr lang="ru-RU" dirty="0" smtClean="0"/>
              <a:t>это взгляд говорящего на характер протекания действия. </a:t>
            </a:r>
            <a:r>
              <a:rPr lang="ru-RU" dirty="0" smtClean="0"/>
              <a:t>В </a:t>
            </a:r>
            <a:r>
              <a:rPr lang="ru-RU" dirty="0" smtClean="0"/>
              <a:t>индоевропейских языках граммемы вида выражают завершенность или незавершенность действия, начало действия, одновременность или многократность действия. </a:t>
            </a:r>
            <a:endParaRPr lang="ru-RU" dirty="0" smtClean="0"/>
          </a:p>
          <a:p>
            <a:r>
              <a:rPr lang="ru-RU" dirty="0" smtClean="0"/>
              <a:t>Видовые </a:t>
            </a:r>
            <a:r>
              <a:rPr lang="ru-RU" dirty="0" smtClean="0"/>
              <a:t>категории тесно переплетаются с категориями времени глагола. </a:t>
            </a:r>
            <a:r>
              <a:rPr lang="ru-RU" dirty="0" smtClean="0"/>
              <a:t>Основным </a:t>
            </a:r>
            <a:r>
              <a:rPr lang="ru-RU" dirty="0" smtClean="0"/>
              <a:t>содержанием временной глагольной формы в любом языке является соотнесенность с абсолютной системой отсчета лингвистического времени. Абсолютное время определяется соотношением действия с моментом речи (настоящее, прошедшее, будущее время). Эти две категории исторически связаны.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2255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Категория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наклонения - </a:t>
            </a:r>
            <a:r>
              <a:rPr lang="ru-RU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выражает отношение содержания высказывания к действительности.</a:t>
            </a:r>
            <a:endParaRPr lang="ru-RU" sz="31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571612"/>
            <a:ext cx="7772400" cy="492922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u="sng" dirty="0" smtClean="0">
                <a:solidFill>
                  <a:srgbClr val="0070C0"/>
                </a:solidFill>
              </a:rPr>
              <a:t>Изъявительное наклонение </a:t>
            </a:r>
            <a:r>
              <a:rPr lang="ru-RU" dirty="0" smtClean="0"/>
              <a:t>указывает на соответствие между содержанием высказываемого и действительностью; действие мыслится говорящим как реальное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u="sng" dirty="0" smtClean="0">
                <a:solidFill>
                  <a:srgbClr val="0070C0"/>
                </a:solidFill>
              </a:rPr>
              <a:t>Повелительное наклонение </a:t>
            </a:r>
            <a:r>
              <a:rPr lang="ru-RU" dirty="0" smtClean="0"/>
              <a:t>передает волеизъявление говорящего в целях побудить слушающего к определенному действию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u="sng" dirty="0" smtClean="0">
                <a:solidFill>
                  <a:srgbClr val="0070C0"/>
                </a:solidFill>
              </a:rPr>
              <a:t>Сослагательное наклонение </a:t>
            </a:r>
            <a:r>
              <a:rPr lang="ru-RU" dirty="0" smtClean="0"/>
              <a:t>передает отсутствие прямого соответствия содержания высказываемого действительности. Значение сослагательного наклонения – выражение допустимости действия.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724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залога</a:t>
            </a:r>
            <a:endParaRPr lang="ru-RU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142984"/>
            <a:ext cx="7772400" cy="521497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Во всех языках находят выражение залоговые отношения, т.е. отношения действия к субъекту и объекту. Они передаются взаимодействием разнородных языковых средств – морфологических, синтаксических и лексических. Категория залога отличается </a:t>
            </a:r>
            <a:r>
              <a:rPr lang="ru-RU" dirty="0" smtClean="0"/>
              <a:t>выражение </a:t>
            </a:r>
            <a:r>
              <a:rPr lang="ru-RU" dirty="0" smtClean="0"/>
              <a:t>основной составляющей ее оппозиции (активность – пассивность</a:t>
            </a:r>
            <a:r>
              <a:rPr lang="ru-RU" dirty="0" smtClean="0"/>
              <a:t>), что </a:t>
            </a:r>
            <a:r>
              <a:rPr lang="ru-RU" dirty="0" smtClean="0"/>
              <a:t>представлено не только в формах глагола, но и не глагола, в структуре всего предложения.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При </a:t>
            </a:r>
            <a:r>
              <a:rPr lang="ru-RU" dirty="0" smtClean="0"/>
              <a:t>выражении залоговых отношений речь идет о конструкциях, в которых глагол – лишь один из возможных участников выражения залоговых отношений.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Актив - пассив</a:t>
            </a:r>
            <a:endParaRPr lang="ru-RU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214422"/>
            <a:ext cx="7772400" cy="480537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Актив</a:t>
            </a:r>
            <a:r>
              <a:rPr lang="ru-RU" dirty="0" smtClean="0"/>
              <a:t> – действие представлено как исходящее от носителя глагольного признака; субъект (производитель действия) выступает в роли подлежащего, находится в центре </a:t>
            </a:r>
            <a:r>
              <a:rPr lang="ru-RU" dirty="0" smtClean="0"/>
              <a:t>предложения.</a:t>
            </a:r>
          </a:p>
          <a:p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Пассив </a:t>
            </a:r>
            <a:r>
              <a:rPr lang="ru-RU" dirty="0" smtClean="0"/>
              <a:t>– действие представлено как направленное на носителя глагольного признака; в центре предложения в позиции подлежащего находится объект, испытывающий на себе действие, субъект же либо занимает периферийное положение, выступая в роли дополнения и представляя источник «воздействия со стороны, либо полностью устраняется.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 современных языках наблюдается четкое противопоставление граммем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643050"/>
            <a:ext cx="7772400" cy="437675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активность – </a:t>
            </a:r>
            <a:r>
              <a:rPr lang="ru-RU" dirty="0" smtClean="0"/>
              <a:t>пассивность;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</a:t>
            </a:r>
            <a:r>
              <a:rPr lang="ru-RU" dirty="0" smtClean="0"/>
              <a:t>ействительный </a:t>
            </a:r>
            <a:r>
              <a:rPr lang="ru-RU" dirty="0" smtClean="0"/>
              <a:t>и страдательный залоги в </a:t>
            </a:r>
            <a:r>
              <a:rPr lang="ru-RU" dirty="0" smtClean="0"/>
              <a:t>во многих языках противопоставляются </a:t>
            </a:r>
            <a:r>
              <a:rPr lang="ru-RU" dirty="0" smtClean="0"/>
              <a:t>третьему залогу (</a:t>
            </a:r>
            <a:r>
              <a:rPr lang="ru-RU" dirty="0" err="1" smtClean="0"/>
              <a:t>тагальский</a:t>
            </a:r>
            <a:r>
              <a:rPr lang="ru-RU" dirty="0" smtClean="0"/>
              <a:t> </a:t>
            </a:r>
            <a:r>
              <a:rPr lang="ru-RU" dirty="0" smtClean="0"/>
              <a:t>язык);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переходность – </a:t>
            </a:r>
            <a:r>
              <a:rPr lang="ru-RU" dirty="0" smtClean="0"/>
              <a:t>непереходность и т.д.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ГРАММАТИЧЕСКИЕ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КАТЕГОРИИ ГЛАГОЛА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643050"/>
            <a:ext cx="7372376" cy="4376750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4.1. Глагол</a:t>
            </a:r>
            <a:r>
              <a:rPr lang="ru-RU" sz="2800" dirty="0" smtClean="0"/>
              <a:t> обозначает действия или состояние, его основная синтаксическая функция – </a:t>
            </a: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предикативность (сказуемость)</a:t>
            </a:r>
            <a:r>
              <a:rPr lang="ru-RU" sz="2800" dirty="0" smtClean="0"/>
              <a:t>, в этой функции он противопоставляется существительному. </a:t>
            </a:r>
          </a:p>
          <a:p>
            <a:pPr>
              <a:buNone/>
            </a:pPr>
            <a:r>
              <a:rPr lang="ru-RU" sz="2800" dirty="0" smtClean="0"/>
              <a:t>Категории глагола: </a:t>
            </a: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вид, наклонение, время, залог, лицо, число, род</a:t>
            </a:r>
            <a:r>
              <a:rPr lang="ru-RU" sz="2800" i="1" dirty="0" smtClean="0"/>
              <a:t>.</a:t>
            </a:r>
            <a:endParaRPr lang="ru-RU" sz="28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357166"/>
            <a:ext cx="7772400" cy="6000792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времени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– выражается в противопоставлении трёх временных форм, указывающих на одновременность, следование или предшествование моменту речи (наст., буд., </a:t>
            </a:r>
            <a:r>
              <a:rPr lang="ru-RU" dirty="0" err="1" smtClean="0"/>
              <a:t>прош</a:t>
            </a:r>
            <a:r>
              <a:rPr lang="ru-RU" dirty="0" smtClean="0"/>
              <a:t>.)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вида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указывает на то, что действие достигло внутреннего предела (</a:t>
            </a:r>
            <a:r>
              <a:rPr lang="ru-RU" dirty="0" err="1" smtClean="0"/>
              <a:t>сов.в</a:t>
            </a:r>
            <a:r>
              <a:rPr lang="ru-RU" dirty="0" smtClean="0"/>
              <a:t>) или не достигло (несов.в.), есть точка отсчёта или её нет.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наклонения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выражает отношение действия к реальности: реально-существующее действие – изъявительное наклонение; предполагаемое – сослагательное.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785794"/>
            <a:ext cx="7772400" cy="5234006"/>
          </a:xfrm>
        </p:spPr>
        <p:txBody>
          <a:bodyPr/>
          <a:lstStyle/>
          <a:p>
            <a:pPr marL="514350" lvl="0" indent="-514350">
              <a:buFont typeface="+mj-lt"/>
              <a:buAutoNum type="arabicPeriod" startAt="4"/>
            </a:pPr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залога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– устанавливает связь действия с основными участниками этого действия (субъект – объект, объект – субъект), действительный – страдательный).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лица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соотносит действия с участниками речевого акта.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числа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– указывает на количество действующих лиц.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рода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указывает на род.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14414" y="857232"/>
            <a:ext cx="7215238" cy="5162568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Грамматическая парадигма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/>
              <a:t>– совокупность грамматических форм слова или класса слов. </a:t>
            </a:r>
          </a:p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Морфологическая парадигма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/>
              <a:t>– совокупность противопоставленных друг другу слов. Морфологическая парадигма характерна для русского языка: изменяющаяся часть слова (окончание) и неизменяющаяся часть слова (морфемы). Например, в морфологическую парадигму слова </a:t>
            </a:r>
            <a:r>
              <a:rPr lang="ru-RU" i="1" dirty="0" smtClean="0"/>
              <a:t>рука</a:t>
            </a:r>
            <a:r>
              <a:rPr lang="ru-RU" dirty="0" smtClean="0"/>
              <a:t>? – входит 12 форм (</a:t>
            </a:r>
            <a:r>
              <a:rPr lang="ru-RU" dirty="0" err="1" smtClean="0"/>
              <a:t>падежи+</a:t>
            </a:r>
            <a:r>
              <a:rPr lang="ru-RU" dirty="0" smtClean="0"/>
              <a:t> числа).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8572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ГРАММАТИЧЕСКИЕ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КАТЕГОРИИ ИМЕНИ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357298"/>
            <a:ext cx="7500990" cy="55007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Имя</a:t>
            </a:r>
            <a:r>
              <a:rPr lang="ru-RU" sz="3000" dirty="0" smtClean="0"/>
              <a:t> (именные части речи – существительное и прилагательное) по своим семантическим, грамматическим и синтаксическим признакам противостоит </a:t>
            </a:r>
            <a:r>
              <a:rPr lang="ru-RU" sz="3000" b="1" i="1" dirty="0" smtClean="0"/>
              <a:t>глаголу</a:t>
            </a:r>
            <a:r>
              <a:rPr lang="ru-RU" sz="3000" dirty="0" smtClean="0"/>
              <a:t>. </a:t>
            </a:r>
            <a:endParaRPr lang="en-US" sz="3000" dirty="0" smtClean="0"/>
          </a:p>
          <a:p>
            <a:pPr>
              <a:buNone/>
            </a:pPr>
            <a:r>
              <a:rPr lang="ru-RU" sz="3000" dirty="0" smtClean="0"/>
              <a:t>Такое противопоставление распространено во всех языках мира, т.к. соотносится с членением высказывания на </a:t>
            </a:r>
            <a:r>
              <a:rPr lang="ru-RU" sz="3000" i="1" dirty="0" smtClean="0"/>
              <a:t>субъект</a:t>
            </a:r>
            <a:r>
              <a:rPr lang="ru-RU" sz="3000" dirty="0" smtClean="0"/>
              <a:t> и </a:t>
            </a:r>
            <a:r>
              <a:rPr lang="ru-RU" sz="3000" i="1" dirty="0" smtClean="0"/>
              <a:t>объект. </a:t>
            </a: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714356"/>
            <a:ext cx="7443814" cy="53054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Имя существительное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dirty="0" smtClean="0"/>
              <a:t>объединяет в своем составе </a:t>
            </a:r>
            <a:r>
              <a:rPr lang="ru-RU" sz="3200" i="1" dirty="0" smtClean="0"/>
              <a:t>слова с общим значением предметности</a:t>
            </a:r>
            <a:r>
              <a:rPr lang="ru-RU" sz="3200" dirty="0" smtClean="0"/>
              <a:t>. 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Основные синтаксические функции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dirty="0" smtClean="0"/>
              <a:t>имени существительного - функции </a:t>
            </a:r>
            <a:r>
              <a:rPr lang="ru-RU" sz="3200" i="1" dirty="0" smtClean="0"/>
              <a:t>подлежащего</a:t>
            </a:r>
            <a:r>
              <a:rPr lang="ru-RU" sz="3200" dirty="0" smtClean="0"/>
              <a:t> и </a:t>
            </a:r>
            <a:r>
              <a:rPr lang="ru-RU" sz="3200" i="1" dirty="0" smtClean="0"/>
              <a:t>дополнения</a:t>
            </a:r>
            <a:r>
              <a:rPr lang="ru-RU" sz="3200" dirty="0" smtClean="0"/>
              <a:t>. Однако может выполнять и функции, свойственные другим частям речи (</a:t>
            </a:r>
            <a:r>
              <a:rPr lang="ru-RU" sz="3200" i="1" dirty="0" smtClean="0"/>
              <a:t>сказуемого, определения, обстоятельства</a:t>
            </a:r>
            <a:r>
              <a:rPr lang="ru-RU" sz="3200" dirty="0" smtClean="0"/>
              <a:t>). </a:t>
            </a:r>
          </a:p>
          <a:p>
            <a:pPr>
              <a:buNone/>
            </a:pPr>
            <a:r>
              <a:rPr lang="ru-RU" sz="2800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112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Имя существительное. </a:t>
            </a:r>
            <a:b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lang="ru-RU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357298"/>
            <a:ext cx="7772400" cy="4572000"/>
          </a:xfrm>
        </p:spPr>
        <p:txBody>
          <a:bodyPr/>
          <a:lstStyle/>
          <a:p>
            <a:r>
              <a:rPr lang="ru-RU" dirty="0" smtClean="0"/>
              <a:t>Имена существительные называют </a:t>
            </a:r>
            <a:r>
              <a:rPr lang="ru-RU" dirty="0" smtClean="0"/>
              <a:t>лица, предметы, явления, т.е. все, что обладает признаком предметности</a:t>
            </a:r>
            <a:r>
              <a:rPr lang="ru-RU" dirty="0" smtClean="0"/>
              <a:t>;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Разряды по </a:t>
            </a: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значению: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нарицательное/собственное;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конкретное/отвлеченное/вещественное/собирательное.</a:t>
            </a:r>
            <a:endParaRPr lang="ru-RU" dirty="0" smtClean="0"/>
          </a:p>
          <a:p>
            <a:pPr marL="514350" lvl="0" indent="-51435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857232"/>
            <a:ext cx="7772400" cy="516256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Нарицательные имена </a:t>
            </a:r>
            <a:r>
              <a:rPr lang="ru-RU" dirty="0" smtClean="0"/>
              <a:t>существительные – это разряд существительных, являющихся общими названиями для всех однородных предметов и явлений. 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Собственные</a:t>
            </a:r>
            <a:r>
              <a:rPr lang="ru-RU" dirty="0" smtClean="0"/>
              <a:t> – это слова, которые служат для называния отдельных лиц, единичных предметов и присваиваются данному предмету или лицу для выделения его из ряда однородных.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785794"/>
            <a:ext cx="7772400" cy="5234006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Конкретные существительные </a:t>
            </a:r>
            <a:r>
              <a:rPr lang="ru-RU" dirty="0" smtClean="0"/>
              <a:t>обозначают преимущественно чувственно воспринимаемые объекты, 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отвлеченные</a:t>
            </a:r>
            <a:r>
              <a:rPr lang="ru-RU" dirty="0" smtClean="0"/>
              <a:t> – абстрактные понятия, 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собирательные</a:t>
            </a: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 </a:t>
            </a:r>
            <a:r>
              <a:rPr lang="ru-RU" dirty="0" smtClean="0"/>
              <a:t>– совокупности однородных предметов. </a:t>
            </a:r>
            <a:endParaRPr lang="ru-RU" dirty="0" smtClean="0"/>
          </a:p>
          <a:p>
            <a:r>
              <a:rPr lang="ru-RU" dirty="0" smtClean="0"/>
              <a:t>Принадлежность </a:t>
            </a:r>
            <a:r>
              <a:rPr lang="ru-RU" dirty="0" smtClean="0"/>
              <a:t>существительного к тому или иному разряду определяется его лексическим значением. Местоименные существительные имеют всегда конкретное, единичное значение, но при этом переменны, </a:t>
            </a:r>
            <a:r>
              <a:rPr lang="ru-RU" dirty="0" err="1" smtClean="0"/>
              <a:t>ситуативны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Важный критерий – определённость / неопределённость.</a:t>
            </a:r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рода</a:t>
            </a:r>
            <a:endParaRPr lang="ru-RU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214422"/>
            <a:ext cx="7772400" cy="521497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Во всех известных науке языках находит свое выражение естественный пол. Оно распространяется только на личные имена существительные и на некоторые, обозначающие животных, птиц, насекомых. Среди них отнесенность к мужскому или женскому роду определяется лексическим значением самого слова и выражается </a:t>
            </a:r>
            <a:r>
              <a:rPr lang="ru-RU" dirty="0" err="1" smtClean="0"/>
              <a:t>супплетивно</a:t>
            </a:r>
            <a:r>
              <a:rPr lang="ru-RU" dirty="0" smtClean="0"/>
              <a:t> (</a:t>
            </a:r>
            <a:r>
              <a:rPr lang="ru-RU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отец – мать, бык – корова, </a:t>
            </a:r>
            <a:r>
              <a:rPr lang="ru-RU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boy</a:t>
            </a:r>
            <a:r>
              <a:rPr lang="ru-RU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- </a:t>
            </a:r>
            <a:r>
              <a:rPr lang="ru-RU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girl</a:t>
            </a:r>
            <a:r>
              <a:rPr lang="ru-RU" dirty="0" smtClean="0"/>
              <a:t>). Принадлежность к мужскому или женскому роду может выражаться морфологически при помощи аффиксов (</a:t>
            </a:r>
            <a:r>
              <a:rPr lang="ru-RU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учитель – учительница</a:t>
            </a:r>
            <a:r>
              <a:rPr lang="ru-RU" dirty="0" smtClean="0"/>
              <a:t>) или лексически с помощью специальных слов – показателей пола.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72400" cy="1511288"/>
          </a:xfrm>
        </p:spPr>
        <p:txBody>
          <a:bodyPr>
            <a:noAutofit/>
          </a:bodyPr>
          <a:lstStyle/>
          <a:p>
            <a:r>
              <a:rPr lang="ru-RU" sz="27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рода охватывает все существительные данного языка и проявляется в способности их сочетаться с определенными формами согласуемых слов. </a:t>
            </a:r>
            <a:endParaRPr lang="ru-RU" sz="27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000240"/>
            <a:ext cx="7772400" cy="40195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Однако эта категория свойственна не всем языкам. </a:t>
            </a:r>
            <a:r>
              <a:rPr lang="ru-RU" dirty="0" smtClean="0"/>
              <a:t>В </a:t>
            </a:r>
            <a:r>
              <a:rPr lang="ru-RU" dirty="0" smtClean="0"/>
              <a:t>одних языках она складывается из противопоставления граммем «мужской род» - «женский род», а в других – граммем «мужской род» - «женский род» - «средний род». Так, в русском языке имена существительные распределяются по трем родам на основе морфологических показателей – окончаний и вне зависимости от семантики слов (м.р.: нулевое окончание в им.п., ж.р.: -а/-я, ср.р.: -о/-е).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числа</a:t>
            </a:r>
            <a:endParaRPr lang="ru-RU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071546"/>
            <a:ext cx="7772400" cy="4948254"/>
          </a:xfrm>
        </p:spPr>
        <p:txBody>
          <a:bodyPr>
            <a:normAutofit/>
          </a:bodyPr>
          <a:lstStyle/>
          <a:p>
            <a:r>
              <a:rPr lang="ru-RU" dirty="0" smtClean="0"/>
              <a:t>Понятие количества выражается в языках лексически (при помощи числовых обозначений, счетных слов, слов-классификаторов) и грамматически. При этом лексические обозначения находят свое выражение во всех языках, а вот грамматическая категория числа свойственна далеко не всем. </a:t>
            </a:r>
            <a:br>
              <a:rPr lang="ru-RU" dirty="0" smtClean="0"/>
            </a:br>
            <a:r>
              <a:rPr lang="ru-RU" dirty="0" smtClean="0"/>
              <a:t>При рассмотрении категории числа бросается в глаза ее исторический характер.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падежа обнаруживает исторический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характер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истории своего развития она претерпевала ряд изменений. </a:t>
            </a:r>
            <a:endParaRPr lang="ru-RU" dirty="0" smtClean="0"/>
          </a:p>
          <a:p>
            <a:r>
              <a:rPr lang="ru-RU" dirty="0" smtClean="0"/>
              <a:t>Во </a:t>
            </a:r>
            <a:r>
              <a:rPr lang="ru-RU" dirty="0" smtClean="0"/>
              <a:t>многих индоевропейских языках, например, наблюдается тенденция к уменьшению числа противопоставлений.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/>
              <a:t>русском языке была утрачена форма звательного падежа. </a:t>
            </a:r>
            <a:endParaRPr lang="ru-RU" dirty="0" smtClean="0"/>
          </a:p>
          <a:p>
            <a:r>
              <a:rPr lang="ru-RU" dirty="0" smtClean="0"/>
              <a:t>Таким </a:t>
            </a:r>
            <a:r>
              <a:rPr lang="ru-RU" dirty="0" smtClean="0"/>
              <a:t>образом, категория падежа в русском языке состоит из 6 граммем.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7972452" cy="1071570"/>
          </a:xfrm>
        </p:spPr>
        <p:txBody>
          <a:bodyPr>
            <a:noAutofit/>
          </a:bodyPr>
          <a:lstStyle/>
          <a:p>
            <a:r>
              <a:rPr lang="ru-RU" sz="3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Категория </a:t>
            </a:r>
            <a:r>
              <a:rPr lang="ru-RU" sz="3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определенности /</a:t>
            </a:r>
            <a:r>
              <a:rPr lang="ru-RU" sz="3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неопределенности </a:t>
            </a:r>
            <a:r>
              <a:rPr lang="ru-RU" sz="3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свойственна </a:t>
            </a:r>
            <a:r>
              <a:rPr lang="ru-RU" sz="3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существительным многих языков</a:t>
            </a:r>
            <a:endParaRPr lang="ru-RU" sz="3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Считается</a:t>
            </a:r>
            <a:r>
              <a:rPr lang="ru-RU" dirty="0" smtClean="0"/>
              <a:t>, что в русском языке категории определенности/неопределенности нет, поскольку выражается она лексически. Наиболее грамматически отчетливо она выражается в германских и романских языках при помощи определенных и неопределенных артиклей.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СООТНОШЕНИЕ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ГРАММАТИЧЕСКИХ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ПОНЯТИЙ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Язык имеет </a:t>
            </a:r>
            <a:r>
              <a:rPr lang="ru-RU" dirty="0" err="1" smtClean="0"/>
              <a:t>триадную</a:t>
            </a:r>
            <a:r>
              <a:rPr lang="ru-RU" dirty="0" smtClean="0"/>
              <a:t> структуру: </a:t>
            </a: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язык, речь, речевая деятельность</a:t>
            </a:r>
            <a:r>
              <a:rPr lang="ru-RU" dirty="0" smtClean="0"/>
              <a:t>. Эта структура находит отражение в следующем:</a:t>
            </a:r>
          </a:p>
          <a:p>
            <a:r>
              <a:rPr lang="ru-RU" dirty="0" smtClean="0"/>
              <a:t>1)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Грамматическая категория </a:t>
            </a:r>
            <a:r>
              <a:rPr lang="ru-RU" dirty="0" smtClean="0"/>
              <a:t>– язык (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общее</a:t>
            </a:r>
            <a:r>
              <a:rPr lang="ru-RU" dirty="0" smtClean="0"/>
              <a:t>);</a:t>
            </a:r>
          </a:p>
          <a:p>
            <a:r>
              <a:rPr lang="ru-RU" dirty="0" smtClean="0"/>
              <a:t>2)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Грамматическое значение </a:t>
            </a:r>
            <a:r>
              <a:rPr lang="ru-RU" dirty="0" smtClean="0"/>
              <a:t>– речь (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частное</a:t>
            </a:r>
            <a:r>
              <a:rPr lang="ru-RU" dirty="0" smtClean="0"/>
              <a:t>) - это те элементы содержания, которые стоят за формой, это значение отношения слова к другим словам в предложении, т.е. в процессе коммуникации.  </a:t>
            </a:r>
          </a:p>
          <a:p>
            <a:r>
              <a:rPr lang="ru-RU" dirty="0" smtClean="0"/>
              <a:t>3)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Грамматическая форма </a:t>
            </a:r>
            <a:r>
              <a:rPr lang="ru-RU" dirty="0" smtClean="0"/>
              <a:t>– речевая деятельность (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единичное)</a:t>
            </a:r>
            <a:r>
              <a:rPr lang="ru-RU" dirty="0" smtClean="0"/>
              <a:t>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8072494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Категории имени существительного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214422"/>
            <a:ext cx="8043890" cy="5429288"/>
          </a:xfrm>
        </p:spPr>
        <p:txBody>
          <a:bodyPr>
            <a:normAutofit fontScale="92500"/>
          </a:bodyPr>
          <a:lstStyle/>
          <a:p>
            <a:pPr marL="777240" lvl="1" indent="-457200">
              <a:buFont typeface="+mj-lt"/>
              <a:buAutoNum type="arabicPeriod"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Категория числа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/>
              <a:t>построена на противопоставлении форм ед.ч. и мн.ч., выражается окончаниями, редупликацией, т.е. удвоением основы, внутренней флексией, ударением, </a:t>
            </a:r>
            <a:r>
              <a:rPr lang="ru-RU" dirty="0" err="1" smtClean="0"/>
              <a:t>суплетивизмом</a:t>
            </a:r>
            <a:r>
              <a:rPr lang="ru-RU" dirty="0" smtClean="0"/>
              <a:t>.</a:t>
            </a:r>
            <a:endParaRPr lang="ru-RU" sz="2000" dirty="0" smtClean="0"/>
          </a:p>
          <a:p>
            <a:pPr marL="777240" lvl="1" indent="-457200">
              <a:buFont typeface="+mj-lt"/>
              <a:buAutoNum type="arabicPeriod"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Категория падежа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/>
              <a:t>выражается с помощью окончаний или предлогов и окончаний; количество падежей от 2 до 44.</a:t>
            </a:r>
            <a:endParaRPr lang="ru-RU" sz="2000" dirty="0" smtClean="0"/>
          </a:p>
          <a:p>
            <a:pPr marL="777240" lvl="1" indent="-457200">
              <a:buFont typeface="+mj-lt"/>
              <a:buAutoNum type="arabicPeriod"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Категория определённости/неопределённости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/>
              <a:t>– выражается либо артиклем, либо аффиксом. В </a:t>
            </a:r>
            <a:r>
              <a:rPr lang="ru-RU" dirty="0" err="1" smtClean="0"/>
              <a:t>рус.яз</a:t>
            </a:r>
            <a:r>
              <a:rPr lang="ru-RU" dirty="0" smtClean="0"/>
              <a:t>. передаётся падежами выпил воды – выпил воду, или лексически с помощью местоимений этот, эта, эти, какой-то, некий и др. </a:t>
            </a:r>
            <a:endParaRPr lang="ru-RU" sz="2000" dirty="0" smtClean="0"/>
          </a:p>
          <a:p>
            <a:pPr marL="777240" lvl="1" indent="-457200">
              <a:buFont typeface="+mj-lt"/>
              <a:buAutoNum type="arabicPeriod"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Категория рода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/>
              <a:t>выражается отнесённостью к м., ж. или ср.</a:t>
            </a:r>
            <a:endParaRPr lang="ru-RU" sz="2000" dirty="0" smtClean="0"/>
          </a:p>
          <a:p>
            <a:pPr marL="777240" lvl="1" indent="-457200">
              <a:buFont typeface="+mj-lt"/>
              <a:buAutoNum type="arabicPeriod"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Категория одушевленности/неодушевлённости</a:t>
            </a:r>
            <a:r>
              <a:rPr lang="ru-RU" b="1" i="1" dirty="0" smtClean="0"/>
              <a:t>.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</a:t>
            </a:r>
            <a:b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ГРАММАТИЧЕСКИХ КАТЕГОРИЙ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928802"/>
            <a:ext cx="7443814" cy="4090998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Широкие грамматические категории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dirty="0" smtClean="0"/>
              <a:t>– глагол, существительное, прилагательное, местоимение и т.д.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Узкие грамматические категории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dirty="0" smtClean="0"/>
              <a:t>– число, вид, наклонение, лицо и т.д. Они могут различаться по нескольким параметрам.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397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ГК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24472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28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количеству членов </a:t>
            </a:r>
            <a:r>
              <a:rPr lang="ru-RU" sz="2800" dirty="0" smtClean="0"/>
              <a:t>(грамматических форм):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бинарные (двучленные)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- это категории числа, вида, залога –  они включают 2 граммемы (граммема - элементарная единица ГЗ, или один член категории);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трехчленные</a:t>
            </a:r>
            <a:r>
              <a:rPr lang="ru-RU" sz="2800" i="1" dirty="0" smtClean="0"/>
              <a:t> </a:t>
            </a:r>
            <a:r>
              <a:rPr lang="ru-RU" sz="2800" dirty="0" smtClean="0"/>
              <a:t>(категории рода, времени, лица – трехчленные. 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многочленные</a:t>
            </a:r>
            <a:r>
              <a:rPr lang="ru-RU" sz="2800" dirty="0" smtClean="0"/>
              <a:t> (категория падежа)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500042"/>
            <a:ext cx="7772400" cy="5519758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2"/>
            </a:pPr>
            <a:r>
              <a:rPr lang="ru-RU" sz="28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характеру грамматических форм:</a:t>
            </a:r>
          </a:p>
          <a:p>
            <a:pPr marL="514350" lvl="0" indent="-514350">
              <a:buNone/>
            </a:pPr>
            <a:endParaRPr lang="ru-RU" sz="2800" dirty="0" smtClean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</a:t>
            </a: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ловоизменительные (формообразующие) </a:t>
            </a:r>
            <a:r>
              <a:rPr lang="ru-RU" sz="2800" dirty="0" smtClean="0"/>
              <a:t>– такие, в рамках которых члены этой категории могут представлены формами одного и того же слова (число, падеж, время, наклонение) </a:t>
            </a:r>
            <a:r>
              <a:rPr lang="en-US" sz="2800" dirty="0" smtClean="0"/>
              <a:t>e</a:t>
            </a:r>
            <a:r>
              <a:rPr lang="ru-RU" sz="2800" dirty="0" smtClean="0"/>
              <a:t>.</a:t>
            </a:r>
            <a:r>
              <a:rPr lang="en-US" sz="2800" dirty="0" smtClean="0"/>
              <a:t>g</a:t>
            </a:r>
            <a:r>
              <a:rPr lang="ru-RU" sz="2800" dirty="0" smtClean="0"/>
              <a:t>. дорога – дороги.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классифицирующие</a:t>
            </a:r>
            <a:r>
              <a:rPr lang="ru-RU" sz="2800" dirty="0" smtClean="0"/>
              <a:t> – категории, члены которых не могут быть представлены формами одного слова (одушевлённость - неодушевлённость, род). 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642918"/>
            <a:ext cx="7772400" cy="5376882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3"/>
            </a:pPr>
            <a:r>
              <a:rPr lang="ru-RU" sz="28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отношению к внеязыковой действительности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</a:t>
            </a:r>
          </a:p>
          <a:p>
            <a:endParaRPr lang="ru-RU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интерпретирующие (содержательные)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толкуют явления окружающего нас мира (категория времени, наклонения, числа).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реляционные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(формальные) </a:t>
            </a:r>
            <a:r>
              <a:rPr lang="ru-RU" sz="2800" dirty="0" smtClean="0"/>
              <a:t>– служат для выражения синтаксических связей в предложении (падежи). 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Буркова С.И. Лекции по «Введению в языкознание». Новосибирск, 2003.</a:t>
            </a:r>
            <a:endParaRPr lang="en-US" dirty="0" smtClean="0"/>
          </a:p>
          <a:p>
            <a:r>
              <a:rPr lang="ru-RU" dirty="0" smtClean="0"/>
              <a:t>Заскока </a:t>
            </a:r>
            <a:r>
              <a:rPr lang="ru-RU" dirty="0" smtClean="0"/>
              <a:t>С.А. Введение в языкознание. Конспект лекций. М.: Приор-издат., 2005. </a:t>
            </a:r>
          </a:p>
          <a:p>
            <a:r>
              <a:rPr lang="ru-RU" dirty="0" smtClean="0"/>
              <a:t>Маслов Ю.С. Введение в языкознание. М.: Высшая школа, 1997. </a:t>
            </a:r>
          </a:p>
          <a:p>
            <a:r>
              <a:rPr lang="ru-RU" dirty="0" smtClean="0"/>
              <a:t>Реформатский А.А. Введение в языковедение. М.: Аспект Пресс, 1996. </a:t>
            </a:r>
            <a:endParaRPr lang="ru-RU" dirty="0" smtClean="0"/>
          </a:p>
          <a:p>
            <a:r>
              <a:rPr lang="en-US" dirty="0" smtClean="0">
                <a:solidFill>
                  <a:srgbClr val="002060"/>
                </a:solidFill>
                <a:hlinkClick r:id="rId2"/>
              </a:rPr>
              <a:t>http://rudocs.exdat.com/docs/index-196783.html?page=3#6631024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Грамматическая категория – грамматическое значение – грамматическая форма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6458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909630">
                <a:tc>
                  <a:txBody>
                    <a:bodyPr/>
                    <a:lstStyle/>
                    <a:p>
                      <a:r>
                        <a:rPr lang="ru-RU" sz="2000" smtClean="0"/>
                        <a:t>С лингвистической</a:t>
                      </a:r>
                      <a:r>
                        <a:rPr lang="ru-RU" sz="2000" baseline="0" smtClean="0"/>
                        <a:t> точки зрения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smtClean="0"/>
                        <a:t>Грамматические понятия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 математической</a:t>
                      </a:r>
                      <a:r>
                        <a:rPr lang="ru-RU" sz="2000" baseline="0" dirty="0" smtClean="0"/>
                        <a:t> точки зрения</a:t>
                      </a:r>
                      <a:endParaRPr lang="ru-RU" sz="2000" dirty="0"/>
                    </a:p>
                  </a:txBody>
                  <a:tcPr/>
                </a:tc>
              </a:tr>
              <a:tr h="12453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ЯЗЫК </a:t>
                      </a:r>
                      <a:r>
                        <a:rPr lang="ru-RU" sz="2000" baseline="0" dirty="0" smtClean="0"/>
                        <a:t> (ОБЩЕЕ)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ГРАММАТИЧЕСКАЯ КАТЕГОРИЯ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МНОЖЕСТВО</a:t>
                      </a:r>
                      <a:endParaRPr lang="ru-RU" sz="2000" dirty="0"/>
                    </a:p>
                  </a:txBody>
                  <a:tcPr/>
                </a:tc>
              </a:tr>
              <a:tr h="12453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РЕЧЬ (ЧАСТНОЕ)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ГРАММАТИЧЕСКОЕ ЗНАЧЕНИЕ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ПОДМНОЖЕСТВО</a:t>
                      </a:r>
                      <a:endParaRPr lang="ru-RU" sz="2000" dirty="0"/>
                    </a:p>
                  </a:txBody>
                  <a:tcPr/>
                </a:tc>
              </a:tr>
              <a:tr h="12453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РЕЧЕВАЯ ДЕЯТЕЛЬНОСТЬ (ЕДИНИЧНОЕ)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ГРАММАТИЧЕСКАЯ ФОРМА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ЭЛЕМЕНТ ПОДМНОЖЕСТВА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ПАЛКА</a:t>
            </a:r>
            <a:endParaRPr lang="ru-RU" i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785926"/>
            <a:ext cx="7772400" cy="4233874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ГК</a:t>
            </a:r>
            <a:r>
              <a:rPr lang="ru-RU" sz="3600" dirty="0" smtClean="0"/>
              <a:t> – число, род, падеж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ГЗ</a:t>
            </a:r>
            <a:r>
              <a:rPr lang="ru-RU" sz="3600" dirty="0" smtClean="0"/>
              <a:t> - ед.ч., ж.р., им.п. – ГЗ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ГФ</a:t>
            </a:r>
            <a:r>
              <a:rPr lang="ru-RU" sz="3600" dirty="0" smtClean="0"/>
              <a:t> - ламп</a:t>
            </a:r>
            <a:r>
              <a:rPr lang="ru-RU" sz="3600" b="1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а </a:t>
            </a:r>
            <a:r>
              <a:rPr lang="ru-RU" sz="3600" dirty="0" smtClean="0"/>
              <a:t>– словоформа (единичное)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>
            <a:normAutofit/>
          </a:bodyPr>
          <a:lstStyle/>
          <a:p>
            <a:pPr lvl="0" algn="ctr"/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</a:t>
            </a: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ЧАСТИ РЕЧИ 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42976" y="1500174"/>
            <a:ext cx="7072362" cy="4519626"/>
          </a:xfrm>
        </p:spPr>
        <p:txBody>
          <a:bodyPr/>
          <a:lstStyle/>
          <a:p>
            <a:pPr>
              <a:buNone/>
            </a:pPr>
            <a:r>
              <a:rPr lang="ru-RU" sz="3200" b="1" i="1" dirty="0" smtClean="0">
                <a:solidFill>
                  <a:schemeClr val="accent2"/>
                </a:solidFill>
              </a:rPr>
              <a:t>Части речи</a:t>
            </a:r>
            <a:r>
              <a:rPr lang="ru-RU" sz="3200" dirty="0" smtClean="0">
                <a:solidFill>
                  <a:schemeClr val="accent2"/>
                </a:solidFill>
              </a:rPr>
              <a:t> </a:t>
            </a:r>
            <a:r>
              <a:rPr lang="ru-RU" sz="3200" dirty="0" smtClean="0"/>
              <a:t>– основные лексико-грамматические классы, по которым распределяются слова языка, выделяемые на основе общности их синтаксических, морфологических и семантических свойств.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2969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5.1. ПОДХОДЫ К ИХ ИЗУЧЕНИЮ ЧАСТЕЙ РЕЧИ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785926"/>
            <a:ext cx="7772400" cy="4572032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8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Интерпретирующий</a:t>
            </a:r>
            <a:r>
              <a:rPr lang="ru-RU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подход:</a:t>
            </a:r>
            <a:r>
              <a:rPr lang="ru-RU" sz="2800" dirty="0" smtClean="0"/>
              <a:t> язык – интерпретация окружающего мира. </a:t>
            </a:r>
          </a:p>
          <a:p>
            <a:pPr marL="514350" lvl="0" indent="-514350">
              <a:buNone/>
            </a:pPr>
            <a:r>
              <a:rPr lang="ru-RU" sz="2800" dirty="0" smtClean="0"/>
              <a:t>	</a:t>
            </a:r>
            <a:r>
              <a:rPr lang="en-US" sz="2800" dirty="0" smtClean="0"/>
              <a:t>E</a:t>
            </a:r>
            <a:r>
              <a:rPr lang="ru-RU" sz="2800" dirty="0" smtClean="0"/>
              <a:t>.</a:t>
            </a:r>
            <a:r>
              <a:rPr lang="en-US" sz="2800" dirty="0" smtClean="0"/>
              <a:t>g</a:t>
            </a:r>
            <a:r>
              <a:rPr lang="ru-RU" sz="2800" dirty="0" smtClean="0"/>
              <a:t>. </a:t>
            </a:r>
            <a:r>
              <a:rPr lang="ru-RU" sz="2800" i="1" dirty="0" smtClean="0">
                <a:solidFill>
                  <a:schemeClr val="accent2"/>
                </a:solidFill>
              </a:rPr>
              <a:t>смех – смеяться</a:t>
            </a:r>
            <a:r>
              <a:rPr lang="ru-RU" sz="2800" dirty="0" smtClean="0">
                <a:solidFill>
                  <a:schemeClr val="accent2"/>
                </a:solidFill>
              </a:rPr>
              <a:t> </a:t>
            </a:r>
            <a:r>
              <a:rPr lang="ru-RU" sz="2800" dirty="0" smtClean="0"/>
              <a:t>(действие), </a:t>
            </a:r>
            <a:r>
              <a:rPr lang="ru-RU" sz="2800" i="1" dirty="0" smtClean="0">
                <a:solidFill>
                  <a:schemeClr val="accent2"/>
                </a:solidFill>
              </a:rPr>
              <a:t>смешной</a:t>
            </a:r>
            <a:r>
              <a:rPr lang="ru-RU" sz="2800" dirty="0" smtClean="0"/>
              <a:t> (признак), </a:t>
            </a:r>
            <a:r>
              <a:rPr lang="ru-RU" sz="2800" i="1" dirty="0" smtClean="0">
                <a:solidFill>
                  <a:schemeClr val="accent2"/>
                </a:solidFill>
              </a:rPr>
              <a:t>смешно</a:t>
            </a:r>
            <a:r>
              <a:rPr lang="ru-RU" sz="2800" dirty="0" smtClean="0"/>
              <a:t> (образ действия). Во внеязыковой действительности это непонятно. Любая часть речи – это интерпретация чего-либо как действия, признака, образа действия и т.д.</a:t>
            </a:r>
          </a:p>
          <a:p>
            <a:pPr marL="514350" lvl="0" indent="-514350">
              <a:buFont typeface="+mj-lt"/>
              <a:buAutoNum type="arabicPeriod" startAt="2"/>
            </a:pPr>
            <a:r>
              <a:rPr lang="ru-RU" sz="28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Синтаксический подход</a:t>
            </a:r>
            <a:r>
              <a:rPr lang="ru-RU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/>
              <a:t>зависит от синтаксической роли слов в предложении.</a:t>
            </a:r>
          </a:p>
          <a:p>
            <a:pPr marL="514350" indent="-514350">
              <a:buFont typeface="+mj-lt"/>
              <a:buAutoNum type="arabicPeriod" startAt="2"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391</TotalTime>
  <Words>2728</Words>
  <PresentationFormat>Экран (4:3)</PresentationFormat>
  <Paragraphs>209</Paragraphs>
  <Slides>55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56" baseType="lpstr">
      <vt:lpstr>Справедливость</vt:lpstr>
      <vt:lpstr>МОРФОЛОГИЯ</vt:lpstr>
      <vt:lpstr>I. Грамматические понятия</vt:lpstr>
      <vt:lpstr>Слайд 3</vt:lpstr>
      <vt:lpstr>Слайд 4</vt:lpstr>
      <vt:lpstr>II. СООТНОШЕНИЕ  ГРАММАТИЧЕСКИХ  ПОНЯТИЙ</vt:lpstr>
      <vt:lpstr>Грамматическая категория – грамматическое значение – грамматическая форма</vt:lpstr>
      <vt:lpstr>ПАЛКА</vt:lpstr>
      <vt:lpstr>V.ЧАСТИ РЕЧИ </vt:lpstr>
      <vt:lpstr>5.1. ПОДХОДЫ К ИХ ИЗУЧЕНИЮ ЧАСТЕЙ РЕЧИ</vt:lpstr>
      <vt:lpstr>   5.1. КРИТЕРИИ  УСТАНОВЛЕНИЯ ЧАСТЕЙ РЕЧИ</vt:lpstr>
      <vt:lpstr>Слайд 11</vt:lpstr>
      <vt:lpstr>VI. ХАРАКТЕРИСТИКА  ОСНОВНЫХ ЧАСТЕЙ РЕЧИ </vt:lpstr>
      <vt:lpstr> 6.2. ИМЯ ПРИЛАГАТЕЛЬНОЕ </vt:lpstr>
      <vt:lpstr>Классы прилагательных:</vt:lpstr>
      <vt:lpstr>Лексико-грамматические категории прилагательных:</vt:lpstr>
      <vt:lpstr>6.3. ГЛАГОЛ</vt:lpstr>
      <vt:lpstr>Классификация глаголов по формально-грамматическим разрядам:</vt:lpstr>
      <vt:lpstr>6.4. НАРЕЧИЕ</vt:lpstr>
      <vt:lpstr>Основные морфологические признаки наречия:</vt:lpstr>
      <vt:lpstr>Лексико-грамматические разряды наречий по их лексическому составу:</vt:lpstr>
      <vt:lpstr>6.5. ЧИСЛИТЕЛЬНЫЕ</vt:lpstr>
      <vt:lpstr>Разряды числительных</vt:lpstr>
      <vt:lpstr>6.6. МЕСТОИМЕНИЕ</vt:lpstr>
      <vt:lpstr>Категории местоимений:</vt:lpstr>
      <vt:lpstr>7. ГРАММАМЫ (ФОРМАЛЬНЫЙ ПОКАЗАТЕЛЬ) ЧАСТЕЙ РЕЧИ</vt:lpstr>
      <vt:lpstr>Слайд 26</vt:lpstr>
      <vt:lpstr>ПРОБЛЕМЫ ИЗУЧЕНИЯ ЧАСТЕЙ РЕЧИ</vt:lpstr>
      <vt:lpstr>Слайд 28</vt:lpstr>
      <vt:lpstr>Грамматические категории глагола</vt:lpstr>
      <vt:lpstr>Слайд 30</vt:lpstr>
      <vt:lpstr>Категория лица</vt:lpstr>
      <vt:lpstr>Категория вида и категория времени</vt:lpstr>
      <vt:lpstr>Категория наклонения - выражает отношение содержания высказывания к действительности.</vt:lpstr>
      <vt:lpstr>Категория залога</vt:lpstr>
      <vt:lpstr>Актив - пассив</vt:lpstr>
      <vt:lpstr>В современных языках наблюдается четкое противопоставление граммем</vt:lpstr>
      <vt:lpstr>IV. ГРАММАТИЧЕСКИЕ  КАТЕГОРИИ ГЛАГОЛА</vt:lpstr>
      <vt:lpstr>Слайд 38</vt:lpstr>
      <vt:lpstr>Слайд 39</vt:lpstr>
      <vt:lpstr>ГРАММАТИЧЕСКИЕ КАТЕГОРИИ ИМЕНИ</vt:lpstr>
      <vt:lpstr>Слайд 41</vt:lpstr>
      <vt:lpstr>Имя существительное.  </vt:lpstr>
      <vt:lpstr>Слайд 43</vt:lpstr>
      <vt:lpstr>Слайд 44</vt:lpstr>
      <vt:lpstr>Категория рода</vt:lpstr>
      <vt:lpstr>Категория рода охватывает все существительные данного языка и проявляется в способности их сочетаться с определенными формами согласуемых слов. </vt:lpstr>
      <vt:lpstr>Категория числа</vt:lpstr>
      <vt:lpstr>Категория падежа обнаруживает исторический характер</vt:lpstr>
      <vt:lpstr>Категория определенности /неопределенности свойственна существительным многих языков</vt:lpstr>
      <vt:lpstr>Категории имени существительного</vt:lpstr>
      <vt:lpstr>III. КЛАССИФИКАЦИЯ  ГРАММАТИЧЕСКИХ КАТЕГОРИЙ</vt:lpstr>
      <vt:lpstr>КЛАССИФИКАЦИЯ ГК</vt:lpstr>
      <vt:lpstr>Слайд 53</vt:lpstr>
      <vt:lpstr>Слайд 54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МОРФОЛОГИЯ</dc:title>
  <cp:lastModifiedBy>Марина</cp:lastModifiedBy>
  <cp:revision>74</cp:revision>
  <dcterms:modified xsi:type="dcterms:W3CDTF">2013-04-21T11:28:22Z</dcterms:modified>
</cp:coreProperties>
</file>