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11" r:id="rId5"/>
    <p:sldId id="313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314" r:id="rId14"/>
    <p:sldId id="268" r:id="rId15"/>
    <p:sldId id="269" r:id="rId16"/>
    <p:sldId id="315" r:id="rId17"/>
    <p:sldId id="316" r:id="rId18"/>
    <p:sldId id="317" r:id="rId19"/>
    <p:sldId id="318" r:id="rId20"/>
    <p:sldId id="319" r:id="rId21"/>
    <p:sldId id="320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  <p:sldId id="301" r:id="rId52"/>
    <p:sldId id="302" r:id="rId53"/>
    <p:sldId id="303" r:id="rId54"/>
    <p:sldId id="300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СИНТАКСИС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14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III. </a:t>
            </a:r>
            <a:r>
              <a:rPr lang="ru-RU" sz="4000" dirty="0" smtClean="0"/>
              <a:t>Функции и свойства предложения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/>
          <a:lstStyle/>
          <a:p>
            <a:pPr algn="ctr">
              <a:buNone/>
            </a:pPr>
            <a:r>
              <a:rPr lang="ru-RU" sz="4400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предложения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8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Формирование и выражение мысли;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Описание некоего положения дел как целостного ансамбля элементов ситуации.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Свойства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обладает высоким прагматическим потенциалом;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способность быть возможным минимумом текста;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является единицей текста, т.е. единицей, более близкой к тексту, нежели к словосочетанию;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имеет коммуникативную предназначенность;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pPr marL="578358" indent="-514350">
              <a:buFont typeface="+mj-lt"/>
              <a:buAutoNum type="arabicPeriod" startAt="5"/>
            </a:pPr>
            <a:r>
              <a:rPr lang="ru-RU" dirty="0" smtClean="0"/>
              <a:t>интонационно оформлено;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выступает как речевая, так и языковая единица;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само по себе не воспроизводимо как готовая, инвентарная единица;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строится из слов (словоформ), которые являются членами предложения;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каждый раз строится в речи заново.</a:t>
            </a:r>
          </a:p>
          <a:p>
            <a:pPr marL="578358" indent="-514350">
              <a:buFont typeface="+mj-lt"/>
              <a:buAutoNum type="arabicPeriod" startAt="5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Предикативность и предикативная единица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Выражение языковыми средствами некоторой логической структуры, отражающей конкретную ситуацию – реальную или воображаемую.</a:t>
            </a:r>
          </a:p>
          <a:p>
            <a:r>
              <a:rPr lang="ru-RU" dirty="0" smtClean="0"/>
              <a:t>Предикативная единица – синтаксическое построение, в котором грамматическими средствами выражены синтаксическое время, прямое синтаксическое наклонение и предикативность. В единстве они служат отнесенности содержания сообщения к действительности.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089804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Предикация</a:t>
            </a:r>
            <a:r>
              <a:rPr lang="ru-RU" dirty="0" smtClean="0"/>
              <a:t> –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акт </a:t>
            </a:r>
            <a:r>
              <a:rPr lang="ru-RU" dirty="0" smtClean="0"/>
              <a:t>соединения независимых предметов мысли, выраженных самостоятельными словами, для отображения и интерпретации в языке события или ситуации действительности. </a:t>
            </a:r>
          </a:p>
          <a:p>
            <a:pPr>
              <a:buNone/>
            </a:pPr>
            <a:r>
              <a:rPr lang="ru-RU" dirty="0" smtClean="0"/>
              <a:t>Предикация - некий предмет мысли, к которому приписывается некий признак. 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Экзамен по русскому языку (субъект) состоится в понедельник (предикат). </a:t>
            </a:r>
          </a:p>
          <a:p>
            <a:pPr>
              <a:buNone/>
            </a:pPr>
            <a:r>
              <a:rPr lang="ru-RU" dirty="0" smtClean="0"/>
              <a:t>В любом предложении присутствует акт предикации.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929618" cy="5383262"/>
          </a:xfrm>
        </p:spPr>
        <p:txBody>
          <a:bodyPr/>
          <a:lstStyle/>
          <a:p>
            <a:pPr>
              <a:buNone/>
            </a:pPr>
            <a:r>
              <a:rPr lang="ru-RU" sz="4400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Предикативность</a:t>
            </a:r>
            <a:r>
              <a:rPr lang="ru-RU" dirty="0" smtClean="0"/>
              <a:t> (по В.В. Виноградову) – это отнесённость высказываемого содержания к реальной действительности, грамматически выражающаяся в категориях (не только морфологических, но и синтаксических) модальности (наклонения), времени и лица.</a:t>
            </a:r>
          </a:p>
          <a:p>
            <a:pPr>
              <a:buNone/>
            </a:pPr>
            <a:r>
              <a:rPr lang="ru-RU" dirty="0" smtClean="0"/>
              <a:t>Предикативность – актуализация сообщаемого, установление его связи с действительностью и её интерпретация.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Средства языка в выражении предикативности: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 fontScale="92500"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u="sng" dirty="0" smtClean="0">
                <a:solidFill>
                  <a:srgbClr val="FF0000"/>
                </a:solidFill>
              </a:rPr>
              <a:t>Грамматические</a:t>
            </a:r>
            <a:r>
              <a:rPr lang="ru-RU" dirty="0" smtClean="0"/>
              <a:t>: категории синтаксического наклонения, синтаксического времени и синтаксического лица в парадигме предложения (в системе противопоставленных форм).</a:t>
            </a:r>
          </a:p>
          <a:p>
            <a:pPr marL="578358" indent="-514350">
              <a:buFont typeface="+mj-lt"/>
              <a:buAutoNum type="arabicPeriod"/>
            </a:pPr>
            <a:r>
              <a:rPr lang="ru-RU" u="sng" dirty="0" smtClean="0">
                <a:solidFill>
                  <a:srgbClr val="FF0000"/>
                </a:solidFill>
              </a:rPr>
              <a:t>Лексические:</a:t>
            </a:r>
            <a:r>
              <a:rPr lang="ru-RU" dirty="0" smtClean="0"/>
              <a:t> 1. (релятивные слова, выражающие отношения): </a:t>
            </a:r>
            <a:r>
              <a:rPr lang="ru-RU" i="1" dirty="0" smtClean="0">
                <a:solidFill>
                  <a:srgbClr val="00B050"/>
                </a:solidFill>
              </a:rPr>
              <a:t>здесь – там, вчера – сегодня, это –то, вот, теперь</a:t>
            </a:r>
            <a:r>
              <a:rPr lang="ru-RU" i="1" dirty="0" smtClean="0"/>
              <a:t>;</a:t>
            </a:r>
          </a:p>
          <a:p>
            <a:pPr marL="578358" indent="-514350">
              <a:buNone/>
            </a:pPr>
            <a:r>
              <a:rPr lang="ru-RU" dirty="0" smtClean="0"/>
              <a:t>	2.(модальные слова): </a:t>
            </a:r>
            <a:r>
              <a:rPr lang="ru-RU" i="1" dirty="0" smtClean="0">
                <a:solidFill>
                  <a:srgbClr val="00B050"/>
                </a:solidFill>
              </a:rPr>
              <a:t>наверное, видимо, конечно, кажется, само собою </a:t>
            </a:r>
            <a:r>
              <a:rPr lang="ru-RU" dirty="0" smtClean="0"/>
              <a:t>и т.д.  </a:t>
            </a:r>
          </a:p>
          <a:p>
            <a:pPr marL="578358" indent="-514350">
              <a:buFont typeface="+mj-lt"/>
              <a:buAutoNum type="arabicPeriod" startAt="3"/>
            </a:pPr>
            <a:r>
              <a:rPr lang="ru-RU" u="sng" dirty="0" smtClean="0">
                <a:solidFill>
                  <a:srgbClr val="FF0000"/>
                </a:solidFill>
              </a:rPr>
              <a:t>Интонация.</a:t>
            </a:r>
            <a:endParaRPr lang="ru-RU" dirty="0" smtClean="0">
              <a:solidFill>
                <a:srgbClr val="FF0000"/>
              </a:solidFill>
            </a:endParaRPr>
          </a:p>
          <a:p>
            <a:pPr marL="578358" indent="-514350">
              <a:buNone/>
            </a:pPr>
            <a:r>
              <a:rPr lang="ru-RU" dirty="0" smtClean="0"/>
              <a:t>Общее значение предикативности выражается в синтаксических категориях модальности, времени и лица.</a:t>
            </a:r>
          </a:p>
          <a:p>
            <a:pPr marL="578358" indent="-514350">
              <a:buNone/>
            </a:pP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/>
          <a:lstStyle/>
          <a:p>
            <a:pPr algn="ctr"/>
            <a:r>
              <a:rPr lang="ru-RU" dirty="0" smtClean="0"/>
              <a:t>Модальность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функционально-семантическая категория, выражающая разные виды отношения высказывания к действительности и к субъективной оценке сообщаемого. </a:t>
            </a:r>
          </a:p>
          <a:p>
            <a:pPr>
              <a:buNone/>
            </a:pPr>
            <a:r>
              <a:rPr lang="ru-RU" dirty="0" smtClean="0"/>
              <a:t>Теоретические основы модальности были заложены </a:t>
            </a:r>
          </a:p>
          <a:p>
            <a:pPr marL="578358" indent="-514350">
              <a:buAutoNum type="arabicParenR"/>
            </a:pPr>
            <a:r>
              <a:rPr lang="ru-RU" dirty="0" smtClean="0"/>
              <a:t>Ш. </a:t>
            </a:r>
            <a:r>
              <a:rPr lang="ru-RU" dirty="0" err="1" smtClean="0"/>
              <a:t>Балли</a:t>
            </a:r>
            <a:r>
              <a:rPr lang="ru-RU" dirty="0" smtClean="0"/>
              <a:t>, </a:t>
            </a:r>
          </a:p>
          <a:p>
            <a:pPr marL="578358" indent="-514350">
              <a:buAutoNum type="arabicParenR"/>
            </a:pPr>
            <a:r>
              <a:rPr lang="ru-RU" dirty="0" err="1" smtClean="0"/>
              <a:t>Э.Бенвенистом</a:t>
            </a:r>
            <a:r>
              <a:rPr lang="ru-RU" dirty="0" smtClean="0"/>
              <a:t>, </a:t>
            </a:r>
          </a:p>
          <a:p>
            <a:pPr marL="578358" indent="-514350">
              <a:buAutoNum type="arabicParenR"/>
            </a:pPr>
            <a:r>
              <a:rPr lang="ru-RU" dirty="0" smtClean="0"/>
              <a:t>В.В. Виноградовым.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r>
              <a:rPr lang="ru-RU" dirty="0" smtClean="0"/>
              <a:t>Н.Ю. Шведова, В.З. Панфилов: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lnSpcReduction="10000"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u="sng" dirty="0" smtClean="0">
                <a:solidFill>
                  <a:srgbClr val="FF0000"/>
                </a:solidFill>
              </a:rPr>
              <a:t>Объективная модальность </a:t>
            </a:r>
            <a:r>
              <a:rPr lang="ru-RU" dirty="0" smtClean="0"/>
              <a:t>отражает объективные, не зависящие от говорящего связи (возможные, действительные, необходимые), имеющиеся в реальной ситуации, передаваемой предложением:</a:t>
            </a:r>
          </a:p>
          <a:p>
            <a:pPr marL="578358" indent="-514350">
              <a:buNone/>
            </a:pPr>
            <a:r>
              <a:rPr lang="ru-RU" dirty="0" smtClean="0"/>
              <a:t>А) </a:t>
            </a:r>
            <a:r>
              <a:rPr lang="ru-RU" dirty="0" smtClean="0">
                <a:solidFill>
                  <a:srgbClr val="FF0000"/>
                </a:solidFill>
              </a:rPr>
              <a:t>реальная</a:t>
            </a:r>
            <a:r>
              <a:rPr lang="ru-RU" dirty="0" smtClean="0"/>
              <a:t> : </a:t>
            </a:r>
            <a:r>
              <a:rPr lang="ru-RU" i="1" dirty="0" smtClean="0">
                <a:solidFill>
                  <a:srgbClr val="00B050"/>
                </a:solidFill>
              </a:rPr>
              <a:t>Шаги остановились за дверью. Затем раздался стук</a:t>
            </a:r>
            <a:r>
              <a:rPr lang="ru-RU" dirty="0" smtClean="0"/>
              <a:t>.</a:t>
            </a:r>
          </a:p>
          <a:p>
            <a:pPr marL="578358" indent="-514350">
              <a:buNone/>
            </a:pPr>
            <a:r>
              <a:rPr lang="ru-RU" dirty="0" smtClean="0"/>
              <a:t>Б) </a:t>
            </a:r>
            <a:r>
              <a:rPr lang="ru-RU" dirty="0" smtClean="0">
                <a:solidFill>
                  <a:srgbClr val="FF0000"/>
                </a:solidFill>
              </a:rPr>
              <a:t>ирреальная</a:t>
            </a:r>
            <a:r>
              <a:rPr lang="ru-RU" dirty="0" smtClean="0"/>
              <a:t>: </a:t>
            </a:r>
            <a:r>
              <a:rPr lang="ru-RU" i="1" dirty="0" smtClean="0">
                <a:solidFill>
                  <a:srgbClr val="00B050"/>
                </a:solidFill>
              </a:rPr>
              <a:t>Колокол дремавший разбудил поля, улыбнулась солнцу сонная земля</a:t>
            </a:r>
            <a:r>
              <a:rPr lang="ru-RU" dirty="0" smtClean="0"/>
              <a:t>. </a:t>
            </a:r>
          </a:p>
          <a:p>
            <a:pPr marL="578358" indent="-514350">
              <a:buNone/>
            </a:pPr>
            <a:r>
              <a:rPr lang="ru-RU" dirty="0" smtClean="0"/>
              <a:t>Выражается лексическими (модальные глаголы и их аналоги) и грамматическим средствами (наклонение глагола).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r>
              <a:rPr lang="ru-RU" dirty="0" smtClean="0"/>
              <a:t>Субъективная модальность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929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Выражает степень достоверности мысли о связях, имеющих место в самой действительности и передаваемым данным предложением. </a:t>
            </a:r>
          </a:p>
          <a:p>
            <a:pPr>
              <a:buNone/>
            </a:pPr>
            <a:r>
              <a:rPr lang="ru-RU" dirty="0" smtClean="0"/>
              <a:t>В субъективных модальных значениях предположения проявляется предикативность.</a:t>
            </a:r>
          </a:p>
          <a:p>
            <a:pPr>
              <a:buNone/>
            </a:pPr>
            <a:r>
              <a:rPr lang="ru-RU" dirty="0" smtClean="0"/>
              <a:t>Средства выражения: интонация, служебные слова с модальным значением </a:t>
            </a:r>
            <a:r>
              <a:rPr lang="ru-RU" i="1" dirty="0" smtClean="0">
                <a:solidFill>
                  <a:srgbClr val="00B050"/>
                </a:solidFill>
              </a:rPr>
              <a:t>(вероятно, конечно, несомненно, вводные слова, частицы </a:t>
            </a:r>
            <a:r>
              <a:rPr lang="ru-RU" dirty="0" smtClean="0"/>
              <a:t>и др.)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Модальность </a:t>
            </a:r>
            <a:r>
              <a:rPr lang="ru-RU" dirty="0" smtClean="0"/>
              <a:t>– это содержательные центр предикативности.</a:t>
            </a:r>
          </a:p>
          <a:p>
            <a:pPr>
              <a:buNone/>
            </a:pPr>
            <a:r>
              <a:rPr lang="ru-RU" dirty="0" smtClean="0"/>
              <a:t>Второй план предикативности – синтаксические категории времени и лица.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pPr algn="ctr"/>
            <a:r>
              <a:rPr lang="ru-RU" dirty="0" smtClean="0"/>
              <a:t>1. История вопроса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Второй основной единицей при изучении синтаксической системы языков выступает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предложение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Через предложение осуществляется основная функция языка –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коммуникативная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Предложение является главным средством формирования, выражения и сообщения мысли. Поэтому одним из основных вопросов синтаксиса является вопрос о соотношении предложения и суждения, а шире – языка и мышления.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Синтаксическая категория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Фиксирует временное соотношение конкретного содержания предложения с моментом речевого акта, выражая значения наст., </a:t>
            </a:r>
            <a:r>
              <a:rPr lang="ru-RU" dirty="0" err="1" smtClean="0"/>
              <a:t>прош</a:t>
            </a:r>
            <a:r>
              <a:rPr lang="ru-RU" dirty="0" smtClean="0"/>
              <a:t>., и будущего времени.</a:t>
            </a:r>
          </a:p>
          <a:p>
            <a:pPr>
              <a:buNone/>
            </a:pPr>
            <a:r>
              <a:rPr lang="ru-RU" dirty="0" smtClean="0"/>
              <a:t>Основное средство формирования и выражения – морфологическая категория времени глагола-сказуемого. </a:t>
            </a:r>
          </a:p>
          <a:p>
            <a:pPr>
              <a:buNone/>
            </a:pPr>
            <a:r>
              <a:rPr lang="ru-RU" dirty="0" smtClean="0"/>
              <a:t>Нужно различать морфологическое (глагольное) и синтаксическое время: </a:t>
            </a:r>
            <a:r>
              <a:rPr lang="ru-RU" i="1" dirty="0" smtClean="0">
                <a:solidFill>
                  <a:srgbClr val="0070C0"/>
                </a:solidFill>
              </a:rPr>
              <a:t>Еду я вчера в автобусе и слышу: говорят о предстоящей выставки картин</a:t>
            </a:r>
            <a:r>
              <a:rPr lang="ru-RU" dirty="0" smtClean="0"/>
              <a:t>.  </a:t>
            </a:r>
          </a:p>
          <a:p>
            <a:pPr>
              <a:buNone/>
            </a:pPr>
            <a:r>
              <a:rPr lang="ru-RU" dirty="0" smtClean="0"/>
              <a:t>Синтаксическое время – средство выражения предикативности, средство соотнесения высказывания с действительностью.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/>
          <a:lstStyle/>
          <a:p>
            <a:r>
              <a:rPr lang="ru-RU" dirty="0" smtClean="0"/>
              <a:t>Синтаксическая категория 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 менее значима в оформлении предикативности, чем модальность.</a:t>
            </a:r>
          </a:p>
          <a:p>
            <a:pPr>
              <a:buNone/>
            </a:pPr>
            <a:r>
              <a:rPr lang="ru-RU" dirty="0" smtClean="0"/>
              <a:t>Средства выражения6</a:t>
            </a:r>
          </a:p>
          <a:p>
            <a:pPr marL="578358" indent="-514350">
              <a:buAutoNum type="arabicParenR"/>
            </a:pPr>
            <a:r>
              <a:rPr lang="ru-RU" dirty="0" smtClean="0"/>
              <a:t>Личные местоимения.</a:t>
            </a:r>
          </a:p>
          <a:p>
            <a:pPr marL="578358" indent="-514350">
              <a:buAutoNum type="arabicParenR"/>
            </a:pPr>
            <a:r>
              <a:rPr lang="ru-RU" dirty="0" smtClean="0"/>
              <a:t>Личные формы глаголов</a:t>
            </a:r>
          </a:p>
          <a:p>
            <a:pPr marL="578358" indent="-514350">
              <a:buAutoNum type="arabicParenR"/>
            </a:pPr>
            <a:r>
              <a:rPr lang="ru-RU" dirty="0" smtClean="0"/>
              <a:t>Конструктивные особенности предложения.</a:t>
            </a:r>
          </a:p>
          <a:p>
            <a:pPr marL="578358" indent="-514350">
              <a:buNone/>
            </a:pPr>
            <a:r>
              <a:rPr lang="ru-RU" dirty="0" smtClean="0"/>
              <a:t>Более сложная картина:</a:t>
            </a:r>
          </a:p>
          <a:p>
            <a:pPr marL="578358" indent="-514350">
              <a:buAutoNum type="arabicParenR"/>
            </a:pPr>
            <a:r>
              <a:rPr lang="ru-RU" dirty="0" smtClean="0"/>
              <a:t>Отсутствие объекта в некоторых предложениях</a:t>
            </a:r>
          </a:p>
          <a:p>
            <a:pPr marL="578358" indent="-514350">
              <a:buAutoNum type="arabicParenR"/>
            </a:pPr>
            <a:r>
              <a:rPr lang="ru-RU" dirty="0" smtClean="0"/>
              <a:t>Отсутствием личной парадигмы при наличии субъекта</a:t>
            </a:r>
          </a:p>
          <a:p>
            <a:pPr marL="578358" indent="-514350">
              <a:buAutoNum type="arabicParenR"/>
            </a:pPr>
            <a:r>
              <a:rPr lang="ru-RU" dirty="0" err="1" smtClean="0"/>
              <a:t>Дусоставностью</a:t>
            </a:r>
            <a:r>
              <a:rPr lang="ru-RU" dirty="0" smtClean="0"/>
              <a:t> или </a:t>
            </a:r>
            <a:r>
              <a:rPr lang="ru-RU" dirty="0" err="1" smtClean="0"/>
              <a:t>полисубъектностью</a:t>
            </a:r>
            <a:r>
              <a:rPr lang="ru-RU" dirty="0" smtClean="0"/>
              <a:t>.</a:t>
            </a:r>
          </a:p>
          <a:p>
            <a:pPr marL="578358" indent="-514350">
              <a:buAutoNum type="arabicParenR"/>
            </a:pPr>
            <a:r>
              <a:rPr lang="ru-RU" dirty="0" smtClean="0"/>
              <a:t>Многообразием грамматических средств выражения субъекта.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pPr algn="ctr"/>
            <a:r>
              <a:rPr lang="ru-RU" dirty="0" smtClean="0"/>
              <a:t>Предикат. Типы предикатов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1175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Предикат</a:t>
            </a:r>
            <a:r>
              <a:rPr lang="ru-RU" dirty="0" smtClean="0"/>
              <a:t> – предмет мысли, составляющий предмет предикации, мыслимое содержание, являющееся основой соотнесения высказываемого с действительностью и получающее языковое выражение в форме сказуемого.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Типы предикатов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86742" cy="4954634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Таксономические </a:t>
            </a:r>
            <a:r>
              <a:rPr lang="ru-RU" dirty="0" smtClean="0"/>
              <a:t>– или указывающие на вхождение предмета в класс.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Это дерево-берёза</a:t>
            </a:r>
            <a:r>
              <a:rPr lang="ru-RU" dirty="0" smtClean="0"/>
              <a:t>.</a:t>
            </a:r>
            <a:r>
              <a:rPr lang="ru-RU" i="1" dirty="0" smtClean="0"/>
              <a:t> Этот цветок – ландыш.</a:t>
            </a:r>
            <a:endParaRPr lang="ru-RU" dirty="0" smtClean="0"/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Реляционные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ru-RU" dirty="0" smtClean="0"/>
              <a:t> указывающие на отношение данного предмета к другим объектам,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Нина Ивановна – мать Андрея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786742" cy="5883328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Характеризующие</a:t>
            </a:r>
            <a:r>
              <a:rPr lang="ru-RU" b="1" i="1" dirty="0" smtClean="0"/>
              <a:t>,</a:t>
            </a:r>
            <a:r>
              <a:rPr lang="ru-RU" dirty="0" smtClean="0"/>
              <a:t> указывающие на устойчивые и переходящие, собственные или несобственные, динамичные и статичные признаки субъекта: </a:t>
            </a:r>
            <a:r>
              <a:rPr lang="ru-RU" i="1" dirty="0" smtClean="0"/>
              <a:t>Он болеет. Она устала</a:t>
            </a:r>
            <a:r>
              <a:rPr lang="ru-RU" dirty="0" smtClean="0"/>
              <a:t>.</a:t>
            </a:r>
            <a:r>
              <a:rPr lang="ru-RU" i="1" dirty="0" smtClean="0"/>
              <a:t> Саша бежал быстрее Коли. </a:t>
            </a:r>
            <a:endParaRPr lang="ru-RU" dirty="0" smtClean="0"/>
          </a:p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Предикаты временной и пространственной локализации</a:t>
            </a:r>
            <a:r>
              <a:rPr lang="ru-RU" b="1" i="1" dirty="0" smtClean="0"/>
              <a:t>:</a:t>
            </a:r>
            <a:r>
              <a:rPr lang="ru-RU" dirty="0" smtClean="0"/>
              <a:t> </a:t>
            </a:r>
            <a:r>
              <a:rPr lang="ru-RU" i="1" dirty="0" smtClean="0"/>
              <a:t>Занятия – вечером, Дом ещё далеко. Слава дома</a:t>
            </a:r>
            <a:r>
              <a:rPr lang="ru-RU" dirty="0" smtClean="0"/>
              <a:t>. </a:t>
            </a:r>
          </a:p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Оценочные</a:t>
            </a:r>
            <a:r>
              <a:rPr lang="ru-RU" b="1" i="1" dirty="0" smtClean="0"/>
              <a:t>:</a:t>
            </a:r>
            <a:r>
              <a:rPr lang="ru-RU" dirty="0" smtClean="0"/>
              <a:t> </a:t>
            </a:r>
            <a:r>
              <a:rPr lang="ru-RU" i="1" dirty="0" smtClean="0"/>
              <a:t>Климат здесь тёплый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/>
          <a:lstStyle/>
          <a:p>
            <a:pPr algn="ctr"/>
            <a:r>
              <a:rPr lang="en-US" dirty="0" smtClean="0"/>
              <a:t>VI. </a:t>
            </a:r>
            <a:r>
              <a:rPr lang="ru-RU" dirty="0" smtClean="0"/>
              <a:t>Члены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структурно-семантические компоненты предложения, выраженные словами или словосочетаниями со свойственными им синтаксическими категориями. </a:t>
            </a:r>
          </a:p>
          <a:p>
            <a:pPr>
              <a:buNone/>
            </a:pPr>
            <a:r>
              <a:rPr lang="ru-RU" dirty="0" smtClean="0"/>
              <a:t>Части речи и члены предложения отличаются друг от друга и взаимодействуют между собой, т.к. каждая знаменательная часть речи в высказывании выступает в роли того или иного члена предложения.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функциям и по отношению к грамматическому минимуму предложения: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11692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Главные</a:t>
            </a:r>
            <a:r>
              <a:rPr lang="ru-RU" dirty="0" smtClean="0"/>
              <a:t> – подлежащее и  сказуемое (выполняют в предложении логические функции и выступают грамматически опорными компонентами предложения);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Второстепенные</a:t>
            </a:r>
            <a:r>
              <a:rPr lang="ru-RU" dirty="0" smtClean="0"/>
              <a:t> – определение, дополнение и обстоятельство (выполняют структурно-семантические функции, расширяя содержание высказывания).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Главные члены предложения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925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Подлежащее</a:t>
            </a:r>
            <a:r>
              <a:rPr lang="ru-RU" dirty="0" smtClean="0"/>
              <a:t> – главный грамматически независимый член предложения, обозначающий предмет и указывающий на «логический субъект» или – шире – на объект, к которому относится сказуемое.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Сказуемое</a:t>
            </a:r>
            <a:r>
              <a:rPr lang="ru-RU" b="1" dirty="0" smtClean="0"/>
              <a:t> </a:t>
            </a:r>
            <a:r>
              <a:rPr lang="ru-RU" dirty="0" smtClean="0"/>
              <a:t>– главный грамматически полузависимый член предложения, зависящий только от подлежащего и указывающий на действие, состояние, свойство или качество в их отношении к субъекту, выраженному подлежащим, т.е. сказуемое выражает предикативный признак подлежащего.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089804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Функции главных членов предложения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Являются центром структуры предложения, т.к. организуют минимальную основу предложения;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Определяют формально грамматическую организацию предложения, выражают его грамматические значения (модальность, время, лицо);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Выполняют логическую функцию.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Второстепенные члены предложения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fontScale="92500" lnSpcReduction="100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Определение</a:t>
            </a:r>
            <a:r>
              <a:rPr lang="ru-RU" dirty="0" smtClean="0"/>
              <a:t> – второстепенный  грамматически зависимый член предложения, распространяющий и поясняющий любой член предложения с предметным значением и обобщающий признак, качество или свойство предмета. 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Дополнение</a:t>
            </a:r>
            <a:r>
              <a:rPr lang="ru-RU" b="1" i="1" dirty="0" smtClean="0"/>
              <a:t> </a:t>
            </a:r>
            <a:r>
              <a:rPr lang="ru-RU" dirty="0" smtClean="0"/>
              <a:t>-  второстепенный  грамматически зависимый член предложения, распространяющий и поясняющий любой член предложения со значением действия, предмета или признака и обобщающий объект в его отношении к действию, предмету или признаку.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синтаксические операции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 fontScale="925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предложений по цели высказывания </a:t>
            </a:r>
            <a:r>
              <a:rPr lang="ru-RU" dirty="0" smtClean="0"/>
              <a:t>(Аристотель): повествование, побуждение, отрицание утверждение. Протагор (5в. до н.э.) различал: вопрос, ответ, просьбу, поручение;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расчленение предложения и выделение основных компонентов (имя и глагол)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(Платон), которые представляли собой языковую форму выражения субъекта и предиката;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выделение различных отношений между частями сложного предложения </a:t>
            </a:r>
            <a:r>
              <a:rPr lang="ru-RU" dirty="0" smtClean="0"/>
              <a:t>(причинные, условные, временные и др. отношения). 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Обстоятельство </a:t>
            </a:r>
            <a:r>
              <a:rPr lang="ru-RU" dirty="0" smtClean="0"/>
              <a:t>- второстепенный  грамматически зависимый член предложения, распространяющий и поясняющий любой член предложения со значением действия, предмета или признака или предложения в целом и обозначающий, где, когда, при каких обстоятельствах совершается действие, или указывающий на условие, причину, цель его осуществления, а также меру, степень и способ его проявления.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Функции второстепенных членов предложения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Семантическая функция, т.е. являются распространителями остальных его членов (главных и второстепенных) или всего предложения в целом, когда потребности общения заставляют уточнять, конкретизировать компоненты предложения.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Информативно могут быть существеннее главных.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/>
          <a:lstStyle/>
          <a:p>
            <a:r>
              <a:rPr lang="en-US" dirty="0" smtClean="0"/>
              <a:t>VII. </a:t>
            </a:r>
            <a:r>
              <a:rPr lang="ru-RU" dirty="0" smtClean="0"/>
              <a:t>Аспекты изучения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 marL="578358" indent="-514350" algn="ctr">
              <a:buAutoNum type="arabicPeriod"/>
            </a:pP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СТРУКТУРНЫЙ АСПЕКТ</a:t>
            </a:r>
          </a:p>
          <a:p>
            <a:pPr marL="578358" indent="-514350" algn="just">
              <a:buNone/>
            </a:pPr>
            <a:r>
              <a:rPr lang="ru-RU" dirty="0" smtClean="0"/>
              <a:t>В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структурном аспекте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предложение рассматривается в самом себе, т.е. безотносительно к форме мысли или отображённой ситуации. </a:t>
            </a:r>
          </a:p>
          <a:p>
            <a:pPr marL="578358" indent="-51435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Конструктивный синтаксис</a:t>
            </a:r>
            <a:r>
              <a:rPr lang="ru-RU" dirty="0" smtClean="0"/>
              <a:t> выявил формальные признаки организации предложения, способы выражения главных и второстепенных членов, структурные модели предложений. </a:t>
            </a:r>
          </a:p>
          <a:p>
            <a:pPr marL="578358" indent="-514350" algn="just">
              <a:buNone/>
            </a:pPr>
            <a:endParaRPr lang="ru-RU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Модель или схема</a:t>
            </a:r>
            <a:r>
              <a:rPr lang="ru-RU" dirty="0" smtClean="0"/>
              <a:t> – это образец построения предложения, его структура.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Позиционная структура предложения</a:t>
            </a:r>
            <a:r>
              <a:rPr lang="ru-RU" dirty="0" smtClean="0"/>
              <a:t> – последовательность всех словоформ.</a:t>
            </a:r>
          </a:p>
          <a:p>
            <a:pPr>
              <a:buNone/>
            </a:pPr>
            <a:r>
              <a:rPr lang="ru-RU" dirty="0" smtClean="0"/>
              <a:t>Используются символы </a:t>
            </a:r>
            <a:r>
              <a:rPr lang="en-US" i="1" dirty="0" smtClean="0"/>
              <a:t>N</a:t>
            </a:r>
            <a:r>
              <a:rPr lang="ru-RU" i="1" dirty="0" smtClean="0"/>
              <a:t>, </a:t>
            </a:r>
            <a:r>
              <a:rPr lang="en-US" i="1" dirty="0" smtClean="0"/>
              <a:t>V</a:t>
            </a:r>
            <a:r>
              <a:rPr lang="ru-RU" i="1" dirty="0" smtClean="0"/>
              <a:t>, </a:t>
            </a:r>
            <a:r>
              <a:rPr lang="en-US" i="1" dirty="0" err="1" smtClean="0"/>
              <a:t>Inf</a:t>
            </a:r>
            <a:r>
              <a:rPr lang="ru-RU" i="1" dirty="0" smtClean="0"/>
              <a:t>, </a:t>
            </a:r>
            <a:r>
              <a:rPr lang="en-US" i="1" dirty="0" err="1" smtClean="0"/>
              <a:t>Adj</a:t>
            </a:r>
            <a:r>
              <a:rPr lang="ru-RU" i="1" dirty="0" smtClean="0"/>
              <a:t>, </a:t>
            </a:r>
            <a:r>
              <a:rPr lang="en-US" i="1" dirty="0" smtClean="0"/>
              <a:t>Adv</a:t>
            </a:r>
            <a:r>
              <a:rPr lang="ru-RU" i="1" dirty="0" smtClean="0"/>
              <a:t>, </a:t>
            </a:r>
            <a:r>
              <a:rPr lang="en-US" i="1" dirty="0" err="1" smtClean="0"/>
              <a:t>Pron</a:t>
            </a:r>
            <a:r>
              <a:rPr lang="ru-RU" i="1" dirty="0" smtClean="0"/>
              <a:t>, </a:t>
            </a:r>
            <a:r>
              <a:rPr lang="en-US" i="1" dirty="0" err="1" smtClean="0"/>
              <a:t>Neg</a:t>
            </a:r>
            <a:endParaRPr lang="ru-RU" i="1" dirty="0" smtClean="0"/>
          </a:p>
          <a:p>
            <a:pPr>
              <a:buNone/>
            </a:pPr>
            <a:r>
              <a:rPr lang="ru-RU" u="sng" dirty="0" err="1" smtClean="0"/>
              <a:t>Прозиционные</a:t>
            </a:r>
            <a:r>
              <a:rPr lang="ru-RU" u="sng" dirty="0" smtClean="0"/>
              <a:t> схемы</a:t>
            </a:r>
            <a:r>
              <a:rPr lang="ru-RU" i="1" dirty="0" smtClean="0"/>
              <a:t>:</a:t>
            </a:r>
          </a:p>
          <a:p>
            <a:pPr marL="578358" indent="-514350">
              <a:buAutoNum type="arabicPeriod"/>
            </a:pPr>
            <a:r>
              <a:rPr lang="ru-RU" sz="3200" i="1" dirty="0" smtClean="0"/>
              <a:t>Мальчик читает </a:t>
            </a:r>
            <a:r>
              <a:rPr lang="ru-RU" sz="3200" dirty="0" smtClean="0"/>
              <a:t>– </a:t>
            </a:r>
            <a:r>
              <a:rPr lang="en-US" sz="3200" dirty="0" smtClean="0"/>
              <a:t>N</a:t>
            </a:r>
            <a:r>
              <a:rPr lang="en-US" sz="1800" dirty="0" smtClean="0"/>
              <a:t>1</a:t>
            </a:r>
            <a:r>
              <a:rPr lang="en-US" sz="3200" dirty="0" smtClean="0"/>
              <a:t> + </a:t>
            </a:r>
            <a:r>
              <a:rPr lang="en-US" sz="3200" dirty="0" err="1" smtClean="0"/>
              <a:t>V</a:t>
            </a:r>
            <a:r>
              <a:rPr lang="en-US" sz="1800" dirty="0" err="1" smtClean="0"/>
              <a:t>f</a:t>
            </a:r>
            <a:r>
              <a:rPr lang="en-US" sz="3200" dirty="0" smtClean="0"/>
              <a:t>;</a:t>
            </a:r>
          </a:p>
          <a:p>
            <a:pPr>
              <a:buAutoNum type="arabicPeriod"/>
            </a:pPr>
            <a:r>
              <a:rPr lang="en-US" sz="3200" dirty="0" smtClean="0"/>
              <a:t> </a:t>
            </a:r>
            <a:r>
              <a:rPr lang="ru-RU" sz="3200" i="1" dirty="0" smtClean="0"/>
              <a:t>Ночь тиха </a:t>
            </a:r>
            <a:r>
              <a:rPr lang="ru-RU" sz="3200" dirty="0" smtClean="0"/>
              <a:t>– </a:t>
            </a:r>
            <a:r>
              <a:rPr lang="en-US" sz="3200" dirty="0" smtClean="0"/>
              <a:t>N</a:t>
            </a:r>
            <a:r>
              <a:rPr lang="ru-RU" sz="1800" dirty="0" smtClean="0"/>
              <a:t>1</a:t>
            </a:r>
            <a:r>
              <a:rPr lang="ru-RU" sz="3200" dirty="0" smtClean="0"/>
              <a:t> + </a:t>
            </a:r>
            <a:r>
              <a:rPr lang="en-US" sz="3200" dirty="0" err="1" smtClean="0"/>
              <a:t>Adj</a:t>
            </a:r>
            <a:r>
              <a:rPr lang="en-US" sz="3200" dirty="0" smtClean="0"/>
              <a:t>;</a:t>
            </a:r>
          </a:p>
          <a:p>
            <a:pPr>
              <a:buAutoNum type="arabicPeriod"/>
            </a:pPr>
            <a:r>
              <a:rPr lang="ru-RU" sz="3200" i="1" dirty="0" smtClean="0"/>
              <a:t>Жизнь прожить – не поле перейти </a:t>
            </a:r>
            <a:r>
              <a:rPr lang="ru-RU" sz="3200" dirty="0" smtClean="0"/>
              <a:t>–</a:t>
            </a:r>
            <a:r>
              <a:rPr lang="en-US" sz="3200" dirty="0" smtClean="0"/>
              <a:t> 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err="1" smtClean="0"/>
              <a:t>Inf</a:t>
            </a:r>
            <a:r>
              <a:rPr lang="en-US" sz="3200" dirty="0" smtClean="0"/>
              <a:t> + </a:t>
            </a:r>
            <a:r>
              <a:rPr lang="en-US" sz="3200" dirty="0" err="1" smtClean="0"/>
              <a:t>Neg</a:t>
            </a:r>
            <a:r>
              <a:rPr lang="en-US" sz="3200" dirty="0" smtClean="0"/>
              <a:t> + Inf.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Типы предложений: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857364"/>
            <a:ext cx="7143800" cy="4597444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простые</a:t>
            </a:r>
            <a:r>
              <a:rPr lang="ru-RU" dirty="0" smtClean="0"/>
              <a:t> – с одним предикативным ядром и отражающие одну ситуацию;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сложные</a:t>
            </a:r>
            <a:r>
              <a:rPr lang="ru-RU" dirty="0" smtClean="0"/>
              <a:t> – имеющие несколько предикативных ядер (центров), включающих несколько простых предложений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Односоставные</a:t>
            </a:r>
            <a:r>
              <a:rPr lang="ru-RU" b="1" i="1" dirty="0" smtClean="0"/>
              <a:t> </a:t>
            </a:r>
            <a:r>
              <a:rPr lang="ru-RU" dirty="0" smtClean="0"/>
              <a:t>– с одним предикатом или субъектом </a:t>
            </a:r>
            <a:r>
              <a:rPr lang="ru-RU" i="1" dirty="0" smtClean="0"/>
              <a:t>Зима. Морозит.</a:t>
            </a:r>
            <a:r>
              <a:rPr lang="ru-RU" dirty="0" smtClean="0"/>
              <a:t>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Двусоставные</a:t>
            </a:r>
            <a:r>
              <a:rPr lang="ru-RU" b="1" i="1" dirty="0" smtClean="0"/>
              <a:t> </a:t>
            </a:r>
            <a:r>
              <a:rPr lang="ru-RU" dirty="0" smtClean="0"/>
              <a:t>– и с предикатом, и с субъектом </a:t>
            </a:r>
            <a:r>
              <a:rPr lang="ru-RU" i="1" dirty="0" smtClean="0"/>
              <a:t>Снег идёт.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Распространённые</a:t>
            </a:r>
            <a:r>
              <a:rPr lang="ru-RU" b="1" i="1" dirty="0" smtClean="0"/>
              <a:t> – </a:t>
            </a:r>
            <a:r>
              <a:rPr lang="ru-RU" dirty="0" smtClean="0"/>
              <a:t>включающие предикативное ядро и другие компоненты позиционной структуры </a:t>
            </a:r>
            <a:r>
              <a:rPr lang="ru-RU" i="1" dirty="0" smtClean="0"/>
              <a:t>Отговорила роща золотая берёзовым, весёлым языком</a:t>
            </a:r>
            <a:r>
              <a:rPr lang="ru-RU" dirty="0" smtClean="0"/>
              <a:t>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Нераспространённые</a:t>
            </a:r>
            <a:r>
              <a:rPr lang="ru-RU" b="1" i="1" dirty="0" smtClean="0"/>
              <a:t> –</a:t>
            </a:r>
            <a:r>
              <a:rPr lang="ru-RU" dirty="0" smtClean="0"/>
              <a:t> включающие только предикативное ядро, структурную схему: </a:t>
            </a:r>
            <a:r>
              <a:rPr lang="ru-RU" i="1" dirty="0" smtClean="0"/>
              <a:t>Дождь прошёл </a:t>
            </a:r>
            <a:r>
              <a:rPr lang="en-US" dirty="0" smtClean="0"/>
              <a:t>N</a:t>
            </a:r>
            <a:r>
              <a:rPr lang="ru-RU" dirty="0" smtClean="0"/>
              <a:t>1+</a:t>
            </a:r>
            <a:r>
              <a:rPr lang="en-US" dirty="0" smtClean="0"/>
              <a:t>V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Сложносочинённые</a:t>
            </a:r>
            <a:r>
              <a:rPr lang="ru-RU" dirty="0" smtClean="0"/>
              <a:t> – с сочинительной связью: </a:t>
            </a:r>
            <a:r>
              <a:rPr lang="ru-RU" i="1" dirty="0" smtClean="0"/>
              <a:t>Вот дождь прошёл, и гром готов уж грянуть (Н. Некрасов).</a:t>
            </a:r>
            <a:endParaRPr lang="ru-RU" dirty="0" smtClean="0"/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Сложноподчинительные</a:t>
            </a:r>
            <a:r>
              <a:rPr lang="ru-RU" b="1" i="1" dirty="0" smtClean="0"/>
              <a:t> – </a:t>
            </a:r>
            <a:r>
              <a:rPr lang="ru-RU" dirty="0" smtClean="0"/>
              <a:t>с подчинительной связью: </a:t>
            </a:r>
            <a:r>
              <a:rPr lang="ru-RU" i="1" dirty="0" smtClean="0"/>
              <a:t>И сердце вновь горит и любит. Оттого, что не любить оно не может (Пушкин).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r>
              <a:rPr lang="ru-RU" dirty="0" smtClean="0"/>
              <a:t>2. КОММУНИКАТИВНЫЙ АСПЕКТ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/>
          </a:bodyPr>
          <a:lstStyle/>
          <a:p>
            <a:r>
              <a:rPr lang="ru-RU" dirty="0" smtClean="0"/>
              <a:t>Предложение изучается с точки зрения его функционирования и называется высказыванием, которое передаёт актуальную для говорящих информацию. </a:t>
            </a:r>
          </a:p>
          <a:p>
            <a:r>
              <a:rPr lang="ru-RU" dirty="0" smtClean="0"/>
              <a:t>В коммуникативном плане предложение </a:t>
            </a:r>
            <a:r>
              <a:rPr lang="ru-RU" dirty="0" err="1" smtClean="0"/>
              <a:t>бинарно</a:t>
            </a:r>
            <a:r>
              <a:rPr lang="ru-RU" dirty="0" smtClean="0"/>
              <a:t>: имеет два компонента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тему</a:t>
            </a:r>
            <a:r>
              <a:rPr lang="ru-RU" dirty="0" smtClean="0"/>
              <a:t> – известная слушателю информация, и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рему</a:t>
            </a:r>
            <a:r>
              <a:rPr lang="ru-RU" dirty="0" smtClean="0"/>
              <a:t> – новая информация. </a:t>
            </a:r>
            <a:r>
              <a:rPr lang="ru-RU" i="1" dirty="0" smtClean="0"/>
              <a:t>Мы едем в Москву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/>
          <a:lstStyle/>
          <a:p>
            <a:r>
              <a:rPr lang="ru-RU" dirty="0" smtClean="0"/>
              <a:t>Коммуникативная организация предложения, основанная на выделении в нём темы и ремы называется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актуальным членением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предложения (</a:t>
            </a:r>
            <a:r>
              <a:rPr lang="ru-RU" dirty="0" err="1" smtClean="0"/>
              <a:t>Вилем</a:t>
            </a:r>
            <a:r>
              <a:rPr lang="ru-RU" dirty="0" smtClean="0"/>
              <a:t> </a:t>
            </a:r>
            <a:r>
              <a:rPr lang="ru-RU" dirty="0" err="1" smtClean="0"/>
              <a:t>Матезиус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Важнейшими средствами актуального членения служат </a:t>
            </a:r>
            <a:r>
              <a:rPr lang="ru-RU" i="1" dirty="0" smtClean="0"/>
              <a:t>интонация, порядок слов, указательные и личные местоимения, частицы, повторы</a:t>
            </a:r>
            <a:r>
              <a:rPr lang="ru-RU" dirty="0" smtClean="0"/>
              <a:t>. При нейтральном порядке слов рема следует за темой: </a:t>
            </a:r>
            <a:r>
              <a:rPr lang="ru-RU" i="1" dirty="0" smtClean="0"/>
              <a:t>Днепр чуден при тихой погоде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Предложение: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dirty="0" smtClean="0"/>
              <a:t>Определённое синтаксическое построение, выполняющее разные синтаксические функции (единица языка); предикативная единица.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Отрезок речи, обладающий интонационной и относительно смысловой законченностью, который функционирует как коммуникативная единица (</a:t>
            </a:r>
            <a:r>
              <a:rPr lang="ru-RU" dirty="0" err="1" smtClean="0"/>
              <a:t>единица</a:t>
            </a:r>
            <a:r>
              <a:rPr lang="ru-RU" dirty="0" smtClean="0"/>
              <a:t> речи), предложение, высказывание.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цели высказывания (по коммуникативной направленности)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Повествовательные</a:t>
            </a:r>
            <a:r>
              <a:rPr lang="ru-RU" dirty="0" smtClean="0"/>
              <a:t> – содержат сообщение с целью передать информацию.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Побудительные – </a:t>
            </a:r>
            <a:r>
              <a:rPr lang="ru-RU" dirty="0" smtClean="0"/>
              <a:t>содержат директиву с целью призвать слушающего к выполнению </a:t>
            </a:r>
            <a:r>
              <a:rPr lang="ru-RU" dirty="0" err="1" smtClean="0"/>
              <a:t>к-л</a:t>
            </a:r>
            <a:r>
              <a:rPr lang="ru-RU" dirty="0" smtClean="0"/>
              <a:t> действия.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Вопросительные </a:t>
            </a:r>
            <a:r>
              <a:rPr lang="ru-RU" dirty="0" smtClean="0"/>
              <a:t>содержат вопрос, на который ожидается ответ.</a:t>
            </a:r>
            <a:r>
              <a:rPr lang="ru-RU" b="1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Основной критерий выделения предложения – способ выражения мысли.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3. СЕМАНТИЧЕСКИЙ АСПЕКТ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Предложение рассматривается как обозначение и интерпретация определённой ситуации.</a:t>
            </a:r>
          </a:p>
          <a:p>
            <a:pPr>
              <a:buNone/>
            </a:pPr>
            <a:r>
              <a:rPr lang="ru-RU" dirty="0" smtClean="0"/>
              <a:t>В семантическом синтаксисе различают: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диктумы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объективные моменты смысла,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модусы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субъективные моменты смысла, например, в предложении </a:t>
            </a:r>
            <a:r>
              <a:rPr lang="ru-RU" i="1" dirty="0" smtClean="0"/>
              <a:t>Кажется, кто-то пришёл. </a:t>
            </a:r>
          </a:p>
          <a:p>
            <a:pPr marL="578358" indent="-514350">
              <a:buNone/>
            </a:pPr>
            <a:r>
              <a:rPr lang="ru-RU" dirty="0" smtClean="0"/>
              <a:t>Слово </a:t>
            </a:r>
            <a:r>
              <a:rPr lang="ru-RU" i="1" dirty="0" smtClean="0"/>
              <a:t>кажется</a:t>
            </a:r>
            <a:r>
              <a:rPr lang="ru-RU" dirty="0" smtClean="0"/>
              <a:t> выражает сомнение – это </a:t>
            </a:r>
            <a:r>
              <a:rPr lang="ru-RU" b="1" i="1" dirty="0" smtClean="0"/>
              <a:t>модус</a:t>
            </a:r>
            <a:r>
              <a:rPr lang="ru-RU" dirty="0" smtClean="0"/>
              <a:t>, остальная часть высказывания – </a:t>
            </a:r>
            <a:r>
              <a:rPr lang="ru-RU" b="1" i="1" dirty="0" err="1" smtClean="0"/>
              <a:t>диктум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500990" cy="5311824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актанты</a:t>
            </a:r>
            <a:r>
              <a:rPr lang="ru-RU" dirty="0" smtClean="0"/>
              <a:t> (подлежащее и дополнение) (субъект, объект, адресат, инструмент) Например: </a:t>
            </a:r>
            <a:r>
              <a:rPr lang="ru-RU" i="1" dirty="0" smtClean="0">
                <a:solidFill>
                  <a:srgbClr val="00B050"/>
                </a:solidFill>
              </a:rPr>
              <a:t>Старик</a:t>
            </a:r>
            <a:r>
              <a:rPr lang="ru-RU" i="1" dirty="0" smtClean="0"/>
              <a:t> (</a:t>
            </a:r>
            <a:r>
              <a:rPr lang="ru-RU" dirty="0" smtClean="0"/>
              <a:t>субъект) </a:t>
            </a:r>
            <a:r>
              <a:rPr lang="ru-RU" i="1" dirty="0" smtClean="0">
                <a:solidFill>
                  <a:srgbClr val="00B050"/>
                </a:solidFill>
              </a:rPr>
              <a:t>ловил неводом</a:t>
            </a:r>
            <a:r>
              <a:rPr lang="ru-RU" dirty="0" smtClean="0"/>
              <a:t> (инструмент) </a:t>
            </a:r>
            <a:r>
              <a:rPr lang="ru-RU" i="1" dirty="0" smtClean="0">
                <a:solidFill>
                  <a:srgbClr val="00B050"/>
                </a:solidFill>
              </a:rPr>
              <a:t>рыбу</a:t>
            </a:r>
            <a:r>
              <a:rPr lang="ru-RU" i="1" dirty="0" smtClean="0"/>
              <a:t> </a:t>
            </a:r>
            <a:r>
              <a:rPr lang="ru-RU" dirty="0" smtClean="0"/>
              <a:t>(объект). и 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сирконстанты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(обстоятельства) – </a:t>
            </a:r>
            <a:r>
              <a:rPr lang="ru-RU" i="1" dirty="0" smtClean="0">
                <a:solidFill>
                  <a:srgbClr val="00B050"/>
                </a:solidFill>
              </a:rPr>
              <a:t>Сегодня  я не пошёл  на работу по причине болезни </a:t>
            </a:r>
            <a:r>
              <a:rPr lang="ru-RU" dirty="0" smtClean="0"/>
              <a:t>(время, место, причина и т.д.). </a:t>
            </a:r>
          </a:p>
          <a:p>
            <a:r>
              <a:rPr lang="ru-RU" dirty="0" smtClean="0"/>
              <a:t>Событие, названное предложением и содержащееся в его семантической структуре называется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пропозицией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 уровне отражаемой предложением ситуации выделяются следующие пропозиции (по Т.В. Шмелёвой)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40254"/>
          </a:xfrm>
        </p:spPr>
        <p:txBody>
          <a:bodyPr/>
          <a:lstStyle/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Существование: </a:t>
            </a:r>
            <a:r>
              <a:rPr lang="ru-RU" sz="3200" i="1" dirty="0" smtClean="0">
                <a:solidFill>
                  <a:srgbClr val="00B050"/>
                </a:solidFill>
              </a:rPr>
              <a:t>Там живут цыгане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Состояние: </a:t>
            </a:r>
            <a:r>
              <a:rPr lang="ru-RU" sz="3200" i="1" dirty="0" smtClean="0">
                <a:solidFill>
                  <a:srgbClr val="00B050"/>
                </a:solidFill>
              </a:rPr>
              <a:t>Он голоден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Движение: </a:t>
            </a:r>
            <a:r>
              <a:rPr lang="ru-RU" sz="3200" i="1" dirty="0" smtClean="0">
                <a:solidFill>
                  <a:srgbClr val="00B050"/>
                </a:solidFill>
              </a:rPr>
              <a:t>Птица летит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Восприятие: </a:t>
            </a:r>
            <a:r>
              <a:rPr lang="ru-RU" sz="3200" i="1" dirty="0" smtClean="0">
                <a:solidFill>
                  <a:srgbClr val="00B050"/>
                </a:solidFill>
              </a:rPr>
              <a:t>Я вижу море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Действие: </a:t>
            </a:r>
            <a:r>
              <a:rPr lang="ru-RU" sz="3200" i="1" dirty="0" smtClean="0">
                <a:solidFill>
                  <a:srgbClr val="00B050"/>
                </a:solidFill>
              </a:rPr>
              <a:t>Он вырыл яму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Семантическая структура предложения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обобщённое типовое информативное или событийное содержание, передающее событийные и логические пропозиции.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типовых семантических структур: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Он весёлый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оценка.</a:t>
            </a:r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Курение вредно </a:t>
            </a:r>
            <a:r>
              <a:rPr lang="ru-RU" i="1" dirty="0" smtClean="0"/>
              <a:t>– </a:t>
            </a:r>
            <a:r>
              <a:rPr lang="ru-RU" dirty="0" smtClean="0"/>
              <a:t>действие и его оценка.</a:t>
            </a:r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Ему не здоровиться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состояние</a:t>
            </a:r>
            <a:r>
              <a:rPr lang="ru-RU" i="1" dirty="0" smtClean="0"/>
              <a:t>.</a:t>
            </a:r>
            <a:endParaRPr lang="ru-RU" dirty="0" smtClean="0"/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Он читает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действие</a:t>
            </a:r>
            <a:r>
              <a:rPr lang="ru-RU" i="1" dirty="0" smtClean="0"/>
              <a:t>.</a:t>
            </a:r>
            <a:endParaRPr lang="ru-RU" dirty="0" smtClean="0"/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Много ягоды </a:t>
            </a:r>
            <a:r>
              <a:rPr lang="ru-RU" i="1" dirty="0" smtClean="0"/>
              <a:t>– </a:t>
            </a:r>
            <a:r>
              <a:rPr lang="ru-RU" dirty="0" smtClean="0"/>
              <a:t>предмет и его количество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Компонентами семантической структуры предложения является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lnSpcReduction="100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предикат</a:t>
            </a:r>
            <a:r>
              <a:rPr lang="ru-RU" dirty="0" smtClean="0"/>
              <a:t>, обозначающий </a:t>
            </a:r>
            <a:r>
              <a:rPr lang="ru-RU" i="1" dirty="0" smtClean="0"/>
              <a:t>активный</a:t>
            </a:r>
            <a:r>
              <a:rPr lang="ru-RU" dirty="0" smtClean="0"/>
              <a:t> или </a:t>
            </a:r>
            <a:r>
              <a:rPr lang="ru-RU" i="1" dirty="0" err="1" smtClean="0"/>
              <a:t>статальный</a:t>
            </a:r>
            <a:r>
              <a:rPr lang="ru-RU" dirty="0" smtClean="0"/>
              <a:t> (пассивный) признак.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субъект</a:t>
            </a:r>
            <a:r>
              <a:rPr lang="ru-RU" dirty="0" smtClean="0"/>
              <a:t>, обозначающий предмет, носителя активного или пассивного действия.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объект</a:t>
            </a:r>
            <a:r>
              <a:rPr lang="ru-RU" dirty="0" smtClean="0"/>
              <a:t>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семантические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конкретизаторы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зависимые компоненты семантической структуры, обозначающие сопутствующие признаки. Например: </a:t>
            </a:r>
            <a:r>
              <a:rPr lang="ru-RU" i="1" dirty="0" smtClean="0">
                <a:solidFill>
                  <a:srgbClr val="00B050"/>
                </a:solidFill>
              </a:rPr>
              <a:t>Он оглох от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i="1" u="sng" dirty="0" smtClean="0">
                <a:solidFill>
                  <a:srgbClr val="00B050"/>
                </a:solidFill>
              </a:rPr>
              <a:t>крика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i="1" dirty="0" smtClean="0">
                <a:solidFill>
                  <a:srgbClr val="00B050"/>
                </a:solidFill>
              </a:rPr>
              <a:t>Я купил </a:t>
            </a:r>
            <a:r>
              <a:rPr lang="ru-RU" i="1" u="sng" dirty="0" smtClean="0">
                <a:solidFill>
                  <a:srgbClr val="00B050"/>
                </a:solidFill>
              </a:rPr>
              <a:t>пять книг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VIII</a:t>
            </a:r>
            <a:r>
              <a:rPr lang="ru-RU" dirty="0" smtClean="0"/>
              <a:t>. СЛОЖНОЕ ПРЕДЛОЖЕНИЕ И ЕГО ТИПЫ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882808"/>
            <a:ext cx="7429552" cy="45720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Сложными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называются такие предложения, в состав которых входят придаточные предложения.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Структура сложных предложений включает в себя два или более связанных друг с другом предикативных центров.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 зависимости от средств связи, используемых для объединения двух или более простых предложений в составе сложного, выделяются следующие типы:</a:t>
            </a:r>
          </a:p>
          <a:p>
            <a:r>
              <a:rPr lang="ru-RU" b="1" i="1" dirty="0" smtClean="0"/>
              <a:t>а)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Союзные предложения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основными средствами связи являются союзы, союзные слова и интонация;</a:t>
            </a:r>
          </a:p>
          <a:p>
            <a:r>
              <a:rPr lang="ru-RU" b="1" i="1" dirty="0" smtClean="0"/>
              <a:t>б)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Бессоюзные предложения </a:t>
            </a:r>
            <a:r>
              <a:rPr lang="ru-RU" dirty="0" smtClean="0"/>
              <a:t>– основными средствами связи является прежде всего интонация.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2. По характеру союзов и формальной зависимости/независимости частей сложного предложения, а также степени тесноты их структурной  и смысловой связи, союзные предложения подразделяются на следующие типы:</a:t>
            </a:r>
          </a:p>
          <a:p>
            <a:pPr>
              <a:buNone/>
            </a:pPr>
            <a:r>
              <a:rPr lang="ru-RU" b="1" i="1" dirty="0" smtClean="0"/>
              <a:t>а)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Сложносочинённые </a:t>
            </a:r>
            <a:r>
              <a:rPr lang="ru-RU" b="1" i="1" dirty="0" smtClean="0"/>
              <a:t>–</a:t>
            </a:r>
            <a:r>
              <a:rPr lang="ru-RU" dirty="0" smtClean="0"/>
              <a:t> такие сложные предложения, в которых части, концентрируясь вокруг своих предикативных центров, объединяются друг с другом при помощи сочинительных союзов и интонации сопоставительными, разделительными, соединительными или противопоставительными отношениями, например, </a:t>
            </a:r>
            <a:r>
              <a:rPr lang="ru-RU" i="1" dirty="0" smtClean="0">
                <a:solidFill>
                  <a:srgbClr val="00B050"/>
                </a:solidFill>
              </a:rPr>
              <a:t>В начале было Слово, и Слово было у Бога, и Слово было Бог </a:t>
            </a:r>
            <a:r>
              <a:rPr lang="ru-RU" dirty="0" smtClean="0"/>
              <a:t>(Евангелие от Иоанна,1,1).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/>
          <a:lstStyle/>
          <a:p>
            <a:r>
              <a:rPr lang="ru-RU" dirty="0" smtClean="0"/>
              <a:t>Когнитивной основой предикативной единицы и  предложения является суждение – мысль, связывающая два понятия (субъект и предикат). </a:t>
            </a:r>
            <a:endParaRPr lang="ru-RU" dirty="0" smtClean="0"/>
          </a:p>
          <a:p>
            <a:r>
              <a:rPr lang="ru-RU" dirty="0" smtClean="0"/>
              <a:t>Отношения между субъектом и предикатом называются предикативностью.</a:t>
            </a:r>
          </a:p>
          <a:p>
            <a:r>
              <a:rPr lang="ru-RU" dirty="0" smtClean="0"/>
              <a:t>Предикативность выражается языковыми средствами (определёнными классами слов в определённый грамматических формах.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00076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б)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Сложноподчинённые</a:t>
            </a:r>
            <a:r>
              <a:rPr lang="ru-RU" dirty="0" smtClean="0"/>
              <a:t> – предложения, в которых части объединяются подчинительной связью при помощи соответствующих подчинительных союзов, относительных местоимений и местоименных наречий, а также интонации</a:t>
            </a:r>
            <a:r>
              <a:rPr lang="en-US" dirty="0" smtClean="0"/>
              <a:t>:</a:t>
            </a:r>
            <a:endParaRPr lang="en-US" i="1" dirty="0" smtClean="0"/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Чувство бесконечного отвращения, начавшее давить и мутить его сердце ещё в то время, как он только шел к старухе, достигло теперь такого размера так ярко выяснилось, что он не знал, куда деться от тоски своей </a:t>
            </a:r>
            <a:r>
              <a:rPr lang="ru-RU" dirty="0" smtClean="0"/>
              <a:t>(Ф.М. Достоевский)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Синтаксическая </a:t>
            </a:r>
            <a:r>
              <a:rPr lang="ru-RU" b="1" i="1" dirty="0" err="1" smtClean="0"/>
              <a:t>типологи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Синтаксическая типология </a:t>
            </a:r>
            <a:r>
              <a:rPr lang="ru-RU" dirty="0" smtClean="0"/>
              <a:t>рассматривает весь синтаксический комплекс, составляющий структуру предложения с его многочисленными вариантами, поддающимися синтаксической классификации. </a:t>
            </a:r>
            <a:r>
              <a:rPr lang="ru-RU" b="1" i="1" dirty="0" smtClean="0"/>
              <a:t>Синтаксическая типология языков </a:t>
            </a:r>
            <a:r>
              <a:rPr lang="ru-RU" dirty="0" smtClean="0"/>
              <a:t>была разработана </a:t>
            </a:r>
            <a:r>
              <a:rPr lang="ru-RU" dirty="0" err="1" smtClean="0"/>
              <a:t>ак</a:t>
            </a:r>
            <a:r>
              <a:rPr lang="ru-RU" dirty="0" smtClean="0"/>
              <a:t>. И.И. Мещаниновым.  В её основе лежат способы отношений между субъектом, объектом и предикатом. 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основных синтаксических типа языков: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Языки </a:t>
            </a:r>
            <a:r>
              <a:rPr lang="ru-RU" b="1" i="1" dirty="0" smtClean="0"/>
              <a:t>пассивного строя</a:t>
            </a:r>
            <a:r>
              <a:rPr lang="ru-RU" dirty="0" smtClean="0"/>
              <a:t>, в которых ни субъект, ни объект не получают никакого грамматического оформления и объединяются в один комплекс, подчинённый ведущему компоненту. Глаголы не делятся на переходные и непереходные (инкорпорирующие языки индейцев </a:t>
            </a:r>
            <a:r>
              <a:rPr lang="ru-RU" dirty="0" err="1" smtClean="0"/>
              <a:t>Сев.Америки</a:t>
            </a:r>
            <a:r>
              <a:rPr lang="ru-RU" dirty="0" smtClean="0"/>
              <a:t> и чукотский язык).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pPr marL="578358" lvl="0" indent="-514350">
              <a:buFont typeface="+mj-lt"/>
              <a:buAutoNum type="arabicPeriod" startAt="2"/>
            </a:pPr>
            <a:r>
              <a:rPr lang="ru-RU" dirty="0" smtClean="0"/>
              <a:t>Языки </a:t>
            </a:r>
            <a:r>
              <a:rPr lang="ru-RU" b="1" i="1" dirty="0" smtClean="0"/>
              <a:t>эргативного строя</a:t>
            </a:r>
            <a:r>
              <a:rPr lang="ru-RU" dirty="0" smtClean="0"/>
              <a:t>, в которых глагол-сказуемое не только координируется с подлежащим, но и управляет им (баскский, аварский языки и др.)</a:t>
            </a:r>
          </a:p>
          <a:p>
            <a:pPr>
              <a:buNone/>
            </a:pPr>
            <a:endParaRPr lang="ru-RU" dirty="0" smtClean="0"/>
          </a:p>
          <a:p>
            <a:pPr marL="578358" lvl="0" indent="-514350">
              <a:buFont typeface="+mj-lt"/>
              <a:buAutoNum type="arabicPeriod" startAt="3"/>
            </a:pPr>
            <a:r>
              <a:rPr lang="ru-RU" dirty="0" smtClean="0"/>
              <a:t>Языки </a:t>
            </a:r>
            <a:r>
              <a:rPr lang="ru-RU" b="1" i="1" dirty="0" smtClean="0"/>
              <a:t>номинативного строя</a:t>
            </a:r>
            <a:r>
              <a:rPr lang="ru-RU" dirty="0" smtClean="0"/>
              <a:t>, для которых характерно употребление </a:t>
            </a:r>
            <a:r>
              <a:rPr lang="ru-RU" dirty="0" err="1" smtClean="0"/>
              <a:t>имен.падежа</a:t>
            </a:r>
            <a:r>
              <a:rPr lang="ru-RU" dirty="0" smtClean="0"/>
              <a:t> в позиции подлежащего независимо от того, является ли глагол-сказуемое переходным или непереходным (финно-угорские языки, монгольские и др.)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Кочергина В.А. Введение в языкознание. М.: Гаудеамус, 2004. – С. </a:t>
            </a:r>
            <a:r>
              <a:rPr lang="en-US" dirty="0" smtClean="0"/>
              <a:t>205</a:t>
            </a:r>
            <a:r>
              <a:rPr lang="ru-RU" dirty="0" smtClean="0"/>
              <a:t>-</a:t>
            </a:r>
            <a:r>
              <a:rPr lang="en-US" dirty="0" smtClean="0"/>
              <a:t>24</a:t>
            </a:r>
            <a:r>
              <a:rPr lang="ru-RU" dirty="0" smtClean="0"/>
              <a:t>8.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1</a:t>
            </a:r>
            <a:r>
              <a:rPr lang="en-US" dirty="0" smtClean="0"/>
              <a:t>07</a:t>
            </a:r>
            <a:r>
              <a:rPr lang="ru-RU" dirty="0" smtClean="0"/>
              <a:t>-1</a:t>
            </a:r>
            <a:r>
              <a:rPr lang="en-US" dirty="0" smtClean="0"/>
              <a:t>14</a:t>
            </a:r>
            <a:r>
              <a:rPr lang="ru-RU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в языкознание. 2003.  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Заскока С.А. Введение в языкознание. М.: Приор, 2005. С. 195-210.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330-345.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178-186.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75490"/>
          </a:xfrm>
        </p:spPr>
        <p:txBody>
          <a:bodyPr/>
          <a:lstStyle/>
          <a:p>
            <a:pPr algn="ctr"/>
            <a:r>
              <a:rPr lang="en-US" dirty="0" smtClean="0"/>
              <a:t>II. </a:t>
            </a:r>
            <a:r>
              <a:rPr lang="ru-RU" dirty="0" smtClean="0"/>
              <a:t>Понятие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– центральное понятие синтаксической системы и центральная единица языка, порождению которой в речи служат все прочие компоненты языковой системы в целом. В синтаксисе предложение знаменует переход от сферы языка в сферу речи. </a:t>
            </a:r>
          </a:p>
          <a:p>
            <a:pPr>
              <a:buNone/>
            </a:pPr>
            <a:r>
              <a:rPr lang="ru-RU" dirty="0" smtClean="0"/>
              <a:t>В предложении формируется и выражается человеческая мысль, с помощью которой осуществляется речевое общение людей. </a:t>
            </a:r>
          </a:p>
          <a:p>
            <a:pPr>
              <a:buNone/>
            </a:pPr>
            <a:r>
              <a:rPr lang="ru-RU" dirty="0" smtClean="0"/>
              <a:t>Оно соотнесено с определённой ситуацией и обладает коммуникативной установкой.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Признаки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Коммуникативность</a:t>
            </a:r>
            <a:r>
              <a:rPr lang="ru-RU" i="1" dirty="0" smtClean="0"/>
              <a:t> </a:t>
            </a:r>
            <a:r>
              <a:rPr lang="ru-RU" dirty="0" smtClean="0"/>
              <a:t>предложения конкретизируется в синтаксических категориях модальности и времени и выражается в глагольных формах наклонения и времени, а также с помощью интонации, модальных слов и т.д. </a:t>
            </a:r>
          </a:p>
          <a:p>
            <a:pPr>
              <a:buNone/>
            </a:pPr>
            <a:r>
              <a:rPr lang="ru-RU" dirty="0" smtClean="0"/>
              <a:t>С этой точки зрения</a:t>
            </a:r>
            <a:r>
              <a:rPr lang="ru-RU" b="1" dirty="0" smtClean="0"/>
              <a:t> </a:t>
            </a:r>
            <a:r>
              <a:rPr lang="ru-RU" b="1" i="1" dirty="0" smtClean="0"/>
              <a:t>предложение</a:t>
            </a:r>
            <a:r>
              <a:rPr lang="ru-RU" dirty="0" smtClean="0"/>
              <a:t> – синтаксическая коммуникативная единица, сообщающая информацию и имеющая интонационное оформление.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/>
          <a:lstStyle/>
          <a:p>
            <a:pPr marL="578358" indent="-514350">
              <a:buFont typeface="+mj-lt"/>
              <a:buAutoNum type="arabicPeriod" startAt="2"/>
            </a:pPr>
            <a:r>
              <a:rPr lang="ru-RU" dirty="0" smtClean="0"/>
              <a:t>со смысловой точки зрения предложение характеризуется относительной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завершённостью</a:t>
            </a:r>
            <a:r>
              <a:rPr lang="ru-RU" dirty="0" smtClean="0"/>
              <a:t> передаваемого им сообщения и обладает поэтому коммуникативной автономностью;</a:t>
            </a:r>
          </a:p>
          <a:p>
            <a:pPr marL="578358" indent="-514350">
              <a:buFont typeface="+mj-lt"/>
              <a:buAutoNum type="arabicPeriod" startAt="2"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предикативность</a:t>
            </a:r>
            <a:r>
              <a:rPr lang="ru-RU" dirty="0" smtClean="0"/>
              <a:t> – отношение содержания высказывания к действительности, устанавливаемое в момент речи;</a:t>
            </a:r>
          </a:p>
          <a:p>
            <a:pPr marL="578358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/>
          <a:lstStyle/>
          <a:p>
            <a:pPr marL="578358" indent="-514350">
              <a:buFont typeface="+mj-lt"/>
              <a:buAutoNum type="arabicPeriod" startAt="4"/>
            </a:pPr>
            <a:r>
              <a:rPr lang="ru-RU" dirty="0" smtClean="0"/>
              <a:t>отношение к ней говорящего –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модальность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/>
              <a:t> Языковыми средствами модальности может выступать морфологическая грамматическая категория </a:t>
            </a:r>
            <a:r>
              <a:rPr lang="ru-RU" i="1" dirty="0" smtClean="0"/>
              <a:t>наклонения, модальные слова и интонация;</a:t>
            </a:r>
          </a:p>
          <a:p>
            <a:pPr marL="578358" lvl="0" indent="-514350">
              <a:buFont typeface="+mj-lt"/>
              <a:buAutoNum type="arabicPeriod" startAt="4"/>
            </a:pPr>
            <a:r>
              <a:rPr lang="ru-RU" dirty="0" smtClean="0"/>
              <a:t>универсальным способом выражения смысловой завершённости, предикативности и модальности предложения выступает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интонация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в её различных видах.     </a:t>
            </a:r>
          </a:p>
          <a:p>
            <a:pPr marL="578358" indent="-514350">
              <a:buFont typeface="+mj-lt"/>
              <a:buAutoNum type="arabicPeriod" startAt="4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691</TotalTime>
  <Words>2644</Words>
  <PresentationFormat>Экран (4:3)</PresentationFormat>
  <Paragraphs>203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Яркая</vt:lpstr>
      <vt:lpstr>СИНТАКСИС ПРЕДЛОЖЕНИЯ</vt:lpstr>
      <vt:lpstr>1. История вопроса</vt:lpstr>
      <vt:lpstr>Первые синтаксические операции </vt:lpstr>
      <vt:lpstr>Предложение:</vt:lpstr>
      <vt:lpstr>Слайд 5</vt:lpstr>
      <vt:lpstr>II. Понятие предложения</vt:lpstr>
      <vt:lpstr>Признаки предложения</vt:lpstr>
      <vt:lpstr>Слайд 8</vt:lpstr>
      <vt:lpstr>Слайд 9</vt:lpstr>
      <vt:lpstr>III. Функции и свойства предложения</vt:lpstr>
      <vt:lpstr>Свойства предложения</vt:lpstr>
      <vt:lpstr>Слайд 12</vt:lpstr>
      <vt:lpstr>Предикативность и предикативная единица</vt:lpstr>
      <vt:lpstr>Предикация –</vt:lpstr>
      <vt:lpstr>Слайд 15</vt:lpstr>
      <vt:lpstr>Средства языка в выражении предикативности:</vt:lpstr>
      <vt:lpstr>Модальность -</vt:lpstr>
      <vt:lpstr>Н.Ю. Шведова, В.З. Панфилов:</vt:lpstr>
      <vt:lpstr>Субъективная модальность</vt:lpstr>
      <vt:lpstr>Синтаксическая категория времени</vt:lpstr>
      <vt:lpstr>Синтаксическая категория лица</vt:lpstr>
      <vt:lpstr>Предикат. Типы предикатов</vt:lpstr>
      <vt:lpstr>Типы предикатов</vt:lpstr>
      <vt:lpstr>Слайд 24</vt:lpstr>
      <vt:lpstr>VI. Члены предложения</vt:lpstr>
      <vt:lpstr>По функциям и по отношению к грамматическому минимуму предложения:</vt:lpstr>
      <vt:lpstr>Главные члены предложения: </vt:lpstr>
      <vt:lpstr>Функции главных членов предложения:</vt:lpstr>
      <vt:lpstr>Второстепенные члены предложения</vt:lpstr>
      <vt:lpstr>Слайд 30</vt:lpstr>
      <vt:lpstr>Функции второстепенных членов предложения</vt:lpstr>
      <vt:lpstr>VII. Аспекты изучения предложения</vt:lpstr>
      <vt:lpstr>Модель или схема – это образец построения предложения, его структура. </vt:lpstr>
      <vt:lpstr>Типы предложений:</vt:lpstr>
      <vt:lpstr>Слайд 35</vt:lpstr>
      <vt:lpstr>Слайд 36</vt:lpstr>
      <vt:lpstr>Слайд 37</vt:lpstr>
      <vt:lpstr>2. КОММУНИКАТИВНЫЙ АСПЕКТ</vt:lpstr>
      <vt:lpstr>Слайд 39</vt:lpstr>
      <vt:lpstr>По цели высказывания (по коммуникативной направленности)</vt:lpstr>
      <vt:lpstr>3. СЕМАНТИЧЕСКИЙ АСПЕКТ </vt:lpstr>
      <vt:lpstr>Слайд 42</vt:lpstr>
      <vt:lpstr>На уровне отражаемой предложением ситуации выделяются следующие пропозиции (по Т.В. Шмелёвой)</vt:lpstr>
      <vt:lpstr>Семантическая структура предложения </vt:lpstr>
      <vt:lpstr>Виды типовых семантических структур:</vt:lpstr>
      <vt:lpstr>Компонентами семантической структуры предложения является</vt:lpstr>
      <vt:lpstr>VIII. СЛОЖНОЕ ПРЕДЛОЖЕНИЕ И ЕГО ТИПЫ</vt:lpstr>
      <vt:lpstr>Слайд 48</vt:lpstr>
      <vt:lpstr>Слайд 49</vt:lpstr>
      <vt:lpstr>Слайд 50</vt:lpstr>
      <vt:lpstr>Синтаксическая типологи</vt:lpstr>
      <vt:lpstr>Три основных синтаксических типа языков:</vt:lpstr>
      <vt:lpstr>Слайд 53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 ПРЕДЛОЖЕНИЯ</dc:title>
  <cp:lastModifiedBy>Марина</cp:lastModifiedBy>
  <cp:revision>104</cp:revision>
  <dcterms:modified xsi:type="dcterms:W3CDTF">2015-05-11T12:16:54Z</dcterms:modified>
</cp:coreProperties>
</file>