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3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90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92" r:id="rId28"/>
    <p:sldId id="286" r:id="rId29"/>
    <p:sldId id="258" r:id="rId30"/>
    <p:sldId id="287" r:id="rId31"/>
    <p:sldId id="288" r:id="rId32"/>
    <p:sldId id="289" r:id="rId33"/>
    <p:sldId id="294" r:id="rId34"/>
    <p:sldId id="296" r:id="rId35"/>
    <p:sldId id="297" r:id="rId36"/>
    <p:sldId id="298" r:id="rId37"/>
    <p:sldId id="259" r:id="rId38"/>
    <p:sldId id="299" r:id="rId39"/>
    <p:sldId id="300" r:id="rId40"/>
    <p:sldId id="301" r:id="rId41"/>
    <p:sldId id="30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ЛЕКСИКОЛОГИЯ.</a:t>
            </a:r>
            <a:br>
              <a:rPr lang="ru-RU" dirty="0" smtClean="0"/>
            </a:br>
            <a:r>
              <a:rPr lang="ru-RU" dirty="0" smtClean="0"/>
              <a:t>ЛЕКСИКОГРАФИЯ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Тематическая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/>
              <a:t>объединение слов, основывающееся не на языковых лексико-семантических связях, а на внеязыковых (явлениях и предметах внешнего мира).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 smtClean="0"/>
              <a:t>– совокупность единиц разных частей речи, объединяемых одной сферой деятельности, одной ситуацией, темой (спорт, медицина, мебель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Например</a:t>
            </a:r>
            <a:r>
              <a:rPr lang="ru-RU" dirty="0" smtClean="0"/>
              <a:t>, ТГ городской транспорт: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автобус, троллейбус, метро, линия метро, стоянка, взять такси, час «пик»</a:t>
            </a:r>
            <a:r>
              <a:rPr lang="ru-RU" dirty="0" smtClean="0"/>
              <a:t>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Ассоциативная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совокупность </a:t>
            </a:r>
            <a:r>
              <a:rPr lang="ru-RU" dirty="0" smtClean="0"/>
              <a:t>слов разных частей речи, связанных в сознании человека с определённым словом – стимулом.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АГ </a:t>
            </a:r>
            <a:r>
              <a:rPr lang="ru-RU" dirty="0" smtClean="0"/>
              <a:t>выявляется в ходе ассоциативного эксперимента, когда испытуемым предлагается назвать слова, которые возникают у них в памяти на определённое слово-стимул. Например,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берёза</a:t>
            </a:r>
            <a:r>
              <a:rPr lang="ru-RU" dirty="0" smtClean="0"/>
              <a:t>, в русском языке: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белая, стройная, кудрявая, дерево, роща, стоит, родина, Россия</a:t>
            </a:r>
            <a:r>
              <a:rPr lang="ru-RU" dirty="0" smtClean="0"/>
              <a:t> и т.д.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Ассоциации </a:t>
            </a:r>
            <a:r>
              <a:rPr lang="ru-RU" dirty="0" smtClean="0"/>
              <a:t>играют большую роль в запоминании лексики, в организации её упорядоченного хранения в памяти.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ПОЛИСЕМИЯ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r>
              <a:rPr lang="ru-RU" dirty="0" smtClean="0"/>
              <a:t>наличие у одного слова нескольких связанных между собой значений. Несмотря на изменения в семантической структуре слова, связь между значениями многозначного слова сохраняется, что даёт основание классифицировать их как ЛСВ. Например: </a:t>
            </a:r>
            <a:r>
              <a:rPr lang="ru-RU" i="1" dirty="0" smtClean="0">
                <a:solidFill>
                  <a:srgbClr val="00B050"/>
                </a:solidFill>
              </a:rPr>
              <a:t>зелёный</a:t>
            </a:r>
            <a:r>
              <a:rPr lang="ru-RU" i="1" dirty="0" smtClean="0"/>
              <a:t>: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) цвет;</a:t>
            </a:r>
            <a:r>
              <a:rPr lang="ru-RU" i="1" dirty="0" smtClean="0"/>
              <a:t> </a:t>
            </a:r>
            <a:endParaRPr lang="ru-RU" i="1" dirty="0" smtClean="0"/>
          </a:p>
          <a:p>
            <a:r>
              <a:rPr lang="ru-RU" dirty="0" smtClean="0"/>
              <a:t>2</a:t>
            </a:r>
            <a:r>
              <a:rPr lang="ru-RU" dirty="0" smtClean="0"/>
              <a:t>) незрелый;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) очень молодой.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ОМОНИМИЯ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-  совпадение </a:t>
            </a:r>
            <a:r>
              <a:rPr lang="ru-RU" dirty="0" smtClean="0"/>
              <a:t>различных по значению ЯЕ. Различают: 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лексические омонимы</a:t>
            </a:r>
            <a:r>
              <a:rPr lang="ru-RU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имеют одинаковое звучание, но не имеют общих сем смысла и не связаны ассоциативно: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брак, ключ,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мир</a:t>
            </a:r>
            <a:r>
              <a:rPr lang="ru-RU" i="1" dirty="0" smtClean="0"/>
              <a:t>.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фонетические омонимы (омофоны) </a:t>
            </a:r>
            <a:r>
              <a:rPr lang="ru-RU" dirty="0" smtClean="0"/>
              <a:t>– совпадающие в своём звучании, но имеющие разное написание: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no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know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;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write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right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;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night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knight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графические омонимы (омографы) </a:t>
            </a:r>
            <a:r>
              <a:rPr lang="ru-RU" dirty="0" smtClean="0"/>
              <a:t>– совпадающие в своём написании, но имеющие разное звучание: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tear </a:t>
            </a:r>
            <a:r>
              <a:rPr lang="ru-RU" dirty="0" smtClean="0"/>
              <a:t>[</a:t>
            </a:r>
            <a:r>
              <a:rPr lang="ru-RU" dirty="0" err="1" smtClean="0"/>
              <a:t>t</a:t>
            </a:r>
            <a:r>
              <a:rPr lang="en-US" dirty="0" err="1" smtClean="0">
                <a:latin typeface="PhoneticTM"/>
              </a:rPr>
              <a:t>iq</a:t>
            </a:r>
            <a:r>
              <a:rPr lang="ru-RU" dirty="0" smtClean="0"/>
              <a:t>] </a:t>
            </a:r>
            <a:r>
              <a:rPr lang="ru-RU" dirty="0" smtClean="0"/>
              <a:t>слёзы –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tear</a:t>
            </a:r>
            <a:r>
              <a:rPr lang="en-US" dirty="0" smtClean="0"/>
              <a:t> </a:t>
            </a:r>
            <a:r>
              <a:rPr lang="ru-RU" dirty="0" smtClean="0"/>
              <a:t>[</a:t>
            </a:r>
            <a:r>
              <a:rPr lang="en-US" dirty="0" err="1" smtClean="0"/>
              <a:t>t</a:t>
            </a:r>
            <a:r>
              <a:rPr lang="en-US" dirty="0" err="1" smtClean="0">
                <a:latin typeface="PhoneticTM"/>
              </a:rPr>
              <a:t>Fq</a:t>
            </a:r>
            <a:r>
              <a:rPr lang="ru-RU" dirty="0" smtClean="0"/>
              <a:t>] </a:t>
            </a:r>
            <a:r>
              <a:rPr lang="ru-RU" dirty="0" smtClean="0"/>
              <a:t>рвать.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Классификация </a:t>
            </a:r>
            <a:br>
              <a:rPr lang="ru-RU" dirty="0" smtClean="0"/>
            </a:br>
            <a:r>
              <a:rPr lang="ru-RU" dirty="0" smtClean="0"/>
              <a:t>словарного состава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tx2"/>
                </a:solidFill>
              </a:rPr>
              <a:t>Активная лексика </a:t>
            </a:r>
            <a:r>
              <a:rPr lang="ru-RU" b="1" dirty="0" smtClean="0"/>
              <a:t>– </a:t>
            </a:r>
            <a:r>
              <a:rPr lang="ru-RU" dirty="0" smtClean="0"/>
              <a:t>часть словарного состава языка, включающая слова, активно употребляющиеся во всех сферах жизни общества.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 smtClean="0"/>
              <a:t>привычная и </a:t>
            </a:r>
            <a:r>
              <a:rPr lang="ru-RU" dirty="0" smtClean="0"/>
              <a:t>повседневно </a:t>
            </a:r>
            <a:r>
              <a:rPr lang="ru-RU" dirty="0" smtClean="0"/>
              <a:t>употребительная лексика, не имеющая оттенка устарелости или новизны. </a:t>
            </a:r>
          </a:p>
          <a:p>
            <a:r>
              <a:rPr lang="ru-RU" u="sng" dirty="0" smtClean="0"/>
              <a:t>Её признаки</a:t>
            </a:r>
            <a:r>
              <a:rPr lang="ru-RU" dirty="0" smtClean="0"/>
              <a:t>: образует ядро ЛСЯ (лексической системы языка), </a:t>
            </a:r>
            <a:r>
              <a:rPr lang="ru-RU" dirty="0" smtClean="0"/>
              <a:t>высокая </a:t>
            </a:r>
            <a:r>
              <a:rPr lang="ru-RU" dirty="0" smtClean="0"/>
              <a:t>частотность, </a:t>
            </a:r>
            <a:r>
              <a:rPr lang="ru-RU" dirty="0" smtClean="0"/>
              <a:t>широкая сочетаемость </a:t>
            </a:r>
            <a:r>
              <a:rPr lang="ru-RU" dirty="0" smtClean="0"/>
              <a:t>и словообразовательная активность.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Пассивная лексика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3200" dirty="0" smtClean="0"/>
              <a:t>часть </a:t>
            </a:r>
            <a:r>
              <a:rPr lang="ru-RU" sz="3200" dirty="0" smtClean="0"/>
              <a:t>словарного состава языка, включающая слова, имеющие ограниченное употребление в повседневном общении. </a:t>
            </a: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Пассивная лексика включает: 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устаревающие </a:t>
            </a:r>
            <a:r>
              <a:rPr lang="ru-RU" sz="3200" dirty="0" smtClean="0"/>
              <a:t>слова,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слова</a:t>
            </a:r>
            <a:r>
              <a:rPr lang="ru-RU" sz="3200" dirty="0" smtClean="0"/>
              <a:t>, окончательно не вошедшие в словарный состав языка (новые), означающие довольно редкие реалии.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5866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chemeClr val="tx2"/>
                </a:solidFill>
              </a:rPr>
              <a:t>Исконная лексика </a:t>
            </a:r>
            <a:r>
              <a:rPr lang="ru-RU" sz="3200" b="1" dirty="0" smtClean="0"/>
              <a:t>– </a:t>
            </a:r>
            <a:r>
              <a:rPr lang="ru-RU" sz="3200" dirty="0" smtClean="0"/>
              <a:t>наиболее старый (основной) слой данного языка как представитель первоначального лексического состава.</a:t>
            </a:r>
          </a:p>
          <a:p>
            <a:r>
              <a:rPr lang="ru-RU" sz="3200" b="1" i="1" u="sng" dirty="0" smtClean="0">
                <a:solidFill>
                  <a:schemeClr val="tx2"/>
                </a:solidFill>
              </a:rPr>
              <a:t>Заимствованием</a:t>
            </a:r>
            <a:r>
              <a:rPr lang="ru-RU" sz="3200" b="1" dirty="0" smtClean="0"/>
              <a:t> </a:t>
            </a:r>
            <a:r>
              <a:rPr lang="ru-RU" sz="3200" dirty="0" smtClean="0"/>
              <a:t>называется обогащение словарного состава языка за счёт словаря других языков, что является следствием взаимодействия разных народов и наций на почве политических, торговых, экономических отношений.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Неологизмы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428868"/>
            <a:ext cx="7000924" cy="4145668"/>
          </a:xfrm>
        </p:spPr>
        <p:txBody>
          <a:bodyPr/>
          <a:lstStyle/>
          <a:p>
            <a:r>
              <a:rPr lang="ru-RU" dirty="0" smtClean="0"/>
              <a:t>– </a:t>
            </a:r>
            <a:r>
              <a:rPr lang="ru-RU" dirty="0" smtClean="0"/>
              <a:t>слова, обозначающие новые реалии (предмет или понятие), появившееся в языке недавно, сохраняющие ещё оттенок свежести и необычности. Новые единицы не входят в активный словарный запас языка.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/>
          <a:lstStyle/>
          <a:p>
            <a:pPr algn="ctr"/>
            <a:r>
              <a:rPr lang="ru-RU" dirty="0" smtClean="0"/>
              <a:t>ЛЕКСИКОГРАФИЯ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dirty="0" smtClean="0"/>
              <a:t>теория и практика составления словарей, является практическим разделом лексикологии, т.к. системное описание лексики наиболее ярко воплощается в словарях. </a:t>
            </a:r>
          </a:p>
          <a:p>
            <a:pPr>
              <a:buNone/>
            </a:pPr>
            <a:r>
              <a:rPr lang="ru-RU" b="1" dirty="0" smtClean="0"/>
              <a:t>Функции словарей: 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информативная</a:t>
            </a:r>
            <a:r>
              <a:rPr lang="ru-RU" dirty="0" smtClean="0"/>
              <a:t> – словари позволяют приобщаться к накопленным знаниям; 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коммуникативная</a:t>
            </a:r>
            <a:r>
              <a:rPr lang="ru-RU" dirty="0" smtClean="0"/>
              <a:t> – способствует межъязыковому общению, обучению родному и неродному языку;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нормативная</a:t>
            </a:r>
            <a:r>
              <a:rPr lang="ru-RU" dirty="0" smtClean="0"/>
              <a:t> – дают описание ЯЕ; фиксируют их значения, способствуя нормализации и унификации языка как средства общения.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8"/>
          </a:xfrm>
        </p:spPr>
        <p:txBody>
          <a:bodyPr/>
          <a:lstStyle/>
          <a:p>
            <a:pPr algn="ctr"/>
            <a:r>
              <a:rPr lang="ru-RU" b="1" dirty="0" smtClean="0"/>
              <a:t>СЛОВАРЬ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 </a:t>
            </a:r>
            <a:r>
              <a:rPr lang="ru-RU" dirty="0" smtClean="0"/>
              <a:t>справочная книга, содержащая собрание слов (или морфем, словосочетаний, идиом и т. д.), расположенных по определенному принципу, и дающая сведения об их значениях, употреблении, происхождении, переводе на др. язык и т. п. (лингвистические словари) или информацию о понятиях и предметах, ими обозначаемых, о деятелях в каких-либо областях науки, культуры и др.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/>
          <a:lstStyle/>
          <a:p>
            <a:pPr algn="ctr"/>
            <a:r>
              <a:rPr lang="en-US" dirty="0" smtClean="0"/>
              <a:t>I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ЛЕКСИКА КАК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Системный принцип организации языка распространяется и </a:t>
            </a:r>
            <a:r>
              <a:rPr lang="ru-RU" sz="3200" dirty="0" smtClean="0"/>
              <a:t>на </a:t>
            </a:r>
            <a:r>
              <a:rPr lang="ru-RU" sz="3200" dirty="0" smtClean="0"/>
              <a:t>его </a:t>
            </a:r>
            <a:r>
              <a:rPr lang="ru-RU" sz="3200" dirty="0" smtClean="0"/>
              <a:t>лексику.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Слова (лексемы) связаны друг с другом </a:t>
            </a:r>
            <a:r>
              <a:rPr lang="ru-RU" sz="3200" b="1" i="1" dirty="0" smtClean="0"/>
              <a:t>парадигматическими</a:t>
            </a:r>
            <a:r>
              <a:rPr lang="ru-RU" sz="3200" dirty="0" smtClean="0"/>
              <a:t> и </a:t>
            </a:r>
            <a:r>
              <a:rPr lang="ru-RU" sz="3200" b="1" i="1" dirty="0" smtClean="0"/>
              <a:t>синтагматическими</a:t>
            </a:r>
            <a:r>
              <a:rPr lang="ru-RU" sz="3200" i="1" dirty="0" smtClean="0"/>
              <a:t> </a:t>
            </a:r>
            <a:r>
              <a:rPr lang="ru-RU" sz="3200" dirty="0" smtClean="0"/>
              <a:t>отношениями.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В </a:t>
            </a:r>
            <a:r>
              <a:rPr lang="ru-RU" sz="3200" dirty="0" smtClean="0"/>
              <a:t>своём взаимодействии они образуют лексико-семантическую систему.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СЛОВАРИ И ИХ ТИПЫ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6004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Лексикографические формы словарей</a:t>
            </a:r>
            <a:r>
              <a:rPr lang="ru-RU" sz="3200" dirty="0" smtClean="0"/>
              <a:t>: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толковый</a:t>
            </a:r>
            <a:r>
              <a:rPr lang="ru-RU" sz="3200" dirty="0" smtClean="0"/>
              <a:t>,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тезаурус</a:t>
            </a:r>
            <a:r>
              <a:rPr lang="ru-RU" sz="3200" dirty="0" smtClean="0"/>
              <a:t>,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обратный</a:t>
            </a:r>
            <a:r>
              <a:rPr lang="ru-RU" sz="3200" dirty="0" smtClean="0"/>
              <a:t>,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глоссарий</a:t>
            </a:r>
            <a:r>
              <a:rPr lang="ru-RU" sz="3200" dirty="0" smtClean="0"/>
              <a:t>, </a:t>
            </a:r>
            <a:endParaRPr lang="ru-RU" sz="3200" dirty="0" smtClean="0"/>
          </a:p>
          <a:p>
            <a:pPr marL="624078" indent="-514350">
              <a:buFont typeface="+mj-lt"/>
              <a:buAutoNum type="arabicPeriod"/>
            </a:pPr>
            <a:r>
              <a:rPr lang="ru-RU" sz="3200" dirty="0" smtClean="0"/>
              <a:t>конкорданс</a:t>
            </a:r>
            <a:r>
              <a:rPr lang="ru-RU" sz="3200" dirty="0" smtClean="0"/>
              <a:t>.</a:t>
            </a:r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Виды словарей в зависимости от расположения в нём материала: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Алфавитные</a:t>
            </a:r>
            <a:r>
              <a:rPr lang="ru-RU" dirty="0" smtClean="0"/>
              <a:t> – слова расположены по алфавиту;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Обратные (инверсионные) </a:t>
            </a:r>
            <a:r>
              <a:rPr lang="ru-RU" dirty="0" smtClean="0"/>
              <a:t>– располагают слова в </a:t>
            </a:r>
            <a:r>
              <a:rPr lang="ru-RU" dirty="0" err="1" smtClean="0"/>
              <a:t>в</a:t>
            </a:r>
            <a:r>
              <a:rPr lang="ru-RU" dirty="0" smtClean="0"/>
              <a:t> алфавитном порядке конечных букв, что важно для изучения </a:t>
            </a:r>
            <a:r>
              <a:rPr lang="ru-RU" dirty="0" err="1" smtClean="0"/>
              <a:t>пролуктивности</a:t>
            </a:r>
            <a:r>
              <a:rPr lang="ru-RU" dirty="0" smtClean="0"/>
              <a:t> словообразования.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Идеографические словари (тезаурусы) </a:t>
            </a:r>
            <a:r>
              <a:rPr lang="ru-RU" dirty="0" smtClean="0"/>
              <a:t>– осуществляют распределение слов по классам понятий.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Словари подразделяются на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717172"/>
          </a:xfrm>
        </p:spPr>
        <p:txBody>
          <a:bodyPr>
            <a:normAutofit/>
          </a:bodyPr>
          <a:lstStyle/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энциклопедические</a:t>
            </a:r>
            <a:r>
              <a:rPr lang="ru-RU" dirty="0" smtClean="0"/>
              <a:t> </a:t>
            </a:r>
            <a:r>
              <a:rPr lang="ru-RU" dirty="0" smtClean="0"/>
              <a:t>– распознают научные понятия, дают сведения о предметах и явлениях, событиях и лицах.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лингвистические</a:t>
            </a:r>
            <a:r>
              <a:rPr lang="ru-RU" dirty="0" smtClean="0"/>
              <a:t> – описывают слова с их значениями, употреблением, грамматическими характеристиками, стилевой принадлежностью, орфографическими и орфоэпическими нормами.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Основные</a:t>
            </a:r>
            <a:r>
              <a:rPr lang="ru-RU" dirty="0" smtClean="0"/>
              <a:t> </a:t>
            </a:r>
            <a:r>
              <a:rPr lang="ru-RU" b="1" dirty="0" smtClean="0"/>
              <a:t>типы лингвистических </a:t>
            </a:r>
            <a:r>
              <a:rPr lang="ru-RU" b="1" dirty="0" smtClean="0"/>
              <a:t>словарей по числу языков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17106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sz="3600" dirty="0" smtClean="0"/>
              <a:t>Одноязычные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sz="3600" dirty="0" smtClean="0"/>
              <a:t>Двуязычные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sz="3600" dirty="0" smtClean="0"/>
              <a:t>Полудвуязычные</a:t>
            </a:r>
            <a:endParaRPr lang="ru-RU" sz="3600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sz="3600" dirty="0" smtClean="0"/>
              <a:t>Многоязычные.</a:t>
            </a:r>
          </a:p>
          <a:p>
            <a:pPr marL="624078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pPr algn="ctr"/>
            <a:r>
              <a:rPr lang="ru-RU" b="1" dirty="0" smtClean="0"/>
              <a:t>Типы одноязычных </a:t>
            </a:r>
            <a:r>
              <a:rPr lang="ru-RU" b="1" dirty="0" smtClean="0"/>
              <a:t>словарей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 зависимости от способа описания слова, целей и задач: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Толковые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истолковывают и объясняют значения слов.</a:t>
            </a: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Аспектные</a:t>
            </a:r>
            <a:r>
              <a:rPr lang="ru-RU" dirty="0" smtClean="0"/>
              <a:t> – раскрывают отдельные аспекты слов и характер отношений между ними: исторические, этимологические, словообразовательные, грамматические, орфографические, орфоэпические, синонимические и т.д. 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ТОЛКОВЫЕ СЛОВАРИ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5143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/>
              <a:t>ЗАДАЧИ</a:t>
            </a:r>
            <a:r>
              <a:rPr lang="ru-RU" dirty="0" smtClean="0"/>
              <a:t>: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истолковать, объяснить значение слова с помощью логического определения, подбором синонимов или указанием на грамматическое отношение к другому слову;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дать грамматическую характеристику слова;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показать с помощью иллюстраций применение слова в речи;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дать характеристику стилистической принадлежности слова.</a:t>
            </a:r>
          </a:p>
          <a:p>
            <a:pPr marL="624078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28694"/>
          </a:xfrm>
        </p:spPr>
        <p:txBody>
          <a:bodyPr/>
          <a:lstStyle/>
          <a:p>
            <a:r>
              <a:rPr lang="ru-RU" b="1" dirty="0" smtClean="0"/>
              <a:t>Нормативные толковые словари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49424"/>
            <a:ext cx="7072362" cy="432511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– </a:t>
            </a:r>
            <a:r>
              <a:rPr lang="ru-RU" dirty="0" smtClean="0"/>
              <a:t>отбор слов и сведения о них даются в строгом соответствии с действующими языковыми </a:t>
            </a:r>
            <a:r>
              <a:rPr lang="ru-RU" dirty="0" smtClean="0"/>
              <a:t>нормами.</a:t>
            </a:r>
          </a:p>
          <a:p>
            <a:pPr lvl="0">
              <a:buNone/>
            </a:pPr>
            <a:r>
              <a:rPr lang="ru-RU" b="1" u="sng" dirty="0" smtClean="0"/>
              <a:t>Их </a:t>
            </a:r>
            <a:r>
              <a:rPr lang="ru-RU" b="1" u="sng" dirty="0" smtClean="0"/>
              <a:t>задача </a:t>
            </a:r>
            <a:r>
              <a:rPr lang="ru-RU" dirty="0" smtClean="0"/>
              <a:t>– объяснить значения слов и показать правила их использования в речи;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Толковый словарь </a:t>
            </a:r>
            <a:r>
              <a:rPr lang="ru-RU" dirty="0" smtClean="0"/>
              <a:t>русского языка» под ред. Д. Н. Ушакова.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643602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dirty="0" smtClean="0"/>
              <a:t>ТОВА'Р,</a:t>
            </a:r>
            <a:r>
              <a:rPr lang="ru-RU" sz="3100" dirty="0" smtClean="0"/>
              <a:t> а (у), </a:t>
            </a:r>
            <a:r>
              <a:rPr lang="ru-RU" sz="3100" b="1" i="1" dirty="0" smtClean="0"/>
              <a:t>м.</a:t>
            </a:r>
            <a:r>
              <a:rPr lang="ru-RU" sz="3100" b="1" dirty="0" smtClean="0"/>
              <a:t> 1.</a:t>
            </a:r>
            <a:r>
              <a:rPr lang="ru-RU" sz="3100" dirty="0" smtClean="0"/>
              <a:t> (мн. в знач. разных видов, сортов). Продукт труда, имеющий стоимость и распределяющийся в обществе путем купли-продажи (эконом.); вообще все, что является предметом торговли. </a:t>
            </a:r>
            <a:r>
              <a:rPr lang="ru-RU" sz="3100" i="1" dirty="0" smtClean="0"/>
              <a:t>Надо, наконец, понять, что товары производятся в последнем счете не для производства, а для потребления</a:t>
            </a:r>
            <a:r>
              <a:rPr lang="ru-RU" sz="3100" dirty="0" smtClean="0"/>
              <a:t> (Сталин). </a:t>
            </a:r>
            <a:r>
              <a:rPr lang="ru-RU" sz="3100" i="1" dirty="0" smtClean="0"/>
              <a:t>Мой корабль, стоящий на якоре в заливе, полон редких товаров (</a:t>
            </a:r>
            <a:r>
              <a:rPr lang="ru-RU" sz="3100" dirty="0" smtClean="0"/>
              <a:t>Жуковский). </a:t>
            </a:r>
            <a:r>
              <a:rPr lang="ru-RU" sz="3100" i="1" dirty="0" smtClean="0"/>
              <a:t>Красный т.</a:t>
            </a:r>
            <a:r>
              <a:rPr lang="ru-RU" sz="3100" dirty="0" smtClean="0"/>
              <a:t> (см. красный). </a:t>
            </a:r>
            <a:r>
              <a:rPr lang="ru-RU" sz="3100" i="1" dirty="0" smtClean="0"/>
              <a:t>В магазинах много товару. Ходкий т. Лежалый т. Колониальный т</a:t>
            </a:r>
            <a:r>
              <a:rPr lang="ru-RU" sz="3100" dirty="0" smtClean="0"/>
              <a:t>. </a:t>
            </a:r>
            <a:r>
              <a:rPr lang="ru-RU" sz="3100" b="1" dirty="0" smtClean="0"/>
              <a:t>2.</a:t>
            </a:r>
            <a:r>
              <a:rPr lang="ru-RU" sz="3100" dirty="0" smtClean="0"/>
              <a:t> (только ед.). Выделанная готовая кожа </a:t>
            </a:r>
            <a:r>
              <a:rPr lang="ru-RU" sz="3100" i="1" dirty="0" smtClean="0"/>
              <a:t>(</a:t>
            </a:r>
            <a:r>
              <a:rPr lang="ru-RU" sz="3100" i="1" dirty="0" err="1" smtClean="0"/>
              <a:t>сапож</a:t>
            </a:r>
            <a:r>
              <a:rPr lang="ru-RU" sz="3100" i="1" dirty="0" smtClean="0"/>
              <a:t>.). Опойковый т.</a:t>
            </a:r>
            <a:r>
              <a:rPr lang="ru-RU" sz="3100" dirty="0" smtClean="0"/>
              <a:t> </a:t>
            </a:r>
            <a:r>
              <a:rPr lang="ru-RU" sz="3100" b="1" dirty="0" smtClean="0"/>
              <a:t>3.</a:t>
            </a:r>
            <a:r>
              <a:rPr lang="ru-RU" sz="3100" dirty="0" smtClean="0"/>
              <a:t> (только ед.). Рудная смесь, готовая для проплавки (горн.). </a:t>
            </a:r>
            <a:r>
              <a:rPr lang="ru-RU" sz="3100" b="1" dirty="0" smtClean="0"/>
              <a:t>Живой товар. </a:t>
            </a:r>
            <a:r>
              <a:rPr lang="ru-RU" sz="3100" dirty="0" smtClean="0"/>
              <a:t>См. живой в 6 знач</a:t>
            </a:r>
            <a:r>
              <a:rPr lang="ru-RU" sz="3100" b="1" dirty="0" smtClean="0"/>
              <a:t>. Товар лицом показать</a:t>
            </a:r>
            <a:r>
              <a:rPr lang="ru-RU" sz="3100" dirty="0" smtClean="0"/>
              <a:t> – </a:t>
            </a:r>
            <a:r>
              <a:rPr lang="ru-RU" sz="3100" dirty="0" err="1" smtClean="0"/>
              <a:t>показать</a:t>
            </a:r>
            <a:r>
              <a:rPr lang="ru-RU" sz="3100" dirty="0" smtClean="0"/>
              <a:t> что-нибудь с лучшей, наиболее выгодной стороны. </a:t>
            </a:r>
            <a:r>
              <a:rPr lang="ru-RU" sz="3100" i="1" dirty="0" smtClean="0"/>
              <a:t>Едет из Петербурга ревизор... Слышно было, что все трусят, хлопочут, хотят товар лицом показать</a:t>
            </a:r>
            <a:r>
              <a:rPr lang="ru-RU" sz="3100" dirty="0" smtClean="0"/>
              <a:t> (Достоевский).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001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Ненормативные толковые словари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357430"/>
            <a:ext cx="7786742" cy="4217106"/>
          </a:xfrm>
        </p:spPr>
        <p:txBody>
          <a:bodyPr/>
          <a:lstStyle/>
          <a:p>
            <a:pPr lvl="0"/>
            <a:r>
              <a:rPr lang="ru-RU" b="1" dirty="0" smtClean="0"/>
              <a:t>– </a:t>
            </a:r>
            <a:r>
              <a:rPr lang="ru-RU" dirty="0" smtClean="0"/>
              <a:t>в них наряду с лексикой литературного языка приводится диалектная лексика с указанием территории её распространения, лексика, связанная с народными промыслами, ремёслами; </a:t>
            </a:r>
            <a:endParaRPr lang="ru-RU" dirty="0" smtClean="0"/>
          </a:p>
          <a:p>
            <a:pPr lvl="0">
              <a:buNone/>
            </a:pPr>
            <a:r>
              <a:rPr lang="ru-RU" b="1" u="sng" dirty="0" smtClean="0"/>
              <a:t>Их </a:t>
            </a:r>
            <a:r>
              <a:rPr lang="ru-RU" b="1" u="sng" dirty="0" smtClean="0"/>
              <a:t>назначение </a:t>
            </a:r>
            <a:r>
              <a:rPr lang="ru-RU" dirty="0" smtClean="0"/>
              <a:t>– описать возможно большее количество слов, входящих в сокровищницу языка.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Толковый </a:t>
            </a:r>
            <a:r>
              <a:rPr lang="ru-RU" dirty="0" smtClean="0"/>
              <a:t>словарь В.И. Даля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ДЕРЕВНЯ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ж. крестьянское селенье, в котором нет церкви. Деревенька, деревушка,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деревнишка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умалит. | Арх.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вологодск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поле, полоса, земля, пустошь; пашня. | Зап. груда срубленных дерев. | Деревянный дом,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противопол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каменица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 мещанина новая деревня (изба), великая семья, песня. На юге и западе деревню зовут селом. Не купи деревни, купи соседа. Помрешь, так прощай белый свет и наша деревня! Жить в деревне, не видать веселья. Какова деревня, такова и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обрядня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Не жалуй в город, я и в деревне живу. Ни в городе порукой, ни в дороге товарищ, ни в деревне сосед. Меж глаз деревня сгорела, прозевал. Деревня переехала поперек мужика, о бессмыслице. Деревенский, к деревне относящийся, там потребляемый или производимый; не городской, не фабричный; мужиковатый и необразованный и пр. Городское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телятко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умнее деревенского дитятка. Деревенская родня, что зубная боль, надоедает. Не мешайся деревенская собака промеж городских. 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Парадигматические 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71678"/>
            <a:ext cx="7643866" cy="45028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Возникают между противопосталенными языковыми единицами. </a:t>
            </a:r>
          </a:p>
          <a:p>
            <a:pPr>
              <a:buNone/>
            </a:pPr>
            <a:r>
              <a:rPr lang="ru-RU" dirty="0" smtClean="0"/>
              <a:t>Суть – сходство единиц по одним признакам и различие по другим, например,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идти, ехать, лететь, плыть</a:t>
            </a:r>
            <a:r>
              <a:rPr lang="ru-RU" dirty="0" smtClean="0"/>
              <a:t> объединяет общий признак «движение». </a:t>
            </a:r>
          </a:p>
          <a:p>
            <a:pPr>
              <a:buNone/>
            </a:pPr>
            <a:r>
              <a:rPr lang="ru-RU" dirty="0" smtClean="0"/>
              <a:t>Различает  по «средству передвижения», «поверхности передвижения» и т.д.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</p:spPr>
        <p:txBody>
          <a:bodyPr>
            <a:normAutofit/>
          </a:bodyPr>
          <a:lstStyle/>
          <a:p>
            <a:r>
              <a:rPr lang="ru-RU" b="1" dirty="0" smtClean="0"/>
              <a:t>ВИДЫ ТОЛКОВЫХ СЛОВАРЕЙ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большие (полные) </a:t>
            </a:r>
            <a:r>
              <a:rPr lang="ru-RU" dirty="0" smtClean="0"/>
              <a:t>– охватывают по возможности всю лексику литературного языка, поэтому их называют тезаурусами;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малые (краткие) </a:t>
            </a:r>
            <a:r>
              <a:rPr lang="ru-RU" dirty="0" smtClean="0"/>
              <a:t>– толкуют лишь наиболее активные в речи слова, а также частные словари  - отражают лишь некоторые тематические группы словарного состава языка, территориально и социально ограниченную лексику.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ВИДЫ ЧАСТНЫХ СЛОВАРЕЙ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терминологические</a:t>
            </a:r>
            <a:r>
              <a:rPr lang="ru-RU" i="1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объясняющие термины различных областей знаний;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диалектные</a:t>
            </a:r>
            <a:r>
              <a:rPr lang="ru-RU" i="1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содержащие диалектную лексику и дающие её объяснение;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словари языка писателей</a:t>
            </a:r>
            <a:r>
              <a:rPr lang="ru-RU" i="1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характеризующие лексику произведений того или иного писателя с указанием всех случаев её употребления в тексте;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словари отдельных разновидностей слова</a:t>
            </a:r>
            <a:r>
              <a:rPr lang="ru-RU" i="1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сокращений, собственных имён, географических названий и т.д. 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ВИДЫ АСПЕКТНЫХ СЛОВАРЕЙ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/>
          <a:lstStyle/>
          <a:p>
            <a:r>
              <a:rPr lang="ru-RU" b="1" dirty="0" smtClean="0"/>
              <a:t>Аспектные </a:t>
            </a:r>
            <a:r>
              <a:rPr lang="ru-RU" b="1" dirty="0" smtClean="0"/>
              <a:t>словари</a:t>
            </a:r>
            <a:r>
              <a:rPr lang="ru-RU" dirty="0" smtClean="0"/>
              <a:t> раскрывают отдельные аспекты слов и характер отношения между ними.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chemeClr val="tx2"/>
                </a:solidFill>
              </a:rPr>
              <a:t>Исторические словари</a:t>
            </a:r>
            <a:r>
              <a:rPr lang="ru-RU" i="1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– включают сведения, относящиеся к истории слов того или иного языка, которая обычно прослеживается по письменным памятникам, фиксируют лексику различных хронологических срезов.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/>
          <a:lstStyle/>
          <a:p>
            <a:r>
              <a:rPr lang="ru-RU" b="1" i="1" dirty="0" smtClean="0"/>
              <a:t>Этимологические</a:t>
            </a:r>
            <a:r>
              <a:rPr lang="ru-RU" dirty="0" smtClean="0"/>
              <a:t> </a:t>
            </a:r>
            <a:r>
              <a:rPr lang="ru-RU" b="1" i="1" dirty="0" smtClean="0"/>
              <a:t>словари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4632271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sz="3300" dirty="0" smtClean="0"/>
              <a:t>содержат </a:t>
            </a:r>
            <a:r>
              <a:rPr lang="ru-RU" sz="3300" dirty="0" smtClean="0"/>
              <a:t>сведения о наиболее древних значениях и их мотивировке, а также о первичных формах </a:t>
            </a:r>
            <a:r>
              <a:rPr lang="ru-RU" sz="3300" dirty="0" smtClean="0"/>
              <a:t>слов.</a:t>
            </a:r>
            <a:endParaRPr lang="ru-RU" sz="33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91802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КАЗНА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Древнерусское – казна.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Татарское – </a:t>
            </a:r>
            <a:r>
              <a:rPr lang="ru-RU" i="1" dirty="0" err="1" smtClean="0"/>
              <a:t>xazna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Впервые в памятниках письменности встречается в XIV в. и имеет значение «имущество, кладовая». В древнерусский язык слово пришло из языков азиатских народов (скорее всего, татар), где оно употреблялось в значении «сокровищница». Государственная казна – </a:t>
            </a:r>
            <a:r>
              <a:rPr lang="ru-RU" i="1" dirty="0" smtClean="0"/>
              <a:t>место, где находятся государственные финансы, собираемые посредством налогов.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Производные:</a:t>
            </a:r>
            <a:r>
              <a:rPr lang="ru-RU" dirty="0" smtClean="0"/>
              <a:t> казначей, казенный.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/>
          <a:lstStyle/>
          <a:p>
            <a:pPr lvl="0"/>
            <a:r>
              <a:rPr lang="ru-RU" b="1" i="1" dirty="0" smtClean="0"/>
              <a:t>Этимологические</a:t>
            </a:r>
            <a:r>
              <a:rPr lang="ru-RU" dirty="0" smtClean="0"/>
              <a:t> – содержать сведения о наиболее древних значениях и их мотивировке, а также о первичных формах слов;</a:t>
            </a:r>
          </a:p>
          <a:p>
            <a:pPr lvl="0"/>
            <a:r>
              <a:rPr lang="ru-RU" b="1" i="1" dirty="0" smtClean="0"/>
              <a:t>Словообразовательные</a:t>
            </a:r>
            <a:r>
              <a:rPr lang="ru-RU" dirty="0" smtClean="0"/>
              <a:t> – иллюстрируют словообразовательную структуру наиболее употребительных слов языка;</a:t>
            </a:r>
          </a:p>
          <a:p>
            <a:pPr lvl="0"/>
            <a:r>
              <a:rPr lang="ru-RU" b="1" i="1" dirty="0" smtClean="0"/>
              <a:t>Грамматические</a:t>
            </a:r>
            <a:r>
              <a:rPr lang="ru-RU" dirty="0" smtClean="0"/>
              <a:t> – дают представление о грамматических свойствах слова, в том числе его парадигме, т.е. совокупности всех его форм;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8676"/>
          </a:xfrm>
        </p:spPr>
        <p:txBody>
          <a:bodyPr/>
          <a:lstStyle/>
          <a:p>
            <a:pPr lvl="0"/>
            <a:r>
              <a:rPr lang="ru-RU" b="1" i="1" dirty="0" smtClean="0"/>
              <a:t>Орфографические</a:t>
            </a:r>
            <a:r>
              <a:rPr lang="ru-RU" dirty="0" smtClean="0"/>
              <a:t> – фиксируют нормативное написание слов;</a:t>
            </a:r>
          </a:p>
          <a:p>
            <a:pPr lvl="0"/>
            <a:r>
              <a:rPr lang="ru-RU" b="1" i="1" dirty="0" smtClean="0"/>
              <a:t>Орфоэпические</a:t>
            </a:r>
            <a:r>
              <a:rPr lang="ru-RU" dirty="0" smtClean="0"/>
              <a:t> – содержать информацию о нормативном произношении и ударении слова;</a:t>
            </a:r>
          </a:p>
          <a:p>
            <a:pPr lvl="0"/>
            <a:r>
              <a:rPr lang="ru-RU" b="1" i="1" dirty="0" smtClean="0"/>
              <a:t>Словари синонимов (синонимические</a:t>
            </a:r>
            <a:r>
              <a:rPr lang="ru-RU" dirty="0" smtClean="0"/>
              <a:t>) – характеризуют синонимические ряды при их доминанте и дают иллюстративный материал к ним;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901014" cy="5288676"/>
          </a:xfrm>
        </p:spPr>
        <p:txBody>
          <a:bodyPr/>
          <a:lstStyle/>
          <a:p>
            <a:pPr lvl="0"/>
            <a:r>
              <a:rPr lang="ru-RU" b="1" i="1" dirty="0" smtClean="0"/>
              <a:t>Словари антонимов (антонимические)</a:t>
            </a:r>
            <a:r>
              <a:rPr lang="ru-RU" dirty="0" smtClean="0"/>
              <a:t> – фиксируют антонимические однокоренные и разнокоренные пары;</a:t>
            </a:r>
          </a:p>
          <a:p>
            <a:pPr lvl="0"/>
            <a:r>
              <a:rPr lang="ru-RU" b="1" i="1" dirty="0" smtClean="0"/>
              <a:t>Словари омонимов (омонимические)</a:t>
            </a:r>
            <a:r>
              <a:rPr lang="ru-RU" dirty="0" smtClean="0"/>
              <a:t> – приводят омонимические пары, дают квалификацию омонимов с точки зрения их образования и происхождения;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СЛОВАРЬ ПАРОНИМОВ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dirty="0" smtClean="0"/>
              <a:t>СКРЫТ</a:t>
            </a:r>
            <a:r>
              <a:rPr lang="ru-RU" sz="3100" b="1" dirty="0" smtClean="0"/>
              <a:t>Н</a:t>
            </a:r>
            <a:r>
              <a:rPr lang="ru-RU" sz="3100" dirty="0" smtClean="0"/>
              <a:t>ЫЙ // СКРЫТЫЙ</a:t>
            </a:r>
          </a:p>
          <a:p>
            <a:pPr>
              <a:buNone/>
            </a:pPr>
            <a:r>
              <a:rPr lang="ru-RU" sz="3100" dirty="0" smtClean="0"/>
              <a:t>Составляют гнездо пар с паронимами </a:t>
            </a:r>
            <a:r>
              <a:rPr lang="ru-RU" sz="3100" i="1" dirty="0" smtClean="0"/>
              <a:t>скрытно</a:t>
            </a:r>
            <a:r>
              <a:rPr lang="ru-RU" sz="3100" b="1" i="1" dirty="0" smtClean="0"/>
              <a:t> // </a:t>
            </a:r>
            <a:r>
              <a:rPr lang="ru-RU" sz="3100" i="1" dirty="0" smtClean="0"/>
              <a:t>скрыто.</a:t>
            </a:r>
            <a:endParaRPr lang="ru-RU" sz="3100" dirty="0" smtClean="0"/>
          </a:p>
          <a:p>
            <a:pPr>
              <a:buNone/>
            </a:pPr>
            <a:r>
              <a:rPr lang="ru-RU" sz="3100" b="1" dirty="0" smtClean="0"/>
              <a:t>СКРЫТНЫЙ. </a:t>
            </a:r>
            <a:r>
              <a:rPr lang="ru-RU" sz="3100" dirty="0" smtClean="0"/>
              <a:t>Не склонный делиться с другими своими мыслями, переживаниями, намерениями, неот­кровенный. </a:t>
            </a:r>
            <a:r>
              <a:rPr lang="ru-RU" sz="3100" i="1" dirty="0" smtClean="0"/>
              <a:t>Синоним: </a:t>
            </a:r>
            <a:r>
              <a:rPr lang="ru-RU" sz="3100" dirty="0" smtClean="0"/>
              <a:t>замкнутый. </a:t>
            </a:r>
            <a:r>
              <a:rPr lang="ru-RU" sz="3100" i="1" dirty="0" smtClean="0"/>
              <a:t>Антонимы: </a:t>
            </a:r>
            <a:r>
              <a:rPr lang="ru-RU" sz="3100" dirty="0" smtClean="0"/>
              <a:t>откровенный, искренний. </a:t>
            </a:r>
            <a:r>
              <a:rPr lang="ru-RU" sz="3100" b="1" dirty="0" err="1" smtClean="0"/>
              <a:t>Скрытн|ый</a:t>
            </a:r>
            <a:r>
              <a:rPr lang="ru-RU" sz="3100" b="1" dirty="0" smtClean="0"/>
              <a:t>: </a:t>
            </a:r>
            <a:r>
              <a:rPr lang="ru-RU" sz="3100" dirty="0" err="1" smtClean="0"/>
              <a:t>~ый</a:t>
            </a:r>
            <a:r>
              <a:rPr lang="ru-RU" sz="3100" dirty="0" smtClean="0"/>
              <a:t> человек; </a:t>
            </a:r>
            <a:r>
              <a:rPr lang="ru-RU" sz="3100" dirty="0" err="1" smtClean="0"/>
              <a:t>~ая</a:t>
            </a:r>
            <a:r>
              <a:rPr lang="ru-RU" sz="3100" dirty="0" smtClean="0"/>
              <a:t> особа; </a:t>
            </a:r>
            <a:r>
              <a:rPr lang="ru-RU" sz="3100" dirty="0" err="1" smtClean="0"/>
              <a:t>~ое</a:t>
            </a:r>
            <a:r>
              <a:rPr lang="ru-RU" sz="3100" dirty="0" smtClean="0"/>
              <a:t> существо; </a:t>
            </a:r>
            <a:r>
              <a:rPr lang="ru-RU" sz="3100" dirty="0" err="1" smtClean="0"/>
              <a:t>~ые</a:t>
            </a:r>
            <a:r>
              <a:rPr lang="ru-RU" sz="3100" dirty="0" smtClean="0"/>
              <a:t> люди; </a:t>
            </a:r>
            <a:r>
              <a:rPr lang="ru-RU" sz="3100" dirty="0" err="1" smtClean="0"/>
              <a:t>~ый</a:t>
            </a:r>
            <a:r>
              <a:rPr lang="ru-RU" sz="3100" dirty="0" smtClean="0"/>
              <a:t> характер.</a:t>
            </a:r>
          </a:p>
          <a:p>
            <a:pPr>
              <a:buNone/>
            </a:pPr>
            <a:r>
              <a:rPr lang="ru-RU" sz="3100" b="1" dirty="0" smtClean="0"/>
              <a:t>О   </a:t>
            </a:r>
            <a:r>
              <a:rPr lang="ru-RU" sz="3100" dirty="0" smtClean="0"/>
              <a:t>И должно быть,  характером   [сын]  тоже  в  неё —  замкнутый, скрытный,  неласковый. Л.Уварова. Сын капитана Алексича.</a:t>
            </a:r>
          </a:p>
          <a:p>
            <a:pPr>
              <a:buNone/>
            </a:pPr>
            <a:r>
              <a:rPr lang="ru-RU" sz="3100" b="1" dirty="0" smtClean="0"/>
              <a:t>СКРЫТЫЙ. </a:t>
            </a:r>
            <a:r>
              <a:rPr lang="ru-RU" sz="3100" dirty="0" smtClean="0"/>
              <a:t>Тайный, не обнаруживающийся явно. </a:t>
            </a:r>
            <a:r>
              <a:rPr lang="ru-RU" sz="3100" i="1" dirty="0" smtClean="0"/>
              <a:t>Антоним: </a:t>
            </a:r>
            <a:r>
              <a:rPr lang="ru-RU" sz="3100" dirty="0" smtClean="0"/>
              <a:t>явный. </a:t>
            </a:r>
            <a:r>
              <a:rPr lang="ru-RU" sz="3100" b="1" dirty="0" err="1" smtClean="0"/>
              <a:t>Скрыт|ый</a:t>
            </a:r>
            <a:r>
              <a:rPr lang="ru-RU" sz="3100" b="1" dirty="0" smtClean="0"/>
              <a:t>: </a:t>
            </a:r>
            <a:r>
              <a:rPr lang="ru-RU" sz="3100" dirty="0" err="1" smtClean="0"/>
              <a:t>~ый</a:t>
            </a:r>
            <a:r>
              <a:rPr lang="ru-RU" sz="3100" dirty="0" smtClean="0"/>
              <a:t> смысл, намёк; </a:t>
            </a:r>
            <a:r>
              <a:rPr lang="ru-RU" sz="3100" dirty="0" err="1" smtClean="0"/>
              <a:t>~ая</a:t>
            </a:r>
            <a:r>
              <a:rPr lang="ru-RU" sz="3100" dirty="0" smtClean="0"/>
              <a:t> вражда, ирония, боль; </a:t>
            </a:r>
            <a:r>
              <a:rPr lang="ru-RU" sz="3100" dirty="0" err="1" smtClean="0"/>
              <a:t>~ое</a:t>
            </a:r>
            <a:r>
              <a:rPr lang="ru-RU" sz="3100" dirty="0" smtClean="0"/>
              <a:t> волнение, наблюдение; </a:t>
            </a:r>
            <a:r>
              <a:rPr lang="ru-RU" sz="3100" dirty="0" err="1" smtClean="0"/>
              <a:t>~ая</a:t>
            </a:r>
            <a:r>
              <a:rPr lang="ru-RU" sz="3100" dirty="0" smtClean="0"/>
              <a:t> сила; </a:t>
            </a:r>
            <a:r>
              <a:rPr lang="ru-RU" sz="3100" dirty="0" err="1" smtClean="0"/>
              <a:t>~ый</a:t>
            </a:r>
            <a:r>
              <a:rPr lang="ru-RU" sz="3100" dirty="0" smtClean="0"/>
              <a:t> темперамент; </a:t>
            </a:r>
            <a:r>
              <a:rPr lang="ru-RU" sz="3100" dirty="0" err="1" smtClean="0"/>
              <a:t>~ые</a:t>
            </a:r>
            <a:r>
              <a:rPr lang="ru-RU" sz="3100" dirty="0" smtClean="0"/>
              <a:t> возможности, резервы, помыслы, происки; </a:t>
            </a:r>
            <a:r>
              <a:rPr lang="ru-RU" sz="3100" dirty="0" err="1" smtClean="0"/>
              <a:t>~ый</a:t>
            </a:r>
            <a:r>
              <a:rPr lang="ru-RU" sz="3100" dirty="0" smtClean="0"/>
              <a:t> неприятель. </a:t>
            </a:r>
            <a:r>
              <a:rPr lang="ru-RU" sz="3100" b="1" dirty="0" smtClean="0"/>
              <a:t>О </a:t>
            </a:r>
            <a:r>
              <a:rPr lang="ru-RU" sz="3100" dirty="0" smtClean="0"/>
              <a:t>Любовь к Вареньке освободила всю скрытую в моей душе способность любви. Л.Толстой. После бала.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lvl="0"/>
            <a:r>
              <a:rPr lang="ru-RU" b="1" i="1" dirty="0" smtClean="0"/>
              <a:t>Словари паронимов</a:t>
            </a:r>
            <a:r>
              <a:rPr lang="ru-RU" dirty="0" smtClean="0"/>
              <a:t> – предлагают толкование слов-паронимов, указывают на различия в их сочетаемости, объясняют случаи ошибочного употребления;</a:t>
            </a:r>
          </a:p>
          <a:p>
            <a:pPr lvl="0"/>
            <a:r>
              <a:rPr lang="ru-RU" b="1" i="1" dirty="0" smtClean="0"/>
              <a:t>Частотные </a:t>
            </a:r>
            <a:r>
              <a:rPr lang="ru-RU" dirty="0" smtClean="0"/>
              <a:t>– фиксируют частотность употребления слова в тексте;</a:t>
            </a:r>
          </a:p>
          <a:p>
            <a:pPr lvl="0"/>
            <a:r>
              <a:rPr lang="ru-RU" dirty="0" smtClean="0"/>
              <a:t> </a:t>
            </a:r>
            <a:r>
              <a:rPr lang="ru-RU" b="1" i="1" dirty="0" smtClean="0"/>
              <a:t>Фразеологические</a:t>
            </a:r>
            <a:r>
              <a:rPr lang="ru-RU" dirty="0" smtClean="0"/>
              <a:t> – систематизируют фразеологический фонд того или иного языка;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43050"/>
            <a:ext cx="7572428" cy="4931486"/>
          </a:xfrm>
        </p:spPr>
        <p:txBody>
          <a:bodyPr/>
          <a:lstStyle/>
          <a:p>
            <a:pPr lvl="0"/>
            <a:r>
              <a:rPr lang="ru-RU" b="1" i="1" dirty="0" smtClean="0"/>
              <a:t>Ассоциативные</a:t>
            </a:r>
            <a:r>
              <a:rPr lang="ru-RU" dirty="0" smtClean="0"/>
              <a:t> – строятся на основе изучения связей слов, ассоциаций, существующих между словами в сознании говорящих;</a:t>
            </a:r>
          </a:p>
          <a:p>
            <a:pPr lvl="0"/>
            <a:r>
              <a:rPr lang="ru-RU" b="1" i="1" dirty="0" smtClean="0"/>
              <a:t>Терминологические</a:t>
            </a:r>
            <a:r>
              <a:rPr lang="ru-RU" dirty="0" smtClean="0"/>
              <a:t> – классифицируют лексику языка по отраслям знаний.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442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В </a:t>
            </a:r>
            <a:r>
              <a:rPr lang="ru-RU" sz="3200" dirty="0" smtClean="0"/>
              <a:t>лексико-семантическую парадигму объединяются слова, связанные отношениями</a:t>
            </a:r>
            <a:r>
              <a:rPr lang="ru-RU" sz="3200" dirty="0" smtClean="0"/>
              <a:t>:</a:t>
            </a:r>
          </a:p>
          <a:p>
            <a:pPr>
              <a:buNone/>
            </a:pPr>
            <a:endParaRPr lang="ru-RU" sz="3200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sz="3200" b="1" i="1" dirty="0" smtClean="0"/>
              <a:t>Равнозначности</a:t>
            </a:r>
            <a:r>
              <a:rPr lang="ru-RU" sz="3200" dirty="0" smtClean="0"/>
              <a:t> (синонимы);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sz="3200" b="1" i="1" dirty="0" smtClean="0"/>
              <a:t>Противоположности</a:t>
            </a:r>
            <a:r>
              <a:rPr lang="ru-RU" sz="3200" dirty="0" smtClean="0"/>
              <a:t> (антонимы);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sz="3200" b="1" i="1" dirty="0" smtClean="0"/>
              <a:t>Включения </a:t>
            </a:r>
            <a:r>
              <a:rPr lang="ru-RU" sz="3200" dirty="0" smtClean="0"/>
              <a:t>(родовой термин – видовой термин</a:t>
            </a:r>
            <a:r>
              <a:rPr lang="ru-RU" sz="3200" dirty="0" smtClean="0"/>
              <a:t>):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дерево- сосна;</a:t>
            </a:r>
            <a:endParaRPr lang="ru-RU" sz="32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624078" lvl="0" indent="-514350">
              <a:buFont typeface="+mj-lt"/>
              <a:buAutoNum type="arabicPeriod"/>
            </a:pPr>
            <a:r>
              <a:rPr lang="ru-RU" sz="3200" b="1" i="1" dirty="0" smtClean="0"/>
              <a:t>Соположенности</a:t>
            </a:r>
            <a:r>
              <a:rPr lang="ru-RU" sz="3200" dirty="0" smtClean="0"/>
              <a:t> (семантический ряд</a:t>
            </a:r>
            <a:r>
              <a:rPr lang="ru-RU" sz="3200" dirty="0" smtClean="0"/>
              <a:t>).</a:t>
            </a:r>
            <a:endParaRPr lang="ru-RU" sz="3200" dirty="0" smtClean="0"/>
          </a:p>
          <a:p>
            <a:pPr marL="624078" indent="-514350">
              <a:buNone/>
            </a:pPr>
            <a:r>
              <a:rPr lang="ru-RU" sz="3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/>
          <a:lstStyle/>
          <a:p>
            <a:pPr algn="ctr"/>
            <a:r>
              <a:rPr lang="ru-RU" b="1" dirty="0" smtClean="0"/>
              <a:t>Словари сочетаемости слов</a:t>
            </a:r>
            <a:endParaRPr lang="ru-RU" b="1" dirty="0"/>
          </a:p>
        </p:txBody>
      </p:sp>
      <p:pic>
        <p:nvPicPr>
          <p:cNvPr id="4" name="Picture 2" descr="C:\Documents and Settings\Администратор.COMPANY-58490E9\Мои документы\Мои рисунки\42_0173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01122" cy="5072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Козырев В.А., Черняк В.Д. Русская лексикография. М.: Дрофа, 2004.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Заскока С.А. Введение в языкознание. М.: Приор, 2005. С. </a:t>
            </a:r>
            <a:r>
              <a:rPr lang="ru-RU" dirty="0" smtClean="0"/>
              <a:t>142-145.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</a:t>
            </a:r>
            <a:r>
              <a:rPr lang="ru-RU" dirty="0" smtClean="0"/>
              <a:t>151-155.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Маслов Ю.С. Введение в языкознание. М.: Высшая школа, 1997. – С. </a:t>
            </a:r>
            <a:r>
              <a:rPr lang="ru-RU" dirty="0" smtClean="0"/>
              <a:t>120-125</a:t>
            </a:r>
            <a:r>
              <a:rPr lang="ru-RU" dirty="0" smtClean="0"/>
              <a:t>.</a:t>
            </a:r>
          </a:p>
          <a:p>
            <a:pPr marL="624078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Синонимические отношения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928802"/>
            <a:ext cx="7500990" cy="46457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связывают слова одной и той же части речи, которые обладают тождественным лексическим значением или же близкими лексическими значениями.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Синонимы </a:t>
            </a:r>
            <a:r>
              <a:rPr lang="ru-RU" dirty="0" smtClean="0"/>
              <a:t>образуют синонимические </a:t>
            </a:r>
            <a:r>
              <a:rPr lang="ru-RU" dirty="0" smtClean="0"/>
              <a:t>ряды: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смелый – храбрый – мужественный – бравый </a:t>
            </a:r>
            <a:r>
              <a:rPr lang="ru-RU" dirty="0" smtClean="0"/>
              <a:t>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829576" cy="5645866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2"/>
                </a:solidFill>
              </a:rPr>
              <a:t>Антонимические отношения</a:t>
            </a:r>
            <a:r>
              <a:rPr lang="ru-RU" u="sng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связывают слова по контрасту, противоположности их значений. Антонимы обычно образуют устойчивые </a:t>
            </a:r>
            <a:r>
              <a:rPr lang="ru-RU" dirty="0" smtClean="0"/>
              <a:t>пары: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мужчина – женщина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b="1" u="sng" dirty="0" smtClean="0">
                <a:solidFill>
                  <a:schemeClr val="tx2"/>
                </a:solidFill>
              </a:rPr>
              <a:t>Гипонимия</a:t>
            </a:r>
            <a:r>
              <a:rPr lang="ru-RU" dirty="0" smtClean="0"/>
              <a:t> – тип семантических отношений, при котором слова, обозначающие вид или часть, семантически подчиняются словам, собственно обозначающим род или </a:t>
            </a:r>
            <a:r>
              <a:rPr lang="ru-RU" dirty="0" smtClean="0"/>
              <a:t>целое: (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цветок</a:t>
            </a:r>
            <a:r>
              <a:rPr lang="ru-RU" dirty="0" smtClean="0"/>
              <a:t>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ромашка – колокольчик, василёк</a:t>
            </a:r>
            <a:r>
              <a:rPr lang="ru-RU" dirty="0" smtClean="0"/>
              <a:t>...)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II. </a:t>
            </a:r>
            <a:r>
              <a:rPr lang="ru-RU" b="1" dirty="0" smtClean="0"/>
              <a:t>Лексико-семантические объединения слов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7286676" cy="44314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Лексика – это система.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Важнейшим </a:t>
            </a:r>
            <a:r>
              <a:rPr lang="ru-RU" dirty="0" smtClean="0"/>
              <a:t>проявлением системности лексики является принципиальная возможность описывать её путём выделения разного рода семантических объединений: лексико-семантических полей, </a:t>
            </a:r>
            <a:r>
              <a:rPr lang="ru-RU" dirty="0" smtClean="0"/>
              <a:t>ЛСГ,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тематических групп.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Лексико-семантическая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436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dirty="0" smtClean="0"/>
              <a:t>совокупность </a:t>
            </a:r>
            <a:r>
              <a:rPr lang="ru-RU" dirty="0" smtClean="0"/>
              <a:t>слов, относящихся к одной части речи, объединённых внутриязыковыми связями на основе </a:t>
            </a:r>
            <a:r>
              <a:rPr lang="ru-RU" dirty="0" err="1" smtClean="0"/>
              <a:t>взимообусловленных</a:t>
            </a:r>
            <a:r>
              <a:rPr lang="ru-RU" dirty="0" smtClean="0"/>
              <a:t> и взаимосвязанных элементов значения. Члены ЛСГ связаны между собой семантико-парадигматическими отношениями (синонимии, антонимии, дифференциации, обобщений и т.д</a:t>
            </a:r>
            <a:r>
              <a:rPr lang="ru-RU" dirty="0" smtClean="0"/>
              <a:t>.):  </a:t>
            </a:r>
            <a:r>
              <a:rPr lang="ru-RU" dirty="0" smtClean="0"/>
              <a:t>ряд глаголов: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собрать, соединить, связать, сколоть, сшить, склеить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обладают общим значением соединения.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Соединить</a:t>
            </a:r>
            <a:r>
              <a:rPr lang="ru-RU" dirty="0" smtClean="0"/>
              <a:t> </a:t>
            </a:r>
            <a:r>
              <a:rPr lang="ru-RU" dirty="0" smtClean="0"/>
              <a:t>– идентификатор ЛСГ.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Лексико-семантическое поле (ЛСП)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совокупность ЯЕ, объединённых общностью значения и представляющих предметное, понятийное или функциональное сходство обозначенных </a:t>
            </a:r>
            <a:r>
              <a:rPr lang="ru-RU" dirty="0" smtClean="0"/>
              <a:t>явлений: </a:t>
            </a:r>
            <a:r>
              <a:rPr lang="ru-RU" dirty="0" smtClean="0"/>
              <a:t>ряд </a:t>
            </a:r>
            <a:r>
              <a:rPr lang="ru-RU" dirty="0" err="1" smtClean="0"/>
              <a:t>парадигматически</a:t>
            </a:r>
            <a:r>
              <a:rPr lang="ru-RU" dirty="0" smtClean="0"/>
              <a:t> связанных слов или их отдельных значений. ЛСП объединяет несколько ЛСГ.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Именем </a:t>
            </a:r>
            <a:r>
              <a:rPr lang="ru-RU" dirty="0" smtClean="0"/>
              <a:t>поля обычно является словосочетание. Например, ЛСП глаголов состояния включает ЛСГ физического и психического состояния: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болеть, страдать, волноваться, радоваться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/>
              <a:t>и т.п. ЛСГ физических процессов: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дышать, кашлять, спать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;</a:t>
            </a:r>
            <a:r>
              <a:rPr lang="ru-RU" dirty="0" smtClean="0"/>
              <a:t> ЛСГ бытия: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жить, существовать</a:t>
            </a:r>
            <a:r>
              <a:rPr lang="ru-RU" dirty="0" smtClean="0"/>
              <a:t> и т.д.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153</TotalTime>
  <Words>2202</Words>
  <PresentationFormat>Экран (4:3)</PresentationFormat>
  <Paragraphs>155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Городская</vt:lpstr>
      <vt:lpstr>ЛЕКСИКОЛОГИЯ. ЛЕКСИКОГРАФИЯ</vt:lpstr>
      <vt:lpstr>I. ЛЕКСИКА КАК СИСТЕМА</vt:lpstr>
      <vt:lpstr>Парадигматические отношения</vt:lpstr>
      <vt:lpstr>Слайд 4</vt:lpstr>
      <vt:lpstr>Синонимические отношения </vt:lpstr>
      <vt:lpstr>Слайд 6</vt:lpstr>
      <vt:lpstr>II. Лексико-семантические объединения слов</vt:lpstr>
      <vt:lpstr>Лексико-семантическая группа</vt:lpstr>
      <vt:lpstr>Лексико-семантическое поле (ЛСП)</vt:lpstr>
      <vt:lpstr>Тематическая группа</vt:lpstr>
      <vt:lpstr>Ассоциативная группа</vt:lpstr>
      <vt:lpstr>ПОЛИСЕМИЯ</vt:lpstr>
      <vt:lpstr>ОМОНИМИЯ</vt:lpstr>
      <vt:lpstr>Классификация  словарного состава языка</vt:lpstr>
      <vt:lpstr>Пассивная лексика </vt:lpstr>
      <vt:lpstr>Слайд 16</vt:lpstr>
      <vt:lpstr>Неологизмы</vt:lpstr>
      <vt:lpstr>ЛЕКСИКОГРАФИЯ</vt:lpstr>
      <vt:lpstr>СЛОВАРЬ</vt:lpstr>
      <vt:lpstr>СЛОВАРИ И ИХ ТИПЫ</vt:lpstr>
      <vt:lpstr>Виды словарей в зависимости от расположения в нём материала: </vt:lpstr>
      <vt:lpstr>Словари подразделяются на:</vt:lpstr>
      <vt:lpstr>Основные типы лингвистических словарей по числу языков: </vt:lpstr>
      <vt:lpstr>Типы одноязычных словарей</vt:lpstr>
      <vt:lpstr>ТОЛКОВЫЕ СЛОВАРИ</vt:lpstr>
      <vt:lpstr>Нормативные толковые словари </vt:lpstr>
      <vt:lpstr>Толковый словарь русского языка» под ред. Д. Н. Ушакова.  </vt:lpstr>
      <vt:lpstr>Ненормативные толковые словари  </vt:lpstr>
      <vt:lpstr>Толковый словарь В.И. Даля</vt:lpstr>
      <vt:lpstr>ВИДЫ ТОЛКОВЫХ СЛОВАРЕЙ:</vt:lpstr>
      <vt:lpstr>ВИДЫ ЧАСТНЫХ СЛОВАРЕЙ</vt:lpstr>
      <vt:lpstr>ВИДЫ АСПЕКТНЫХ СЛОВАРЕЙ</vt:lpstr>
      <vt:lpstr>Этимологические словари</vt:lpstr>
      <vt:lpstr>Слайд 34</vt:lpstr>
      <vt:lpstr>Слайд 35</vt:lpstr>
      <vt:lpstr>Слайд 36</vt:lpstr>
      <vt:lpstr>СЛОВАРЬ ПАРОНИМОВ</vt:lpstr>
      <vt:lpstr>Слайд 38</vt:lpstr>
      <vt:lpstr>Слайд 39</vt:lpstr>
      <vt:lpstr>Словари сочетаемости слов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ЛЕКСИКОГРАФИЯ</dc:title>
  <cp:lastModifiedBy>Марина</cp:lastModifiedBy>
  <cp:revision>56</cp:revision>
  <dcterms:modified xsi:type="dcterms:W3CDTF">2010-12-17T09:40:08Z</dcterms:modified>
</cp:coreProperties>
</file>