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90" r:id="rId3"/>
    <p:sldId id="257" r:id="rId4"/>
    <p:sldId id="271" r:id="rId5"/>
    <p:sldId id="273" r:id="rId6"/>
    <p:sldId id="275" r:id="rId7"/>
    <p:sldId id="285" r:id="rId8"/>
    <p:sldId id="277" r:id="rId9"/>
    <p:sldId id="276" r:id="rId10"/>
    <p:sldId id="286" r:id="rId11"/>
    <p:sldId id="272" r:id="rId12"/>
    <p:sldId id="274" r:id="rId13"/>
    <p:sldId id="279" r:id="rId14"/>
    <p:sldId id="260" r:id="rId15"/>
    <p:sldId id="278" r:id="rId16"/>
    <p:sldId id="267" r:id="rId17"/>
    <p:sldId id="268" r:id="rId18"/>
    <p:sldId id="258" r:id="rId19"/>
    <p:sldId id="259" r:id="rId20"/>
    <p:sldId id="261" r:id="rId21"/>
    <p:sldId id="263" r:id="rId22"/>
    <p:sldId id="280" r:id="rId23"/>
    <p:sldId id="281" r:id="rId24"/>
    <p:sldId id="262" r:id="rId25"/>
    <p:sldId id="282" r:id="rId26"/>
    <p:sldId id="283" r:id="rId27"/>
    <p:sldId id="284" r:id="rId28"/>
    <p:sldId id="265" r:id="rId29"/>
    <p:sldId id="266" r:id="rId30"/>
    <p:sldId id="264" r:id="rId31"/>
    <p:sldId id="270" r:id="rId32"/>
    <p:sldId id="287" r:id="rId33"/>
    <p:sldId id="288" r:id="rId34"/>
    <p:sldId id="289" r:id="rId35"/>
    <p:sldId id="26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659" autoAdjust="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D0BB7A-911D-46CB-8781-5E8D66C61DB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35D379-4D5C-41B2-95FC-007CA6781628}">
      <dgm:prSet phldrT="[Текст]"/>
      <dgm:spPr/>
      <dgm:t>
        <a:bodyPr/>
        <a:lstStyle/>
        <a:p>
          <a:r>
            <a:rPr lang="ru-RU" dirty="0" smtClean="0"/>
            <a:t>Россия</a:t>
          </a:r>
          <a:endParaRPr lang="ru-RU" dirty="0"/>
        </a:p>
      </dgm:t>
    </dgm:pt>
    <dgm:pt modelId="{A816763C-6FC3-45FD-BECF-48A10A33F5CA}" type="parTrans" cxnId="{364DB870-5C73-4DD0-A2A7-0EE239967241}">
      <dgm:prSet/>
      <dgm:spPr/>
      <dgm:t>
        <a:bodyPr/>
        <a:lstStyle/>
        <a:p>
          <a:endParaRPr lang="ru-RU"/>
        </a:p>
      </dgm:t>
    </dgm:pt>
    <dgm:pt modelId="{81892C09-3754-44F1-B759-2CA926F88547}" type="sibTrans" cxnId="{364DB870-5C73-4DD0-A2A7-0EE239967241}">
      <dgm:prSet/>
      <dgm:spPr/>
      <dgm:t>
        <a:bodyPr/>
        <a:lstStyle/>
        <a:p>
          <a:endParaRPr lang="ru-RU"/>
        </a:p>
      </dgm:t>
    </dgm:pt>
    <dgm:pt modelId="{2C734C5F-3557-401E-AD8B-E2B995E1787E}">
      <dgm:prSet phldrT="[Текст]"/>
      <dgm:spPr/>
      <dgm:t>
        <a:bodyPr/>
        <a:lstStyle/>
        <a:p>
          <a:r>
            <a:rPr lang="ru-RU" b="0" i="0" dirty="0" smtClean="0"/>
            <a:t>«Комфортная Россия»</a:t>
          </a:r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A398271A-8583-48BA-AE25-197757BF677A}" type="parTrans" cxnId="{04C2C70F-A898-4F1D-9AC5-E1E848634EAD}">
      <dgm:prSet/>
      <dgm:spPr/>
      <dgm:t>
        <a:bodyPr/>
        <a:lstStyle/>
        <a:p>
          <a:endParaRPr lang="ru-RU"/>
        </a:p>
      </dgm:t>
    </dgm:pt>
    <dgm:pt modelId="{D3D1B8C9-F641-4EB7-8D72-41F515489EEA}" type="sibTrans" cxnId="{04C2C70F-A898-4F1D-9AC5-E1E848634EAD}">
      <dgm:prSet/>
      <dgm:spPr/>
      <dgm:t>
        <a:bodyPr/>
        <a:lstStyle/>
        <a:p>
          <a:endParaRPr lang="ru-RU"/>
        </a:p>
      </dgm:t>
    </dgm:pt>
    <dgm:pt modelId="{E26AA28A-60E4-4D8B-9BFF-4EEE81C2D67E}">
      <dgm:prSet phldrT="[Текст]"/>
      <dgm:spPr/>
      <dgm:t>
        <a:bodyPr/>
        <a:lstStyle/>
        <a:p>
          <a:r>
            <a:rPr lang="ru-RU" dirty="0" smtClean="0"/>
            <a:t>« </a:t>
          </a:r>
          <a:r>
            <a:rPr lang="ru-RU" dirty="0" err="1" smtClean="0"/>
            <a:t>Техно-гаджет</a:t>
          </a:r>
          <a:r>
            <a:rPr lang="ru-RU" dirty="0" smtClean="0"/>
            <a:t> Россия»</a:t>
          </a:r>
          <a:endParaRPr lang="ru-RU" dirty="0"/>
        </a:p>
      </dgm:t>
    </dgm:pt>
    <dgm:pt modelId="{9A267A17-B3C1-4A68-8C48-9FB87E15C1C6}" type="parTrans" cxnId="{9FFE5CB7-AFE6-428A-8E60-FAA7A61546A4}">
      <dgm:prSet/>
      <dgm:spPr/>
      <dgm:t>
        <a:bodyPr/>
        <a:lstStyle/>
        <a:p>
          <a:endParaRPr lang="ru-RU"/>
        </a:p>
      </dgm:t>
    </dgm:pt>
    <dgm:pt modelId="{C4A18D42-B496-4E72-9934-A27FC5FF9346}" type="sibTrans" cxnId="{9FFE5CB7-AFE6-428A-8E60-FAA7A61546A4}">
      <dgm:prSet/>
      <dgm:spPr/>
      <dgm:t>
        <a:bodyPr/>
        <a:lstStyle/>
        <a:p>
          <a:endParaRPr lang="ru-RU"/>
        </a:p>
      </dgm:t>
    </dgm:pt>
    <dgm:pt modelId="{B810B7FA-5E18-4B82-92F5-88C2A3819A3E}">
      <dgm:prSet phldrT="[Текст]"/>
      <dgm:spPr/>
      <dgm:t>
        <a:bodyPr/>
        <a:lstStyle/>
        <a:p>
          <a:r>
            <a:rPr lang="ru-RU" dirty="0" smtClean="0"/>
            <a:t>«Великая Россия»</a:t>
          </a:r>
          <a:endParaRPr lang="ru-RU" dirty="0"/>
        </a:p>
      </dgm:t>
    </dgm:pt>
    <dgm:pt modelId="{B63431DE-18F6-4923-93D5-B7B6F4F43618}" type="parTrans" cxnId="{B7683E0C-5158-4C5C-A70A-6670730183CB}">
      <dgm:prSet/>
      <dgm:spPr/>
      <dgm:t>
        <a:bodyPr/>
        <a:lstStyle/>
        <a:p>
          <a:endParaRPr lang="ru-RU"/>
        </a:p>
      </dgm:t>
    </dgm:pt>
    <dgm:pt modelId="{D55B551A-E056-4A79-8829-103B61C2E1F9}" type="sibTrans" cxnId="{B7683E0C-5158-4C5C-A70A-6670730183CB}">
      <dgm:prSet/>
      <dgm:spPr/>
      <dgm:t>
        <a:bodyPr/>
        <a:lstStyle/>
        <a:p>
          <a:endParaRPr lang="ru-RU"/>
        </a:p>
      </dgm:t>
    </dgm:pt>
    <dgm:pt modelId="{A091EBAE-418E-4F31-909A-873263DA3C8C}">
      <dgm:prSet phldrT="[Текст]"/>
      <dgm:spPr/>
      <dgm:t>
        <a:bodyPr/>
        <a:lstStyle/>
        <a:p>
          <a:r>
            <a:rPr lang="ru-RU" dirty="0" smtClean="0"/>
            <a:t>«Справедливая Россия»</a:t>
          </a:r>
          <a:endParaRPr lang="ru-RU" dirty="0"/>
        </a:p>
      </dgm:t>
    </dgm:pt>
    <dgm:pt modelId="{3BD00B05-145B-4A40-B841-78AFEB9507E9}" type="parTrans" cxnId="{DDAEE56F-901E-44B0-BCA0-88432B712082}">
      <dgm:prSet/>
      <dgm:spPr/>
      <dgm:t>
        <a:bodyPr/>
        <a:lstStyle/>
        <a:p>
          <a:endParaRPr lang="ru-RU"/>
        </a:p>
      </dgm:t>
    </dgm:pt>
    <dgm:pt modelId="{BB7C5174-E71B-421B-9779-C3C2D42B294D}" type="sibTrans" cxnId="{DDAEE56F-901E-44B0-BCA0-88432B712082}">
      <dgm:prSet/>
      <dgm:spPr/>
      <dgm:t>
        <a:bodyPr/>
        <a:lstStyle/>
        <a:p>
          <a:endParaRPr lang="ru-RU"/>
        </a:p>
      </dgm:t>
    </dgm:pt>
    <dgm:pt modelId="{6E2FEC47-9295-47D0-9F76-BDD967906E9C}" type="pres">
      <dgm:prSet presAssocID="{A7D0BB7A-911D-46CB-8781-5E8D66C61DB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C0EB95-2A0B-41C6-B3B1-C410B58AF885}" type="pres">
      <dgm:prSet presAssocID="{2735D379-4D5C-41B2-95FC-007CA6781628}" presName="hierRoot1" presStyleCnt="0"/>
      <dgm:spPr/>
    </dgm:pt>
    <dgm:pt modelId="{BC2FBBC1-9C9C-453D-B9D8-4640F33C7BD8}" type="pres">
      <dgm:prSet presAssocID="{2735D379-4D5C-41B2-95FC-007CA6781628}" presName="composite" presStyleCnt="0"/>
      <dgm:spPr/>
    </dgm:pt>
    <dgm:pt modelId="{1F03B3DA-1C8F-47DA-B04F-E8499645316E}" type="pres">
      <dgm:prSet presAssocID="{2735D379-4D5C-41B2-95FC-007CA6781628}" presName="background" presStyleLbl="node0" presStyleIdx="0" presStyleCnt="1"/>
      <dgm:spPr/>
    </dgm:pt>
    <dgm:pt modelId="{D6EE4A4F-00AC-4192-B0C5-773F12F3250E}" type="pres">
      <dgm:prSet presAssocID="{2735D379-4D5C-41B2-95FC-007CA678162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CCEE4C-8893-491D-995C-54DDBE88044A}" type="pres">
      <dgm:prSet presAssocID="{2735D379-4D5C-41B2-95FC-007CA6781628}" presName="hierChild2" presStyleCnt="0"/>
      <dgm:spPr/>
    </dgm:pt>
    <dgm:pt modelId="{3E7326F3-4A66-4D29-9E53-09FE125909D4}" type="pres">
      <dgm:prSet presAssocID="{A398271A-8583-48BA-AE25-197757BF677A}" presName="Name10" presStyleLbl="parChTrans1D2" presStyleIdx="0" presStyleCnt="4"/>
      <dgm:spPr/>
      <dgm:t>
        <a:bodyPr/>
        <a:lstStyle/>
        <a:p>
          <a:endParaRPr lang="ru-RU"/>
        </a:p>
      </dgm:t>
    </dgm:pt>
    <dgm:pt modelId="{635CCF4F-BABA-421A-A255-0733DE89EC7F}" type="pres">
      <dgm:prSet presAssocID="{2C734C5F-3557-401E-AD8B-E2B995E1787E}" presName="hierRoot2" presStyleCnt="0"/>
      <dgm:spPr/>
    </dgm:pt>
    <dgm:pt modelId="{24F727F5-FA7A-46C8-A815-E9C8EC497BD8}" type="pres">
      <dgm:prSet presAssocID="{2C734C5F-3557-401E-AD8B-E2B995E1787E}" presName="composite2" presStyleCnt="0"/>
      <dgm:spPr/>
    </dgm:pt>
    <dgm:pt modelId="{8B52A8B6-7549-4A09-AE30-C3A47F091140}" type="pres">
      <dgm:prSet presAssocID="{2C734C5F-3557-401E-AD8B-E2B995E1787E}" presName="background2" presStyleLbl="node2" presStyleIdx="0" presStyleCnt="4"/>
      <dgm:spPr/>
    </dgm:pt>
    <dgm:pt modelId="{AFF9A467-4CB3-401D-8ACE-8635C238EE4B}" type="pres">
      <dgm:prSet presAssocID="{2C734C5F-3557-401E-AD8B-E2B995E1787E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623664-598B-4D2E-8634-C9AD45886551}" type="pres">
      <dgm:prSet presAssocID="{2C734C5F-3557-401E-AD8B-E2B995E1787E}" presName="hierChild3" presStyleCnt="0"/>
      <dgm:spPr/>
    </dgm:pt>
    <dgm:pt modelId="{9D3DA480-5490-47B4-A840-0AC6F6FC9682}" type="pres">
      <dgm:prSet presAssocID="{9A267A17-B3C1-4A68-8C48-9FB87E15C1C6}" presName="Name10" presStyleLbl="parChTrans1D2" presStyleIdx="1" presStyleCnt="4"/>
      <dgm:spPr/>
      <dgm:t>
        <a:bodyPr/>
        <a:lstStyle/>
        <a:p>
          <a:endParaRPr lang="ru-RU"/>
        </a:p>
      </dgm:t>
    </dgm:pt>
    <dgm:pt modelId="{B298356E-A950-47F2-8DFA-CA1CAE14AAB0}" type="pres">
      <dgm:prSet presAssocID="{E26AA28A-60E4-4D8B-9BFF-4EEE81C2D67E}" presName="hierRoot2" presStyleCnt="0"/>
      <dgm:spPr/>
    </dgm:pt>
    <dgm:pt modelId="{D623D936-CEB6-468B-9E1B-E7A8DFB34DEC}" type="pres">
      <dgm:prSet presAssocID="{E26AA28A-60E4-4D8B-9BFF-4EEE81C2D67E}" presName="composite2" presStyleCnt="0"/>
      <dgm:spPr/>
    </dgm:pt>
    <dgm:pt modelId="{F5E20F1D-278E-45CC-BDED-2967E297F99F}" type="pres">
      <dgm:prSet presAssocID="{E26AA28A-60E4-4D8B-9BFF-4EEE81C2D67E}" presName="background2" presStyleLbl="node2" presStyleIdx="1" presStyleCnt="4"/>
      <dgm:spPr/>
    </dgm:pt>
    <dgm:pt modelId="{811F09BC-23B7-4262-9011-EDDC99974F64}" type="pres">
      <dgm:prSet presAssocID="{E26AA28A-60E4-4D8B-9BFF-4EEE81C2D67E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2AC8FB-DBEC-49C7-B161-62A35E8D8005}" type="pres">
      <dgm:prSet presAssocID="{E26AA28A-60E4-4D8B-9BFF-4EEE81C2D67E}" presName="hierChild3" presStyleCnt="0"/>
      <dgm:spPr/>
    </dgm:pt>
    <dgm:pt modelId="{D6065EF9-4197-480F-8556-3D91335E5531}" type="pres">
      <dgm:prSet presAssocID="{B63431DE-18F6-4923-93D5-B7B6F4F43618}" presName="Name10" presStyleLbl="parChTrans1D2" presStyleIdx="2" presStyleCnt="4"/>
      <dgm:spPr/>
      <dgm:t>
        <a:bodyPr/>
        <a:lstStyle/>
        <a:p>
          <a:endParaRPr lang="ru-RU"/>
        </a:p>
      </dgm:t>
    </dgm:pt>
    <dgm:pt modelId="{63C6459E-6F9E-46E1-ABD7-B328AE2C49AD}" type="pres">
      <dgm:prSet presAssocID="{B810B7FA-5E18-4B82-92F5-88C2A3819A3E}" presName="hierRoot2" presStyleCnt="0"/>
      <dgm:spPr/>
    </dgm:pt>
    <dgm:pt modelId="{A0500E10-AF1A-4113-9863-B9839FA53A9D}" type="pres">
      <dgm:prSet presAssocID="{B810B7FA-5E18-4B82-92F5-88C2A3819A3E}" presName="composite2" presStyleCnt="0"/>
      <dgm:spPr/>
    </dgm:pt>
    <dgm:pt modelId="{BA6E4929-9B0F-4B5D-B32C-337F11961852}" type="pres">
      <dgm:prSet presAssocID="{B810B7FA-5E18-4B82-92F5-88C2A3819A3E}" presName="background2" presStyleLbl="node2" presStyleIdx="2" presStyleCnt="4"/>
      <dgm:spPr/>
    </dgm:pt>
    <dgm:pt modelId="{16BE9777-D60D-4F79-8B4E-737962E04CDF}" type="pres">
      <dgm:prSet presAssocID="{B810B7FA-5E18-4B82-92F5-88C2A3819A3E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9463F1-3DB4-4C16-963D-3FEBC118F484}" type="pres">
      <dgm:prSet presAssocID="{B810B7FA-5E18-4B82-92F5-88C2A3819A3E}" presName="hierChild3" presStyleCnt="0"/>
      <dgm:spPr/>
    </dgm:pt>
    <dgm:pt modelId="{6F57E82A-5AA4-479B-8B5E-B3445FA00311}" type="pres">
      <dgm:prSet presAssocID="{3BD00B05-145B-4A40-B841-78AFEB9507E9}" presName="Name10" presStyleLbl="parChTrans1D2" presStyleIdx="3" presStyleCnt="4"/>
      <dgm:spPr/>
      <dgm:t>
        <a:bodyPr/>
        <a:lstStyle/>
        <a:p>
          <a:endParaRPr lang="ru-RU"/>
        </a:p>
      </dgm:t>
    </dgm:pt>
    <dgm:pt modelId="{5E89AE35-E916-45C7-8DEB-46180DF24C85}" type="pres">
      <dgm:prSet presAssocID="{A091EBAE-418E-4F31-909A-873263DA3C8C}" presName="hierRoot2" presStyleCnt="0"/>
      <dgm:spPr/>
    </dgm:pt>
    <dgm:pt modelId="{6D2114D1-6D81-4E73-8908-F39B40018C14}" type="pres">
      <dgm:prSet presAssocID="{A091EBAE-418E-4F31-909A-873263DA3C8C}" presName="composite2" presStyleCnt="0"/>
      <dgm:spPr/>
    </dgm:pt>
    <dgm:pt modelId="{BECA1ECD-38F2-4D33-8C64-45F0235DDB9F}" type="pres">
      <dgm:prSet presAssocID="{A091EBAE-418E-4F31-909A-873263DA3C8C}" presName="background2" presStyleLbl="node2" presStyleIdx="3" presStyleCnt="4"/>
      <dgm:spPr/>
    </dgm:pt>
    <dgm:pt modelId="{B38F1581-2F82-4C7B-8958-2854CA81CDFA}" type="pres">
      <dgm:prSet presAssocID="{A091EBAE-418E-4F31-909A-873263DA3C8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F34764-681E-4903-ABDA-DF01ACD86851}" type="pres">
      <dgm:prSet presAssocID="{A091EBAE-418E-4F31-909A-873263DA3C8C}" presName="hierChild3" presStyleCnt="0"/>
      <dgm:spPr/>
    </dgm:pt>
  </dgm:ptLst>
  <dgm:cxnLst>
    <dgm:cxn modelId="{E48A4DBF-FF9D-49B1-A0B2-6939F9653AC9}" type="presOf" srcId="{E26AA28A-60E4-4D8B-9BFF-4EEE81C2D67E}" destId="{811F09BC-23B7-4262-9011-EDDC99974F64}" srcOrd="0" destOrd="0" presId="urn:microsoft.com/office/officeart/2005/8/layout/hierarchy1"/>
    <dgm:cxn modelId="{BF25A487-E101-47B2-AB8C-BD7B7F95CAB9}" type="presOf" srcId="{A7D0BB7A-911D-46CB-8781-5E8D66C61DB4}" destId="{6E2FEC47-9295-47D0-9F76-BDD967906E9C}" srcOrd="0" destOrd="0" presId="urn:microsoft.com/office/officeart/2005/8/layout/hierarchy1"/>
    <dgm:cxn modelId="{DDAEE56F-901E-44B0-BCA0-88432B712082}" srcId="{2735D379-4D5C-41B2-95FC-007CA6781628}" destId="{A091EBAE-418E-4F31-909A-873263DA3C8C}" srcOrd="3" destOrd="0" parTransId="{3BD00B05-145B-4A40-B841-78AFEB9507E9}" sibTransId="{BB7C5174-E71B-421B-9779-C3C2D42B294D}"/>
    <dgm:cxn modelId="{9BB70464-3F74-4417-A1C0-586E3B26A3CC}" type="presOf" srcId="{B63431DE-18F6-4923-93D5-B7B6F4F43618}" destId="{D6065EF9-4197-480F-8556-3D91335E5531}" srcOrd="0" destOrd="0" presId="urn:microsoft.com/office/officeart/2005/8/layout/hierarchy1"/>
    <dgm:cxn modelId="{9C22C3CB-C304-4073-A960-B8D02FF0BC00}" type="presOf" srcId="{2C734C5F-3557-401E-AD8B-E2B995E1787E}" destId="{AFF9A467-4CB3-401D-8ACE-8635C238EE4B}" srcOrd="0" destOrd="0" presId="urn:microsoft.com/office/officeart/2005/8/layout/hierarchy1"/>
    <dgm:cxn modelId="{9E3CDF7B-57B6-4018-AE9B-D4E8B0E1E445}" type="presOf" srcId="{2735D379-4D5C-41B2-95FC-007CA6781628}" destId="{D6EE4A4F-00AC-4192-B0C5-773F12F3250E}" srcOrd="0" destOrd="0" presId="urn:microsoft.com/office/officeart/2005/8/layout/hierarchy1"/>
    <dgm:cxn modelId="{62463285-6925-48B3-8F95-5A03B06E5703}" type="presOf" srcId="{9A267A17-B3C1-4A68-8C48-9FB87E15C1C6}" destId="{9D3DA480-5490-47B4-A840-0AC6F6FC9682}" srcOrd="0" destOrd="0" presId="urn:microsoft.com/office/officeart/2005/8/layout/hierarchy1"/>
    <dgm:cxn modelId="{9FFE5CB7-AFE6-428A-8E60-FAA7A61546A4}" srcId="{2735D379-4D5C-41B2-95FC-007CA6781628}" destId="{E26AA28A-60E4-4D8B-9BFF-4EEE81C2D67E}" srcOrd="1" destOrd="0" parTransId="{9A267A17-B3C1-4A68-8C48-9FB87E15C1C6}" sibTransId="{C4A18D42-B496-4E72-9934-A27FC5FF9346}"/>
    <dgm:cxn modelId="{74361375-FBE5-4B60-BC3E-F5DEA100D50D}" type="presOf" srcId="{A091EBAE-418E-4F31-909A-873263DA3C8C}" destId="{B38F1581-2F82-4C7B-8958-2854CA81CDFA}" srcOrd="0" destOrd="0" presId="urn:microsoft.com/office/officeart/2005/8/layout/hierarchy1"/>
    <dgm:cxn modelId="{B7683E0C-5158-4C5C-A70A-6670730183CB}" srcId="{2735D379-4D5C-41B2-95FC-007CA6781628}" destId="{B810B7FA-5E18-4B82-92F5-88C2A3819A3E}" srcOrd="2" destOrd="0" parTransId="{B63431DE-18F6-4923-93D5-B7B6F4F43618}" sibTransId="{D55B551A-E056-4A79-8829-103B61C2E1F9}"/>
    <dgm:cxn modelId="{364DB870-5C73-4DD0-A2A7-0EE239967241}" srcId="{A7D0BB7A-911D-46CB-8781-5E8D66C61DB4}" destId="{2735D379-4D5C-41B2-95FC-007CA6781628}" srcOrd="0" destOrd="0" parTransId="{A816763C-6FC3-45FD-BECF-48A10A33F5CA}" sibTransId="{81892C09-3754-44F1-B759-2CA926F88547}"/>
    <dgm:cxn modelId="{7C99F202-4B22-452E-BAF3-67F7B60455F4}" type="presOf" srcId="{A398271A-8583-48BA-AE25-197757BF677A}" destId="{3E7326F3-4A66-4D29-9E53-09FE125909D4}" srcOrd="0" destOrd="0" presId="urn:microsoft.com/office/officeart/2005/8/layout/hierarchy1"/>
    <dgm:cxn modelId="{04C2C70F-A898-4F1D-9AC5-E1E848634EAD}" srcId="{2735D379-4D5C-41B2-95FC-007CA6781628}" destId="{2C734C5F-3557-401E-AD8B-E2B995E1787E}" srcOrd="0" destOrd="0" parTransId="{A398271A-8583-48BA-AE25-197757BF677A}" sibTransId="{D3D1B8C9-F641-4EB7-8D72-41F515489EEA}"/>
    <dgm:cxn modelId="{DC33BCC2-EB4D-4886-A7DC-7BEBFBAD693D}" type="presOf" srcId="{3BD00B05-145B-4A40-B841-78AFEB9507E9}" destId="{6F57E82A-5AA4-479B-8B5E-B3445FA00311}" srcOrd="0" destOrd="0" presId="urn:microsoft.com/office/officeart/2005/8/layout/hierarchy1"/>
    <dgm:cxn modelId="{33CE5E1B-3944-4B78-BA18-9B21ED16AA2F}" type="presOf" srcId="{B810B7FA-5E18-4B82-92F5-88C2A3819A3E}" destId="{16BE9777-D60D-4F79-8B4E-737962E04CDF}" srcOrd="0" destOrd="0" presId="urn:microsoft.com/office/officeart/2005/8/layout/hierarchy1"/>
    <dgm:cxn modelId="{6203C36B-D504-488D-89BD-3F9C00AF47FC}" type="presParOf" srcId="{6E2FEC47-9295-47D0-9F76-BDD967906E9C}" destId="{5CC0EB95-2A0B-41C6-B3B1-C410B58AF885}" srcOrd="0" destOrd="0" presId="urn:microsoft.com/office/officeart/2005/8/layout/hierarchy1"/>
    <dgm:cxn modelId="{BF974F4E-9D84-44D9-9081-927D0D111CD3}" type="presParOf" srcId="{5CC0EB95-2A0B-41C6-B3B1-C410B58AF885}" destId="{BC2FBBC1-9C9C-453D-B9D8-4640F33C7BD8}" srcOrd="0" destOrd="0" presId="urn:microsoft.com/office/officeart/2005/8/layout/hierarchy1"/>
    <dgm:cxn modelId="{CB05E443-6CD3-41AD-B22F-A3E2C7837303}" type="presParOf" srcId="{BC2FBBC1-9C9C-453D-B9D8-4640F33C7BD8}" destId="{1F03B3DA-1C8F-47DA-B04F-E8499645316E}" srcOrd="0" destOrd="0" presId="urn:microsoft.com/office/officeart/2005/8/layout/hierarchy1"/>
    <dgm:cxn modelId="{92E32103-C731-4CE3-87A7-13FD11AA3419}" type="presParOf" srcId="{BC2FBBC1-9C9C-453D-B9D8-4640F33C7BD8}" destId="{D6EE4A4F-00AC-4192-B0C5-773F12F3250E}" srcOrd="1" destOrd="0" presId="urn:microsoft.com/office/officeart/2005/8/layout/hierarchy1"/>
    <dgm:cxn modelId="{52E8F7B3-E7A6-4984-87FD-FAB726F78963}" type="presParOf" srcId="{5CC0EB95-2A0B-41C6-B3B1-C410B58AF885}" destId="{D7CCEE4C-8893-491D-995C-54DDBE88044A}" srcOrd="1" destOrd="0" presId="urn:microsoft.com/office/officeart/2005/8/layout/hierarchy1"/>
    <dgm:cxn modelId="{2B788A33-A1D5-4DF3-A7ED-083013D5F007}" type="presParOf" srcId="{D7CCEE4C-8893-491D-995C-54DDBE88044A}" destId="{3E7326F3-4A66-4D29-9E53-09FE125909D4}" srcOrd="0" destOrd="0" presId="urn:microsoft.com/office/officeart/2005/8/layout/hierarchy1"/>
    <dgm:cxn modelId="{EF37F508-291A-4151-84A0-E914475E25DD}" type="presParOf" srcId="{D7CCEE4C-8893-491D-995C-54DDBE88044A}" destId="{635CCF4F-BABA-421A-A255-0733DE89EC7F}" srcOrd="1" destOrd="0" presId="urn:microsoft.com/office/officeart/2005/8/layout/hierarchy1"/>
    <dgm:cxn modelId="{4DD45A5E-4FB5-48DC-8C6C-4BE9E0E45E21}" type="presParOf" srcId="{635CCF4F-BABA-421A-A255-0733DE89EC7F}" destId="{24F727F5-FA7A-46C8-A815-E9C8EC497BD8}" srcOrd="0" destOrd="0" presId="urn:microsoft.com/office/officeart/2005/8/layout/hierarchy1"/>
    <dgm:cxn modelId="{5AC7BF36-4559-4226-B2ED-10B0B14530D5}" type="presParOf" srcId="{24F727F5-FA7A-46C8-A815-E9C8EC497BD8}" destId="{8B52A8B6-7549-4A09-AE30-C3A47F091140}" srcOrd="0" destOrd="0" presId="urn:microsoft.com/office/officeart/2005/8/layout/hierarchy1"/>
    <dgm:cxn modelId="{33E727FF-1260-4056-8C7B-32011C6CDD87}" type="presParOf" srcId="{24F727F5-FA7A-46C8-A815-E9C8EC497BD8}" destId="{AFF9A467-4CB3-401D-8ACE-8635C238EE4B}" srcOrd="1" destOrd="0" presId="urn:microsoft.com/office/officeart/2005/8/layout/hierarchy1"/>
    <dgm:cxn modelId="{A1E4A575-AF58-4A58-81EA-32E7689B302F}" type="presParOf" srcId="{635CCF4F-BABA-421A-A255-0733DE89EC7F}" destId="{21623664-598B-4D2E-8634-C9AD45886551}" srcOrd="1" destOrd="0" presId="urn:microsoft.com/office/officeart/2005/8/layout/hierarchy1"/>
    <dgm:cxn modelId="{122C8684-6FF0-4BBB-860E-384BBD5871C7}" type="presParOf" srcId="{D7CCEE4C-8893-491D-995C-54DDBE88044A}" destId="{9D3DA480-5490-47B4-A840-0AC6F6FC9682}" srcOrd="2" destOrd="0" presId="urn:microsoft.com/office/officeart/2005/8/layout/hierarchy1"/>
    <dgm:cxn modelId="{9A53CE04-F82B-4DDF-9A60-FF7676506E6D}" type="presParOf" srcId="{D7CCEE4C-8893-491D-995C-54DDBE88044A}" destId="{B298356E-A950-47F2-8DFA-CA1CAE14AAB0}" srcOrd="3" destOrd="0" presId="urn:microsoft.com/office/officeart/2005/8/layout/hierarchy1"/>
    <dgm:cxn modelId="{F84B11B0-138D-4E78-BAE9-D6939948833E}" type="presParOf" srcId="{B298356E-A950-47F2-8DFA-CA1CAE14AAB0}" destId="{D623D936-CEB6-468B-9E1B-E7A8DFB34DEC}" srcOrd="0" destOrd="0" presId="urn:microsoft.com/office/officeart/2005/8/layout/hierarchy1"/>
    <dgm:cxn modelId="{19A4B61F-AEA1-4856-BF20-73792E226D6F}" type="presParOf" srcId="{D623D936-CEB6-468B-9E1B-E7A8DFB34DEC}" destId="{F5E20F1D-278E-45CC-BDED-2967E297F99F}" srcOrd="0" destOrd="0" presId="urn:microsoft.com/office/officeart/2005/8/layout/hierarchy1"/>
    <dgm:cxn modelId="{35EFB35E-3594-4E4F-AD8D-C39748E84802}" type="presParOf" srcId="{D623D936-CEB6-468B-9E1B-E7A8DFB34DEC}" destId="{811F09BC-23B7-4262-9011-EDDC99974F64}" srcOrd="1" destOrd="0" presId="urn:microsoft.com/office/officeart/2005/8/layout/hierarchy1"/>
    <dgm:cxn modelId="{A269AF4F-6E8C-40B3-A993-AF2D6A303E4D}" type="presParOf" srcId="{B298356E-A950-47F2-8DFA-CA1CAE14AAB0}" destId="{A82AC8FB-DBEC-49C7-B161-62A35E8D8005}" srcOrd="1" destOrd="0" presId="urn:microsoft.com/office/officeart/2005/8/layout/hierarchy1"/>
    <dgm:cxn modelId="{C8A48507-F7CF-465C-9BC8-4955F4856188}" type="presParOf" srcId="{D7CCEE4C-8893-491D-995C-54DDBE88044A}" destId="{D6065EF9-4197-480F-8556-3D91335E5531}" srcOrd="4" destOrd="0" presId="urn:microsoft.com/office/officeart/2005/8/layout/hierarchy1"/>
    <dgm:cxn modelId="{DEFC65A9-0354-4A23-B15A-747626C955D5}" type="presParOf" srcId="{D7CCEE4C-8893-491D-995C-54DDBE88044A}" destId="{63C6459E-6F9E-46E1-ABD7-B328AE2C49AD}" srcOrd="5" destOrd="0" presId="urn:microsoft.com/office/officeart/2005/8/layout/hierarchy1"/>
    <dgm:cxn modelId="{97565CFD-F620-4DE7-93A7-FCCC034F3CB7}" type="presParOf" srcId="{63C6459E-6F9E-46E1-ABD7-B328AE2C49AD}" destId="{A0500E10-AF1A-4113-9863-B9839FA53A9D}" srcOrd="0" destOrd="0" presId="urn:microsoft.com/office/officeart/2005/8/layout/hierarchy1"/>
    <dgm:cxn modelId="{20E3D16A-9CB8-46CA-9E9E-2140D747A6B0}" type="presParOf" srcId="{A0500E10-AF1A-4113-9863-B9839FA53A9D}" destId="{BA6E4929-9B0F-4B5D-B32C-337F11961852}" srcOrd="0" destOrd="0" presId="urn:microsoft.com/office/officeart/2005/8/layout/hierarchy1"/>
    <dgm:cxn modelId="{1243598F-5E8D-4717-8D88-B3E2A66D07E5}" type="presParOf" srcId="{A0500E10-AF1A-4113-9863-B9839FA53A9D}" destId="{16BE9777-D60D-4F79-8B4E-737962E04CDF}" srcOrd="1" destOrd="0" presId="urn:microsoft.com/office/officeart/2005/8/layout/hierarchy1"/>
    <dgm:cxn modelId="{3B01CF0E-56B1-4B3F-AD9C-08E667A490B3}" type="presParOf" srcId="{63C6459E-6F9E-46E1-ABD7-B328AE2C49AD}" destId="{339463F1-3DB4-4C16-963D-3FEBC118F484}" srcOrd="1" destOrd="0" presId="urn:microsoft.com/office/officeart/2005/8/layout/hierarchy1"/>
    <dgm:cxn modelId="{B9B9E8D4-8FD3-44F5-A2B4-1D9B44DB6CF1}" type="presParOf" srcId="{D7CCEE4C-8893-491D-995C-54DDBE88044A}" destId="{6F57E82A-5AA4-479B-8B5E-B3445FA00311}" srcOrd="6" destOrd="0" presId="urn:microsoft.com/office/officeart/2005/8/layout/hierarchy1"/>
    <dgm:cxn modelId="{CD37C5F2-65DA-420A-A15F-FC06FD5D3093}" type="presParOf" srcId="{D7CCEE4C-8893-491D-995C-54DDBE88044A}" destId="{5E89AE35-E916-45C7-8DEB-46180DF24C85}" srcOrd="7" destOrd="0" presId="urn:microsoft.com/office/officeart/2005/8/layout/hierarchy1"/>
    <dgm:cxn modelId="{9F7CFAC5-1C0C-48BC-B822-488145E2D958}" type="presParOf" srcId="{5E89AE35-E916-45C7-8DEB-46180DF24C85}" destId="{6D2114D1-6D81-4E73-8908-F39B40018C14}" srcOrd="0" destOrd="0" presId="urn:microsoft.com/office/officeart/2005/8/layout/hierarchy1"/>
    <dgm:cxn modelId="{0F403104-C318-41D0-AA3F-5AC3D42C9901}" type="presParOf" srcId="{6D2114D1-6D81-4E73-8908-F39B40018C14}" destId="{BECA1ECD-38F2-4D33-8C64-45F0235DDB9F}" srcOrd="0" destOrd="0" presId="urn:microsoft.com/office/officeart/2005/8/layout/hierarchy1"/>
    <dgm:cxn modelId="{8301F186-C149-4E08-968E-910566464A7C}" type="presParOf" srcId="{6D2114D1-6D81-4E73-8908-F39B40018C14}" destId="{B38F1581-2F82-4C7B-8958-2854CA81CDFA}" srcOrd="1" destOrd="0" presId="urn:microsoft.com/office/officeart/2005/8/layout/hierarchy1"/>
    <dgm:cxn modelId="{6A7915C3-623C-43DC-9980-2360C9488250}" type="presParOf" srcId="{5E89AE35-E916-45C7-8DEB-46180DF24C85}" destId="{36F34764-681E-4903-ABDA-DF01ACD8685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57E82A-5AA4-479B-8B5E-B3445FA00311}">
      <dsp:nvSpPr>
        <dsp:cNvPr id="0" name=""/>
        <dsp:cNvSpPr/>
      </dsp:nvSpPr>
      <dsp:spPr>
        <a:xfrm>
          <a:off x="2977157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2337792" y="252729"/>
              </a:lnTo>
              <a:lnTo>
                <a:pt x="2337792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65EF9-4197-480F-8556-3D91335E5531}">
      <dsp:nvSpPr>
        <dsp:cNvPr id="0" name=""/>
        <dsp:cNvSpPr/>
      </dsp:nvSpPr>
      <dsp:spPr>
        <a:xfrm>
          <a:off x="2977157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DA480-5490-47B4-A840-0AC6F6FC9682}">
      <dsp:nvSpPr>
        <dsp:cNvPr id="0" name=""/>
        <dsp:cNvSpPr/>
      </dsp:nvSpPr>
      <dsp:spPr>
        <a:xfrm>
          <a:off x="2197893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326F3-4A66-4D29-9E53-09FE125909D4}">
      <dsp:nvSpPr>
        <dsp:cNvPr id="0" name=""/>
        <dsp:cNvSpPr/>
      </dsp:nvSpPr>
      <dsp:spPr>
        <a:xfrm>
          <a:off x="639365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2337792" y="0"/>
              </a:moveTo>
              <a:lnTo>
                <a:pt x="2337792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03B3DA-1C8F-47DA-B04F-E8499645316E}">
      <dsp:nvSpPr>
        <dsp:cNvPr id="0" name=""/>
        <dsp:cNvSpPr/>
      </dsp:nvSpPr>
      <dsp:spPr>
        <a:xfrm>
          <a:off x="2339578" y="969544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EE4A4F-00AC-4192-B0C5-773F12F3250E}">
      <dsp:nvSpPr>
        <dsp:cNvPr id="0" name=""/>
        <dsp:cNvSpPr/>
      </dsp:nvSpPr>
      <dsp:spPr>
        <a:xfrm>
          <a:off x="2481262" y="1104144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Россия</a:t>
          </a:r>
          <a:endParaRPr lang="ru-RU" sz="1300" kern="1200" dirty="0"/>
        </a:p>
      </dsp:txBody>
      <dsp:txXfrm>
        <a:off x="2481262" y="1104144"/>
        <a:ext cx="1275159" cy="809726"/>
      </dsp:txXfrm>
    </dsp:sp>
    <dsp:sp modelId="{8B52A8B6-7549-4A09-AE30-C3A47F091140}">
      <dsp:nvSpPr>
        <dsp:cNvPr id="0" name=""/>
        <dsp:cNvSpPr/>
      </dsp:nvSpPr>
      <dsp:spPr>
        <a:xfrm>
          <a:off x="1785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F9A467-4CB3-401D-8ACE-8635C238EE4B}">
      <dsp:nvSpPr>
        <dsp:cNvPr id="0" name=""/>
        <dsp:cNvSpPr/>
      </dsp:nvSpPr>
      <dsp:spPr>
        <a:xfrm>
          <a:off x="143470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 dirty="0" smtClean="0"/>
            <a:t>«Комфортная Россия»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endParaRPr lang="ru-RU" sz="1300" kern="1200" dirty="0"/>
        </a:p>
      </dsp:txBody>
      <dsp:txXfrm>
        <a:off x="143470" y="2284729"/>
        <a:ext cx="1275159" cy="809726"/>
      </dsp:txXfrm>
    </dsp:sp>
    <dsp:sp modelId="{F5E20F1D-278E-45CC-BDED-2967E297F99F}">
      <dsp:nvSpPr>
        <dsp:cNvPr id="0" name=""/>
        <dsp:cNvSpPr/>
      </dsp:nvSpPr>
      <dsp:spPr>
        <a:xfrm>
          <a:off x="1560314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F09BC-23B7-4262-9011-EDDC99974F64}">
      <dsp:nvSpPr>
        <dsp:cNvPr id="0" name=""/>
        <dsp:cNvSpPr/>
      </dsp:nvSpPr>
      <dsp:spPr>
        <a:xfrm>
          <a:off x="1701998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 </a:t>
          </a:r>
          <a:r>
            <a:rPr lang="ru-RU" sz="1300" kern="1200" dirty="0" err="1" smtClean="0"/>
            <a:t>Техно-гаджет</a:t>
          </a:r>
          <a:r>
            <a:rPr lang="ru-RU" sz="1300" kern="1200" dirty="0" smtClean="0"/>
            <a:t> Россия»</a:t>
          </a:r>
          <a:endParaRPr lang="ru-RU" sz="1300" kern="1200" dirty="0"/>
        </a:p>
      </dsp:txBody>
      <dsp:txXfrm>
        <a:off x="1701998" y="2284729"/>
        <a:ext cx="1275159" cy="809726"/>
      </dsp:txXfrm>
    </dsp:sp>
    <dsp:sp modelId="{BA6E4929-9B0F-4B5D-B32C-337F11961852}">
      <dsp:nvSpPr>
        <dsp:cNvPr id="0" name=""/>
        <dsp:cNvSpPr/>
      </dsp:nvSpPr>
      <dsp:spPr>
        <a:xfrm>
          <a:off x="3118842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E9777-D60D-4F79-8B4E-737962E04CDF}">
      <dsp:nvSpPr>
        <dsp:cNvPr id="0" name=""/>
        <dsp:cNvSpPr/>
      </dsp:nvSpPr>
      <dsp:spPr>
        <a:xfrm>
          <a:off x="3260526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«Великая Россия»</a:t>
          </a:r>
          <a:endParaRPr lang="ru-RU" sz="1300" kern="1200" dirty="0"/>
        </a:p>
      </dsp:txBody>
      <dsp:txXfrm>
        <a:off x="3260526" y="2284729"/>
        <a:ext cx="1275159" cy="809726"/>
      </dsp:txXfrm>
    </dsp:sp>
    <dsp:sp modelId="{BECA1ECD-38F2-4D33-8C64-45F0235DDB9F}">
      <dsp:nvSpPr>
        <dsp:cNvPr id="0" name=""/>
        <dsp:cNvSpPr/>
      </dsp:nvSpPr>
      <dsp:spPr>
        <a:xfrm>
          <a:off x="4677370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F1581-2F82-4C7B-8958-2854CA81CDFA}">
      <dsp:nvSpPr>
        <dsp:cNvPr id="0" name=""/>
        <dsp:cNvSpPr/>
      </dsp:nvSpPr>
      <dsp:spPr>
        <a:xfrm>
          <a:off x="4819054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«Справедливая Россия»</a:t>
          </a:r>
          <a:endParaRPr lang="ru-RU" sz="1300" kern="1200" dirty="0"/>
        </a:p>
      </dsp:txBody>
      <dsp:txXfrm>
        <a:off x="4819054" y="2284729"/>
        <a:ext cx="1275159" cy="809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FFE01-A305-4B5D-BC4E-0882626E4FC8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876A3-3EC6-42A8-AB23-D8F637200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«Первый образ: мы будем жить как на идеализированном Западе, где комфортно, зажиточно и красиво. И, конечно, мирно и спокойно. Для страны в целом таким образом де-факто стала Москва. Этот образ можно назвать «Комфортная Россия», — сказал Федоров.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Глава ВЦИОМа — РБК: «Фига в кармане есть всегда»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Политика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образ, по его словам, — «это «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техно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гаджет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будущее»: «Высокие технологии, полеты на Марс, киборги, беспилотные автомобили и курьеры. Границы проницаемые, мир более или менее един». Такой образ ближе, с одной стороны, инженерно-техническим специалистам, с другой —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глобализированной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части молодежи, поясняет гендиректор ВЦИОМа.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«Третий образ — «Великая Россия». Страна, которая может сказать «нет!». Ее в мире боятся и уважают за силу и твердость. Страна, которая победила в СВО и на этом не останавливается. Играет важную роль в мире. Это образ будущего для «воюющей России», — говорит Федоров.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касается четвертого образа, то его можно назвать «Справедливая Россия», то есть страна, «где неравенство преодолено, где справедливость из лозунга превратилась в норму, где обеспечены равные возможности для детей не только чиновников и миллиардеров, но и простых людей». Этот образ, по словам гендиректора ВЦИОМа, ближе людям в возрасте, в том числе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предпенсионном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 умеренно левыми симпатиями, ностальгией по СССР.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Подробнее на РБК: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https://www.rbc.ru/politics/30/09/2023/651721c49a7947ff1dd4d161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D084B-60E9-48EA-BF4C-E24FF51807F9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Лекция 4 Сценарии развития российской цивилизации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Сущность национальной идеи</a:t>
            </a:r>
            <a:endParaRPr lang="ru-RU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82140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Российская идея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748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Российская идея отличается крайней </a:t>
            </a:r>
            <a:r>
              <a:rPr lang="ru-RU" sz="2400" b="1" dirty="0" smtClean="0"/>
              <a:t>неопределенностью содержания и многогранностью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2494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Мировой опыт свидетельствует, что выйти из глубочайшего кризиса, достичь подлинного величия может лишь та страна, чей народ сплачивает какая-либо  идея </a:t>
            </a:r>
          </a:p>
          <a:p>
            <a:endParaRPr lang="ru-RU" sz="2400" dirty="0" smtClean="0"/>
          </a:p>
          <a:p>
            <a:r>
              <a:rPr lang="ru-RU" sz="2400" dirty="0" smtClean="0"/>
              <a:t>Можно назвать это национальной идеей, духом народа, идеологией или как-то иначе, но под этим понятием </a:t>
            </a:r>
            <a:r>
              <a:rPr lang="ru-RU" sz="2400" b="1" dirty="0" smtClean="0"/>
              <a:t>всегда</a:t>
            </a:r>
            <a:r>
              <a:rPr lang="ru-RU" sz="2400" dirty="0" smtClean="0"/>
              <a:t> подразумевается </a:t>
            </a:r>
            <a:r>
              <a:rPr lang="ru-RU" sz="2400" b="1" dirty="0" smtClean="0"/>
              <a:t>система и иерархия ценностных ориентаций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97839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Получившая новый импульс в общественно-политическом </a:t>
            </a:r>
            <a:r>
              <a:rPr lang="ru-RU" sz="2800" dirty="0" err="1" smtClean="0"/>
              <a:t>дискурсе</a:t>
            </a:r>
            <a:r>
              <a:rPr lang="ru-RU" sz="2800" dirty="0" smtClean="0"/>
              <a:t> в начале 2010-х гг., работа по выдвижению новых, амбициозных проектов преобразований прошла в своем развитии несколько этапов: от обсуждения широкого многообразия сценариев развития России до концентрирования повестки вокруг идей и ценностей, разделяемых различными группами населения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Следует отметить крупные отечественные проекты, посвященные исследованию образа будущего России: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«Будущее России: взгляд из центра и регионов. Политическая сфера» – проект АНО «</a:t>
            </a:r>
            <a:r>
              <a:rPr lang="ru-RU" sz="2400" dirty="0" err="1" smtClean="0"/>
              <a:t>ИноЦентр</a:t>
            </a:r>
            <a:r>
              <a:rPr lang="ru-RU" sz="2400" dirty="0" smtClean="0"/>
              <a:t>», 2006–2007 гг.,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экспертный </a:t>
            </a:r>
            <a:r>
              <a:rPr lang="ru-RU" sz="2400" dirty="0" err="1" smtClean="0"/>
              <a:t>сценарнопрогностический</a:t>
            </a:r>
            <a:r>
              <a:rPr lang="ru-RU" sz="2400" dirty="0" smtClean="0"/>
              <a:t> мониторинг «Россия 2020», выполненный Институтом социологии РАН и Исследовательской группой ЦИРКОН в 2015 г.,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проект «Идеальная Россия? Представь!» независимого содружества социологов «Открытое мнение», реализованный в 2018 г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424936" cy="4873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Прогнозирование выполняет три основных функции и имеет три стадии: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предвидение </a:t>
            </a:r>
            <a:r>
              <a:rPr lang="ru-RU" dirty="0" smtClean="0"/>
              <a:t>возможных тенденций изменений в будущем той сферы деятельности (объекта, процесса), с которыми нужно иметь дело, </a:t>
            </a:r>
            <a:r>
              <a:rPr lang="ru-RU" b="1" dirty="0" smtClean="0"/>
              <a:t>выявление закономерностей</a:t>
            </a:r>
            <a:r>
              <a:rPr lang="ru-RU" dirty="0" smtClean="0"/>
              <a:t>, тенденций, факторов, обусловливающих эти перемены </a:t>
            </a:r>
            <a:r>
              <a:rPr lang="ru-RU" i="1" dirty="0" smtClean="0"/>
              <a:t>(исследовательская стадия)</a:t>
            </a:r>
          </a:p>
          <a:p>
            <a:pPr>
              <a:buFont typeface="Arial" pitchFamily="34" charset="0"/>
              <a:buChar char="•"/>
            </a:pPr>
            <a:endParaRPr lang="ru-RU" i="1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выявление альтернативных вариантов </a:t>
            </a:r>
            <a:r>
              <a:rPr lang="ru-RU" dirty="0" smtClean="0"/>
              <a:t>воздействия на траекторию развития объекта в результате принятия тех или иных решений, оценка последствий реализации этих решений </a:t>
            </a:r>
            <a:r>
              <a:rPr lang="ru-RU" i="1" dirty="0" smtClean="0"/>
              <a:t>(стадия обоснования управленческих решений</a:t>
            </a:r>
            <a:r>
              <a:rPr lang="ru-RU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оценка хода и последствий выполнения решений</a:t>
            </a:r>
            <a:r>
              <a:rPr lang="ru-RU" dirty="0" smtClean="0"/>
              <a:t>, непредвиденных изменений внешней среды, чтобы своевременно координировать решения в случае необходимости </a:t>
            </a:r>
            <a:r>
              <a:rPr lang="ru-RU" i="1" dirty="0" smtClean="0"/>
              <a:t>(стадия слежения и коррекции)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Эти три функции и стадии взаимно переплетены и являются составными элементами управленческой деятельности в любой сфере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72816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современном </a:t>
            </a:r>
            <a:r>
              <a:rPr lang="ru-RU" sz="2800" dirty="0" err="1" smtClean="0"/>
              <a:t>социогуманитарном</a:t>
            </a:r>
            <a:r>
              <a:rPr lang="ru-RU" sz="2800" dirty="0" smtClean="0"/>
              <a:t> </a:t>
            </a:r>
            <a:r>
              <a:rPr lang="ru-RU" sz="2800" dirty="0" err="1" smtClean="0"/>
              <a:t>дискурсе</a:t>
            </a:r>
            <a:r>
              <a:rPr lang="ru-RU" sz="2800" dirty="0" smtClean="0"/>
              <a:t> понятие «образ будущего» широко используется в качестве инструмента прогнозирования и моделирования самого этого будущего и обозначает представления о развитии страны. Этот термин применяется и в отношении индивида и в отношении массового сознания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Образ будущего — это позитивная модель ожидаемого будущего, идеальные представления о государстве и обществе в перспективе, отражающие ожидания разных социальных групп и политических субъектов в конкретном историческом и </a:t>
            </a:r>
            <a:r>
              <a:rPr lang="ru-RU" sz="2400" dirty="0" err="1" smtClean="0"/>
              <a:t>социокультурном</a:t>
            </a:r>
            <a:r>
              <a:rPr lang="ru-RU" sz="2400" dirty="0" smtClean="0"/>
              <a:t> контексте</a:t>
            </a:r>
            <a:endParaRPr lang="ru-RU" sz="2400" dirty="0"/>
          </a:p>
        </p:txBody>
      </p:sp>
      <p:pic>
        <p:nvPicPr>
          <p:cNvPr id="4" name="Picture 2" descr="https://mykaleidoscope.ru/x/uploads/posts/2022-10/1666474532_35-mykaleidoscope-ru-p-kartinki-budushchego-instagram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645024"/>
            <a:ext cx="4958320" cy="2872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Прогнозирование и образ будущего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4969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Образ будущего является неотъемлемым элементом процесса формирования российской идентичности. Можно выделить две составляющие этого образа</a:t>
            </a:r>
          </a:p>
          <a:p>
            <a:endParaRPr lang="ru-RU" sz="2000" dirty="0" smtClean="0"/>
          </a:p>
          <a:p>
            <a:r>
              <a:rPr lang="ru-RU" sz="2000" dirty="0" smtClean="0"/>
              <a:t>С одной стороны, если рассматривать его </a:t>
            </a:r>
            <a:r>
              <a:rPr lang="ru-RU" sz="2000" b="1" dirty="0" smtClean="0"/>
              <a:t>с точки зрения личности</a:t>
            </a:r>
            <a:r>
              <a:rPr lang="ru-RU" sz="2000" dirty="0" smtClean="0"/>
              <a:t>, образ будущего является неотъемлемой частью картины мира человека, обязательным и необходимым элементом, обеспечивающим ее целостность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С другой — образ будущего придает законченный характер смысловой триаде «прошлое — настоящее — будущее», которая обеспечивает экзистенциальную устойчивость </a:t>
            </a:r>
            <a:r>
              <a:rPr lang="ru-RU" sz="2000" b="1" dirty="0" smtClean="0"/>
              <a:t>любого общества и государства</a:t>
            </a:r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Прогнозирование и образ будущего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39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связи с этим представляется интересным обратить внимание на  уровни формирования и развития идей, связанных с определением образа будущего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1. Уровень стратегического планирования и нормативного закрепления образа будущего России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2. Уровень общественных представлений, связанных с образом будущего России 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Уровень стратегического планирования и нормативного закрепления образа будущего России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4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Ключевые стратегические документы последнего времени и являются точками притяжения общественно-политического </a:t>
            </a:r>
            <a:r>
              <a:rPr lang="ru-RU" dirty="0" err="1" smtClean="0"/>
              <a:t>дискурса</a:t>
            </a:r>
            <a:r>
              <a:rPr lang="ru-RU" dirty="0" smtClean="0"/>
              <a:t> в 2023 г., приводя к консенсусу, определяя и формулируя образ будущего России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Обеспечение суверенитета России — развитие Российской Федерации как сильной, независимой и неделимой страны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Сохранение и развитие человеческого капитала как неотъемлемая ценность общества и государства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Сохранение, укрепление и продвижение традиционных духовно-нравственных ценностей как условие национальной безопасности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Развитие социального государства, форм и методов поддержки граждан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Русская идея</a:t>
            </a:r>
          </a:p>
          <a:p>
            <a:r>
              <a:rPr lang="ru-RU" dirty="0" smtClean="0"/>
              <a:t>Сущность национальной идеи</a:t>
            </a:r>
          </a:p>
          <a:p>
            <a:r>
              <a:rPr lang="ru-RU" dirty="0" smtClean="0"/>
              <a:t>Российская идея</a:t>
            </a:r>
          </a:p>
          <a:p>
            <a:r>
              <a:rPr lang="ru-RU" dirty="0" smtClean="0"/>
              <a:t> Прогнозирование и образ будущего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Уровень общественных представлений, связанных с образом будущего России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6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Исследования профессора МГУ имени М. В. Ломоносова Е. Б. </a:t>
            </a:r>
            <a:r>
              <a:rPr lang="ru-RU" sz="2400" i="1" dirty="0" err="1" smtClean="0"/>
              <a:t>Шестопал</a:t>
            </a:r>
            <a:r>
              <a:rPr lang="ru-RU" sz="2400" i="1" dirty="0" smtClean="0"/>
              <a:t>, посвященные представлениям россиян об образе будущего </a:t>
            </a:r>
          </a:p>
          <a:p>
            <a:endParaRPr lang="ru-RU" sz="2400" dirty="0" smtClean="0"/>
          </a:p>
          <a:p>
            <a:r>
              <a:rPr lang="ru-RU" sz="2400" dirty="0" smtClean="0"/>
              <a:t>Профессор Е. Б. </a:t>
            </a:r>
            <a:r>
              <a:rPr lang="ru-RU" sz="2400" dirty="0" err="1" smtClean="0"/>
              <a:t>Шестопал</a:t>
            </a:r>
            <a:r>
              <a:rPr lang="ru-RU" sz="2400" dirty="0" smtClean="0"/>
              <a:t> и ее коллеги по кафедре социологии и психологии политики факультета политологии МГУ имени М. В. Ломоносова на регулярной основе проводят исследования представлений россиян об образе будущего.</a:t>
            </a:r>
          </a:p>
          <a:p>
            <a:r>
              <a:rPr lang="ru-RU" sz="2400" dirty="0" smtClean="0"/>
              <a:t> В частности, в 2021 г. политолог опубликовала итоги замеров, описывающих три типа образов: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 личном будущем,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 будущем для своих близких (семьи)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о будущем России </a:t>
            </a:r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Исследования профессора МГУ имени М. В. Ломоносова Е. Б. </a:t>
            </a:r>
            <a:r>
              <a:rPr lang="ru-RU" sz="2700" dirty="0" err="1" smtClean="0"/>
              <a:t>Шестопал</a:t>
            </a:r>
            <a:r>
              <a:rPr lang="ru-RU" sz="2700" dirty="0" smtClean="0"/>
              <a:t>, посвященные представлениям россиян об образе будущего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Как отмечает Е. Б. </a:t>
            </a:r>
            <a:r>
              <a:rPr lang="ru-RU" sz="2400" dirty="0" err="1" smtClean="0"/>
              <a:t>Шестопал</a:t>
            </a:r>
            <a:r>
              <a:rPr lang="ru-RU" sz="2400" dirty="0" smtClean="0"/>
              <a:t>, «если посмотреть на содержательные акценты, то в образах </a:t>
            </a:r>
            <a:r>
              <a:rPr lang="ru-RU" sz="2400" b="1" dirty="0" smtClean="0"/>
              <a:t>личного будущего </a:t>
            </a:r>
            <a:r>
              <a:rPr lang="ru-RU" sz="2400" dirty="0" smtClean="0"/>
              <a:t>выделяется ряд смысловых блоков.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Первый из них указывает на стремление к стабильности, уверенности, безопасности и семейному счастью (46%).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Второй связывает личное будущее с деньгами, доходами и недвижимостью.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Третий блок личного будущего сфокусирован на решении проблем, связанных с работой, карьерой, успехом и развитием (44,8%)»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Как вы видите идеальное будущее для себя (обобщенные результаты обработки открытого вопроса)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1628800"/>
          <a:ext cx="585631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156"/>
                <a:gridCol w="2928156"/>
              </a:tblGrid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Эмоциональная оценка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 2020 г., % </a:t>
                      </a:r>
                      <a:endParaRPr lang="ru-RU" dirty="0"/>
                    </a:p>
                  </a:txBody>
                  <a:tcPr/>
                </a:tc>
              </a:tr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Положительно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71,6 </a:t>
                      </a:r>
                      <a:endParaRPr lang="ru-RU" dirty="0"/>
                    </a:p>
                  </a:txBody>
                  <a:tcPr/>
                </a:tc>
              </a:tr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Отрицательно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1,3</a:t>
                      </a:r>
                      <a:endParaRPr lang="ru-RU" dirty="0"/>
                    </a:p>
                  </a:txBody>
                  <a:tcPr/>
                </a:tc>
              </a:tr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Амбивалентно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11,2</a:t>
                      </a:r>
                      <a:endParaRPr lang="ru-RU" dirty="0"/>
                    </a:p>
                  </a:txBody>
                  <a:tcPr/>
                </a:tc>
              </a:tr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Нейтрально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10,2 </a:t>
                      </a:r>
                    </a:p>
                  </a:txBody>
                  <a:tcPr/>
                </a:tc>
              </a:tr>
              <a:tr h="302663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ответа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5,7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prstClr val="black"/>
                </a:solidFill>
              </a:rPr>
              <a:t>Исследования профессора МГУ имени М. В. Ломоносова Е. Б. </a:t>
            </a:r>
            <a:r>
              <a:rPr lang="ru-RU" sz="2700" dirty="0" err="1" smtClean="0">
                <a:solidFill>
                  <a:prstClr val="black"/>
                </a:solidFill>
              </a:rPr>
              <a:t>Шестопал</a:t>
            </a:r>
            <a:r>
              <a:rPr lang="ru-RU" sz="2700" dirty="0" smtClean="0">
                <a:solidFill>
                  <a:prstClr val="black"/>
                </a:solidFill>
              </a:rPr>
              <a:t>, посвященные представлениям россиян об образе будущего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3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Исследователь отмечает, что образ </a:t>
            </a:r>
            <a:r>
              <a:rPr lang="ru-RU" b="1" dirty="0" smtClean="0"/>
              <a:t>семейного будущего </a:t>
            </a:r>
            <a:r>
              <a:rPr lang="ru-RU" dirty="0" smtClean="0"/>
              <a:t>оказался по уровню оптимизма еще выше, чем образ личного будущего. </a:t>
            </a:r>
            <a:r>
              <a:rPr lang="ru-RU" i="1" dirty="0" smtClean="0"/>
              <a:t>При этом «будущее для страны выглядит практически также оптимистично, как и будущее для своей семьи (81,3%)</a:t>
            </a:r>
          </a:p>
          <a:p>
            <a:r>
              <a:rPr lang="ru-RU" i="1" dirty="0" smtClean="0"/>
              <a:t> </a:t>
            </a:r>
          </a:p>
          <a:p>
            <a:r>
              <a:rPr lang="ru-RU" dirty="0" smtClean="0"/>
              <a:t>При этом опрошенные выделяют в образе </a:t>
            </a:r>
            <a:r>
              <a:rPr lang="ru-RU" b="1" dirty="0" smtClean="0"/>
              <a:t>будущего страны </a:t>
            </a:r>
            <a:r>
              <a:rPr lang="ru-RU" dirty="0" smtClean="0"/>
              <a:t>несколько иные смысловые акценты, чем в семейных и личных образах.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Главным в нем они считают экономическое развитие и процветание (50,2%),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развитие социальной сферы (33%)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укрепление места России в мировой политике (19%)».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Исследования профессора МГУ имени М. В. Ломоносова Е. Б. </a:t>
            </a:r>
            <a:r>
              <a:rPr lang="ru-RU" sz="2700" dirty="0" err="1" smtClean="0"/>
              <a:t>Шестопал</a:t>
            </a:r>
            <a:r>
              <a:rPr lang="ru-RU" sz="2700" dirty="0" smtClean="0"/>
              <a:t>, посвященные представлениям россиян об образе будущего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700808"/>
            <a:ext cx="79928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Исследователь в 2021 г. отмечает, что почти половина опрошенных не ожидают существенных изменений в ближайшие пять лет, при этом большее число респондентов ожидают от власти развития страны, а не кризиса, отставания, упадка</a:t>
            </a:r>
          </a:p>
          <a:p>
            <a:endParaRPr lang="ru-RU" sz="2400" dirty="0" smtClean="0"/>
          </a:p>
          <a:p>
            <a:r>
              <a:rPr lang="ru-RU" sz="2400" dirty="0" smtClean="0"/>
              <a:t>Кроме того, для оценки восприятия будущего 481 респондентами им был задан следующий вопрос: </a:t>
            </a:r>
            <a:r>
              <a:rPr lang="ru-RU" sz="2400" i="1" u="sng" dirty="0" smtClean="0"/>
              <a:t>«О чем не должно забывать российское общество в будущем?»</a:t>
            </a:r>
          </a:p>
          <a:p>
            <a:endParaRPr lang="ru-RU" sz="2400" i="1" u="sng" dirty="0" smtClean="0"/>
          </a:p>
          <a:p>
            <a:endParaRPr lang="ru-RU" sz="2400" i="1" u="sng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79242"/>
            <a:ext cx="9036496" cy="213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4077072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«Приведенные данные показывают, что самым значимым, на чем строится образ будущего, являются те завоевания, которые наша страна имела в прошлом. Сбалансирован этот образ будущего признанием наших ошибок и провалов. На втором месте стоит образ народа, который и обеспечивает будущие успехи»</a:t>
            </a:r>
            <a:endParaRPr lang="ru-RU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30" y="404664"/>
            <a:ext cx="82693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Как видим, ожидания в отношении идеальной власти с точки зрения ее содержательных элементов выглядят достаточно противоречивыми и не согласуются с классическими представлениями о демократии и авторитаризме. </a:t>
            </a:r>
            <a:r>
              <a:rPr lang="ru-RU" sz="2400" i="1" dirty="0" smtClean="0"/>
              <a:t>Подобное противоречивое восприятие власти свидетельствует о «гибридном» характере массового политического сознания, свидетельствует о </a:t>
            </a:r>
            <a:r>
              <a:rPr lang="ru-RU" sz="2400" b="1" i="1" dirty="0" smtClean="0"/>
              <a:t>ценностном расколе в обществе</a:t>
            </a:r>
            <a:r>
              <a:rPr lang="ru-RU" sz="2400" i="1" dirty="0" smtClean="0"/>
              <a:t>, который создает предпосылки для роста неустойчивости политической системы.</a:t>
            </a:r>
            <a:r>
              <a:rPr lang="ru-RU" sz="2400" dirty="0" smtClean="0"/>
              <a:t> Об этом тревожном тренде говорит и тот факт, что не только в настоящем, но и в будущем около 14% респондентов волнует проблема смены власти, они считают необходимым обновление, если не полную смену режима </a:t>
            </a: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Исследование КГ «</a:t>
            </a:r>
            <a:r>
              <a:rPr lang="ru-RU" sz="2800" dirty="0" err="1" smtClean="0"/>
              <a:t>Полилог</a:t>
            </a:r>
            <a:r>
              <a:rPr lang="ru-RU" sz="2800" dirty="0" smtClean="0"/>
              <a:t>» и НИУ ВШЭ «Образ будущего российской молодежи в перспективе 5, 10, 15 лет» (2022 г.)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Консалтинговая группа «</a:t>
            </a:r>
            <a:r>
              <a:rPr lang="ru-RU" sz="2400" dirty="0" err="1" smtClean="0"/>
              <a:t>Полилог</a:t>
            </a:r>
            <a:r>
              <a:rPr lang="ru-RU" sz="2400" dirty="0" smtClean="0"/>
              <a:t>» и исследовательская группа НИУ ВШЭ в 2022 г. провели исследование на тему «Образ будущего российской молодежи в перспективе 5, 10, 15 лет», опрос проводился среди представителей населения в возрасте 14–27 лет.</a:t>
            </a:r>
          </a:p>
          <a:p>
            <a:r>
              <a:rPr lang="ru-RU" sz="2400" dirty="0" smtClean="0"/>
              <a:t> По результатам исследования специалисты отмечают, что среди молодежи на текущий момент наиболее популярными являются такие ценности, как </a:t>
            </a:r>
            <a:r>
              <a:rPr lang="ru-RU" sz="2400" b="1" dirty="0" smtClean="0"/>
              <a:t>свобода выбора, стремление к созданию семьи и самореализация в карьере и учебе</a:t>
            </a:r>
            <a:endParaRPr lang="ru-RU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Исследование КГ «</a:t>
            </a:r>
            <a:r>
              <a:rPr lang="ru-RU" sz="2800" dirty="0" err="1" smtClean="0"/>
              <a:t>Полилог</a:t>
            </a:r>
            <a:r>
              <a:rPr lang="ru-RU" sz="2800" dirty="0" smtClean="0"/>
              <a:t>» и НИУ ВШЭ «Образ будущего российской молодежи в перспективе 5, 10, 15 лет» (2022 г.)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88839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Существуют и </a:t>
            </a:r>
            <a:r>
              <a:rPr lang="ru-RU" sz="2400" dirty="0" err="1" smtClean="0"/>
              <a:t>межпоколенческие</a:t>
            </a:r>
            <a:r>
              <a:rPr lang="ru-RU" sz="2400" dirty="0" smtClean="0"/>
              <a:t> различия. </a:t>
            </a:r>
          </a:p>
          <a:p>
            <a:r>
              <a:rPr lang="ru-RU" sz="2400" dirty="0" smtClean="0"/>
              <a:t>Так, например, </a:t>
            </a:r>
            <a:r>
              <a:rPr lang="ru-RU" sz="2400" i="1" dirty="0" smtClean="0"/>
              <a:t>«респонденты 14–17 лет больше обеспокоены личным комфортом, в то время как опрошенные старших возрастных категорий больше обращают внимание на общественные настроения». </a:t>
            </a:r>
            <a:r>
              <a:rPr lang="ru-RU" sz="2400" dirty="0" smtClean="0"/>
              <a:t>Кроме того, </a:t>
            </a:r>
            <a:r>
              <a:rPr lang="ru-RU" sz="2400" i="1" dirty="0" smtClean="0"/>
              <a:t>«роль специальной военной операции не оказала значимого влияния на среднесрочное и долгосрочное планирование среди более юной категории молодежи (14–22 года). При этом среди респондентов 23–27 лет произошло сокращение горизонта планирования личной жизни до 2–3 месяцев</a:t>
            </a:r>
            <a:r>
              <a:rPr lang="ru-RU" dirty="0" smtClean="0"/>
              <a:t>».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844824"/>
            <a:ext cx="79208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Задача формулирования образа будущего России, его идейного содержания и стратегического наполнения занимает особое место в общественно-политической повестке, объединяя вокруг себя идеи государственных деятелей, представителей общественных движений, культуры и искусства, ученых, исследователей, публицистов</a:t>
            </a:r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Исследование КГ «</a:t>
            </a:r>
            <a:r>
              <a:rPr lang="ru-RU" sz="2800" dirty="0" err="1" smtClean="0"/>
              <a:t>Полилог</a:t>
            </a:r>
            <a:r>
              <a:rPr lang="ru-RU" sz="2800" dirty="0" smtClean="0"/>
              <a:t>» и НИУ ВШЭ «Образ будущего российской молодежи в перспективе 5, 10, 15 лет» (2022 г.)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7687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Различается и образ будущего у респондентов различных возрастов. Так, предлагаемые респондентами ценности общества объединены </a:t>
            </a:r>
            <a:r>
              <a:rPr lang="ru-RU" b="1" dirty="0" smtClean="0"/>
              <a:t>общей потребностью в осознании национального единства</a:t>
            </a:r>
            <a:r>
              <a:rPr lang="ru-RU" dirty="0" smtClean="0"/>
              <a:t>, которое основано на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образе сильного государства (14–17 лет),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терпимости и взаимопомощи (18–22 года),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уважении прав человека (23–27 лет) </a:t>
            </a:r>
          </a:p>
          <a:p>
            <a:endParaRPr lang="ru-RU" dirty="0" smtClean="0"/>
          </a:p>
          <a:p>
            <a:r>
              <a:rPr lang="ru-RU" dirty="0" smtClean="0"/>
              <a:t>Как отмечают авторы исследования, «наибольшее расхождение среди молодежи наблюдается в вопросе будущего России в перспективе 5–15 лет: респонденты 14–17 лет хотят видеть „</a:t>
            </a:r>
            <a:r>
              <a:rPr lang="ru-RU" b="1" dirty="0" smtClean="0"/>
              <a:t>технологическое государство</a:t>
            </a:r>
            <a:r>
              <a:rPr lang="ru-RU" dirty="0" smtClean="0"/>
              <a:t>“, </a:t>
            </a:r>
          </a:p>
          <a:p>
            <a:r>
              <a:rPr lang="ru-RU" dirty="0" smtClean="0"/>
              <a:t>18–22 лет — </a:t>
            </a:r>
            <a:r>
              <a:rPr lang="ru-RU" b="1" dirty="0" smtClean="0"/>
              <a:t>новые смысловые основы с упором на достижения страны в технологиях, бизнесе и экономике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Молодежь 23–27 лет ожидает </a:t>
            </a:r>
            <a:r>
              <a:rPr lang="ru-RU" b="1" dirty="0" smtClean="0"/>
              <a:t>сосуществования общества и государства без вмешательства власти в личную жизнь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Данные ВЦИОМ</a:t>
            </a:r>
            <a:endParaRPr lang="ru-RU" sz="28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>Фонд прогрессивной политики (ФПП) представил доклад под названием «Образы будущего для России: сценарии, развилки и оценки» Его авторами стали президент Центра развития региональной политики Илья </a:t>
            </a:r>
            <a:r>
              <a:rPr lang="ru-RU" sz="2000" dirty="0" err="1" smtClean="0"/>
              <a:t>Гращенков</a:t>
            </a:r>
            <a:r>
              <a:rPr lang="ru-RU" sz="2000" dirty="0" smtClean="0"/>
              <a:t>, профессор </a:t>
            </a:r>
            <a:r>
              <a:rPr lang="ru-RU" sz="2000" dirty="0" err="1" smtClean="0"/>
              <a:t>РАНХиГС</a:t>
            </a:r>
            <a:r>
              <a:rPr lang="ru-RU" sz="2000" dirty="0" smtClean="0"/>
              <a:t> Сергей Серебренников и директор ФПП Олег Бондаренко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640871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1. </a:t>
            </a:r>
            <a:r>
              <a:rPr lang="ru-RU" sz="2000" dirty="0" smtClean="0"/>
              <a:t>«СССР 2.0» — вариант «замыкания государства в самом себе». При этом Серебренников отметил, что речь идет скорее о «</a:t>
            </a:r>
            <a:r>
              <a:rPr lang="ru-RU" sz="2000" dirty="0" err="1" smtClean="0"/>
              <a:t>самодостаточной</a:t>
            </a:r>
            <a:r>
              <a:rPr lang="ru-RU" sz="2000" dirty="0" smtClean="0"/>
              <a:t>» системе, поскольку создать «абсолютно закрытую» экономическую систему в текущих мировых условиях невозможно. Воплотить такой «образ» в жизнь, по его словам, можно увеличив производительность труда и введя госрегулирование цен. Сценарий предполагает масштабные инвестиции в инфраструктуру. Также должны быть «</a:t>
            </a:r>
            <a:r>
              <a:rPr lang="ru-RU" sz="2000" dirty="0" err="1" smtClean="0"/>
              <a:t>отрефлексированы</a:t>
            </a:r>
            <a:r>
              <a:rPr lang="ru-RU" sz="2000" dirty="0" smtClean="0"/>
              <a:t>, легализованы и признаны» российская история и национальная культура.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492896"/>
            <a:ext cx="2297967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3691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2.«НЭП 2.0» — векторный «образ», противостоящий «новому Госплану», заявил </a:t>
            </a:r>
            <a:r>
              <a:rPr lang="ru-RU" sz="2400" dirty="0" err="1" smtClean="0"/>
              <a:t>Гращенков</a:t>
            </a:r>
            <a:r>
              <a:rPr lang="ru-RU" sz="2400" dirty="0" smtClean="0"/>
              <a:t>. В этом случае рынку в России необходимо будет перестроиться с учетом трех составляющих — технологического и научного сотрудничества со странами, для которых наша страна может стать «маяком», четвертой промышленной революции, а также иного отношения к людям. Политолог считает, что воплотить это может «максимизация свободы внутри страны». Должны появиться «прогрессивные патриоты», считает </a:t>
            </a:r>
            <a:r>
              <a:rPr lang="ru-RU" sz="2400" dirty="0" err="1" smtClean="0"/>
              <a:t>Гращенков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2" name="Picture 4" descr="https://myslide.ru/documents_7/2c54f6f7c80bd2075484b6a5d7429435/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6632"/>
            <a:ext cx="4175526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780928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«Нация Z» — вариант «</a:t>
            </a:r>
            <a:r>
              <a:rPr lang="ru-RU" sz="2400" dirty="0" err="1" smtClean="0"/>
              <a:t>нацбилдинга</a:t>
            </a:r>
            <a:r>
              <a:rPr lang="ru-RU" sz="2400" dirty="0" smtClean="0"/>
              <a:t> по-русски». Бондаренко рассказал, что главным здесь должно стать «настоящее, а не декларативное постулирование семейных ценностей». Эксперт отметил, что нужно начать с того, чтобы «Россия рожала, а не вымирала». Такой «образ» также предусматривает  легализацию оружия в будущем, национализацию элит и «русскую репатриацию». Дополнительно, заключил директор фонда, нужно создавать культ труда и честного успеха, чтобы в России могли собирать свои самолеты.</a:t>
            </a:r>
            <a:endParaRPr lang="ru-RU" sz="2400" dirty="0"/>
          </a:p>
        </p:txBody>
      </p:sp>
      <p:pic>
        <p:nvPicPr>
          <p:cNvPr id="2050" name="Picture 2" descr="https://er.ru/media/news/November2022/8NheJaHmbWfBkDEXfEX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0"/>
            <a:ext cx="4320480" cy="28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12474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Будущее не предопределено.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4482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 выбор будущего не произволен. Он опирается на прошлое.</a:t>
            </a:r>
          </a:p>
          <a:p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Поэтому и будущее России является преемственным развитием ее истории, движением по пути, определяемым ее ценностями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CECAF1D-8CF2-41B2-88C9-63BDF63C4EB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645024"/>
            <a:ext cx="446449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идея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1705454"/>
            <a:ext cx="8640960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"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Русская идея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" - это набор концепций, выражающих историческую уникальность, особое призвание и глобальную цель русского народа и, следовательно, Российского государства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 Русская идея приобрела особую актуальность после распада Советского Союза и духовного вакуума, последовавшего за этим событием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Русский философ Арсений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Гулыга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 писал в 2003 году: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ea typeface="Tahoma" pitchFamily="34" charset="0"/>
                <a:cs typeface="Tahoma" pitchFamily="34" charset="0"/>
              </a:rPr>
              <a:t>«Сегодня русская идея прежде всего звучит как призыв к национальному возрождению и сохранению этого материального и духовного возрождения России…»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3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Первым, кто стал применять понятие русской идеи, стал Ф.М. Достоевский.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1861 году он написал: </a:t>
            </a:r>
            <a:r>
              <a:rPr lang="ru-RU" i="1" dirty="0" smtClean="0"/>
              <a:t>«Мы прогнозируем, что характер нашей будущей деятельности должен быть общечеловеческим, что, возможно, русская идея будет основным синтезом всех тех идей, которые с упорством и мужеством развивает Европа в своих отдельных национальностях».</a:t>
            </a:r>
            <a:endParaRPr lang="ru-RU" i="1" dirty="0"/>
          </a:p>
        </p:txBody>
      </p:sp>
      <p:pic>
        <p:nvPicPr>
          <p:cNvPr id="20482" name="Picture 2" descr="https://factinate.com/wp-content/uploads/2019/05/GettyImages-3350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3402088" cy="2537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772815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обыденном уровне под понятием «русская идея» подразумевается совокупность образов, представлений и чувств, которые связаны и отражают глубокое содержание русского менталитета и роль России в мировой культуре и истории.</a:t>
            </a:r>
          </a:p>
          <a:p>
            <a:r>
              <a:rPr lang="ru-RU" sz="2400" dirty="0" smtClean="0"/>
              <a:t>«Русская идея» - это проблемы исторического пути развития России, а также своеобразной русской культуры и истории, исторической русской миссии и судьбы, а также специфики решения проблем свободы, демократии и государственности.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276872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Концепция «Москва – Третий Рим»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Теория официальной народности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Идея мировой революции </a:t>
            </a:r>
            <a:endParaRPr lang="ru-RU" dirty="0"/>
          </a:p>
        </p:txBody>
      </p:sp>
      <p:pic>
        <p:nvPicPr>
          <p:cNvPr id="1026" name="Picture 2" descr="https://avatars.dzeninfra.ru/get-zen_doc/2468786/pub_617d7bda93121f356c668312_617d82c5b3e8551caef42d12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32656"/>
            <a:ext cx="3024336" cy="1995165"/>
          </a:xfrm>
          <a:prstGeom prst="rect">
            <a:avLst/>
          </a:prstGeom>
          <a:noFill/>
        </p:spPr>
      </p:pic>
      <p:pic>
        <p:nvPicPr>
          <p:cNvPr id="1028" name="Picture 4" descr="http://moodle.distcentr.ru/pluginfile.php/12593/mod_page/content/1/teorija_oficialnoi_narodnos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04864"/>
            <a:ext cx="3024335" cy="23916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548681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«Без высшей идеи не может существовать ни человек, ни нация» (Ф.М. Достоевский) </a:t>
            </a:r>
            <a:endParaRPr lang="ru-RU" dirty="0"/>
          </a:p>
        </p:txBody>
      </p:sp>
      <p:pic>
        <p:nvPicPr>
          <p:cNvPr id="1030" name="Picture 6" descr="https://arthive.net/res/media/img/oy800/work/247/583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365104"/>
            <a:ext cx="3187164" cy="2290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700808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Проблема формирования национальной идеи тесно связана с духовным выбором народа, о значении которого хорошо сказал испанец Э. Филипс: </a:t>
            </a:r>
            <a:r>
              <a:rPr lang="ru-RU" sz="2400" i="1" dirty="0" smtClean="0"/>
              <a:t>«Периоды величия страны выражаются в устремлении людей, ее населяющих к духовному идеалу и Истине, к некой великой идее. В эти моменты духовного подъема страны проявляется душа ее народа. Период упадка выражается в измене этому идеалу и его утрате в обмен на обреченное и </a:t>
            </a:r>
            <a:r>
              <a:rPr lang="ru-RU" sz="2400" i="1" dirty="0" err="1" smtClean="0"/>
              <a:t>упадническое</a:t>
            </a:r>
            <a:r>
              <a:rPr lang="ru-RU" sz="2400" i="1" dirty="0" smtClean="0"/>
              <a:t> прельщение страстью мира к земным богатствам, земле и власти, помрачению высших устремлений народа и его духовной сути».</a:t>
            </a:r>
            <a:endParaRPr lang="ru-RU" sz="2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916832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 сути, любая национальная идея представляет собой «формулу», из которой развертывается базовая идеологическая концепция, определяющая жизнь государства, общества и граждан на длительную перспективу</a:t>
            </a:r>
          </a:p>
          <a:p>
            <a:r>
              <a:rPr lang="ru-RU" sz="2400" dirty="0" smtClean="0"/>
              <a:t> Ее жизнеспособность определяется соответствием интересов развития государства вектору развития мирового сообщества в целом</a:t>
            </a:r>
          </a:p>
          <a:p>
            <a:r>
              <a:rPr lang="ru-RU" sz="2400" dirty="0" smtClean="0"/>
              <a:t> Поэтому для всех национальных идей характерна их обращенность в </a:t>
            </a:r>
            <a:r>
              <a:rPr lang="ru-RU" sz="2400" i="1" dirty="0" smtClean="0"/>
              <a:t>будущее</a:t>
            </a:r>
            <a:endParaRPr lang="ru-RU" sz="24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2158</Words>
  <Application>Microsoft Office PowerPoint</Application>
  <PresentationFormat>Экран (4:3)</PresentationFormat>
  <Paragraphs>156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Лекция 4 Сценарии развития российской цивилизации</vt:lpstr>
      <vt:lpstr>План</vt:lpstr>
      <vt:lpstr>Слайд 3</vt:lpstr>
      <vt:lpstr>Русская идея</vt:lpstr>
      <vt:lpstr>Слайд 5</vt:lpstr>
      <vt:lpstr>Слайд 6</vt:lpstr>
      <vt:lpstr>Слайд 7</vt:lpstr>
      <vt:lpstr>Слайд 8</vt:lpstr>
      <vt:lpstr>Слайд 9</vt:lpstr>
      <vt:lpstr>Сущность национальной идеи</vt:lpstr>
      <vt:lpstr>Российская идея</vt:lpstr>
      <vt:lpstr> Прогнозирование и образ будущего </vt:lpstr>
      <vt:lpstr> Прогнозирование и образ будущего </vt:lpstr>
      <vt:lpstr> Прогнозирование и образ будущего </vt:lpstr>
      <vt:lpstr> Прогнозирование и образ будущего </vt:lpstr>
      <vt:lpstr> Прогнозирование и образ будущего </vt:lpstr>
      <vt:lpstr> Прогнозирование и образ будущего </vt:lpstr>
      <vt:lpstr>Прогнозирование и образ будущего</vt:lpstr>
      <vt:lpstr>Уровень стратегического планирования и нормативного закрепления образа будущего России</vt:lpstr>
      <vt:lpstr>Уровень общественных представлений, связанных с образом будущего России</vt:lpstr>
      <vt:lpstr> Исследования профессора МГУ имени М. В. Ломоносова Е. Б. Шестопал, посвященные представлениям россиян об образе будущего  </vt:lpstr>
      <vt:lpstr>Как вы видите идеальное будущее для себя (обобщенные результаты обработки открытого вопроса)</vt:lpstr>
      <vt:lpstr>Исследования профессора МГУ имени М. В. Ломоносова Е. Б. Шестопал, посвященные представлениям россиян об образе будущего</vt:lpstr>
      <vt:lpstr>Исследования профессора МГУ имени М. В. Ломоносова Е. Б. Шестопал, посвященные представлениям россиян об образе будущего</vt:lpstr>
      <vt:lpstr>Слайд 25</vt:lpstr>
      <vt:lpstr>Слайд 26</vt:lpstr>
      <vt:lpstr>Слайд 27</vt:lpstr>
      <vt:lpstr>Исследование КГ «Полилог» и НИУ ВШЭ «Образ будущего российской молодежи в перспективе 5, 10, 15 лет» (2022 г.)</vt:lpstr>
      <vt:lpstr>Исследование КГ «Полилог» и НИУ ВШЭ «Образ будущего российской молодежи в перспективе 5, 10, 15 лет» (2022 г.)</vt:lpstr>
      <vt:lpstr>Исследование КГ «Полилог» и НИУ ВШЭ «Образ будущего российской молодежи в перспективе 5, 10, 15 лет» (2022 г.)</vt:lpstr>
      <vt:lpstr>Данные ВЦИОМ</vt:lpstr>
      <vt:lpstr>     Фонд прогрессивной политики (ФПП) представил доклад под названием «Образы будущего для России: сценарии, развилки и оценки» Его авторами стали президент Центра развития региональной политики Илья Гращенков, профессор РАНХиГС Сергей Серебренников и директор ФПП Олег Бондаренко   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4 Сценарии развития российской цивилизации</dc:title>
  <dc:creator>Нина</dc:creator>
  <cp:lastModifiedBy>Нина</cp:lastModifiedBy>
  <cp:revision>49</cp:revision>
  <dcterms:created xsi:type="dcterms:W3CDTF">2023-08-23T05:47:59Z</dcterms:created>
  <dcterms:modified xsi:type="dcterms:W3CDTF">2023-10-17T02:02:14Z</dcterms:modified>
</cp:coreProperties>
</file>