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73" r:id="rId3"/>
    <p:sldId id="257" r:id="rId4"/>
    <p:sldId id="258" r:id="rId5"/>
    <p:sldId id="259" r:id="rId6"/>
    <p:sldId id="260" r:id="rId7"/>
    <p:sldId id="261" r:id="rId8"/>
    <p:sldId id="262" r:id="rId9"/>
    <p:sldId id="293" r:id="rId10"/>
    <p:sldId id="283" r:id="rId11"/>
    <p:sldId id="301" r:id="rId12"/>
    <p:sldId id="306" r:id="rId13"/>
    <p:sldId id="305" r:id="rId14"/>
    <p:sldId id="284" r:id="rId15"/>
    <p:sldId id="294" r:id="rId16"/>
    <p:sldId id="289" r:id="rId17"/>
    <p:sldId id="295" r:id="rId18"/>
    <p:sldId id="287" r:id="rId19"/>
    <p:sldId id="288" r:id="rId20"/>
    <p:sldId id="297" r:id="rId21"/>
    <p:sldId id="299" r:id="rId22"/>
    <p:sldId id="296" r:id="rId23"/>
    <p:sldId id="285" r:id="rId24"/>
    <p:sldId id="298" r:id="rId25"/>
    <p:sldId id="300" r:id="rId26"/>
    <p:sldId id="286" r:id="rId27"/>
    <p:sldId id="302" r:id="rId28"/>
    <p:sldId id="303" r:id="rId29"/>
    <p:sldId id="304" r:id="rId30"/>
    <p:sldId id="263" r:id="rId31"/>
    <p:sldId id="275" r:id="rId32"/>
    <p:sldId id="264" r:id="rId33"/>
    <p:sldId id="265" r:id="rId34"/>
    <p:sldId id="281" r:id="rId35"/>
    <p:sldId id="290" r:id="rId36"/>
    <p:sldId id="272" r:id="rId37"/>
    <p:sldId id="266" r:id="rId38"/>
    <p:sldId id="292" r:id="rId39"/>
    <p:sldId id="291" r:id="rId40"/>
    <p:sldId id="282" r:id="rId41"/>
    <p:sldId id="276" r:id="rId42"/>
    <p:sldId id="267" r:id="rId43"/>
    <p:sldId id="271" r:id="rId44"/>
    <p:sldId id="268" r:id="rId45"/>
    <p:sldId id="307" r:id="rId46"/>
    <p:sldId id="269" r:id="rId47"/>
    <p:sldId id="277" r:id="rId48"/>
    <p:sldId id="270" r:id="rId49"/>
    <p:sldId id="279" r:id="rId50"/>
    <p:sldId id="278" r:id="rId51"/>
    <p:sldId id="280" r:id="rId52"/>
    <p:sldId id="274" r:id="rId5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9F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6" autoAdjust="0"/>
    <p:restoredTop sz="86420" autoAdjust="0"/>
  </p:normalViewPr>
  <p:slideViewPr>
    <p:cSldViewPr>
      <p:cViewPr varScale="1">
        <p:scale>
          <a:sx n="97" d="100"/>
          <a:sy n="97" d="100"/>
        </p:scale>
        <p:origin x="-1350" y="-102"/>
      </p:cViewPr>
      <p:guideLst>
        <p:guide orient="horz" pos="2160"/>
        <p:guide pos="2880"/>
      </p:guideLst>
    </p:cSldViewPr>
  </p:slideViewPr>
  <p:outlineViewPr>
    <p:cViewPr>
      <p:scale>
        <a:sx n="33" d="100"/>
        <a:sy n="33" d="100"/>
      </p:scale>
      <p:origin x="0" y="115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C4363D-BCCE-404B-B252-06127C2D2319}" type="datetimeFigureOut">
              <a:rPr lang="ru-RU" smtClean="0"/>
              <a:pPr/>
              <a:t>03.09.2023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947078-60E0-4F1B-91C9-4E50947B848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7947078-60E0-4F1B-91C9-4E50947B848C}" type="slidenum">
              <a:rPr lang="ru-RU" smtClean="0"/>
              <a:pPr/>
              <a:t>20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7947078-60E0-4F1B-91C9-4E50947B848C}" type="slidenum">
              <a:rPr lang="ru-RU" smtClean="0"/>
              <a:pPr/>
              <a:t>22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dirty="0" smtClean="0">
                <a:latin typeface="Tahoma" pitchFamily="34" charset="0"/>
                <a:cs typeface="Tahoma" pitchFamily="34" charset="0"/>
              </a:rPr>
              <a:t>Основная тема философствования Конфуция - отношения человека, семьи и государства</a:t>
            </a:r>
          </a:p>
          <a:p>
            <a:endParaRPr lang="ru-RU" sz="1200" dirty="0" smtClean="0">
              <a:latin typeface="Tahoma" pitchFamily="34" charset="0"/>
              <a:cs typeface="Tahoma" pitchFamily="34" charset="0"/>
            </a:endParaRPr>
          </a:p>
          <a:p>
            <a:r>
              <a:rPr lang="ru-RU" i="1" dirty="0" smtClean="0">
                <a:latin typeface="Tahoma" pitchFamily="34" charset="0"/>
                <a:cs typeface="Tahoma" pitchFamily="34" charset="0"/>
              </a:rPr>
              <a:t>«Если хотят управлять страной, нужно, прежде всего, содержать в порядке семью. Если хотят содержать семью в порядке, нужно, в первую очередь, образовывать характер.»</a:t>
            </a:r>
            <a:endParaRPr lang="ru-RU" dirty="0"/>
          </a:p>
        </p:txBody>
      </p:sp>
      <p:sp>
        <p:nvSpPr>
          <p:cNvPr id="4" name="Номер слайда 3"/>
          <p:cNvSpPr>
            <a:spLocks noGrp="1"/>
          </p:cNvSpPr>
          <p:nvPr>
            <p:ph type="sldNum" sz="quarter" idx="10"/>
          </p:nvPr>
        </p:nvSpPr>
        <p:spPr/>
        <p:txBody>
          <a:bodyPr/>
          <a:lstStyle/>
          <a:p>
            <a:fld id="{87947078-60E0-4F1B-91C9-4E50947B848C}" type="slidenum">
              <a:rPr lang="ru-RU" smtClean="0"/>
              <a:pPr/>
              <a:t>33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03.09.2023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8" Type="http://schemas.openxmlformats.org/officeDocument/2006/relationships/hyperlink" Target="https://ru.wikipedia.org/wiki/%D0%9C%D0%B8%D1%88%D0%B0%D1%80%D0%B8" TargetMode="External"/><Relationship Id="rId13" Type="http://schemas.openxmlformats.org/officeDocument/2006/relationships/hyperlink" Target="https://ru.wikipedia.org/wiki/%D0%91%D0%B0%D1%88%D0%BA%D0%B8%D1%80%D1%8B" TargetMode="External"/><Relationship Id="rId18" Type="http://schemas.openxmlformats.org/officeDocument/2006/relationships/hyperlink" Target="https://ru.wikipedia.org/wiki/%D0%90%D0%BD%D0%B4%D0%BE-%D1%86%D0%B5%D0%B7%D1%81%D0%BA%D0%B8%D0%B5_%D0%BD%D0%B0%D1%80%D0%BE%D0%B4%D1%8B" TargetMode="External"/><Relationship Id="rId26" Type="http://schemas.openxmlformats.org/officeDocument/2006/relationships/hyperlink" Target="https://ru.wikipedia.org/wiki/%D0%9A%D0%B0%D0%B7%D0%B0%D1%85%D0%B8" TargetMode="External"/><Relationship Id="rId3" Type="http://schemas.openxmlformats.org/officeDocument/2006/relationships/hyperlink" Target="https://ru.wikipedia.org/wiki/%D0%A0%D1%83%D1%81%D1%81%D0%BA%D0%B8%D0%B5" TargetMode="External"/><Relationship Id="rId21" Type="http://schemas.openxmlformats.org/officeDocument/2006/relationships/hyperlink" Target="https://ru.wikipedia.org/wiki/%D0%A7%D0%B5%D1%80%D0%BA%D0%B5%D1%81%D0%BE%D0%B3%D0%B0%D0%B8" TargetMode="External"/><Relationship Id="rId7" Type="http://schemas.openxmlformats.org/officeDocument/2006/relationships/hyperlink" Target="https://ru.wikipedia.org/wiki/%D0%9A%D1%80%D1%8F%D1%88%D0%B5%D0%BD%D1%8B" TargetMode="External"/><Relationship Id="rId12" Type="http://schemas.openxmlformats.org/officeDocument/2006/relationships/hyperlink" Target="https://ru.wikipedia.org/wiki/%D0%90%D0%BA%D0%BA%D0%B8%D0%BD%D1%86%D1%8B" TargetMode="External"/><Relationship Id="rId17" Type="http://schemas.openxmlformats.org/officeDocument/2006/relationships/hyperlink" Target="https://ru.wikipedia.org/wiki/%D0%94%D0%B8%D0%B4%D0%BE%D0%B9%D1%86%D1%8B" TargetMode="External"/><Relationship Id="rId25" Type="http://schemas.openxmlformats.org/officeDocument/2006/relationships/hyperlink" Target="https://ru.wikipedia.org/wiki/%D0%9A%D1%83%D0%B1%D0%B0%D1%87%D0%B8%D0%BD%D1%86%D1%8B" TargetMode="External"/><Relationship Id="rId2" Type="http://schemas.openxmlformats.org/officeDocument/2006/relationships/hyperlink" Target="https://ru.wikipedia.org/wiki/%D0%9D%D0%B0%D1%86%D0%B8%D0%BE%D0%BD%D0%B0%D0%BB%D1%8C%D0%BD%D1%8B%D0%B9_%D1%81%D0%BE%D1%81%D1%82%D0%B0%D0%B2_%D0%A0%D0%BE%D1%81%D1%81%D0%B8%D0%B8" TargetMode="External"/><Relationship Id="rId16" Type="http://schemas.openxmlformats.org/officeDocument/2006/relationships/hyperlink" Target="https://ru.wikipedia.org/wiki/%D0%90%D0%BD%D0%B4%D0%B8%D0%B9%D1%86%D1%8B" TargetMode="External"/><Relationship Id="rId20" Type="http://schemas.openxmlformats.org/officeDocument/2006/relationships/hyperlink" Target="https://ru.wikipedia.org/wiki/%D0%90%D1%80%D0%BC%D1%8F%D0%BD%D0%B5" TargetMode="External"/><Relationship Id="rId1" Type="http://schemas.openxmlformats.org/officeDocument/2006/relationships/slideLayout" Target="../slideLayouts/slideLayout6.xml"/><Relationship Id="rId6" Type="http://schemas.openxmlformats.org/officeDocument/2006/relationships/hyperlink" Target="https://ru.wikipedia.org/wiki/%D0%A2%D0%B0%D1%82%D0%B0%D1%80%D1%8B" TargetMode="External"/><Relationship Id="rId11" Type="http://schemas.openxmlformats.org/officeDocument/2006/relationships/hyperlink" Target="https://ru.wikipedia.org/wiki/%D0%A7%D0%B5%D1%87%D0%B5%D0%BD%D1%86%D1%8B" TargetMode="External"/><Relationship Id="rId24" Type="http://schemas.openxmlformats.org/officeDocument/2006/relationships/hyperlink" Target="https://ru.wikipedia.org/wiki/%D0%9A%D0%B0%D0%B9%D1%82%D0%B0%D0%B3%D1%86%D1%8B" TargetMode="External"/><Relationship Id="rId5" Type="http://schemas.openxmlformats.org/officeDocument/2006/relationships/hyperlink" Target="https://ru.wikipedia.org/wiki/%D0%9F%D0%BE%D0%BC%D0%BE%D1%80%D1%8B" TargetMode="External"/><Relationship Id="rId15" Type="http://schemas.openxmlformats.org/officeDocument/2006/relationships/hyperlink" Target="https://ru.wikipedia.org/wiki/%D0%90%D0%B2%D0%B0%D1%80%D1%86%D1%8B" TargetMode="External"/><Relationship Id="rId23" Type="http://schemas.openxmlformats.org/officeDocument/2006/relationships/hyperlink" Target="https://ru.wikipedia.org/wiki/%D0%94%D0%B0%D1%80%D0%B3%D0%B8%D0%BD%D1%86%D1%8B" TargetMode="External"/><Relationship Id="rId10" Type="http://schemas.openxmlformats.org/officeDocument/2006/relationships/hyperlink" Target="https://ru.wikipedia.org/wiki/%D0%90%D1%81%D1%82%D1%80%D0%B0%D1%85%D0%B0%D0%BD%D1%81%D0%BA%D0%B8%D0%B5_%D1%82%D0%B0%D1%82%D0%B0%D1%80%D1%8B" TargetMode="External"/><Relationship Id="rId19" Type="http://schemas.openxmlformats.org/officeDocument/2006/relationships/hyperlink" Target="https://ru.wikipedia.org/wiki/%D0%90%D1%80%D1%87%D0%B8%D0%BD%D1%86%D1%8B" TargetMode="External"/><Relationship Id="rId4" Type="http://schemas.openxmlformats.org/officeDocument/2006/relationships/hyperlink" Target="https://ru.wikipedia.org/wiki/%D0%9A%D0%B0%D0%B7%D0%B0%D0%BA%D0%B8" TargetMode="External"/><Relationship Id="rId9" Type="http://schemas.openxmlformats.org/officeDocument/2006/relationships/hyperlink" Target="https://ru.wikipedia.org/wiki/%D0%A1%D0%B8%D0%B1%D0%B8%D1%80%D1%81%D0%BA%D0%B8%D0%B5_%D1%82%D0%B0%D1%82%D0%B0%D1%80%D1%8B" TargetMode="External"/><Relationship Id="rId14" Type="http://schemas.openxmlformats.org/officeDocument/2006/relationships/hyperlink" Target="https://ru.wikipedia.org/wiki/%D0%A7%D1%83%D0%B2%D0%B0%D1%88%D0%B8" TargetMode="External"/><Relationship Id="rId22" Type="http://schemas.openxmlformats.org/officeDocument/2006/relationships/hyperlink" Target="https://ru.wikipedia.org/wiki/%D0%A3%D0%BA%D1%80%D0%B0%D0%B8%D0%BD%D1%86%D1%8B"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4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Лекция 2 Мировоззренческие принципы (константы) российской цивилизации</a:t>
            </a:r>
            <a:endParaRPr lang="ru-RU"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Специфика национального характера в ценностных ориентациях русских</a:t>
            </a:r>
            <a:endParaRPr lang="ru-RU" sz="3200" dirty="0"/>
          </a:p>
        </p:txBody>
      </p:sp>
      <p:sp>
        <p:nvSpPr>
          <p:cNvPr id="3" name="Прямоугольник 2"/>
          <p:cNvSpPr/>
          <p:nvPr/>
        </p:nvSpPr>
        <p:spPr>
          <a:xfrm>
            <a:off x="467544" y="1772816"/>
            <a:ext cx="8352928" cy="1938992"/>
          </a:xfrm>
          <a:prstGeom prst="rect">
            <a:avLst/>
          </a:prstGeom>
        </p:spPr>
        <p:txBody>
          <a:bodyPr wrap="square">
            <a:spAutoFit/>
          </a:bodyPr>
          <a:lstStyle/>
          <a:p>
            <a:r>
              <a:rPr lang="ru-RU" sz="2400" dirty="0" smtClean="0"/>
              <a:t>Понятие национального характера не теоретико-аналитическое, а оценочно-описательное </a:t>
            </a:r>
          </a:p>
          <a:p>
            <a:r>
              <a:rPr lang="ru-RU" sz="2400" dirty="0" smtClean="0"/>
              <a:t> Впервые его стали употреблять путешественники, за ними - географы, этнографы для обозначения специфических особенностей поведения и образа жизни народов</a:t>
            </a:r>
            <a:endParaRPr lang="ru-RU" sz="2400" dirty="0"/>
          </a:p>
        </p:txBody>
      </p:sp>
      <p:pic>
        <p:nvPicPr>
          <p:cNvPr id="1026" name="Picture 2"/>
          <p:cNvPicPr>
            <a:picLocks noChangeAspect="1" noChangeArrowheads="1"/>
          </p:cNvPicPr>
          <p:nvPr/>
        </p:nvPicPr>
        <p:blipFill>
          <a:blip r:embed="rId2" cstate="print"/>
          <a:srcRect/>
          <a:stretch>
            <a:fillRect/>
          </a:stretch>
        </p:blipFill>
        <p:spPr bwMode="auto">
          <a:xfrm>
            <a:off x="1763688" y="3708014"/>
            <a:ext cx="5040560" cy="314998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Национальный характер и язык</a:t>
            </a:r>
            <a:endParaRPr lang="ru-RU" dirty="0"/>
          </a:p>
        </p:txBody>
      </p:sp>
      <p:sp>
        <p:nvSpPr>
          <p:cNvPr id="3" name="Прямоугольник 2"/>
          <p:cNvSpPr/>
          <p:nvPr/>
        </p:nvSpPr>
        <p:spPr>
          <a:xfrm>
            <a:off x="2286000" y="-9574560"/>
            <a:ext cx="4572000" cy="584775"/>
          </a:xfrm>
          <a:prstGeom prst="rect">
            <a:avLst/>
          </a:prstGeom>
        </p:spPr>
        <p:txBody>
          <a:bodyPr>
            <a:spAutoFit/>
          </a:bodyPr>
          <a:lstStyle/>
          <a:p>
            <a:endParaRPr lang="ru-RU" sz="3200" dirty="0" smtClean="0"/>
          </a:p>
        </p:txBody>
      </p:sp>
      <p:sp>
        <p:nvSpPr>
          <p:cNvPr id="4" name="Прямоугольник 3"/>
          <p:cNvSpPr/>
          <p:nvPr/>
        </p:nvSpPr>
        <p:spPr>
          <a:xfrm>
            <a:off x="467544" y="1412776"/>
            <a:ext cx="8424936" cy="5262979"/>
          </a:xfrm>
          <a:prstGeom prst="rect">
            <a:avLst/>
          </a:prstGeom>
        </p:spPr>
        <p:txBody>
          <a:bodyPr wrap="square">
            <a:spAutoFit/>
          </a:bodyPr>
          <a:lstStyle/>
          <a:p>
            <a:r>
              <a:rPr lang="ru-RU" sz="2400" dirty="0" smtClean="0"/>
              <a:t>Каждый естественный язык отражает определенный способ восприятия и устройства мира, или языковую картину мира</a:t>
            </a:r>
          </a:p>
          <a:p>
            <a:endParaRPr lang="ru-RU" sz="2400" dirty="0" smtClean="0"/>
          </a:p>
          <a:p>
            <a:pPr>
              <a:buFont typeface="Arial" pitchFamily="34" charset="0"/>
              <a:buChar char="•"/>
            </a:pPr>
            <a:r>
              <a:rPr lang="ru-RU" sz="2400" dirty="0" smtClean="0"/>
              <a:t> Представления, формирующие картину мира, входят в значения слов в неявном виде</a:t>
            </a:r>
          </a:p>
          <a:p>
            <a:pPr>
              <a:buFont typeface="Arial" pitchFamily="34" charset="0"/>
              <a:buChar char="•"/>
            </a:pPr>
            <a:r>
              <a:rPr lang="ru-RU" sz="2400" dirty="0" smtClean="0"/>
              <a:t> Человек принимает их на веру, не задумываясь </a:t>
            </a:r>
          </a:p>
          <a:p>
            <a:pPr>
              <a:buFont typeface="Arial" pitchFamily="34" charset="0"/>
              <a:buChar char="•"/>
            </a:pPr>
            <a:r>
              <a:rPr lang="ru-RU" sz="2400" dirty="0" smtClean="0"/>
              <a:t> Пользуясь словами, содержащими неявные смыслы, человек, сам того не замечая, принимает и заключенный в них взгляд на мир</a:t>
            </a:r>
          </a:p>
          <a:p>
            <a:pPr>
              <a:buFont typeface="Arial" pitchFamily="34" charset="0"/>
              <a:buChar char="•"/>
            </a:pPr>
            <a:endParaRPr lang="ru-RU" sz="2400" dirty="0" smtClean="0"/>
          </a:p>
          <a:p>
            <a:r>
              <a:rPr lang="ru-RU" sz="2400" u="sng" dirty="0" smtClean="0"/>
              <a:t>Наиболее важные для данного языка идеи повторяются в значении многих языковых единиц и являются поэтому «ключевыми» для понимания картины мира и </a:t>
            </a:r>
            <a:r>
              <a:rPr lang="ru-RU" sz="2400" u="sng" dirty="0" smtClean="0"/>
              <a:t>мировоззрения</a:t>
            </a:r>
            <a:endParaRPr lang="ru-RU" sz="2400" u="sng" dirty="0" smtClean="0"/>
          </a:p>
          <a:p>
            <a:pPr>
              <a:buFont typeface="Arial" pitchFamily="34" charset="0"/>
              <a:buChar char="•"/>
            </a:pPr>
            <a:endParaRPr lang="ru-R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Национальный характер и язык</a:t>
            </a:r>
            <a:endParaRPr lang="ru-RU" dirty="0"/>
          </a:p>
        </p:txBody>
      </p:sp>
      <p:sp>
        <p:nvSpPr>
          <p:cNvPr id="3" name="Прямоугольник 2"/>
          <p:cNvSpPr/>
          <p:nvPr/>
        </p:nvSpPr>
        <p:spPr>
          <a:xfrm>
            <a:off x="395536" y="1628801"/>
            <a:ext cx="8064896" cy="4401205"/>
          </a:xfrm>
          <a:prstGeom prst="rect">
            <a:avLst/>
          </a:prstGeom>
        </p:spPr>
        <p:txBody>
          <a:bodyPr wrap="square">
            <a:spAutoFit/>
          </a:bodyPr>
          <a:lstStyle/>
          <a:p>
            <a:r>
              <a:rPr lang="ru-RU" sz="2000" dirty="0" smtClean="0"/>
              <a:t>Так, для носителей русского языка кажется очевидным, что психическая жизнь человека подразделяется на интеллектуальную и эмоциональную, причем интеллектуальная жизнь связана с головой, а эмоциональная — с сердцем.</a:t>
            </a:r>
          </a:p>
          <a:p>
            <a:r>
              <a:rPr lang="ru-RU" sz="2000" dirty="0" smtClean="0"/>
              <a:t>Мы говорим, что у кого-то светлая голова или доброе сердце; запоминая что-либо, храним это в голове, а чувствуем сердцем; переволновавшись, хватаемся за сердце.</a:t>
            </a:r>
          </a:p>
          <a:p>
            <a:r>
              <a:rPr lang="ru-RU" sz="2000" dirty="0" smtClean="0"/>
              <a:t> Нам кажется, что иначе и быть не может, и мы с удивлением узнаем, что для носителей некоторых африканских языков вся психическая жизнь может концентрироваться в печени, они говорят о том, что у кого-то «умная печень» или «добрая печень», а когда волнуются, подсознательно чувствуют дискомфорт в печени. Разумеется, это связано не с особенностями их анатомии, а с языковой картиной мира, к которой они привыкли</a:t>
            </a:r>
            <a:endParaRPr lang="ru-RU"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Национальный характер и язык</a:t>
            </a:r>
            <a:endParaRPr lang="ru-RU" dirty="0"/>
          </a:p>
        </p:txBody>
      </p:sp>
      <p:sp>
        <p:nvSpPr>
          <p:cNvPr id="3" name="Прямоугольник 2"/>
          <p:cNvSpPr/>
          <p:nvPr/>
        </p:nvSpPr>
        <p:spPr>
          <a:xfrm>
            <a:off x="323528" y="1124744"/>
            <a:ext cx="8640960" cy="6186309"/>
          </a:xfrm>
          <a:prstGeom prst="rect">
            <a:avLst/>
          </a:prstGeom>
        </p:spPr>
        <p:txBody>
          <a:bodyPr wrap="square">
            <a:spAutoFit/>
          </a:bodyPr>
          <a:lstStyle/>
          <a:p>
            <a:r>
              <a:rPr lang="ru-RU" sz="1600" dirty="0" smtClean="0"/>
              <a:t> </a:t>
            </a:r>
            <a:r>
              <a:rPr lang="ru-RU" dirty="0" smtClean="0"/>
              <a:t>Ключевыми идеями для русской языковой картины мира являются, в частности, следующие:</a:t>
            </a:r>
          </a:p>
          <a:p>
            <a:r>
              <a:rPr lang="ru-RU" dirty="0" smtClean="0"/>
              <a:t>− </a:t>
            </a:r>
            <a:r>
              <a:rPr lang="ru-RU" b="1" dirty="0" smtClean="0"/>
              <a:t>идея непредсказуемости мира </a:t>
            </a:r>
            <a:r>
              <a:rPr lang="ru-RU" dirty="0" smtClean="0"/>
              <a:t>(авось, а вдруг, на всякий случай, если что; обойдется, пронесет; собираться, стараться; вышло, получилось, сложилось; угораздило; счастье);</a:t>
            </a:r>
          </a:p>
          <a:p>
            <a:r>
              <a:rPr lang="ru-RU" dirty="0" smtClean="0"/>
              <a:t>-</a:t>
            </a:r>
            <a:r>
              <a:rPr lang="ru-RU" b="1" dirty="0" smtClean="0"/>
              <a:t>представление о том, что для любого действия необходимо мобилизовать свои внутренние ресурсы, а это трудно </a:t>
            </a:r>
            <a:r>
              <a:rPr lang="ru-RU" dirty="0" smtClean="0"/>
              <a:t>(собираться, заодно);</a:t>
            </a:r>
          </a:p>
          <a:p>
            <a:r>
              <a:rPr lang="ru-RU" dirty="0" smtClean="0"/>
              <a:t> − </a:t>
            </a:r>
            <a:r>
              <a:rPr lang="ru-RU" b="1" dirty="0" smtClean="0"/>
              <a:t>особая значимость оппозиции «высокое — низкое» </a:t>
            </a:r>
            <a:r>
              <a:rPr lang="ru-RU" dirty="0" smtClean="0"/>
              <a:t>(быт — бытие, истина - правда, долг — обязанность, добро — благо, радость — удовольствие);</a:t>
            </a:r>
          </a:p>
          <a:p>
            <a:r>
              <a:rPr lang="ru-RU" dirty="0" smtClean="0"/>
              <a:t> </a:t>
            </a:r>
            <a:r>
              <a:rPr lang="ru-RU" b="1" dirty="0" smtClean="0"/>
              <a:t>− высокая требовательность в человеческих отношениях </a:t>
            </a:r>
            <a:r>
              <a:rPr lang="ru-RU" dirty="0" smtClean="0"/>
              <a:t>(друг, общение, отношения, попрек, обида, родной, разлука, соскучиться, просить, просьба);</a:t>
            </a:r>
          </a:p>
          <a:p>
            <a:r>
              <a:rPr lang="ru-RU" dirty="0" smtClean="0"/>
              <a:t>− </a:t>
            </a:r>
            <a:r>
              <a:rPr lang="ru-RU" b="1" dirty="0" smtClean="0"/>
              <a:t>идея справедливости </a:t>
            </a:r>
            <a:r>
              <a:rPr lang="ru-RU" dirty="0" smtClean="0"/>
              <a:t>(справедливость, правда, обида);</a:t>
            </a:r>
          </a:p>
          <a:p>
            <a:r>
              <a:rPr lang="ru-RU" dirty="0" smtClean="0"/>
              <a:t> −</a:t>
            </a:r>
            <a:r>
              <a:rPr lang="ru-RU" b="1" dirty="0" smtClean="0"/>
              <a:t>для того чтобы человеку было хорошо внутри, ему необходимо большое пространство снаружи; однако, если оно необжитое, то это тоже создает внутренний дискомфорт </a:t>
            </a:r>
            <a:r>
              <a:rPr lang="ru-RU" dirty="0" smtClean="0"/>
              <a:t>(удаль, воля, раздолье, размах, ширь, широта души, маяться, неприкаянный).</a:t>
            </a:r>
          </a:p>
          <a:p>
            <a:r>
              <a:rPr lang="ru-RU" dirty="0" smtClean="0"/>
              <a:t>− </a:t>
            </a:r>
            <a:r>
              <a:rPr lang="ru-RU" b="1" dirty="0" smtClean="0"/>
              <a:t>хорошо, когда другие люди знают, что человек чувствует </a:t>
            </a:r>
            <a:r>
              <a:rPr lang="ru-RU" dirty="0" smtClean="0"/>
              <a:t>(искренний, хохотать, душа нараспашку);</a:t>
            </a:r>
          </a:p>
          <a:p>
            <a:r>
              <a:rPr lang="ru-RU" dirty="0" smtClean="0"/>
              <a:t>− </a:t>
            </a:r>
            <a:r>
              <a:rPr lang="ru-RU" b="1" dirty="0" smtClean="0"/>
              <a:t>плохо, когда человек действует из соображений практической выгоды </a:t>
            </a:r>
            <a:r>
              <a:rPr lang="ru-RU" dirty="0" smtClean="0"/>
              <a:t>(расчетливый, мелочный).</a:t>
            </a:r>
          </a:p>
          <a:p>
            <a:r>
              <a:rPr lang="ru-RU" dirty="0" smtClean="0"/>
              <a:t> </a:t>
            </a:r>
          </a:p>
          <a:p>
            <a:r>
              <a:rPr lang="ru-RU" dirty="0" smtClean="0"/>
              <a:t> </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prstClr val="black"/>
                </a:solidFill>
              </a:rPr>
              <a:t>Специфика национального характера в ценностных ориентациях русских</a:t>
            </a:r>
            <a:endParaRPr lang="ru-RU" dirty="0"/>
          </a:p>
        </p:txBody>
      </p:sp>
      <p:sp>
        <p:nvSpPr>
          <p:cNvPr id="3" name="Прямоугольник 2"/>
          <p:cNvSpPr/>
          <p:nvPr/>
        </p:nvSpPr>
        <p:spPr>
          <a:xfrm>
            <a:off x="467544" y="1582341"/>
            <a:ext cx="8208912" cy="4524315"/>
          </a:xfrm>
          <a:prstGeom prst="rect">
            <a:avLst/>
          </a:prstGeom>
        </p:spPr>
        <p:txBody>
          <a:bodyPr wrap="square">
            <a:spAutoFit/>
          </a:bodyPr>
          <a:lstStyle/>
          <a:p>
            <a:r>
              <a:rPr lang="ru-RU" sz="2400" dirty="0" smtClean="0"/>
              <a:t>В отечественной литературе присутствуют попытки выявления сущности национального характера через выделение ценностей, разделяемых русским народом на протяжении веков</a:t>
            </a:r>
          </a:p>
          <a:p>
            <a:endParaRPr lang="ru-RU" sz="2400" dirty="0" smtClean="0"/>
          </a:p>
          <a:p>
            <a:r>
              <a:rPr lang="ru-RU" sz="2400" dirty="0" smtClean="0"/>
              <a:t>      Такой подход является плодотворным</a:t>
            </a:r>
          </a:p>
          <a:p>
            <a:endParaRPr lang="ru-RU" sz="2400" dirty="0" smtClean="0"/>
          </a:p>
          <a:p>
            <a:r>
              <a:rPr lang="ru-RU" sz="2400" dirty="0" smtClean="0"/>
              <a:t> </a:t>
            </a:r>
            <a:r>
              <a:rPr lang="ru-RU" sz="2400" dirty="0" err="1" smtClean="0"/>
              <a:t>Этносоциальные</a:t>
            </a:r>
            <a:r>
              <a:rPr lang="ru-RU" sz="2400" dirty="0" smtClean="0"/>
              <a:t> архетипы воспроизводят из поколения в поколение ментальные стереотипы, устойчивые стили поведения, особенности социального мироощущения, социального темперамента народа, специфику его адаптации, ориентации в политической сфере </a:t>
            </a:r>
            <a:endParaRPr lang="ru-RU"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ChangeAspect="1" noChangeArrowheads="1"/>
          </p:cNvPicPr>
          <p:nvPr/>
        </p:nvPicPr>
        <p:blipFill>
          <a:blip r:embed="rId2" cstate="print"/>
          <a:srcRect/>
          <a:stretch>
            <a:fillRect/>
          </a:stretch>
        </p:blipFill>
        <p:spPr bwMode="auto">
          <a:xfrm>
            <a:off x="261938" y="309563"/>
            <a:ext cx="8620125" cy="623887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solidFill>
                  <a:prstClr val="black"/>
                </a:solidFill>
              </a:rPr>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683568" y="1412776"/>
            <a:ext cx="8280920" cy="3046988"/>
          </a:xfrm>
          <a:prstGeom prst="rect">
            <a:avLst/>
          </a:prstGeom>
        </p:spPr>
        <p:txBody>
          <a:bodyPr wrap="square">
            <a:spAutoFit/>
          </a:bodyPr>
          <a:lstStyle/>
          <a:p>
            <a:r>
              <a:rPr lang="ru-RU" sz="2400" dirty="0" smtClean="0"/>
              <a:t>Русский национальный характер не просто противоречив, как и любой другой, а поляризован, расколот. Противоположности в нем обострены до крайности, ничем третьим не опосредованы. </a:t>
            </a:r>
          </a:p>
          <a:p>
            <a:endParaRPr lang="ru-RU" sz="2400" dirty="0" smtClean="0"/>
          </a:p>
          <a:p>
            <a:endParaRPr lang="ru-RU" sz="2400" dirty="0" smtClean="0"/>
          </a:p>
          <a:p>
            <a:endParaRPr lang="ru-RU" sz="2400" dirty="0" smtClean="0"/>
          </a:p>
          <a:p>
            <a:endParaRPr lang="ru-RU" sz="2400" dirty="0" smtClean="0"/>
          </a:p>
        </p:txBody>
      </p:sp>
      <p:pic>
        <p:nvPicPr>
          <p:cNvPr id="3075" name="Picture 3"/>
          <p:cNvPicPr>
            <a:picLocks noChangeAspect="1" noChangeArrowheads="1"/>
          </p:cNvPicPr>
          <p:nvPr/>
        </p:nvPicPr>
        <p:blipFill>
          <a:blip r:embed="rId2" cstate="print"/>
          <a:srcRect/>
          <a:stretch>
            <a:fillRect/>
          </a:stretch>
        </p:blipFill>
        <p:spPr bwMode="auto">
          <a:xfrm>
            <a:off x="1331640" y="3026856"/>
            <a:ext cx="6428383" cy="3831144"/>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3528" y="260648"/>
            <a:ext cx="8229600" cy="1143000"/>
          </a:xfrm>
        </p:spPr>
        <p:txBody>
          <a:bodyPr>
            <a:noAutofit/>
          </a:bodyPr>
          <a:lstStyle/>
          <a:p>
            <a:r>
              <a:rPr lang="ru-RU" sz="3600" dirty="0" smtClean="0">
                <a:solidFill>
                  <a:prstClr val="black"/>
                </a:solidFill>
              </a:rPr>
              <a:t>Специфика национального характера в ценностных ориентациях русских</a:t>
            </a:r>
            <a:endParaRPr lang="ru-RU" sz="3600" dirty="0"/>
          </a:p>
        </p:txBody>
      </p:sp>
      <p:sp>
        <p:nvSpPr>
          <p:cNvPr id="5" name="Содержимое 4"/>
          <p:cNvSpPr>
            <a:spLocks noGrp="1"/>
          </p:cNvSpPr>
          <p:nvPr>
            <p:ph sz="half" idx="1"/>
          </p:nvPr>
        </p:nvSpPr>
        <p:spPr>
          <a:xfrm>
            <a:off x="457200" y="1600200"/>
            <a:ext cx="4762872" cy="4565104"/>
          </a:xfrm>
        </p:spPr>
        <p:txBody>
          <a:bodyPr>
            <a:normAutofit fontScale="92500" lnSpcReduction="10000"/>
          </a:bodyPr>
          <a:lstStyle/>
          <a:p>
            <a:r>
              <a:rPr lang="ru-RU" dirty="0" smtClean="0"/>
              <a:t>Н.А. Бердяев подмечал, что русский народ –</a:t>
            </a:r>
          </a:p>
          <a:p>
            <a:pPr>
              <a:buNone/>
            </a:pPr>
            <a:r>
              <a:rPr lang="ru-RU" dirty="0" smtClean="0"/>
              <a:t>     «</a:t>
            </a:r>
            <a:r>
              <a:rPr lang="ru-RU" b="1" dirty="0" smtClean="0"/>
              <a:t>самый аполитический</a:t>
            </a:r>
            <a:r>
              <a:rPr lang="ru-RU" dirty="0" smtClean="0"/>
              <a:t>, никогда не умевший устраивать свою землю» и одновременно Россия - «самая государственная и самая бюрократическая страна в мире», все в ней «</a:t>
            </a:r>
            <a:r>
              <a:rPr lang="ru-RU" b="1" dirty="0" smtClean="0"/>
              <a:t>превращается в орудие политики</a:t>
            </a:r>
            <a:r>
              <a:rPr lang="ru-RU" dirty="0" smtClean="0"/>
              <a:t>». </a:t>
            </a:r>
          </a:p>
          <a:p>
            <a:pPr>
              <a:buNone/>
            </a:pPr>
            <a:r>
              <a:rPr lang="ru-RU" dirty="0" smtClean="0"/>
              <a:t>     </a:t>
            </a:r>
          </a:p>
          <a:p>
            <a:endParaRPr lang="ru-RU" dirty="0"/>
          </a:p>
        </p:txBody>
      </p:sp>
      <p:pic>
        <p:nvPicPr>
          <p:cNvPr id="8" name="Picture 2" descr="https://avatars.dzeninfra.ru/get-zen_doc/1550999/pub_617a629d2d13934927f4baed_617a8467f30bcd66b621a6ff/scale_1200"/>
          <p:cNvPicPr>
            <a:picLocks noGrp="1" noChangeAspect="1" noChangeArrowheads="1"/>
          </p:cNvPicPr>
          <p:nvPr>
            <p:ph sz="half" idx="2"/>
          </p:nvPr>
        </p:nvPicPr>
        <p:blipFill>
          <a:blip r:embed="rId2" cstate="print"/>
          <a:srcRect/>
          <a:stretch>
            <a:fillRect/>
          </a:stretch>
        </p:blipFill>
        <p:spPr bwMode="auto">
          <a:xfrm>
            <a:off x="5379251" y="1600200"/>
            <a:ext cx="2789359" cy="4205064"/>
          </a:xfrm>
          <a:prstGeom prst="rect">
            <a:avLst/>
          </a:prstGeom>
          <a:noFill/>
        </p:spPr>
      </p:pic>
      <p:sp>
        <p:nvSpPr>
          <p:cNvPr id="9" name="Прямоугольник 8"/>
          <p:cNvSpPr/>
          <p:nvPr/>
        </p:nvSpPr>
        <p:spPr>
          <a:xfrm rot="10800000" flipV="1">
            <a:off x="5662794" y="6057114"/>
            <a:ext cx="2080996" cy="369332"/>
          </a:xfrm>
          <a:prstGeom prst="rect">
            <a:avLst/>
          </a:prstGeom>
        </p:spPr>
        <p:txBody>
          <a:bodyPr wrap="square">
            <a:spAutoFit/>
          </a:bodyPr>
          <a:lstStyle/>
          <a:p>
            <a:r>
              <a:rPr lang="ru-RU" dirty="0" smtClean="0"/>
              <a:t>          1874 -1948</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solidFill>
                  <a:prstClr val="black"/>
                </a:solidFill>
              </a:rPr>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755576" y="1844824"/>
            <a:ext cx="7416824" cy="4154984"/>
          </a:xfrm>
          <a:prstGeom prst="rect">
            <a:avLst/>
          </a:prstGeom>
        </p:spPr>
        <p:txBody>
          <a:bodyPr wrap="square">
            <a:spAutoFit/>
          </a:bodyPr>
          <a:lstStyle/>
          <a:p>
            <a:r>
              <a:rPr lang="ru-RU" sz="2400" dirty="0" smtClean="0"/>
              <a:t>Русские покорны</a:t>
            </a:r>
            <a:r>
              <a:rPr lang="ru-RU" sz="2400" b="1" dirty="0" smtClean="0"/>
              <a:t>, смиренны</a:t>
            </a:r>
            <a:r>
              <a:rPr lang="ru-RU" sz="2400" dirty="0" smtClean="0"/>
              <a:t>, но одновременно - «</a:t>
            </a:r>
            <a:r>
              <a:rPr lang="ru-RU" sz="2400" dirty="0" err="1" smtClean="0"/>
              <a:t>апокалиптики</a:t>
            </a:r>
            <a:r>
              <a:rPr lang="ru-RU" sz="2400" dirty="0" smtClean="0"/>
              <a:t>», «нигилисты», </a:t>
            </a:r>
            <a:r>
              <a:rPr lang="ru-RU" sz="2400" b="1" dirty="0" smtClean="0"/>
              <a:t>бунтари</a:t>
            </a:r>
            <a:r>
              <a:rPr lang="ru-RU" sz="2400" dirty="0" smtClean="0"/>
              <a:t>, у них много «хаотического, дикого», обратной стороной их смирения является «необычайное русское самомнение». Русская душа «</a:t>
            </a:r>
            <a:r>
              <a:rPr lang="ru-RU" sz="2400" b="1" dirty="0" smtClean="0"/>
              <a:t>вечно </a:t>
            </a:r>
            <a:r>
              <a:rPr lang="ru-RU" sz="2400" b="1" dirty="0" err="1" smtClean="0"/>
              <a:t>печалует</a:t>
            </a:r>
            <a:r>
              <a:rPr lang="ru-RU" sz="2400" b="1" dirty="0" smtClean="0"/>
              <a:t> о горе и страдании народа и всего мира»</a:t>
            </a:r>
            <a:r>
              <a:rPr lang="ru-RU" sz="2400" dirty="0" smtClean="0"/>
              <a:t>, но ее «</a:t>
            </a:r>
            <a:r>
              <a:rPr lang="ru-RU" sz="2400" b="1" dirty="0" smtClean="0"/>
              <a:t>почти невозможно сдвинуть с места, так она отяжелела, так инертна, ленива…, так покорно мирится со своей жизнью»</a:t>
            </a:r>
            <a:r>
              <a:rPr lang="ru-RU" sz="2400" dirty="0" smtClean="0"/>
              <a:t>. Стремление к «</a:t>
            </a:r>
            <a:r>
              <a:rPr lang="ru-RU" sz="2400" b="1" dirty="0" smtClean="0"/>
              <a:t>ангельской Святости</a:t>
            </a:r>
            <a:r>
              <a:rPr lang="ru-RU" sz="2400" dirty="0" smtClean="0"/>
              <a:t>» парадоксальным образом сочетается со </a:t>
            </a:r>
            <a:r>
              <a:rPr lang="ru-RU" sz="2400" b="1" dirty="0" smtClean="0"/>
              <a:t>«звериной низостью» и мошенничеством</a:t>
            </a:r>
            <a:endParaRPr lang="ru-RU" sz="24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solidFill>
                  <a:prstClr val="black"/>
                </a:solidFill>
              </a:rPr>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611560" y="1628800"/>
            <a:ext cx="8208912" cy="1569660"/>
          </a:xfrm>
          <a:prstGeom prst="rect">
            <a:avLst/>
          </a:prstGeom>
        </p:spPr>
        <p:txBody>
          <a:bodyPr wrap="square">
            <a:spAutoFit/>
          </a:bodyPr>
          <a:lstStyle/>
          <a:p>
            <a:r>
              <a:rPr lang="ru-RU" sz="2400" dirty="0" smtClean="0"/>
              <a:t>Причину </a:t>
            </a:r>
            <a:r>
              <a:rPr lang="ru-RU" sz="2400" dirty="0" err="1" smtClean="0"/>
              <a:t>поляризованности</a:t>
            </a:r>
            <a:r>
              <a:rPr lang="ru-RU" sz="2400" dirty="0" smtClean="0"/>
              <a:t>, </a:t>
            </a:r>
            <a:r>
              <a:rPr lang="ru-RU" sz="2400" dirty="0" err="1" smtClean="0"/>
              <a:t>расколотости</a:t>
            </a:r>
            <a:r>
              <a:rPr lang="ru-RU" sz="2400" dirty="0" smtClean="0"/>
              <a:t> русского национального типа Н.А. Бердяев объяснил дисгармоний </a:t>
            </a:r>
            <a:r>
              <a:rPr lang="ru-RU" sz="2400" b="1" dirty="0" smtClean="0"/>
              <a:t>«мужественного» и «женственного» </a:t>
            </a:r>
            <a:r>
              <a:rPr lang="ru-RU" sz="2400" dirty="0" smtClean="0"/>
              <a:t>начал в нем. Об этом же писали Вл. Соловьев и В.В. Розанов </a:t>
            </a:r>
          </a:p>
        </p:txBody>
      </p:sp>
      <p:pic>
        <p:nvPicPr>
          <p:cNvPr id="31746" name="Picture 2" descr="https://a.bmstatic.com/iu/162/96/%D1%80%D0%BE%D0%B7%D0%B0%D0%BD%D0%BE%D0%B2_4-1b3f08bcf0aadb9e2e3d2c6834624bcb.jpg"/>
          <p:cNvPicPr>
            <a:picLocks noChangeAspect="1" noChangeArrowheads="1"/>
          </p:cNvPicPr>
          <p:nvPr/>
        </p:nvPicPr>
        <p:blipFill>
          <a:blip r:embed="rId2" cstate="print"/>
          <a:srcRect/>
          <a:stretch>
            <a:fillRect/>
          </a:stretch>
        </p:blipFill>
        <p:spPr bwMode="auto">
          <a:xfrm>
            <a:off x="6012160" y="3933056"/>
            <a:ext cx="2420120" cy="2596257"/>
          </a:xfrm>
          <a:prstGeom prst="rect">
            <a:avLst/>
          </a:prstGeom>
          <a:noFill/>
        </p:spPr>
      </p:pic>
      <p:sp>
        <p:nvSpPr>
          <p:cNvPr id="5" name="Прямоугольник 4"/>
          <p:cNvSpPr/>
          <p:nvPr/>
        </p:nvSpPr>
        <p:spPr>
          <a:xfrm>
            <a:off x="6588224" y="3244334"/>
            <a:ext cx="2088232" cy="369332"/>
          </a:xfrm>
          <a:prstGeom prst="rect">
            <a:avLst/>
          </a:prstGeom>
        </p:spPr>
        <p:txBody>
          <a:bodyPr wrap="square">
            <a:spAutoFit/>
          </a:bodyPr>
          <a:lstStyle/>
          <a:p>
            <a:r>
              <a:rPr lang="ru-RU" dirty="0" smtClean="0"/>
              <a:t>1856 -1919</a:t>
            </a:r>
            <a:endParaRPr lang="ru-RU" dirty="0"/>
          </a:p>
        </p:txBody>
      </p:sp>
      <p:sp>
        <p:nvSpPr>
          <p:cNvPr id="31748" name="AutoShape 4"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50" name="AutoShape 6"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52" name="AutoShape 8"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54" name="AutoShape 10"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56" name="AutoShape 12"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58" name="AutoShape 14"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60" name="AutoShape 16"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62" name="AutoShape 18"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64" name="AutoShape 20"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66" name="AutoShape 22"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1767" name="Picture 23"/>
          <p:cNvPicPr>
            <a:picLocks noChangeAspect="1" noChangeArrowheads="1"/>
          </p:cNvPicPr>
          <p:nvPr/>
        </p:nvPicPr>
        <p:blipFill>
          <a:blip r:embed="rId3" cstate="print"/>
          <a:srcRect/>
          <a:stretch>
            <a:fillRect/>
          </a:stretch>
        </p:blipFill>
        <p:spPr bwMode="auto">
          <a:xfrm>
            <a:off x="1187624" y="4077072"/>
            <a:ext cx="2877719" cy="1917394"/>
          </a:xfrm>
          <a:prstGeom prst="rect">
            <a:avLst/>
          </a:prstGeom>
          <a:noFill/>
          <a:ln w="9525">
            <a:noFill/>
            <a:miter lim="800000"/>
            <a:headEnd/>
            <a:tailEnd/>
          </a:ln>
        </p:spPr>
      </p:pic>
      <p:sp>
        <p:nvSpPr>
          <p:cNvPr id="17" name="Прямоугольник 16"/>
          <p:cNvSpPr/>
          <p:nvPr/>
        </p:nvSpPr>
        <p:spPr>
          <a:xfrm>
            <a:off x="1907704" y="3244334"/>
            <a:ext cx="1800201" cy="369332"/>
          </a:xfrm>
          <a:prstGeom prst="rect">
            <a:avLst/>
          </a:prstGeom>
        </p:spPr>
        <p:txBody>
          <a:bodyPr wrap="square">
            <a:spAutoFit/>
          </a:bodyPr>
          <a:lstStyle/>
          <a:p>
            <a:r>
              <a:rPr lang="ru-RU" dirty="0" smtClean="0"/>
              <a:t>1853 -1900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План</a:t>
            </a:r>
            <a:endParaRPr lang="ru-RU" dirty="0"/>
          </a:p>
        </p:txBody>
      </p:sp>
      <p:sp>
        <p:nvSpPr>
          <p:cNvPr id="3" name="Содержимое 2"/>
          <p:cNvSpPr>
            <a:spLocks noGrp="1"/>
          </p:cNvSpPr>
          <p:nvPr>
            <p:ph idx="1"/>
          </p:nvPr>
        </p:nvSpPr>
        <p:spPr/>
        <p:txBody>
          <a:bodyPr/>
          <a:lstStyle/>
          <a:p>
            <a:r>
              <a:rPr lang="ru-RU" dirty="0" err="1" smtClean="0"/>
              <a:t>Социокультурный</a:t>
            </a:r>
            <a:r>
              <a:rPr lang="ru-RU" dirty="0" smtClean="0"/>
              <a:t> мир и  мировоззрение</a:t>
            </a:r>
          </a:p>
          <a:p>
            <a:r>
              <a:rPr lang="ru-RU" dirty="0" smtClean="0">
                <a:solidFill>
                  <a:prstClr val="black"/>
                </a:solidFill>
              </a:rPr>
              <a:t>Специфика национального характера в ценностных ориентациях русских</a:t>
            </a:r>
            <a:endParaRPr lang="ru-RU" dirty="0" smtClean="0"/>
          </a:p>
          <a:p>
            <a:r>
              <a:rPr lang="ru-RU" dirty="0" smtClean="0"/>
              <a:t>Базисные российские традиционные ценности</a:t>
            </a:r>
          </a:p>
          <a:p>
            <a:r>
              <a:rPr lang="ru-RU" dirty="0" smtClean="0"/>
              <a:t>Системная модель мировоззрения</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prstClr val="black"/>
                </a:solidFill>
              </a:rPr>
              <a:t>Специфика национального характера в ценностных ориентациях русских</a:t>
            </a:r>
            <a:endParaRPr lang="ru-RU" dirty="0"/>
          </a:p>
        </p:txBody>
      </p:sp>
      <p:sp>
        <p:nvSpPr>
          <p:cNvPr id="3" name="Прямоугольник 2"/>
          <p:cNvSpPr/>
          <p:nvPr/>
        </p:nvSpPr>
        <p:spPr>
          <a:xfrm>
            <a:off x="179512" y="1340768"/>
            <a:ext cx="8964488" cy="5262979"/>
          </a:xfrm>
          <a:prstGeom prst="rect">
            <a:avLst/>
          </a:prstGeom>
        </p:spPr>
        <p:txBody>
          <a:bodyPr wrap="square">
            <a:spAutoFit/>
          </a:bodyPr>
          <a:lstStyle/>
          <a:p>
            <a:r>
              <a:rPr lang="ru-RU" sz="2400" dirty="0" smtClean="0"/>
              <a:t>Недостатком </a:t>
            </a:r>
            <a:r>
              <a:rPr lang="ru-RU" sz="2400" b="1" dirty="0" smtClean="0"/>
              <a:t>мужественности</a:t>
            </a:r>
            <a:r>
              <a:rPr lang="ru-RU" sz="2400" dirty="0" smtClean="0"/>
              <a:t>, </a:t>
            </a:r>
            <a:r>
              <a:rPr lang="ru-RU" sz="2400" b="1" dirty="0" smtClean="0"/>
              <a:t>твердости духа</a:t>
            </a:r>
            <a:r>
              <a:rPr lang="ru-RU" sz="2400" dirty="0" smtClean="0"/>
              <a:t>, </a:t>
            </a:r>
            <a:r>
              <a:rPr lang="ru-RU" sz="2400" b="1" dirty="0" smtClean="0"/>
              <a:t>воли</a:t>
            </a:r>
            <a:r>
              <a:rPr lang="ru-RU" sz="2400" dirty="0" smtClean="0"/>
              <a:t>, </a:t>
            </a:r>
            <a:r>
              <a:rPr lang="ru-RU" sz="2400" b="1" dirty="0" smtClean="0"/>
              <a:t>самостоятельности</a:t>
            </a:r>
            <a:r>
              <a:rPr lang="ru-RU" sz="2400" dirty="0" smtClean="0"/>
              <a:t> в русском народе Н.А. Бердяев             </a:t>
            </a:r>
            <a:r>
              <a:rPr lang="ru-RU" sz="2400" b="1" dirty="0" smtClean="0"/>
              <a:t>неразвитость</a:t>
            </a:r>
            <a:r>
              <a:rPr lang="ru-RU" sz="2400" dirty="0" smtClean="0"/>
              <a:t> в России </a:t>
            </a:r>
            <a:r>
              <a:rPr lang="ru-RU" sz="2400" b="1" dirty="0" smtClean="0"/>
              <a:t>общественных классов</a:t>
            </a:r>
            <a:r>
              <a:rPr lang="ru-RU" sz="2400" dirty="0" smtClean="0"/>
              <a:t>, </a:t>
            </a:r>
            <a:r>
              <a:rPr lang="ru-RU" sz="2400" b="1" dirty="0" smtClean="0"/>
              <a:t>гипертрофию бюрократизма</a:t>
            </a:r>
            <a:r>
              <a:rPr lang="ru-RU" sz="2400" dirty="0" smtClean="0"/>
              <a:t>, </a:t>
            </a:r>
            <a:r>
              <a:rPr lang="ru-RU" sz="2400" b="1" dirty="0" smtClean="0"/>
              <a:t>специфику русского самодержавия</a:t>
            </a:r>
            <a:endParaRPr lang="ru-RU" sz="2400" dirty="0" smtClean="0"/>
          </a:p>
          <a:p>
            <a:endParaRPr lang="ru-RU" sz="2400" dirty="0" smtClean="0"/>
          </a:p>
          <a:p>
            <a:r>
              <a:rPr lang="ru-RU" sz="2400" dirty="0" smtClean="0"/>
              <a:t>Благодаря </a:t>
            </a:r>
            <a:r>
              <a:rPr lang="ru-RU" sz="2400" b="1" dirty="0" smtClean="0"/>
              <a:t>женственному</a:t>
            </a:r>
            <a:r>
              <a:rPr lang="ru-RU" sz="2400" dirty="0" smtClean="0"/>
              <a:t> компоненту            </a:t>
            </a:r>
            <a:r>
              <a:rPr lang="ru-RU" sz="2400" b="1" dirty="0" smtClean="0"/>
              <a:t>милосердие, душевность, мягкость, бескорыстие, терпеливость, отзывчивость, способность отречься от благ во имя светлой веры, идеала. </a:t>
            </a:r>
          </a:p>
          <a:p>
            <a:r>
              <a:rPr lang="ru-RU" sz="2400" dirty="0" smtClean="0"/>
              <a:t>Но и </a:t>
            </a:r>
            <a:r>
              <a:rPr lang="ru-RU" sz="2400" b="1" dirty="0" smtClean="0"/>
              <a:t>«пассивную восприимчивость» к добру и злу, излишнюю зависимость от «природной и коллективной стихии», покорность насилию, «рабьему» положению</a:t>
            </a:r>
            <a:r>
              <a:rPr lang="ru-RU" sz="2400" dirty="0" smtClean="0"/>
              <a:t>, которое, накапливаясь, вызывает глухое недовольство, переходящее в озлобление, выливающиеся в бунтах, желаниях расправляться с теми, кому и чему поклонялись</a:t>
            </a:r>
          </a:p>
        </p:txBody>
      </p:sp>
      <p:sp>
        <p:nvSpPr>
          <p:cNvPr id="58370" name="AutoShape 2" descr="https://rus.team/images/article/38153/2018-08-13-202_68369-6_680413.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 name="Стрелка вправо 4"/>
          <p:cNvSpPr/>
          <p:nvPr/>
        </p:nvSpPr>
        <p:spPr>
          <a:xfrm>
            <a:off x="7020272" y="1916832"/>
            <a:ext cx="432048" cy="1177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p:cNvSpPr/>
          <p:nvPr/>
        </p:nvSpPr>
        <p:spPr>
          <a:xfrm flipV="1">
            <a:off x="5364088" y="3356992"/>
            <a:ext cx="504056"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solidFill>
                  <a:prstClr val="black"/>
                </a:solidFill>
              </a:rPr>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683568" y="1720840"/>
            <a:ext cx="7704856" cy="3416320"/>
          </a:xfrm>
          <a:prstGeom prst="rect">
            <a:avLst/>
          </a:prstGeom>
        </p:spPr>
        <p:txBody>
          <a:bodyPr wrap="square">
            <a:spAutoFit/>
          </a:bodyPr>
          <a:lstStyle/>
          <a:p>
            <a:r>
              <a:rPr lang="ru-RU" sz="2400" b="1" dirty="0" smtClean="0"/>
              <a:t>С недостатком «мужественного» начала в русском национальном характере соглашались не все его аналитики</a:t>
            </a:r>
            <a:endParaRPr lang="ru-RU" sz="2400" dirty="0" smtClean="0"/>
          </a:p>
          <a:p>
            <a:r>
              <a:rPr lang="ru-RU" sz="2400" dirty="0" smtClean="0"/>
              <a:t> Например, Н.О. </a:t>
            </a:r>
            <a:r>
              <a:rPr lang="ru-RU" sz="2400" dirty="0" err="1" smtClean="0"/>
              <a:t>Лосский</a:t>
            </a:r>
            <a:r>
              <a:rPr lang="ru-RU" sz="2400" dirty="0" smtClean="0"/>
              <a:t>, напротив, считал, что русский народ, особенно его великорусская ветвь, </a:t>
            </a:r>
            <a:r>
              <a:rPr lang="ru-RU" sz="2400" b="1" dirty="0" smtClean="0"/>
              <a:t>«в высшей степени мужествен», </a:t>
            </a:r>
            <a:r>
              <a:rPr lang="ru-RU" sz="2400" dirty="0" smtClean="0"/>
              <a:t>в нем </a:t>
            </a:r>
            <a:r>
              <a:rPr lang="ru-RU" sz="2400" b="1" dirty="0" smtClean="0"/>
              <a:t>«особенно примечательно сочетание мужественной природы с женственной мягкостью». </a:t>
            </a:r>
            <a:r>
              <a:rPr lang="ru-RU" sz="2400" dirty="0" smtClean="0"/>
              <a:t>Да и сам Н.А. Бердяев констатировал, что </a:t>
            </a:r>
            <a:r>
              <a:rPr lang="ru-RU" sz="2400" b="1" dirty="0" smtClean="0"/>
              <a:t>«мужественный дух потенциально заключен в России»</a:t>
            </a:r>
            <a:endParaRPr lang="ru-RU" sz="24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p:cNvPicPr>
            <a:picLocks noChangeAspect="1" noChangeArrowheads="1"/>
          </p:cNvPicPr>
          <p:nvPr/>
        </p:nvPicPr>
        <p:blipFill>
          <a:blip r:embed="rId3" cstate="print"/>
          <a:srcRect/>
          <a:stretch>
            <a:fillRect/>
          </a:stretch>
        </p:blipFill>
        <p:spPr bwMode="auto">
          <a:xfrm>
            <a:off x="323528" y="332656"/>
            <a:ext cx="4392488" cy="3717100"/>
          </a:xfrm>
          <a:prstGeom prst="rect">
            <a:avLst/>
          </a:prstGeom>
          <a:noFill/>
          <a:ln w="9525">
            <a:noFill/>
            <a:miter lim="800000"/>
            <a:headEnd/>
            <a:tailEnd/>
          </a:ln>
        </p:spPr>
      </p:pic>
      <p:pic>
        <p:nvPicPr>
          <p:cNvPr id="56323" name="Picture 3"/>
          <p:cNvPicPr>
            <a:picLocks noChangeAspect="1" noChangeArrowheads="1"/>
          </p:cNvPicPr>
          <p:nvPr/>
        </p:nvPicPr>
        <p:blipFill>
          <a:blip r:embed="rId4" cstate="print"/>
          <a:srcRect/>
          <a:stretch>
            <a:fillRect/>
          </a:stretch>
        </p:blipFill>
        <p:spPr bwMode="auto">
          <a:xfrm>
            <a:off x="4067944" y="2852936"/>
            <a:ext cx="4756278" cy="3651879"/>
          </a:xfrm>
          <a:prstGeom prst="rect">
            <a:avLst/>
          </a:prstGeom>
          <a:noFill/>
          <a:ln w="9525">
            <a:noFill/>
            <a:miter lim="800000"/>
            <a:headEnd/>
            <a:tailEnd/>
          </a:ln>
        </p:spPr>
      </p:pic>
      <p:sp>
        <p:nvSpPr>
          <p:cNvPr id="5" name="Прямоугольник 4"/>
          <p:cNvSpPr/>
          <p:nvPr/>
        </p:nvSpPr>
        <p:spPr>
          <a:xfrm>
            <a:off x="323528" y="5517232"/>
            <a:ext cx="3672409" cy="646331"/>
          </a:xfrm>
          <a:prstGeom prst="rect">
            <a:avLst/>
          </a:prstGeom>
        </p:spPr>
        <p:txBody>
          <a:bodyPr wrap="square">
            <a:spAutoFit/>
          </a:bodyPr>
          <a:lstStyle/>
          <a:p>
            <a:r>
              <a:rPr lang="ru-RU" i="1" dirty="0" smtClean="0"/>
              <a:t>Маковский Владимир Егорович (1846-1920)</a:t>
            </a:r>
            <a:r>
              <a:rPr lang="ru-RU" dirty="0" smtClean="0"/>
              <a:t> Вечеринка, 1875-1897</a:t>
            </a:r>
            <a:endParaRPr lang="ru-RU" dirty="0"/>
          </a:p>
        </p:txBody>
      </p:sp>
      <p:sp>
        <p:nvSpPr>
          <p:cNvPr id="8" name="Прямоугольник 7"/>
          <p:cNvSpPr/>
          <p:nvPr/>
        </p:nvSpPr>
        <p:spPr>
          <a:xfrm>
            <a:off x="4860032" y="620688"/>
            <a:ext cx="3888432" cy="1200329"/>
          </a:xfrm>
          <a:prstGeom prst="rect">
            <a:avLst/>
          </a:prstGeom>
        </p:spPr>
        <p:txBody>
          <a:bodyPr wrap="square">
            <a:spAutoFit/>
          </a:bodyPr>
          <a:lstStyle/>
          <a:p>
            <a:r>
              <a:rPr lang="ru-RU" i="1" dirty="0" smtClean="0"/>
              <a:t>Маковский Константин Егорович (1839-1915)</a:t>
            </a:r>
            <a:br>
              <a:rPr lang="ru-RU" i="1" dirty="0" smtClean="0"/>
            </a:br>
            <a:r>
              <a:rPr lang="ru-RU" i="1" dirty="0" smtClean="0"/>
              <a:t>« Из повседневной жизни бояр XVII века», 1868</a:t>
            </a:r>
            <a:endParaRPr lang="ru-RU" i="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prstClr val="black"/>
                </a:solidFill>
              </a:rPr>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539552" y="1340768"/>
            <a:ext cx="8352928" cy="4062651"/>
          </a:xfrm>
          <a:prstGeom prst="rect">
            <a:avLst/>
          </a:prstGeom>
        </p:spPr>
        <p:txBody>
          <a:bodyPr wrap="square">
            <a:spAutoFit/>
          </a:bodyPr>
          <a:lstStyle/>
          <a:p>
            <a:r>
              <a:rPr lang="ru-RU" b="1" dirty="0" smtClean="0"/>
              <a:t> </a:t>
            </a:r>
            <a:endParaRPr lang="ru-RU" sz="1200" dirty="0" smtClean="0"/>
          </a:p>
          <a:p>
            <a:r>
              <a:rPr lang="ru-RU" sz="2400" dirty="0" smtClean="0"/>
              <a:t>Русское мышление </a:t>
            </a:r>
            <a:r>
              <a:rPr lang="ru-RU" sz="2400" b="1" dirty="0" smtClean="0"/>
              <a:t>«абсолютно </a:t>
            </a:r>
            <a:r>
              <a:rPr lang="ru-RU" sz="2400" b="1" dirty="0" err="1" smtClean="0"/>
              <a:t>антирационалистично</a:t>
            </a:r>
            <a:r>
              <a:rPr lang="ru-RU" sz="2400" b="1" dirty="0" smtClean="0"/>
              <a:t>», </a:t>
            </a:r>
            <a:r>
              <a:rPr lang="ru-RU" sz="2400" dirty="0" smtClean="0"/>
              <a:t>- констатировал С.Л. Франк </a:t>
            </a:r>
          </a:p>
          <a:p>
            <a:r>
              <a:rPr lang="ru-RU" sz="2400" dirty="0" smtClean="0"/>
              <a:t> </a:t>
            </a:r>
            <a:r>
              <a:rPr lang="ru-RU" sz="2400" dirty="0" err="1" smtClean="0"/>
              <a:t>Антирационализм</a:t>
            </a:r>
            <a:r>
              <a:rPr lang="ru-RU" sz="2400" dirty="0" smtClean="0"/>
              <a:t> не идентичен размытости, неясности, логической </a:t>
            </a:r>
            <a:r>
              <a:rPr lang="ru-RU" sz="2400" dirty="0" err="1" smtClean="0"/>
              <a:t>недифференцированности</a:t>
            </a:r>
            <a:r>
              <a:rPr lang="ru-RU" sz="2400" dirty="0" smtClean="0"/>
              <a:t> духовной жизни, не означает неприятия русскими точных наук или неспособности к ним. Он выражается в </a:t>
            </a:r>
            <a:r>
              <a:rPr lang="ru-RU" sz="2400" dirty="0" err="1" smtClean="0"/>
              <a:t>неподчиненности</a:t>
            </a:r>
            <a:r>
              <a:rPr lang="ru-RU" sz="2400" dirty="0" smtClean="0"/>
              <a:t> пределу, норме, в неприятии внешних форм, «органической нелюбви ко всякой законности», равнодушии к благам, результатам своей жизни и деятельности.</a:t>
            </a:r>
          </a:p>
          <a:p>
            <a:r>
              <a:rPr lang="ru-RU" sz="2400" dirty="0" smtClean="0"/>
              <a:t> </a:t>
            </a:r>
            <a:endParaRPr lang="ru-RU"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solidFill>
                  <a:prstClr val="black"/>
                </a:solidFill>
              </a:rPr>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827584" y="1700806"/>
            <a:ext cx="4392488" cy="4524315"/>
          </a:xfrm>
          <a:prstGeom prst="rect">
            <a:avLst/>
          </a:prstGeom>
        </p:spPr>
        <p:txBody>
          <a:bodyPr wrap="square">
            <a:spAutoFit/>
          </a:bodyPr>
          <a:lstStyle/>
          <a:p>
            <a:r>
              <a:rPr lang="ru-RU" dirty="0" err="1" smtClean="0"/>
              <a:t>Антирационализм</a:t>
            </a:r>
            <a:r>
              <a:rPr lang="ru-RU" dirty="0" smtClean="0"/>
              <a:t> русских нашел яркое выражение в устном народном творчестве</a:t>
            </a:r>
          </a:p>
          <a:p>
            <a:endParaRPr lang="ru-RU" dirty="0" smtClean="0"/>
          </a:p>
          <a:p>
            <a:r>
              <a:rPr lang="ru-RU" dirty="0" smtClean="0"/>
              <a:t>Образ </a:t>
            </a:r>
            <a:r>
              <a:rPr lang="ru-RU" dirty="0" err="1" smtClean="0"/>
              <a:t>дурака</a:t>
            </a:r>
            <a:r>
              <a:rPr lang="ru-RU" dirty="0" smtClean="0"/>
              <a:t>, столь типичный в народных сказках, олицетворяет вызов трезвому расчету, здравому смыслу </a:t>
            </a:r>
          </a:p>
          <a:p>
            <a:endParaRPr lang="ru-RU" dirty="0" smtClean="0"/>
          </a:p>
          <a:p>
            <a:r>
              <a:rPr lang="ru-RU" dirty="0" smtClean="0"/>
              <a:t> </a:t>
            </a:r>
            <a:r>
              <a:rPr lang="ru-RU" dirty="0" err="1" smtClean="0"/>
              <a:t>Дурак</a:t>
            </a:r>
            <a:r>
              <a:rPr lang="ru-RU" dirty="0" smtClean="0"/>
              <a:t>, по оценке Е. Трубецкого, является любимым героем сказки именно потому, что </a:t>
            </a:r>
            <a:r>
              <a:rPr lang="ru-RU" b="1" dirty="0" smtClean="0"/>
              <a:t>в «человеческий ум он не верит»</a:t>
            </a:r>
          </a:p>
          <a:p>
            <a:r>
              <a:rPr lang="ru-RU" b="1" dirty="0" smtClean="0"/>
              <a:t> </a:t>
            </a:r>
            <a:r>
              <a:rPr lang="ru-RU" dirty="0" smtClean="0"/>
              <a:t>Его поступки противоречат житейским расчетам, на первый взгляд кажутся глупыми, но в конечном итоге он оказывается счастливее своих братьев, действовавших расчетливо, хладнокровно, продуманно, </a:t>
            </a:r>
            <a:r>
              <a:rPr lang="ru-RU" dirty="0" err="1" smtClean="0"/>
              <a:t>спланированно</a:t>
            </a:r>
            <a:endParaRPr lang="ru-RU" dirty="0"/>
          </a:p>
        </p:txBody>
      </p:sp>
      <p:sp>
        <p:nvSpPr>
          <p:cNvPr id="3074" name="AutoShape 2" descr="https://yt3.ggpht.com/a/AATXAJxtHkeA58-gCwEM_aogkekYhCseiDwQDa8HnA=s900-c-k-c0xffffffff-no-rj-mo"/>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6" name="Picture 4" descr="https://proza.ru/pics/2021/12/06/1972.jpg"/>
          <p:cNvPicPr>
            <a:picLocks noChangeAspect="1" noChangeArrowheads="1"/>
          </p:cNvPicPr>
          <p:nvPr/>
        </p:nvPicPr>
        <p:blipFill>
          <a:blip r:embed="rId2" cstate="print"/>
          <a:srcRect/>
          <a:stretch>
            <a:fillRect/>
          </a:stretch>
        </p:blipFill>
        <p:spPr bwMode="auto">
          <a:xfrm>
            <a:off x="5436096" y="1916832"/>
            <a:ext cx="3166758" cy="295232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solidFill>
                  <a:prstClr val="black"/>
                </a:solidFill>
              </a:rPr>
              <a:t>Специфика национального характера в ценностных ориентациях русских</a:t>
            </a:r>
            <a:endParaRPr lang="ru-RU" sz="3600" dirty="0"/>
          </a:p>
        </p:txBody>
      </p:sp>
      <p:sp>
        <p:nvSpPr>
          <p:cNvPr id="62466" name="AutoShape 2" descr="https://prorisuem.ru/foto/4845/petrushka_personazh_narisovat_26.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2468" name="AutoShape 4" descr="https://prorisuem.ru/foto/4845/petrushka_personazh_narisovat_26.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62470" name="AutoShape 6" descr="https://prorisuem.ru/foto/4845/petrushka_personazh_narisovat_26.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2471" name="Picture 7"/>
          <p:cNvPicPr>
            <a:picLocks noChangeAspect="1" noChangeArrowheads="1"/>
          </p:cNvPicPr>
          <p:nvPr/>
        </p:nvPicPr>
        <p:blipFill>
          <a:blip r:embed="rId2" cstate="print"/>
          <a:srcRect/>
          <a:stretch>
            <a:fillRect/>
          </a:stretch>
        </p:blipFill>
        <p:spPr bwMode="auto">
          <a:xfrm>
            <a:off x="467545" y="1772817"/>
            <a:ext cx="2952328" cy="4032448"/>
          </a:xfrm>
          <a:prstGeom prst="rect">
            <a:avLst/>
          </a:prstGeom>
          <a:noFill/>
          <a:ln w="9525">
            <a:noFill/>
            <a:miter lim="800000"/>
            <a:headEnd/>
            <a:tailEnd/>
          </a:ln>
        </p:spPr>
      </p:pic>
      <p:sp>
        <p:nvSpPr>
          <p:cNvPr id="7" name="Прямоугольник 6"/>
          <p:cNvSpPr/>
          <p:nvPr/>
        </p:nvSpPr>
        <p:spPr>
          <a:xfrm>
            <a:off x="4139952" y="1916832"/>
            <a:ext cx="4176464" cy="3785652"/>
          </a:xfrm>
          <a:prstGeom prst="rect">
            <a:avLst/>
          </a:prstGeom>
        </p:spPr>
        <p:txBody>
          <a:bodyPr wrap="square">
            <a:spAutoFit/>
          </a:bodyPr>
          <a:lstStyle/>
          <a:p>
            <a:r>
              <a:rPr lang="ru-RU" sz="2000" dirty="0" smtClean="0"/>
              <a:t>…была создана фигура… известная всем народам… Это непобедимый герой народной кукольной комедии, он побеждает всех и всё: полицию, попов, даже чёрта и смерть, </a:t>
            </a:r>
            <a:r>
              <a:rPr lang="ru-RU" sz="2000" dirty="0" err="1" smtClean="0"/>
              <a:t>сам-же</a:t>
            </a:r>
            <a:r>
              <a:rPr lang="ru-RU" sz="2000" dirty="0" smtClean="0"/>
              <a:t> остаётся бессмертен. В грубом и наивном образе трудовой народ воплотил сам себя и свою веру в то, что в конце концов — именно он преодолеет всё и всех</a:t>
            </a:r>
          </a:p>
          <a:p>
            <a:r>
              <a:rPr lang="ru-RU" sz="2000" dirty="0" smtClean="0"/>
              <a:t>                                — </a:t>
            </a:r>
            <a:r>
              <a:rPr lang="ru-RU" sz="2000" i="1" dirty="0" smtClean="0"/>
              <a:t>Максим Горький</a:t>
            </a:r>
            <a:endParaRPr lang="ru-RU"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539552" y="1916832"/>
            <a:ext cx="8352928" cy="4662815"/>
          </a:xfrm>
          <a:prstGeom prst="rect">
            <a:avLst/>
          </a:prstGeom>
        </p:spPr>
        <p:txBody>
          <a:bodyPr wrap="square">
            <a:spAutoFit/>
          </a:bodyPr>
          <a:lstStyle/>
          <a:p>
            <a:r>
              <a:rPr lang="ru-RU" dirty="0" smtClean="0"/>
              <a:t> В основе феномена </a:t>
            </a:r>
            <a:r>
              <a:rPr lang="ru-RU" dirty="0" err="1" smtClean="0"/>
              <a:t>поляризованности</a:t>
            </a:r>
            <a:r>
              <a:rPr lang="ru-RU" dirty="0" smtClean="0"/>
              <a:t>, </a:t>
            </a:r>
            <a:r>
              <a:rPr lang="ru-RU" dirty="0" err="1" smtClean="0"/>
              <a:t>расколотости</a:t>
            </a:r>
            <a:r>
              <a:rPr lang="ru-RU" dirty="0" smtClean="0"/>
              <a:t> лежат многие факторы. </a:t>
            </a:r>
          </a:p>
          <a:p>
            <a:endParaRPr lang="ru-RU" dirty="0" smtClean="0"/>
          </a:p>
          <a:p>
            <a:r>
              <a:rPr lang="ru-RU" dirty="0" smtClean="0"/>
              <a:t>Существенное значение имеет расположение страны, где проходил стык двух типов цивилизации, культур.</a:t>
            </a:r>
          </a:p>
          <a:p>
            <a:endParaRPr lang="ru-RU" dirty="0" smtClean="0"/>
          </a:p>
          <a:p>
            <a:endParaRPr lang="ru-RU" dirty="0" smtClean="0"/>
          </a:p>
          <a:p>
            <a:endParaRPr lang="ru-RU" dirty="0" smtClean="0"/>
          </a:p>
          <a:p>
            <a:r>
              <a:rPr lang="ru-RU" dirty="0" smtClean="0"/>
              <a:t> Русский историк В.О. Ключевский писал: </a:t>
            </a:r>
            <a:r>
              <a:rPr lang="ru-RU" b="1" dirty="0" smtClean="0"/>
              <a:t>«Исторически Россия, конечно, не Азия, но географически она не совсем Европа. Это переходная страна, посредница между двумя мирами. Культура неразрывно связала ее с Европой, но природа положила на нее особенности и влияния, которые всегда привлекали ее к Азии или в нее влекли Азию» </a:t>
            </a:r>
          </a:p>
          <a:p>
            <a:r>
              <a:rPr lang="ru-RU" dirty="0" smtClean="0"/>
              <a:t>В России встречались, перекрещивались две цивилизации. Дуализм двух миров, культур обусловил «конфликтный» тип российской цивилизации. В русской душе столкнулись и смешались два потока мировой истории - восточный и западный, представляющие собой относительно самостоятельные нормативные системы</a:t>
            </a:r>
            <a:endParaRPr lang="ru-RU" sz="900" dirty="0" smtClean="0"/>
          </a:p>
          <a:p>
            <a:r>
              <a:rPr lang="ru-RU" sz="900" dirty="0" smtClean="0"/>
              <a:t> </a:t>
            </a:r>
            <a:endParaRPr lang="ru-RU" sz="1200"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899592" y="1844824"/>
            <a:ext cx="7776864" cy="3416320"/>
          </a:xfrm>
          <a:prstGeom prst="rect">
            <a:avLst/>
          </a:prstGeom>
        </p:spPr>
        <p:txBody>
          <a:bodyPr wrap="square">
            <a:spAutoFit/>
          </a:bodyPr>
          <a:lstStyle/>
          <a:p>
            <a:r>
              <a:rPr lang="ru-RU" sz="2400" dirty="0" smtClean="0"/>
              <a:t>Русский человек всякий раз спешит </a:t>
            </a:r>
            <a:r>
              <a:rPr lang="ru-RU" sz="2400" b="1" dirty="0" smtClean="0"/>
              <a:t>«заявить о себе» </a:t>
            </a:r>
            <a:r>
              <a:rPr lang="ru-RU" sz="2400" dirty="0" smtClean="0"/>
              <a:t>в хорошем или плохом деле. Как образно выразился </a:t>
            </a:r>
            <a:r>
              <a:rPr lang="ru-RU" sz="2400" dirty="0" smtClean="0"/>
              <a:t>Н.А</a:t>
            </a:r>
            <a:r>
              <a:rPr lang="ru-RU" sz="2400" dirty="0" smtClean="0"/>
              <a:t>. Бердяев, он </a:t>
            </a:r>
            <a:r>
              <a:rPr lang="ru-RU" sz="2400" b="1" dirty="0" smtClean="0"/>
              <a:t>«хочет, чтобы поскорее все кончилось или всем, или ничем</a:t>
            </a:r>
            <a:r>
              <a:rPr lang="ru-RU" sz="2400" b="1" dirty="0" smtClean="0"/>
              <a:t>».</a:t>
            </a:r>
          </a:p>
          <a:p>
            <a:r>
              <a:rPr lang="ru-RU" sz="2400" b="1" dirty="0" smtClean="0"/>
              <a:t> </a:t>
            </a:r>
            <a:r>
              <a:rPr lang="ru-RU" sz="2400" dirty="0" smtClean="0"/>
              <a:t>Русская </a:t>
            </a:r>
            <a:r>
              <a:rPr lang="ru-RU" sz="2400" dirty="0" err="1" smtClean="0"/>
              <a:t>поляризованность</a:t>
            </a:r>
            <a:r>
              <a:rPr lang="ru-RU" sz="2400" dirty="0" smtClean="0"/>
              <a:t> «одинаково находит себе выражение и в черносотенстве, и в большевизме. Крайне правые и крайне левые у нас сходятся, как одна и та же темная стихия, та же смесь неосознанного и извращенного апокалипсиса с нигилизмом» </a:t>
            </a:r>
            <a:endParaRPr lang="ru-RU"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611560" y="1628801"/>
            <a:ext cx="8136904" cy="4893647"/>
          </a:xfrm>
          <a:prstGeom prst="rect">
            <a:avLst/>
          </a:prstGeom>
        </p:spPr>
        <p:txBody>
          <a:bodyPr wrap="square">
            <a:spAutoFit/>
          </a:bodyPr>
          <a:lstStyle/>
          <a:p>
            <a:r>
              <a:rPr lang="ru-RU" sz="2400" dirty="0" err="1" smtClean="0"/>
              <a:t>Поляризованность</a:t>
            </a:r>
            <a:r>
              <a:rPr lang="ru-RU" sz="2400" dirty="0" smtClean="0"/>
              <a:t> русского национального типа проявляется в </a:t>
            </a:r>
            <a:r>
              <a:rPr lang="ru-RU" sz="2400" b="1" dirty="0" smtClean="0"/>
              <a:t>«забвении всякой мерки во всем», </a:t>
            </a:r>
            <a:r>
              <a:rPr lang="ru-RU" sz="2400" dirty="0" smtClean="0"/>
              <a:t>развитой потребности </a:t>
            </a:r>
            <a:r>
              <a:rPr lang="ru-RU" sz="2400" b="1" dirty="0" smtClean="0"/>
              <a:t>«хватать через край», </a:t>
            </a:r>
            <a:r>
              <a:rPr lang="ru-RU" sz="2400" dirty="0" smtClean="0"/>
              <a:t>дойти </a:t>
            </a:r>
            <a:r>
              <a:rPr lang="ru-RU" sz="2400" b="1" dirty="0" smtClean="0"/>
              <a:t>«до последней черты»</a:t>
            </a:r>
            <a:r>
              <a:rPr lang="ru-RU" sz="2400" dirty="0" smtClean="0"/>
              <a:t>, «</a:t>
            </a:r>
            <a:r>
              <a:rPr lang="ru-RU" sz="2400" b="1" dirty="0" smtClean="0"/>
              <a:t>в замирающем ощущении, дойдя до пропасти, свеситься в нее наполовину, заглянуть в самую бездну и - в частных случаях, но весьма нередких - броситься в нее как ошалелому вниз головой</a:t>
            </a:r>
            <a:r>
              <a:rPr lang="ru-RU" sz="2400" dirty="0" smtClean="0"/>
              <a:t>».</a:t>
            </a:r>
          </a:p>
          <a:p>
            <a:r>
              <a:rPr lang="ru-RU" sz="2400" dirty="0" smtClean="0"/>
              <a:t>В такие роковые периоды, по оценке Ф. Достоевского, русский человек доходит до «</a:t>
            </a:r>
            <a:r>
              <a:rPr lang="ru-RU" sz="2400" b="1" dirty="0" smtClean="0"/>
              <a:t>судорожного и моментального» </a:t>
            </a:r>
            <a:r>
              <a:rPr lang="ru-RU" sz="2400" dirty="0" smtClean="0"/>
              <a:t>самоотрицания и саморазрушения, способен на самые крайние действия, готов порвать все связи, отношения, отречься от всего (семьи, обычаев, бога), </a:t>
            </a:r>
            <a:r>
              <a:rPr lang="ru-RU" sz="2400" b="1" dirty="0" smtClean="0"/>
              <a:t>«сжечь все мосты»</a:t>
            </a:r>
            <a:endParaRPr lang="ru-RU" sz="24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t>Специфика национального характера в ценностных ориентациях русских</a:t>
            </a:r>
            <a:endParaRPr lang="ru-RU" sz="3600" dirty="0"/>
          </a:p>
        </p:txBody>
      </p:sp>
      <p:sp>
        <p:nvSpPr>
          <p:cNvPr id="3" name="Прямоугольник 2"/>
          <p:cNvSpPr/>
          <p:nvPr/>
        </p:nvSpPr>
        <p:spPr>
          <a:xfrm>
            <a:off x="251520" y="1412776"/>
            <a:ext cx="8784976" cy="4401205"/>
          </a:xfrm>
          <a:prstGeom prst="rect">
            <a:avLst/>
          </a:prstGeom>
        </p:spPr>
        <p:txBody>
          <a:bodyPr wrap="square">
            <a:spAutoFit/>
          </a:bodyPr>
          <a:lstStyle/>
          <a:p>
            <a:r>
              <a:rPr lang="ru-RU" sz="2000" dirty="0" smtClean="0"/>
              <a:t>Потребность отрицания, разрушения подчас всего самого главного, святого, и самовосстановления, возрождения питается «героической» сущностью россиян. </a:t>
            </a:r>
          </a:p>
          <a:p>
            <a:r>
              <a:rPr lang="ru-RU" sz="2000" dirty="0" smtClean="0"/>
              <a:t>Русскому человеку необходимы великие дела и свершения, такие как разрушение и созидание. Ему претит серая, будничная, рутинная жизнь.</a:t>
            </a:r>
          </a:p>
          <a:p>
            <a:r>
              <a:rPr lang="ru-RU" sz="2000" dirty="0" smtClean="0"/>
              <a:t>Созидание у русских идет не иначе, как через разрушение всего и вся, через общественные потрясения, кризисы и катаклизмы, когда общественный организм близок к смерти. </a:t>
            </a:r>
          </a:p>
          <a:p>
            <a:r>
              <a:rPr lang="ru-RU" sz="2000" dirty="0" smtClean="0"/>
              <a:t>Смысл разрушения в том, чтобы смести все мерзкое, уродливое, неприглядное.</a:t>
            </a:r>
          </a:p>
          <a:p>
            <a:r>
              <a:rPr lang="ru-RU" sz="2000" dirty="0" smtClean="0"/>
              <a:t> Только пройдя через великие потрясения, жертвы, покаяние люди становятся способны к духовному преображению, возрождению всего прекрасного, к нравственному просветлению. В этом смысле русская душа, по оценке Н.А. Бердяева, «способна дойти до упоения гибелью» </a:t>
            </a:r>
            <a:endParaRPr lang="ru-RU"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err="1" smtClean="0"/>
              <a:t>Социокультурный</a:t>
            </a:r>
            <a:r>
              <a:rPr lang="ru-RU" sz="3600" dirty="0" smtClean="0"/>
              <a:t> мир –</a:t>
            </a:r>
            <a:r>
              <a:rPr lang="ru-RU" sz="3600" dirty="0" err="1" smtClean="0"/>
              <a:t>цивилизационная</a:t>
            </a:r>
            <a:r>
              <a:rPr lang="ru-RU" sz="3600" dirty="0" smtClean="0"/>
              <a:t> основа государства</a:t>
            </a:r>
            <a:endParaRPr lang="ru-RU" sz="3600" dirty="0"/>
          </a:p>
        </p:txBody>
      </p:sp>
      <p:sp>
        <p:nvSpPr>
          <p:cNvPr id="3" name="Прямоугольник 2"/>
          <p:cNvSpPr/>
          <p:nvPr/>
        </p:nvSpPr>
        <p:spPr>
          <a:xfrm>
            <a:off x="971600" y="1916832"/>
            <a:ext cx="7704856" cy="1938992"/>
          </a:xfrm>
          <a:prstGeom prst="rect">
            <a:avLst/>
          </a:prstGeom>
        </p:spPr>
        <p:txBody>
          <a:bodyPr wrap="square">
            <a:spAutoFit/>
          </a:bodyPr>
          <a:lstStyle/>
          <a:p>
            <a:r>
              <a:rPr lang="ru-RU" sz="2400" dirty="0" smtClean="0"/>
              <a:t>Государство-цивилизация представляет собой способ оформления российского </a:t>
            </a:r>
            <a:r>
              <a:rPr lang="ru-RU" sz="2400" dirty="0" err="1" smtClean="0"/>
              <a:t>социокультурного</a:t>
            </a:r>
            <a:r>
              <a:rPr lang="ru-RU" sz="2400" dirty="0" smtClean="0"/>
              <a:t> мира. </a:t>
            </a:r>
            <a:r>
              <a:rPr lang="ru-RU" sz="2400" b="1" dirty="0" err="1" smtClean="0"/>
              <a:t>Социокультурный</a:t>
            </a:r>
            <a:r>
              <a:rPr lang="ru-RU" sz="2400" b="1" dirty="0" smtClean="0"/>
              <a:t> мир </a:t>
            </a:r>
            <a:r>
              <a:rPr lang="ru-RU" sz="2400" dirty="0" smtClean="0"/>
              <a:t>– собственно </a:t>
            </a:r>
            <a:r>
              <a:rPr lang="ru-RU" sz="2400" dirty="0" err="1" smtClean="0"/>
              <a:t>цивилизационная</a:t>
            </a:r>
            <a:r>
              <a:rPr lang="ru-RU" sz="2400" dirty="0" smtClean="0"/>
              <a:t> </a:t>
            </a:r>
            <a:r>
              <a:rPr lang="ru-RU" sz="2400" b="1" dirty="0" smtClean="0"/>
              <a:t>основа </a:t>
            </a:r>
            <a:r>
              <a:rPr lang="ru-RU" sz="2400" dirty="0" smtClean="0"/>
              <a:t>государства-цивилизации, </a:t>
            </a:r>
            <a:r>
              <a:rPr lang="ru-RU" sz="2400" b="1" dirty="0" smtClean="0"/>
              <a:t>то, что государство призвано поддерживать, защищать и развивать</a:t>
            </a:r>
            <a:endParaRPr lang="ru-RU" sz="2400" b="1"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t>Указ Президента Российской Федерации от 09.11.2022 г. № 809</a:t>
            </a:r>
            <a:br>
              <a:rPr lang="ru-RU" sz="2400" dirty="0" smtClean="0"/>
            </a:br>
            <a:r>
              <a:rPr lang="ru-RU" sz="1800" dirty="0" smtClean="0"/>
              <a:t>Об утверждении Основ государственной политики по сохранению и укреплению традиционных российских духовно-нравственных ценностей</a:t>
            </a:r>
            <a:endParaRPr lang="ru-RU" sz="1800" dirty="0"/>
          </a:p>
        </p:txBody>
      </p:sp>
      <p:sp>
        <p:nvSpPr>
          <p:cNvPr id="3" name="Прямоугольник 2"/>
          <p:cNvSpPr/>
          <p:nvPr/>
        </p:nvSpPr>
        <p:spPr>
          <a:xfrm>
            <a:off x="395536" y="2276872"/>
            <a:ext cx="8496944" cy="3785652"/>
          </a:xfrm>
          <a:prstGeom prst="rect">
            <a:avLst/>
          </a:prstGeom>
        </p:spPr>
        <p:txBody>
          <a:bodyPr wrap="square">
            <a:spAutoFit/>
          </a:bodyPr>
          <a:lstStyle/>
          <a:p>
            <a:r>
              <a:rPr lang="ru-RU" sz="2400" dirty="0" smtClean="0"/>
              <a:t>В Указе президента от 9 ноября 2022 г. № 809 дается следующее определение: </a:t>
            </a:r>
            <a:r>
              <a:rPr lang="ru-RU" sz="2400" i="1" dirty="0" smtClean="0"/>
              <a:t>«Традиционные ценности – это нравственные ориентиры, формирующие мировоззрение граждан России, передаваемые от поколения к поколению, лежащие в основе общероссийской гражданской идентичности и единого культурного пространства страны, укрепляющие гражданское единство, нашедшие свое уникальное, самобытное проявление в духовном, историческом и культурном развитии многонационального народа России». </a:t>
            </a:r>
            <a:endParaRPr lang="ru-RU" sz="2400" i="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3200" dirty="0" smtClean="0"/>
              <a:t>Указ Президента Российской Федерации от 09.11.2022 г. № 809</a:t>
            </a:r>
            <a:endParaRPr lang="ru-RU" sz="3200" dirty="0"/>
          </a:p>
        </p:txBody>
      </p:sp>
      <p:sp>
        <p:nvSpPr>
          <p:cNvPr id="4" name="Содержимое 3"/>
          <p:cNvSpPr>
            <a:spLocks noGrp="1"/>
          </p:cNvSpPr>
          <p:nvPr>
            <p:ph idx="1"/>
          </p:nvPr>
        </p:nvSpPr>
        <p:spPr/>
        <p:txBody>
          <a:bodyPr>
            <a:normAutofit fontScale="92500" lnSpcReduction="10000"/>
          </a:bodyPr>
          <a:lstStyle/>
          <a:p>
            <a:r>
              <a:rPr lang="ru-RU" sz="2800" dirty="0" smtClean="0"/>
              <a:t>Далее перечисляются основные традиционные ценности: </a:t>
            </a:r>
            <a:r>
              <a:rPr lang="ru-RU" sz="2800" i="1" dirty="0" smtClean="0"/>
              <a:t>«К традиционным ценностям относятся жизнь, достоинство, права и свободы человека, патриотизм, гражданственность, служение Отечеству и ответственность за его судьбу, высокие нравственные идеалы, крепкая семья, созидательный труд, приоритет духовного над материальным, гуманизм, милосердие, справедливость, коллективизм, взаимопомощь и взаимоуважение, историческая память и преемственность поколений, единство народов России».</a:t>
            </a:r>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Базисные российские традиционные ценности</a:t>
            </a:r>
            <a:endParaRPr lang="ru-RU" dirty="0"/>
          </a:p>
        </p:txBody>
      </p:sp>
      <p:sp>
        <p:nvSpPr>
          <p:cNvPr id="3" name="Прямоугольник 2"/>
          <p:cNvSpPr/>
          <p:nvPr/>
        </p:nvSpPr>
        <p:spPr>
          <a:xfrm>
            <a:off x="755576" y="1484784"/>
            <a:ext cx="7992888" cy="4370427"/>
          </a:xfrm>
          <a:prstGeom prst="rect">
            <a:avLst/>
          </a:prstGeom>
        </p:spPr>
        <p:txBody>
          <a:bodyPr wrap="square">
            <a:spAutoFit/>
          </a:bodyPr>
          <a:lstStyle/>
          <a:p>
            <a:endParaRPr lang="ru-RU" b="1" dirty="0" smtClean="0"/>
          </a:p>
          <a:p>
            <a:r>
              <a:rPr lang="ru-RU" sz="2000" b="1" dirty="0" smtClean="0"/>
              <a:t>Базисные российские традиционные ценности </a:t>
            </a:r>
            <a:r>
              <a:rPr lang="ru-RU" sz="2000" dirty="0" smtClean="0"/>
              <a:t>— это ценности, выработанные в результате многовекового исторического и духовно-политического развития народов России в сложившихся природно-климатических, географических, конкретно-исторических, духовно-нравственных и социально-политических условиях и являющиеся непременным фактором формирования общенациональной и политической идентичности народа</a:t>
            </a:r>
          </a:p>
          <a:p>
            <a:endParaRPr lang="ru-RU" sz="2000" dirty="0" smtClean="0"/>
          </a:p>
          <a:p>
            <a:r>
              <a:rPr lang="ru-RU" sz="2000" dirty="0" smtClean="0"/>
              <a:t>Опора на базисные традиционные ценности обеспечивает государству и обществу собственный, подтвержденный многовековым историческим опытом ответ на любые, в том числе новые и новейшие, глобальные вызовы, что становится важнейшим условием непрерывности и стабильности дальнейшего исторического развития</a:t>
            </a:r>
            <a:endParaRPr lang="ru-RU" sz="2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Базисные российские традиционные ценности</a:t>
            </a:r>
            <a:endParaRPr lang="ru-RU" dirty="0"/>
          </a:p>
        </p:txBody>
      </p:sp>
      <p:sp>
        <p:nvSpPr>
          <p:cNvPr id="3" name="Прямоугольник 2"/>
          <p:cNvSpPr/>
          <p:nvPr/>
        </p:nvSpPr>
        <p:spPr>
          <a:xfrm>
            <a:off x="611560" y="1700808"/>
            <a:ext cx="8136904" cy="5368136"/>
          </a:xfrm>
          <a:prstGeom prst="rect">
            <a:avLst/>
          </a:prstGeom>
        </p:spPr>
        <p:txBody>
          <a:bodyPr wrap="square">
            <a:spAutoFit/>
          </a:bodyPr>
          <a:lstStyle/>
          <a:p>
            <a:r>
              <a:rPr lang="ru-RU" dirty="0" smtClean="0"/>
              <a:t>Когда речь идет о российском мировоззрении, то его смысловую основу задают традиционные базисные ценности, которые как бы организуют отношения граждан с Россией как страной-цивилизацией с соответствующим государственным и общественным устройством </a:t>
            </a:r>
          </a:p>
          <a:p>
            <a:r>
              <a:rPr lang="ru-RU" u="sng" dirty="0" smtClean="0"/>
              <a:t>Объектами ценностного отношения </a:t>
            </a:r>
            <a:r>
              <a:rPr lang="ru-RU" dirty="0" smtClean="0"/>
              <a:t>людей являются</a:t>
            </a:r>
          </a:p>
          <a:p>
            <a:pPr marL="12700">
              <a:lnSpc>
                <a:spcPct val="100000"/>
              </a:lnSpc>
              <a:spcBef>
                <a:spcPts val="95"/>
              </a:spcBef>
            </a:pPr>
            <a:r>
              <a:rPr lang="ru-RU" b="1" spc="-5" dirty="0" smtClean="0">
                <a:cs typeface="Calibri"/>
              </a:rPr>
              <a:t>«ЧЕЛОВЕК</a:t>
            </a:r>
            <a:r>
              <a:rPr lang="ru-RU" spc="-5" dirty="0" smtClean="0">
                <a:cs typeface="Calibri"/>
              </a:rPr>
              <a:t>»</a:t>
            </a:r>
            <a:r>
              <a:rPr lang="ru-RU" spc="5" dirty="0" smtClean="0">
                <a:cs typeface="Calibri"/>
              </a:rPr>
              <a:t> </a:t>
            </a:r>
            <a:r>
              <a:rPr lang="ru-RU" spc="-5" dirty="0" smtClean="0">
                <a:cs typeface="Calibri"/>
              </a:rPr>
              <a:t>–</a:t>
            </a:r>
            <a:r>
              <a:rPr lang="ru-RU" spc="10" dirty="0" smtClean="0">
                <a:cs typeface="Calibri"/>
              </a:rPr>
              <a:t> </a:t>
            </a:r>
            <a:r>
              <a:rPr lang="ru-RU" spc="-5" dirty="0" smtClean="0">
                <a:cs typeface="Calibri"/>
              </a:rPr>
              <a:t>ключевой</a:t>
            </a:r>
            <a:r>
              <a:rPr lang="ru-RU" spc="10" dirty="0" smtClean="0">
                <a:cs typeface="Calibri"/>
              </a:rPr>
              <a:t> </a:t>
            </a:r>
            <a:r>
              <a:rPr lang="ru-RU" spc="-5" dirty="0" smtClean="0">
                <a:cs typeface="Calibri"/>
              </a:rPr>
              <a:t>субъект</a:t>
            </a:r>
            <a:r>
              <a:rPr lang="ru-RU" spc="30" dirty="0" smtClean="0">
                <a:cs typeface="Calibri"/>
              </a:rPr>
              <a:t> </a:t>
            </a:r>
            <a:r>
              <a:rPr lang="ru-RU" spc="-10" dirty="0" smtClean="0">
                <a:cs typeface="Calibri"/>
              </a:rPr>
              <a:t>общественного</a:t>
            </a:r>
            <a:r>
              <a:rPr lang="ru-RU" spc="15" dirty="0" smtClean="0">
                <a:cs typeface="Calibri"/>
              </a:rPr>
              <a:t> </a:t>
            </a:r>
            <a:r>
              <a:rPr lang="ru-RU" spc="-5" dirty="0" smtClean="0">
                <a:cs typeface="Calibri"/>
              </a:rPr>
              <a:t>бытия</a:t>
            </a:r>
            <a:endParaRPr lang="ru-RU" dirty="0" smtClean="0">
              <a:cs typeface="Calibri"/>
            </a:endParaRPr>
          </a:p>
          <a:p>
            <a:pPr marL="12700">
              <a:lnSpc>
                <a:spcPct val="100000"/>
              </a:lnSpc>
            </a:pPr>
            <a:r>
              <a:rPr lang="ru-RU" spc="-10" dirty="0" smtClean="0">
                <a:cs typeface="Calibri"/>
              </a:rPr>
              <a:t>«</a:t>
            </a:r>
            <a:r>
              <a:rPr lang="ru-RU" b="1" spc="-10" dirty="0" smtClean="0">
                <a:cs typeface="Calibri"/>
              </a:rPr>
              <a:t>СЕМЬЯ</a:t>
            </a:r>
            <a:r>
              <a:rPr lang="ru-RU" spc="-10" dirty="0" smtClean="0">
                <a:cs typeface="Calibri"/>
              </a:rPr>
              <a:t>»</a:t>
            </a:r>
            <a:r>
              <a:rPr lang="ru-RU" spc="30" dirty="0" smtClean="0">
                <a:cs typeface="Calibri"/>
              </a:rPr>
              <a:t> </a:t>
            </a:r>
            <a:r>
              <a:rPr lang="ru-RU" spc="-5" dirty="0" smtClean="0">
                <a:cs typeface="Calibri"/>
              </a:rPr>
              <a:t>–</a:t>
            </a:r>
            <a:r>
              <a:rPr lang="ru-RU" dirty="0" smtClean="0">
                <a:cs typeface="Calibri"/>
              </a:rPr>
              <a:t> </a:t>
            </a:r>
            <a:r>
              <a:rPr lang="ru-RU" spc="-5" dirty="0" smtClean="0">
                <a:cs typeface="Calibri"/>
              </a:rPr>
              <a:t>первичная</a:t>
            </a:r>
            <a:r>
              <a:rPr lang="ru-RU" spc="5" dirty="0" smtClean="0">
                <a:cs typeface="Calibri"/>
              </a:rPr>
              <a:t> </a:t>
            </a:r>
            <a:r>
              <a:rPr lang="ru-RU" spc="-5" dirty="0" smtClean="0">
                <a:cs typeface="Calibri"/>
              </a:rPr>
              <a:t>форма</a:t>
            </a:r>
            <a:r>
              <a:rPr lang="ru-RU" spc="20" dirty="0" smtClean="0">
                <a:cs typeface="Calibri"/>
              </a:rPr>
              <a:t> </a:t>
            </a:r>
            <a:r>
              <a:rPr lang="ru-RU" spc="-5" dirty="0" smtClean="0">
                <a:cs typeface="Calibri"/>
              </a:rPr>
              <a:t>общественной</a:t>
            </a:r>
            <a:r>
              <a:rPr lang="ru-RU" spc="5" dirty="0" smtClean="0">
                <a:cs typeface="Calibri"/>
              </a:rPr>
              <a:t> </a:t>
            </a:r>
            <a:r>
              <a:rPr lang="ru-RU" spc="-10" dirty="0" smtClean="0">
                <a:cs typeface="Calibri"/>
              </a:rPr>
              <a:t>организации</a:t>
            </a:r>
            <a:endParaRPr lang="ru-RU" dirty="0" smtClean="0">
              <a:cs typeface="Calibri"/>
            </a:endParaRPr>
          </a:p>
          <a:p>
            <a:pPr marL="12700">
              <a:lnSpc>
                <a:spcPct val="100000"/>
              </a:lnSpc>
            </a:pPr>
            <a:r>
              <a:rPr lang="ru-RU" spc="-10" dirty="0" smtClean="0">
                <a:cs typeface="Calibri"/>
              </a:rPr>
              <a:t>«</a:t>
            </a:r>
            <a:r>
              <a:rPr lang="ru-RU" b="1" spc="-10" dirty="0" smtClean="0">
                <a:cs typeface="Calibri"/>
              </a:rPr>
              <a:t>ОБЩЕСТВО</a:t>
            </a:r>
            <a:r>
              <a:rPr lang="ru-RU" spc="-10" dirty="0" smtClean="0">
                <a:cs typeface="Calibri"/>
              </a:rPr>
              <a:t>»</a:t>
            </a:r>
            <a:r>
              <a:rPr lang="ru-RU" spc="25" dirty="0" smtClean="0">
                <a:cs typeface="Calibri"/>
              </a:rPr>
              <a:t> </a:t>
            </a:r>
            <a:r>
              <a:rPr lang="ru-RU" spc="-5" dirty="0" smtClean="0">
                <a:cs typeface="Calibri"/>
              </a:rPr>
              <a:t>– </a:t>
            </a:r>
            <a:r>
              <a:rPr lang="ru-RU" spc="-5" dirty="0" err="1" smtClean="0">
                <a:cs typeface="Calibri"/>
              </a:rPr>
              <a:t>цивилизационно-обусловленная</a:t>
            </a:r>
            <a:r>
              <a:rPr lang="ru-RU" spc="-5" dirty="0" smtClean="0">
                <a:cs typeface="Calibri"/>
              </a:rPr>
              <a:t> </a:t>
            </a:r>
            <a:r>
              <a:rPr lang="ru-RU" spc="-10" dirty="0" smtClean="0">
                <a:cs typeface="Calibri"/>
              </a:rPr>
              <a:t>форма</a:t>
            </a:r>
            <a:r>
              <a:rPr lang="ru-RU" dirty="0" smtClean="0">
                <a:cs typeface="Calibri"/>
              </a:rPr>
              <a:t> </a:t>
            </a:r>
            <a:r>
              <a:rPr lang="ru-RU" spc="-5" dirty="0" smtClean="0">
                <a:cs typeface="Calibri"/>
              </a:rPr>
              <a:t>общественной</a:t>
            </a:r>
            <a:r>
              <a:rPr lang="ru-RU" spc="5" dirty="0" smtClean="0">
                <a:cs typeface="Calibri"/>
              </a:rPr>
              <a:t> </a:t>
            </a:r>
            <a:r>
              <a:rPr lang="ru-RU" spc="-10" dirty="0" smtClean="0">
                <a:cs typeface="Calibri"/>
              </a:rPr>
              <a:t>организации,</a:t>
            </a:r>
            <a:r>
              <a:rPr lang="ru-RU" spc="-25" dirty="0" smtClean="0">
                <a:cs typeface="Calibri"/>
              </a:rPr>
              <a:t> </a:t>
            </a:r>
            <a:r>
              <a:rPr lang="ru-RU" spc="-10" dirty="0" smtClean="0">
                <a:cs typeface="Calibri"/>
              </a:rPr>
              <a:t>«семья</a:t>
            </a:r>
            <a:r>
              <a:rPr lang="ru-RU" spc="30" dirty="0" smtClean="0">
                <a:cs typeface="Calibri"/>
              </a:rPr>
              <a:t> </a:t>
            </a:r>
            <a:r>
              <a:rPr lang="ru-RU" spc="-10" dirty="0" smtClean="0">
                <a:cs typeface="Calibri"/>
              </a:rPr>
              <a:t>семей»</a:t>
            </a:r>
            <a:endParaRPr lang="ru-RU" dirty="0" smtClean="0">
              <a:cs typeface="Calibri"/>
            </a:endParaRPr>
          </a:p>
          <a:p>
            <a:pPr marL="12700">
              <a:lnSpc>
                <a:spcPct val="100000"/>
              </a:lnSpc>
            </a:pPr>
            <a:r>
              <a:rPr lang="ru-RU" spc="-20" dirty="0" smtClean="0">
                <a:cs typeface="Calibri"/>
              </a:rPr>
              <a:t>«</a:t>
            </a:r>
            <a:r>
              <a:rPr lang="ru-RU" b="1" spc="-20" dirty="0" smtClean="0">
                <a:cs typeface="Calibri"/>
              </a:rPr>
              <a:t>ГОСУДАРСТВО</a:t>
            </a:r>
            <a:r>
              <a:rPr lang="ru-RU" spc="-20" dirty="0" smtClean="0">
                <a:cs typeface="Calibri"/>
              </a:rPr>
              <a:t>»</a:t>
            </a:r>
            <a:r>
              <a:rPr lang="ru-RU" spc="55" dirty="0" smtClean="0">
                <a:cs typeface="Calibri"/>
              </a:rPr>
              <a:t> </a:t>
            </a:r>
            <a:r>
              <a:rPr lang="ru-RU" spc="-5" dirty="0" smtClean="0">
                <a:cs typeface="Calibri"/>
              </a:rPr>
              <a:t>–</a:t>
            </a:r>
            <a:r>
              <a:rPr lang="ru-RU" spc="5" dirty="0" smtClean="0">
                <a:cs typeface="Calibri"/>
              </a:rPr>
              <a:t> </a:t>
            </a:r>
            <a:r>
              <a:rPr lang="ru-RU" spc="-10" dirty="0" smtClean="0">
                <a:cs typeface="Calibri"/>
              </a:rPr>
              <a:t>«организованное</a:t>
            </a:r>
            <a:r>
              <a:rPr lang="ru-RU" spc="20" dirty="0" smtClean="0">
                <a:cs typeface="Calibri"/>
              </a:rPr>
              <a:t> </a:t>
            </a:r>
            <a:r>
              <a:rPr lang="ru-RU" spc="-10" dirty="0" smtClean="0">
                <a:cs typeface="Calibri"/>
              </a:rPr>
              <a:t>общество»</a:t>
            </a:r>
            <a:endParaRPr lang="ru-RU" dirty="0" smtClean="0">
              <a:cs typeface="Calibri"/>
            </a:endParaRPr>
          </a:p>
          <a:p>
            <a:pPr marL="12700">
              <a:lnSpc>
                <a:spcPct val="100000"/>
              </a:lnSpc>
              <a:spcBef>
                <a:spcPts val="5"/>
              </a:spcBef>
            </a:pPr>
            <a:r>
              <a:rPr lang="ru-RU" spc="-15" dirty="0" smtClean="0">
                <a:cs typeface="Calibri"/>
              </a:rPr>
              <a:t>«</a:t>
            </a:r>
            <a:r>
              <a:rPr lang="ru-RU" b="1" spc="-15" dirty="0" smtClean="0">
                <a:cs typeface="Calibri"/>
              </a:rPr>
              <a:t>СТРАНА</a:t>
            </a:r>
            <a:r>
              <a:rPr lang="ru-RU" spc="-15" dirty="0" smtClean="0">
                <a:cs typeface="Calibri"/>
              </a:rPr>
              <a:t>»</a:t>
            </a:r>
            <a:endParaRPr lang="ru-RU" dirty="0" smtClean="0">
              <a:cs typeface="Calibri"/>
            </a:endParaRPr>
          </a:p>
          <a:p>
            <a:pPr>
              <a:lnSpc>
                <a:spcPct val="100000"/>
              </a:lnSpc>
              <a:spcBef>
                <a:spcPts val="30"/>
              </a:spcBef>
            </a:pPr>
            <a:endParaRPr lang="ru-RU" dirty="0" smtClean="0">
              <a:cs typeface="Calibri"/>
            </a:endParaRPr>
          </a:p>
          <a:p>
            <a:pPr marL="12700" marR="5080">
              <a:lnSpc>
                <a:spcPct val="100000"/>
              </a:lnSpc>
            </a:pPr>
            <a:r>
              <a:rPr lang="ru-RU" spc="-10" dirty="0" smtClean="0">
                <a:cs typeface="Calibri"/>
              </a:rPr>
              <a:t>«Понятие</a:t>
            </a:r>
            <a:r>
              <a:rPr lang="ru-RU" spc="30" dirty="0" smtClean="0">
                <a:cs typeface="Calibri"/>
              </a:rPr>
              <a:t> </a:t>
            </a:r>
            <a:r>
              <a:rPr lang="ru-RU" spc="-5" dirty="0" smtClean="0">
                <a:cs typeface="Calibri"/>
              </a:rPr>
              <a:t>«страна»</a:t>
            </a:r>
            <a:r>
              <a:rPr lang="ru-RU" spc="10" dirty="0" smtClean="0">
                <a:cs typeface="Calibri"/>
              </a:rPr>
              <a:t> </a:t>
            </a:r>
            <a:r>
              <a:rPr lang="ru-RU" spc="-10" dirty="0" smtClean="0">
                <a:cs typeface="Calibri"/>
              </a:rPr>
              <a:t>является</a:t>
            </a:r>
            <a:r>
              <a:rPr lang="ru-RU" spc="20" dirty="0" smtClean="0">
                <a:cs typeface="Calibri"/>
              </a:rPr>
              <a:t> </a:t>
            </a:r>
            <a:r>
              <a:rPr lang="ru-RU" spc="-5" dirty="0" smtClean="0">
                <a:cs typeface="Calibri"/>
              </a:rPr>
              <a:t>сложным,</a:t>
            </a:r>
            <a:r>
              <a:rPr lang="ru-RU" spc="10" dirty="0" smtClean="0">
                <a:cs typeface="Calibri"/>
              </a:rPr>
              <a:t> </a:t>
            </a:r>
            <a:r>
              <a:rPr lang="ru-RU" spc="-10" dirty="0" smtClean="0">
                <a:cs typeface="Calibri"/>
              </a:rPr>
              <a:t>многомерным</a:t>
            </a:r>
            <a:r>
              <a:rPr lang="ru-RU" spc="30" dirty="0" smtClean="0">
                <a:cs typeface="Calibri"/>
              </a:rPr>
              <a:t> </a:t>
            </a:r>
            <a:r>
              <a:rPr lang="ru-RU" spc="-5" dirty="0" smtClean="0">
                <a:cs typeface="Calibri"/>
              </a:rPr>
              <a:t>и</a:t>
            </a:r>
            <a:r>
              <a:rPr lang="ru-RU" spc="5" dirty="0" smtClean="0">
                <a:cs typeface="Calibri"/>
              </a:rPr>
              <a:t> </a:t>
            </a:r>
            <a:r>
              <a:rPr lang="ru-RU" spc="-10" dirty="0" smtClean="0">
                <a:cs typeface="Calibri"/>
              </a:rPr>
              <a:t>связанным</a:t>
            </a:r>
            <a:r>
              <a:rPr lang="ru-RU" dirty="0" smtClean="0">
                <a:cs typeface="Calibri"/>
              </a:rPr>
              <a:t> </a:t>
            </a:r>
            <a:r>
              <a:rPr lang="ru-RU" spc="-5" dirty="0" smtClean="0">
                <a:cs typeface="Calibri"/>
              </a:rPr>
              <a:t>с </a:t>
            </a:r>
            <a:r>
              <a:rPr lang="ru-RU" spc="-345" dirty="0" smtClean="0">
                <a:cs typeface="Calibri"/>
              </a:rPr>
              <a:t> </a:t>
            </a:r>
            <a:r>
              <a:rPr lang="ru-RU" spc="-10" dirty="0" smtClean="0">
                <a:cs typeface="Calibri"/>
              </a:rPr>
              <a:t>каждым</a:t>
            </a:r>
            <a:r>
              <a:rPr lang="ru-RU" spc="-15" dirty="0" smtClean="0">
                <a:cs typeface="Calibri"/>
              </a:rPr>
              <a:t> </a:t>
            </a:r>
            <a:r>
              <a:rPr lang="ru-RU" spc="-5" dirty="0" smtClean="0">
                <a:cs typeface="Calibri"/>
              </a:rPr>
              <a:t>из</a:t>
            </a:r>
            <a:r>
              <a:rPr lang="ru-RU" spc="5" dirty="0" smtClean="0">
                <a:cs typeface="Calibri"/>
              </a:rPr>
              <a:t> </a:t>
            </a:r>
            <a:r>
              <a:rPr lang="ru-RU" spc="-15" dirty="0" smtClean="0">
                <a:cs typeface="Calibri"/>
              </a:rPr>
              <a:t>элементов</a:t>
            </a:r>
            <a:r>
              <a:rPr lang="ru-RU" spc="20" dirty="0" smtClean="0">
                <a:cs typeface="Calibri"/>
              </a:rPr>
              <a:t> </a:t>
            </a:r>
            <a:r>
              <a:rPr lang="ru-RU" spc="-10" dirty="0" smtClean="0">
                <a:cs typeface="Calibri"/>
              </a:rPr>
              <a:t>данной</a:t>
            </a:r>
            <a:r>
              <a:rPr lang="ru-RU" dirty="0" smtClean="0">
                <a:cs typeface="Calibri"/>
              </a:rPr>
              <a:t> </a:t>
            </a:r>
            <a:r>
              <a:rPr lang="ru-RU" spc="-15" dirty="0" smtClean="0">
                <a:cs typeface="Calibri"/>
              </a:rPr>
              <a:t>схемы:</a:t>
            </a:r>
            <a:r>
              <a:rPr lang="ru-RU" dirty="0" smtClean="0">
                <a:cs typeface="Calibri"/>
              </a:rPr>
              <a:t> </a:t>
            </a:r>
            <a:r>
              <a:rPr lang="ru-RU" spc="-5" dirty="0" smtClean="0">
                <a:cs typeface="Calibri"/>
              </a:rPr>
              <a:t>«страна»</a:t>
            </a:r>
            <a:r>
              <a:rPr lang="ru-RU" spc="30" dirty="0" smtClean="0">
                <a:cs typeface="Calibri"/>
              </a:rPr>
              <a:t> </a:t>
            </a:r>
            <a:r>
              <a:rPr lang="ru-RU" spc="-5" dirty="0" smtClean="0">
                <a:cs typeface="Calibri"/>
              </a:rPr>
              <a:t>–</a:t>
            </a:r>
            <a:r>
              <a:rPr lang="ru-RU" spc="5" dirty="0" smtClean="0">
                <a:cs typeface="Calibri"/>
              </a:rPr>
              <a:t> </a:t>
            </a:r>
            <a:r>
              <a:rPr lang="ru-RU" spc="-15" dirty="0" smtClean="0">
                <a:cs typeface="Calibri"/>
              </a:rPr>
              <a:t>это</a:t>
            </a:r>
            <a:r>
              <a:rPr lang="ru-RU" spc="10" dirty="0" smtClean="0">
                <a:cs typeface="Calibri"/>
              </a:rPr>
              <a:t> </a:t>
            </a:r>
            <a:r>
              <a:rPr lang="ru-RU" spc="-10" dirty="0" smtClean="0">
                <a:cs typeface="Calibri"/>
              </a:rPr>
              <a:t>«дом»</a:t>
            </a:r>
            <a:r>
              <a:rPr lang="ru-RU" spc="25" dirty="0" smtClean="0">
                <a:cs typeface="Calibri"/>
              </a:rPr>
              <a:t> </a:t>
            </a:r>
            <a:r>
              <a:rPr lang="ru-RU" spc="-10" dirty="0" smtClean="0">
                <a:cs typeface="Calibri"/>
              </a:rPr>
              <a:t>для </a:t>
            </a:r>
            <a:r>
              <a:rPr lang="ru-RU" spc="-5" dirty="0" smtClean="0">
                <a:cs typeface="Calibri"/>
              </a:rPr>
              <a:t> </a:t>
            </a:r>
            <a:r>
              <a:rPr lang="ru-RU" spc="-10" dirty="0" smtClean="0">
                <a:cs typeface="Calibri"/>
              </a:rPr>
              <a:t>личности</a:t>
            </a:r>
            <a:r>
              <a:rPr lang="ru-RU" spc="10" dirty="0" smtClean="0">
                <a:cs typeface="Calibri"/>
              </a:rPr>
              <a:t> </a:t>
            </a:r>
            <a:r>
              <a:rPr lang="ru-RU" spc="-10" dirty="0" smtClean="0">
                <a:cs typeface="Calibri"/>
              </a:rPr>
              <a:t>(«моя</a:t>
            </a:r>
            <a:r>
              <a:rPr lang="ru-RU" spc="45" dirty="0" smtClean="0">
                <a:cs typeface="Calibri"/>
              </a:rPr>
              <a:t> </a:t>
            </a:r>
            <a:r>
              <a:rPr lang="ru-RU" spc="-5" dirty="0" smtClean="0">
                <a:cs typeface="Calibri"/>
              </a:rPr>
              <a:t>страна»),</a:t>
            </a:r>
            <a:r>
              <a:rPr lang="ru-RU" dirty="0" smtClean="0">
                <a:cs typeface="Calibri"/>
              </a:rPr>
              <a:t> </a:t>
            </a:r>
            <a:r>
              <a:rPr lang="ru-RU" spc="-10" dirty="0" smtClean="0">
                <a:cs typeface="Calibri"/>
              </a:rPr>
              <a:t>для</a:t>
            </a:r>
            <a:r>
              <a:rPr lang="ru-RU" dirty="0" smtClean="0">
                <a:cs typeface="Calibri"/>
              </a:rPr>
              <a:t> </a:t>
            </a:r>
            <a:r>
              <a:rPr lang="ru-RU" spc="-10" dirty="0" smtClean="0">
                <a:cs typeface="Calibri"/>
              </a:rPr>
              <a:t>семьи</a:t>
            </a:r>
            <a:r>
              <a:rPr lang="ru-RU" spc="20" dirty="0" smtClean="0">
                <a:cs typeface="Calibri"/>
              </a:rPr>
              <a:t> </a:t>
            </a:r>
            <a:r>
              <a:rPr lang="ru-RU" spc="-5" dirty="0" smtClean="0">
                <a:cs typeface="Calibri"/>
              </a:rPr>
              <a:t>и</a:t>
            </a:r>
            <a:r>
              <a:rPr lang="ru-RU" spc="15" dirty="0" smtClean="0">
                <a:cs typeface="Calibri"/>
              </a:rPr>
              <a:t> </a:t>
            </a:r>
            <a:r>
              <a:rPr lang="ru-RU" spc="-10" dirty="0" smtClean="0">
                <a:cs typeface="Calibri"/>
              </a:rPr>
              <a:t>общества</a:t>
            </a:r>
            <a:r>
              <a:rPr lang="ru-RU" spc="5" dirty="0" smtClean="0">
                <a:cs typeface="Calibri"/>
              </a:rPr>
              <a:t> </a:t>
            </a:r>
            <a:r>
              <a:rPr lang="ru-RU" spc="-5" dirty="0" smtClean="0">
                <a:cs typeface="Calibri"/>
              </a:rPr>
              <a:t>(«наша</a:t>
            </a:r>
            <a:r>
              <a:rPr lang="ru-RU" spc="10" dirty="0" smtClean="0">
                <a:cs typeface="Calibri"/>
              </a:rPr>
              <a:t> </a:t>
            </a:r>
            <a:r>
              <a:rPr lang="ru-RU" spc="-5" dirty="0" smtClean="0">
                <a:cs typeface="Calibri"/>
              </a:rPr>
              <a:t>страна»)</a:t>
            </a:r>
            <a:endParaRPr lang="ru-RU" dirty="0" smtClean="0">
              <a:cs typeface="Calibri"/>
            </a:endParaRPr>
          </a:p>
          <a:p>
            <a:pPr>
              <a:lnSpc>
                <a:spcPct val="100000"/>
              </a:lnSpc>
              <a:spcBef>
                <a:spcPts val="25"/>
              </a:spcBef>
            </a:pPr>
            <a:endParaRPr lang="ru-RU" dirty="0" smtClean="0">
              <a:cs typeface="Calibri"/>
            </a:endParaRPr>
          </a:p>
          <a:p>
            <a:pPr marL="12700">
              <a:lnSpc>
                <a:spcPct val="100000"/>
              </a:lnSpc>
            </a:pPr>
            <a:r>
              <a:rPr lang="ru-RU" spc="-5" dirty="0" smtClean="0">
                <a:cs typeface="Calibri"/>
              </a:rPr>
              <a:t>(</a:t>
            </a:r>
            <a:r>
              <a:rPr lang="ru-RU" b="1" spc="-5" dirty="0" err="1" smtClean="0">
                <a:cs typeface="Calibri"/>
              </a:rPr>
              <a:t>А.Д.Харичев</a:t>
            </a:r>
            <a:r>
              <a:rPr lang="ru-RU" b="1" spc="-5" dirty="0" smtClean="0">
                <a:cs typeface="Calibri"/>
              </a:rPr>
              <a:t>,</a:t>
            </a:r>
            <a:r>
              <a:rPr lang="ru-RU" b="1" spc="25" dirty="0" smtClean="0">
                <a:cs typeface="Calibri"/>
              </a:rPr>
              <a:t> </a:t>
            </a:r>
            <a:r>
              <a:rPr lang="ru-RU" b="1" spc="-5" dirty="0" err="1" smtClean="0">
                <a:cs typeface="Calibri"/>
              </a:rPr>
              <a:t>А.В.Полосин</a:t>
            </a:r>
            <a:r>
              <a:rPr lang="ru-RU" b="1" spc="5" dirty="0" smtClean="0">
                <a:cs typeface="Calibri"/>
              </a:rPr>
              <a:t> </a:t>
            </a:r>
            <a:r>
              <a:rPr lang="ru-RU" b="1" spc="-5" dirty="0" smtClean="0">
                <a:cs typeface="Calibri"/>
              </a:rPr>
              <a:t>«Восприятие</a:t>
            </a:r>
            <a:r>
              <a:rPr lang="ru-RU" b="1" spc="15" dirty="0" smtClean="0">
                <a:cs typeface="Calibri"/>
              </a:rPr>
              <a:t> </a:t>
            </a:r>
            <a:r>
              <a:rPr lang="ru-RU" b="1" spc="-5" dirty="0" smtClean="0">
                <a:cs typeface="Calibri"/>
              </a:rPr>
              <a:t>базовых</a:t>
            </a:r>
            <a:r>
              <a:rPr lang="ru-RU" b="1" spc="5" dirty="0" smtClean="0">
                <a:cs typeface="Calibri"/>
              </a:rPr>
              <a:t> </a:t>
            </a:r>
            <a:r>
              <a:rPr lang="ru-RU" b="1" spc="-10" dirty="0" smtClean="0">
                <a:cs typeface="Calibri"/>
              </a:rPr>
              <a:t>ценностей,</a:t>
            </a:r>
            <a:endParaRPr lang="ru-RU" dirty="0" smtClean="0">
              <a:cs typeface="Calibri"/>
            </a:endParaRPr>
          </a:p>
          <a:p>
            <a:pPr marL="12700">
              <a:lnSpc>
                <a:spcPct val="100000"/>
              </a:lnSpc>
              <a:spcBef>
                <a:spcPts val="5"/>
              </a:spcBef>
            </a:pPr>
            <a:r>
              <a:rPr lang="ru-RU" b="1" spc="-5" dirty="0" smtClean="0">
                <a:cs typeface="Calibri"/>
              </a:rPr>
              <a:t>факторов</a:t>
            </a:r>
            <a:r>
              <a:rPr lang="ru-RU" b="1" spc="-15" dirty="0" smtClean="0">
                <a:cs typeface="Calibri"/>
              </a:rPr>
              <a:t> </a:t>
            </a:r>
            <a:r>
              <a:rPr lang="ru-RU" b="1" spc="-5" dirty="0" smtClean="0">
                <a:cs typeface="Calibri"/>
              </a:rPr>
              <a:t>и</a:t>
            </a:r>
            <a:r>
              <a:rPr lang="ru-RU" b="1" spc="5" dirty="0" smtClean="0">
                <a:cs typeface="Calibri"/>
              </a:rPr>
              <a:t> </a:t>
            </a:r>
            <a:r>
              <a:rPr lang="ru-RU" b="1" spc="-5" dirty="0" smtClean="0">
                <a:cs typeface="Calibri"/>
              </a:rPr>
              <a:t>структур</a:t>
            </a:r>
            <a:r>
              <a:rPr lang="ru-RU" b="1" spc="30" dirty="0" smtClean="0">
                <a:cs typeface="Calibri"/>
              </a:rPr>
              <a:t> </a:t>
            </a:r>
            <a:r>
              <a:rPr lang="ru-RU" b="1" spc="-5" dirty="0" smtClean="0">
                <a:cs typeface="Calibri"/>
              </a:rPr>
              <a:t>социально-исторического развития</a:t>
            </a:r>
            <a:r>
              <a:rPr lang="ru-RU" b="1" spc="10" dirty="0" smtClean="0">
                <a:cs typeface="Calibri"/>
              </a:rPr>
              <a:t> </a:t>
            </a:r>
            <a:r>
              <a:rPr lang="ru-RU" b="1" spc="-5" dirty="0" smtClean="0">
                <a:cs typeface="Calibri"/>
              </a:rPr>
              <a:t>России»)</a:t>
            </a:r>
            <a:endParaRPr lang="ru-RU" dirty="0" smtClean="0">
              <a:cs typeface="Calibri"/>
            </a:endParaRPr>
          </a:p>
          <a:p>
            <a:endParaRPr lang="ru-RU"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Базисные российские традиционные ценности</a:t>
            </a:r>
            <a:endParaRPr lang="ru-RU" dirty="0"/>
          </a:p>
        </p:txBody>
      </p:sp>
      <p:sp>
        <p:nvSpPr>
          <p:cNvPr id="4" name="Прямоугольник 3"/>
          <p:cNvSpPr/>
          <p:nvPr/>
        </p:nvSpPr>
        <p:spPr>
          <a:xfrm>
            <a:off x="755576" y="1700809"/>
            <a:ext cx="3672408" cy="3970318"/>
          </a:xfrm>
          <a:prstGeom prst="rect">
            <a:avLst/>
          </a:prstGeom>
        </p:spPr>
        <p:txBody>
          <a:bodyPr wrap="square">
            <a:spAutoFit/>
          </a:bodyPr>
          <a:lstStyle/>
          <a:p>
            <a:r>
              <a:rPr lang="ru-RU" dirty="0" smtClean="0"/>
              <a:t> В рамках мировоззренческой деятельности  объекты соотносятся потребностями и интересами и приобретают субъективную значимость. </a:t>
            </a:r>
          </a:p>
          <a:p>
            <a:endParaRPr lang="ru-RU" dirty="0" smtClean="0"/>
          </a:p>
          <a:p>
            <a:endParaRPr lang="ru-RU" dirty="0" smtClean="0"/>
          </a:p>
          <a:p>
            <a:endParaRPr lang="ru-RU" dirty="0" smtClean="0"/>
          </a:p>
          <a:p>
            <a:r>
              <a:rPr lang="ru-RU" dirty="0" smtClean="0"/>
              <a:t>Ценностным отношением граждан к своей стране является патриотизм, к государству — доверие, к обществу — согласие, к семье — традиции, к человеку — созидание</a:t>
            </a:r>
            <a:endParaRPr lang="ru-RU" dirty="0"/>
          </a:p>
        </p:txBody>
      </p:sp>
      <p:pic>
        <p:nvPicPr>
          <p:cNvPr id="5" name="object 4"/>
          <p:cNvPicPr/>
          <p:nvPr/>
        </p:nvPicPr>
        <p:blipFill>
          <a:blip r:embed="rId2" cstate="print"/>
          <a:stretch>
            <a:fillRect/>
          </a:stretch>
        </p:blipFill>
        <p:spPr>
          <a:xfrm>
            <a:off x="4355976" y="1916832"/>
            <a:ext cx="4344924" cy="3480816"/>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4"/>
          <p:cNvPicPr/>
          <p:nvPr/>
        </p:nvPicPr>
        <p:blipFill>
          <a:blip r:embed="rId2" cstate="print"/>
          <a:stretch>
            <a:fillRect/>
          </a:stretch>
        </p:blipFill>
        <p:spPr>
          <a:xfrm>
            <a:off x="0" y="1556793"/>
            <a:ext cx="9144000" cy="3456384"/>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Системная модель мировоззрения</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539552" y="1523214"/>
            <a:ext cx="8208912" cy="4191785"/>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Единство многообразия</a:t>
            </a:r>
            <a:endParaRPr lang="ru-RU" dirty="0"/>
          </a:p>
        </p:txBody>
      </p:sp>
      <p:sp>
        <p:nvSpPr>
          <p:cNvPr id="3" name="Прямоугольник 2"/>
          <p:cNvSpPr/>
          <p:nvPr/>
        </p:nvSpPr>
        <p:spPr>
          <a:xfrm>
            <a:off x="539552" y="1916832"/>
            <a:ext cx="8280920" cy="3416320"/>
          </a:xfrm>
          <a:prstGeom prst="rect">
            <a:avLst/>
          </a:prstGeom>
        </p:spPr>
        <p:txBody>
          <a:bodyPr wrap="square">
            <a:spAutoFit/>
          </a:bodyPr>
          <a:lstStyle/>
          <a:p>
            <a:r>
              <a:rPr lang="ru-RU" dirty="0" smtClean="0"/>
              <a:t>Единство многообразия можно назвать ведущим ценностным принципом российской цивилизации. Сама история российской государственности уникальна, ведь в ее основе многонациональное общество, составляющее единый народ. </a:t>
            </a:r>
          </a:p>
          <a:p>
            <a:r>
              <a:rPr lang="ru-RU" dirty="0" smtClean="0"/>
              <a:t>Россия — ядро, объединяет в себе и вокруг себя многие народы и даже государства, принадлежащие к различным религиям и культурам. </a:t>
            </a:r>
            <a:r>
              <a:rPr lang="ru-RU" dirty="0" err="1" smtClean="0"/>
              <a:t>Цивилизационно</a:t>
            </a:r>
            <a:r>
              <a:rPr lang="ru-RU" dirty="0" smtClean="0"/>
              <a:t>- и </a:t>
            </a:r>
            <a:r>
              <a:rPr lang="ru-RU" dirty="0" err="1" smtClean="0"/>
              <a:t>государствообразующий</a:t>
            </a:r>
            <a:r>
              <a:rPr lang="ru-RU" dirty="0" smtClean="0"/>
              <a:t> народ России — русские</a:t>
            </a:r>
          </a:p>
          <a:p>
            <a:endParaRPr lang="ru-RU" dirty="0" smtClean="0"/>
          </a:p>
          <a:p>
            <a:r>
              <a:rPr lang="ru-RU" dirty="0" smtClean="0"/>
              <a:t>Поскольку Россия возникла и веками развивалась как многонациональная страна, этнический русский национализм абсолютно чужд нашей культуре. На протяжении всей истории освоение огромных территорий, защита общих границ и интеллектуальное развитие были совместным делом многих народов </a:t>
            </a:r>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ВПН-2020</a:t>
            </a:r>
            <a:endParaRPr lang="ru-RU" dirty="0"/>
          </a:p>
        </p:txBody>
      </p:sp>
      <p:graphicFrame>
        <p:nvGraphicFramePr>
          <p:cNvPr id="3" name="Таблица 2"/>
          <p:cNvGraphicFramePr>
            <a:graphicFrameLocks noGrp="1"/>
          </p:cNvGraphicFramePr>
          <p:nvPr/>
        </p:nvGraphicFramePr>
        <p:xfrm>
          <a:off x="323524" y="1510232"/>
          <a:ext cx="8496947" cy="4968214"/>
        </p:xfrm>
        <a:graphic>
          <a:graphicData uri="http://schemas.openxmlformats.org/drawingml/2006/table">
            <a:tbl>
              <a:tblPr/>
              <a:tblGrid>
                <a:gridCol w="369434"/>
                <a:gridCol w="1286754"/>
                <a:gridCol w="2664296"/>
                <a:gridCol w="1344147"/>
                <a:gridCol w="1416158"/>
                <a:gridCol w="1416158"/>
              </a:tblGrid>
              <a:tr h="974243">
                <a:tc>
                  <a:txBody>
                    <a:bodyPr/>
                    <a:lstStyle/>
                    <a:p>
                      <a:r>
                        <a:rPr lang="ru-RU" sz="1600" dirty="0"/>
                        <a:t>№</a:t>
                      </a:r>
                    </a:p>
                  </a:txBody>
                  <a:tcPr marL="29029" marR="63500"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dirty="0"/>
                        <a:t>Народность</a:t>
                      </a:r>
                      <a:r>
                        <a:rPr lang="ru-RU" sz="1600" b="0" i="0" u="none" strike="noStrike" baseline="30000" dirty="0">
                          <a:solidFill>
                            <a:srgbClr val="0645AD"/>
                          </a:solidFill>
                          <a:hlinkClick r:id="rId2"/>
                        </a:rPr>
                        <a:t>[2]</a:t>
                      </a:r>
                      <a:endParaRPr lang="ru-RU" sz="1600" dirty="0"/>
                    </a:p>
                  </a:txBody>
                  <a:tcPr marL="29029" marR="63500"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F3FF"/>
                    </a:solidFill>
                  </a:tcPr>
                </a:tc>
                <a:tc>
                  <a:txBody>
                    <a:bodyPr/>
                    <a:lstStyle/>
                    <a:p>
                      <a:r>
                        <a:rPr lang="ru-RU" sz="1600" dirty="0"/>
                        <a:t>в том числе</a:t>
                      </a:r>
                      <a:r>
                        <a:rPr lang="ru-RU" sz="1600" b="0" i="0" u="none" strike="noStrike" baseline="30000" dirty="0">
                          <a:solidFill>
                            <a:srgbClr val="0645AD"/>
                          </a:solidFill>
                          <a:hlinkClick r:id="rId2"/>
                        </a:rPr>
                        <a:t>[2]</a:t>
                      </a:r>
                      <a:endParaRPr lang="ru-RU" sz="1600" dirty="0"/>
                    </a:p>
                  </a:txBody>
                  <a:tcPr marL="29029" marR="63500"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F3FF"/>
                    </a:solidFill>
                  </a:tcPr>
                </a:tc>
                <a:tc>
                  <a:txBody>
                    <a:bodyPr/>
                    <a:lstStyle/>
                    <a:p>
                      <a:r>
                        <a:rPr lang="ru-RU" sz="1600" dirty="0"/>
                        <a:t>Численность</a:t>
                      </a:r>
                      <a:br>
                        <a:rPr lang="ru-RU" sz="1600" dirty="0"/>
                      </a:br>
                      <a:r>
                        <a:rPr lang="ru-RU" sz="1600" dirty="0"/>
                        <a:t>чел.</a:t>
                      </a:r>
                      <a:r>
                        <a:rPr lang="ru-RU" sz="1600" b="0" i="0" u="none" strike="noStrike" baseline="30000" dirty="0">
                          <a:solidFill>
                            <a:srgbClr val="0645AD"/>
                          </a:solidFill>
                          <a:hlinkClick r:id="rId2"/>
                        </a:rPr>
                        <a:t>[2]</a:t>
                      </a:r>
                      <a:endParaRPr lang="ru-RU" sz="1600" dirty="0"/>
                    </a:p>
                  </a:txBody>
                  <a:tcPr marL="29029" marR="63500"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F3FF"/>
                    </a:solidFill>
                  </a:tcPr>
                </a:tc>
                <a:tc>
                  <a:txBody>
                    <a:bodyPr/>
                    <a:lstStyle/>
                    <a:p>
                      <a:r>
                        <a:rPr lang="ru-RU" sz="1600"/>
                        <a:t>% от</a:t>
                      </a:r>
                      <a:br>
                        <a:rPr lang="ru-RU" sz="1600"/>
                      </a:br>
                      <a:r>
                        <a:rPr lang="ru-RU" sz="1600"/>
                        <a:t>всего</a:t>
                      </a:r>
                      <a:br>
                        <a:rPr lang="ru-RU" sz="1600"/>
                      </a:br>
                      <a:r>
                        <a:rPr lang="ru-RU" sz="1600"/>
                        <a:t>населения</a:t>
                      </a:r>
                    </a:p>
                  </a:txBody>
                  <a:tcPr marL="29029" marR="63500"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F3FF"/>
                    </a:solidFill>
                  </a:tcPr>
                </a:tc>
                <a:tc>
                  <a:txBody>
                    <a:bodyPr/>
                    <a:lstStyle/>
                    <a:p>
                      <a:r>
                        <a:rPr lang="ru-RU" sz="1600" dirty="0"/>
                        <a:t>% от</a:t>
                      </a:r>
                      <a:br>
                        <a:rPr lang="ru-RU" sz="1600" dirty="0"/>
                      </a:br>
                      <a:r>
                        <a:rPr lang="ru-RU" sz="1600" dirty="0"/>
                        <a:t>указавших</a:t>
                      </a:r>
                      <a:br>
                        <a:rPr lang="ru-RU" sz="1600" dirty="0"/>
                      </a:br>
                      <a:r>
                        <a:rPr lang="ru-RU" sz="1600" dirty="0"/>
                        <a:t>национальность</a:t>
                      </a:r>
                    </a:p>
                  </a:txBody>
                  <a:tcPr marL="29029" marR="63500"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EAF3FF"/>
                    </a:solidFill>
                  </a:tcPr>
                </a:tc>
              </a:tr>
              <a:tr h="264678">
                <a:tc>
                  <a:txBody>
                    <a:bodyPr/>
                    <a:lstStyle/>
                    <a:p>
                      <a:r>
                        <a:rPr lang="ru-RU" sz="1600" dirty="0"/>
                        <a:t>1</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a:solidFill>
                            <a:srgbClr val="0645AD"/>
                          </a:solidFill>
                          <a:hlinkClick r:id="rId3" tooltip="Русские"/>
                        </a:rPr>
                        <a:t>Русские</a:t>
                      </a:r>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r>
                        <a:rPr lang="ru-RU" sz="1600" u="none" strike="noStrike" dirty="0">
                          <a:solidFill>
                            <a:srgbClr val="0645AD"/>
                          </a:solidFill>
                          <a:hlinkClick r:id="rId4" tooltip="Казаки"/>
                        </a:rPr>
                        <a:t>казаки</a:t>
                      </a:r>
                      <a:r>
                        <a:rPr lang="ru-RU" sz="1600" dirty="0"/>
                        <a:t>, </a:t>
                      </a:r>
                      <a:r>
                        <a:rPr lang="ru-RU" sz="1600" u="none" strike="noStrike" dirty="0">
                          <a:solidFill>
                            <a:srgbClr val="0645AD"/>
                          </a:solidFill>
                          <a:hlinkClick r:id="rId5" tooltip="Поморы"/>
                        </a:rPr>
                        <a:t>поморы</a:t>
                      </a:r>
                      <a:endParaRPr lang="ru-RU" sz="1600" dirty="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105 579 179</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71,73 %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80,85 %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r h="759598">
                <a:tc>
                  <a:txBody>
                    <a:bodyPr/>
                    <a:lstStyle/>
                    <a:p>
                      <a:r>
                        <a:rPr lang="ru-RU" sz="1600" dirty="0"/>
                        <a:t>2</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a:solidFill>
                            <a:srgbClr val="0645AD"/>
                          </a:solidFill>
                          <a:hlinkClick r:id="rId6" tooltip="Татары"/>
                        </a:rPr>
                        <a:t>Татары</a:t>
                      </a:r>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r>
                        <a:rPr lang="ru-RU" sz="1600" u="none" strike="noStrike" dirty="0" err="1">
                          <a:solidFill>
                            <a:srgbClr val="0645AD"/>
                          </a:solidFill>
                          <a:hlinkClick r:id="rId7" tooltip="Кряшены"/>
                        </a:rPr>
                        <a:t>кряшены</a:t>
                      </a:r>
                      <a:r>
                        <a:rPr lang="ru-RU" sz="1600" dirty="0"/>
                        <a:t>, </a:t>
                      </a:r>
                      <a:r>
                        <a:rPr lang="ru-RU" sz="1600" u="none" strike="noStrike" dirty="0">
                          <a:solidFill>
                            <a:srgbClr val="0645AD"/>
                          </a:solidFill>
                          <a:hlinkClick r:id="rId8" tooltip="Мишари"/>
                        </a:rPr>
                        <a:t>мишари</a:t>
                      </a:r>
                      <a:r>
                        <a:rPr lang="ru-RU" sz="1600" dirty="0"/>
                        <a:t>, </a:t>
                      </a:r>
                      <a:r>
                        <a:rPr lang="ru-RU" sz="1600" u="none" strike="noStrike" dirty="0">
                          <a:solidFill>
                            <a:srgbClr val="0645AD"/>
                          </a:solidFill>
                          <a:hlinkClick r:id="rId9" tooltip="Сибирские татары"/>
                        </a:rPr>
                        <a:t>сибирские татары</a:t>
                      </a:r>
                      <a:r>
                        <a:rPr lang="ru-RU" sz="1600" dirty="0"/>
                        <a:t>, </a:t>
                      </a:r>
                      <a:r>
                        <a:rPr lang="ru-RU" sz="1600" u="none" strike="noStrike" dirty="0">
                          <a:solidFill>
                            <a:srgbClr val="0645AD"/>
                          </a:solidFill>
                          <a:hlinkClick r:id="rId10" tooltip="Астраханские татары"/>
                        </a:rPr>
                        <a:t>астраханские татары</a:t>
                      </a:r>
                      <a:endParaRPr lang="ru-RU" sz="1600" dirty="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4 713 669</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3,20 %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3,61 %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r h="319909">
                <a:tc>
                  <a:txBody>
                    <a:bodyPr/>
                    <a:lstStyle/>
                    <a:p>
                      <a:r>
                        <a:rPr lang="ru-RU" sz="1600" dirty="0"/>
                        <a:t>3</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dirty="0">
                          <a:solidFill>
                            <a:srgbClr val="0645AD"/>
                          </a:solidFill>
                          <a:hlinkClick r:id="rId11" tooltip="Чеченцы"/>
                        </a:rPr>
                        <a:t>Чеченцы</a:t>
                      </a:r>
                      <a:endParaRPr lang="ru-RU" sz="1600" dirty="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r>
                        <a:rPr lang="ru-RU" sz="1600" u="none" strike="noStrike" dirty="0" err="1">
                          <a:solidFill>
                            <a:srgbClr val="0645AD"/>
                          </a:solidFill>
                          <a:hlinkClick r:id="rId12" tooltip="Аккинцы"/>
                        </a:rPr>
                        <a:t>чеченцы-аккинцы</a:t>
                      </a:r>
                      <a:endParaRPr lang="ru-RU" sz="1600" dirty="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1 674 854</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1,14 %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1,28 %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r h="264678">
                <a:tc>
                  <a:txBody>
                    <a:bodyPr/>
                    <a:lstStyle/>
                    <a:p>
                      <a:r>
                        <a:rPr lang="ru-RU" sz="1600" dirty="0"/>
                        <a:t>4</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dirty="0">
                          <a:solidFill>
                            <a:srgbClr val="0645AD"/>
                          </a:solidFill>
                          <a:hlinkClick r:id="rId13" tooltip="Башкиры"/>
                        </a:rPr>
                        <a:t>Башкиры</a:t>
                      </a:r>
                      <a:endParaRPr lang="ru-RU" sz="1600" dirty="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1 571 879</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1,07 %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1,20 %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r h="264678">
                <a:tc>
                  <a:txBody>
                    <a:bodyPr/>
                    <a:lstStyle/>
                    <a:p>
                      <a:r>
                        <a:rPr lang="ru-RU" sz="1600"/>
                        <a:t>5</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dirty="0">
                          <a:solidFill>
                            <a:srgbClr val="0645AD"/>
                          </a:solidFill>
                          <a:hlinkClick r:id="rId14" tooltip="Чуваши"/>
                        </a:rPr>
                        <a:t>Чуваши</a:t>
                      </a:r>
                      <a:endParaRPr lang="ru-RU" sz="1600" dirty="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1 067 139</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0,73 %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0,82 %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r h="974243">
                <a:tc>
                  <a:txBody>
                    <a:bodyPr/>
                    <a:lstStyle/>
                    <a:p>
                      <a:r>
                        <a:rPr lang="ru-RU" sz="1600" dirty="0"/>
                        <a:t>6</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dirty="0">
                          <a:solidFill>
                            <a:srgbClr val="0645AD"/>
                          </a:solidFill>
                          <a:hlinkClick r:id="rId15" tooltip="Аварцы"/>
                        </a:rPr>
                        <a:t>Аварцы</a:t>
                      </a:r>
                      <a:endParaRPr lang="ru-RU" sz="1600" dirty="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r>
                        <a:rPr lang="ru-RU" sz="1600" u="none" strike="noStrike">
                          <a:solidFill>
                            <a:srgbClr val="0645AD"/>
                          </a:solidFill>
                          <a:hlinkClick r:id="rId16" tooltip="Андийцы"/>
                        </a:rPr>
                        <a:t>андийцы</a:t>
                      </a:r>
                      <a:r>
                        <a:rPr lang="ru-RU" sz="1600"/>
                        <a:t>, </a:t>
                      </a:r>
                      <a:r>
                        <a:rPr lang="ru-RU" sz="1600" u="none" strike="noStrike">
                          <a:solidFill>
                            <a:srgbClr val="0645AD"/>
                          </a:solidFill>
                          <a:hlinkClick r:id="rId17" tooltip="Дидойцы"/>
                        </a:rPr>
                        <a:t>дидойцы (цезы)</a:t>
                      </a:r>
                      <a:r>
                        <a:rPr lang="ru-RU" sz="1600"/>
                        <a:t> и другие </a:t>
                      </a:r>
                      <a:r>
                        <a:rPr lang="ru-RU" sz="1600" u="none" strike="noStrike">
                          <a:solidFill>
                            <a:srgbClr val="0645AD"/>
                          </a:solidFill>
                          <a:hlinkClick r:id="rId18" tooltip="Андо-цезские народы"/>
                        </a:rPr>
                        <a:t>андо-цезские народности</a:t>
                      </a:r>
                      <a:r>
                        <a:rPr lang="ru-RU" sz="1600" b="0" i="0" u="none" strike="noStrike" baseline="30000">
                          <a:solidFill>
                            <a:srgbClr val="0645AD"/>
                          </a:solidFill>
                          <a:hlinkClick r:id="rId2"/>
                        </a:rPr>
                        <a:t>[4]</a:t>
                      </a:r>
                      <a:r>
                        <a:rPr lang="ru-RU" sz="1600"/>
                        <a:t> и </a:t>
                      </a:r>
                      <a:r>
                        <a:rPr lang="ru-RU" sz="1600" u="none" strike="noStrike">
                          <a:solidFill>
                            <a:srgbClr val="0645AD"/>
                          </a:solidFill>
                          <a:hlinkClick r:id="rId19" tooltip="Арчинцы"/>
                        </a:rPr>
                        <a:t>арчинцы</a:t>
                      </a:r>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1 012 074</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0,69 %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0,78 %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r h="264678">
                <a:tc>
                  <a:txBody>
                    <a:bodyPr/>
                    <a:lstStyle/>
                    <a:p>
                      <a:r>
                        <a:rPr lang="ru-RU" sz="1600" dirty="0"/>
                        <a:t>7</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a:solidFill>
                            <a:srgbClr val="0645AD"/>
                          </a:solidFill>
                          <a:hlinkClick r:id="rId20" tooltip="Армяне"/>
                        </a:rPr>
                        <a:t>Армяне</a:t>
                      </a:r>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r>
                        <a:rPr lang="ru-RU" sz="1600" u="none" strike="noStrike">
                          <a:solidFill>
                            <a:srgbClr val="0645AD"/>
                          </a:solidFill>
                          <a:hlinkClick r:id="rId21" tooltip="Черкесогаи"/>
                        </a:rPr>
                        <a:t>черкесогаи</a:t>
                      </a:r>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946 172</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0,64 %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0,72 %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r h="264678">
                <a:tc>
                  <a:txBody>
                    <a:bodyPr/>
                    <a:lstStyle/>
                    <a:p>
                      <a:r>
                        <a:rPr lang="ru-RU" sz="1600" dirty="0"/>
                        <a:t>8</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a:solidFill>
                            <a:srgbClr val="0645AD"/>
                          </a:solidFill>
                          <a:hlinkClick r:id="rId22" tooltip="Украинцы"/>
                        </a:rPr>
                        <a:t>Украинцы</a:t>
                      </a:r>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884 007</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0,60 %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0,68 %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r h="264678">
                <a:tc>
                  <a:txBody>
                    <a:bodyPr/>
                    <a:lstStyle/>
                    <a:p>
                      <a:r>
                        <a:rPr lang="ru-RU" sz="1600" dirty="0"/>
                        <a:t>9</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a:solidFill>
                            <a:srgbClr val="0645AD"/>
                          </a:solidFill>
                          <a:hlinkClick r:id="rId23" tooltip="Даргинцы"/>
                        </a:rPr>
                        <a:t>Даргинцы</a:t>
                      </a:r>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r>
                        <a:rPr lang="ru-RU" sz="1600" u="none" strike="noStrike">
                          <a:solidFill>
                            <a:srgbClr val="0645AD"/>
                          </a:solidFill>
                          <a:hlinkClick r:id="rId24" tooltip="Кайтагцы"/>
                        </a:rPr>
                        <a:t>кайтагцы</a:t>
                      </a:r>
                      <a:r>
                        <a:rPr lang="ru-RU" sz="1600"/>
                        <a:t>, </a:t>
                      </a:r>
                      <a:r>
                        <a:rPr lang="ru-RU" sz="1600" u="none" strike="noStrike">
                          <a:solidFill>
                            <a:srgbClr val="0645AD"/>
                          </a:solidFill>
                          <a:hlinkClick r:id="rId25" tooltip="Кубачинцы"/>
                        </a:rPr>
                        <a:t>кубачинцы</a:t>
                      </a:r>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626 601</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0,43 %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0,48 %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r h="264678">
                <a:tc>
                  <a:txBody>
                    <a:bodyPr/>
                    <a:lstStyle/>
                    <a:p>
                      <a:r>
                        <a:rPr lang="ru-RU" sz="1600" dirty="0"/>
                        <a:t>10</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chemeClr val="tx2">
                        <a:lumMod val="40000"/>
                        <a:lumOff val="60000"/>
                      </a:schemeClr>
                    </a:solidFill>
                  </a:tcPr>
                </a:tc>
                <a:tc>
                  <a:txBody>
                    <a:bodyPr/>
                    <a:lstStyle/>
                    <a:p>
                      <a:r>
                        <a:rPr lang="ru-RU" sz="1600" u="none" strike="noStrike">
                          <a:solidFill>
                            <a:srgbClr val="0645AD"/>
                          </a:solidFill>
                          <a:hlinkClick r:id="rId26" tooltip="Казахи"/>
                        </a:rPr>
                        <a:t>Казахи</a:t>
                      </a:r>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endParaRPr lang="ru-RU" sz="1600"/>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591 970</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a:t>0,40 %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c>
                  <a:txBody>
                    <a:bodyPr/>
                    <a:lstStyle/>
                    <a:p>
                      <a:pPr algn="r"/>
                      <a:r>
                        <a:rPr lang="ru-RU" sz="1600" dirty="0"/>
                        <a:t>0,45 %</a:t>
                      </a:r>
                    </a:p>
                  </a:txBody>
                  <a:tcPr marL="29029" marR="29029" marT="14514" marB="14514" anchor="ctr">
                    <a:lnL w="9525" cap="flat" cmpd="sng" algn="ctr">
                      <a:solidFill>
                        <a:srgbClr val="A2A9B1"/>
                      </a:solidFill>
                      <a:prstDash val="solid"/>
                      <a:round/>
                      <a:headEnd type="none" w="med" len="med"/>
                      <a:tailEnd type="none" w="med" len="med"/>
                    </a:lnL>
                    <a:lnR w="9525" cap="flat" cmpd="sng" algn="ctr">
                      <a:solidFill>
                        <a:srgbClr val="A2A9B1"/>
                      </a:solidFill>
                      <a:prstDash val="solid"/>
                      <a:round/>
                      <a:headEnd type="none" w="med" len="med"/>
                      <a:tailEnd type="none" w="med" len="med"/>
                    </a:lnR>
                    <a:lnT w="9525" cap="flat" cmpd="sng" algn="ctr">
                      <a:solidFill>
                        <a:srgbClr val="A2A9B1"/>
                      </a:solidFill>
                      <a:prstDash val="solid"/>
                      <a:round/>
                      <a:headEnd type="none" w="med" len="med"/>
                      <a:tailEnd type="none" w="med" len="med"/>
                    </a:lnT>
                    <a:lnB w="9525" cap="flat" cmpd="sng" algn="ctr">
                      <a:solidFill>
                        <a:srgbClr val="A2A9B1"/>
                      </a:solidFill>
                      <a:prstDash val="solid"/>
                      <a:round/>
                      <a:headEnd type="none" w="med" len="med"/>
                      <a:tailEnd type="none" w="med" len="med"/>
                    </a:lnB>
                    <a:solidFill>
                      <a:srgbClr val="FFFFFF"/>
                    </a:solidFill>
                  </a:tcPr>
                </a:tc>
              </a:tr>
            </a:tbl>
          </a:graphicData>
        </a:graphic>
      </p:graphicFrame>
      <p:sp>
        <p:nvSpPr>
          <p:cNvPr id="50178" name="Rectangle 2"/>
          <p:cNvSpPr>
            <a:spLocks noChangeArrowheads="1"/>
          </p:cNvSpPr>
          <p:nvPr/>
        </p:nvSpPr>
        <p:spPr bwMode="auto">
          <a:xfrm>
            <a:off x="0" y="-10055"/>
            <a:ext cx="65" cy="477311"/>
          </a:xfrm>
          <a:prstGeom prst="rect">
            <a:avLst/>
          </a:prstGeom>
          <a:solidFill>
            <a:srgbClr val="FFFFFF"/>
          </a:solidFill>
          <a:ln w="9525">
            <a:noFill/>
            <a:miter lim="800000"/>
            <a:headEnd/>
            <a:tailEnd/>
          </a:ln>
          <a:effectLst/>
        </p:spPr>
        <p:txBody>
          <a:bodyPr vert="horz" wrap="none" lIns="0" tIns="158700" rIns="0" bIns="39675"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ВПН-2020</a:t>
            </a:r>
            <a:endParaRPr lang="ru-RU" b="1" dirty="0"/>
          </a:p>
        </p:txBody>
      </p:sp>
      <p:graphicFrame>
        <p:nvGraphicFramePr>
          <p:cNvPr id="3" name="Таблица 2"/>
          <p:cNvGraphicFramePr>
            <a:graphicFrameLocks noGrp="1"/>
          </p:cNvGraphicFramePr>
          <p:nvPr/>
        </p:nvGraphicFramePr>
        <p:xfrm>
          <a:off x="467544" y="2166088"/>
          <a:ext cx="8496945" cy="3927208"/>
        </p:xfrm>
        <a:graphic>
          <a:graphicData uri="http://schemas.openxmlformats.org/drawingml/2006/table">
            <a:tbl>
              <a:tblPr/>
              <a:tblGrid>
                <a:gridCol w="3364666"/>
                <a:gridCol w="2635914"/>
                <a:gridCol w="2496365"/>
              </a:tblGrid>
              <a:tr h="1481404">
                <a:tc>
                  <a:txBody>
                    <a:bodyPr/>
                    <a:lstStyle/>
                    <a:p>
                      <a:r>
                        <a:rPr lang="ru-RU" sz="1500" dirty="0"/>
                        <a:t>Религия, </a:t>
                      </a:r>
                      <a:r>
                        <a:rPr lang="ru-RU" sz="1500" dirty="0" err="1"/>
                        <a:t>конфессия</a:t>
                      </a:r>
                      <a:endParaRPr lang="ru-RU" sz="1500" dirty="0"/>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DE9F7"/>
                    </a:solidFill>
                  </a:tcPr>
                </a:tc>
                <a:tc>
                  <a:txBody>
                    <a:bodyPr/>
                    <a:lstStyle/>
                    <a:p>
                      <a:r>
                        <a:rPr lang="ru-RU" sz="1500" dirty="0"/>
                        <a:t>Количество последователей в 2023 году</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9F7"/>
                    </a:solidFill>
                  </a:tcPr>
                </a:tc>
                <a:tc>
                  <a:txBody>
                    <a:bodyPr/>
                    <a:lstStyle/>
                    <a:p>
                      <a:r>
                        <a:rPr lang="ru-RU" sz="1500" dirty="0"/>
                        <a:t>Доля от численности населения страны, %</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E9F7"/>
                    </a:solidFill>
                  </a:tcPr>
                </a:tc>
              </a:tr>
              <a:tr h="407634">
                <a:tc>
                  <a:txBody>
                    <a:bodyPr/>
                    <a:lstStyle/>
                    <a:p>
                      <a:r>
                        <a:rPr lang="ru-RU" sz="1500" dirty="0"/>
                        <a:t>православие, католицизм</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107082600</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73,3</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407634">
                <a:tc>
                  <a:txBody>
                    <a:bodyPr/>
                    <a:lstStyle/>
                    <a:p>
                      <a:r>
                        <a:rPr lang="ru-RU" sz="1500" dirty="0"/>
                        <a:t>атеизм, агностицизм</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23666300</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a:t>16,2</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407634">
                <a:tc>
                  <a:txBody>
                    <a:bodyPr/>
                    <a:lstStyle/>
                    <a:p>
                      <a:r>
                        <a:rPr lang="ru-RU" sz="1500"/>
                        <a:t>ислам</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14608800</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10,0</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407634">
                <a:tc>
                  <a:txBody>
                    <a:bodyPr/>
                    <a:lstStyle/>
                    <a:p>
                      <a:r>
                        <a:rPr lang="ru-RU" sz="1500"/>
                        <a:t>иудаизм</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292200</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0,2</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407634">
                <a:tc>
                  <a:txBody>
                    <a:bodyPr/>
                    <a:lstStyle/>
                    <a:p>
                      <a:r>
                        <a:rPr lang="ru-RU" sz="1500"/>
                        <a:t>славянское язычество</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a:t>287000</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0,2</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r h="407634">
                <a:tc>
                  <a:txBody>
                    <a:bodyPr/>
                    <a:lstStyle/>
                    <a:p>
                      <a:r>
                        <a:rPr lang="ru-RU" sz="1500"/>
                        <a:t>буддизм</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146100</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ru-RU" sz="1500" dirty="0"/>
                        <a:t>0,1</a:t>
                      </a:r>
                    </a:p>
                  </a:txBody>
                  <a:tcPr marL="63945" marR="63945" marT="15986" marB="1598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smtClean="0"/>
              <a:t>Социокультурный</a:t>
            </a:r>
            <a:r>
              <a:rPr lang="ru-RU" dirty="0" smtClean="0"/>
              <a:t> мир и  мировоззрение</a:t>
            </a:r>
            <a:endParaRPr lang="ru-RU" dirty="0"/>
          </a:p>
        </p:txBody>
      </p:sp>
      <p:sp>
        <p:nvSpPr>
          <p:cNvPr id="3" name="Прямоугольник 2"/>
          <p:cNvSpPr/>
          <p:nvPr/>
        </p:nvSpPr>
        <p:spPr>
          <a:xfrm>
            <a:off x="611560" y="1844825"/>
            <a:ext cx="7920880" cy="4524315"/>
          </a:xfrm>
          <a:prstGeom prst="rect">
            <a:avLst/>
          </a:prstGeom>
        </p:spPr>
        <p:txBody>
          <a:bodyPr wrap="square">
            <a:spAutoFit/>
          </a:bodyPr>
          <a:lstStyle/>
          <a:p>
            <a:r>
              <a:rPr lang="ru-RU" sz="2400" dirty="0" smtClean="0"/>
              <a:t>Мировоззрение может не иметь четкой структуры, но все же в его содержании можно выделить ряд компонентов. Прежде всего оно включает </a:t>
            </a:r>
            <a:r>
              <a:rPr lang="ru-RU" sz="2400" b="1" dirty="0" smtClean="0"/>
              <a:t>общие представления об устройстве мира</a:t>
            </a:r>
            <a:r>
              <a:rPr lang="ru-RU" sz="2400" dirty="0" smtClean="0"/>
              <a:t> и существующих в нем зависимостях. Иногда классифицируют мировоззрение, указывая на преобладающие в нем </a:t>
            </a:r>
            <a:r>
              <a:rPr lang="ru-RU" sz="2400" b="1" dirty="0" smtClean="0"/>
              <a:t>принципы, «организующие» мир</a:t>
            </a:r>
            <a:r>
              <a:rPr lang="ru-RU" sz="2400" dirty="0" smtClean="0"/>
              <a:t>.  Между общими принципами картины мира и </a:t>
            </a:r>
            <a:r>
              <a:rPr lang="ru-RU" sz="2400" b="1" dirty="0" smtClean="0"/>
              <a:t>стереотипами поведения </a:t>
            </a:r>
            <a:r>
              <a:rPr lang="ru-RU" sz="2400" dirty="0" smtClean="0"/>
              <a:t>(конкретными поведенческими установками) находится особый </a:t>
            </a:r>
            <a:r>
              <a:rPr lang="ru-RU" sz="2400" dirty="0" err="1" smtClean="0"/>
              <a:t>посредующий</a:t>
            </a:r>
            <a:r>
              <a:rPr lang="ru-RU" sz="2400" dirty="0" smtClean="0"/>
              <a:t> компонент – </a:t>
            </a:r>
            <a:r>
              <a:rPr lang="ru-RU" sz="2400" b="1" dirty="0" smtClean="0"/>
              <a:t>ценности</a:t>
            </a:r>
            <a:r>
              <a:rPr lang="ru-RU" sz="2400" dirty="0" smtClean="0"/>
              <a:t>, преобразующие представления об устройстве мира в ориентиры деятельности и критерии личностного выбора.</a:t>
            </a:r>
            <a:endParaRPr lang="ru-RU" sz="2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Единство многообразия</a:t>
            </a:r>
            <a:endParaRPr lang="ru-RU" dirty="0"/>
          </a:p>
        </p:txBody>
      </p:sp>
      <p:sp>
        <p:nvSpPr>
          <p:cNvPr id="3" name="Прямоугольник 2"/>
          <p:cNvSpPr/>
          <p:nvPr/>
        </p:nvSpPr>
        <p:spPr>
          <a:xfrm>
            <a:off x="827584" y="1556793"/>
            <a:ext cx="5256584" cy="3213700"/>
          </a:xfrm>
          <a:prstGeom prst="rect">
            <a:avLst/>
          </a:prstGeom>
        </p:spPr>
        <p:txBody>
          <a:bodyPr wrap="square">
            <a:spAutoFit/>
          </a:bodyPr>
          <a:lstStyle/>
          <a:p>
            <a:pPr marL="12700">
              <a:lnSpc>
                <a:spcPct val="100000"/>
              </a:lnSpc>
              <a:spcBef>
                <a:spcPts val="100"/>
              </a:spcBef>
            </a:pPr>
            <a:r>
              <a:rPr lang="ru-RU" sz="2000" i="1" spc="-10" dirty="0" smtClean="0">
                <a:cs typeface="Calibri"/>
              </a:rPr>
              <a:t>Хомяков Алексей Степанович</a:t>
            </a:r>
            <a:r>
              <a:rPr lang="ru-RU" sz="2000" i="1" spc="-45" dirty="0" smtClean="0">
                <a:cs typeface="Calibri"/>
              </a:rPr>
              <a:t> </a:t>
            </a:r>
            <a:r>
              <a:rPr lang="ru-RU" sz="2000" spc="-5" dirty="0" smtClean="0">
                <a:cs typeface="Calibri"/>
              </a:rPr>
              <a:t>(1804–1860):</a:t>
            </a:r>
          </a:p>
          <a:p>
            <a:pPr marL="12700">
              <a:lnSpc>
                <a:spcPct val="100000"/>
              </a:lnSpc>
              <a:spcBef>
                <a:spcPts val="100"/>
              </a:spcBef>
            </a:pPr>
            <a:endParaRPr lang="ru-RU" sz="2000" dirty="0" smtClean="0">
              <a:cs typeface="Calibri"/>
            </a:endParaRPr>
          </a:p>
          <a:p>
            <a:pPr marR="471170" indent="12700">
              <a:lnSpc>
                <a:spcPct val="100000"/>
              </a:lnSpc>
              <a:tabLst>
                <a:tab pos="299720" algn="l"/>
              </a:tabLst>
            </a:pPr>
            <a:r>
              <a:rPr lang="ru-RU" spc="-20" dirty="0" smtClean="0">
                <a:cs typeface="Calibri"/>
              </a:rPr>
              <a:t>отдельная </a:t>
            </a:r>
            <a:r>
              <a:rPr lang="ru-RU" spc="-5" dirty="0" smtClean="0">
                <a:cs typeface="Calibri"/>
              </a:rPr>
              <a:t>личность </a:t>
            </a:r>
            <a:r>
              <a:rPr lang="ru-RU" dirty="0" smtClean="0">
                <a:cs typeface="Calibri"/>
              </a:rPr>
              <a:t>есть совершенное </a:t>
            </a:r>
            <a:r>
              <a:rPr lang="ru-RU" spc="-5" dirty="0" smtClean="0">
                <a:cs typeface="Calibri"/>
              </a:rPr>
              <a:t>бессилие </a:t>
            </a:r>
            <a:r>
              <a:rPr lang="ru-RU" dirty="0" smtClean="0">
                <a:cs typeface="Calibri"/>
              </a:rPr>
              <a:t>и внутренний непримиримый </a:t>
            </a:r>
            <a:r>
              <a:rPr lang="ru-RU" spc="-440" dirty="0" smtClean="0">
                <a:cs typeface="Calibri"/>
              </a:rPr>
              <a:t> </a:t>
            </a:r>
            <a:r>
              <a:rPr lang="ru-RU" spc="-10" dirty="0" smtClean="0">
                <a:cs typeface="Calibri"/>
              </a:rPr>
              <a:t>разлад</a:t>
            </a:r>
            <a:endParaRPr lang="ru-RU" dirty="0" smtClean="0">
              <a:cs typeface="Calibri"/>
            </a:endParaRPr>
          </a:p>
          <a:p>
            <a:pPr indent="12700">
              <a:lnSpc>
                <a:spcPct val="100000"/>
              </a:lnSpc>
              <a:spcBef>
                <a:spcPts val="20"/>
              </a:spcBef>
              <a:buFont typeface="Wingdings"/>
              <a:buChar char=""/>
            </a:pPr>
            <a:endParaRPr lang="ru-RU" dirty="0" smtClean="0">
              <a:cs typeface="Calibri"/>
            </a:endParaRPr>
          </a:p>
          <a:p>
            <a:pPr indent="12700">
              <a:lnSpc>
                <a:spcPct val="100000"/>
              </a:lnSpc>
              <a:tabLst>
                <a:tab pos="299720" algn="l"/>
              </a:tabLst>
            </a:pPr>
            <a:r>
              <a:rPr lang="ru-RU" b="1" spc="-10" dirty="0" smtClean="0">
                <a:cs typeface="Calibri"/>
              </a:rPr>
              <a:t>свободное</a:t>
            </a:r>
            <a:r>
              <a:rPr lang="ru-RU" b="1" spc="-35" dirty="0" smtClean="0">
                <a:cs typeface="Calibri"/>
              </a:rPr>
              <a:t> </a:t>
            </a:r>
            <a:r>
              <a:rPr lang="ru-RU" b="1" spc="-5" dirty="0" smtClean="0">
                <a:cs typeface="Calibri"/>
              </a:rPr>
              <a:t>соборное</a:t>
            </a:r>
            <a:r>
              <a:rPr lang="ru-RU" b="1" spc="-25" dirty="0" smtClean="0">
                <a:cs typeface="Calibri"/>
              </a:rPr>
              <a:t> </a:t>
            </a:r>
            <a:r>
              <a:rPr lang="ru-RU" b="1" spc="-5" dirty="0" smtClean="0">
                <a:cs typeface="Calibri"/>
              </a:rPr>
              <a:t>единство</a:t>
            </a:r>
            <a:r>
              <a:rPr lang="ru-RU" spc="-5" dirty="0" smtClean="0">
                <a:cs typeface="Calibri"/>
              </a:rPr>
              <a:t>,</a:t>
            </a:r>
            <a:r>
              <a:rPr lang="ru-RU" spc="-30" dirty="0" smtClean="0">
                <a:cs typeface="Calibri"/>
              </a:rPr>
              <a:t> </a:t>
            </a:r>
            <a:r>
              <a:rPr lang="ru-RU" spc="-5" dirty="0" smtClean="0">
                <a:cs typeface="Calibri"/>
              </a:rPr>
              <a:t>основанное</a:t>
            </a:r>
            <a:r>
              <a:rPr lang="ru-RU" spc="15" dirty="0" smtClean="0">
                <a:cs typeface="Calibri"/>
              </a:rPr>
              <a:t> </a:t>
            </a:r>
            <a:r>
              <a:rPr lang="ru-RU" dirty="0" smtClean="0">
                <a:cs typeface="Calibri"/>
              </a:rPr>
              <a:t>на</a:t>
            </a:r>
            <a:r>
              <a:rPr lang="ru-RU" spc="5" dirty="0" smtClean="0">
                <a:cs typeface="Calibri"/>
              </a:rPr>
              <a:t> </a:t>
            </a:r>
            <a:r>
              <a:rPr lang="ru-RU" spc="-5" dirty="0" smtClean="0">
                <a:cs typeface="Calibri"/>
              </a:rPr>
              <a:t>любви</a:t>
            </a:r>
            <a:r>
              <a:rPr lang="ru-RU" spc="-20" dirty="0" smtClean="0">
                <a:cs typeface="Calibri"/>
              </a:rPr>
              <a:t> </a:t>
            </a:r>
            <a:r>
              <a:rPr lang="ru-RU" dirty="0" smtClean="0">
                <a:cs typeface="Calibri"/>
              </a:rPr>
              <a:t>к</a:t>
            </a:r>
            <a:r>
              <a:rPr lang="ru-RU" spc="5" dirty="0" smtClean="0">
                <a:cs typeface="Calibri"/>
              </a:rPr>
              <a:t> </a:t>
            </a:r>
            <a:r>
              <a:rPr lang="ru-RU" spc="-30" dirty="0" smtClean="0">
                <a:cs typeface="Calibri"/>
              </a:rPr>
              <a:t>Творцу</a:t>
            </a:r>
            <a:r>
              <a:rPr lang="ru-RU" spc="-10" dirty="0" smtClean="0">
                <a:cs typeface="Calibri"/>
              </a:rPr>
              <a:t> </a:t>
            </a:r>
            <a:r>
              <a:rPr lang="ru-RU" dirty="0" smtClean="0">
                <a:cs typeface="Calibri"/>
              </a:rPr>
              <a:t>и</a:t>
            </a:r>
            <a:r>
              <a:rPr lang="ru-RU" spc="-5" dirty="0" smtClean="0">
                <a:cs typeface="Calibri"/>
              </a:rPr>
              <a:t> друг</a:t>
            </a:r>
            <a:r>
              <a:rPr lang="ru-RU" spc="-20" dirty="0" smtClean="0">
                <a:cs typeface="Calibri"/>
              </a:rPr>
              <a:t> </a:t>
            </a:r>
            <a:r>
              <a:rPr lang="ru-RU" dirty="0" smtClean="0">
                <a:cs typeface="Calibri"/>
              </a:rPr>
              <a:t>к</a:t>
            </a:r>
            <a:r>
              <a:rPr lang="ru-RU" spc="-5" dirty="0" smtClean="0">
                <a:cs typeface="Calibri"/>
              </a:rPr>
              <a:t> </a:t>
            </a:r>
            <a:r>
              <a:rPr lang="ru-RU" spc="-10" dirty="0" smtClean="0">
                <a:cs typeface="Calibri"/>
              </a:rPr>
              <a:t>другу,</a:t>
            </a:r>
            <a:r>
              <a:rPr lang="ru-RU" spc="-30" dirty="0" smtClean="0">
                <a:cs typeface="Calibri"/>
              </a:rPr>
              <a:t> </a:t>
            </a:r>
            <a:r>
              <a:rPr lang="ru-RU" spc="-5" dirty="0" smtClean="0">
                <a:cs typeface="Calibri"/>
              </a:rPr>
              <a:t>имеет огромную</a:t>
            </a:r>
            <a:r>
              <a:rPr lang="ru-RU" spc="-80" dirty="0" smtClean="0">
                <a:cs typeface="Calibri"/>
              </a:rPr>
              <a:t> </a:t>
            </a:r>
            <a:r>
              <a:rPr lang="ru-RU" spc="-10" dirty="0" smtClean="0">
                <a:cs typeface="Calibri"/>
              </a:rPr>
              <a:t>силу.</a:t>
            </a:r>
            <a:r>
              <a:rPr lang="ru-RU" dirty="0" smtClean="0">
                <a:cs typeface="Calibri"/>
              </a:rPr>
              <a:t> </a:t>
            </a:r>
          </a:p>
          <a:p>
            <a:pPr marL="299085">
              <a:lnSpc>
                <a:spcPct val="100000"/>
              </a:lnSpc>
            </a:pPr>
            <a:endParaRPr lang="ru-RU" dirty="0" smtClean="0">
              <a:cs typeface="Calibri"/>
            </a:endParaRPr>
          </a:p>
          <a:p>
            <a:pPr marL="299085" marR="599440" indent="-287020">
              <a:lnSpc>
                <a:spcPct val="100000"/>
              </a:lnSpc>
              <a:tabLst>
                <a:tab pos="299720" algn="l"/>
              </a:tabLst>
            </a:pPr>
            <a:r>
              <a:rPr lang="ru-RU" b="1" dirty="0" smtClean="0">
                <a:cs typeface="Calibri"/>
              </a:rPr>
              <a:t>     </a:t>
            </a:r>
            <a:endParaRPr lang="ru-RU" dirty="0">
              <a:cs typeface="Calibri"/>
            </a:endParaRPr>
          </a:p>
        </p:txBody>
      </p:sp>
      <p:pic>
        <p:nvPicPr>
          <p:cNvPr id="37890" name="Picture 2" descr="https://a.gazetakifa.ru/images/stories/editions/kifa_266/kifa_266_03_01.jpg"/>
          <p:cNvPicPr>
            <a:picLocks noChangeAspect="1" noChangeArrowheads="1"/>
          </p:cNvPicPr>
          <p:nvPr/>
        </p:nvPicPr>
        <p:blipFill>
          <a:blip r:embed="rId2" cstate="print"/>
          <a:srcRect/>
          <a:stretch>
            <a:fillRect/>
          </a:stretch>
        </p:blipFill>
        <p:spPr bwMode="auto">
          <a:xfrm>
            <a:off x="6084168" y="1772816"/>
            <a:ext cx="2774267" cy="2088232"/>
          </a:xfrm>
          <a:prstGeom prst="rect">
            <a:avLst/>
          </a:prstGeom>
          <a:noFill/>
        </p:spPr>
      </p:pic>
      <p:sp>
        <p:nvSpPr>
          <p:cNvPr id="5" name="Прямоугольник 4"/>
          <p:cNvSpPr/>
          <p:nvPr/>
        </p:nvSpPr>
        <p:spPr>
          <a:xfrm>
            <a:off x="899592" y="4293096"/>
            <a:ext cx="8064896" cy="1200329"/>
          </a:xfrm>
          <a:prstGeom prst="rect">
            <a:avLst/>
          </a:prstGeom>
        </p:spPr>
        <p:txBody>
          <a:bodyPr wrap="square">
            <a:spAutoFit/>
          </a:bodyPr>
          <a:lstStyle/>
          <a:p>
            <a:pPr marR="599440">
              <a:lnSpc>
                <a:spcPct val="100000"/>
              </a:lnSpc>
              <a:tabLst>
                <a:tab pos="299720" algn="l"/>
              </a:tabLst>
            </a:pPr>
            <a:r>
              <a:rPr lang="ru-RU" b="1" dirty="0" smtClean="0">
                <a:cs typeface="Calibri"/>
              </a:rPr>
              <a:t>соборность </a:t>
            </a:r>
            <a:r>
              <a:rPr lang="ru-RU" dirty="0" smtClean="0">
                <a:cs typeface="Calibri"/>
              </a:rPr>
              <a:t>– </a:t>
            </a:r>
            <a:r>
              <a:rPr lang="ru-RU" spc="-15" dirty="0" smtClean="0">
                <a:cs typeface="Calibri"/>
              </a:rPr>
              <a:t>это </a:t>
            </a:r>
            <a:r>
              <a:rPr lang="ru-RU" dirty="0" smtClean="0">
                <a:cs typeface="Calibri"/>
              </a:rPr>
              <a:t>не внешнее </a:t>
            </a:r>
            <a:r>
              <a:rPr lang="ru-RU" spc="-10" dirty="0" smtClean="0">
                <a:cs typeface="Calibri"/>
              </a:rPr>
              <a:t>механическое </a:t>
            </a:r>
            <a:r>
              <a:rPr lang="ru-RU" spc="-5" dirty="0" smtClean="0">
                <a:cs typeface="Calibri"/>
              </a:rPr>
              <a:t>единство, </a:t>
            </a:r>
            <a:r>
              <a:rPr lang="ru-RU" dirty="0" smtClean="0">
                <a:cs typeface="Calibri"/>
              </a:rPr>
              <a:t>не </a:t>
            </a:r>
            <a:r>
              <a:rPr lang="ru-RU" spc="-15" dirty="0" smtClean="0">
                <a:cs typeface="Calibri"/>
              </a:rPr>
              <a:t>принудительный </a:t>
            </a:r>
            <a:r>
              <a:rPr lang="ru-RU" spc="-10" dirty="0" smtClean="0">
                <a:cs typeface="Calibri"/>
              </a:rPr>
              <a:t> коллективизм,</a:t>
            </a:r>
            <a:r>
              <a:rPr lang="ru-RU" spc="-5" dirty="0" smtClean="0">
                <a:cs typeface="Calibri"/>
              </a:rPr>
              <a:t> </a:t>
            </a:r>
            <a:r>
              <a:rPr lang="ru-RU" dirty="0" smtClean="0">
                <a:cs typeface="Calibri"/>
              </a:rPr>
              <a:t>а</a:t>
            </a:r>
            <a:r>
              <a:rPr lang="ru-RU" spc="10" dirty="0" smtClean="0">
                <a:cs typeface="Calibri"/>
              </a:rPr>
              <a:t> </a:t>
            </a:r>
            <a:r>
              <a:rPr lang="ru-RU" spc="-10" dirty="0" smtClean="0">
                <a:cs typeface="Calibri"/>
              </a:rPr>
              <a:t>свободное </a:t>
            </a:r>
            <a:r>
              <a:rPr lang="ru-RU" spc="-5" dirty="0" smtClean="0">
                <a:cs typeface="Calibri"/>
              </a:rPr>
              <a:t>единство</a:t>
            </a:r>
            <a:r>
              <a:rPr lang="ru-RU" spc="10" dirty="0" smtClean="0">
                <a:cs typeface="Calibri"/>
              </a:rPr>
              <a:t> </a:t>
            </a:r>
            <a:r>
              <a:rPr lang="ru-RU" dirty="0" smtClean="0">
                <a:cs typeface="Calibri"/>
              </a:rPr>
              <a:t>в </a:t>
            </a:r>
            <a:r>
              <a:rPr lang="ru-RU" spc="-20" dirty="0" smtClean="0">
                <a:cs typeface="Calibri"/>
              </a:rPr>
              <a:t>деле</a:t>
            </a:r>
            <a:r>
              <a:rPr lang="ru-RU" spc="15" dirty="0" smtClean="0">
                <a:cs typeface="Calibri"/>
              </a:rPr>
              <a:t> </a:t>
            </a:r>
            <a:r>
              <a:rPr lang="ru-RU" spc="-5" dirty="0" smtClean="0">
                <a:cs typeface="Calibri"/>
              </a:rPr>
              <a:t>совместного</a:t>
            </a:r>
            <a:r>
              <a:rPr lang="ru-RU" spc="-15" dirty="0" smtClean="0">
                <a:cs typeface="Calibri"/>
              </a:rPr>
              <a:t> </a:t>
            </a:r>
            <a:r>
              <a:rPr lang="ru-RU" spc="-5" dirty="0" smtClean="0">
                <a:cs typeface="Calibri"/>
              </a:rPr>
              <a:t>понимания</a:t>
            </a:r>
            <a:r>
              <a:rPr lang="ru-RU" spc="-10" dirty="0" smtClean="0">
                <a:cs typeface="Calibri"/>
              </a:rPr>
              <a:t> </a:t>
            </a:r>
            <a:r>
              <a:rPr lang="ru-RU" spc="-5" dirty="0" smtClean="0">
                <a:cs typeface="Calibri"/>
              </a:rPr>
              <a:t>правды </a:t>
            </a:r>
            <a:r>
              <a:rPr lang="ru-RU" dirty="0" smtClean="0">
                <a:cs typeface="Calibri"/>
              </a:rPr>
              <a:t>и </a:t>
            </a:r>
            <a:r>
              <a:rPr lang="ru-RU" spc="-5" dirty="0" smtClean="0">
                <a:cs typeface="Calibri"/>
              </a:rPr>
              <a:t>совместного</a:t>
            </a:r>
            <a:r>
              <a:rPr lang="ru-RU" spc="-30" dirty="0" smtClean="0">
                <a:cs typeface="Calibri"/>
              </a:rPr>
              <a:t> </a:t>
            </a:r>
            <a:r>
              <a:rPr lang="ru-RU" spc="-10" dirty="0" smtClean="0">
                <a:cs typeface="Calibri"/>
              </a:rPr>
              <a:t>отыскания</a:t>
            </a:r>
            <a:r>
              <a:rPr lang="ru-RU" spc="-5" dirty="0" smtClean="0">
                <a:cs typeface="Calibri"/>
              </a:rPr>
              <a:t> </a:t>
            </a:r>
            <a:r>
              <a:rPr lang="ru-RU" dirty="0" smtClean="0">
                <a:cs typeface="Calibri"/>
              </a:rPr>
              <a:t>пути</a:t>
            </a:r>
            <a:r>
              <a:rPr lang="ru-RU" spc="-25" dirty="0" smtClean="0">
                <a:cs typeface="Calibri"/>
              </a:rPr>
              <a:t> </a:t>
            </a:r>
            <a:r>
              <a:rPr lang="ru-RU" dirty="0" smtClean="0">
                <a:cs typeface="Calibri"/>
              </a:rPr>
              <a:t>к</a:t>
            </a:r>
            <a:r>
              <a:rPr lang="ru-RU" spc="5" dirty="0" smtClean="0">
                <a:cs typeface="Calibri"/>
              </a:rPr>
              <a:t> </a:t>
            </a:r>
            <a:r>
              <a:rPr lang="ru-RU" dirty="0" smtClean="0">
                <a:cs typeface="Calibri"/>
              </a:rPr>
              <a:t>спасению,</a:t>
            </a:r>
            <a:r>
              <a:rPr lang="ru-RU" spc="-10" dirty="0" smtClean="0">
                <a:cs typeface="Calibri"/>
              </a:rPr>
              <a:t> </a:t>
            </a:r>
            <a:r>
              <a:rPr lang="ru-RU" spc="-5" dirty="0" smtClean="0">
                <a:cs typeface="Calibri"/>
              </a:rPr>
              <a:t>единство,</a:t>
            </a:r>
            <a:r>
              <a:rPr lang="ru-RU" spc="-10" dirty="0" smtClean="0">
                <a:cs typeface="Calibri"/>
              </a:rPr>
              <a:t> </a:t>
            </a:r>
            <a:r>
              <a:rPr lang="ru-RU" spc="-5" dirty="0" smtClean="0">
                <a:cs typeface="Calibri"/>
              </a:rPr>
              <a:t>основанное</a:t>
            </a:r>
            <a:r>
              <a:rPr lang="ru-RU" spc="5" dirty="0" smtClean="0">
                <a:cs typeface="Calibri"/>
              </a:rPr>
              <a:t> </a:t>
            </a:r>
            <a:r>
              <a:rPr lang="ru-RU" dirty="0" smtClean="0">
                <a:cs typeface="Calibri"/>
              </a:rPr>
              <a:t>на</a:t>
            </a:r>
            <a:r>
              <a:rPr lang="ru-RU" spc="10" dirty="0" smtClean="0">
                <a:cs typeface="Calibri"/>
              </a:rPr>
              <a:t> </a:t>
            </a:r>
            <a:r>
              <a:rPr lang="ru-RU" spc="-10" dirty="0" smtClean="0">
                <a:cs typeface="Calibri"/>
              </a:rPr>
              <a:t>единодушной</a:t>
            </a:r>
            <a:r>
              <a:rPr lang="ru-RU" dirty="0" smtClean="0">
                <a:cs typeface="Calibri"/>
              </a:rPr>
              <a:t> </a:t>
            </a:r>
            <a:r>
              <a:rPr lang="ru-RU" spc="-5" dirty="0" smtClean="0">
                <a:cs typeface="Calibri"/>
              </a:rPr>
              <a:t>любви</a:t>
            </a:r>
            <a:r>
              <a:rPr lang="ru-RU" spc="-35" dirty="0" smtClean="0">
                <a:cs typeface="Calibri"/>
              </a:rPr>
              <a:t> </a:t>
            </a:r>
            <a:r>
              <a:rPr lang="ru-RU" dirty="0" smtClean="0">
                <a:cs typeface="Calibri"/>
              </a:rPr>
              <a:t>к</a:t>
            </a:r>
            <a:r>
              <a:rPr lang="ru-RU" spc="-5" dirty="0" smtClean="0">
                <a:cs typeface="Calibri"/>
              </a:rPr>
              <a:t> </a:t>
            </a:r>
            <a:r>
              <a:rPr lang="ru-RU" dirty="0" smtClean="0">
                <a:cs typeface="Calibri"/>
              </a:rPr>
              <a:t>Христу</a:t>
            </a:r>
            <a:r>
              <a:rPr lang="ru-RU" spc="-40" dirty="0" smtClean="0">
                <a:cs typeface="Calibri"/>
              </a:rPr>
              <a:t> </a:t>
            </a:r>
            <a:r>
              <a:rPr lang="ru-RU" dirty="0" smtClean="0">
                <a:cs typeface="Calibri"/>
              </a:rPr>
              <a:t>и</a:t>
            </a:r>
            <a:r>
              <a:rPr lang="ru-RU" spc="-15" dirty="0" smtClean="0">
                <a:cs typeface="Calibri"/>
              </a:rPr>
              <a:t> </a:t>
            </a:r>
            <a:r>
              <a:rPr lang="ru-RU" spc="-5" dirty="0" smtClean="0">
                <a:cs typeface="Calibri"/>
              </a:rPr>
              <a:t>божественной</a:t>
            </a:r>
            <a:r>
              <a:rPr lang="ru-RU" spc="-15" dirty="0" smtClean="0">
                <a:cs typeface="Calibri"/>
              </a:rPr>
              <a:t> </a:t>
            </a:r>
            <a:r>
              <a:rPr lang="ru-RU" spc="-5" dirty="0" smtClean="0">
                <a:cs typeface="Calibri"/>
              </a:rPr>
              <a:t>праведности </a:t>
            </a:r>
            <a:endParaRPr lang="ru-RU" dirty="0">
              <a:cs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Единство многообразия</a:t>
            </a:r>
            <a:endParaRPr lang="ru-RU" dirty="0"/>
          </a:p>
        </p:txBody>
      </p:sp>
      <p:sp>
        <p:nvSpPr>
          <p:cNvPr id="4" name="Содержимое 3"/>
          <p:cNvSpPr>
            <a:spLocks noGrp="1"/>
          </p:cNvSpPr>
          <p:nvPr>
            <p:ph idx="1"/>
          </p:nvPr>
        </p:nvSpPr>
        <p:spPr/>
        <p:txBody>
          <a:bodyPr>
            <a:normAutofit/>
          </a:bodyPr>
          <a:lstStyle/>
          <a:p>
            <a:r>
              <a:rPr lang="ru-RU" sz="2400" dirty="0" smtClean="0"/>
              <a:t>В статье «О путях России» эту характерную черту русской государственности выразил отечественный философ Иван Александрович Ильин (1883–1954): </a:t>
            </a:r>
            <a:r>
              <a:rPr lang="ru-RU" sz="2400" i="1" dirty="0" smtClean="0"/>
              <a:t>«Не искоренить, не подавить, не поработить чужую кровь, не задушить иноплеменную и </a:t>
            </a:r>
            <a:r>
              <a:rPr lang="ru-RU" sz="2400" i="1" dirty="0" err="1" smtClean="0"/>
              <a:t>инославную</a:t>
            </a:r>
            <a:r>
              <a:rPr lang="ru-RU" sz="2400" i="1" dirty="0" smtClean="0"/>
              <a:t> жизнь, а дать всем дыхание и великую Родину — всех соблюсти, всех примирить, всем дать молиться по-своему, трудиться по-своему и лучших отовсюду вовлечь в государственное и культурное строительство».</a:t>
            </a:r>
            <a:endParaRPr lang="ru-RU" sz="2400" i="1"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Согласие</a:t>
            </a:r>
            <a:endParaRPr lang="ru-RU" dirty="0"/>
          </a:p>
        </p:txBody>
      </p:sp>
      <p:sp>
        <p:nvSpPr>
          <p:cNvPr id="3" name="Прямоугольник 2"/>
          <p:cNvSpPr/>
          <p:nvPr/>
        </p:nvSpPr>
        <p:spPr>
          <a:xfrm>
            <a:off x="539552" y="1700808"/>
            <a:ext cx="8424936" cy="3970318"/>
          </a:xfrm>
          <a:prstGeom prst="rect">
            <a:avLst/>
          </a:prstGeom>
        </p:spPr>
        <p:txBody>
          <a:bodyPr wrap="square">
            <a:spAutoFit/>
          </a:bodyPr>
          <a:lstStyle/>
          <a:p>
            <a:r>
              <a:rPr lang="ru-RU" dirty="0" smtClean="0"/>
              <a:t>Ценностный принцип согласия и сотрудничества составляет важнейшее </a:t>
            </a:r>
            <a:r>
              <a:rPr lang="ru-RU" dirty="0" err="1" smtClean="0"/>
              <a:t>аксиологическое</a:t>
            </a:r>
            <a:r>
              <a:rPr lang="ru-RU" dirty="0" smtClean="0"/>
              <a:t> правило организации жизнедеятельности нашего народа в рамках российской цивилизации. Уже в силу объективных исторических и природно-географических условий в России происходило формирование особых общественных отношений. </a:t>
            </a:r>
          </a:p>
          <a:p>
            <a:r>
              <a:rPr lang="ru-RU" dirty="0" smtClean="0"/>
              <a:t>Стихийная </a:t>
            </a:r>
            <a:r>
              <a:rPr lang="ru-RU" dirty="0" err="1" smtClean="0"/>
              <a:t>общинность</a:t>
            </a:r>
            <a:r>
              <a:rPr lang="ru-RU" dirty="0" smtClean="0"/>
              <a:t>, коллективизм и общая адаптивность людей были во многом связаны с тем, что сами климатические условия (непродолжительное лето, долгая суровая зима) вынуждали людей объединяться, совместно владеть землей, общими усилиями обрабатывать ее и собирать урожай. Все это изначально обусловило принципиальную возможность общественного существования только на условиях согласия и сотрудничества. Примечательно, что само понятие сотрудничество уже этимологически указывает, с одной стороны, на наличие общей цели, а с другой - на совместную деятельность, которая невозможна без принципиального согласования.</a:t>
            </a: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Согласие</a:t>
            </a:r>
            <a:endParaRPr lang="ru-RU" dirty="0"/>
          </a:p>
        </p:txBody>
      </p:sp>
      <p:sp>
        <p:nvSpPr>
          <p:cNvPr id="3" name="Прямоугольник 2"/>
          <p:cNvSpPr/>
          <p:nvPr/>
        </p:nvSpPr>
        <p:spPr>
          <a:xfrm>
            <a:off x="251520" y="1340768"/>
            <a:ext cx="8784976" cy="4524315"/>
          </a:xfrm>
          <a:prstGeom prst="rect">
            <a:avLst/>
          </a:prstGeom>
        </p:spPr>
        <p:txBody>
          <a:bodyPr wrap="square">
            <a:spAutoFit/>
          </a:bodyPr>
          <a:lstStyle/>
          <a:p>
            <a:r>
              <a:rPr lang="ru-RU" dirty="0" smtClean="0"/>
              <a:t>Именно наличие общей цели и совместные усилия по ее достижению позволяют российскому народу до сих пор успешно преодолевать многочисленные вызовы, связанные с культурными, национальными, религиозными и иными различиями. </a:t>
            </a:r>
          </a:p>
          <a:p>
            <a:r>
              <a:rPr lang="ru-RU" dirty="0" smtClean="0"/>
              <a:t>Понятие «согласие» также составляет целый комплекс </a:t>
            </a:r>
            <a:r>
              <a:rPr lang="ru-RU" dirty="0" err="1" smtClean="0"/>
              <a:t>аксиологических</a:t>
            </a:r>
            <a:r>
              <a:rPr lang="ru-RU" dirty="0" smtClean="0"/>
              <a:t> смыслов, поскольку вбирает и единомыслие, и общность точек зрения, и дружественные отношения, и единодушие, и соразмерность, и стройность, и гармонию, и примирение, и объединение.</a:t>
            </a:r>
          </a:p>
          <a:p>
            <a:r>
              <a:rPr lang="ru-RU" dirty="0" smtClean="0"/>
              <a:t> </a:t>
            </a:r>
          </a:p>
          <a:p>
            <a:r>
              <a:rPr lang="ru-RU" dirty="0" smtClean="0"/>
              <a:t>  Сущностное значение согласия как сознательного преодоления противоречий отражается в самой структуре слова: «со» и «</a:t>
            </a:r>
            <a:r>
              <a:rPr lang="ru-RU" dirty="0" err="1" smtClean="0"/>
              <a:t>гласие</a:t>
            </a:r>
            <a:r>
              <a:rPr lang="ru-RU" dirty="0" smtClean="0"/>
              <a:t>», т. е. соединение голосов вместе, которое характеризуется консонансным звучанием. Согласовывать — значит соотносить с голосом другого и других, с голосом Бога, с голосом совести, с голосом разума и т. д. Идея согласования понимается и как примирение, т. е. отсутствие вражды, ссоры, войны, и в этом она созвучна понятию лад. Отношение ко всему с миром означает лад со всем окружающим и с самим собой. Быть в ладу означает состояние спокойствия, умиротворенности</a:t>
            </a:r>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Сила и ответственность</a:t>
            </a:r>
            <a:endParaRPr lang="ru-RU" dirty="0"/>
          </a:p>
        </p:txBody>
      </p:sp>
      <p:sp>
        <p:nvSpPr>
          <p:cNvPr id="3" name="Прямоугольник 2"/>
          <p:cNvSpPr/>
          <p:nvPr/>
        </p:nvSpPr>
        <p:spPr>
          <a:xfrm>
            <a:off x="611560" y="1556792"/>
            <a:ext cx="8280920" cy="3416320"/>
          </a:xfrm>
          <a:prstGeom prst="rect">
            <a:avLst/>
          </a:prstGeom>
        </p:spPr>
        <p:txBody>
          <a:bodyPr wrap="square">
            <a:spAutoFit/>
          </a:bodyPr>
          <a:lstStyle/>
          <a:p>
            <a:r>
              <a:rPr lang="ru-RU" sz="2400" dirty="0" smtClean="0"/>
              <a:t>Сила и ответственность — важнейший ценностный принцип жизни нашего народа. Несмотря на то что эти многозначные на первый взгляд понятия обозначают совершенно разные вещи, но они тесно взаимосвязаны и по смыслу, и по форме своего воплощения в жизни людей. В Евангелии от Луки есть притча о верном слуге, в которой сказано: «И от всякого, кому дано много, много и потребуется, и кому много вверено, с того больше взыщут» (Лук. 12:48). Это означает, что большая сила рождает большую ответственность</a:t>
            </a:r>
            <a:endParaRPr lang="ru-RU" sz="24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Сила и ответственность</a:t>
            </a:r>
            <a:endParaRPr lang="ru-RU" dirty="0"/>
          </a:p>
        </p:txBody>
      </p:sp>
      <p:sp>
        <p:nvSpPr>
          <p:cNvPr id="4" name="Прямоугольник 3"/>
          <p:cNvSpPr/>
          <p:nvPr/>
        </p:nvSpPr>
        <p:spPr>
          <a:xfrm>
            <a:off x="251520" y="1340768"/>
            <a:ext cx="8640960" cy="2031325"/>
          </a:xfrm>
          <a:prstGeom prst="rect">
            <a:avLst/>
          </a:prstGeom>
        </p:spPr>
        <p:txBody>
          <a:bodyPr wrap="square">
            <a:spAutoFit/>
          </a:bodyPr>
          <a:lstStyle/>
          <a:p>
            <a:r>
              <a:rPr lang="ru-RU" dirty="0" smtClean="0"/>
              <a:t>Сотрудники Всесоюзного института растениеводства сберегли уникальную коллекцию культурных растений и их дикорастущих сородичей. Не имевшая себе равных в мире, собранная гигантскими усилиями коллекция насчитывала более 200 000 драгоценных образцов</a:t>
            </a:r>
          </a:p>
          <a:p>
            <a:endParaRPr lang="ru-RU" dirty="0" smtClean="0"/>
          </a:p>
          <a:p>
            <a:r>
              <a:rPr lang="ru-RU" dirty="0" smtClean="0"/>
              <a:t> 28 сотрудников института умерли от голода, но сохранили материалы, способные помочь послевоенному восстановлению сельского хозяйства</a:t>
            </a:r>
            <a:endParaRPr lang="ru-RU" dirty="0"/>
          </a:p>
        </p:txBody>
      </p:sp>
      <p:pic>
        <p:nvPicPr>
          <p:cNvPr id="5" name="Picture 2" descr="https://static.novayagazeta.ru/storage/c/2012/11/23/1353626790_571996_51.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3645024"/>
            <a:ext cx="2592289" cy="2088232"/>
          </a:xfrm>
          <a:prstGeom prst="rect">
            <a:avLst/>
          </a:prstGeom>
          <a:noFill/>
          <a:extLst>
            <a:ext uri="{909E8E84-426E-40DD-AFC4-6F175D3DCCD1}">
              <a14:hiddenFill xmlns:a14="http://schemas.microsoft.com/office/drawing/2010/main" xmlns="">
                <a:solidFill>
                  <a:srgbClr val="FFFFFF"/>
                </a:solidFill>
              </a14:hiddenFill>
            </a:ext>
          </a:extLst>
        </p:spPr>
      </p:pic>
      <p:sp>
        <p:nvSpPr>
          <p:cNvPr id="6" name="Прямоугольник 5"/>
          <p:cNvSpPr/>
          <p:nvPr/>
        </p:nvSpPr>
        <p:spPr>
          <a:xfrm>
            <a:off x="251520" y="5661248"/>
            <a:ext cx="2664296" cy="1200329"/>
          </a:xfrm>
          <a:prstGeom prst="rect">
            <a:avLst/>
          </a:prstGeom>
        </p:spPr>
        <p:txBody>
          <a:bodyPr wrap="square">
            <a:spAutoFit/>
          </a:bodyPr>
          <a:lstStyle/>
          <a:p>
            <a:r>
              <a:rPr lang="ru-RU" dirty="0" smtClean="0">
                <a:solidFill>
                  <a:srgbClr val="0070C0"/>
                </a:solidFill>
              </a:rPr>
              <a:t>О.А. Воскресенская и В.С. </a:t>
            </a:r>
            <a:r>
              <a:rPr lang="ru-RU" dirty="0" err="1" smtClean="0">
                <a:solidFill>
                  <a:srgbClr val="0070C0"/>
                </a:solidFill>
              </a:rPr>
              <a:t>Лехнович</a:t>
            </a:r>
            <a:r>
              <a:rPr lang="ru-RU" dirty="0" smtClean="0">
                <a:solidFill>
                  <a:srgbClr val="0070C0"/>
                </a:solidFill>
              </a:rPr>
              <a:t> — хранители коллекции картофеля. Фото 1940 года</a:t>
            </a:r>
            <a:endParaRPr lang="ru-RU" dirty="0">
              <a:solidFill>
                <a:srgbClr val="0070C0"/>
              </a:solidFill>
            </a:endParaRPr>
          </a:p>
        </p:txBody>
      </p:sp>
      <p:pic>
        <p:nvPicPr>
          <p:cNvPr id="7" name="Picture 4" descr="https://static.novayagazeta.ru/storage/c/2012/11/23/1353626790_852954_4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635896" y="3573016"/>
            <a:ext cx="2160240" cy="2088232"/>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6" descr="https://static.novayagazeta.ru/storage/c/2012/11/23/1353626791_119254_6.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60232" y="3571406"/>
            <a:ext cx="2016224" cy="2061293"/>
          </a:xfrm>
          <a:prstGeom prst="rect">
            <a:avLst/>
          </a:prstGeom>
          <a:noFill/>
          <a:extLst>
            <a:ext uri="{909E8E84-426E-40DD-AFC4-6F175D3DCCD1}">
              <a14:hiddenFill xmlns:a14="http://schemas.microsoft.com/office/drawing/2010/main" xmlns="">
                <a:solidFill>
                  <a:srgbClr val="FFFFFF"/>
                </a:solidFill>
              </a14:hiddenFill>
            </a:ext>
          </a:extLst>
        </p:spPr>
      </p:pic>
      <p:sp>
        <p:nvSpPr>
          <p:cNvPr id="9" name="Прямоугольник 8"/>
          <p:cNvSpPr/>
          <p:nvPr/>
        </p:nvSpPr>
        <p:spPr>
          <a:xfrm>
            <a:off x="2987824" y="5589240"/>
            <a:ext cx="3456384" cy="1200329"/>
          </a:xfrm>
          <a:prstGeom prst="rect">
            <a:avLst/>
          </a:prstGeom>
        </p:spPr>
        <p:txBody>
          <a:bodyPr wrap="square">
            <a:spAutoFit/>
          </a:bodyPr>
          <a:lstStyle/>
          <a:p>
            <a:r>
              <a:rPr lang="ru-RU" dirty="0" smtClean="0">
                <a:solidFill>
                  <a:srgbClr val="0070C0"/>
                </a:solidFill>
              </a:rPr>
              <a:t>Александр Гаврилович Щукин, ответственный хранитель коллекции технических культур, умер от голода 27.11.1941 г.</a:t>
            </a:r>
            <a:endParaRPr lang="ru-RU" dirty="0">
              <a:solidFill>
                <a:srgbClr val="0070C0"/>
              </a:solidFill>
            </a:endParaRPr>
          </a:p>
        </p:txBody>
      </p:sp>
      <p:sp>
        <p:nvSpPr>
          <p:cNvPr id="10" name="Прямоугольник 9"/>
          <p:cNvSpPr/>
          <p:nvPr/>
        </p:nvSpPr>
        <p:spPr>
          <a:xfrm>
            <a:off x="6228184" y="5589240"/>
            <a:ext cx="3096344" cy="1200329"/>
          </a:xfrm>
          <a:prstGeom prst="rect">
            <a:avLst/>
          </a:prstGeom>
        </p:spPr>
        <p:txBody>
          <a:bodyPr wrap="square">
            <a:spAutoFit/>
          </a:bodyPr>
          <a:lstStyle/>
          <a:p>
            <a:r>
              <a:rPr lang="ru-RU" dirty="0" smtClean="0">
                <a:solidFill>
                  <a:srgbClr val="0070C0"/>
                </a:solidFill>
              </a:rPr>
              <a:t>Дмитрий Сергеевич Иванов, ответственный хранитель коллекции риса, умер от голода в январе 1942-го</a:t>
            </a:r>
            <a:endParaRPr lang="ru-RU" dirty="0">
              <a:solidFill>
                <a:srgbClr val="0070C0"/>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Доверие</a:t>
            </a:r>
            <a:endParaRPr lang="ru-RU" dirty="0"/>
          </a:p>
        </p:txBody>
      </p:sp>
      <p:sp>
        <p:nvSpPr>
          <p:cNvPr id="3" name="Прямоугольник 2"/>
          <p:cNvSpPr/>
          <p:nvPr/>
        </p:nvSpPr>
        <p:spPr>
          <a:xfrm>
            <a:off x="251520" y="1340768"/>
            <a:ext cx="6120680" cy="5016758"/>
          </a:xfrm>
          <a:prstGeom prst="rect">
            <a:avLst/>
          </a:prstGeom>
        </p:spPr>
        <p:txBody>
          <a:bodyPr wrap="square">
            <a:spAutoFit/>
          </a:bodyPr>
          <a:lstStyle/>
          <a:p>
            <a:r>
              <a:rPr lang="ru-RU" sz="2000" dirty="0" smtClean="0"/>
              <a:t>Понимание доверия в отечественной традиции восходит к родовому понятию «вера». Основания веры лежат глубже знания и мышления, по отношению к ним вера есть факт первоначальный, а потому и более сильный</a:t>
            </a:r>
          </a:p>
          <a:p>
            <a:endParaRPr lang="ru-RU" sz="2000" dirty="0" smtClean="0"/>
          </a:p>
          <a:p>
            <a:r>
              <a:rPr lang="ru-RU" sz="2000" dirty="0" smtClean="0"/>
              <a:t> По мнению советского философа </a:t>
            </a:r>
            <a:r>
              <a:rPr lang="ru-RU" sz="2000" dirty="0" err="1" smtClean="0"/>
              <a:t>Мераба</a:t>
            </a:r>
            <a:r>
              <a:rPr lang="ru-RU" sz="2000" dirty="0" smtClean="0"/>
              <a:t> Константиновича </a:t>
            </a:r>
            <a:r>
              <a:rPr lang="ru-RU" sz="2000" dirty="0" err="1" smtClean="0"/>
              <a:t>Мамардашвили</a:t>
            </a:r>
            <a:r>
              <a:rPr lang="ru-RU" sz="2000" dirty="0" smtClean="0"/>
              <a:t> (1930–1990), доверие всегда является результатом метафизического выбора, ибо для него нет и не может быть эмпирических причин и оснований</a:t>
            </a:r>
          </a:p>
          <a:p>
            <a:r>
              <a:rPr lang="ru-RU" sz="2000" dirty="0" smtClean="0"/>
              <a:t> </a:t>
            </a:r>
          </a:p>
          <a:p>
            <a:r>
              <a:rPr lang="ru-RU" sz="2000" i="1" dirty="0" smtClean="0"/>
              <a:t>(При этом очевидно, что доверие членов семьи или друзей друг другу отличается, например, от доверия учителю, врачу, полицейскому, СМИ, интернету, науке, метеопрогнозу)</a:t>
            </a:r>
            <a:endParaRPr lang="ru-RU" sz="2000" i="1" dirty="0"/>
          </a:p>
        </p:txBody>
      </p:sp>
      <p:pic>
        <p:nvPicPr>
          <p:cNvPr id="11266" name="Picture 2" descr="https://avatars.mds.yandex.net/i?id=b334e160288663e5c49b0f80a7274fb7d9188185-7758910-images-thumbs&amp;n=13"/>
          <p:cNvPicPr>
            <a:picLocks noChangeAspect="1" noChangeArrowheads="1"/>
          </p:cNvPicPr>
          <p:nvPr/>
        </p:nvPicPr>
        <p:blipFill>
          <a:blip r:embed="rId2" cstate="print"/>
          <a:srcRect/>
          <a:stretch>
            <a:fillRect/>
          </a:stretch>
        </p:blipFill>
        <p:spPr bwMode="auto">
          <a:xfrm>
            <a:off x="6588224" y="2852936"/>
            <a:ext cx="1990725" cy="3048001"/>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Доверие</a:t>
            </a:r>
            <a:endParaRPr lang="ru-RU" dirty="0"/>
          </a:p>
        </p:txBody>
      </p:sp>
      <p:sp>
        <p:nvSpPr>
          <p:cNvPr id="4" name="Содержимое 3"/>
          <p:cNvSpPr>
            <a:spLocks noGrp="1"/>
          </p:cNvSpPr>
          <p:nvPr>
            <p:ph idx="1"/>
          </p:nvPr>
        </p:nvSpPr>
        <p:spPr/>
        <p:txBody>
          <a:bodyPr>
            <a:normAutofit lnSpcReduction="10000"/>
          </a:bodyPr>
          <a:lstStyle/>
          <a:p>
            <a:r>
              <a:rPr lang="ru-RU" sz="2400" b="1" dirty="0" smtClean="0"/>
              <a:t>Доверие</a:t>
            </a:r>
            <a:r>
              <a:rPr lang="ru-RU" sz="2400" dirty="0" smtClean="0"/>
              <a:t> как особый тип социальной регуляции обеспечивает взаимосвязь не только отдельных индивидов, но и принципиально разных социальных систем, институтов, групп и т. д.</a:t>
            </a:r>
          </a:p>
          <a:p>
            <a:r>
              <a:rPr lang="ru-RU" sz="2400" dirty="0" smtClean="0"/>
              <a:t> В своей основе оно предполагает такое взаимодействие между субъектами (отдельными лицами, социальными группами или институтами), которое ориентируется на высокую вероятность ожидаемого действия другой стороны, основанного на взаимных моральных или ценностных обязательствах. Устойчивость такого взаимодействия обеспечивается возможностью наступления </a:t>
            </a:r>
            <a:r>
              <a:rPr lang="ru-RU" sz="2400" b="1" dirty="0" smtClean="0"/>
              <a:t>ответственности</a:t>
            </a:r>
            <a:r>
              <a:rPr lang="ru-RU" sz="2400" dirty="0" smtClean="0"/>
              <a:t> за несоблюдение этих обязательств.</a:t>
            </a:r>
            <a:endParaRPr lang="ru-RU" sz="24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Созидание</a:t>
            </a:r>
            <a:endParaRPr lang="ru-RU" dirty="0"/>
          </a:p>
        </p:txBody>
      </p:sp>
      <p:sp>
        <p:nvSpPr>
          <p:cNvPr id="3" name="Прямоугольник 2"/>
          <p:cNvSpPr/>
          <p:nvPr/>
        </p:nvSpPr>
        <p:spPr>
          <a:xfrm>
            <a:off x="539552" y="1340768"/>
            <a:ext cx="8280920" cy="3785652"/>
          </a:xfrm>
          <a:prstGeom prst="rect">
            <a:avLst/>
          </a:prstGeom>
        </p:spPr>
        <p:txBody>
          <a:bodyPr wrap="square">
            <a:spAutoFit/>
          </a:bodyPr>
          <a:lstStyle/>
          <a:p>
            <a:r>
              <a:rPr lang="ru-RU" sz="2400" dirty="0" smtClean="0"/>
              <a:t>Ценностный принцип созидания и развития также включает целый комплекс взаимосвязанных смыслов. Так, понятие «развитие» шире, чем, например, «трансформация» или «изменение», и предполагает ценностную направленность на улучшение.</a:t>
            </a:r>
          </a:p>
          <a:p>
            <a:r>
              <a:rPr lang="ru-RU" sz="2400" dirty="0" smtClean="0"/>
              <a:t> Понятие «созидание» не совпадает по значению с «созданием», оно объемнее и включает и творчество, и более высокую нравственную цель, т. е. предполагает не только совершенствование окружающего мира, но и духовное обогащение самого человека. </a:t>
            </a:r>
            <a:endParaRPr lang="ru-RU" sz="24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Созидание</a:t>
            </a:r>
            <a:endParaRPr lang="ru-RU" dirty="0"/>
          </a:p>
        </p:txBody>
      </p:sp>
      <p:pic>
        <p:nvPicPr>
          <p:cNvPr id="2050" name="Picture 2" descr="«Как это было». Спустя сорок четыре года нашёлся герой легендарного исторического снимка Мамин, евгений, комсомолец"/>
          <p:cNvPicPr>
            <a:picLocks noChangeAspect="1" noChangeArrowheads="1"/>
          </p:cNvPicPr>
          <p:nvPr/>
        </p:nvPicPr>
        <p:blipFill>
          <a:blip r:embed="rId2" cstate="print"/>
          <a:srcRect/>
          <a:stretch>
            <a:fillRect/>
          </a:stretch>
        </p:blipFill>
        <p:spPr bwMode="auto">
          <a:xfrm>
            <a:off x="683568" y="1556792"/>
            <a:ext cx="4406458" cy="2952328"/>
          </a:xfrm>
          <a:prstGeom prst="rect">
            <a:avLst/>
          </a:prstGeom>
          <a:noFill/>
        </p:spPr>
      </p:pic>
      <p:sp>
        <p:nvSpPr>
          <p:cNvPr id="5" name="Прямоугольник 4"/>
          <p:cNvSpPr/>
          <p:nvPr/>
        </p:nvSpPr>
        <p:spPr>
          <a:xfrm>
            <a:off x="5724128" y="1484784"/>
            <a:ext cx="3096344" cy="3970318"/>
          </a:xfrm>
          <a:prstGeom prst="rect">
            <a:avLst/>
          </a:prstGeom>
        </p:spPr>
        <p:txBody>
          <a:bodyPr wrap="square">
            <a:spAutoFit/>
          </a:bodyPr>
          <a:lstStyle/>
          <a:p>
            <a:r>
              <a:rPr lang="ru-RU" dirty="0" smtClean="0"/>
              <a:t>Чёрно-белый снимок, вошёл не только в золотой фонд отечественной фотографии, он обрёл мировую известность и стал восприниматься как символ эпохи романтиков-первопроходцев!</a:t>
            </a:r>
            <a:br>
              <a:rPr lang="ru-RU" dirty="0" smtClean="0"/>
            </a:br>
            <a:r>
              <a:rPr lang="ru-RU" dirty="0" smtClean="0"/>
              <a:t/>
            </a:r>
            <a:br>
              <a:rPr lang="ru-RU" dirty="0" smtClean="0"/>
            </a:br>
            <a:r>
              <a:rPr lang="ru-RU" dirty="0" smtClean="0"/>
              <a:t>г. Надым, 1973 год. Комсомолец Евгений Мамин на строительстве хозяйственного блока детского сада «Оленёнок»</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Ценности</a:t>
            </a:r>
            <a:endParaRPr lang="ru-RU" dirty="0"/>
          </a:p>
        </p:txBody>
      </p:sp>
      <p:sp>
        <p:nvSpPr>
          <p:cNvPr id="3" name="Прямоугольник 2"/>
          <p:cNvSpPr/>
          <p:nvPr/>
        </p:nvSpPr>
        <p:spPr>
          <a:xfrm>
            <a:off x="611560" y="2690336"/>
            <a:ext cx="7920880" cy="1200329"/>
          </a:xfrm>
          <a:prstGeom prst="rect">
            <a:avLst/>
          </a:prstGeom>
        </p:spPr>
        <p:txBody>
          <a:bodyPr wrap="square">
            <a:spAutoFit/>
          </a:bodyPr>
          <a:lstStyle/>
          <a:p>
            <a:r>
              <a:rPr lang="ru-RU" sz="2400" dirty="0" smtClean="0"/>
              <a:t>Вряд ли сможет существовать общество, в котором нет общего для всех «ценностного ядра» – консенсуса в понимании основных ценностей и их соотношения </a:t>
            </a:r>
            <a:endParaRPr lang="ru-RU" sz="24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Созидание</a:t>
            </a:r>
            <a:endParaRPr lang="ru-RU" dirty="0"/>
          </a:p>
        </p:txBody>
      </p:sp>
      <p:sp>
        <p:nvSpPr>
          <p:cNvPr id="4" name="Содержимое 3"/>
          <p:cNvSpPr>
            <a:spLocks noGrp="1"/>
          </p:cNvSpPr>
          <p:nvPr>
            <p:ph idx="1"/>
          </p:nvPr>
        </p:nvSpPr>
        <p:spPr/>
        <p:txBody>
          <a:bodyPr>
            <a:noAutofit/>
          </a:bodyPr>
          <a:lstStyle/>
          <a:p>
            <a:r>
              <a:rPr lang="ru-RU" sz="2400" u="sng" dirty="0" smtClean="0"/>
              <a:t>Существенной чертой ценностного принципа созидания и развития является взаимосвязь понятий личной и общественной пользы</a:t>
            </a:r>
          </a:p>
          <a:p>
            <a:endParaRPr lang="ru-RU" sz="2400" u="sng" dirty="0" smtClean="0"/>
          </a:p>
          <a:p>
            <a:r>
              <a:rPr lang="ru-RU" sz="2400" dirty="0" smtClean="0"/>
              <a:t> В нашей истории были разные периоды, когда гармоничный баланс этого принципа нарушался и получал искаженную трактовку, что почти всегда приводило к значительным и негативным социальным последствиям. Так, например, при строительстве коммунизма в СССР на первое место ставились общественные интересы, а личные осуждались, что привело в конечном счете к личной незаинтересованности некоторых людей в результатах общественного труда</a:t>
            </a:r>
            <a:endParaRPr lang="ru-RU" sz="24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Созидание</a:t>
            </a:r>
            <a:endParaRPr lang="ru-RU" dirty="0"/>
          </a:p>
        </p:txBody>
      </p:sp>
      <p:sp>
        <p:nvSpPr>
          <p:cNvPr id="3" name="Содержимое 2"/>
          <p:cNvSpPr>
            <a:spLocks noGrp="1"/>
          </p:cNvSpPr>
          <p:nvPr>
            <p:ph idx="1"/>
          </p:nvPr>
        </p:nvSpPr>
        <p:spPr/>
        <p:txBody>
          <a:bodyPr>
            <a:normAutofit fontScale="92500"/>
          </a:bodyPr>
          <a:lstStyle/>
          <a:p>
            <a:r>
              <a:rPr lang="ru-RU" sz="2400" dirty="0" smtClean="0"/>
              <a:t>В годы перестройки, наоборот, создавая рыночную экономику и опираясь на индивидуалистические идеалы западного общества, люди стремились ориентироваться только на личную выгоду, что также привело к значительным разрушительным последствиям в экономике, политике, культуре и т. д.</a:t>
            </a:r>
          </a:p>
          <a:p>
            <a:endParaRPr lang="ru-RU" sz="2400" dirty="0" smtClean="0"/>
          </a:p>
          <a:p>
            <a:pPr>
              <a:buNone/>
            </a:pPr>
            <a:r>
              <a:rPr lang="ru-RU" sz="2400" dirty="0" smtClean="0"/>
              <a:t>                                              ВСЁ НА ПРОДАЖУ!</a:t>
            </a:r>
          </a:p>
          <a:p>
            <a:endParaRPr lang="ru-RU" sz="2400" dirty="0" smtClean="0"/>
          </a:p>
          <a:p>
            <a:r>
              <a:rPr lang="ru-RU" sz="2400" dirty="0" smtClean="0"/>
              <a:t> Сегодня уже очевидно, что даже при достаточно большой индивидуализации жизни ценности так называемого потребительского эгоизма постепенно утрачивают свою привлекательность в общественном сознании</a:t>
            </a:r>
          </a:p>
          <a:p>
            <a:endParaRPr lang="ru-RU" dirty="0"/>
          </a:p>
        </p:txBody>
      </p:sp>
      <p:pic>
        <p:nvPicPr>
          <p:cNvPr id="4" name="object 4"/>
          <p:cNvPicPr/>
          <p:nvPr/>
        </p:nvPicPr>
        <p:blipFill>
          <a:blip r:embed="rId2" cstate="print"/>
          <a:stretch>
            <a:fillRect/>
          </a:stretch>
        </p:blipFill>
        <p:spPr>
          <a:xfrm>
            <a:off x="7236296" y="2996952"/>
            <a:ext cx="1763689" cy="1647448"/>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a:t>
            </a:r>
            <a:endParaRPr lang="ru-RU" dirty="0"/>
          </a:p>
        </p:txBody>
      </p:sp>
      <p:sp>
        <p:nvSpPr>
          <p:cNvPr id="3" name="Прямоугольник 2"/>
          <p:cNvSpPr/>
          <p:nvPr/>
        </p:nvSpPr>
        <p:spPr>
          <a:xfrm>
            <a:off x="251520" y="1628800"/>
            <a:ext cx="8784976" cy="4401205"/>
          </a:xfrm>
          <a:prstGeom prst="rect">
            <a:avLst/>
          </a:prstGeom>
        </p:spPr>
        <p:txBody>
          <a:bodyPr wrap="square">
            <a:spAutoFit/>
          </a:bodyPr>
          <a:lstStyle/>
          <a:p>
            <a:pPr>
              <a:buFont typeface="Arial" pitchFamily="34" charset="0"/>
              <a:buChar char="•"/>
            </a:pPr>
            <a:r>
              <a:rPr lang="ru-RU" sz="2000" dirty="0" smtClean="0"/>
              <a:t>Ценностные константы как принципы организации жизнедеятельности людей в государстве и обществе определяют специфику российской цивилизации и российского мировоззрения</a:t>
            </a:r>
          </a:p>
          <a:p>
            <a:pPr>
              <a:buFont typeface="Arial" pitchFamily="34" charset="0"/>
              <a:buChar char="•"/>
            </a:pPr>
            <a:endParaRPr lang="ru-RU" sz="2000" dirty="0" smtClean="0"/>
          </a:p>
          <a:p>
            <a:pPr>
              <a:buFont typeface="Arial" pitchFamily="34" charset="0"/>
              <a:buChar char="•"/>
            </a:pPr>
            <a:r>
              <a:rPr lang="ru-RU" sz="2000" dirty="0" smtClean="0"/>
              <a:t> Они обозначают ценностное отношение человека к другим людям, семье, обществу, государству и стране на уровне конкретных эмоциональных проявлений, поведенческих реакций и деятельности</a:t>
            </a:r>
          </a:p>
          <a:p>
            <a:pPr>
              <a:buFont typeface="Arial" pitchFamily="34" charset="0"/>
              <a:buChar char="•"/>
            </a:pPr>
            <a:endParaRPr lang="ru-RU" sz="2000" dirty="0" smtClean="0"/>
          </a:p>
          <a:p>
            <a:pPr>
              <a:buFont typeface="Arial" pitchFamily="34" charset="0"/>
              <a:buChar char="•"/>
            </a:pPr>
            <a:r>
              <a:rPr lang="ru-RU" sz="2000" dirty="0" smtClean="0"/>
              <a:t> Осознание себя частью великой страны, принятие ее многообразия и противоречивости, гордость за ее прошлое и готовность участвовать в созидании будущего, способность соотнести свои интересы с общественными задачами и забота о других — все это и многое другое определяет нашу </a:t>
            </a:r>
            <a:r>
              <a:rPr lang="ru-RU" sz="2000" dirty="0" err="1" smtClean="0"/>
              <a:t>цивилизационную</a:t>
            </a:r>
            <a:r>
              <a:rPr lang="ru-RU" sz="2000" dirty="0" smtClean="0"/>
              <a:t> самобытность и формирует ценностные основания российской государственности</a:t>
            </a:r>
            <a:endParaRPr lang="ru-RU"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Ценности</a:t>
            </a:r>
            <a:endParaRPr lang="ru-RU" dirty="0"/>
          </a:p>
        </p:txBody>
      </p:sp>
      <p:sp>
        <p:nvSpPr>
          <p:cNvPr id="3" name="Прямоугольник 2"/>
          <p:cNvSpPr/>
          <p:nvPr/>
        </p:nvSpPr>
        <p:spPr>
          <a:xfrm>
            <a:off x="179512" y="1196752"/>
            <a:ext cx="5760640" cy="5262979"/>
          </a:xfrm>
          <a:prstGeom prst="rect">
            <a:avLst/>
          </a:prstGeom>
        </p:spPr>
        <p:txBody>
          <a:bodyPr wrap="square">
            <a:spAutoFit/>
          </a:bodyPr>
          <a:lstStyle/>
          <a:p>
            <a:r>
              <a:rPr lang="ru-RU" sz="2400" dirty="0" smtClean="0"/>
              <a:t>Именно </a:t>
            </a:r>
            <a:r>
              <a:rPr lang="ru-RU" sz="2400" b="1" dirty="0" smtClean="0"/>
              <a:t>на </a:t>
            </a:r>
            <a:r>
              <a:rPr lang="ru-RU" sz="2400" b="1" u="sng" dirty="0" smtClean="0"/>
              <a:t>специфике ценностных систем</a:t>
            </a:r>
            <a:r>
              <a:rPr lang="ru-RU" sz="2400" b="1" dirty="0" smtClean="0"/>
              <a:t> основывали своеобразие цивилизаций сторонники </a:t>
            </a:r>
            <a:r>
              <a:rPr lang="ru-RU" sz="2400" b="1" dirty="0" err="1" smtClean="0"/>
              <a:t>цивилизационного</a:t>
            </a:r>
            <a:r>
              <a:rPr lang="ru-RU" sz="2400" b="1" dirty="0" smtClean="0"/>
              <a:t> подхода</a:t>
            </a:r>
            <a:endParaRPr lang="ru-RU" sz="2400" dirty="0" smtClean="0"/>
          </a:p>
          <a:p>
            <a:r>
              <a:rPr lang="ru-RU" sz="2400" dirty="0" smtClean="0"/>
              <a:t> О. Шпенглер говорил о «душе» культуры, которая, по сути, и представляет собой ценностную систему, воплощаемую во всех сторонах существования культуры. </a:t>
            </a:r>
            <a:r>
              <a:rPr lang="ru-RU" sz="2400" dirty="0" smtClean="0"/>
              <a:t>Действительно бытие </a:t>
            </a:r>
            <a:r>
              <a:rPr lang="ru-RU" sz="2400" dirty="0" smtClean="0"/>
              <a:t>общества можно представить как воплощение присущего ему «ценностного ядра». Ведь именно оно </a:t>
            </a:r>
            <a:r>
              <a:rPr lang="ru-RU" sz="2400" dirty="0" smtClean="0"/>
              <a:t>проявляется в </a:t>
            </a:r>
            <a:r>
              <a:rPr lang="ru-RU" sz="2400" dirty="0" smtClean="0"/>
              <a:t>человеческих действиях, формирующих социальную реальность</a:t>
            </a:r>
            <a:endParaRPr lang="ru-RU" sz="2400" dirty="0"/>
          </a:p>
        </p:txBody>
      </p:sp>
      <p:pic>
        <p:nvPicPr>
          <p:cNvPr id="36866" name="Picture 2" descr="https://mydozor.ru/wp-content/uploads/2017/09/shpengler.jpg"/>
          <p:cNvPicPr>
            <a:picLocks noChangeAspect="1" noChangeArrowheads="1"/>
          </p:cNvPicPr>
          <p:nvPr/>
        </p:nvPicPr>
        <p:blipFill>
          <a:blip r:embed="rId2" cstate="print"/>
          <a:srcRect/>
          <a:stretch>
            <a:fillRect/>
          </a:stretch>
        </p:blipFill>
        <p:spPr bwMode="auto">
          <a:xfrm>
            <a:off x="5724128" y="1412776"/>
            <a:ext cx="2899829" cy="2448272"/>
          </a:xfrm>
          <a:prstGeom prst="rect">
            <a:avLst/>
          </a:prstGeom>
          <a:noFill/>
        </p:spPr>
      </p:pic>
      <p:sp>
        <p:nvSpPr>
          <p:cNvPr id="5" name="Прямоугольник 4"/>
          <p:cNvSpPr/>
          <p:nvPr/>
        </p:nvSpPr>
        <p:spPr>
          <a:xfrm rot="10800000" flipH="1" flipV="1">
            <a:off x="5724128" y="4077072"/>
            <a:ext cx="3024336" cy="2585323"/>
          </a:xfrm>
          <a:prstGeom prst="rect">
            <a:avLst/>
          </a:prstGeom>
        </p:spPr>
        <p:txBody>
          <a:bodyPr wrap="square">
            <a:spAutoFit/>
          </a:bodyPr>
          <a:lstStyle/>
          <a:p>
            <a:r>
              <a:rPr lang="ru-RU" dirty="0" smtClean="0"/>
              <a:t>Шпенглер (</a:t>
            </a:r>
            <a:r>
              <a:rPr lang="ru-RU" dirty="0" err="1" smtClean="0"/>
              <a:t>Spengler</a:t>
            </a:r>
            <a:r>
              <a:rPr lang="ru-RU" dirty="0" smtClean="0"/>
              <a:t>) Освальд (29 мая 1880, </a:t>
            </a:r>
            <a:r>
              <a:rPr lang="ru-RU" dirty="0" err="1" smtClean="0"/>
              <a:t>Бланкенбург</a:t>
            </a:r>
            <a:r>
              <a:rPr lang="ru-RU" dirty="0" smtClean="0"/>
              <a:t>, Гарц – 8 мая 1936, Мюнхен) – </a:t>
            </a:r>
            <a:r>
              <a:rPr lang="ru-RU" b="1" dirty="0" smtClean="0"/>
              <a:t>немецкий философ и историк, один из основоположников современной философии культуры, представитель философии жизни</a:t>
            </a:r>
            <a:r>
              <a:rPr lang="ru-RU" dirty="0" smtClean="0"/>
              <a: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Ценности</a:t>
            </a:r>
            <a:endParaRPr lang="ru-RU" dirty="0"/>
          </a:p>
        </p:txBody>
      </p:sp>
      <p:sp>
        <p:nvSpPr>
          <p:cNvPr id="3" name="Прямоугольник 2"/>
          <p:cNvSpPr/>
          <p:nvPr/>
        </p:nvSpPr>
        <p:spPr>
          <a:xfrm>
            <a:off x="467544" y="1700808"/>
            <a:ext cx="7920880" cy="3416320"/>
          </a:xfrm>
          <a:prstGeom prst="rect">
            <a:avLst/>
          </a:prstGeom>
        </p:spPr>
        <p:txBody>
          <a:bodyPr wrap="square">
            <a:spAutoFit/>
          </a:bodyPr>
          <a:lstStyle/>
          <a:p>
            <a:r>
              <a:rPr lang="ru-RU" sz="2400" dirty="0" smtClean="0"/>
              <a:t>Ценностная система предполагает существование особых </a:t>
            </a:r>
            <a:r>
              <a:rPr lang="ru-RU" sz="2400" b="1" dirty="0" smtClean="0"/>
              <a:t>форм воплощения</a:t>
            </a:r>
            <a:r>
              <a:rPr lang="ru-RU" sz="2400" dirty="0" smtClean="0"/>
              <a:t>, через которые она включается в поведенческие стратегии отдельных людей</a:t>
            </a:r>
          </a:p>
          <a:p>
            <a:endParaRPr lang="ru-RU" sz="2400" dirty="0" smtClean="0"/>
          </a:p>
          <a:p>
            <a:r>
              <a:rPr lang="ru-RU" sz="2400" dirty="0" smtClean="0"/>
              <a:t> Такими формами воплощения выступают:</a:t>
            </a:r>
          </a:p>
          <a:p>
            <a:pPr>
              <a:buFont typeface="Arial" pitchFamily="34" charset="0"/>
              <a:buChar char="•"/>
            </a:pPr>
            <a:r>
              <a:rPr lang="ru-RU" sz="2400" dirty="0" smtClean="0"/>
              <a:t> </a:t>
            </a:r>
            <a:r>
              <a:rPr lang="ru-RU" sz="2400" b="1" dirty="0" smtClean="0"/>
              <a:t>экономическая</a:t>
            </a:r>
            <a:r>
              <a:rPr lang="ru-RU" sz="2400" dirty="0" smtClean="0"/>
              <a:t> (хозяйственная) ментальность</a:t>
            </a:r>
          </a:p>
          <a:p>
            <a:pPr>
              <a:buFont typeface="Arial" pitchFamily="34" charset="0"/>
              <a:buChar char="•"/>
            </a:pPr>
            <a:r>
              <a:rPr lang="ru-RU" sz="2400" dirty="0" smtClean="0"/>
              <a:t> </a:t>
            </a:r>
            <a:r>
              <a:rPr lang="ru-RU" sz="2400" b="1" dirty="0" smtClean="0"/>
              <a:t>право</a:t>
            </a:r>
          </a:p>
          <a:p>
            <a:pPr>
              <a:buFont typeface="Arial" pitchFamily="34" charset="0"/>
              <a:buChar char="•"/>
            </a:pPr>
            <a:r>
              <a:rPr lang="ru-RU" sz="2400" dirty="0" smtClean="0"/>
              <a:t> </a:t>
            </a:r>
            <a:r>
              <a:rPr lang="ru-RU" sz="2400" b="1" dirty="0" smtClean="0"/>
              <a:t>политическое сознание </a:t>
            </a:r>
            <a:r>
              <a:rPr lang="ru-RU" sz="2400" dirty="0" smtClean="0"/>
              <a:t>(прежде всего, идеология)</a:t>
            </a:r>
          </a:p>
          <a:p>
            <a:pPr>
              <a:buFont typeface="Arial" pitchFamily="34" charset="0"/>
              <a:buChar char="•"/>
            </a:pPr>
            <a:r>
              <a:rPr lang="ru-RU" sz="2400" dirty="0" smtClean="0"/>
              <a:t> </a:t>
            </a:r>
            <a:r>
              <a:rPr lang="ru-RU" sz="2400" b="1" dirty="0" smtClean="0"/>
              <a:t>духовная культура </a:t>
            </a:r>
            <a:r>
              <a:rPr lang="ru-RU" sz="2400" dirty="0" smtClean="0"/>
              <a:t>(искусство и мораль)</a:t>
            </a:r>
            <a:endParaRPr lang="ru-RU"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Ценности</a:t>
            </a:r>
            <a:endParaRPr lang="ru-RU" dirty="0"/>
          </a:p>
        </p:txBody>
      </p:sp>
      <p:sp>
        <p:nvSpPr>
          <p:cNvPr id="3" name="Прямоугольник 2"/>
          <p:cNvSpPr/>
          <p:nvPr/>
        </p:nvSpPr>
        <p:spPr>
          <a:xfrm>
            <a:off x="323528" y="1268760"/>
            <a:ext cx="8568952" cy="5324535"/>
          </a:xfrm>
          <a:prstGeom prst="rect">
            <a:avLst/>
          </a:prstGeom>
        </p:spPr>
        <p:txBody>
          <a:bodyPr wrap="square">
            <a:spAutoFit/>
          </a:bodyPr>
          <a:lstStyle/>
          <a:p>
            <a:r>
              <a:rPr lang="ru-RU" sz="2000" dirty="0" smtClean="0"/>
              <a:t>Каждая ценность из включенных в ценностное ядро выражена в российской философской и социальной мысли, отражена в отечественном искусстве, представлена в сознании россиян </a:t>
            </a:r>
          </a:p>
          <a:p>
            <a:r>
              <a:rPr lang="ru-RU" sz="2000" dirty="0" smtClean="0"/>
              <a:t> Воплощение ценностей в истории российской цивилизации никогда не было полным и однозначным</a:t>
            </a:r>
          </a:p>
          <a:p>
            <a:endParaRPr lang="ru-RU" sz="2000" dirty="0" smtClean="0"/>
          </a:p>
          <a:p>
            <a:r>
              <a:rPr lang="ru-RU" sz="2000" b="1" dirty="0" smtClean="0"/>
              <a:t>  Ценности – идеалы и ориентиры, к которым следует стремиться в      реальности, но не сама реальность как таковая</a:t>
            </a:r>
          </a:p>
          <a:p>
            <a:endParaRPr lang="ru-RU" sz="2000" dirty="0" smtClean="0"/>
          </a:p>
          <a:p>
            <a:r>
              <a:rPr lang="ru-RU" sz="2000" dirty="0" smtClean="0"/>
              <a:t>Понимание и содержание ценностей не раз претерпевало изменения в ходе российской истории, ведь традиция не исключают новации, необходимо их оптимальное сочетание</a:t>
            </a:r>
          </a:p>
          <a:p>
            <a:r>
              <a:rPr lang="ru-RU" sz="2000" dirty="0" smtClean="0"/>
              <a:t>Ценности редко представлены в четко сформулированной рациональной форме, зачастую это интуиции, требующие рационализации</a:t>
            </a:r>
          </a:p>
          <a:p>
            <a:endParaRPr lang="ru-RU" sz="2000" dirty="0" smtClean="0"/>
          </a:p>
          <a:p>
            <a:r>
              <a:rPr lang="ru-RU" sz="2000" dirty="0" smtClean="0"/>
              <a:t>Любая ценностная установка не только открывает возможности, но и </a:t>
            </a:r>
            <a:r>
              <a:rPr lang="ru-RU" sz="2000" b="1" u="sng" dirty="0" smtClean="0"/>
              <a:t>создает риски</a:t>
            </a:r>
            <a:r>
              <a:rPr lang="ru-RU" sz="2000" dirty="0" smtClean="0"/>
              <a:t>, которые, увы, нередко реализовывались в нашей истории </a:t>
            </a:r>
            <a:endParaRPr lang="ru-RU"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334010" algn="l">
              <a:lnSpc>
                <a:spcPts val="3770"/>
              </a:lnSpc>
            </a:pPr>
            <a:r>
              <a:rPr lang="ru-RU" sz="3100" b="1" spc="-25" dirty="0" smtClean="0">
                <a:latin typeface="+mn-lt"/>
                <a:cs typeface="Calibri"/>
              </a:rPr>
              <a:t>ЗНАЧИМОСТЬ</a:t>
            </a:r>
            <a:r>
              <a:rPr lang="ru-RU" sz="3100" b="1" spc="-5" dirty="0" smtClean="0">
                <a:latin typeface="+mn-lt"/>
                <a:cs typeface="Calibri"/>
              </a:rPr>
              <a:t> ЦЕННОСТЕЙ</a:t>
            </a:r>
            <a:r>
              <a:rPr lang="ru-RU" sz="3100" b="1" spc="5" dirty="0" smtClean="0">
                <a:latin typeface="+mn-lt"/>
                <a:cs typeface="Calibri"/>
              </a:rPr>
              <a:t> </a:t>
            </a:r>
            <a:r>
              <a:rPr lang="ru-RU" sz="3100" b="1" dirty="0" smtClean="0">
                <a:latin typeface="+mn-lt"/>
                <a:cs typeface="Calibri"/>
              </a:rPr>
              <a:t>В</a:t>
            </a:r>
            <a:r>
              <a:rPr lang="ru-RU" sz="3100" b="1" spc="-10" dirty="0" smtClean="0">
                <a:latin typeface="+mn-lt"/>
                <a:cs typeface="Calibri"/>
              </a:rPr>
              <a:t> </a:t>
            </a:r>
            <a:r>
              <a:rPr lang="ru-RU" sz="3100" b="1" spc="-5" dirty="0" smtClean="0">
                <a:latin typeface="+mn-lt"/>
                <a:cs typeface="Calibri"/>
              </a:rPr>
              <a:t>СОЗНАНИИ</a:t>
            </a:r>
            <a:r>
              <a:rPr lang="ru-RU" sz="3100" b="1" dirty="0" smtClean="0">
                <a:latin typeface="+mn-lt"/>
                <a:cs typeface="Calibri"/>
              </a:rPr>
              <a:t> </a:t>
            </a:r>
            <a:r>
              <a:rPr lang="ru-RU" sz="3100" b="1" spc="-25" dirty="0" smtClean="0">
                <a:latin typeface="+mn-lt"/>
                <a:cs typeface="Calibri"/>
              </a:rPr>
              <a:t>МОЛОДЕЖИ, </a:t>
            </a:r>
            <a:r>
              <a:rPr lang="ru-RU" sz="3100" b="1" dirty="0" smtClean="0">
                <a:latin typeface="+mn-lt"/>
                <a:cs typeface="Calibri"/>
              </a:rPr>
              <a:t>2022</a:t>
            </a:r>
            <a:r>
              <a:rPr lang="ru-RU" sz="3100" b="1" spc="-35" dirty="0" smtClean="0">
                <a:latin typeface="+mn-lt"/>
                <a:cs typeface="Calibri"/>
              </a:rPr>
              <a:t> </a:t>
            </a:r>
            <a:r>
              <a:rPr lang="ru-RU" sz="3100" b="1" spc="-90" dirty="0" smtClean="0">
                <a:latin typeface="+mn-lt"/>
                <a:cs typeface="Calibri"/>
              </a:rPr>
              <a:t>Г.,</a:t>
            </a:r>
            <a:r>
              <a:rPr lang="ru-RU" sz="3100" b="1" spc="-35" dirty="0" smtClean="0">
                <a:latin typeface="+mn-lt"/>
                <a:cs typeface="Calibri"/>
              </a:rPr>
              <a:t> </a:t>
            </a:r>
            <a:r>
              <a:rPr lang="ru-RU" sz="3100" b="1" spc="-20" dirty="0" smtClean="0">
                <a:latin typeface="+mn-lt"/>
                <a:cs typeface="Calibri"/>
              </a:rPr>
              <a:t>КАЛИНИНГРАД</a:t>
            </a:r>
            <a:r>
              <a:rPr lang="ru-RU" dirty="0" smtClean="0">
                <a:cs typeface="Calibri"/>
              </a:rPr>
              <a:t/>
            </a:r>
            <a:br>
              <a:rPr lang="ru-RU" dirty="0" smtClean="0">
                <a:cs typeface="Calibri"/>
              </a:rPr>
            </a:br>
            <a:endParaRPr lang="ru-RU" dirty="0"/>
          </a:p>
        </p:txBody>
      </p:sp>
      <p:pic>
        <p:nvPicPr>
          <p:cNvPr id="4" name="object 3"/>
          <p:cNvPicPr/>
          <p:nvPr/>
        </p:nvPicPr>
        <p:blipFill>
          <a:blip r:embed="rId2" cstate="print"/>
          <a:stretch>
            <a:fillRect/>
          </a:stretch>
        </p:blipFill>
        <p:spPr>
          <a:xfrm>
            <a:off x="827585" y="1268760"/>
            <a:ext cx="6984776" cy="5170140"/>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970</TotalTime>
  <Words>3155</Words>
  <Application>Microsoft Office PowerPoint</Application>
  <PresentationFormat>Экран (4:3)</PresentationFormat>
  <Paragraphs>314</Paragraphs>
  <Slides>52</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Тема Office</vt:lpstr>
      <vt:lpstr>Лекция 2 Мировоззренческие принципы (константы) российской цивилизации</vt:lpstr>
      <vt:lpstr>План</vt:lpstr>
      <vt:lpstr>Социокультурный мир –цивилизационная основа государства</vt:lpstr>
      <vt:lpstr>Социокультурный мир и  мировоззрение</vt:lpstr>
      <vt:lpstr>Ценности</vt:lpstr>
      <vt:lpstr>Ценности</vt:lpstr>
      <vt:lpstr>Ценности</vt:lpstr>
      <vt:lpstr>Ценности</vt:lpstr>
      <vt:lpstr>ЗНАЧИМОСТЬ ЦЕННОСТЕЙ В СОЗНАНИИ МОЛОДЕЖИ, 2022 Г., КАЛИНИНГРАД </vt:lpstr>
      <vt:lpstr>Специфика национального характера в ценностных ориентациях русских</vt:lpstr>
      <vt:lpstr>Национальный характер и язык</vt:lpstr>
      <vt:lpstr>Национальный характер и язык</vt:lpstr>
      <vt:lpstr>Национальный характер и язык</vt:lpstr>
      <vt:lpstr>Специфика национального характера в ценностных ориентациях русских</vt:lpstr>
      <vt:lpstr>Слайд 15</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Слайд 22</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Специфика национального характера в ценностных ориентациях русских</vt:lpstr>
      <vt:lpstr>Указ Президента Российской Федерации от 09.11.2022 г. № 809 Об утверждении Основ государственной политики по сохранению и укреплению традиционных российских духовно-нравственных ценностей</vt:lpstr>
      <vt:lpstr>Указ Президента Российской Федерации от 09.11.2022 г. № 809</vt:lpstr>
      <vt:lpstr>Базисные российские традиционные ценности</vt:lpstr>
      <vt:lpstr>Базисные российские традиционные ценности</vt:lpstr>
      <vt:lpstr>Базисные российские традиционные ценности</vt:lpstr>
      <vt:lpstr>Слайд 35</vt:lpstr>
      <vt:lpstr>Системная модель мировоззрения</vt:lpstr>
      <vt:lpstr>Единство многообразия</vt:lpstr>
      <vt:lpstr>ВПН-2020</vt:lpstr>
      <vt:lpstr>ВПН-2020</vt:lpstr>
      <vt:lpstr>Единство многообразия</vt:lpstr>
      <vt:lpstr>Единство многообразия</vt:lpstr>
      <vt:lpstr>Согласие</vt:lpstr>
      <vt:lpstr>Согласие</vt:lpstr>
      <vt:lpstr>Сила и ответственность</vt:lpstr>
      <vt:lpstr>Сила и ответственность</vt:lpstr>
      <vt:lpstr>Доверие</vt:lpstr>
      <vt:lpstr>Доверие</vt:lpstr>
      <vt:lpstr>Созидание</vt:lpstr>
      <vt:lpstr>Созидание</vt:lpstr>
      <vt:lpstr>Созидание</vt:lpstr>
      <vt:lpstr>Созидание</vt:lpstr>
      <vt:lpstr>Вывод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Лекция 2 Мировоззренческие принципы (константы) российской цивилизации</dc:title>
  <dc:creator>Нина</dc:creator>
  <cp:lastModifiedBy>Нина</cp:lastModifiedBy>
  <cp:revision>94</cp:revision>
  <dcterms:created xsi:type="dcterms:W3CDTF">2023-08-23T05:44:37Z</dcterms:created>
  <dcterms:modified xsi:type="dcterms:W3CDTF">2023-09-03T04:22:36Z</dcterms:modified>
</cp:coreProperties>
</file>