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95" r:id="rId2"/>
    <p:sldId id="294" r:id="rId3"/>
    <p:sldId id="296" r:id="rId4"/>
    <p:sldId id="286" r:id="rId5"/>
    <p:sldId id="287" r:id="rId6"/>
    <p:sldId id="284" r:id="rId7"/>
    <p:sldId id="285" r:id="rId8"/>
    <p:sldId id="260" r:id="rId9"/>
    <p:sldId id="261" r:id="rId10"/>
    <p:sldId id="274" r:id="rId11"/>
    <p:sldId id="275" r:id="rId12"/>
    <p:sldId id="297" r:id="rId13"/>
    <p:sldId id="276" r:id="rId14"/>
    <p:sldId id="277" r:id="rId15"/>
    <p:sldId id="278" r:id="rId16"/>
    <p:sldId id="262" r:id="rId17"/>
    <p:sldId id="273" r:id="rId18"/>
    <p:sldId id="298" r:id="rId19"/>
    <p:sldId id="299" r:id="rId20"/>
    <p:sldId id="301" r:id="rId21"/>
    <p:sldId id="300" r:id="rId22"/>
    <p:sldId id="290" r:id="rId23"/>
    <p:sldId id="291" r:id="rId24"/>
    <p:sldId id="292" r:id="rId25"/>
    <p:sldId id="263" r:id="rId26"/>
    <p:sldId id="264" r:id="rId27"/>
    <p:sldId id="283" r:id="rId28"/>
    <p:sldId id="282" r:id="rId29"/>
    <p:sldId id="302" r:id="rId30"/>
    <p:sldId id="309" r:id="rId31"/>
    <p:sldId id="303" r:id="rId32"/>
    <p:sldId id="256" r:id="rId33"/>
    <p:sldId id="257" r:id="rId34"/>
    <p:sldId id="258" r:id="rId35"/>
    <p:sldId id="288" r:id="rId36"/>
    <p:sldId id="289" r:id="rId37"/>
    <p:sldId id="306" r:id="rId38"/>
    <p:sldId id="308" r:id="rId39"/>
    <p:sldId id="259" r:id="rId40"/>
    <p:sldId id="268" r:id="rId41"/>
    <p:sldId id="271" r:id="rId42"/>
    <p:sldId id="269" r:id="rId43"/>
    <p:sldId id="305" r:id="rId44"/>
    <p:sldId id="304" r:id="rId45"/>
    <p:sldId id="280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59" autoAdjust="0"/>
  </p:normalViewPr>
  <p:slideViewPr>
    <p:cSldViewPr>
      <p:cViewPr varScale="1">
        <p:scale>
          <a:sx n="107" d="100"/>
          <a:sy n="107" d="100"/>
        </p:scale>
        <p:origin x="-10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58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E8784A-4D8F-4F71-A3F5-AC84B3F29755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DC535F10-0B2A-4922-A5B5-7B5B93B2DCA9}">
      <dgm:prSet phldrT="[Текст]" custT="1"/>
      <dgm:spPr/>
      <dgm:t>
        <a:bodyPr/>
        <a:lstStyle/>
        <a:p>
          <a:r>
            <a:rPr lang="ru-RU" sz="1400" b="1" dirty="0" smtClean="0"/>
            <a:t>российская государственность</a:t>
          </a:r>
          <a:endParaRPr lang="ru-RU" sz="1400" dirty="0"/>
        </a:p>
      </dgm:t>
    </dgm:pt>
    <dgm:pt modelId="{0E204E5C-F8A7-404F-8208-2FA7B8D0F0C6}" type="parTrans" cxnId="{978A3111-EC1F-4E63-8477-212C19259E0C}">
      <dgm:prSet/>
      <dgm:spPr/>
      <dgm:t>
        <a:bodyPr/>
        <a:lstStyle/>
        <a:p>
          <a:endParaRPr lang="ru-RU"/>
        </a:p>
      </dgm:t>
    </dgm:pt>
    <dgm:pt modelId="{6F4E3BF1-D03A-4BFF-8F84-793A35C37C61}" type="sibTrans" cxnId="{978A3111-EC1F-4E63-8477-212C19259E0C}">
      <dgm:prSet/>
      <dgm:spPr/>
      <dgm:t>
        <a:bodyPr/>
        <a:lstStyle/>
        <a:p>
          <a:endParaRPr lang="ru-RU"/>
        </a:p>
      </dgm:t>
    </dgm:pt>
    <dgm:pt modelId="{617DECA8-40C7-4DD2-9A72-E49FB69CBF85}">
      <dgm:prSet phldrT="[Текст]" custT="1"/>
      <dgm:spPr/>
      <dgm:t>
        <a:bodyPr/>
        <a:lstStyle/>
        <a:p>
          <a:r>
            <a:rPr lang="ru-RU" sz="1400" b="1" dirty="0" smtClean="0"/>
            <a:t>российская цивилизация</a:t>
          </a:r>
          <a:endParaRPr lang="ru-RU" sz="1400" dirty="0"/>
        </a:p>
      </dgm:t>
    </dgm:pt>
    <dgm:pt modelId="{8105C960-A30D-441F-A19F-0AAEFCB5B28A}" type="parTrans" cxnId="{0C05C6F0-E809-46F8-90B5-C5E6D7533364}">
      <dgm:prSet/>
      <dgm:spPr/>
      <dgm:t>
        <a:bodyPr/>
        <a:lstStyle/>
        <a:p>
          <a:endParaRPr lang="ru-RU"/>
        </a:p>
      </dgm:t>
    </dgm:pt>
    <dgm:pt modelId="{606F0E36-DE1D-4DCE-8F70-F5CCC5894A37}" type="sibTrans" cxnId="{0C05C6F0-E809-46F8-90B5-C5E6D7533364}">
      <dgm:prSet/>
      <dgm:spPr/>
      <dgm:t>
        <a:bodyPr/>
        <a:lstStyle/>
        <a:p>
          <a:endParaRPr lang="ru-RU"/>
        </a:p>
      </dgm:t>
    </dgm:pt>
    <dgm:pt modelId="{4DE4D39E-F8AE-4BC4-A0DC-8887163FB082}">
      <dgm:prSet phldrT="[Текст]" custT="1"/>
      <dgm:spPr/>
      <dgm:t>
        <a:bodyPr/>
        <a:lstStyle/>
        <a:p>
          <a:r>
            <a:rPr lang="ru-RU" sz="1400" b="1" dirty="0" smtClean="0"/>
            <a:t>российский </a:t>
          </a:r>
          <a:r>
            <a:rPr lang="ru-RU" sz="1400" b="1" dirty="0" err="1" smtClean="0"/>
            <a:t>социокультурный</a:t>
          </a:r>
          <a:r>
            <a:rPr lang="ru-RU" sz="1400" b="1" dirty="0" smtClean="0"/>
            <a:t> мир</a:t>
          </a:r>
          <a:endParaRPr lang="ru-RU" sz="1400" dirty="0"/>
        </a:p>
      </dgm:t>
    </dgm:pt>
    <dgm:pt modelId="{1A9C5696-C345-4895-84CE-820BE6E3C5BA}" type="parTrans" cxnId="{462EF9FC-C283-4C86-9F5A-32E337026163}">
      <dgm:prSet/>
      <dgm:spPr/>
      <dgm:t>
        <a:bodyPr/>
        <a:lstStyle/>
        <a:p>
          <a:endParaRPr lang="ru-RU"/>
        </a:p>
      </dgm:t>
    </dgm:pt>
    <dgm:pt modelId="{C36F050A-83FB-459E-833C-8AF4342F2316}" type="sibTrans" cxnId="{462EF9FC-C283-4C86-9F5A-32E337026163}">
      <dgm:prSet/>
      <dgm:spPr/>
      <dgm:t>
        <a:bodyPr/>
        <a:lstStyle/>
        <a:p>
          <a:endParaRPr lang="ru-RU"/>
        </a:p>
      </dgm:t>
    </dgm:pt>
    <dgm:pt modelId="{0A254640-CFCB-4C4B-9C0A-788FDE1AE03D}" type="pres">
      <dgm:prSet presAssocID="{CBE8784A-4D8F-4F71-A3F5-AC84B3F2975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4A82463-501B-4AB1-892E-D9A0609F19E4}" type="pres">
      <dgm:prSet presAssocID="{DC535F10-0B2A-4922-A5B5-7B5B93B2DCA9}" presName="gear1" presStyleLbl="node1" presStyleIdx="0" presStyleCnt="3" custLinFactNeighborX="6244" custLinFactNeighborY="94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5DBAB9-70E4-41A1-B610-8241AFBCE49C}" type="pres">
      <dgm:prSet presAssocID="{DC535F10-0B2A-4922-A5B5-7B5B93B2DCA9}" presName="gear1srcNode" presStyleLbl="node1" presStyleIdx="0" presStyleCnt="3"/>
      <dgm:spPr/>
      <dgm:t>
        <a:bodyPr/>
        <a:lstStyle/>
        <a:p>
          <a:endParaRPr lang="ru-RU"/>
        </a:p>
      </dgm:t>
    </dgm:pt>
    <dgm:pt modelId="{9CFC361C-9AD8-4373-8FF2-E3BE3B45F7B4}" type="pres">
      <dgm:prSet presAssocID="{DC535F10-0B2A-4922-A5B5-7B5B93B2DCA9}" presName="gear1dstNode" presStyleLbl="node1" presStyleIdx="0" presStyleCnt="3"/>
      <dgm:spPr/>
      <dgm:t>
        <a:bodyPr/>
        <a:lstStyle/>
        <a:p>
          <a:endParaRPr lang="ru-RU"/>
        </a:p>
      </dgm:t>
    </dgm:pt>
    <dgm:pt modelId="{4EA9D560-2DAF-4732-87BE-11D3B3C1B208}" type="pres">
      <dgm:prSet presAssocID="{617DECA8-40C7-4DD2-9A72-E49FB69CBF85}" presName="gear2" presStyleLbl="node1" presStyleIdx="1" presStyleCnt="3" custScaleX="127338" custScaleY="1198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AA5EE-C94A-428B-8A07-05ACFC5CE40C}" type="pres">
      <dgm:prSet presAssocID="{617DECA8-40C7-4DD2-9A72-E49FB69CBF85}" presName="gear2srcNode" presStyleLbl="node1" presStyleIdx="1" presStyleCnt="3"/>
      <dgm:spPr/>
      <dgm:t>
        <a:bodyPr/>
        <a:lstStyle/>
        <a:p>
          <a:endParaRPr lang="ru-RU"/>
        </a:p>
      </dgm:t>
    </dgm:pt>
    <dgm:pt modelId="{2CFE0C44-6BDA-49F1-8E39-841DABF990FE}" type="pres">
      <dgm:prSet presAssocID="{617DECA8-40C7-4DD2-9A72-E49FB69CBF85}" presName="gear2dstNode" presStyleLbl="node1" presStyleIdx="1" presStyleCnt="3"/>
      <dgm:spPr/>
      <dgm:t>
        <a:bodyPr/>
        <a:lstStyle/>
        <a:p>
          <a:endParaRPr lang="ru-RU"/>
        </a:p>
      </dgm:t>
    </dgm:pt>
    <dgm:pt modelId="{38D76FFD-F7A5-4857-ADBC-05E16A76ACB5}" type="pres">
      <dgm:prSet presAssocID="{4DE4D39E-F8AE-4BC4-A0DC-8887163FB082}" presName="gear3" presStyleLbl="node1" presStyleIdx="2" presStyleCnt="3" custAng="1151906" custScaleX="130549" custScaleY="131051" custLinFactNeighborX="15933" custLinFactNeighborY="-3477"/>
      <dgm:spPr/>
      <dgm:t>
        <a:bodyPr/>
        <a:lstStyle/>
        <a:p>
          <a:endParaRPr lang="ru-RU"/>
        </a:p>
      </dgm:t>
    </dgm:pt>
    <dgm:pt modelId="{51C847F3-113F-4B48-99B3-C67FFF90230F}" type="pres">
      <dgm:prSet presAssocID="{4DE4D39E-F8AE-4BC4-A0DC-8887163FB08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0E580-C798-4A8F-8A00-4415497DCE9A}" type="pres">
      <dgm:prSet presAssocID="{4DE4D39E-F8AE-4BC4-A0DC-8887163FB082}" presName="gear3srcNode" presStyleLbl="node1" presStyleIdx="2" presStyleCnt="3"/>
      <dgm:spPr/>
      <dgm:t>
        <a:bodyPr/>
        <a:lstStyle/>
        <a:p>
          <a:endParaRPr lang="ru-RU"/>
        </a:p>
      </dgm:t>
    </dgm:pt>
    <dgm:pt modelId="{548F5634-1242-4954-8649-7191CF4CED41}" type="pres">
      <dgm:prSet presAssocID="{4DE4D39E-F8AE-4BC4-A0DC-8887163FB082}" presName="gear3dstNode" presStyleLbl="node1" presStyleIdx="2" presStyleCnt="3"/>
      <dgm:spPr/>
      <dgm:t>
        <a:bodyPr/>
        <a:lstStyle/>
        <a:p>
          <a:endParaRPr lang="ru-RU"/>
        </a:p>
      </dgm:t>
    </dgm:pt>
    <dgm:pt modelId="{07799166-A9FE-4C2C-B7E3-83FB887AD598}" type="pres">
      <dgm:prSet presAssocID="{6F4E3BF1-D03A-4BFF-8F84-793A35C37C61}" presName="connector1" presStyleLbl="sibTrans2D1" presStyleIdx="0" presStyleCnt="3" custLinFactNeighborX="4426" custLinFactNeighborY="3769"/>
      <dgm:spPr/>
      <dgm:t>
        <a:bodyPr/>
        <a:lstStyle/>
        <a:p>
          <a:endParaRPr lang="ru-RU"/>
        </a:p>
      </dgm:t>
    </dgm:pt>
    <dgm:pt modelId="{B60EF13D-F71F-44FE-9A61-F02EF10DDA0F}" type="pres">
      <dgm:prSet presAssocID="{606F0E36-DE1D-4DCE-8F70-F5CCC5894A37}" presName="connector2" presStyleLbl="sibTrans2D1" presStyleIdx="1" presStyleCnt="3" custLinFactNeighborX="-5408" custLinFactNeighborY="-1012"/>
      <dgm:spPr/>
      <dgm:t>
        <a:bodyPr/>
        <a:lstStyle/>
        <a:p>
          <a:endParaRPr lang="ru-RU"/>
        </a:p>
      </dgm:t>
    </dgm:pt>
    <dgm:pt modelId="{D30DA9E4-825A-4149-8CB1-CF1F4499585B}" type="pres">
      <dgm:prSet presAssocID="{C36F050A-83FB-459E-833C-8AF4342F2316}" presName="connector3" presStyleLbl="sibTrans2D1" presStyleIdx="2" presStyleCnt="3" custLinFactNeighborX="13577" custLinFactNeighborY="-9655"/>
      <dgm:spPr/>
      <dgm:t>
        <a:bodyPr/>
        <a:lstStyle/>
        <a:p>
          <a:endParaRPr lang="ru-RU"/>
        </a:p>
      </dgm:t>
    </dgm:pt>
  </dgm:ptLst>
  <dgm:cxnLst>
    <dgm:cxn modelId="{0C05C6F0-E809-46F8-90B5-C5E6D7533364}" srcId="{CBE8784A-4D8F-4F71-A3F5-AC84B3F29755}" destId="{617DECA8-40C7-4DD2-9A72-E49FB69CBF85}" srcOrd="1" destOrd="0" parTransId="{8105C960-A30D-441F-A19F-0AAEFCB5B28A}" sibTransId="{606F0E36-DE1D-4DCE-8F70-F5CCC5894A37}"/>
    <dgm:cxn modelId="{653FD17D-93DC-41D3-BE69-CB449146B685}" type="presOf" srcId="{DC535F10-0B2A-4922-A5B5-7B5B93B2DCA9}" destId="{9CFC361C-9AD8-4373-8FF2-E3BE3B45F7B4}" srcOrd="2" destOrd="0" presId="urn:microsoft.com/office/officeart/2005/8/layout/gear1"/>
    <dgm:cxn modelId="{000124F2-A7FE-4491-891A-C131DD552572}" type="presOf" srcId="{4DE4D39E-F8AE-4BC4-A0DC-8887163FB082}" destId="{38D76FFD-F7A5-4857-ADBC-05E16A76ACB5}" srcOrd="0" destOrd="0" presId="urn:microsoft.com/office/officeart/2005/8/layout/gear1"/>
    <dgm:cxn modelId="{0071C873-59D7-4C88-ACE6-DFC66663FBA2}" type="presOf" srcId="{CBE8784A-4D8F-4F71-A3F5-AC84B3F29755}" destId="{0A254640-CFCB-4C4B-9C0A-788FDE1AE03D}" srcOrd="0" destOrd="0" presId="urn:microsoft.com/office/officeart/2005/8/layout/gear1"/>
    <dgm:cxn modelId="{A2666D1A-1A5B-4A09-8385-93EEACF69B95}" type="presOf" srcId="{4DE4D39E-F8AE-4BC4-A0DC-8887163FB082}" destId="{3BC0E580-C798-4A8F-8A00-4415497DCE9A}" srcOrd="2" destOrd="0" presId="urn:microsoft.com/office/officeart/2005/8/layout/gear1"/>
    <dgm:cxn modelId="{462EF9FC-C283-4C86-9F5A-32E337026163}" srcId="{CBE8784A-4D8F-4F71-A3F5-AC84B3F29755}" destId="{4DE4D39E-F8AE-4BC4-A0DC-8887163FB082}" srcOrd="2" destOrd="0" parTransId="{1A9C5696-C345-4895-84CE-820BE6E3C5BA}" sibTransId="{C36F050A-83FB-459E-833C-8AF4342F2316}"/>
    <dgm:cxn modelId="{996EE04B-76F2-4E17-ADD3-71F03EC8746F}" type="presOf" srcId="{C36F050A-83FB-459E-833C-8AF4342F2316}" destId="{D30DA9E4-825A-4149-8CB1-CF1F4499585B}" srcOrd="0" destOrd="0" presId="urn:microsoft.com/office/officeart/2005/8/layout/gear1"/>
    <dgm:cxn modelId="{2D54DDFC-A3E0-4F06-86EB-AD5BD15829E8}" type="presOf" srcId="{4DE4D39E-F8AE-4BC4-A0DC-8887163FB082}" destId="{548F5634-1242-4954-8649-7191CF4CED41}" srcOrd="3" destOrd="0" presId="urn:microsoft.com/office/officeart/2005/8/layout/gear1"/>
    <dgm:cxn modelId="{DBB43957-4C38-4875-A316-9910FC4C87C6}" type="presOf" srcId="{6F4E3BF1-D03A-4BFF-8F84-793A35C37C61}" destId="{07799166-A9FE-4C2C-B7E3-83FB887AD598}" srcOrd="0" destOrd="0" presId="urn:microsoft.com/office/officeart/2005/8/layout/gear1"/>
    <dgm:cxn modelId="{AB8D3D7F-D662-4049-9DEC-91262774A5B5}" type="presOf" srcId="{617DECA8-40C7-4DD2-9A72-E49FB69CBF85}" destId="{0C5AA5EE-C94A-428B-8A07-05ACFC5CE40C}" srcOrd="1" destOrd="0" presId="urn:microsoft.com/office/officeart/2005/8/layout/gear1"/>
    <dgm:cxn modelId="{DC24C177-FB50-481D-8341-2883B37D7857}" type="presOf" srcId="{DC535F10-0B2A-4922-A5B5-7B5B93B2DCA9}" destId="{9B5DBAB9-70E4-41A1-B610-8241AFBCE49C}" srcOrd="1" destOrd="0" presId="urn:microsoft.com/office/officeart/2005/8/layout/gear1"/>
    <dgm:cxn modelId="{7AC0EC85-92A2-4FD5-B359-A8EED7725B30}" type="presOf" srcId="{606F0E36-DE1D-4DCE-8F70-F5CCC5894A37}" destId="{B60EF13D-F71F-44FE-9A61-F02EF10DDA0F}" srcOrd="0" destOrd="0" presId="urn:microsoft.com/office/officeart/2005/8/layout/gear1"/>
    <dgm:cxn modelId="{61D3B12E-3356-41B1-8E03-2F9192B5F424}" type="presOf" srcId="{617DECA8-40C7-4DD2-9A72-E49FB69CBF85}" destId="{2CFE0C44-6BDA-49F1-8E39-841DABF990FE}" srcOrd="2" destOrd="0" presId="urn:microsoft.com/office/officeart/2005/8/layout/gear1"/>
    <dgm:cxn modelId="{FFA37C91-E5F2-4EAF-A0EA-A8DDE4F82E2B}" type="presOf" srcId="{4DE4D39E-F8AE-4BC4-A0DC-8887163FB082}" destId="{51C847F3-113F-4B48-99B3-C67FFF90230F}" srcOrd="1" destOrd="0" presId="urn:microsoft.com/office/officeart/2005/8/layout/gear1"/>
    <dgm:cxn modelId="{978A3111-EC1F-4E63-8477-212C19259E0C}" srcId="{CBE8784A-4D8F-4F71-A3F5-AC84B3F29755}" destId="{DC535F10-0B2A-4922-A5B5-7B5B93B2DCA9}" srcOrd="0" destOrd="0" parTransId="{0E204E5C-F8A7-404F-8208-2FA7B8D0F0C6}" sibTransId="{6F4E3BF1-D03A-4BFF-8F84-793A35C37C61}"/>
    <dgm:cxn modelId="{50E6DA18-F7A8-4F0F-A50F-0671DD740B35}" type="presOf" srcId="{617DECA8-40C7-4DD2-9A72-E49FB69CBF85}" destId="{4EA9D560-2DAF-4732-87BE-11D3B3C1B208}" srcOrd="0" destOrd="0" presId="urn:microsoft.com/office/officeart/2005/8/layout/gear1"/>
    <dgm:cxn modelId="{777146C7-278D-4B30-BA10-7512ADCC2987}" type="presOf" srcId="{DC535F10-0B2A-4922-A5B5-7B5B93B2DCA9}" destId="{24A82463-501B-4AB1-892E-D9A0609F19E4}" srcOrd="0" destOrd="0" presId="urn:microsoft.com/office/officeart/2005/8/layout/gear1"/>
    <dgm:cxn modelId="{A160E504-80F4-438F-A86C-A7A8775B1A01}" type="presParOf" srcId="{0A254640-CFCB-4C4B-9C0A-788FDE1AE03D}" destId="{24A82463-501B-4AB1-892E-D9A0609F19E4}" srcOrd="0" destOrd="0" presId="urn:microsoft.com/office/officeart/2005/8/layout/gear1"/>
    <dgm:cxn modelId="{D72AD6F5-1378-451E-8259-27E953E67E87}" type="presParOf" srcId="{0A254640-CFCB-4C4B-9C0A-788FDE1AE03D}" destId="{9B5DBAB9-70E4-41A1-B610-8241AFBCE49C}" srcOrd="1" destOrd="0" presId="urn:microsoft.com/office/officeart/2005/8/layout/gear1"/>
    <dgm:cxn modelId="{A075CBB0-90EC-4A3D-A488-BBEEB2F31400}" type="presParOf" srcId="{0A254640-CFCB-4C4B-9C0A-788FDE1AE03D}" destId="{9CFC361C-9AD8-4373-8FF2-E3BE3B45F7B4}" srcOrd="2" destOrd="0" presId="urn:microsoft.com/office/officeart/2005/8/layout/gear1"/>
    <dgm:cxn modelId="{81AA6B4E-1DE9-456C-9033-3473F19C176D}" type="presParOf" srcId="{0A254640-CFCB-4C4B-9C0A-788FDE1AE03D}" destId="{4EA9D560-2DAF-4732-87BE-11D3B3C1B208}" srcOrd="3" destOrd="0" presId="urn:microsoft.com/office/officeart/2005/8/layout/gear1"/>
    <dgm:cxn modelId="{636DD956-19F6-4621-A07A-274115BBEF86}" type="presParOf" srcId="{0A254640-CFCB-4C4B-9C0A-788FDE1AE03D}" destId="{0C5AA5EE-C94A-428B-8A07-05ACFC5CE40C}" srcOrd="4" destOrd="0" presId="urn:microsoft.com/office/officeart/2005/8/layout/gear1"/>
    <dgm:cxn modelId="{8F1B1801-019B-45B5-89EF-119DBFA15996}" type="presParOf" srcId="{0A254640-CFCB-4C4B-9C0A-788FDE1AE03D}" destId="{2CFE0C44-6BDA-49F1-8E39-841DABF990FE}" srcOrd="5" destOrd="0" presId="urn:microsoft.com/office/officeart/2005/8/layout/gear1"/>
    <dgm:cxn modelId="{C5842FA0-ABD5-48D4-B4AD-6EC60D95B6AF}" type="presParOf" srcId="{0A254640-CFCB-4C4B-9C0A-788FDE1AE03D}" destId="{38D76FFD-F7A5-4857-ADBC-05E16A76ACB5}" srcOrd="6" destOrd="0" presId="urn:microsoft.com/office/officeart/2005/8/layout/gear1"/>
    <dgm:cxn modelId="{99D2C738-2715-44C9-A0B5-757B9F987F7A}" type="presParOf" srcId="{0A254640-CFCB-4C4B-9C0A-788FDE1AE03D}" destId="{51C847F3-113F-4B48-99B3-C67FFF90230F}" srcOrd="7" destOrd="0" presId="urn:microsoft.com/office/officeart/2005/8/layout/gear1"/>
    <dgm:cxn modelId="{C14F740E-5C6B-47E1-ABAC-3C5196440838}" type="presParOf" srcId="{0A254640-CFCB-4C4B-9C0A-788FDE1AE03D}" destId="{3BC0E580-C798-4A8F-8A00-4415497DCE9A}" srcOrd="8" destOrd="0" presId="urn:microsoft.com/office/officeart/2005/8/layout/gear1"/>
    <dgm:cxn modelId="{76BF78A4-28F8-4EDA-A423-5A2AF3C9CB9E}" type="presParOf" srcId="{0A254640-CFCB-4C4B-9C0A-788FDE1AE03D}" destId="{548F5634-1242-4954-8649-7191CF4CED41}" srcOrd="9" destOrd="0" presId="urn:microsoft.com/office/officeart/2005/8/layout/gear1"/>
    <dgm:cxn modelId="{878CB805-EB7D-4020-936B-0DCEB60FBCFF}" type="presParOf" srcId="{0A254640-CFCB-4C4B-9C0A-788FDE1AE03D}" destId="{07799166-A9FE-4C2C-B7E3-83FB887AD598}" srcOrd="10" destOrd="0" presId="urn:microsoft.com/office/officeart/2005/8/layout/gear1"/>
    <dgm:cxn modelId="{9B999345-951B-44B9-A3EB-217765F1BE27}" type="presParOf" srcId="{0A254640-CFCB-4C4B-9C0A-788FDE1AE03D}" destId="{B60EF13D-F71F-44FE-9A61-F02EF10DDA0F}" srcOrd="11" destOrd="0" presId="urn:microsoft.com/office/officeart/2005/8/layout/gear1"/>
    <dgm:cxn modelId="{9117493F-05FB-41C9-8795-C2BBB667FFD8}" type="presParOf" srcId="{0A254640-CFCB-4C4B-9C0A-788FDE1AE03D}" destId="{D30DA9E4-825A-4149-8CB1-CF1F4499585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A82463-501B-4AB1-892E-D9A0609F19E4}">
      <dsp:nvSpPr>
        <dsp:cNvPr id="0" name=""/>
        <dsp:cNvSpPr/>
      </dsp:nvSpPr>
      <dsp:spPr>
        <a:xfrm>
          <a:off x="4032443" y="2401910"/>
          <a:ext cx="2711176" cy="2711176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российская государственность</a:t>
          </a:r>
          <a:endParaRPr lang="ru-RU" sz="1400" kern="1200" dirty="0"/>
        </a:p>
      </dsp:txBody>
      <dsp:txXfrm>
        <a:off x="4032443" y="2401910"/>
        <a:ext cx="2711176" cy="2711176"/>
      </dsp:txXfrm>
    </dsp:sp>
    <dsp:sp modelId="{4EA9D560-2DAF-4732-87BE-11D3B3C1B208}">
      <dsp:nvSpPr>
        <dsp:cNvPr id="0" name=""/>
        <dsp:cNvSpPr/>
      </dsp:nvSpPr>
      <dsp:spPr>
        <a:xfrm>
          <a:off x="2016225" y="1565843"/>
          <a:ext cx="2510805" cy="236225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российская цивилизация</a:t>
          </a:r>
          <a:endParaRPr lang="ru-RU" sz="1400" kern="1200" dirty="0"/>
        </a:p>
      </dsp:txBody>
      <dsp:txXfrm>
        <a:off x="2016225" y="1565843"/>
        <a:ext cx="2510805" cy="2362252"/>
      </dsp:txXfrm>
    </dsp:sp>
    <dsp:sp modelId="{38D76FFD-F7A5-4857-ADBC-05E16A76ACB5}">
      <dsp:nvSpPr>
        <dsp:cNvPr id="0" name=""/>
        <dsp:cNvSpPr/>
      </dsp:nvSpPr>
      <dsp:spPr>
        <a:xfrm rot="251906">
          <a:off x="3473811" y="99054"/>
          <a:ext cx="2518561" cy="2535359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российский </a:t>
          </a:r>
          <a:r>
            <a:rPr lang="ru-RU" sz="1400" b="1" kern="1200" dirty="0" err="1" smtClean="0"/>
            <a:t>социокультурный</a:t>
          </a:r>
          <a:r>
            <a:rPr lang="ru-RU" sz="1400" b="1" kern="1200" dirty="0" smtClean="0"/>
            <a:t> мир</a:t>
          </a:r>
          <a:endParaRPr lang="ru-RU" sz="1400" kern="1200" dirty="0"/>
        </a:p>
      </dsp:txBody>
      <dsp:txXfrm rot="1151906">
        <a:off x="4025209" y="656129"/>
        <a:ext cx="1415765" cy="1421209"/>
      </dsp:txXfrm>
    </dsp:sp>
    <dsp:sp modelId="{07799166-A9FE-4C2C-B7E3-83FB887AD598}">
      <dsp:nvSpPr>
        <dsp:cNvPr id="0" name=""/>
        <dsp:cNvSpPr/>
      </dsp:nvSpPr>
      <dsp:spPr>
        <a:xfrm>
          <a:off x="3816435" y="2118942"/>
          <a:ext cx="3470305" cy="3470305"/>
        </a:xfrm>
        <a:prstGeom prst="circularArrow">
          <a:avLst>
            <a:gd name="adj1" fmla="val 4687"/>
            <a:gd name="adj2" fmla="val 299029"/>
            <a:gd name="adj3" fmla="val 2531305"/>
            <a:gd name="adj4" fmla="val 1582904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0EF13D-F71F-44FE-9A61-F02EF10DDA0F}">
      <dsp:nvSpPr>
        <dsp:cNvPr id="0" name=""/>
        <dsp:cNvSpPr/>
      </dsp:nvSpPr>
      <dsp:spPr>
        <a:xfrm>
          <a:off x="1800193" y="1296139"/>
          <a:ext cx="2521393" cy="252139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0DA9E4-825A-4149-8CB1-CF1F4499585B}">
      <dsp:nvSpPr>
        <dsp:cNvPr id="0" name=""/>
        <dsp:cNvSpPr/>
      </dsp:nvSpPr>
      <dsp:spPr>
        <a:xfrm>
          <a:off x="3312360" y="-288026"/>
          <a:ext cx="2718570" cy="271857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F00EC-454A-4603-B345-32AABCD36852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149E1-352A-4AAE-B696-094D17157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translated.turbopages.org/proxy_u/en-ru.ru.1dec3da5-64ed3cf5-9ea8944f-74722d776562/https/en.wikipedia.org/wiki/Economic_freedom" TargetMode="External"/><Relationship Id="rId3" Type="http://schemas.openxmlformats.org/officeDocument/2006/relationships/hyperlink" Target="https://translated.turbopages.org/proxy_u/en-ru.ru.1dec3da5-64ed3cf5-9ea8944f-74722d776562/https/en.wikipedia.org/wiki/Political_spectrum" TargetMode="External"/><Relationship Id="rId7" Type="http://schemas.openxmlformats.org/officeDocument/2006/relationships/hyperlink" Target="https://translated.turbopages.org/proxy_u/en-ru.ru.1dec3da5-64ed3cf5-9ea8944f-74722d776562/https/en.wikipedia.org/wiki/Political_views" TargetMode="External"/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translated.turbopages.org/proxy_u/en-ru.ru.1dec3da5-64ed3cf5-9ea8944f-74722d776562/https/en.wikipedia.org/wiki/David_Nolan_(libertarian)" TargetMode="External"/><Relationship Id="rId5" Type="http://schemas.openxmlformats.org/officeDocument/2006/relationships/hyperlink" Target="https://translated.turbopages.org/proxy_u/en-ru.ru.1dec3da5-64ed3cf5-9ea8944f-74722d776562/https/en.wikipedia.org/wiki/Libertarian_Party_(United_States)" TargetMode="External"/><Relationship Id="rId10" Type="http://schemas.openxmlformats.org/officeDocument/2006/relationships/hyperlink" Target="https://translated.turbopages.org/proxy_u/en-ru.ru.1dec3da5-64ed3cf5-9ea8944f-74722d776562/https/en.wikipedia.org/wiki/Left%E2%80%93right_political_spectrum" TargetMode="External"/><Relationship Id="rId4" Type="http://schemas.openxmlformats.org/officeDocument/2006/relationships/hyperlink" Target="https://translated.turbopages.org/proxy_u/en-ru.ru.1dec3da5-64ed3cf5-9ea8944f-74722d776562/https/en.wikipedia.org/wiki/United_States" TargetMode="External"/><Relationship Id="rId9" Type="http://schemas.openxmlformats.org/officeDocument/2006/relationships/hyperlink" Target="https://translated.turbopages.org/proxy_u/en-ru.ru.1dec3da5-64ed3cf5-9ea8944f-74722d776562/https/en.wikipedia.org/wiki/Personal_freedom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Биогенетический закон Геккеля-Мюллера (также известен под названиями «закон Геккеля», «основной биогенетический закон»): каждое живое существо в своем индивидуальном развитии (онтогенез) повторяет, в известной степени, формы, пройденные его предками или его видом (филогенез)</a:t>
            </a:r>
            <a:r>
              <a:rPr lang="ru-RU" sz="1200" b="0" i="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149E1-352A-4AAE-B696-094D171577CB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Диаграмма </a:t>
            </a:r>
            <a:r>
              <a:rPr lang="ru-RU" b="1" dirty="0" err="1" smtClean="0"/>
              <a:t>Нолана</a:t>
            </a:r>
            <a:r>
              <a:rPr lang="ru-RU" dirty="0" smtClean="0"/>
              <a:t> - </a:t>
            </a:r>
            <a:r>
              <a:rPr lang="ru-RU" dirty="0" err="1" smtClean="0"/>
              <a:t>диаграмма</a:t>
            </a:r>
            <a:r>
              <a:rPr lang="ru-RU" dirty="0" smtClean="0"/>
              <a:t> </a:t>
            </a:r>
            <a:r>
              <a:rPr lang="ru-RU" dirty="0" smtClean="0">
                <a:hlinkClick r:id="rId3" tooltip="Политический спектр"/>
              </a:rPr>
              <a:t>политического спектра</a:t>
            </a:r>
            <a:r>
              <a:rPr lang="ru-RU" dirty="0" smtClean="0"/>
              <a:t>, созданная </a:t>
            </a:r>
            <a:r>
              <a:rPr lang="ru-RU" dirty="0" smtClean="0">
                <a:hlinkClick r:id="rId4" tooltip="США"/>
              </a:rPr>
              <a:t>американским</a:t>
            </a:r>
            <a:r>
              <a:rPr lang="ru-RU" dirty="0" smtClean="0"/>
              <a:t> </a:t>
            </a:r>
            <a:r>
              <a:rPr lang="ru-RU" dirty="0" err="1" smtClean="0">
                <a:hlinkClick r:id="rId5" tooltip="Либертарианская партия (Соединенные Штаты)"/>
              </a:rPr>
              <a:t>либертарианским</a:t>
            </a:r>
            <a:r>
              <a:rPr lang="ru-RU" dirty="0" smtClean="0"/>
              <a:t> активистом </a:t>
            </a:r>
            <a:r>
              <a:rPr lang="ru-RU" dirty="0" smtClean="0">
                <a:hlinkClick r:id="rId6" tooltip="Дэвид Нолан (либертарианец)"/>
              </a:rPr>
              <a:t>Дэвидом </a:t>
            </a:r>
            <a:r>
              <a:rPr lang="ru-RU" dirty="0" err="1" smtClean="0">
                <a:hlinkClick r:id="rId6" tooltip="Дэвид Нолан (либертарианец)"/>
              </a:rPr>
              <a:t>Ноланом</a:t>
            </a:r>
            <a:r>
              <a:rPr lang="ru-RU" dirty="0" smtClean="0"/>
              <a:t> в 1969 году, отображающая </a:t>
            </a:r>
            <a:r>
              <a:rPr lang="ru-RU" dirty="0" smtClean="0">
                <a:hlinkClick r:id="rId7" tooltip="Политические взгляды"/>
              </a:rPr>
              <a:t>политические взгляды</a:t>
            </a:r>
            <a:r>
              <a:rPr lang="ru-RU" dirty="0" smtClean="0"/>
              <a:t> по двум осям, представляющим </a:t>
            </a:r>
            <a:r>
              <a:rPr lang="ru-RU" dirty="0" smtClean="0">
                <a:hlinkClick r:id="rId8" tooltip="Экономическая свобода"/>
              </a:rPr>
              <a:t>экономическую свободу</a:t>
            </a:r>
            <a:r>
              <a:rPr lang="ru-RU" dirty="0" smtClean="0"/>
              <a:t> и </a:t>
            </a:r>
            <a:r>
              <a:rPr lang="ru-RU" dirty="0" smtClean="0">
                <a:hlinkClick r:id="rId9" tooltip="Личная свобода"/>
              </a:rPr>
              <a:t>личную свободу</a:t>
            </a:r>
            <a:r>
              <a:rPr lang="ru-RU" dirty="0" smtClean="0"/>
              <a:t>. Она расширяет анализ политических взглядов за пределы традиционного одномерного разделения на </a:t>
            </a:r>
            <a:r>
              <a:rPr lang="ru-RU" dirty="0" smtClean="0">
                <a:hlinkClick r:id="rId10" tooltip="Лево–правый политический спектр"/>
              </a:rPr>
              <a:t>левых-правых</a:t>
            </a:r>
            <a:r>
              <a:rPr lang="ru-RU" dirty="0" smtClean="0"/>
              <a:t> / прогрессивно–консервативных, позиционируя </a:t>
            </a:r>
            <a:r>
              <a:rPr lang="ru-RU" dirty="0" err="1" smtClean="0"/>
              <a:t>либертарианство</a:t>
            </a:r>
            <a:r>
              <a:rPr lang="ru-RU" dirty="0" smtClean="0"/>
              <a:t> вне традиционного спектра.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149E1-352A-4AAE-B696-094D171577CB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149E1-352A-4AAE-B696-094D171577CB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ispace.edu.nstu.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ОСНОВЫ РОССИЙСКОЙ ГОСУДАРСТВЕННОСТИ</a:t>
            </a:r>
            <a:endParaRPr lang="ru-RU" dirty="0"/>
          </a:p>
        </p:txBody>
      </p:sp>
      <p:pic>
        <p:nvPicPr>
          <p:cNvPr id="1026" name="Picture 2" descr="https://i.ytimg.com/vi/l2JHIV2RtBQ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72816"/>
            <a:ext cx="3881491" cy="218333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4437112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«Нечего таить греха: все мы очень плохо знаем Россию», – писал Николай Васильевич Гоголь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мировоззрения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772816"/>
            <a:ext cx="68407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Научное осмысление структуры мировоззрения связано с поиском ответов на три взаимосвязанных вопроса</a:t>
            </a:r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 происходит отражение взаимоотношений человека и мира в мировоззрении личности?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Что является результатом этого отражения в мировоззрении личности?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Какие объекты окружающего мира отражаются в мировоззрении личности?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мировоззрения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00808"/>
            <a:ext cx="676875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000" dirty="0" smtClean="0"/>
              <a:t>       Первый вопрос связан </a:t>
            </a:r>
            <a:r>
              <a:rPr lang="ru-RU" sz="2000" i="1" dirty="0" smtClean="0"/>
              <a:t>с философским пониманием </a:t>
            </a:r>
            <a:r>
              <a:rPr lang="ru-RU" sz="2000" dirty="0" smtClean="0"/>
              <a:t>сущности мировоззрения</a:t>
            </a:r>
          </a:p>
          <a:p>
            <a:pPr marL="342900" indent="-342900"/>
            <a:r>
              <a:rPr lang="ru-RU" sz="2000" dirty="0" smtClean="0"/>
              <a:t> </a:t>
            </a:r>
          </a:p>
          <a:p>
            <a:pPr marL="342900" indent="-342900"/>
            <a:r>
              <a:rPr lang="ru-RU" sz="2000" dirty="0" smtClean="0"/>
              <a:t>       Как определенная картина мира, т. е. система представлений о нем, мировоззрение базируется </a:t>
            </a:r>
            <a:r>
              <a:rPr lang="ru-RU" sz="2000" b="1" dirty="0" smtClean="0"/>
              <a:t>на знаниях</a:t>
            </a:r>
            <a:endParaRPr lang="ru-RU" sz="2000" dirty="0" smtClean="0"/>
          </a:p>
          <a:p>
            <a:pPr marL="342900" indent="-342900"/>
            <a:endParaRPr lang="ru-RU" sz="2000" dirty="0" smtClean="0"/>
          </a:p>
          <a:p>
            <a:pPr marL="342900" indent="-342900"/>
            <a:r>
              <a:rPr lang="ru-RU" sz="2000" dirty="0" smtClean="0"/>
              <a:t>       Они, если говорить словами немецкого философа и историка культуры Вильгельма </a:t>
            </a:r>
            <a:r>
              <a:rPr lang="ru-RU" sz="2000" dirty="0" err="1" smtClean="0"/>
              <a:t>Дильтея</a:t>
            </a:r>
            <a:r>
              <a:rPr lang="ru-RU" sz="2000" dirty="0" smtClean="0"/>
              <a:t> (1833–1911), составляют «первый слой мировоззрения»</a:t>
            </a:r>
          </a:p>
          <a:p>
            <a:pPr marL="342900" indent="-342900"/>
            <a:r>
              <a:rPr lang="ru-RU" sz="2000" dirty="0" smtClean="0"/>
              <a:t>     </a:t>
            </a:r>
          </a:p>
          <a:p>
            <a:pPr marL="342900" indent="-342900"/>
            <a:r>
              <a:rPr lang="ru-RU" sz="2000" dirty="0" smtClean="0"/>
              <a:t>     Чтобы знания</a:t>
            </a:r>
            <a:r>
              <a:rPr lang="ru-RU" sz="2000" i="1" dirty="0" smtClean="0"/>
              <a:t> </a:t>
            </a:r>
            <a:r>
              <a:rPr lang="ru-RU" sz="2000" dirty="0" smtClean="0"/>
              <a:t>стали</a:t>
            </a:r>
            <a:r>
              <a:rPr lang="ru-RU" sz="2000" i="1" dirty="0" smtClean="0"/>
              <a:t> </a:t>
            </a:r>
            <a:r>
              <a:rPr lang="ru-RU" sz="2000" dirty="0" smtClean="0"/>
              <a:t>смысловой основой мировоззрения, они должны пройти сквозь своего рода личностные фильтры</a:t>
            </a:r>
          </a:p>
          <a:p>
            <a:pPr marL="342900" indent="-342900"/>
            <a:endParaRPr lang="ru-RU" dirty="0" smtClean="0"/>
          </a:p>
        </p:txBody>
      </p:sp>
      <p:pic>
        <p:nvPicPr>
          <p:cNvPr id="5122" name="Picture 2" descr="https://avatars.mds.yandex.net/i?id=ff71baca055100bd95889b3c1d11858da28f9381-455202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3068960"/>
            <a:ext cx="20955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мировоззрения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74838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dirty="0" smtClean="0"/>
              <a:t>     </a:t>
            </a:r>
            <a:r>
              <a:rPr lang="ru-RU" sz="2400" dirty="0" smtClean="0"/>
              <a:t>В процессе выработки мировоззрения человек </a:t>
            </a:r>
            <a:r>
              <a:rPr lang="ru-RU" sz="2400" b="1" i="1" dirty="0" smtClean="0"/>
              <a:t>понимает</a:t>
            </a:r>
            <a:r>
              <a:rPr lang="ru-RU" sz="2400" i="1" dirty="0" smtClean="0"/>
              <a:t> и </a:t>
            </a:r>
            <a:r>
              <a:rPr lang="ru-RU" sz="2400" b="1" i="1" dirty="0" smtClean="0"/>
              <a:t>осознает</a:t>
            </a:r>
            <a:r>
              <a:rPr lang="ru-RU" sz="2400" i="1" dirty="0" smtClean="0"/>
              <a:t> </a:t>
            </a:r>
            <a:r>
              <a:rPr lang="ru-RU" sz="2400" dirty="0" smtClean="0"/>
              <a:t>свои знания, </a:t>
            </a:r>
            <a:r>
              <a:rPr lang="ru-RU" sz="2400" b="1" i="1" dirty="0" smtClean="0"/>
              <a:t>соотносит</a:t>
            </a:r>
            <a:r>
              <a:rPr lang="ru-RU" sz="2400" i="1" dirty="0" smtClean="0"/>
              <a:t> их </a:t>
            </a:r>
            <a:r>
              <a:rPr lang="ru-RU" sz="2400" dirty="0" smtClean="0"/>
              <a:t>с интересами, потребностями, чувствами, желаниями </a:t>
            </a:r>
          </a:p>
          <a:p>
            <a:pPr marL="342900" indent="-342900"/>
            <a:r>
              <a:rPr lang="ru-RU" sz="2400" dirty="0" smtClean="0"/>
              <a:t>       </a:t>
            </a:r>
          </a:p>
          <a:p>
            <a:pPr marL="342900" indent="-342900"/>
            <a:endParaRPr lang="ru-RU" sz="2400" dirty="0" smtClean="0"/>
          </a:p>
          <a:p>
            <a:pPr marL="342900" indent="-342900"/>
            <a:endParaRPr lang="ru-RU" sz="2400" dirty="0" smtClean="0"/>
          </a:p>
          <a:p>
            <a:pPr marL="342900" indent="-342900"/>
            <a:r>
              <a:rPr lang="ru-RU" sz="2400" dirty="0" smtClean="0"/>
              <a:t>      В результате формируется следующий, более высокий слой мировоззрения, состоящий из оценочных суждений</a:t>
            </a:r>
            <a:endParaRPr lang="ru-RU" sz="24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139952" y="3573016"/>
            <a:ext cx="268608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мировоззрения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556792"/>
            <a:ext cx="74888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Второй вопрос связан с рассмотрением мировоззрения с </a:t>
            </a:r>
            <a:r>
              <a:rPr lang="ru-RU" i="1" dirty="0" smtClean="0"/>
              <a:t>психолого-педагогических позиций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Как форма индивидуального сознания, особенности которого определяются возрастными и личностными характеристиками</a:t>
            </a:r>
          </a:p>
          <a:p>
            <a:endParaRPr lang="ru-RU" dirty="0" smtClean="0"/>
          </a:p>
          <a:p>
            <a:r>
              <a:rPr lang="ru-RU" dirty="0" smtClean="0"/>
              <a:t> В структуре мировоззрения выделяются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ценностные,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когнитивные,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эмоционально-волевые,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err="1" smtClean="0"/>
              <a:t>мотивационно-потребностные</a:t>
            </a:r>
            <a:r>
              <a:rPr lang="ru-RU" dirty="0" smtClean="0"/>
              <a:t>,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Рефлексивные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и поведенческие компоненты, которые тесно взаимосвязаны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мировоззрения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66967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Основными </a:t>
            </a:r>
            <a:r>
              <a:rPr lang="ru-RU" i="1" dirty="0" smtClean="0"/>
              <a:t>структурными элементами </a:t>
            </a:r>
            <a:r>
              <a:rPr lang="ru-RU" dirty="0" smtClean="0"/>
              <a:t>мировоззрения, по мнению современного российского психолога Д. А. Леонтьева, служат обобщенные суждения — </a:t>
            </a:r>
            <a:r>
              <a:rPr lang="ru-RU" u="sng" dirty="0" smtClean="0"/>
              <a:t>генерализации</a:t>
            </a:r>
            <a:r>
              <a:rPr lang="ru-RU" dirty="0" smtClean="0"/>
              <a:t>, которые «имеют отношение не только к знаниям, сформулированным самим человеком в виде обобщений индивидуального опыта, но и к обобщениям, заимствованным из культуры и от других людей в  готовом виде»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r>
              <a:rPr lang="ru-RU" dirty="0" smtClean="0"/>
              <a:t>   Примером таких генерализаций являются пословицы — высказывания, в которых выражена народная мудрость </a:t>
            </a:r>
          </a:p>
          <a:p>
            <a:r>
              <a:rPr lang="ru-RU" dirty="0" smtClean="0"/>
              <a:t>«Без труда не выловишь и рыбку из пруда»</a:t>
            </a:r>
          </a:p>
          <a:p>
            <a:r>
              <a:rPr lang="ru-RU" dirty="0" smtClean="0"/>
              <a:t>«Как аукнется, так и откликнется» </a:t>
            </a:r>
          </a:p>
          <a:p>
            <a:r>
              <a:rPr lang="ru-RU" dirty="0" smtClean="0"/>
              <a:t>«Закон — что дышло: куда повернёшь — туда и вышло»</a:t>
            </a:r>
          </a:p>
          <a:p>
            <a:r>
              <a:rPr lang="ru-RU" dirty="0" smtClean="0"/>
              <a:t>«В родной семье и каша гуще»</a:t>
            </a:r>
          </a:p>
          <a:p>
            <a:endParaRPr lang="ru-RU" dirty="0" smtClean="0"/>
          </a:p>
          <a:p>
            <a:r>
              <a:rPr lang="ru-RU" dirty="0" smtClean="0"/>
              <a:t>  Таким образом, мировоззрение включает </a:t>
            </a:r>
            <a:r>
              <a:rPr lang="ru-RU" b="1" dirty="0" smtClean="0"/>
              <a:t>представления, ценности, интересы, потребности, убеждения, идеалы</a:t>
            </a:r>
            <a:endParaRPr lang="ru-RU" b="1" dirty="0"/>
          </a:p>
        </p:txBody>
      </p:sp>
      <p:pic>
        <p:nvPicPr>
          <p:cNvPr id="3076" name="Picture 4" descr="http://www.gestaltism.ru/wp-content/uploads/2016/02/335x498_1_337633f78bfaa26f639f5ca36413910f@350x521_0xc0a8392b_43235442614326543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1700808"/>
            <a:ext cx="1670899" cy="2483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мировоззрения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88840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Третий вопрос во многом характеризует </a:t>
            </a:r>
            <a:r>
              <a:rPr lang="ru-RU" i="1" dirty="0" smtClean="0"/>
              <a:t>социально-политическое понимание мировоззрения</a:t>
            </a:r>
          </a:p>
          <a:p>
            <a:endParaRPr lang="ru-RU" i="1" dirty="0" smtClean="0"/>
          </a:p>
          <a:p>
            <a:r>
              <a:rPr lang="ru-RU" dirty="0" smtClean="0"/>
              <a:t> Как осознание человеком себя в социально-политической реальности, выработкой своих ценностных позиций по отношению к ее ключевым объектам — 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другим людям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социальным и политическим группам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обществу в целом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политическим и государственным институтам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своей стране и другим странам </a:t>
            </a:r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мировоззрения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582340"/>
            <a:ext cx="78488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itchFamily="34" charset="0"/>
              <a:buChar char="•"/>
            </a:pPr>
            <a:r>
              <a:rPr lang="ru-RU" sz="2000" dirty="0" smtClean="0"/>
              <a:t>Мировоззрение личности, как правило, обусловлено социальной принадлежностью</a:t>
            </a:r>
          </a:p>
          <a:p>
            <a:pPr fontAlgn="base">
              <a:buFont typeface="Arial" pitchFamily="34" charset="0"/>
              <a:buChar char="•"/>
            </a:pPr>
            <a:endParaRPr lang="ru-RU" sz="2000" dirty="0" smtClean="0"/>
          </a:p>
          <a:p>
            <a:pPr fontAlgn="base">
              <a:buFont typeface="Arial" pitchFamily="34" charset="0"/>
              <a:buChar char="•"/>
            </a:pPr>
            <a:r>
              <a:rPr lang="ru-RU" sz="2000" dirty="0" smtClean="0"/>
              <a:t>Мировоззрение служит высшим регулятором поведения и действий личности</a:t>
            </a:r>
          </a:p>
          <a:p>
            <a:pPr fontAlgn="base"/>
            <a:endParaRPr lang="ru-RU" sz="2000" dirty="0" smtClean="0"/>
          </a:p>
          <a:p>
            <a:pPr fontAlgn="base">
              <a:buFont typeface="Arial" pitchFamily="34" charset="0"/>
              <a:buChar char="•"/>
            </a:pPr>
            <a:r>
              <a:rPr lang="ru-RU" sz="2000" dirty="0" smtClean="0"/>
              <a:t>Импульс к действию, возникший под влиянием внутренних условий или внешних обстоятельств, соотносится с морально-политическими взглядами одного человека и соответственно санкционируется или затормаживается им</a:t>
            </a:r>
          </a:p>
          <a:p>
            <a:pPr fontAlgn="base"/>
            <a:endParaRPr lang="ru-RU" sz="2000" dirty="0" smtClean="0"/>
          </a:p>
          <a:p>
            <a:pPr fontAlgn="base">
              <a:buFont typeface="Arial" pitchFamily="34" charset="0"/>
              <a:buChar char="•"/>
            </a:pPr>
            <a:r>
              <a:rPr lang="ru-RU" sz="2000" dirty="0" smtClean="0"/>
              <a:t>Твердость мировоззрения придает определенность и стойкость личности</a:t>
            </a: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6672"/>
            <a:ext cx="88924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обозначения </a:t>
            </a:r>
            <a:r>
              <a:rPr lang="ru-RU" dirty="0" err="1" smtClean="0"/>
              <a:t>социокультурных</a:t>
            </a:r>
            <a:r>
              <a:rPr lang="ru-RU" dirty="0" smtClean="0"/>
              <a:t> особенностей той или иной цивилизации, отражающих ее «человеческое» измерение, в современной науке используются разные понятия —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культура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менталитет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идентичность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культурный код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</a:t>
            </a:r>
            <a:r>
              <a:rPr lang="ru-RU" b="1" dirty="0" err="1" smtClean="0"/>
              <a:t>Я-концепция</a:t>
            </a:r>
            <a:endParaRPr lang="ru-RU" b="1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идеология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традиции и прочие</a:t>
            </a:r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  <a:p>
            <a:r>
              <a:rPr lang="ru-RU" dirty="0" smtClean="0"/>
              <a:t> Эти понятия являются многозначными и применяются в разных областях </a:t>
            </a:r>
            <a:r>
              <a:rPr lang="ru-RU" dirty="0" err="1" smtClean="0"/>
              <a:t>социогуманитарного</a:t>
            </a:r>
            <a:r>
              <a:rPr lang="ru-RU" dirty="0" smtClean="0"/>
              <a:t> знания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Все они связаны с нематериальной (интеллектуальной) деятельностью людей в рамках больших социальных общностей и </a:t>
            </a:r>
            <a:r>
              <a:rPr lang="ru-RU" b="1" dirty="0" smtClean="0"/>
              <a:t>используются для того, чтобы обозначать их исторически сложившийся </a:t>
            </a:r>
            <a:r>
              <a:rPr lang="ru-RU" b="1" u="sng" dirty="0" smtClean="0"/>
              <a:t>самобытный характер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     Каждое из этих понятий акцентирует внимание на отдельных аспектах </a:t>
            </a:r>
            <a:r>
              <a:rPr lang="ru-RU" dirty="0" err="1" smtClean="0"/>
              <a:t>социокультурной</a:t>
            </a:r>
            <a:r>
              <a:rPr lang="ru-RU" dirty="0" smtClean="0"/>
              <a:t> жизни народа — ценностях, духовно-нравственных качествах, психологических особенностях, символах и ритуалах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     Перед разговором о каком-то понятии проще всего опереться на его общепринятое определение. Но у гуманитариев все непросто. Термин «культура» насчитывает свыше 500 определений, какое из них выбрать? </a:t>
            </a:r>
          </a:p>
          <a:p>
            <a:pPr>
              <a:buNone/>
            </a:pPr>
            <a:r>
              <a:rPr lang="ru-RU" sz="2400" b="1" dirty="0" smtClean="0"/>
              <a:t>      Культура </a:t>
            </a:r>
            <a:r>
              <a:rPr lang="ru-RU" sz="2400" dirty="0" smtClean="0"/>
              <a:t>(лат. </a:t>
            </a:r>
            <a:r>
              <a:rPr lang="ru-RU" sz="2400" dirty="0" err="1" smtClean="0"/>
              <a:t>cultura</a:t>
            </a:r>
            <a:r>
              <a:rPr lang="ru-RU" sz="2400" dirty="0" smtClean="0"/>
              <a:t> возделывание, воспитание, образование, почитание)  многозначное понятие, употребляемое   для обозначения исторически определенного уровня развития общества, творческих сил и развития способностей человека, выраженного в типах, формах организации жизни и деятельности людей, а также в создаваемых ими материальных и духовных ценностях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Традиция</a:t>
            </a:r>
            <a:r>
              <a:rPr lang="ru-RU" sz="2400" dirty="0" smtClean="0"/>
              <a:t> (от лат. </a:t>
            </a:r>
            <a:r>
              <a:rPr lang="ru-RU" sz="2400" dirty="0" err="1" smtClean="0"/>
              <a:t>traditio</a:t>
            </a:r>
            <a:r>
              <a:rPr lang="ru-RU" sz="2400" dirty="0" smtClean="0"/>
              <a:t> - передача; предание), элементы социального и культурного наследия, передающиеся от поколения к поколению и сохраняющиеся в определённых обществах, классах и социальных группах в течение длительного времени; охватывает объекты социального наследия (материальные и духовные ценности); процесс социального наследования; его способы.</a:t>
            </a:r>
          </a:p>
          <a:p>
            <a:r>
              <a:rPr lang="ru-RU" sz="2400" dirty="0" smtClean="0"/>
              <a:t> В качестве традиций выступают определённые общественные установления, нормы поведения, ценности, идеи, обычаи, обряды и т.д.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ОСНОВЫ РОССИЙСКОЙ ГОСУДАРСТВЕННОСТИ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 Кризис идентичности </a:t>
            </a:r>
            <a:r>
              <a:rPr lang="ru-RU" sz="2400" dirty="0" smtClean="0"/>
              <a:t>охватил общество ставшее особенно уязвимой для деструктивных влияний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Данный курс призван отчасти решить проблему идентичности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000" i="1" dirty="0" smtClean="0"/>
              <a:t>Познание России позволит преодолеть разрыв между фактической идентичностью человека, его объективной причастностью к определенному </a:t>
            </a:r>
            <a:r>
              <a:rPr lang="ru-RU" sz="2000" i="1" dirty="0" err="1" smtClean="0"/>
              <a:t>социокультурному</a:t>
            </a:r>
            <a:r>
              <a:rPr lang="ru-RU" sz="2000" i="1" dirty="0" smtClean="0"/>
              <a:t> миру и осознанием этой идентичности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endParaRPr lang="ru-RU" sz="2400" b="1" dirty="0" smtClean="0"/>
          </a:p>
          <a:p>
            <a:pPr>
              <a:buNone/>
            </a:pPr>
            <a:endParaRPr lang="ru-RU" sz="2400" b="1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Необычные традиции в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   Иностранцев удивляют некоторые обычаи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Посидеть на дорожку несколько секунд в полной тишине, когда чемоданы уже упакованы и такси ждет у подъезда. Никто не может объяснить, зачем это, но все считают, может случиться что-то плохое, если не присядешь перед дорогой </a:t>
            </a:r>
          </a:p>
          <a:p>
            <a:r>
              <a:rPr lang="ru-RU" dirty="0" smtClean="0"/>
              <a:t>Поздравлять друг друга с легким паром после бани или душа. Обычай пришел с тех времен, когда бани топились по-черному, и запросто можно было угореть </a:t>
            </a:r>
          </a:p>
          <a:p>
            <a:r>
              <a:rPr lang="ru-RU" dirty="0" smtClean="0"/>
              <a:t>Дарить только нечетное количество цветов, а четное нести на кладбище</a:t>
            </a:r>
          </a:p>
          <a:p>
            <a:r>
              <a:rPr lang="ru-RU" dirty="0" smtClean="0"/>
              <a:t>В татарских деревнях соблюдают старый обычай не готовить пищу в доме покойного в течение трех дней после смерти. В эти дни семью умершего соседи поочередно приглашают к себе на обед и на ужин</a:t>
            </a:r>
          </a:p>
          <a:p>
            <a:r>
              <a:rPr lang="ru-RU" dirty="0" smtClean="0"/>
              <a:t>У вепсов, живущих в Карелии, Ленинградской и Вологодской областях есть обычай «</a:t>
            </a:r>
            <a:r>
              <a:rPr lang="ru-RU" dirty="0" err="1" smtClean="0"/>
              <a:t>веселения</a:t>
            </a:r>
            <a:r>
              <a:rPr lang="ru-RU" dirty="0" smtClean="0"/>
              <a:t> покойника», распространенный на тех умерших, которые не успели вступить в брак. Похороны похожи на веселый праздник: нарядные люди пляшут и поют.</a:t>
            </a:r>
          </a:p>
        </p:txBody>
      </p:sp>
      <p:pic>
        <p:nvPicPr>
          <p:cNvPr id="52226" name="Picture 2" descr="https://s9.travelask.ru/system/images/files/001/519/575/wysiwyg_jpg/original_%281%29.jpg?16454630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268760"/>
            <a:ext cx="2706204" cy="18052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Культура, традиции, творчество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600" dirty="0" smtClean="0"/>
              <a:t>Основным социальным смыслом культуры является передача от поколения к поколению социального опыта, под типичным следует понимать не только традиционное в жизни общества воспроизводства исторически предшествующих социальных форм, но и  творческие традиции, типичные для конкретной  общественной целостности</a:t>
            </a:r>
          </a:p>
          <a:p>
            <a:r>
              <a:rPr lang="ru-RU" sz="2600" dirty="0" smtClean="0"/>
              <a:t> Введение в понятие « культура» категории «творчество» необходимо в силу того, что творческая деятельность всегда направлена на расширение (изменение) границ культуры; на отрицание ставшего привычным (типичным) и создание нового (нетипичного)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Менталитет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endParaRPr lang="ru-RU" sz="2000" dirty="0" smtClean="0"/>
          </a:p>
          <a:p>
            <a:r>
              <a:rPr lang="ru-RU" sz="2400" dirty="0" smtClean="0"/>
              <a:t>Этимология слова восходит к латыни: </a:t>
            </a:r>
          </a:p>
          <a:p>
            <a:pPr>
              <a:buNone/>
            </a:pPr>
            <a:r>
              <a:rPr lang="ru-RU" sz="2400" dirty="0" smtClean="0"/>
              <a:t>       </a:t>
            </a:r>
            <a:r>
              <a:rPr lang="ru-RU" sz="2400" dirty="0" err="1" smtClean="0"/>
              <a:t>mens</a:t>
            </a:r>
            <a:r>
              <a:rPr lang="ru-RU" sz="2400" dirty="0" smtClean="0"/>
              <a:t> - ум, мышление, образ мыслей, душевный склад. </a:t>
            </a:r>
          </a:p>
          <a:p>
            <a:pPr>
              <a:buNone/>
            </a:pPr>
            <a:r>
              <a:rPr lang="ru-RU" sz="2400" dirty="0" smtClean="0"/>
              <a:t>      Его появление стало своеобразной реакцией на свойственное просвещению отождествление сознания с разумом</a:t>
            </a:r>
          </a:p>
          <a:p>
            <a:r>
              <a:rPr lang="ru-RU" sz="2400" dirty="0" smtClean="0"/>
              <a:t> В действительности менталитет - нечто общее, лежащее в основе сознательного и бессознательного, логического и эмоционального, глубинный, трудно фиксируемый источник мышления и эмоций. Это понятие объединяет в себе многообразие смыслов и значений, ассоциирующихся с проблемой </a:t>
            </a:r>
            <a:r>
              <a:rPr lang="ru-RU" sz="2400" u="sng" dirty="0" smtClean="0"/>
              <a:t>национального своеобразия</a:t>
            </a:r>
            <a:r>
              <a:rPr lang="ru-RU" sz="2400" dirty="0" smtClean="0"/>
              <a:t>, </a:t>
            </a:r>
            <a:r>
              <a:rPr lang="ru-RU" sz="2400" u="sng" dirty="0" smtClean="0"/>
              <a:t>особенностей национальной культуры</a:t>
            </a:r>
            <a:endParaRPr lang="ru-RU" sz="24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Менталитет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t"/>
            <a:r>
              <a:rPr lang="ru-RU" sz="2600" dirty="0" smtClean="0"/>
              <a:t>Менталитет - это интегральная характеристика людей, живущих в конкретной культуре, с их особым способом восприятия мира, образом мыслей, иерархией жизненных ценностей, формами бытового и социального поведения</a:t>
            </a:r>
          </a:p>
          <a:p>
            <a:pPr fontAlgn="t">
              <a:buNone/>
            </a:pPr>
            <a:endParaRPr lang="ru-RU" sz="2600" dirty="0" smtClean="0"/>
          </a:p>
          <a:p>
            <a:r>
              <a:rPr lang="ru-RU" sz="2600" dirty="0" smtClean="0"/>
              <a:t>что </a:t>
            </a:r>
            <a:r>
              <a:rPr lang="ru-RU" sz="2600" b="1" dirty="0" smtClean="0"/>
              <a:t>менталитет</a:t>
            </a:r>
            <a:r>
              <a:rPr lang="ru-RU" sz="2600" dirty="0" smtClean="0"/>
              <a:t> – при всей своей относительной исторической изменчивости – в своих основах постоянный, стабильный, а потому представляющий наиболее общее содержание, объединяющее в себе различные исторические эпохи в развитии национальной истории и культуры.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Менталитет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Российский менталитет нельзя механически отождествлять с русским народом. Носителей российского менталитета немало и среди представителей других народов. А восприятие русского характера, как показывают исследования, практически не связано ни с типом гражданской самоидентификации, ни с представлениями о желательной модели национально-государственного устройства, ни с выбором того или иного определения понятия «русский»</a:t>
            </a:r>
          </a:p>
          <a:p>
            <a:endParaRPr lang="ru-RU" dirty="0" smtClean="0"/>
          </a:p>
          <a:p>
            <a:r>
              <a:rPr lang="ru-RU" dirty="0" err="1" smtClean="0"/>
              <a:t>Менталитетообразующие</a:t>
            </a:r>
            <a:r>
              <a:rPr lang="ru-RU" dirty="0" smtClean="0"/>
              <a:t> константы формируются под воздействием трёх причин:</a:t>
            </a:r>
          </a:p>
          <a:p>
            <a:r>
              <a:rPr lang="ru-RU" dirty="0" smtClean="0"/>
              <a:t>1) </a:t>
            </a:r>
            <a:r>
              <a:rPr lang="ru-RU" b="1" i="1" dirty="0" smtClean="0"/>
              <a:t>географических факторов </a:t>
            </a:r>
            <a:r>
              <a:rPr lang="ru-RU" dirty="0" smtClean="0"/>
              <a:t>– особенностей территории: её размера, климата, ландшафта, типа почв, богатства недр, животного и растительного мира и др., обобщённо называемых далее природой;</a:t>
            </a:r>
          </a:p>
          <a:p>
            <a:r>
              <a:rPr lang="ru-RU" dirty="0" smtClean="0"/>
              <a:t>2) </a:t>
            </a:r>
            <a:r>
              <a:rPr lang="ru-RU" b="1" i="1" dirty="0" smtClean="0"/>
              <a:t>генетических факторов </a:t>
            </a:r>
            <a:r>
              <a:rPr lang="ru-RU" dirty="0" smtClean="0"/>
              <a:t>– особенностей генетического механизма наследования типичных для населения психофизиологических признаков, приобретённых под воздействием природы в процессе естественного отбора;</a:t>
            </a:r>
          </a:p>
          <a:p>
            <a:r>
              <a:rPr lang="ru-RU" dirty="0" smtClean="0"/>
              <a:t>3) </a:t>
            </a:r>
            <a:r>
              <a:rPr lang="ru-RU" b="1" i="1" dirty="0" smtClean="0"/>
              <a:t>социальных факторов </a:t>
            </a:r>
            <a:r>
              <a:rPr lang="ru-RU" dirty="0" smtClean="0"/>
              <a:t>– объективных особенностей истории появления и существования народа.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идентичности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12776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Проблема идентичности в XX веке становится важной темой для дискуссий в контексте наук, посвященных изучению человека - </a:t>
            </a:r>
            <a:r>
              <a:rPr lang="ru-RU" sz="2000" i="1" dirty="0" smtClean="0"/>
              <a:t>социальной философии, психологии, антропологии и т.п. </a:t>
            </a:r>
          </a:p>
          <a:p>
            <a:endParaRPr lang="ru-RU" sz="2000" dirty="0" smtClean="0"/>
          </a:p>
          <a:p>
            <a:r>
              <a:rPr lang="ru-RU" sz="2000" dirty="0" smtClean="0"/>
              <a:t>      Ученые подходят к обсуждению этой темы с различных позиций, однако соглашаются друг с другом в том, что </a:t>
            </a:r>
            <a:r>
              <a:rPr lang="ru-RU" sz="2000" b="1" dirty="0" smtClean="0"/>
              <a:t>понятие идентичности носит сложный комплексный характер и его необходимо рассматривать в междисциплинарном контексте</a:t>
            </a:r>
            <a:r>
              <a:rPr lang="ru-RU" sz="2000" dirty="0" smtClean="0"/>
              <a:t>, ведь только такой подход сможет полностью раскрыть связанные с темой идентичности феномены –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b="1" dirty="0" smtClean="0"/>
              <a:t>личность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границы человеческого «Я»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смысл существования и природы человека</a:t>
            </a:r>
            <a:endParaRPr lang="ru-RU" sz="20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идентичности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65527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самом общем виде понятие идентичность (от лат. </a:t>
            </a:r>
            <a:r>
              <a:rPr lang="ru-RU" sz="2000" dirty="0" err="1" smtClean="0"/>
              <a:t>identificare</a:t>
            </a:r>
            <a:r>
              <a:rPr lang="ru-RU" sz="2000" dirty="0" smtClean="0"/>
              <a:t> - отождествлять)  - постоянное соотнесение человека со своим собственным «я» вне зависимости от его изменчивости, «субъективное, вдохновенное ощущение тождества и целостности» </a:t>
            </a:r>
          </a:p>
          <a:p>
            <a:endParaRPr lang="ru-RU" sz="2000" dirty="0" smtClean="0"/>
          </a:p>
          <a:p>
            <a:r>
              <a:rPr lang="ru-RU" sz="2000" dirty="0" smtClean="0"/>
              <a:t>Американский психолог и философ А.Г. </a:t>
            </a:r>
            <a:r>
              <a:rPr lang="ru-RU" sz="2000" dirty="0" err="1" smtClean="0"/>
              <a:t>Маслоу</a:t>
            </a:r>
            <a:r>
              <a:rPr lang="ru-RU" sz="2000" dirty="0" smtClean="0"/>
              <a:t> (1908-1970) считал потребность в </a:t>
            </a:r>
            <a:r>
              <a:rPr lang="ru-RU" sz="2000" dirty="0" err="1" smtClean="0"/>
              <a:t>самоидентичности</a:t>
            </a:r>
            <a:r>
              <a:rPr lang="ru-RU" sz="2000" dirty="0" smtClean="0"/>
              <a:t> третьей базовой потребностью человека после удовлетворения физических потребностей и потребности в социальной защищенности</a:t>
            </a:r>
          </a:p>
        </p:txBody>
      </p:sp>
      <p:pic>
        <p:nvPicPr>
          <p:cNvPr id="17410" name="Picture 2" descr="https://impulsion.ru/wp-content/uploads/2019/08/Piramida-potrebnostej-Maslou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437112"/>
            <a:ext cx="2539739" cy="2216268"/>
          </a:xfrm>
          <a:prstGeom prst="rect">
            <a:avLst/>
          </a:prstGeom>
          <a:noFill/>
        </p:spPr>
      </p:pic>
      <p:pic>
        <p:nvPicPr>
          <p:cNvPr id="17412" name="Picture 4" descr="https://mstore57.ru/wp-content/uploads/1550516470_abraham-masl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636912"/>
            <a:ext cx="1812404" cy="2729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идентичности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84784"/>
            <a:ext cx="55446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 мнению же немецкого философа, психолога и социолога, Эриха </a:t>
            </a:r>
            <a:r>
              <a:rPr lang="ru-RU" dirty="0" err="1" smtClean="0"/>
              <a:t>Фромма</a:t>
            </a:r>
            <a:r>
              <a:rPr lang="ru-RU" dirty="0" smtClean="0"/>
              <a:t> (1900-1980), потребность очертить границы своего «я» связана с самой природой человека. </a:t>
            </a:r>
          </a:p>
          <a:p>
            <a:endParaRPr lang="ru-RU" dirty="0" smtClean="0"/>
          </a:p>
          <a:p>
            <a:r>
              <a:rPr lang="ru-RU" i="1" dirty="0" smtClean="0"/>
              <a:t>Животное в природе не осознает себя и у него нет проблемы в </a:t>
            </a:r>
            <a:r>
              <a:rPr lang="ru-RU" i="1" dirty="0" err="1" smtClean="0"/>
              <a:t>самотождественности</a:t>
            </a:r>
            <a:r>
              <a:rPr lang="ru-RU" i="1" dirty="0" smtClean="0"/>
              <a:t>. Человек же обладает разумом и, будучи вырванным из природной среды, должен осознать самого себя: «Потребность в эмоциональном </a:t>
            </a:r>
            <a:r>
              <a:rPr lang="ru-RU" i="1" dirty="0" err="1" smtClean="0"/>
              <a:t>самоотождествлении</a:t>
            </a:r>
            <a:r>
              <a:rPr lang="ru-RU" i="1" dirty="0" smtClean="0"/>
              <a:t> укоренена в природе человека, исходит из самих условий человеческого существования и служит источником наших интенсивных устремлений</a:t>
            </a:r>
            <a:r>
              <a:rPr lang="ru-RU" dirty="0" smtClean="0"/>
              <a:t>»</a:t>
            </a:r>
          </a:p>
        </p:txBody>
      </p:sp>
      <p:pic>
        <p:nvPicPr>
          <p:cNvPr id="40962" name="Picture 2" descr="https://avatars.dzeninfra.ru/get-zen_doc/1718877/pub_6102fcf0292f72531f0769f1_6102fd0a906df03da9bfb03a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484784"/>
            <a:ext cx="2584757" cy="3916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идентичности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Одной из самых всеохватывающих теорий идентичности в современной социальной мысли признана работа </a:t>
            </a:r>
            <a:r>
              <a:rPr lang="ru-RU" i="1" dirty="0" smtClean="0"/>
              <a:t>Р. </a:t>
            </a:r>
            <a:r>
              <a:rPr lang="ru-RU" i="1" dirty="0" err="1" smtClean="0"/>
              <a:t>Баумайстера</a:t>
            </a:r>
            <a:r>
              <a:rPr lang="ru-RU" i="1" dirty="0" smtClean="0"/>
              <a:t> «</a:t>
            </a:r>
            <a:r>
              <a:rPr lang="ru-RU" i="1" dirty="0" err="1" smtClean="0"/>
              <a:t>Identity</a:t>
            </a:r>
            <a:r>
              <a:rPr lang="ru-RU" i="1" dirty="0" smtClean="0"/>
              <a:t>. </a:t>
            </a:r>
            <a:r>
              <a:rPr lang="ru-RU" i="1" dirty="0" err="1" smtClean="0"/>
              <a:t>CulturalChange</a:t>
            </a:r>
            <a:r>
              <a:rPr lang="ru-RU" i="1" dirty="0" smtClean="0"/>
              <a:t>». </a:t>
            </a:r>
          </a:p>
          <a:p>
            <a:endParaRPr lang="ru-RU" dirty="0" smtClean="0"/>
          </a:p>
          <a:p>
            <a:r>
              <a:rPr lang="ru-RU" sz="1600" dirty="0" smtClean="0"/>
              <a:t>Главной заслугой ученого является предложенная им в работе всеобъемлющая перспектива исторического развития феномена идентичности. Опираясь на обширный исторический материал, социолог выявляет культурные, экономические, религиозные и философские основания для появления, как социального явления, так и просто понятия идентичность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Проследив взаимосвязь между историей и изменением природы идентичности, </a:t>
            </a:r>
            <a:r>
              <a:rPr lang="ru-RU" dirty="0" err="1" smtClean="0"/>
              <a:t>Баумайстер</a:t>
            </a:r>
            <a:r>
              <a:rPr lang="ru-RU" dirty="0" smtClean="0"/>
              <a:t> выделяет пять этапов формирования идентичности: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Предписание (первобытный род)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Единичная трансформация (раннее средневековье)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Идентичность, определяемая иерархией критериев (позднее средневековье)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Необязательный выбор (XVIII век)</a:t>
            </a:r>
          </a:p>
          <a:p>
            <a:pPr>
              <a:buFont typeface="Arial" pitchFamily="34" charset="0"/>
              <a:buChar char="•"/>
            </a:pPr>
            <a:r>
              <a:rPr lang="ru-RU" b="1" u="sng" dirty="0" smtClean="0"/>
              <a:t>Необходимый выбор (современность</a:t>
            </a:r>
            <a:r>
              <a:rPr lang="ru-RU" b="1" dirty="0" smtClean="0"/>
              <a:t>)</a:t>
            </a:r>
          </a:p>
          <a:p>
            <a:endParaRPr lang="ru-RU" dirty="0" smtClean="0"/>
          </a:p>
          <a:p>
            <a:r>
              <a:rPr lang="ru-RU" dirty="0" smtClean="0"/>
              <a:t>На примере конкретных исторических реалий социолог показывает, как идентичность человека складывается из тех ценностей и норм, которые характерны для определенного промежутка времени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идентичности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Современное состояние культуры разрушает прежние формы центрирования. Изменяются не просто условия жизненной среды и социальное пространство, но подвергается изменениям сложившаяся система коммуникаций, перестраивается внутреннее пространство человека, его отношение к самому себе и миру, трансформируется его индивидуальность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связаны 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268760"/>
          <a:ext cx="8219256" cy="492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идентичности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Научно-технические инновации, появление Интернета, с одной стороны, расширяют границы свобод и возможностей личности, с другой - современный человек, охваченный бурными потоками бытия, оказывается часто не готовым к этим изменениям</a:t>
            </a:r>
          </a:p>
          <a:p>
            <a:endParaRPr lang="ru-RU" dirty="0" smtClean="0"/>
          </a:p>
          <a:p>
            <a:r>
              <a:rPr lang="ru-RU" dirty="0" smtClean="0"/>
              <a:t> В этих условиях возникает высокий риск не только потери идентичности, но и формирования виртуальной, надуманной личности.</a:t>
            </a:r>
          </a:p>
          <a:p>
            <a:endParaRPr lang="ru-RU" dirty="0" smtClean="0"/>
          </a:p>
          <a:p>
            <a:r>
              <a:rPr lang="ru-RU" dirty="0" smtClean="0"/>
              <a:t>На смену личности приходит человек массы. Сегодня человек должен научиться дистанцироваться от потоков бытия, при этом, не отставая от интенсивности происходящих изменений</a:t>
            </a:r>
            <a:endParaRPr lang="ru-RU" dirty="0"/>
          </a:p>
        </p:txBody>
      </p:sp>
      <p:pic>
        <p:nvPicPr>
          <p:cNvPr id="6146" name="Picture 2" descr="C:\Users\Нина\Desktop\Тексты к ОРГ\1673980764_flomaster-club-p-kritika-risunok-vkontakte-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843881"/>
            <a:ext cx="3322712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идентичности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338936" cy="463711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отличие от традиционного общества, где человек сохранял </a:t>
            </a:r>
            <a:r>
              <a:rPr lang="ru-RU" dirty="0" err="1" smtClean="0"/>
              <a:t>самоидентичность</a:t>
            </a:r>
            <a:r>
              <a:rPr lang="ru-RU" dirty="0" smtClean="0"/>
              <a:t> на протяжении всей жизни, в эпоху постмодерна человек должен определить свое «я» из множества вариантов</a:t>
            </a:r>
          </a:p>
          <a:p>
            <a:endParaRPr lang="ru-RU" dirty="0" smtClean="0"/>
          </a:p>
          <a:p>
            <a:r>
              <a:rPr lang="ru-RU" dirty="0" smtClean="0"/>
              <a:t> Человека, потерявшегося в этом многообразии, не нашедшего свою идентичность, можно уподобить человеку без адреса. Он не может ответить на вопрос «Где я нахожусь и куда двигаюсь?»</a:t>
            </a:r>
          </a:p>
          <a:p>
            <a:endParaRPr lang="ru-RU" dirty="0"/>
          </a:p>
        </p:txBody>
      </p:sp>
      <p:pic>
        <p:nvPicPr>
          <p:cNvPr id="6" name="Picture 2" descr="https://avatars.mds.yandex.net/i?id=7501140020eec5c50a7f02ebb9dbfe33ed478049-5228039-images-thumbs&amp;n=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276872"/>
            <a:ext cx="3275856" cy="21370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dirty="0" smtClean="0"/>
              <a:t>Что такое идентичность: определение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88840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/>
              <a:t>       Это самоидентификация, способность личности определять свою принадлежность к какой-либо группе </a:t>
            </a:r>
          </a:p>
          <a:p>
            <a:pPr fontAlgn="base"/>
            <a:endParaRPr lang="ru-RU" sz="2400" dirty="0" smtClean="0"/>
          </a:p>
          <a:p>
            <a:pPr fontAlgn="base"/>
            <a:r>
              <a:rPr lang="ru-RU" sz="2400" dirty="0" smtClean="0"/>
              <a:t>Социальная идентичность важна для развития и становления личности. Без самоопределения мы не можем двигаться вперед, жить среди людей, жить в гармонии с собой</a:t>
            </a:r>
            <a:endParaRPr lang="ru-RU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3600" dirty="0" smtClean="0"/>
              <a:t>Структура идентичности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340768"/>
            <a:ext cx="748883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Э. </a:t>
            </a:r>
            <a:r>
              <a:rPr lang="ru-RU" dirty="0" err="1" smtClean="0"/>
              <a:t>Эриксон</a:t>
            </a:r>
            <a:r>
              <a:rPr lang="ru-RU" dirty="0" smtClean="0"/>
              <a:t> выделил четыре элемента в структуре: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Индивидуальность</a:t>
            </a:r>
          </a:p>
          <a:p>
            <a:r>
              <a:rPr lang="ru-RU" b="1" dirty="0" smtClean="0"/>
              <a:t>    </a:t>
            </a:r>
            <a:r>
              <a:rPr lang="ru-RU" dirty="0" smtClean="0"/>
              <a:t>Человек осознает, что он и его опыт уникален, он воспринимает себя как отдельную, независимую единицу общества</a:t>
            </a:r>
            <a:br>
              <a:rPr lang="ru-RU" dirty="0" smtClean="0"/>
            </a:br>
            <a:r>
              <a:rPr lang="ru-RU" b="1" dirty="0" smtClean="0"/>
              <a:t>Тождественность, целостность</a:t>
            </a:r>
          </a:p>
          <a:p>
            <a:r>
              <a:rPr lang="ru-RU" dirty="0" smtClean="0"/>
              <a:t>    Человек ощущает осмысленность и слаженность жизни. Он видит и принимает связь между прошлым, настоящим, будущим, между тем, каким он был и каким хочет стать</a:t>
            </a:r>
            <a:br>
              <a:rPr lang="ru-RU" dirty="0" smtClean="0"/>
            </a:br>
            <a:r>
              <a:rPr lang="ru-RU" b="1" dirty="0" smtClean="0"/>
              <a:t>Синтез</a:t>
            </a:r>
          </a:p>
          <a:p>
            <a:r>
              <a:rPr lang="ru-RU" b="1" dirty="0" smtClean="0"/>
              <a:t>      </a:t>
            </a:r>
            <a:r>
              <a:rPr lang="ru-RU" dirty="0" smtClean="0"/>
              <a:t>Ощущение внутренней гармонии, единство и синтез образов из детства и настоящего</a:t>
            </a:r>
            <a:br>
              <a:rPr lang="ru-RU" dirty="0" smtClean="0"/>
            </a:br>
            <a:r>
              <a:rPr lang="ru-RU" b="1" dirty="0" smtClean="0"/>
              <a:t>Социальная солидарность</a:t>
            </a:r>
          </a:p>
          <a:p>
            <a:r>
              <a:rPr lang="ru-RU" dirty="0" smtClean="0"/>
              <a:t>      Человек разделяет идеи общества и отдельной группы, к которой относит себя. Он ожидает признания, уважения, поддержки со стороны </a:t>
            </a:r>
            <a:r>
              <a:rPr lang="ru-RU" dirty="0" err="1" smtClean="0"/>
              <a:t>референтной</a:t>
            </a:r>
            <a:r>
              <a:rPr lang="ru-RU" dirty="0" smtClean="0"/>
              <a:t> группы. Он рассчитывает, что ее участники оценят его причастность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идентичности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80728"/>
            <a:ext cx="813690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 err="1" smtClean="0"/>
              <a:t>Гендерная</a:t>
            </a:r>
            <a:r>
              <a:rPr lang="ru-RU" sz="1600" b="1" dirty="0" smtClean="0"/>
              <a:t> идентичность</a:t>
            </a:r>
          </a:p>
          <a:p>
            <a:pPr fontAlgn="base"/>
            <a:r>
              <a:rPr lang="ru-RU" sz="1600" dirty="0" smtClean="0"/>
              <a:t>Не нужно путать с половой и сексуальной идентичностью. </a:t>
            </a:r>
            <a:r>
              <a:rPr lang="ru-RU" sz="1600" dirty="0" err="1" smtClean="0"/>
              <a:t>Гендер</a:t>
            </a:r>
            <a:r>
              <a:rPr lang="ru-RU" sz="1600" dirty="0" smtClean="0"/>
              <a:t> – это система характеристик образа мужчины (</a:t>
            </a:r>
            <a:r>
              <a:rPr lang="ru-RU" sz="1600" dirty="0" err="1" smtClean="0"/>
              <a:t>маскулинность</a:t>
            </a:r>
            <a:r>
              <a:rPr lang="ru-RU" sz="1600" dirty="0" smtClean="0"/>
              <a:t>) и образа женщины (</a:t>
            </a:r>
            <a:r>
              <a:rPr lang="ru-RU" sz="1600" dirty="0" err="1" smtClean="0"/>
              <a:t>феминность</a:t>
            </a:r>
            <a:r>
              <a:rPr lang="ru-RU" sz="1600" dirty="0" smtClean="0"/>
              <a:t>). Это ожидания общества о том, как человек должен себя вести, какими чертами характера обладать, как выглядеть и т.д. Чаще всего </a:t>
            </a:r>
            <a:r>
              <a:rPr lang="ru-RU" sz="1600" dirty="0" err="1" smtClean="0"/>
              <a:t>гендер</a:t>
            </a:r>
            <a:r>
              <a:rPr lang="ru-RU" sz="1600" dirty="0" smtClean="0"/>
              <a:t> соответствует полу, но это не обязательно. Вместе с этим </a:t>
            </a:r>
            <a:r>
              <a:rPr lang="ru-RU" sz="1600" dirty="0" err="1" smtClean="0"/>
              <a:t>гендер</a:t>
            </a:r>
            <a:r>
              <a:rPr lang="ru-RU" sz="1600" dirty="0" smtClean="0"/>
              <a:t> не имеет никакого отношения к сексуальной ориентации, хотя иногда бывает связан с этим.</a:t>
            </a:r>
          </a:p>
          <a:p>
            <a:pPr fontAlgn="base"/>
            <a:r>
              <a:rPr lang="ru-RU" sz="1600" dirty="0" err="1" smtClean="0"/>
              <a:t>Гендерное</a:t>
            </a:r>
            <a:r>
              <a:rPr lang="ru-RU" sz="1600" dirty="0" smtClean="0"/>
              <a:t> самоопределение подразумевает выбор социальной роли в обществе. Как правило, это навязывают еще в детстве. Поэтому мальчики выбирают мужской </a:t>
            </a:r>
            <a:r>
              <a:rPr lang="ru-RU" sz="1600" dirty="0" err="1" smtClean="0"/>
              <a:t>гендер</a:t>
            </a:r>
            <a:r>
              <a:rPr lang="ru-RU" sz="1600" dirty="0" smtClean="0"/>
              <a:t>, девочки – женский. Однако в нашем мире не так уж редко встречаются женственные мужчины и мужественные женщины, а также популярен феномен </a:t>
            </a:r>
            <a:r>
              <a:rPr lang="ru-RU" sz="1600" dirty="0" err="1" smtClean="0"/>
              <a:t>андрогинности</a:t>
            </a:r>
            <a:r>
              <a:rPr lang="ru-RU" sz="1600" dirty="0" smtClean="0"/>
              <a:t>.</a:t>
            </a:r>
          </a:p>
          <a:p>
            <a:pPr fontAlgn="base"/>
            <a:endParaRPr lang="ru-RU" sz="1600" dirty="0" smtClean="0"/>
          </a:p>
          <a:p>
            <a:pPr fontAlgn="base"/>
            <a:endParaRPr lang="ru-RU" sz="1600" dirty="0" smtClean="0"/>
          </a:p>
          <a:p>
            <a:pPr fontAlgn="base"/>
            <a:endParaRPr lang="ru-RU" sz="1600" dirty="0" smtClean="0"/>
          </a:p>
          <a:p>
            <a:pPr fontAlgn="base"/>
            <a:endParaRPr lang="ru-RU" sz="1600" dirty="0" smtClean="0"/>
          </a:p>
          <a:p>
            <a:pPr fontAlgn="base"/>
            <a:r>
              <a:rPr lang="ru-RU" sz="1600" b="1" dirty="0" smtClean="0"/>
              <a:t>Половая идентичность</a:t>
            </a:r>
          </a:p>
          <a:p>
            <a:pPr fontAlgn="base"/>
            <a:r>
              <a:rPr lang="ru-RU" sz="1600" dirty="0" smtClean="0"/>
              <a:t>Пол – это набор психофизиологических характеристик. С полом рождаются. Первое осознание половой принадлежности приходит примерно в 2–3 года.</a:t>
            </a:r>
          </a:p>
          <a:p>
            <a:pPr fontAlgn="base"/>
            <a:r>
              <a:rPr lang="ru-RU" sz="1600" b="1" dirty="0" smtClean="0"/>
              <a:t>Сексуальная идентичность</a:t>
            </a:r>
          </a:p>
          <a:p>
            <a:pPr fontAlgn="base"/>
            <a:r>
              <a:rPr lang="ru-RU" sz="1600" dirty="0" smtClean="0"/>
              <a:t>В этом случае речь идет о сексуальной ориентации. Те есть человек относит себя к </a:t>
            </a:r>
            <a:r>
              <a:rPr lang="ru-RU" sz="1600" dirty="0" err="1" smtClean="0"/>
              <a:t>гетеросексуалистам</a:t>
            </a:r>
            <a:r>
              <a:rPr lang="ru-RU" sz="1600" dirty="0" smtClean="0"/>
              <a:t>, гомосексуалистам или </a:t>
            </a:r>
            <a:r>
              <a:rPr lang="ru-RU" sz="1600" dirty="0" err="1" smtClean="0"/>
              <a:t>бисексуалам</a:t>
            </a:r>
            <a:r>
              <a:rPr lang="ru-RU" sz="1600" dirty="0" smtClean="0"/>
              <a:t>. Пик становления этой идентичности приходится на подростковый–юношеский возраст</a:t>
            </a:r>
          </a:p>
          <a:p>
            <a:pPr fontAlgn="base"/>
            <a:endParaRPr lang="ru-RU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730577"/>
            <a:ext cx="3055998" cy="106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идентичности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40768"/>
            <a:ext cx="777686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 smtClean="0"/>
              <a:t>Этническая идентичность</a:t>
            </a:r>
          </a:p>
          <a:p>
            <a:pPr fontAlgn="base"/>
            <a:r>
              <a:rPr lang="ru-RU" sz="1600" dirty="0" smtClean="0"/>
              <a:t>Это понимание человеком своих корней и ощущение принадлежности к ним, общности с этнической группой. Этническая идентичность во многом зависит от культуры общества. Проявляется на когнитивном, ценностном и эмоциональном уровне</a:t>
            </a:r>
          </a:p>
          <a:p>
            <a:pPr fontAlgn="base"/>
            <a:endParaRPr lang="ru-RU" sz="1600" dirty="0" smtClean="0"/>
          </a:p>
          <a:p>
            <a:pPr fontAlgn="base"/>
            <a:endParaRPr lang="ru-RU" sz="1600" dirty="0" smtClean="0"/>
          </a:p>
          <a:p>
            <a:pPr fontAlgn="base"/>
            <a:endParaRPr lang="ru-RU" sz="1600" dirty="0" smtClean="0"/>
          </a:p>
          <a:p>
            <a:pPr fontAlgn="base"/>
            <a:endParaRPr lang="ru-RU" sz="1600" dirty="0" smtClean="0"/>
          </a:p>
          <a:p>
            <a:pPr fontAlgn="base"/>
            <a:endParaRPr lang="ru-RU" sz="1600" dirty="0" smtClean="0"/>
          </a:p>
          <a:p>
            <a:pPr fontAlgn="base"/>
            <a:endParaRPr lang="ru-RU" sz="1600" dirty="0" smtClean="0"/>
          </a:p>
          <a:p>
            <a:pPr fontAlgn="base"/>
            <a:endParaRPr lang="ru-RU" sz="1600" dirty="0" smtClean="0"/>
          </a:p>
          <a:p>
            <a:pPr fontAlgn="base"/>
            <a:endParaRPr lang="ru-RU" sz="1600" dirty="0" smtClean="0"/>
          </a:p>
          <a:p>
            <a:pPr fontAlgn="base"/>
            <a:endParaRPr lang="ru-RU" sz="1600" dirty="0" smtClean="0"/>
          </a:p>
          <a:p>
            <a:pPr fontAlgn="base"/>
            <a:r>
              <a:rPr lang="ru-RU" sz="1600" b="1" dirty="0" smtClean="0"/>
              <a:t>Национальная идентичность</a:t>
            </a:r>
          </a:p>
          <a:p>
            <a:pPr fontAlgn="base"/>
            <a:r>
              <a:rPr lang="ru-RU" sz="1600" dirty="0" smtClean="0"/>
              <a:t>Формируется в процессе социализации личности. Зависит от общества, в котором живет человек. Предполагает усвоение языка, жестов, мимики, поведения, характерного для того этноса, в котором живет индивид. Конечно же, вместе с этим вырабатывается менталитет, характерный для этого народа.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20888"/>
            <a:ext cx="4424561" cy="225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идентичности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268760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b="1" dirty="0" smtClean="0"/>
          </a:p>
          <a:p>
            <a:pPr fontAlgn="base"/>
            <a:endParaRPr lang="ru-RU" b="1" dirty="0" smtClean="0"/>
          </a:p>
          <a:p>
            <a:pPr fontAlgn="base"/>
            <a:endParaRPr lang="ru-RU" b="1" dirty="0" smtClean="0"/>
          </a:p>
          <a:p>
            <a:pPr fontAlgn="base"/>
            <a:endParaRPr lang="ru-RU" b="1" dirty="0" smtClean="0"/>
          </a:p>
          <a:p>
            <a:pPr fontAlgn="base"/>
            <a:endParaRPr lang="ru-RU" b="1" dirty="0" smtClean="0"/>
          </a:p>
          <a:p>
            <a:pPr fontAlgn="base"/>
            <a:endParaRPr lang="ru-RU" b="1" dirty="0" smtClean="0"/>
          </a:p>
          <a:p>
            <a:pPr fontAlgn="base"/>
            <a:endParaRPr lang="ru-RU" b="1" dirty="0" smtClean="0"/>
          </a:p>
          <a:p>
            <a:pPr fontAlgn="base"/>
            <a:r>
              <a:rPr lang="ru-RU" b="1" dirty="0" smtClean="0"/>
              <a:t>Культурная идентичность</a:t>
            </a:r>
          </a:p>
          <a:p>
            <a:pPr fontAlgn="base"/>
            <a:r>
              <a:rPr lang="ru-RU" dirty="0" smtClean="0"/>
              <a:t>Это принадлежность к культуре какой-либо группы. Человек разделяет ее ценности, нормы, атрибуты. Ярче всего это заметно на примере подростковых субкультур. </a:t>
            </a:r>
          </a:p>
          <a:p>
            <a:pPr fontAlgn="base"/>
            <a:r>
              <a:rPr lang="ru-RU" dirty="0" smtClean="0"/>
              <a:t>     </a:t>
            </a:r>
            <a:r>
              <a:rPr lang="ru-RU" dirty="0" err="1" smtClean="0"/>
              <a:t>Эмо</a:t>
            </a:r>
            <a:r>
              <a:rPr lang="ru-RU" dirty="0" smtClean="0"/>
              <a:t>, готы, рокеры, </a:t>
            </a:r>
            <a:r>
              <a:rPr lang="ru-RU" dirty="0" err="1" smtClean="0"/>
              <a:t>вейперы</a:t>
            </a:r>
            <a:r>
              <a:rPr lang="ru-RU" dirty="0" smtClean="0"/>
              <a:t> – всех и не перечислишь. В широком смысле идентичность культурная – это отождествление индивидом себя с культурой общества, в котором он живет.</a:t>
            </a:r>
          </a:p>
          <a:p>
            <a:pPr fontAlgn="base"/>
            <a:r>
              <a:rPr lang="ru-RU" dirty="0" smtClean="0"/>
              <a:t>Проблема культурной идентичности – очень сложный вопрос. Так как в структуру культурной идентичности входят другие типы: этническая, </a:t>
            </a:r>
            <a:r>
              <a:rPr lang="ru-RU" dirty="0" err="1" smtClean="0"/>
              <a:t>гендерная</a:t>
            </a:r>
            <a:r>
              <a:rPr lang="ru-RU" dirty="0" smtClean="0"/>
              <a:t>, сексуальная, религиозная. Все они взаимосвязаны, а иногда вступают в противоречие друг с другом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124744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/>
              <a:t>Профессиональная идентичность</a:t>
            </a:r>
          </a:p>
          <a:p>
            <a:pPr fontAlgn="base"/>
            <a:r>
              <a:rPr lang="ru-RU" dirty="0" smtClean="0"/>
              <a:t>Выбор профессии, призвания – одна из самых сложных частей самоопределения. Большинство людей считает, что профессиональное самоопределение происходит только в юности. На самом деле это беспрерывный, пожизненный этап. Смена работы или профессии, повышение навыков, прохождение курсов переподготовки и повышения квалификации и т.д. – все это входит в систему профессионального самоопределения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идентичности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3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/>
              <a:t>Политическая идентичность</a:t>
            </a:r>
          </a:p>
          <a:p>
            <a:pPr fontAlgn="base"/>
            <a:r>
              <a:rPr lang="ru-RU" dirty="0" smtClean="0"/>
              <a:t> это устойчивая психологическая взаимосвязь человека с определенным социально-политическим сообществом, в основе которой лежат общие смыслы, ценности, символы, установки социального восприятия и поведения ( см. диаграмму </a:t>
            </a:r>
            <a:r>
              <a:rPr lang="ru-RU" dirty="0" err="1" smtClean="0"/>
              <a:t>Нолана</a:t>
            </a:r>
            <a:r>
              <a:rPr lang="ru-RU" dirty="0" smtClean="0"/>
              <a:t>)</a:t>
            </a:r>
            <a:endParaRPr lang="ru-RU" b="1" dirty="0" smtClean="0"/>
          </a:p>
        </p:txBody>
      </p:sp>
      <p:pic>
        <p:nvPicPr>
          <p:cNvPr id="1026" name="Picture 2" descr="C:\Users\Нина\Desktop\Тексты к ОРГ\5an-SKsJAS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564904"/>
            <a:ext cx="4031729" cy="4031729"/>
          </a:xfrm>
          <a:prstGeom prst="rect">
            <a:avLst/>
          </a:prstGeom>
          <a:noFill/>
        </p:spPr>
      </p:pic>
      <p:pic>
        <p:nvPicPr>
          <p:cNvPr id="1027" name="Picture 3" descr="C:\Users\Нина\Desktop\Тексты к ОРГ\1482516524176106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708920"/>
            <a:ext cx="3565846" cy="38800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идентичности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08920"/>
            <a:ext cx="5040560" cy="378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141277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/>
              <a:t>Идентичность </a:t>
            </a:r>
            <a:r>
              <a:rPr lang="ru-RU" b="1" dirty="0" err="1" smtClean="0"/>
              <a:t>цивилизационная</a:t>
            </a:r>
            <a:endParaRPr lang="ru-RU" b="1" dirty="0" smtClean="0"/>
          </a:p>
          <a:p>
            <a:pPr fontAlgn="base"/>
            <a:r>
              <a:rPr lang="ru-RU" dirty="0" smtClean="0"/>
              <a:t>Это восприятие человеком себя как субъекта конкретной цивилизации. То есть это отношение к конкретному государству, обществу на определенном этапе его развития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Потеря идентичности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28800"/>
            <a:ext cx="82809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b="1" dirty="0" smtClean="0"/>
          </a:p>
          <a:p>
            <a:pPr fontAlgn="base"/>
            <a:r>
              <a:rPr lang="ru-RU" sz="2400" dirty="0" smtClean="0"/>
              <a:t>Причины потери идентичности :</a:t>
            </a:r>
          </a:p>
          <a:p>
            <a:pPr fontAlgn="base"/>
            <a:endParaRPr lang="ru-RU" sz="2400" dirty="0" smtClean="0"/>
          </a:p>
          <a:p>
            <a:pPr fontAlgn="base">
              <a:buFont typeface="Arial" pitchFamily="34" charset="0"/>
              <a:buChar char="•"/>
            </a:pPr>
            <a:r>
              <a:rPr lang="ru-RU" sz="2400" dirty="0" smtClean="0"/>
              <a:t>резкие перемены в обществе (например, многие люди столкнулись с этой проблемой, когда развалился СССР)</a:t>
            </a:r>
          </a:p>
          <a:p>
            <a:pPr fontAlgn="base">
              <a:buFont typeface="Arial" pitchFamily="34" charset="0"/>
              <a:buChar char="•"/>
            </a:pPr>
            <a:endParaRPr lang="ru-RU" sz="2400" dirty="0" smtClean="0"/>
          </a:p>
          <a:p>
            <a:pPr fontAlgn="base">
              <a:buFont typeface="Arial" pitchFamily="34" charset="0"/>
              <a:buChar char="•"/>
            </a:pPr>
            <a:r>
              <a:rPr lang="ru-RU" sz="2400" dirty="0" smtClean="0"/>
              <a:t>серьезные и неблагоприятные изменения в жизни самого человека (увольнение, банкротство, развод, чья-то смерть)</a:t>
            </a:r>
          </a:p>
          <a:p>
            <a:pPr fontAlgn="base">
              <a:buFont typeface="Arial" pitchFamily="34" charset="0"/>
              <a:buChar char="•"/>
            </a:pPr>
            <a:endParaRPr lang="ru-RU" sz="2400" dirty="0" smtClean="0"/>
          </a:p>
          <a:p>
            <a:pPr fontAlgn="base">
              <a:buFont typeface="Arial" pitchFamily="34" charset="0"/>
              <a:buChar char="•"/>
            </a:pPr>
            <a:r>
              <a:rPr lang="ru-RU" sz="2400" dirty="0" smtClean="0"/>
              <a:t>возрастной кризис, например, кризис среднего возраста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ОСНОВЫ РОССИЙСКОЙ ГОСУДАРСТВЕННОСТИ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 Что такое Россия?</a:t>
            </a:r>
          </a:p>
          <a:p>
            <a:pPr>
              <a:buNone/>
            </a:pPr>
            <a:r>
              <a:rPr lang="ru-RU" dirty="0" smtClean="0"/>
              <a:t>2 Российское государство-цивилизация </a:t>
            </a:r>
          </a:p>
          <a:p>
            <a:pPr>
              <a:buNone/>
            </a:pPr>
            <a:r>
              <a:rPr lang="ru-RU" b="1" dirty="0" smtClean="0"/>
              <a:t>3 Российское мировоззрение и ценности российской цивилизации </a:t>
            </a:r>
          </a:p>
          <a:p>
            <a:pPr>
              <a:buNone/>
            </a:pPr>
            <a:r>
              <a:rPr lang="ru-RU" dirty="0" smtClean="0"/>
              <a:t>4 Политическое устройство России</a:t>
            </a:r>
          </a:p>
          <a:p>
            <a:pPr>
              <a:buNone/>
            </a:pPr>
            <a:r>
              <a:rPr lang="ru-RU" b="1" dirty="0" smtClean="0"/>
              <a:t>5 Вызовы будущего и развитие страны</a:t>
            </a:r>
            <a:endParaRPr lang="ru-RU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Я-концепция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844824"/>
            <a:ext cx="78488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Психологические словари трактуют </a:t>
            </a:r>
            <a:r>
              <a:rPr lang="ru-RU" b="1" dirty="0" err="1" smtClean="0"/>
              <a:t>Я-концепцию</a:t>
            </a:r>
            <a:r>
              <a:rPr lang="ru-RU" b="1" dirty="0" smtClean="0"/>
              <a:t> </a:t>
            </a:r>
            <a:r>
              <a:rPr lang="ru-RU" dirty="0" smtClean="0"/>
              <a:t>как </a:t>
            </a:r>
            <a:r>
              <a:rPr lang="ru-RU" i="1" dirty="0" smtClean="0"/>
              <a:t>динамическую систему представлений человека о самом себе. </a:t>
            </a:r>
            <a:r>
              <a:rPr lang="ru-RU" dirty="0" smtClean="0"/>
              <a:t>Английский психолог Р. Бернс в книге «Развитие </a:t>
            </a:r>
            <a:r>
              <a:rPr lang="ru-RU" dirty="0" err="1" smtClean="0"/>
              <a:t>Я-концепции</a:t>
            </a:r>
            <a:r>
              <a:rPr lang="ru-RU" dirty="0" smtClean="0"/>
              <a:t> и воспитание» определяет </a:t>
            </a:r>
            <a:r>
              <a:rPr lang="ru-RU" dirty="0" err="1" smtClean="0"/>
              <a:t>Я-концепцию</a:t>
            </a:r>
            <a:r>
              <a:rPr lang="ru-RU" dirty="0" smtClean="0"/>
              <a:t> как </a:t>
            </a:r>
            <a:r>
              <a:rPr lang="ru-RU" i="1" dirty="0" smtClean="0"/>
              <a:t>«совокупность всех представлений индивида о себе, сопряженную с их оценкой»</a:t>
            </a:r>
          </a:p>
          <a:p>
            <a:r>
              <a:rPr lang="ru-RU" i="1" dirty="0" smtClean="0"/>
              <a:t> </a:t>
            </a:r>
            <a:r>
              <a:rPr lang="ru-RU" dirty="0" err="1" smtClean="0"/>
              <a:t>Я-концепция</a:t>
            </a:r>
            <a:r>
              <a:rPr lang="ru-RU" dirty="0" smtClean="0"/>
              <a:t> (</a:t>
            </a:r>
            <a:r>
              <a:rPr lang="ru-RU" dirty="0" err="1" smtClean="0"/>
              <a:t>Я-образ</a:t>
            </a:r>
            <a:r>
              <a:rPr lang="ru-RU" dirty="0" smtClean="0"/>
              <a:t>) — система представлений индивида о самом себе, осознаваемая, рефлексивная часть личности. Эти представления о себе самом в большей или меньшей степени осознанны и обладают относительной устойчивостью.</a:t>
            </a:r>
          </a:p>
          <a:p>
            <a:r>
              <a:rPr lang="ru-RU" dirty="0" err="1" smtClean="0"/>
              <a:t>Я-концепция</a:t>
            </a:r>
            <a:r>
              <a:rPr lang="ru-RU" dirty="0" smtClean="0"/>
              <a:t> возникает у человека в процессе социального взаимодействия как неизбежный и всегда уникальный результат психического развития, как относительно устойчивое и в то же время подверженное внутренним изменениям и колебаниям психическое приобретение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66124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основе </a:t>
            </a:r>
            <a:r>
              <a:rPr lang="ru-RU" dirty="0" err="1" smtClean="0"/>
              <a:t>Я-концепции</a:t>
            </a:r>
            <a:r>
              <a:rPr lang="ru-RU" dirty="0" smtClean="0"/>
              <a:t> индивид строит взаимодействие с другими людьми и с самим собой 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Культурный код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844824"/>
            <a:ext cx="75608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Интерес ученых к понятию «культурный код» возник на определенном уровне развития семиотической науки в ХХ веке и был связан прежде всего с именами трех европейских </a:t>
            </a:r>
            <a:r>
              <a:rPr lang="ru-RU" dirty="0" err="1" smtClean="0"/>
              <a:t>семиотиков</a:t>
            </a:r>
            <a:r>
              <a:rPr lang="ru-RU" dirty="0" smtClean="0"/>
              <a:t> и </a:t>
            </a:r>
            <a:r>
              <a:rPr lang="ru-RU" dirty="0" err="1" smtClean="0"/>
              <a:t>семиологов</a:t>
            </a:r>
            <a:r>
              <a:rPr lang="ru-RU" dirty="0" smtClean="0"/>
              <a:t>, таких как </a:t>
            </a:r>
          </a:p>
          <a:p>
            <a:r>
              <a:rPr lang="ru-RU" dirty="0" smtClean="0"/>
              <a:t>Ю. Лотман, Р. </a:t>
            </a:r>
            <a:r>
              <a:rPr lang="ru-RU" dirty="0" err="1" smtClean="0"/>
              <a:t>Барт</a:t>
            </a:r>
            <a:r>
              <a:rPr lang="ru-RU" dirty="0" smtClean="0"/>
              <a:t> и У Эко.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Каждый из этих ученых, говоря о культурных кодах, исходил из особых философско-теоретических оснований, исследовал феномены национальной культуры и, находясь в постоянной и открытой дискуссии с другими учеными, приходил к оригинальным выводам</a:t>
            </a:r>
            <a:endParaRPr lang="ru-RU" dirty="0"/>
          </a:p>
        </p:txBody>
      </p:sp>
      <p:pic>
        <p:nvPicPr>
          <p:cNvPr id="10242" name="Picture 2" descr="Юрий Лотман © Lotmaniana Tartuensia / Кафедра русской литературы Тартуского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212976"/>
            <a:ext cx="2016224" cy="1656184"/>
          </a:xfrm>
          <a:prstGeom prst="rect">
            <a:avLst/>
          </a:prstGeom>
          <a:noFill/>
        </p:spPr>
      </p:pic>
      <p:pic>
        <p:nvPicPr>
          <p:cNvPr id="10244" name="Picture 4" descr="http://s2.glbimg.com/zsjpLNg1JgovQ4GNfotFg4nhSUY%3D/1200x/smart/filters:cover%28%29:strip_icc%28%29/i.s3.glbimg.com/v1/AUTH_63b422c2caee4269b8b34177e8876b93/internal_photos/bs/2019/g/G/0oSyJ5RUy8wlQFutuChA/foto06cul-401-livro4-d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212976"/>
            <a:ext cx="1584176" cy="1666986"/>
          </a:xfrm>
          <a:prstGeom prst="rect">
            <a:avLst/>
          </a:prstGeom>
          <a:noFill/>
        </p:spPr>
      </p:pic>
      <p:pic>
        <p:nvPicPr>
          <p:cNvPr id="10246" name="Picture 6" descr="https://avatars.mds.yandex.net/i?id=458c1353d6b6b513dc4f435a8d39d7ef11e52576-5295169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212976"/>
            <a:ext cx="2124236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dirty="0" smtClean="0"/>
              <a:t>Культурный код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44824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Борьба сегодня проходит не между классами, национальностями или религиями, а между культурой и невежеством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Культурный код — уникальные культурные особенности, доставшиеся народам от предков;</a:t>
            </a:r>
            <a:r>
              <a:rPr lang="ru-RU" dirty="0" smtClean="0"/>
              <a:t> </a:t>
            </a:r>
            <a:r>
              <a:rPr lang="ru-RU" b="1" dirty="0" smtClean="0"/>
              <a:t>это закодированная в некой форме информация, позволяющая идентифицировать культуру</a:t>
            </a:r>
            <a:r>
              <a:rPr lang="ru-RU" dirty="0" smtClean="0"/>
              <a:t>. Это не то, что говорится или чётко осознается, а то, что скрыто от понимания, но проявляется в поступках</a:t>
            </a:r>
          </a:p>
          <a:p>
            <a:endParaRPr lang="ru-RU" dirty="0" smtClean="0"/>
          </a:p>
          <a:p>
            <a:r>
              <a:rPr lang="ru-RU" b="1" dirty="0" smtClean="0"/>
              <a:t>Культурный код нации помогает понимать её поведенческие реакции, определяет народную психологию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4797152"/>
            <a:ext cx="2699792" cy="19290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11760" y="5589240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Когда у общества нет цветовой дифференциации штанов, то нет цели! А когда нет цели — нет будущего!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Культурный код</a:t>
            </a:r>
            <a:endParaRPr lang="ru-RU" dirty="0"/>
          </a:p>
        </p:txBody>
      </p:sp>
      <p:sp>
        <p:nvSpPr>
          <p:cNvPr id="61442" name="AutoShape 2" descr="https://alchetron.com/cdn/clotaire-rapaille-f375664d-0d6b-4b19-8bf1-40079815fcd-resize-7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44" name="AutoShape 4" descr="https://alchetron.com/cdn/clotaire-rapaille-f375664d-0d6b-4b19-8bf1-40079815fcd-resize-7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46" name="AutoShape 6" descr="https://alchetron.com/cdn/clotaire-rapaille-f375664d-0d6b-4b19-8bf1-40079815fcd-resize-7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827584" y="1844824"/>
            <a:ext cx="59766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Американский психоаналитик </a:t>
            </a:r>
            <a:r>
              <a:rPr lang="ru-RU" dirty="0" err="1" smtClean="0"/>
              <a:t>Клотер</a:t>
            </a:r>
            <a:r>
              <a:rPr lang="ru-RU" dirty="0" smtClean="0"/>
              <a:t> </a:t>
            </a:r>
            <a:r>
              <a:rPr lang="ru-RU" dirty="0" err="1" smtClean="0"/>
              <a:t>Рапай</a:t>
            </a:r>
            <a:r>
              <a:rPr lang="ru-RU" dirty="0" smtClean="0"/>
              <a:t> в своей книге «Культурный код» писал: </a:t>
            </a:r>
          </a:p>
          <a:p>
            <a:endParaRPr lang="ru-RU" dirty="0" smtClean="0"/>
          </a:p>
          <a:p>
            <a:r>
              <a:rPr lang="ru-RU" i="1" dirty="0" smtClean="0"/>
              <a:t>«Культурный код — это культурное бессознательное. Он определяет набор образов, которые связаны с каким-либо понятием в нашем сознании. Это не то, что мы говорим или четко осознаем, а то, что скрыто даже от нашего собственного понимания, но проявляется в наших поступках. Смысл образов в разных культурах не совпадает»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Любой народ планеты, – прежде всего житель своей страны и мысли и эмоции у него окрашены историей культуры той страны, в которой он проживает</a:t>
            </a:r>
            <a:endParaRPr lang="ru-RU" dirty="0"/>
          </a:p>
        </p:txBody>
      </p:sp>
      <p:sp>
        <p:nvSpPr>
          <p:cNvPr id="61448" name="AutoShape 8" descr="https://alchetron.com/cdn/clotaire-rapaille-f375664d-0d6b-4b19-8bf1-40079815fcd-resize-7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50" name="AutoShape 10" descr="https://alchetron.com/cdn/clotaire-rapaille-f375664d-0d6b-4b19-8bf1-40079815fcd-resize-7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52" name="AutoShape 12" descr="https://alchetron.com/cdn/clotaire-rapaille-f375664d-0d6b-4b19-8bf1-40079815fcd-resize-7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54" name="AutoShape 14" descr="https://alchetron.com/cdn/clotaire-rapaille-f375664d-0d6b-4b19-8bf1-40079815fcd-resize-7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55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916832"/>
            <a:ext cx="2232248" cy="242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s://www.newsler.ru/data/content/2022/116044/10185cea1afd7064ccd4cffb10ebea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72608" cy="36724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80112" y="1340768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Кировские ученые изучают культурный код россиян по книгам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149080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какой степени элементы культурного кода находят отражение в читательских отзывах о книгах? К каким выводам о ценностях и мотивации россиян они могут привести? В конечном итоге, что почитать, чтобы лучше понять себя?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64288" y="2708920"/>
            <a:ext cx="1008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ВятГУ</a:t>
            </a: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628800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Моментальное распространение информации в наш информационный век делает человека с одной стороны гражданином мира, ибо он вовлечен в непрерывный обмен новостями от одного конца мира до другого, с другой - потерянным из собственной </a:t>
            </a:r>
            <a:r>
              <a:rPr lang="ru-RU" dirty="0" err="1" smtClean="0"/>
              <a:t>социокультурной</a:t>
            </a:r>
            <a:r>
              <a:rPr lang="ru-RU" dirty="0" smtClean="0"/>
              <a:t> среды </a:t>
            </a:r>
          </a:p>
          <a:p>
            <a:r>
              <a:rPr lang="ru-RU" dirty="0" smtClean="0"/>
              <a:t>Новая социальная реальность - особенно обострил проблему формирования мировоззрения и поиска идентичности</a:t>
            </a:r>
          </a:p>
          <a:p>
            <a:endParaRPr lang="ru-RU" dirty="0" smtClean="0"/>
          </a:p>
          <a:p>
            <a:r>
              <a:rPr lang="ru-RU" b="1" dirty="0" smtClean="0"/>
              <a:t>Общая и основная проблема всех граждан России — мы не понимаем, во имя чего должны жить, на какие базисные ценности сегодня опираться, и главное — есть ли какая-то </a:t>
            </a:r>
            <a:r>
              <a:rPr lang="ru-RU" b="1" dirty="0" err="1" smtClean="0"/>
              <a:t>цивилизационная</a:t>
            </a:r>
            <a:r>
              <a:rPr lang="ru-RU" b="1" dirty="0" smtClean="0"/>
              <a:t> специфика нашего общественного развития</a:t>
            </a:r>
            <a:endParaRPr lang="ru-RU" b="1" dirty="0"/>
          </a:p>
        </p:txBody>
      </p:sp>
      <p:pic>
        <p:nvPicPr>
          <p:cNvPr id="6146" name="Picture 2" descr="https://avatars.mds.yandex.net/i?id=603812acf2f120a013bafec95c7ae58dbe3d56a4-985742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437112"/>
            <a:ext cx="2799166" cy="18857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ОСНОВЫ РОССИЙСКОЙ ГОСУДАРСТВЕННОСТИ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Блок 1,2, 4 каф. истории и политологии</a:t>
            </a:r>
          </a:p>
          <a:p>
            <a:r>
              <a:rPr lang="ru-RU" dirty="0" smtClean="0"/>
              <a:t>Блок 3, 5 каф. философии (6 корп. 411 ауд.)</a:t>
            </a:r>
          </a:p>
          <a:p>
            <a:endParaRPr lang="ru-RU" dirty="0" smtClean="0"/>
          </a:p>
          <a:p>
            <a:r>
              <a:rPr lang="ru-RU" dirty="0" smtClean="0"/>
              <a:t>Итоговая аттестация:</a:t>
            </a:r>
          </a:p>
          <a:p>
            <a:pPr>
              <a:buNone/>
            </a:pPr>
            <a:r>
              <a:rPr lang="ru-RU" dirty="0" smtClean="0"/>
              <a:t>    Экзамен</a:t>
            </a:r>
          </a:p>
          <a:p>
            <a:pPr>
              <a:buNone/>
            </a:pPr>
            <a:r>
              <a:rPr lang="ru-RU" dirty="0" smtClean="0"/>
              <a:t>    Тестирование в системе </a:t>
            </a:r>
            <a:r>
              <a:rPr lang="en-US" b="1" dirty="0" smtClean="0">
                <a:hlinkClick r:id="rId2"/>
              </a:rPr>
              <a:t> </a:t>
            </a:r>
            <a:r>
              <a:rPr lang="en-US" b="1" dirty="0" err="1" smtClean="0">
                <a:hlinkClick r:id="rId2"/>
              </a:rPr>
              <a:t>DiSpace</a:t>
            </a:r>
            <a:endParaRPr lang="ru-RU" b="1" dirty="0" smtClean="0">
              <a:hlinkClick r:id="rId2"/>
            </a:endParaRPr>
          </a:p>
          <a:p>
            <a:pPr>
              <a:buNone/>
            </a:pPr>
            <a:endParaRPr lang="ru-RU" b="1" dirty="0" smtClean="0">
              <a:hlinkClick r:id="rId2"/>
            </a:endParaRPr>
          </a:p>
          <a:p>
            <a:pPr>
              <a:buNone/>
            </a:pPr>
            <a:endParaRPr lang="ru-RU" u="sng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Лекция 1 Мировоззрение и идентичность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Понятие мировоззрения</a:t>
            </a:r>
          </a:p>
          <a:p>
            <a:r>
              <a:rPr lang="ru-RU" dirty="0" smtClean="0"/>
              <a:t>Культура</a:t>
            </a:r>
          </a:p>
          <a:p>
            <a:r>
              <a:rPr lang="ru-RU" dirty="0" smtClean="0"/>
              <a:t>Менталитет</a:t>
            </a:r>
          </a:p>
          <a:p>
            <a:r>
              <a:rPr lang="ru-RU" dirty="0" smtClean="0"/>
              <a:t>Проблема идентичности</a:t>
            </a:r>
          </a:p>
          <a:p>
            <a:r>
              <a:rPr lang="ru-RU" dirty="0" err="1" smtClean="0"/>
              <a:t>Я-концепция</a:t>
            </a:r>
            <a:endParaRPr lang="ru-RU" dirty="0" smtClean="0"/>
          </a:p>
          <a:p>
            <a:r>
              <a:rPr lang="ru-RU" dirty="0" smtClean="0"/>
              <a:t>Культурный код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мировоззрения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00808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Мировоззрение формируется всей системой понятий и представлений, сложившихся в данном обществе и отражающих определенный способ жизни людей. На этой основе складывается определенное воззрение на мир</a:t>
            </a:r>
          </a:p>
          <a:p>
            <a:endParaRPr lang="ru-RU" dirty="0" smtClean="0"/>
          </a:p>
          <a:p>
            <a:r>
              <a:rPr lang="ru-RU" b="1" dirty="0" smtClean="0"/>
              <a:t>Мировоззрение</a:t>
            </a:r>
            <a:r>
              <a:rPr lang="ru-RU" dirty="0" smtClean="0"/>
              <a:t> </a:t>
            </a:r>
            <a:r>
              <a:rPr lang="ru-RU" i="1" dirty="0" smtClean="0"/>
              <a:t>–</a:t>
            </a:r>
            <a:r>
              <a:rPr lang="ru-RU" dirty="0" smtClean="0"/>
              <a:t> система взглядов на объективный мир и</a:t>
            </a:r>
          </a:p>
          <a:p>
            <a:r>
              <a:rPr lang="ru-RU" dirty="0" smtClean="0"/>
              <a:t> место в нём человека, на отношение человека к окружающей</a:t>
            </a:r>
          </a:p>
          <a:p>
            <a:r>
              <a:rPr lang="ru-RU" dirty="0" smtClean="0"/>
              <a:t> его действительности и самому себе, а также обусловленные</a:t>
            </a:r>
          </a:p>
          <a:p>
            <a:r>
              <a:rPr lang="ru-RU" dirty="0" smtClean="0"/>
              <a:t> этими взглядами основные жизненные позиции людей, их убеждения, идеалы, принципы познания и деятельности, ценностные ориентации</a:t>
            </a:r>
          </a:p>
          <a:p>
            <a:endParaRPr lang="ru-RU" dirty="0" smtClean="0"/>
          </a:p>
          <a:p>
            <a:r>
              <a:rPr lang="ru-RU" dirty="0" smtClean="0"/>
              <a:t>     В качестве </a:t>
            </a:r>
            <a:r>
              <a:rPr lang="ru-RU" b="1" dirty="0" smtClean="0"/>
              <a:t>субъекта</a:t>
            </a:r>
            <a:r>
              <a:rPr lang="ru-RU" dirty="0" smtClean="0"/>
              <a:t> выступают – </a:t>
            </a:r>
            <a:r>
              <a:rPr lang="ru-RU" b="1" dirty="0" smtClean="0"/>
              <a:t>социальная группа и личность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Исходными мировоззренческими понятиями являются </a:t>
            </a:r>
            <a:r>
              <a:rPr lang="ru-RU" b="1" dirty="0" smtClean="0"/>
              <a:t>«мир»</a:t>
            </a:r>
            <a:r>
              <a:rPr lang="ru-RU" dirty="0" smtClean="0"/>
              <a:t> и </a:t>
            </a:r>
            <a:r>
              <a:rPr lang="ru-RU" b="1" dirty="0" smtClean="0"/>
              <a:t>«человек»</a:t>
            </a:r>
          </a:p>
          <a:p>
            <a:r>
              <a:rPr lang="ru-RU" b="1" dirty="0" smtClean="0"/>
              <a:t> </a:t>
            </a:r>
            <a:r>
              <a:rPr lang="ru-RU" dirty="0" smtClean="0"/>
              <a:t>Вопрос о их соотношении — основной мировоззренческий вопрос. Ответы на этот вопрос различны и многообразны, хотя, так или иначе, они зависят от того, что принимается за определяющее — «мир» или «человек» </a:t>
            </a:r>
            <a:endParaRPr lang="ru-RU" dirty="0"/>
          </a:p>
        </p:txBody>
      </p:sp>
      <p:pic>
        <p:nvPicPr>
          <p:cNvPr id="5" name="Picture 4" descr="ANd9GcQcXiUejw1qznCl5tOEaXKEumPjBV-KB211d0AyXhsAuyiepnB4MIN-Ag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2420888"/>
            <a:ext cx="17281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мировоззрения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содержание мировоззрения входят знания, необходимые для самоопределения субъекта и обоснования его отношений к миру.</a:t>
            </a:r>
          </a:p>
          <a:p>
            <a:r>
              <a:rPr lang="ru-RU" dirty="0" smtClean="0"/>
              <a:t> Самоопределяться приходится во многом: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в </a:t>
            </a:r>
            <a:r>
              <a:rPr lang="ru-RU" b="1" dirty="0" err="1" smtClean="0"/>
              <a:t>социокультурных</a:t>
            </a:r>
            <a:r>
              <a:rPr lang="ru-RU" b="1" dirty="0" smtClean="0"/>
              <a:t> ценностях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в идеалах</a:t>
            </a:r>
            <a:r>
              <a:rPr lang="ru-RU" dirty="0" smtClean="0"/>
              <a:t>,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в мировоззренческих вопросах </a:t>
            </a:r>
            <a:r>
              <a:rPr lang="ru-RU" dirty="0" smtClean="0"/>
              <a:t>(к ним, прежде всего, относятся вопросы о смысле существования человека; согласно Г. </a:t>
            </a:r>
            <a:r>
              <a:rPr lang="ru-RU" dirty="0" err="1" smtClean="0"/>
              <a:t>Риккерту</a:t>
            </a:r>
            <a:r>
              <a:rPr lang="ru-RU" dirty="0" smtClean="0"/>
              <a:t>, М. — истолкование смысла жизни),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в собственном самосознании </a:t>
            </a:r>
            <a:r>
              <a:rPr lang="ru-RU" dirty="0" smtClean="0"/>
              <a:t>(общечеловеческом, гражданском, этническом, религиозном, историческом, нравственном, профессиональном и т. д.),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в своих отношениях к миру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   Мировоззрение развивается не по мере усвоения всевозможных знаний о мире и приведения их в какую-либо систему, а по мере расширения сферы самоопределения данной личности и придания ценности разным областям самоопределения.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2866</Words>
  <Application>Microsoft Office PowerPoint</Application>
  <PresentationFormat>Экран (4:3)</PresentationFormat>
  <Paragraphs>313</Paragraphs>
  <Slides>45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ОСНОВЫ РОССИЙСКОЙ ГОСУДАРСТВЕННОСТИ</vt:lpstr>
      <vt:lpstr>ОСНОВЫ РОССИЙСКОЙ ГОСУДАРСТВЕННОСТИ</vt:lpstr>
      <vt:lpstr>Как связаны ?</vt:lpstr>
      <vt:lpstr>ОСНОВЫ РОССИЙСКОЙ ГОСУДАРСТВЕННОСТИ</vt:lpstr>
      <vt:lpstr>ОСНОВЫ РОССИЙСКОЙ ГОСУДАРСТВЕННОСТИ</vt:lpstr>
      <vt:lpstr>Лекция 1 Мировоззрение и идентичность</vt:lpstr>
      <vt:lpstr>План</vt:lpstr>
      <vt:lpstr>Понятие мировоззрения</vt:lpstr>
      <vt:lpstr>Понятие мировоззрения</vt:lpstr>
      <vt:lpstr>Понятие мировоззрения</vt:lpstr>
      <vt:lpstr>Понятие мировоззрения</vt:lpstr>
      <vt:lpstr>Понятие мировоззрения</vt:lpstr>
      <vt:lpstr>Понятие мировоззрения</vt:lpstr>
      <vt:lpstr>Понятие мировоззрения</vt:lpstr>
      <vt:lpstr>Понятие мировоззрения</vt:lpstr>
      <vt:lpstr>Понятие мировоззрения</vt:lpstr>
      <vt:lpstr>Слайд 17</vt:lpstr>
      <vt:lpstr>Культура</vt:lpstr>
      <vt:lpstr>Традиция</vt:lpstr>
      <vt:lpstr>Необычные традиции в России</vt:lpstr>
      <vt:lpstr>Культура, традиции, творчество</vt:lpstr>
      <vt:lpstr>Менталитет</vt:lpstr>
      <vt:lpstr>Менталитет</vt:lpstr>
      <vt:lpstr>Менталитет</vt:lpstr>
      <vt:lpstr>Проблема идентичности</vt:lpstr>
      <vt:lpstr>Проблема идентичности</vt:lpstr>
      <vt:lpstr>Проблема идентичности</vt:lpstr>
      <vt:lpstr>Проблема идентичности</vt:lpstr>
      <vt:lpstr>Проблема идентичности</vt:lpstr>
      <vt:lpstr>Проблема идентичности</vt:lpstr>
      <vt:lpstr>Проблема идентичности</vt:lpstr>
      <vt:lpstr>Что такое идентичность: определение</vt:lpstr>
      <vt:lpstr>Структура идентичности</vt:lpstr>
      <vt:lpstr>Типы идентичности </vt:lpstr>
      <vt:lpstr>Типы идентичности </vt:lpstr>
      <vt:lpstr>Типы идентичности </vt:lpstr>
      <vt:lpstr>Типы идентичности </vt:lpstr>
      <vt:lpstr>Типы идентичности</vt:lpstr>
      <vt:lpstr>Потеря идентичности </vt:lpstr>
      <vt:lpstr>Я-концепция </vt:lpstr>
      <vt:lpstr>Культурный код</vt:lpstr>
      <vt:lpstr>  Культурный код </vt:lpstr>
      <vt:lpstr>Культурный код</vt:lpstr>
      <vt:lpstr>Слайд 44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идентичность: определение</dc:title>
  <dc:creator>Нина</dc:creator>
  <cp:lastModifiedBy>Нина</cp:lastModifiedBy>
  <cp:revision>129</cp:revision>
  <dcterms:created xsi:type="dcterms:W3CDTF">2023-07-25T09:36:08Z</dcterms:created>
  <dcterms:modified xsi:type="dcterms:W3CDTF">2023-09-05T14:16:22Z</dcterms:modified>
</cp:coreProperties>
</file>