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708" r:id="rId1"/>
  </p:sldMasterIdLst>
  <p:notesMasterIdLst>
    <p:notesMasterId r:id="rId200"/>
  </p:notesMasterIdLst>
  <p:handoutMasterIdLst>
    <p:handoutMasterId r:id="rId201"/>
  </p:handoutMasterIdLst>
  <p:sldIdLst>
    <p:sldId id="256" r:id="rId2"/>
    <p:sldId id="294" r:id="rId3"/>
    <p:sldId id="296" r:id="rId4"/>
    <p:sldId id="295" r:id="rId5"/>
    <p:sldId id="257" r:id="rId6"/>
    <p:sldId id="402" r:id="rId7"/>
    <p:sldId id="422" r:id="rId8"/>
    <p:sldId id="403" r:id="rId9"/>
    <p:sldId id="433" r:id="rId10"/>
    <p:sldId id="435" r:id="rId11"/>
    <p:sldId id="436" r:id="rId12"/>
    <p:sldId id="437" r:id="rId13"/>
    <p:sldId id="438" r:id="rId14"/>
    <p:sldId id="439" r:id="rId15"/>
    <p:sldId id="434" r:id="rId16"/>
    <p:sldId id="310" r:id="rId17"/>
    <p:sldId id="311" r:id="rId18"/>
    <p:sldId id="312" r:id="rId19"/>
    <p:sldId id="313" r:id="rId20"/>
    <p:sldId id="314" r:id="rId21"/>
    <p:sldId id="315" r:id="rId22"/>
    <p:sldId id="316" r:id="rId23"/>
    <p:sldId id="309" r:id="rId24"/>
    <p:sldId id="376" r:id="rId25"/>
    <p:sldId id="317" r:id="rId26"/>
    <p:sldId id="318" r:id="rId27"/>
    <p:sldId id="377" r:id="rId28"/>
    <p:sldId id="320" r:id="rId29"/>
    <p:sldId id="319" r:id="rId30"/>
    <p:sldId id="378" r:id="rId31"/>
    <p:sldId id="379" r:id="rId32"/>
    <p:sldId id="380" r:id="rId33"/>
    <p:sldId id="297" r:id="rId34"/>
    <p:sldId id="258" r:id="rId35"/>
    <p:sldId id="259" r:id="rId36"/>
    <p:sldId id="260" r:id="rId37"/>
    <p:sldId id="261" r:id="rId38"/>
    <p:sldId id="262" r:id="rId39"/>
    <p:sldId id="263" r:id="rId40"/>
    <p:sldId id="264" r:id="rId41"/>
    <p:sldId id="265" r:id="rId42"/>
    <p:sldId id="430" r:id="rId43"/>
    <p:sldId id="431" r:id="rId44"/>
    <p:sldId id="432" r:id="rId45"/>
    <p:sldId id="429" r:id="rId46"/>
    <p:sldId id="298" r:id="rId47"/>
    <p:sldId id="299" r:id="rId48"/>
    <p:sldId id="266" r:id="rId49"/>
    <p:sldId id="267" r:id="rId50"/>
    <p:sldId id="268" r:id="rId51"/>
    <p:sldId id="269" r:id="rId52"/>
    <p:sldId id="270" r:id="rId53"/>
    <p:sldId id="271" r:id="rId54"/>
    <p:sldId id="272" r:id="rId55"/>
    <p:sldId id="373" r:id="rId56"/>
    <p:sldId id="374" r:id="rId57"/>
    <p:sldId id="375" r:id="rId58"/>
    <p:sldId id="273" r:id="rId59"/>
    <p:sldId id="306" r:id="rId60"/>
    <p:sldId id="307" r:id="rId61"/>
    <p:sldId id="381" r:id="rId62"/>
    <p:sldId id="382" r:id="rId63"/>
    <p:sldId id="383" r:id="rId64"/>
    <p:sldId id="385" r:id="rId65"/>
    <p:sldId id="384" r:id="rId66"/>
    <p:sldId id="421" r:id="rId67"/>
    <p:sldId id="282" r:id="rId68"/>
    <p:sldId id="276" r:id="rId69"/>
    <p:sldId id="277" r:id="rId70"/>
    <p:sldId id="412" r:id="rId71"/>
    <p:sldId id="413" r:id="rId72"/>
    <p:sldId id="415" r:id="rId73"/>
    <p:sldId id="414" r:id="rId74"/>
    <p:sldId id="406" r:id="rId75"/>
    <p:sldId id="423" r:id="rId76"/>
    <p:sldId id="494" r:id="rId77"/>
    <p:sldId id="409" r:id="rId78"/>
    <p:sldId id="410" r:id="rId79"/>
    <p:sldId id="278" r:id="rId80"/>
    <p:sldId id="411" r:id="rId81"/>
    <p:sldId id="281" r:id="rId82"/>
    <p:sldId id="284" r:id="rId83"/>
    <p:sldId id="285" r:id="rId84"/>
    <p:sldId id="286" r:id="rId85"/>
    <p:sldId id="417" r:id="rId86"/>
    <p:sldId id="418" r:id="rId87"/>
    <p:sldId id="497" r:id="rId88"/>
    <p:sldId id="419" r:id="rId89"/>
    <p:sldId id="495" r:id="rId90"/>
    <p:sldId id="287" r:id="rId91"/>
    <p:sldId id="291" r:id="rId92"/>
    <p:sldId id="288" r:id="rId93"/>
    <p:sldId id="405" r:id="rId94"/>
    <p:sldId id="289" r:id="rId95"/>
    <p:sldId id="440" r:id="rId96"/>
    <p:sldId id="290" r:id="rId97"/>
    <p:sldId id="363" r:id="rId98"/>
    <p:sldId id="470" r:id="rId99"/>
    <p:sldId id="416" r:id="rId100"/>
    <p:sldId id="364" r:id="rId101"/>
    <p:sldId id="365" r:id="rId102"/>
    <p:sldId id="367" r:id="rId103"/>
    <p:sldId id="424" r:id="rId104"/>
    <p:sldId id="366" r:id="rId105"/>
    <p:sldId id="305" r:id="rId106"/>
    <p:sldId id="321" r:id="rId107"/>
    <p:sldId id="322" r:id="rId108"/>
    <p:sldId id="323" r:id="rId109"/>
    <p:sldId id="324" r:id="rId110"/>
    <p:sldId id="325" r:id="rId111"/>
    <p:sldId id="326" r:id="rId112"/>
    <p:sldId id="327" r:id="rId113"/>
    <p:sldId id="328" r:id="rId114"/>
    <p:sldId id="329" r:id="rId115"/>
    <p:sldId id="330" r:id="rId116"/>
    <p:sldId id="331" r:id="rId117"/>
    <p:sldId id="339" r:id="rId118"/>
    <p:sldId id="340" r:id="rId119"/>
    <p:sldId id="341" r:id="rId120"/>
    <p:sldId id="342" r:id="rId121"/>
    <p:sldId id="343" r:id="rId122"/>
    <p:sldId id="425" r:id="rId123"/>
    <p:sldId id="426" r:id="rId124"/>
    <p:sldId id="344" r:id="rId125"/>
    <p:sldId id="345" r:id="rId126"/>
    <p:sldId id="346" r:id="rId127"/>
    <p:sldId id="347" r:id="rId128"/>
    <p:sldId id="348" r:id="rId129"/>
    <p:sldId id="332" r:id="rId130"/>
    <p:sldId id="333" r:id="rId131"/>
    <p:sldId id="334" r:id="rId132"/>
    <p:sldId id="335" r:id="rId133"/>
    <p:sldId id="336" r:id="rId134"/>
    <p:sldId id="337" r:id="rId135"/>
    <p:sldId id="349" r:id="rId136"/>
    <p:sldId id="350" r:id="rId137"/>
    <p:sldId id="351" r:id="rId138"/>
    <p:sldId id="427" r:id="rId139"/>
    <p:sldId id="428" r:id="rId140"/>
    <p:sldId id="352" r:id="rId141"/>
    <p:sldId id="481" r:id="rId142"/>
    <p:sldId id="482" r:id="rId143"/>
    <p:sldId id="483" r:id="rId144"/>
    <p:sldId id="484" r:id="rId145"/>
    <p:sldId id="485" r:id="rId146"/>
    <p:sldId id="486" r:id="rId147"/>
    <p:sldId id="487" r:id="rId148"/>
    <p:sldId id="488" r:id="rId149"/>
    <p:sldId id="489" r:id="rId150"/>
    <p:sldId id="490" r:id="rId151"/>
    <p:sldId id="491" r:id="rId152"/>
    <p:sldId id="492" r:id="rId153"/>
    <p:sldId id="493" r:id="rId154"/>
    <p:sldId id="441" r:id="rId155"/>
    <p:sldId id="442" r:id="rId156"/>
    <p:sldId id="443" r:id="rId157"/>
    <p:sldId id="444" r:id="rId158"/>
    <p:sldId id="386" r:id="rId159"/>
    <p:sldId id="387" r:id="rId160"/>
    <p:sldId id="388" r:id="rId161"/>
    <p:sldId id="389" r:id="rId162"/>
    <p:sldId id="496" r:id="rId163"/>
    <p:sldId id="390" r:id="rId164"/>
    <p:sldId id="391" r:id="rId165"/>
    <p:sldId id="392" r:id="rId166"/>
    <p:sldId id="393" r:id="rId167"/>
    <p:sldId id="394" r:id="rId168"/>
    <p:sldId id="395" r:id="rId169"/>
    <p:sldId id="396" r:id="rId170"/>
    <p:sldId id="397" r:id="rId171"/>
    <p:sldId id="398" r:id="rId172"/>
    <p:sldId id="399" r:id="rId173"/>
    <p:sldId id="400" r:id="rId174"/>
    <p:sldId id="401" r:id="rId175"/>
    <p:sldId id="456" r:id="rId176"/>
    <p:sldId id="461" r:id="rId177"/>
    <p:sldId id="452" r:id="rId178"/>
    <p:sldId id="446" r:id="rId179"/>
    <p:sldId id="464" r:id="rId180"/>
    <p:sldId id="469" r:id="rId181"/>
    <p:sldId id="445" r:id="rId182"/>
    <p:sldId id="447" r:id="rId183"/>
    <p:sldId id="457" r:id="rId184"/>
    <p:sldId id="458" r:id="rId185"/>
    <p:sldId id="455" r:id="rId186"/>
    <p:sldId id="449" r:id="rId187"/>
    <p:sldId id="450" r:id="rId188"/>
    <p:sldId id="451" r:id="rId189"/>
    <p:sldId id="453" r:id="rId190"/>
    <p:sldId id="454" r:id="rId191"/>
    <p:sldId id="459" r:id="rId192"/>
    <p:sldId id="460" r:id="rId193"/>
    <p:sldId id="463" r:id="rId194"/>
    <p:sldId id="465" r:id="rId195"/>
    <p:sldId id="462" r:id="rId196"/>
    <p:sldId id="448" r:id="rId197"/>
    <p:sldId id="467" r:id="rId198"/>
    <p:sldId id="468" r:id="rId199"/>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Титульный" id="{3A09A0EC-E2DF-4BF7-B62D-2B521C93B850}">
          <p14:sldIdLst>
            <p14:sldId id="256"/>
          </p14:sldIdLst>
        </p14:section>
        <p14:section name="Структура курса" id="{11FCAAA4-1BBF-47A0-9B7D-986AED5A8319}">
          <p14:sldIdLst>
            <p14:sldId id="294"/>
            <p14:sldId id="296"/>
            <p14:sldId id="295"/>
            <p14:sldId id="257"/>
            <p14:sldId id="402"/>
            <p14:sldId id="422"/>
            <p14:sldId id="403"/>
            <p14:sldId id="433"/>
            <p14:sldId id="435"/>
            <p14:sldId id="436"/>
            <p14:sldId id="437"/>
            <p14:sldId id="438"/>
            <p14:sldId id="439"/>
            <p14:sldId id="434"/>
          </p14:sldIdLst>
        </p14:section>
        <p14:section name="Понятия и определения" id="{DAF34930-7BDB-4A04-9153-38E017369170}">
          <p14:sldIdLst>
            <p14:sldId id="310"/>
            <p14:sldId id="311"/>
            <p14:sldId id="312"/>
            <p14:sldId id="313"/>
            <p14:sldId id="314"/>
            <p14:sldId id="315"/>
            <p14:sldId id="316"/>
          </p14:sldIdLst>
        </p14:section>
        <p14:section name="История развития ЭВМ" id="{F3DC8FCD-4E4E-4FEC-AB3D-A18C73A82343}">
          <p14:sldIdLst>
            <p14:sldId id="309"/>
            <p14:sldId id="376"/>
            <p14:sldId id="317"/>
            <p14:sldId id="318"/>
            <p14:sldId id="377"/>
            <p14:sldId id="320"/>
            <p14:sldId id="319"/>
            <p14:sldId id="378"/>
            <p14:sldId id="379"/>
            <p14:sldId id="380"/>
            <p14:sldId id="297"/>
          </p14:sldIdLst>
        </p14:section>
        <p14:section name="Поколения компьютеров" id="{CAF1B923-2BB7-4D46-A2F7-4FC8EC1878A9}">
          <p14:sldIdLst>
            <p14:sldId id="258"/>
            <p14:sldId id="259"/>
            <p14:sldId id="260"/>
            <p14:sldId id="261"/>
            <p14:sldId id="262"/>
            <p14:sldId id="263"/>
            <p14:sldId id="264"/>
          </p14:sldIdLst>
        </p14:section>
        <p14:section name="Архитектура ЭВМ" id="{DB7B61AC-9E21-4CBA-A0ED-08A39822E607}">
          <p14:sldIdLst>
            <p14:sldId id="265"/>
            <p14:sldId id="430"/>
            <p14:sldId id="431"/>
            <p14:sldId id="432"/>
            <p14:sldId id="429"/>
            <p14:sldId id="298"/>
            <p14:sldId id="299"/>
            <p14:sldId id="266"/>
            <p14:sldId id="267"/>
            <p14:sldId id="268"/>
            <p14:sldId id="269"/>
            <p14:sldId id="270"/>
            <p14:sldId id="271"/>
            <p14:sldId id="272"/>
            <p14:sldId id="373"/>
            <p14:sldId id="374"/>
            <p14:sldId id="375"/>
            <p14:sldId id="273"/>
            <p14:sldId id="306"/>
            <p14:sldId id="307"/>
            <p14:sldId id="381"/>
            <p14:sldId id="382"/>
            <p14:sldId id="383"/>
            <p14:sldId id="385"/>
            <p14:sldId id="384"/>
          </p14:sldIdLst>
        </p14:section>
        <p14:section name="Представление информации в ЭВМ" id="{D4B377AD-1B51-4AD7-AB54-8038E717B072}">
          <p14:sldIdLst>
            <p14:sldId id="421"/>
            <p14:sldId id="282"/>
            <p14:sldId id="276"/>
            <p14:sldId id="277"/>
            <p14:sldId id="412"/>
            <p14:sldId id="413"/>
            <p14:sldId id="415"/>
            <p14:sldId id="414"/>
            <p14:sldId id="406"/>
            <p14:sldId id="423"/>
            <p14:sldId id="494"/>
            <p14:sldId id="409"/>
            <p14:sldId id="410"/>
            <p14:sldId id="278"/>
            <p14:sldId id="411"/>
            <p14:sldId id="281"/>
            <p14:sldId id="284"/>
            <p14:sldId id="285"/>
            <p14:sldId id="286"/>
            <p14:sldId id="417"/>
            <p14:sldId id="418"/>
            <p14:sldId id="497"/>
            <p14:sldId id="419"/>
            <p14:sldId id="495"/>
          </p14:sldIdLst>
        </p14:section>
        <p14:section name="Логические основы построения ЭВМ" id="{C7E29798-FF4E-4207-B68C-A51E523EB65C}">
          <p14:sldIdLst>
            <p14:sldId id="287"/>
            <p14:sldId id="291"/>
            <p14:sldId id="288"/>
            <p14:sldId id="405"/>
            <p14:sldId id="289"/>
            <p14:sldId id="440"/>
            <p14:sldId id="290"/>
          </p14:sldIdLst>
        </p14:section>
        <p14:section name="Телекоммуникационные сети" id="{E964EE74-3FAB-4DBE-9DBD-9C2D93AF503E}">
          <p14:sldIdLst>
            <p14:sldId id="363"/>
            <p14:sldId id="470"/>
            <p14:sldId id="416"/>
            <p14:sldId id="364"/>
            <p14:sldId id="365"/>
            <p14:sldId id="367"/>
            <p14:sldId id="424"/>
            <p14:sldId id="366"/>
            <p14:sldId id="305"/>
            <p14:sldId id="321"/>
            <p14:sldId id="322"/>
            <p14:sldId id="323"/>
            <p14:sldId id="324"/>
            <p14:sldId id="325"/>
            <p14:sldId id="326"/>
            <p14:sldId id="327"/>
            <p14:sldId id="328"/>
            <p14:sldId id="329"/>
            <p14:sldId id="330"/>
          </p14:sldIdLst>
        </p14:section>
        <p14:section name="Дисковые массивы RAID" id="{06480880-1730-402F-B8A7-942485D92399}">
          <p14:sldIdLst>
            <p14:sldId id="331"/>
            <p14:sldId id="339"/>
            <p14:sldId id="340"/>
            <p14:sldId id="341"/>
            <p14:sldId id="342"/>
            <p14:sldId id="343"/>
            <p14:sldId id="425"/>
            <p14:sldId id="426"/>
            <p14:sldId id="344"/>
            <p14:sldId id="345"/>
            <p14:sldId id="346"/>
            <p14:sldId id="347"/>
            <p14:sldId id="348"/>
            <p14:sldId id="332"/>
            <p14:sldId id="333"/>
            <p14:sldId id="334"/>
            <p14:sldId id="335"/>
            <p14:sldId id="336"/>
            <p14:sldId id="337"/>
            <p14:sldId id="349"/>
            <p14:sldId id="350"/>
            <p14:sldId id="351"/>
            <p14:sldId id="427"/>
            <p14:sldId id="428"/>
          </p14:sldIdLst>
        </p14:section>
        <p14:section name="Способы защиты информации" id="{B92E4CC4-170B-43D1-9832-AE9F6364A30B}">
          <p14:sldIdLst>
            <p14:sldId id="352"/>
            <p14:sldId id="481"/>
            <p14:sldId id="482"/>
            <p14:sldId id="483"/>
            <p14:sldId id="484"/>
            <p14:sldId id="485"/>
            <p14:sldId id="486"/>
            <p14:sldId id="487"/>
            <p14:sldId id="488"/>
            <p14:sldId id="489"/>
            <p14:sldId id="490"/>
            <p14:sldId id="491"/>
            <p14:sldId id="492"/>
            <p14:sldId id="493"/>
          </p14:sldIdLst>
        </p14:section>
        <p14:section name="Вирусология" id="{94D0AC10-59FA-49A1-A7B4-5FAC3AB01D15}">
          <p14:sldIdLst>
            <p14:sldId id="441"/>
            <p14:sldId id="442"/>
            <p14:sldId id="443"/>
          </p14:sldIdLst>
        </p14:section>
        <p14:section name="Основы машинной графики" id="{300358CC-D7F4-4827-B81E-07598BDCCFCA}">
          <p14:sldIdLst/>
        </p14:section>
        <p14:section name="Устройства ввода-вывода данных" id="{A348381B-E507-4BF8-AB6A-3B2AEF6D0AFE}">
          <p14:sldIdLst>
            <p14:sldId id="444"/>
          </p14:sldIdLst>
        </p14:section>
        <p14:section name="Способы восстановления данных" id="{C8D1ACC9-AC93-4A01-BBCC-BD32E4DECFDA}">
          <p14:sldIdLst>
            <p14:sldId id="386"/>
            <p14:sldId id="387"/>
            <p14:sldId id="388"/>
          </p14:sldIdLst>
        </p14:section>
        <p14:section name="Программирование в ОС Windows" id="{1FEB5065-8B8C-4D82-8898-53893174ACA3}">
          <p14:sldIdLst>
            <p14:sldId id="389"/>
            <p14:sldId id="496"/>
            <p14:sldId id="390"/>
            <p14:sldId id="391"/>
            <p14:sldId id="392"/>
            <p14:sldId id="393"/>
            <p14:sldId id="394"/>
            <p14:sldId id="395"/>
            <p14:sldId id="396"/>
            <p14:sldId id="397"/>
            <p14:sldId id="398"/>
            <p14:sldId id="399"/>
            <p14:sldId id="400"/>
            <p14:sldId id="401"/>
          </p14:sldIdLst>
        </p14:section>
        <p14:section name="Личности" id="{568E7806-8372-4713-9D0C-DF37BC801879}">
          <p14:sldIdLst>
            <p14:sldId id="456"/>
            <p14:sldId id="461"/>
            <p14:sldId id="452"/>
            <p14:sldId id="446"/>
            <p14:sldId id="464"/>
            <p14:sldId id="469"/>
            <p14:sldId id="445"/>
            <p14:sldId id="447"/>
            <p14:sldId id="457"/>
            <p14:sldId id="458"/>
            <p14:sldId id="455"/>
            <p14:sldId id="449"/>
            <p14:sldId id="450"/>
            <p14:sldId id="451"/>
            <p14:sldId id="453"/>
            <p14:sldId id="454"/>
            <p14:sldId id="459"/>
            <p14:sldId id="460"/>
            <p14:sldId id="463"/>
            <p14:sldId id="465"/>
            <p14:sldId id="462"/>
            <p14:sldId id="448"/>
          </p14:sldIdLst>
        </p14:section>
        <p14:section name="Контактная информация" id="{40B1E156-59CA-4ECD-BC56-2E82583B618D}">
          <p14:sldIdLst>
            <p14:sldId id="467"/>
            <p14:sldId id="46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8493" autoAdjust="0"/>
  </p:normalViewPr>
  <p:slideViewPr>
    <p:cSldViewPr>
      <p:cViewPr varScale="1">
        <p:scale>
          <a:sx n="103" d="100"/>
          <a:sy n="103" d="100"/>
        </p:scale>
        <p:origin x="-1830" y="-90"/>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1"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 Id="rId5" Type="http://schemas.openxmlformats.org/officeDocument/2006/relationships/image" Target="../media/image94.wmf"/><Relationship Id="rId4" Type="http://schemas.openxmlformats.org/officeDocument/2006/relationships/image" Target="../media/image9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r>
              <a:rPr lang="en-US" smtClean="0"/>
              <a:t>sssss</a:t>
            </a:r>
            <a:endParaRPr lang="ru-RU"/>
          </a:p>
        </p:txBody>
      </p:sp>
      <p:sp>
        <p:nvSpPr>
          <p:cNvPr id="3" name="Дата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5E9A7AB3-E63D-48CB-96A0-E635562D5E1F}" type="datetimeFigureOut">
              <a:rPr lang="ru-RU" smtClean="0"/>
              <a:t>03.09.2018</a:t>
            </a:fld>
            <a:endParaRPr lang="ru-RU"/>
          </a:p>
        </p:txBody>
      </p:sp>
      <p:sp>
        <p:nvSpPr>
          <p:cNvPr id="4" name="Нижний колонтитул 3"/>
          <p:cNvSpPr>
            <a:spLocks noGrp="1"/>
          </p:cNvSpPr>
          <p:nvPr>
            <p:ph type="ftr" sz="quarter" idx="2"/>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0091"/>
            <a:ext cx="2945659" cy="496411"/>
          </a:xfrm>
          <a:prstGeom prst="rect">
            <a:avLst/>
          </a:prstGeom>
        </p:spPr>
        <p:txBody>
          <a:bodyPr vert="horz" lIns="91440" tIns="45720" rIns="91440" bIns="45720" rtlCol="0" anchor="b"/>
          <a:lstStyle>
            <a:lvl1pPr algn="r">
              <a:defRPr sz="1200"/>
            </a:lvl1pPr>
          </a:lstStyle>
          <a:p>
            <a:fld id="{605DD8CB-12AA-46C0-9254-45E7314F04B0}" type="slidenum">
              <a:rPr lang="ru-RU" smtClean="0"/>
              <a:t>‹#›</a:t>
            </a:fld>
            <a:endParaRPr lang="ru-RU"/>
          </a:p>
        </p:txBody>
      </p:sp>
    </p:spTree>
    <p:extLst>
      <p:ext uri="{BB962C8B-B14F-4D97-AF65-F5344CB8AC3E}">
        <p14:creationId xmlns:p14="http://schemas.microsoft.com/office/powerpoint/2010/main" val="24090304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r>
              <a:rPr lang="en-US" smtClean="0"/>
              <a:t>sssss</a:t>
            </a:r>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C3733ADA-FED0-494C-BA09-EE2C77D1A7EE}" type="datetimeFigureOut">
              <a:rPr lang="ru-RU" smtClean="0"/>
              <a:t>03.09.2018</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E007ECEE-3C00-46D4-A48E-3326F421BBEC}" type="slidenum">
              <a:rPr lang="ru-RU" smtClean="0"/>
              <a:t>‹#›</a:t>
            </a:fld>
            <a:endParaRPr lang="ru-RU"/>
          </a:p>
        </p:txBody>
      </p:sp>
    </p:spTree>
    <p:extLst>
      <p:ext uri="{BB962C8B-B14F-4D97-AF65-F5344CB8AC3E}">
        <p14:creationId xmlns:p14="http://schemas.microsoft.com/office/powerpoint/2010/main" val="119464033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mtClean="0"/>
              <a:t>Титульный лист</a:t>
            </a:r>
            <a:endParaRPr lang="ru-RU" dirty="0"/>
          </a:p>
        </p:txBody>
      </p:sp>
    </p:spTree>
    <p:extLst>
      <p:ext uri="{BB962C8B-B14F-4D97-AF65-F5344CB8AC3E}">
        <p14:creationId xmlns:p14="http://schemas.microsoft.com/office/powerpoint/2010/main" val="4131629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t>Частота генератора тактовых импульсов является одной из основных характеристик персонального компьютера и во многом определяет скорость его работы, ибо каждая операция в машине выполняется за определенное количество тактов.</a:t>
            </a:r>
          </a:p>
        </p:txBody>
      </p:sp>
    </p:spTree>
    <p:extLst>
      <p:ext uri="{BB962C8B-B14F-4D97-AF65-F5344CB8AC3E}">
        <p14:creationId xmlns:p14="http://schemas.microsoft.com/office/powerpoint/2010/main" val="2079413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t>Файловая запись FAT32 состоит из следующих структур:</a:t>
            </a:r>
          </a:p>
          <a:p>
            <a:r>
              <a:rPr lang="ru-RU" sz="1200" dirty="0" smtClean="0"/>
              <a:t> </a:t>
            </a:r>
            <a:r>
              <a:rPr lang="ru-RU" sz="1200" dirty="0" err="1" smtClean="0"/>
              <a:t>DIR_Name</a:t>
            </a:r>
            <a:r>
              <a:rPr lang="ru-RU" sz="1200" dirty="0" smtClean="0"/>
              <a:t>. 11-байтное поле по относительному адресу 0, содержит короткое имя файла (в рамках стандарта 8.3). По поводу имен файлов см. далее.</a:t>
            </a:r>
          </a:p>
          <a:p>
            <a:r>
              <a:rPr lang="ru-RU" sz="1200" dirty="0" smtClean="0"/>
              <a:t> </a:t>
            </a:r>
            <a:r>
              <a:rPr lang="ru-RU" sz="1200" dirty="0" err="1" smtClean="0"/>
              <a:t>DIR_Attr</a:t>
            </a:r>
            <a:r>
              <a:rPr lang="ru-RU" sz="1200" dirty="0" smtClean="0"/>
              <a:t>. Байт по адресу 0x0B, отвечающий за атрибуты файла.</a:t>
            </a:r>
          </a:p>
          <a:p>
            <a:r>
              <a:rPr lang="ru-RU" sz="1200" dirty="0" smtClean="0"/>
              <a:t> </a:t>
            </a:r>
            <a:r>
              <a:rPr lang="ru-RU" sz="1200" dirty="0" err="1" smtClean="0"/>
              <a:t>DIR_NTRes</a:t>
            </a:r>
            <a:r>
              <a:rPr lang="ru-RU" sz="1200" dirty="0" smtClean="0"/>
              <a:t>. Байт по адресу 0x0C, используется в </a:t>
            </a:r>
            <a:r>
              <a:rPr lang="ru-RU" sz="1200" dirty="0" err="1" smtClean="0"/>
              <a:t>Windows</a:t>
            </a:r>
            <a:r>
              <a:rPr lang="ru-RU" sz="1200" dirty="0" smtClean="0"/>
              <a:t> NT.</a:t>
            </a:r>
          </a:p>
          <a:p>
            <a:r>
              <a:rPr lang="ru-RU" sz="1200" dirty="0" smtClean="0"/>
              <a:t> </a:t>
            </a:r>
            <a:r>
              <a:rPr lang="ru-RU" sz="1200" dirty="0" err="1" smtClean="0"/>
              <a:t>DIR_CrtTimeTenth</a:t>
            </a:r>
            <a:r>
              <a:rPr lang="ru-RU" sz="1200" dirty="0" smtClean="0"/>
              <a:t>. Байт по адресу 0x0D. Счетчик десятков миллисекунд времени создания файла, допустимы значения 0-199. Поле часто неоправданно игнорируется.</a:t>
            </a:r>
          </a:p>
          <a:p>
            <a:r>
              <a:rPr lang="ru-RU" sz="1200" dirty="0" smtClean="0"/>
              <a:t> </a:t>
            </a:r>
            <a:r>
              <a:rPr lang="ru-RU" sz="1200" dirty="0" err="1" smtClean="0"/>
              <a:t>DIR_CrtTime</a:t>
            </a:r>
            <a:r>
              <a:rPr lang="ru-RU" sz="1200" dirty="0" smtClean="0"/>
              <a:t>. 2 байта по адресу 0x0E. Время создания файла с точностью до 2 секунд.</a:t>
            </a:r>
          </a:p>
          <a:p>
            <a:r>
              <a:rPr lang="ru-RU" sz="1200" dirty="0" smtClean="0"/>
              <a:t> </a:t>
            </a:r>
            <a:r>
              <a:rPr lang="ru-RU" sz="1200" dirty="0" err="1" smtClean="0"/>
              <a:t>DIR_CrtDate</a:t>
            </a:r>
            <a:r>
              <a:rPr lang="ru-RU" sz="1200" dirty="0" smtClean="0"/>
              <a:t>. 2 байта по адресу 0x10. Дата создания файла.</a:t>
            </a:r>
          </a:p>
          <a:p>
            <a:r>
              <a:rPr lang="ru-RU" sz="1200" dirty="0" smtClean="0"/>
              <a:t> </a:t>
            </a:r>
            <a:r>
              <a:rPr lang="ru-RU" sz="1200" dirty="0" err="1" smtClean="0"/>
              <a:t>DIR_LstAccDate</a:t>
            </a:r>
            <a:r>
              <a:rPr lang="ru-RU" sz="1200" dirty="0" smtClean="0"/>
              <a:t>. 2 байта по адресу 0x12. Дата последнего доступа к файлу (то есть последнего чтения или записи — в последнем случае приравнивается </a:t>
            </a:r>
            <a:r>
              <a:rPr lang="ru-RU" sz="1200" dirty="0" err="1" smtClean="0"/>
              <a:t>DIR_WrtDate</a:t>
            </a:r>
            <a:r>
              <a:rPr lang="ru-RU" sz="1200" dirty="0" smtClean="0"/>
              <a:t>). Аналогичное поле для времени не предусмотрено.</a:t>
            </a:r>
          </a:p>
          <a:p>
            <a:r>
              <a:rPr lang="ru-RU" sz="1200" dirty="0" smtClean="0"/>
              <a:t> </a:t>
            </a:r>
            <a:r>
              <a:rPr lang="ru-RU" sz="1200" dirty="0" err="1" smtClean="0"/>
              <a:t>DIR_FstClusHI</a:t>
            </a:r>
            <a:r>
              <a:rPr lang="ru-RU" sz="1200" dirty="0" smtClean="0"/>
              <a:t>. 2 байта по адресу 0x14. Номер первого кластера файла (старшее слово, на томе FAT12/FAT16 равен нулю).</a:t>
            </a:r>
          </a:p>
          <a:p>
            <a:r>
              <a:rPr lang="ru-RU" sz="1200" dirty="0" smtClean="0"/>
              <a:t> </a:t>
            </a:r>
            <a:r>
              <a:rPr lang="ru-RU" sz="1200" dirty="0" err="1" smtClean="0"/>
              <a:t>DIR_WrtTime</a:t>
            </a:r>
            <a:r>
              <a:rPr lang="ru-RU" sz="1200" dirty="0" smtClean="0"/>
              <a:t>. 2 байта по адресу 0x16. Время последней записи (модификации) файла, например его создания.</a:t>
            </a:r>
          </a:p>
          <a:p>
            <a:r>
              <a:rPr lang="ru-RU" sz="1200" dirty="0" smtClean="0"/>
              <a:t> </a:t>
            </a:r>
            <a:r>
              <a:rPr lang="ru-RU" sz="1200" dirty="0" err="1" smtClean="0"/>
              <a:t>DIR_WrtDate</a:t>
            </a:r>
            <a:r>
              <a:rPr lang="ru-RU" sz="1200" dirty="0" smtClean="0"/>
              <a:t>. 2 байта по адресу 0x18. Дата последней записи (модификации) файла, в том числе создания.</a:t>
            </a:r>
          </a:p>
          <a:p>
            <a:r>
              <a:rPr lang="ru-RU" sz="1200" dirty="0" smtClean="0"/>
              <a:t> </a:t>
            </a:r>
            <a:r>
              <a:rPr lang="ru-RU" sz="1200" dirty="0" err="1" smtClean="0"/>
              <a:t>DIR_FstClusLO</a:t>
            </a:r>
            <a:r>
              <a:rPr lang="ru-RU" sz="1200" dirty="0" smtClean="0"/>
              <a:t>. 2 байта по адресу 0x1A. Номер первого кластера файла (младшее слово).</a:t>
            </a:r>
          </a:p>
          <a:p>
            <a:r>
              <a:rPr lang="ru-RU" sz="1200" dirty="0" smtClean="0"/>
              <a:t> </a:t>
            </a:r>
            <a:r>
              <a:rPr lang="ru-RU" sz="1200" dirty="0" err="1" smtClean="0"/>
              <a:t>DIR_FileSize</a:t>
            </a:r>
            <a:r>
              <a:rPr lang="ru-RU" sz="1200" dirty="0" smtClean="0"/>
              <a:t>. DWORD, содержащий значение размера файла в байтах. Фундаментальное ограничение FAT32 — максимально допустимое значение размера файла составляет 0xFFFFFFFF (то есть 4 Гб минус 1 байт).</a:t>
            </a:r>
          </a:p>
          <a:p>
            <a:r>
              <a:rPr lang="ru-RU" sz="1200" dirty="0" smtClean="0"/>
              <a:t>Если первый байт записи FAT (то есть </a:t>
            </a:r>
            <a:r>
              <a:rPr lang="ru-RU" sz="1200" dirty="0" err="1" smtClean="0"/>
              <a:t>DIR_Name</a:t>
            </a:r>
            <a:r>
              <a:rPr lang="ru-RU" sz="1200" dirty="0" smtClean="0"/>
              <a:t>[0]) содержит 0xE5 или 0x05, это значит, что запись свободна (соответствующий файл был удалён). 0 в </a:t>
            </a:r>
            <a:r>
              <a:rPr lang="ru-RU" sz="1200" dirty="0" err="1" smtClean="0"/>
              <a:t>DIR_Name</a:t>
            </a:r>
            <a:r>
              <a:rPr lang="ru-RU" sz="1200" dirty="0" smtClean="0"/>
              <a:t>[0] означает, что свободна не только эта запись, но и все следующие записи каталога; </a:t>
            </a:r>
            <a:r>
              <a:rPr lang="ru-RU" sz="1200" dirty="0" err="1" smtClean="0"/>
              <a:t>Windows</a:t>
            </a:r>
            <a:r>
              <a:rPr lang="ru-RU" sz="1200" dirty="0" smtClean="0"/>
              <a:t> не анализирует остаток каталога после обнулённой записи.</a:t>
            </a:r>
          </a:p>
        </p:txBody>
      </p:sp>
    </p:spTree>
    <p:extLst>
      <p:ext uri="{BB962C8B-B14F-4D97-AF65-F5344CB8AC3E}">
        <p14:creationId xmlns:p14="http://schemas.microsoft.com/office/powerpoint/2010/main" val="3185736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МЭК - Международная электротехническая комиссия </a:t>
            </a:r>
          </a:p>
        </p:txBody>
      </p:sp>
    </p:spTree>
    <p:extLst>
      <p:ext uri="{BB962C8B-B14F-4D97-AF65-F5344CB8AC3E}">
        <p14:creationId xmlns:p14="http://schemas.microsoft.com/office/powerpoint/2010/main" val="2873053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Примеры перевода из одной системы счисления в другую</a:t>
            </a:r>
            <a:endParaRPr lang="ru-RU" dirty="0"/>
          </a:p>
        </p:txBody>
      </p:sp>
    </p:spTree>
    <p:extLst>
      <p:ext uri="{BB962C8B-B14F-4D97-AF65-F5344CB8AC3E}">
        <p14:creationId xmlns:p14="http://schemas.microsoft.com/office/powerpoint/2010/main" val="3476859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t>Примечание</a:t>
            </a:r>
            <a:r>
              <a:rPr lang="ru-RU" sz="1200" dirty="0" smtClean="0"/>
              <a:t>. Для алгебраического представления чисел (т.е. для представления положительных и отрицательных чисел) в машинах используются специальные коды: прямой, обратный и дополнительный. Причем два последних позволяют заменить неудобную для ЭВМ операцию вычитания на операцию сложения с отрицательным числом, дополнительный код обеспечивает более быстрое выполнение операций, поэтому в ЭВМ применяется чаще именно он.</a:t>
            </a:r>
          </a:p>
          <a:p>
            <a:endParaRPr lang="ru-RU" dirty="0"/>
          </a:p>
        </p:txBody>
      </p:sp>
    </p:spTree>
    <p:extLst>
      <p:ext uri="{BB962C8B-B14F-4D97-AF65-F5344CB8AC3E}">
        <p14:creationId xmlns:p14="http://schemas.microsoft.com/office/powerpoint/2010/main" val="14826974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Нормальная форма представления имеет огромный диапазон отображения чисел и является основной в современных ЭВМ.</a:t>
            </a:r>
          </a:p>
          <a:p>
            <a:endParaRPr lang="ru-RU" dirty="0"/>
          </a:p>
        </p:txBody>
      </p:sp>
    </p:spTree>
    <p:extLst>
      <p:ext uri="{BB962C8B-B14F-4D97-AF65-F5344CB8AC3E}">
        <p14:creationId xmlns:p14="http://schemas.microsoft.com/office/powerpoint/2010/main" val="1218638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latin typeface="+mn-lt"/>
                <a:ea typeface="+mn-ea"/>
                <a:cs typeface="+mn-cs"/>
              </a:rPr>
              <a:t>Двухмерные векторные форматы очень хороши для-представления чертежей, диаграмм, шрифтов (или, если угодно, отдельных букв шрифта) и отформатированных текстов. Такие изображения удобно редактировать - изображения и их отдельные элементы легко поддаются масштабированию и другим преобразованиям. Примеры двухмерных векторных форматов - </a:t>
            </a:r>
            <a:r>
              <a:rPr lang="ru-RU" sz="1200" kern="1200" dirty="0" err="1" smtClean="0">
                <a:solidFill>
                  <a:schemeClr val="tx1"/>
                </a:solidFill>
                <a:latin typeface="+mn-lt"/>
                <a:ea typeface="+mn-ea"/>
                <a:cs typeface="+mn-cs"/>
              </a:rPr>
              <a:t>PostScript</a:t>
            </a:r>
            <a:r>
              <a:rPr lang="ru-RU" sz="1200" kern="1200" dirty="0" smtClean="0">
                <a:solidFill>
                  <a:schemeClr val="tx1"/>
                </a:solidFill>
                <a:latin typeface="+mn-lt"/>
                <a:ea typeface="+mn-ea"/>
                <a:cs typeface="+mn-cs"/>
              </a:rPr>
              <a:t>, PDF (</a:t>
            </a:r>
            <a:r>
              <a:rPr lang="ru-RU" sz="1200" kern="1200" dirty="0" err="1" smtClean="0">
                <a:solidFill>
                  <a:schemeClr val="tx1"/>
                </a:solidFill>
                <a:latin typeface="+mn-lt"/>
                <a:ea typeface="+mn-ea"/>
                <a:cs typeface="+mn-cs"/>
              </a:rPr>
              <a:t>Portable</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Document</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Format</a:t>
            </a:r>
            <a:r>
              <a:rPr lang="ru-RU" sz="1200" kern="1200" dirty="0" smtClean="0">
                <a:solidFill>
                  <a:schemeClr val="tx1"/>
                </a:solidFill>
                <a:latin typeface="+mn-lt"/>
                <a:ea typeface="+mn-ea"/>
                <a:cs typeface="+mn-cs"/>
              </a:rPr>
              <a:t>, специализированное подмножество </a:t>
            </a:r>
            <a:r>
              <a:rPr lang="ru-RU" sz="1200" kern="1200" dirty="0" err="1" smtClean="0">
                <a:solidFill>
                  <a:schemeClr val="tx1"/>
                </a:solidFill>
                <a:latin typeface="+mn-lt"/>
                <a:ea typeface="+mn-ea"/>
                <a:cs typeface="+mn-cs"/>
              </a:rPr>
              <a:t>PostScript</a:t>
            </a:r>
            <a:r>
              <a:rPr lang="ru-RU" sz="1200" kern="1200" dirty="0" smtClean="0">
                <a:solidFill>
                  <a:schemeClr val="tx1"/>
                </a:solidFill>
                <a:latin typeface="+mn-lt"/>
                <a:ea typeface="+mn-ea"/>
                <a:cs typeface="+mn-cs"/>
              </a:rPr>
              <a:t>), WMF (</a:t>
            </a:r>
            <a:r>
              <a:rPr lang="ru-RU" sz="1200" kern="1200" dirty="0" err="1" smtClean="0">
                <a:solidFill>
                  <a:schemeClr val="tx1"/>
                </a:solidFill>
                <a:latin typeface="+mn-lt"/>
                <a:ea typeface="+mn-ea"/>
                <a:cs typeface="+mn-cs"/>
              </a:rPr>
              <a:t>Windows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MetaFile</a:t>
            </a:r>
            <a:r>
              <a:rPr lang="ru-RU" sz="1200" kern="1200" dirty="0" smtClean="0">
                <a:solidFill>
                  <a:schemeClr val="tx1"/>
                </a:solidFill>
                <a:latin typeface="+mn-lt"/>
                <a:ea typeface="+mn-ea"/>
                <a:cs typeface="+mn-cs"/>
              </a:rPr>
              <a:t>), PCL (</a:t>
            </a:r>
            <a:r>
              <a:rPr lang="ru-RU" sz="1200" kern="1200" dirty="0" err="1" smtClean="0">
                <a:solidFill>
                  <a:schemeClr val="tx1"/>
                </a:solidFill>
                <a:latin typeface="+mn-lt"/>
                <a:ea typeface="+mn-ea"/>
                <a:cs typeface="+mn-cs"/>
              </a:rPr>
              <a:t>Printer</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Control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Language</a:t>
            </a:r>
            <a:r>
              <a:rPr lang="ru-RU" sz="1200" kern="1200" dirty="0" smtClean="0">
                <a:solidFill>
                  <a:schemeClr val="tx1"/>
                </a:solidFill>
                <a:latin typeface="+mn-lt"/>
                <a:ea typeface="+mn-ea"/>
                <a:cs typeface="+mn-cs"/>
              </a:rPr>
              <a:t>, система команд принтеров, поддерживаемая большинством современных лазерных и струйных печатающих устройств). Примером векторного представления движущихся изображений является </a:t>
            </a:r>
            <a:r>
              <a:rPr lang="ru-RU" sz="1200" kern="1200" dirty="0" err="1" smtClean="0">
                <a:solidFill>
                  <a:schemeClr val="tx1"/>
                </a:solidFill>
                <a:latin typeface="+mn-lt"/>
                <a:ea typeface="+mn-ea"/>
                <a:cs typeface="+mn-cs"/>
              </a:rPr>
              <a:t>MacroMedia</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Flash</a:t>
            </a:r>
            <a:r>
              <a:rPr lang="ru-RU" sz="1200" kern="1200" dirty="0" smtClean="0">
                <a:solidFill>
                  <a:schemeClr val="tx1"/>
                </a:solidFill>
                <a:latin typeface="+mn-lt"/>
                <a:ea typeface="+mn-ea"/>
                <a:cs typeface="+mn-cs"/>
              </a:rPr>
              <a:t>. Трехмерные векторные форматы широко используются в системах автоматизированного проектирования и для генерации фотореалистичных изображений методами трассировки лучей и т. д.</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Однако преобразование реальной сцены (например, полученной оцифровкой видеоизображения или сканированием фотографии) в векторный формат представляет собой сложную и, в общем случае, неразрешимую задачу. Программы-</a:t>
            </a:r>
            <a:r>
              <a:rPr lang="ru-RU" sz="1200" kern="1200" dirty="0" err="1" smtClean="0">
                <a:solidFill>
                  <a:schemeClr val="tx1"/>
                </a:solidFill>
                <a:latin typeface="+mn-lt"/>
                <a:ea typeface="+mn-ea"/>
                <a:cs typeface="+mn-cs"/>
              </a:rPr>
              <a:t>векторизаторы</a:t>
            </a:r>
            <a:r>
              <a:rPr lang="ru-RU" sz="1200" kern="1200" dirty="0" smtClean="0">
                <a:solidFill>
                  <a:schemeClr val="tx1"/>
                </a:solidFill>
                <a:latin typeface="+mn-lt"/>
                <a:ea typeface="+mn-ea"/>
                <a:cs typeface="+mn-cs"/>
              </a:rPr>
              <a:t> существуют, но потребляют очень много ресурсов, а качество изображения во многих случаях получается низким. Самое же главное - создание фотореалистичных (фотографических или имитирующих фотографию) изображений в векторном формате, хотя теоретически и, возможно, на практике требует большого числа очень сложных примитивов. Гораздо более практичным для этих целей оказался другой подход к оцифровке изображений, который использует большинство современных устройств визуализации: растровые дисплеи и многие печатающие устройства.</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 растровом формате изображение разбивается на прямоугольную матрицу элементов, называемых пикселами (слегка искаженное </a:t>
            </a:r>
            <a:r>
              <a:rPr lang="ru-RU" sz="1200" kern="1200" dirty="0" err="1" smtClean="0">
                <a:solidFill>
                  <a:schemeClr val="tx1"/>
                </a:solidFill>
                <a:latin typeface="+mn-lt"/>
                <a:ea typeface="+mn-ea"/>
                <a:cs typeface="+mn-cs"/>
              </a:rPr>
              <a:t>PICture</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ELement</a:t>
            </a:r>
            <a:r>
              <a:rPr lang="ru-RU" sz="1200" kern="1200" dirty="0" smtClean="0">
                <a:solidFill>
                  <a:schemeClr val="tx1"/>
                </a:solidFill>
                <a:latin typeface="+mn-lt"/>
                <a:ea typeface="+mn-ea"/>
                <a:cs typeface="+mn-cs"/>
              </a:rPr>
              <a:t> - </a:t>
            </a:r>
            <a:r>
              <a:rPr lang="ru-RU" sz="1200" kern="1200" dirty="0" err="1" smtClean="0">
                <a:solidFill>
                  <a:schemeClr val="tx1"/>
                </a:solidFill>
                <a:latin typeface="+mn-lt"/>
                <a:ea typeface="+mn-ea"/>
                <a:cs typeface="+mn-cs"/>
              </a:rPr>
              <a:t>этемент</a:t>
            </a:r>
            <a:r>
              <a:rPr lang="ru-RU" sz="1200" kern="1200" dirty="0" smtClean="0">
                <a:solidFill>
                  <a:schemeClr val="tx1"/>
                </a:solidFill>
                <a:latin typeface="+mn-lt"/>
                <a:ea typeface="+mn-ea"/>
                <a:cs typeface="+mn-cs"/>
              </a:rPr>
              <a:t> картинки). Матрица называется растром. Для каждого пиксела определяется его яркость и, если изображение цветное, цвет. Если, как это часто бывает при оцифровке реальных сцен или преобразовании в растровый формат (растеризации) векторных изображений, в один пиксел попали несколько элементов, их яркость и цвет усредняются с учетом занимаемой площади. При оцифровке усреднение выполняется аналоговыми контурами аналого-цифрового преобразователя, при растеризации - алгоритмами анти-</a:t>
            </a:r>
            <a:r>
              <a:rPr lang="ru-RU" sz="1200" kern="1200" dirty="0" err="1" smtClean="0">
                <a:solidFill>
                  <a:schemeClr val="tx1"/>
                </a:solidFill>
                <a:latin typeface="+mn-lt"/>
                <a:ea typeface="+mn-ea"/>
                <a:cs typeface="+mn-cs"/>
              </a:rPr>
              <a:t>алиасинга</a:t>
            </a:r>
            <a:r>
              <a:rPr lang="ru-RU" sz="1200" kern="1200" dirty="0" smtClean="0">
                <a:solidFill>
                  <a:schemeClr val="tx1"/>
                </a:solidFill>
                <a:latin typeface="+mn-lt"/>
                <a:ea typeface="+mn-ea"/>
                <a:cs typeface="+mn-cs"/>
              </a:rPr>
              <a:t>.</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Размер матрицы называется разрешением растрового изображения. Для печатающих устройств (и при растеризации изображений, предназначенных для таких устройств) обычно задается неполный размер матрицы, соответствующей всему печатному листу, а количество пикселов, приходящихся на вертикальный или горизонтальный отрезок длиной 1 дюйм; соответствующая единица так и называется - точки на дюйм (DPI, </a:t>
            </a:r>
            <a:r>
              <a:rPr lang="ru-RU" sz="1200" kern="1200" dirty="0" err="1" smtClean="0">
                <a:solidFill>
                  <a:schemeClr val="tx1"/>
                </a:solidFill>
                <a:latin typeface="+mn-lt"/>
                <a:ea typeface="+mn-ea"/>
                <a:cs typeface="+mn-cs"/>
              </a:rPr>
              <a:t>Dots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Per</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Inch</a:t>
            </a:r>
            <a:r>
              <a:rPr lang="ru-RU" sz="1200" kern="1200" dirty="0" smtClean="0">
                <a:solidFill>
                  <a:schemeClr val="tx1"/>
                </a:solidFill>
                <a:latin typeface="+mn-lt"/>
                <a:ea typeface="+mn-ea"/>
                <a:cs typeface="+mn-cs"/>
              </a:rPr>
              <a:t>).</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Для черно-белой печати обычно достаточно 300 или 600 DPI. Однако принтеры, в отличие от растровых терминалов, не умеют манипулировать яркостью отдельной точки, поэтому изменения яркости приходится имитировать, разбивая изображение на квадратные участки и регулируя яркость относительным количеством черных и белых (или цветных и белых при цветной печати) точек в этом участке. Для получения таким способом приемлемого качества фотореалистичных изображений 300 DPI заведомо недостаточно, и даже бытовым принтерам приходится использовать гораздо более высокие разрешения, вплоть до 2400 DPI.</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Вторым параметром растрового изображения является разрядность одного пиксела, которую называют цветовой глубиной. Для черно-белых изображений достаточно одного бита на пиксел, для градаций яркости серого или цветовых составляющих изображения необходимо несколько битов (см. рис.). В цветных изображениях пиксел разбивается на три или четыре составляющие, соответствующие разным цветам спектра. В промежуточных данных, используемых при оцифровке и редактировании растровых изображений, цветовая глубина достигает 48 или 64 бит (16 бит на цветовую составляющую). </a:t>
            </a:r>
            <a:r>
              <a:rPr lang="ru-RU" sz="1200" kern="1200" dirty="0" err="1" smtClean="0">
                <a:solidFill>
                  <a:schemeClr val="tx1"/>
                </a:solidFill>
                <a:latin typeface="+mn-lt"/>
                <a:ea typeface="+mn-ea"/>
                <a:cs typeface="+mn-cs"/>
              </a:rPr>
              <a:t>Яркостный</a:t>
            </a:r>
            <a:r>
              <a:rPr lang="ru-RU" sz="1200" kern="1200" dirty="0" smtClean="0">
                <a:solidFill>
                  <a:schemeClr val="tx1"/>
                </a:solidFill>
                <a:latin typeface="+mn-lt"/>
                <a:ea typeface="+mn-ea"/>
                <a:cs typeface="+mn-cs"/>
              </a:rPr>
              <a:t> диапазон современных Мониторов, впрочем, позволяет ограничиться 8-ю битами, т. е. 256 градациями, на одну цветовую составляющую: большее количество градаций просто незаметно глазу.</a:t>
            </a:r>
            <a:br>
              <a:rPr lang="ru-RU" sz="1200" kern="1200" dirty="0" smtClean="0">
                <a:solidFill>
                  <a:schemeClr val="tx1"/>
                </a:solidFill>
                <a:latin typeface="+mn-lt"/>
                <a:ea typeface="+mn-ea"/>
                <a:cs typeface="+mn-cs"/>
              </a:rPr>
            </a:br>
            <a:endParaRPr lang="ru-RU" dirty="0" smtClean="0"/>
          </a:p>
          <a:p>
            <a:r>
              <a:rPr lang="ru-RU" dirty="0" smtClean="0"/>
              <a:t>Наиболее широко используемые цветовые модели - это RGB (</a:t>
            </a:r>
            <a:r>
              <a:rPr lang="ru-RU" dirty="0" err="1" smtClean="0"/>
              <a:t>Red</a:t>
            </a:r>
            <a:r>
              <a:rPr lang="ru-RU" dirty="0" smtClean="0"/>
              <a:t>, </a:t>
            </a:r>
            <a:r>
              <a:rPr lang="ru-RU" dirty="0" err="1" smtClean="0"/>
              <a:t>Green</a:t>
            </a:r>
            <a:r>
              <a:rPr lang="ru-RU" dirty="0" smtClean="0"/>
              <a:t>, </a:t>
            </a:r>
            <a:r>
              <a:rPr lang="ru-RU" dirty="0" err="1" smtClean="0"/>
              <a:t>Blue</a:t>
            </a:r>
            <a:r>
              <a:rPr lang="ru-RU" dirty="0" smtClean="0"/>
              <a:t> - красный, зеленый, синий, соответствующие максимумам частотной характеристики светочувствительных пигментов человеческого глаза), CMY (</a:t>
            </a:r>
            <a:r>
              <a:rPr lang="ru-RU" dirty="0" err="1" smtClean="0"/>
              <a:t>Cyan</a:t>
            </a:r>
            <a:r>
              <a:rPr lang="ru-RU" dirty="0" smtClean="0"/>
              <a:t>, </a:t>
            </a:r>
            <a:r>
              <a:rPr lang="ru-RU" dirty="0" err="1" smtClean="0"/>
              <a:t>Magenta</a:t>
            </a:r>
            <a:r>
              <a:rPr lang="ru-RU" dirty="0" smtClean="0"/>
              <a:t>, </a:t>
            </a:r>
            <a:r>
              <a:rPr lang="ru-RU" dirty="0" err="1" smtClean="0"/>
              <a:t>Yellow</a:t>
            </a:r>
            <a:r>
              <a:rPr lang="ru-RU" dirty="0" smtClean="0"/>
              <a:t> - голубой, пурпурный, желтый, дополнительные к RGB) и CMYG - те же цвета, но с добавлением градаций серого. Цветовая модель RGB используется в цветных кинескопах и видеоадаптерах, CMYG - в цветной полиграфии.</a:t>
            </a:r>
          </a:p>
          <a:p>
            <a:r>
              <a:rPr lang="ru-RU" dirty="0" smtClean="0"/>
              <a:t>В различных графических форматах используется разный способ хранения пикселов. Два основных подхода - хранить числа, соответствующие пикселам, одно за другим, или разбивать изображение на битовые плоскости - сначала хранятся младшие биты всех пикселов, потом - вторые и так далее. Обычно растровое изображение снабжается заголовком, в котором указано его разрешение, глубина пиксела и, нередко, используемая цветовая модель.</a:t>
            </a:r>
          </a:p>
          <a:p>
            <a:endParaRPr lang="ru-RU" dirty="0"/>
          </a:p>
        </p:txBody>
      </p:sp>
    </p:spTree>
    <p:extLst>
      <p:ext uri="{BB962C8B-B14F-4D97-AF65-F5344CB8AC3E}">
        <p14:creationId xmlns:p14="http://schemas.microsoft.com/office/powerpoint/2010/main" val="1513976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latin typeface="+mn-lt"/>
                <a:ea typeface="+mn-ea"/>
                <a:cs typeface="+mn-cs"/>
              </a:rPr>
              <a:t>Двухмерные векторные форматы очень хороши для-представления чертежей, диаграмм, шрифтов (или, если угодно, отдельных букв шрифта) и отформатированных текстов. Такие изображения удобно редактировать - изображения и их отдельные элементы легко поддаются масштабированию и другим преобразованиям. Примеры двухмерных векторных форматов - </a:t>
            </a:r>
            <a:r>
              <a:rPr lang="ru-RU" sz="1200" kern="1200" dirty="0" err="1" smtClean="0">
                <a:solidFill>
                  <a:schemeClr val="tx1"/>
                </a:solidFill>
                <a:latin typeface="+mn-lt"/>
                <a:ea typeface="+mn-ea"/>
                <a:cs typeface="+mn-cs"/>
              </a:rPr>
              <a:t>PostScript</a:t>
            </a:r>
            <a:r>
              <a:rPr lang="ru-RU" sz="1200" kern="1200" dirty="0" smtClean="0">
                <a:solidFill>
                  <a:schemeClr val="tx1"/>
                </a:solidFill>
                <a:latin typeface="+mn-lt"/>
                <a:ea typeface="+mn-ea"/>
                <a:cs typeface="+mn-cs"/>
              </a:rPr>
              <a:t>, PDF (</a:t>
            </a:r>
            <a:r>
              <a:rPr lang="ru-RU" sz="1200" kern="1200" dirty="0" err="1" smtClean="0">
                <a:solidFill>
                  <a:schemeClr val="tx1"/>
                </a:solidFill>
                <a:latin typeface="+mn-lt"/>
                <a:ea typeface="+mn-ea"/>
                <a:cs typeface="+mn-cs"/>
              </a:rPr>
              <a:t>Portable</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Document</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Format</a:t>
            </a:r>
            <a:r>
              <a:rPr lang="ru-RU" sz="1200" kern="1200" dirty="0" smtClean="0">
                <a:solidFill>
                  <a:schemeClr val="tx1"/>
                </a:solidFill>
                <a:latin typeface="+mn-lt"/>
                <a:ea typeface="+mn-ea"/>
                <a:cs typeface="+mn-cs"/>
              </a:rPr>
              <a:t>, специализированное подмножество </a:t>
            </a:r>
            <a:r>
              <a:rPr lang="ru-RU" sz="1200" kern="1200" dirty="0" err="1" smtClean="0">
                <a:solidFill>
                  <a:schemeClr val="tx1"/>
                </a:solidFill>
                <a:latin typeface="+mn-lt"/>
                <a:ea typeface="+mn-ea"/>
                <a:cs typeface="+mn-cs"/>
              </a:rPr>
              <a:t>PostScript</a:t>
            </a:r>
            <a:r>
              <a:rPr lang="ru-RU" sz="1200" kern="1200" dirty="0" smtClean="0">
                <a:solidFill>
                  <a:schemeClr val="tx1"/>
                </a:solidFill>
                <a:latin typeface="+mn-lt"/>
                <a:ea typeface="+mn-ea"/>
                <a:cs typeface="+mn-cs"/>
              </a:rPr>
              <a:t>), WMF (</a:t>
            </a:r>
            <a:r>
              <a:rPr lang="ru-RU" sz="1200" kern="1200" dirty="0" err="1" smtClean="0">
                <a:solidFill>
                  <a:schemeClr val="tx1"/>
                </a:solidFill>
                <a:latin typeface="+mn-lt"/>
                <a:ea typeface="+mn-ea"/>
                <a:cs typeface="+mn-cs"/>
              </a:rPr>
              <a:t>Windows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MetaFile</a:t>
            </a:r>
            <a:r>
              <a:rPr lang="ru-RU" sz="1200" kern="1200" dirty="0" smtClean="0">
                <a:solidFill>
                  <a:schemeClr val="tx1"/>
                </a:solidFill>
                <a:latin typeface="+mn-lt"/>
                <a:ea typeface="+mn-ea"/>
                <a:cs typeface="+mn-cs"/>
              </a:rPr>
              <a:t>), PCL (</a:t>
            </a:r>
            <a:r>
              <a:rPr lang="ru-RU" sz="1200" kern="1200" dirty="0" err="1" smtClean="0">
                <a:solidFill>
                  <a:schemeClr val="tx1"/>
                </a:solidFill>
                <a:latin typeface="+mn-lt"/>
                <a:ea typeface="+mn-ea"/>
                <a:cs typeface="+mn-cs"/>
              </a:rPr>
              <a:t>Printer</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Control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Language</a:t>
            </a:r>
            <a:r>
              <a:rPr lang="ru-RU" sz="1200" kern="1200" dirty="0" smtClean="0">
                <a:solidFill>
                  <a:schemeClr val="tx1"/>
                </a:solidFill>
                <a:latin typeface="+mn-lt"/>
                <a:ea typeface="+mn-ea"/>
                <a:cs typeface="+mn-cs"/>
              </a:rPr>
              <a:t>, система команд принтеров, поддерживаемая большинством современных лазерных и струйных печатающих устройств). Примером векторного представления движущихся изображений является </a:t>
            </a:r>
            <a:r>
              <a:rPr lang="ru-RU" sz="1200" kern="1200" dirty="0" err="1" smtClean="0">
                <a:solidFill>
                  <a:schemeClr val="tx1"/>
                </a:solidFill>
                <a:latin typeface="+mn-lt"/>
                <a:ea typeface="+mn-ea"/>
                <a:cs typeface="+mn-cs"/>
              </a:rPr>
              <a:t>MacroMedia</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Flash</a:t>
            </a:r>
            <a:r>
              <a:rPr lang="ru-RU" sz="1200" kern="1200" dirty="0" smtClean="0">
                <a:solidFill>
                  <a:schemeClr val="tx1"/>
                </a:solidFill>
                <a:latin typeface="+mn-lt"/>
                <a:ea typeface="+mn-ea"/>
                <a:cs typeface="+mn-cs"/>
              </a:rPr>
              <a:t>. Трехмерные векторные форматы широко используются в системах автоматизированного проектирования и для генерации фотореалистичных изображений методами трассировки лучей и т. д.</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Однако преобразование реальной сцены (например, полученной оцифровкой видеоизображения или сканированием фотографии) в векторный формат представляет собой сложную и, в общем случае, неразрешимую задачу. Программы-</a:t>
            </a:r>
            <a:r>
              <a:rPr lang="ru-RU" sz="1200" kern="1200" dirty="0" err="1" smtClean="0">
                <a:solidFill>
                  <a:schemeClr val="tx1"/>
                </a:solidFill>
                <a:latin typeface="+mn-lt"/>
                <a:ea typeface="+mn-ea"/>
                <a:cs typeface="+mn-cs"/>
              </a:rPr>
              <a:t>векторизаторы</a:t>
            </a:r>
            <a:r>
              <a:rPr lang="ru-RU" sz="1200" kern="1200" dirty="0" smtClean="0">
                <a:solidFill>
                  <a:schemeClr val="tx1"/>
                </a:solidFill>
                <a:latin typeface="+mn-lt"/>
                <a:ea typeface="+mn-ea"/>
                <a:cs typeface="+mn-cs"/>
              </a:rPr>
              <a:t> существуют, но потребляют очень много ресурсов, а качество изображения во многих случаях получается низким. Самое же главное - создание фотореалистичных (фотографических или имитирующих фотографию) изображений в векторном формате, хотя теоретически и, возможно, на практике требует большого числа очень сложных примитивов. Гораздо более практичным для этих целей оказался другой подход к оцифровке изображений, который использует большинство современных устройств визуализации: растровые дисплеи и многие печатающие устройства.</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 растровом формате изображение разбивается на прямоугольную матрицу элементов, называемых пикселами (слегка искаженное </a:t>
            </a:r>
            <a:r>
              <a:rPr lang="ru-RU" sz="1200" kern="1200" dirty="0" err="1" smtClean="0">
                <a:solidFill>
                  <a:schemeClr val="tx1"/>
                </a:solidFill>
                <a:latin typeface="+mn-lt"/>
                <a:ea typeface="+mn-ea"/>
                <a:cs typeface="+mn-cs"/>
              </a:rPr>
              <a:t>PICture</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ELement</a:t>
            </a:r>
            <a:r>
              <a:rPr lang="ru-RU" sz="1200" kern="1200" dirty="0" smtClean="0">
                <a:solidFill>
                  <a:schemeClr val="tx1"/>
                </a:solidFill>
                <a:latin typeface="+mn-lt"/>
                <a:ea typeface="+mn-ea"/>
                <a:cs typeface="+mn-cs"/>
              </a:rPr>
              <a:t> - </a:t>
            </a:r>
            <a:r>
              <a:rPr lang="ru-RU" sz="1200" kern="1200" dirty="0" err="1" smtClean="0">
                <a:solidFill>
                  <a:schemeClr val="tx1"/>
                </a:solidFill>
                <a:latin typeface="+mn-lt"/>
                <a:ea typeface="+mn-ea"/>
                <a:cs typeface="+mn-cs"/>
              </a:rPr>
              <a:t>этемент</a:t>
            </a:r>
            <a:r>
              <a:rPr lang="ru-RU" sz="1200" kern="1200" dirty="0" smtClean="0">
                <a:solidFill>
                  <a:schemeClr val="tx1"/>
                </a:solidFill>
                <a:latin typeface="+mn-lt"/>
                <a:ea typeface="+mn-ea"/>
                <a:cs typeface="+mn-cs"/>
              </a:rPr>
              <a:t> картинки). Матрица называется растром. Для каждого пиксела определяется его яркость и, если изображение цветное, цвет. Если, как это часто бывает при оцифровке реальных сцен или преобразовании в растровый формат (растеризации) векторных изображений, в один пиксел попали несколько элементов, их яркость и цвет усредняются с учетом занимаемой площади. При оцифровке усреднение выполняется аналоговыми контурами аналого-цифрового преобразователя, при растеризации - алгоритмами анти-</a:t>
            </a:r>
            <a:r>
              <a:rPr lang="ru-RU" sz="1200" kern="1200" dirty="0" err="1" smtClean="0">
                <a:solidFill>
                  <a:schemeClr val="tx1"/>
                </a:solidFill>
                <a:latin typeface="+mn-lt"/>
                <a:ea typeface="+mn-ea"/>
                <a:cs typeface="+mn-cs"/>
              </a:rPr>
              <a:t>алиасинга</a:t>
            </a:r>
            <a:r>
              <a:rPr lang="ru-RU" sz="1200" kern="1200" dirty="0" smtClean="0">
                <a:solidFill>
                  <a:schemeClr val="tx1"/>
                </a:solidFill>
                <a:latin typeface="+mn-lt"/>
                <a:ea typeface="+mn-ea"/>
                <a:cs typeface="+mn-cs"/>
              </a:rPr>
              <a:t>.</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Размер матрицы называется разрешением растрового изображения. Для печатающих устройств (и при растеризации изображений, предназначенных для таких устройств) обычно задается неполный размер матрицы, соответствующей всему печатному листу, а количество пикселов, приходящихся на вертикальный или горизонтальный отрезок длиной 1 дюйм; соответствующая единица так и называется - точки на дюйм (DPI, </a:t>
            </a:r>
            <a:r>
              <a:rPr lang="ru-RU" sz="1200" kern="1200" dirty="0" err="1" smtClean="0">
                <a:solidFill>
                  <a:schemeClr val="tx1"/>
                </a:solidFill>
                <a:latin typeface="+mn-lt"/>
                <a:ea typeface="+mn-ea"/>
                <a:cs typeface="+mn-cs"/>
              </a:rPr>
              <a:t>Dots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Per</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Inch</a:t>
            </a:r>
            <a:r>
              <a:rPr lang="ru-RU" sz="1200" kern="1200" dirty="0" smtClean="0">
                <a:solidFill>
                  <a:schemeClr val="tx1"/>
                </a:solidFill>
                <a:latin typeface="+mn-lt"/>
                <a:ea typeface="+mn-ea"/>
                <a:cs typeface="+mn-cs"/>
              </a:rPr>
              <a:t>).</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Для черно-белой печати обычно достаточно 300 или 600 DPI. Однако принтеры, в отличие от растровых терминалов, не умеют манипулировать яркостью отдельной точки, поэтому изменения яркости приходится имитировать, разбивая изображение на квадратные участки и регулируя яркость относительным количеством черных и белых (или цветных и белых при цветной печати) точек в этом участке. Для получения таким способом приемлемого качества фотореалистичных изображений 300 DPI заведомо недостаточно, и даже бытовым принтерам приходится использовать гораздо более высокие разрешения, вплоть до 2400 DPI.</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Вторым параметром растрового изображения является разрядность одного пиксела, которую называют цветовой глубиной. Для черно-белых изображений достаточно одного бита на пиксел, для градаций яркости серого или цветовых составляющих изображения необходимо несколько битов (см. рис.). В цветных изображениях пиксел разбивается на три или четыре составляющие, соответствующие разным цветам спектра. В промежуточных данных, используемых при оцифровке и редактировании растровых изображений, цветовая глубина достигает 48 или 64 бит (16 бит на цветовую составляющую). </a:t>
            </a:r>
            <a:r>
              <a:rPr lang="ru-RU" sz="1200" kern="1200" dirty="0" err="1" smtClean="0">
                <a:solidFill>
                  <a:schemeClr val="tx1"/>
                </a:solidFill>
                <a:latin typeface="+mn-lt"/>
                <a:ea typeface="+mn-ea"/>
                <a:cs typeface="+mn-cs"/>
              </a:rPr>
              <a:t>Яркостный</a:t>
            </a:r>
            <a:r>
              <a:rPr lang="ru-RU" sz="1200" kern="1200" dirty="0" smtClean="0">
                <a:solidFill>
                  <a:schemeClr val="tx1"/>
                </a:solidFill>
                <a:latin typeface="+mn-lt"/>
                <a:ea typeface="+mn-ea"/>
                <a:cs typeface="+mn-cs"/>
              </a:rPr>
              <a:t> диапазон современных Мониторов, впрочем, позволяет ограничиться 8-ю битами, т. е. 256 градациями, на одну цветовую составляющую: большее количество градаций просто незаметно глазу.</a:t>
            </a:r>
            <a:br>
              <a:rPr lang="ru-RU" sz="1200" kern="1200" dirty="0" smtClean="0">
                <a:solidFill>
                  <a:schemeClr val="tx1"/>
                </a:solidFill>
                <a:latin typeface="+mn-lt"/>
                <a:ea typeface="+mn-ea"/>
                <a:cs typeface="+mn-cs"/>
              </a:rPr>
            </a:br>
            <a:endParaRPr lang="ru-RU" dirty="0" smtClean="0"/>
          </a:p>
          <a:p>
            <a:r>
              <a:rPr lang="ru-RU" dirty="0" smtClean="0"/>
              <a:t>Наиболее широко используемые цветовые модели - это RGB (</a:t>
            </a:r>
            <a:r>
              <a:rPr lang="ru-RU" dirty="0" err="1" smtClean="0"/>
              <a:t>Red</a:t>
            </a:r>
            <a:r>
              <a:rPr lang="ru-RU" dirty="0" smtClean="0"/>
              <a:t>, </a:t>
            </a:r>
            <a:r>
              <a:rPr lang="ru-RU" dirty="0" err="1" smtClean="0"/>
              <a:t>Green</a:t>
            </a:r>
            <a:r>
              <a:rPr lang="ru-RU" dirty="0" smtClean="0"/>
              <a:t>, </a:t>
            </a:r>
            <a:r>
              <a:rPr lang="ru-RU" dirty="0" err="1" smtClean="0"/>
              <a:t>Blue</a:t>
            </a:r>
            <a:r>
              <a:rPr lang="ru-RU" dirty="0" smtClean="0"/>
              <a:t> - красный, зеленый, синий, соответствующие максимумам частотной характеристики светочувствительных пигментов человеческого глаза), CMY (</a:t>
            </a:r>
            <a:r>
              <a:rPr lang="ru-RU" dirty="0" err="1" smtClean="0"/>
              <a:t>Cyan</a:t>
            </a:r>
            <a:r>
              <a:rPr lang="ru-RU" dirty="0" smtClean="0"/>
              <a:t>, </a:t>
            </a:r>
            <a:r>
              <a:rPr lang="ru-RU" dirty="0" err="1" smtClean="0"/>
              <a:t>Magenta</a:t>
            </a:r>
            <a:r>
              <a:rPr lang="ru-RU" dirty="0" smtClean="0"/>
              <a:t>, </a:t>
            </a:r>
            <a:r>
              <a:rPr lang="ru-RU" dirty="0" err="1" smtClean="0"/>
              <a:t>Yellow</a:t>
            </a:r>
            <a:r>
              <a:rPr lang="ru-RU" dirty="0" smtClean="0"/>
              <a:t> - голубой, пурпурный, желтый, дополнительные к RGB) и CMYG - те же цвета, но с добавлением градаций серого. Цветовая модель RGB используется в цветных кинескопах и видеоадаптерах, CMYG - в цветной полиграфии.</a:t>
            </a:r>
          </a:p>
          <a:p>
            <a:r>
              <a:rPr lang="ru-RU" dirty="0" smtClean="0"/>
              <a:t>В различных графических форматах используется разный способ хранения пикселов. Два основных подхода - хранить числа, соответствующие пикселам, одно за другим, или разбивать изображение на битовые плоскости - сначала хранятся младшие биты всех пикселов, потом - вторые и так далее. Обычно растровое изображение снабжается заголовком, в котором указано его разрешение, глубина пиксела и, нередко, используемая цветовая модель.</a:t>
            </a:r>
          </a:p>
          <a:p>
            <a:endParaRPr lang="ru-RU" dirty="0"/>
          </a:p>
        </p:txBody>
      </p:sp>
    </p:spTree>
    <p:extLst>
      <p:ext uri="{BB962C8B-B14F-4D97-AF65-F5344CB8AC3E}">
        <p14:creationId xmlns:p14="http://schemas.microsoft.com/office/powerpoint/2010/main" val="1513976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t>Приёмы и методы работы со звуковой информацией пришли в вычислительную технику наиболее поздно. К тому же, в отличие от числовых, текстовых и графических данных, у звукозаписей не было столь же длительной и проверенной истории кодирования. В итоге методы кодирования звуковой информации двоичным кодом далеки от стандартизации. Множество отдельных компаний разработали свои корпоративные стандарты, но среди них можно выделить два основных направления. </a:t>
            </a:r>
          </a:p>
          <a:p>
            <a:pPr marL="285750" indent="-285750" algn="just">
              <a:buFont typeface="Arial" pitchFamily="34" charset="0"/>
              <a:buChar char="•"/>
            </a:pPr>
            <a:r>
              <a:rPr lang="ru-RU" sz="1200" b="1" dirty="0" smtClean="0"/>
              <a:t>Метод FM (</a:t>
            </a:r>
            <a:r>
              <a:rPr lang="ru-RU" sz="1200" b="1" dirty="0" err="1" smtClean="0"/>
              <a:t>Frequency</a:t>
            </a:r>
            <a:r>
              <a:rPr lang="ru-RU" sz="1200" b="1" dirty="0" smtClean="0"/>
              <a:t> </a:t>
            </a:r>
            <a:r>
              <a:rPr lang="ru-RU" sz="1200" b="1" dirty="0" err="1" smtClean="0"/>
              <a:t>Modulation</a:t>
            </a:r>
            <a:r>
              <a:rPr lang="ru-RU" sz="1200" b="1" dirty="0" smtClean="0"/>
              <a:t>)</a:t>
            </a:r>
            <a:r>
              <a:rPr lang="ru-RU" sz="1200" dirty="0" smtClean="0"/>
              <a:t> основан та том, что теоретически любой сложный звук можно разложить на последовательность простейших гармонических сигналов разных частот, каждый из которых представляет собой правильную синусоиду, а, следовательно, может быть описан числовыми параметрами, т.е. кодом. В природе звуковые сигналы имеют непрерывный спектр, т.е. являются аналоговыми. Их разложение в гармонические ряды и представление в виде дискретных цифровых сигналов выполняют специальный устройства - аналогово-цифровые преобразователи (АЦП). Обратное преобразование для воспроизведения звука, закодированного числовым кодом, выполняют цифро-аналоговые преобразователи (ЦАП). При таких преобразованиях неизбежны потери информации, связанные с методом кодирования, поэтому качество звукозаписи обычно получается не вполне удовлетворительным и соответствует качеству звучания простейших электромузыкальных инструментов с окрасом характерным для электронной музыки. В то же время данный метод копирования обеспечивает весьма компактный код, поэтому он нашёл применение ещё в те годы, когда ресурсы средств вычислительной техники были явно недостаточны. </a:t>
            </a:r>
          </a:p>
          <a:p>
            <a:pPr marL="285750" indent="-285750" algn="just">
              <a:buFont typeface="Arial" pitchFamily="34" charset="0"/>
              <a:buChar char="•"/>
            </a:pPr>
            <a:r>
              <a:rPr lang="ru-RU" sz="1200" b="1" dirty="0" smtClean="0"/>
              <a:t>Метод таблично волнового (</a:t>
            </a:r>
            <a:r>
              <a:rPr lang="ru-RU" sz="1200" b="1" dirty="0" err="1" smtClean="0"/>
              <a:t>Wave-Table</a:t>
            </a:r>
            <a:r>
              <a:rPr lang="ru-RU" sz="1200" b="1" dirty="0" smtClean="0"/>
              <a:t>)</a:t>
            </a:r>
            <a:r>
              <a:rPr lang="ru-RU" sz="1200" dirty="0" smtClean="0"/>
              <a:t> синтеза лучше соответствует современному уровню развития техники. В заранее подготовленных таблицах хранятся образцы звуков для множества различных музыкальных инструментах. В технике такие образцы называют </a:t>
            </a:r>
            <a:r>
              <a:rPr lang="ru-RU" sz="1200" dirty="0" err="1" smtClean="0"/>
              <a:t>сэмплами</a:t>
            </a:r>
            <a:r>
              <a:rPr lang="ru-RU" sz="1200" dirty="0" smtClean="0"/>
              <a:t>. Числовые коды выражают тип инструмента, номер его модели, высоту тона, продолжительность и интенсивность звука, динамику его изменения, некоторые параметры среды, в которой происходит звучание, а также прочие параметры, характеризующие особенности звучания. Поскольку в качестве образцов исполняются реальные звуки, то его качество получается очень высоким и приближается к качеству звучания реальных музыкальных инструментов. </a:t>
            </a:r>
          </a:p>
          <a:p>
            <a:endParaRPr lang="ru-RU" dirty="0"/>
          </a:p>
        </p:txBody>
      </p:sp>
    </p:spTree>
    <p:extLst>
      <p:ext uri="{BB962C8B-B14F-4D97-AF65-F5344CB8AC3E}">
        <p14:creationId xmlns:p14="http://schemas.microsoft.com/office/powerpoint/2010/main" val="3908556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latin typeface="+mn-lt"/>
                <a:ea typeface="+mn-ea"/>
                <a:cs typeface="+mn-cs"/>
              </a:rPr>
              <a:t>В последнее время компьютер все чаще используется для работы с видеоинформацией. Простейшей, с позволения сказать, работой является просмотр кинофильмов и видеоклипов, а также (куда компьютерным пользователям без них!) многочисленные видеоигры. Более правомерно данным термином называть создание и редактирование такой информации с помощью компьютера.</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Что представляет собой фильм с точки зрения информатики? Прежде всего, это сочетание звуковой и графической информации. Кроме того, для создания на экране эффекта движения используется технология быстрой смены статических картинок. Исследования показали, что если за одну секунду сменяется более 10-12 кадров, то человеческий глаз воспринимает изменения на них как непрерывные. В любительской киносъемке использовалась частота 16 кадров/сек., в профессиональной - 24.</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Традиционный кадр на кинопленке "докомпьютерной" эпохи выглядел так, как показано на рис.1. Основную его часть, разумеется, занимает видеоизображение, а справа сбоку отчетливо видны колебания на звуковой дорожке. Имеющаяся по обоим краям пленки периодическая система отверстий (перфорация) служит для механической протяжки ленты в киноаппарате с помощью специального механизма.</a:t>
            </a:r>
            <a:br>
              <a:rPr lang="ru-RU" sz="1200" kern="1200" dirty="0" smtClean="0">
                <a:solidFill>
                  <a:schemeClr val="tx1"/>
                </a:solidFill>
                <a:latin typeface="+mn-lt"/>
                <a:ea typeface="+mn-ea"/>
                <a:cs typeface="+mn-cs"/>
              </a:rPr>
            </a:br>
            <a:endParaRPr lang="en-US" sz="1200" dirty="0" smtClean="0"/>
          </a:p>
          <a:p>
            <a:r>
              <a:rPr lang="ru-RU" sz="1200" dirty="0" smtClean="0"/>
              <a:t>Заметим, что в современных методах сохранения движущихся видеоизображений используются и другие типы кадров.</a:t>
            </a:r>
          </a:p>
          <a:p>
            <a:r>
              <a:rPr lang="ru-RU" sz="1200" dirty="0" smtClean="0"/>
              <a:t>Суть AVI файлов AVI (</a:t>
            </a:r>
            <a:r>
              <a:rPr lang="ru-RU" sz="1200" dirty="0" err="1" smtClean="0"/>
              <a:t>Audio</a:t>
            </a:r>
            <a:r>
              <a:rPr lang="ru-RU" sz="1200" dirty="0" smtClean="0"/>
              <a:t> </a:t>
            </a:r>
            <a:r>
              <a:rPr lang="ru-RU" sz="1200" dirty="0" err="1" smtClean="0"/>
              <a:t>Video</a:t>
            </a:r>
            <a:r>
              <a:rPr lang="ru-RU" sz="1200" dirty="0" smtClean="0"/>
              <a:t> </a:t>
            </a:r>
            <a:r>
              <a:rPr lang="ru-RU" sz="1200" dirty="0" err="1" smtClean="0"/>
              <a:t>Interleave</a:t>
            </a:r>
            <a:r>
              <a:rPr lang="ru-RU" sz="1200" dirty="0" smtClean="0"/>
              <a:t> - чередование аудио и видео) состоит в хранении структур произвольных мультимедийных данных, каждая из которых имеет простой вид, изображенный на рис.3. Файл как таковой представляет собой единый блок, причем в него, как и в любой другой, могут быть вложены новые блоки. Заметим, что идентификатор блока определяет тип информации, которая хранится в блоке.</a:t>
            </a:r>
          </a:p>
          <a:p>
            <a:r>
              <a:rPr lang="ru-RU" sz="1200" kern="1200" dirty="0" smtClean="0">
                <a:solidFill>
                  <a:schemeClr val="tx1"/>
                </a:solidFill>
                <a:latin typeface="+mn-lt"/>
                <a:ea typeface="+mn-ea"/>
                <a:cs typeface="+mn-cs"/>
              </a:rPr>
              <a:t>Внутри описанного выше своеобразного контейнера информации (блока) могут храниться абсолютно произвольные данные, в том числе, например, блоки, сжатые разными методами. Таким образом, все AVI-файлы только внешне выглядят одинаково, а внутри могут различаться очень существенно.</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Еще более универсальным является мультимедийный формат </a:t>
            </a:r>
            <a:r>
              <a:rPr lang="ru-RU" sz="1200" b="1" kern="1200" dirty="0" err="1" smtClean="0">
                <a:solidFill>
                  <a:schemeClr val="tx1"/>
                </a:solidFill>
                <a:latin typeface="+mn-lt"/>
                <a:ea typeface="+mn-ea"/>
                <a:cs typeface="+mn-cs"/>
              </a:rPr>
              <a:t>Quick</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Time</a:t>
            </a:r>
            <a:r>
              <a:rPr lang="ru-RU" sz="1200" kern="1200" dirty="0" smtClean="0">
                <a:solidFill>
                  <a:schemeClr val="tx1"/>
                </a:solidFill>
                <a:latin typeface="+mn-lt"/>
                <a:ea typeface="+mn-ea"/>
                <a:cs typeface="+mn-cs"/>
              </a:rPr>
              <a:t>, первоначально возникший на компьютерах </a:t>
            </a:r>
            <a:r>
              <a:rPr lang="ru-RU" sz="1200" kern="1200" dirty="0" err="1" smtClean="0">
                <a:solidFill>
                  <a:schemeClr val="tx1"/>
                </a:solidFill>
                <a:latin typeface="+mn-lt"/>
                <a:ea typeface="+mn-ea"/>
                <a:cs typeface="+mn-cs"/>
              </a:rPr>
              <a:t>Apple</a:t>
            </a:r>
            <a:r>
              <a:rPr lang="ru-RU" sz="1200" kern="1200" dirty="0" smtClean="0">
                <a:solidFill>
                  <a:schemeClr val="tx1"/>
                </a:solidFill>
                <a:latin typeface="+mn-lt"/>
                <a:ea typeface="+mn-ea"/>
                <a:cs typeface="+mn-cs"/>
              </a:rPr>
              <a:t>. По сравнению с описанным выше, он позволяет хранить независимые фрагменты данных, причем даже не имеющие общей временной синхронизации, как этого требует AVI. В результате в одном файле может, например, храниться песня, текст с ее словами, нотная запись в MIDI-формате, способная управлять синтезатором, и т.п. Мощной особенностью </a:t>
            </a:r>
            <a:r>
              <a:rPr lang="ru-RU" sz="1200" kern="1200" dirty="0" err="1" smtClean="0">
                <a:solidFill>
                  <a:schemeClr val="tx1"/>
                </a:solidFill>
                <a:latin typeface="+mn-lt"/>
                <a:ea typeface="+mn-ea"/>
                <a:cs typeface="+mn-cs"/>
              </a:rPr>
              <a:t>Quick</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Time</a:t>
            </a:r>
            <a:r>
              <a:rPr lang="ru-RU" sz="1200" kern="1200" dirty="0" smtClean="0">
                <a:solidFill>
                  <a:schemeClr val="tx1"/>
                </a:solidFill>
                <a:latin typeface="+mn-lt"/>
                <a:ea typeface="+mn-ea"/>
                <a:cs typeface="+mn-cs"/>
              </a:rPr>
              <a:t> является возможность формировать изображение на новой дорожке путем ссылок на кадры, имеющиеся на других дорожках. Полученная таким способом дорожка оказывается несоизмеримо меньше, чем если бы на нее были скопированы требуемые кадры. Благодаря описанной возможности файл подобного типа легко может содержать не только полную высококачественную версию видеофильма, но и специальным образом "упрощенную" копию для медленных компьютеров, а также рекламный ролик, представляющий собой "выжимку" из полной версии. И все это без особого увеличения объема по сравнению с полной копией.</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Все большее распространение в последнее время получают системы сжатия видеоизображений, допускающие некоторые незаметные для глаза искажения изображения с целью повышения степени сжатия. Наиболее известным стандартом подобного класса служит </a:t>
            </a:r>
            <a:r>
              <a:rPr lang="ru-RU" sz="1200" b="1" kern="1200" dirty="0" smtClean="0">
                <a:solidFill>
                  <a:schemeClr val="tx1"/>
                </a:solidFill>
                <a:latin typeface="+mn-lt"/>
                <a:ea typeface="+mn-ea"/>
                <a:cs typeface="+mn-cs"/>
              </a:rPr>
              <a:t>MPEG (</a:t>
            </a:r>
            <a:r>
              <a:rPr lang="ru-RU" sz="1200" b="1" kern="1200" dirty="0" err="1" smtClean="0">
                <a:solidFill>
                  <a:schemeClr val="tx1"/>
                </a:solidFill>
                <a:latin typeface="+mn-lt"/>
                <a:ea typeface="+mn-ea"/>
                <a:cs typeface="+mn-cs"/>
              </a:rPr>
              <a:t>Motion</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Picture</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Expert</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Group</a:t>
            </a:r>
            <a:r>
              <a:rPr lang="ru-RU" sz="1200" b="1" kern="1200" dirty="0" smtClean="0">
                <a:solidFill>
                  <a:schemeClr val="tx1"/>
                </a:solidFill>
                <a:latin typeface="+mn-lt"/>
                <a:ea typeface="+mn-ea"/>
                <a:cs typeface="+mn-cs"/>
              </a:rPr>
              <a:t>)</a:t>
            </a:r>
            <a:r>
              <a:rPr lang="ru-RU" sz="1200" kern="1200" dirty="0" smtClean="0">
                <a:solidFill>
                  <a:schemeClr val="tx1"/>
                </a:solidFill>
                <a:latin typeface="+mn-lt"/>
                <a:ea typeface="+mn-ea"/>
                <a:cs typeface="+mn-cs"/>
              </a:rPr>
              <a:t>, который разработан и постоянно развивается созданным в 1988 году Комитетом (группой экспертов) международной организации ISO/IEC (</a:t>
            </a:r>
            <a:r>
              <a:rPr lang="ru-RU" sz="1200" kern="1200" dirty="0" err="1" smtClean="0">
                <a:solidFill>
                  <a:schemeClr val="tx1"/>
                </a:solidFill>
                <a:latin typeface="+mn-lt"/>
                <a:ea typeface="+mn-ea"/>
                <a:cs typeface="+mn-cs"/>
              </a:rPr>
              <a:t>International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Standards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Organization</a:t>
            </a:r>
            <a:r>
              <a:rPr lang="ru-RU" sz="1200" kern="1200" dirty="0" smtClean="0">
                <a:solidFill>
                  <a:schemeClr val="tx1"/>
                </a:solidFill>
                <a:latin typeface="+mn-lt"/>
                <a:ea typeface="+mn-ea"/>
                <a:cs typeface="+mn-cs"/>
              </a:rPr>
              <a:t>/</a:t>
            </a:r>
            <a:r>
              <a:rPr lang="ru-RU" sz="1200" kern="1200" dirty="0" err="1" smtClean="0">
                <a:solidFill>
                  <a:schemeClr val="tx1"/>
                </a:solidFill>
                <a:latin typeface="+mn-lt"/>
                <a:ea typeface="+mn-ea"/>
                <a:cs typeface="+mn-cs"/>
              </a:rPr>
              <a:t>International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Electrotechnical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Commission</a:t>
            </a:r>
            <a:r>
              <a:rPr lang="ru-RU" sz="1200" kern="1200" dirty="0" smtClean="0">
                <a:solidFill>
                  <a:schemeClr val="tx1"/>
                </a:solidFill>
                <a:latin typeface="+mn-lt"/>
                <a:ea typeface="+mn-ea"/>
                <a:cs typeface="+mn-cs"/>
              </a:rPr>
              <a:t>) по стандартам высококачественного сжатия движущихся изображений. Методы, применяемые в MPEG, непросты для понимания и опираются на достаточно сложную математику. Укажем лишь наиболее общие приемы, за счет которых достигается сжатие. Прежде всего, обрабатываемый сигнал из RGB-представления с равноправными компонентами преобразуется в яркость и две "координаты" цветности. Как показывают эксперименты, цветовые компоненты менее важны для восприятия и их можно проредить вдвое. Кроме того, производится специальные математические преобразования (DCT - дискретно-косинусное преобразование), несколько </a:t>
            </a:r>
            <a:r>
              <a:rPr lang="ru-RU" sz="1200" kern="1200" dirty="0" err="1" smtClean="0">
                <a:solidFill>
                  <a:schemeClr val="tx1"/>
                </a:solidFill>
                <a:latin typeface="+mn-lt"/>
                <a:ea typeface="+mn-ea"/>
                <a:cs typeface="+mn-cs"/>
              </a:rPr>
              <a:t>загрубляющее</a:t>
            </a:r>
            <a:r>
              <a:rPr lang="ru-RU" sz="1200" kern="1200" dirty="0" smtClean="0">
                <a:solidFill>
                  <a:schemeClr val="tx1"/>
                </a:solidFill>
                <a:latin typeface="+mn-lt"/>
                <a:ea typeface="+mn-ea"/>
                <a:cs typeface="+mn-cs"/>
              </a:rPr>
              <a:t> изображение в мелких деталях. Опять таки из экспериментов следует, что на субъективном восприятии изображение это практически не сказывается. Наконец, специальными методами (в том числе и методом, изображенным на рис.2) ликвидируется сильная избыточность информации, связанная со слабыми отличиями между соседними кадрами. Полученные в результате всех описанных процедур данные дополнительно сжимаются общепринятыми методами, подобно тому, как это делается при архивации файлов.</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В последнее время все большее распространение получает технология под названием </a:t>
            </a:r>
            <a:r>
              <a:rPr lang="ru-RU" sz="1200" b="1" kern="1200" dirty="0" err="1" smtClean="0">
                <a:solidFill>
                  <a:schemeClr val="tx1"/>
                </a:solidFill>
                <a:latin typeface="+mn-lt"/>
                <a:ea typeface="+mn-ea"/>
                <a:cs typeface="+mn-cs"/>
              </a:rPr>
              <a:t>DivX</a:t>
            </a:r>
            <a:r>
              <a:rPr lang="ru-RU" sz="1200" kern="1200" dirty="0" smtClean="0">
                <a:solidFill>
                  <a:schemeClr val="tx1"/>
                </a:solidFill>
                <a:latin typeface="+mn-lt"/>
                <a:ea typeface="+mn-ea"/>
                <a:cs typeface="+mn-cs"/>
              </a:rPr>
              <a:t> (происходит от сокращения слов </a:t>
            </a:r>
            <a:r>
              <a:rPr lang="ru-RU" sz="1200" b="1" kern="1200" dirty="0" err="1" smtClean="0">
                <a:solidFill>
                  <a:schemeClr val="tx1"/>
                </a:solidFill>
                <a:latin typeface="+mn-lt"/>
                <a:ea typeface="+mn-ea"/>
                <a:cs typeface="+mn-cs"/>
              </a:rPr>
              <a:t>Digital</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Video</a:t>
            </a:r>
            <a:r>
              <a:rPr lang="ru-RU" sz="1200" b="1" kern="1200" dirty="0" smtClean="0">
                <a:solidFill>
                  <a:schemeClr val="tx1"/>
                </a:solidFill>
                <a:latin typeface="+mn-lt"/>
                <a:ea typeface="+mn-ea"/>
                <a:cs typeface="+mn-cs"/>
              </a:rPr>
              <a:t> </a:t>
            </a:r>
            <a:r>
              <a:rPr lang="ru-RU" sz="1200" b="1" kern="1200" dirty="0" err="1" smtClean="0">
                <a:solidFill>
                  <a:schemeClr val="tx1"/>
                </a:solidFill>
                <a:latin typeface="+mn-lt"/>
                <a:ea typeface="+mn-ea"/>
                <a:cs typeface="+mn-cs"/>
              </a:rPr>
              <a:t>Express</a:t>
            </a:r>
            <a:r>
              <a:rPr lang="ru-RU" sz="1200" kern="1200" dirty="0" smtClean="0">
                <a:solidFill>
                  <a:schemeClr val="tx1"/>
                </a:solidFill>
                <a:latin typeface="+mn-lt"/>
                <a:ea typeface="+mn-ea"/>
                <a:cs typeface="+mn-cs"/>
              </a:rPr>
              <a:t>, обозначающих название видеосистемы, которая "прославилась" неудачной попыткой взимать небольшую оплату за каждый просмотр видеодиска; к собственно технологии </a:t>
            </a:r>
            <a:r>
              <a:rPr lang="ru-RU" sz="1200" kern="1200" dirty="0" err="1" smtClean="0">
                <a:solidFill>
                  <a:schemeClr val="tx1"/>
                </a:solidFill>
                <a:latin typeface="+mn-lt"/>
                <a:ea typeface="+mn-ea"/>
                <a:cs typeface="+mn-cs"/>
              </a:rPr>
              <a:t>DivX</a:t>
            </a:r>
            <a:r>
              <a:rPr lang="ru-RU" sz="1200" kern="1200" dirty="0" smtClean="0">
                <a:solidFill>
                  <a:schemeClr val="tx1"/>
                </a:solidFill>
                <a:latin typeface="+mn-lt"/>
                <a:ea typeface="+mn-ea"/>
                <a:cs typeface="+mn-cs"/>
              </a:rPr>
              <a:t> это никакого отношения не имело). Благодаря </a:t>
            </a:r>
            <a:r>
              <a:rPr lang="ru-RU" sz="1200" kern="1200" dirty="0" err="1" smtClean="0">
                <a:solidFill>
                  <a:schemeClr val="tx1"/>
                </a:solidFill>
                <a:latin typeface="+mn-lt"/>
                <a:ea typeface="+mn-ea"/>
                <a:cs typeface="+mn-cs"/>
              </a:rPr>
              <a:t>DivX</a:t>
            </a:r>
            <a:r>
              <a:rPr lang="ru-RU" sz="1200" kern="1200" dirty="0" smtClean="0">
                <a:solidFill>
                  <a:schemeClr val="tx1"/>
                </a:solidFill>
                <a:latin typeface="+mn-lt"/>
                <a:ea typeface="+mn-ea"/>
                <a:cs typeface="+mn-cs"/>
              </a:rPr>
              <a:t> удалось достигнуть степени сжатия, позволившей вмесить качественную запись полнометражного фильма на один компакт-диск - сжать 4,7 Гб DVD-фильма до 650 Мб. И хотя это достижение, к сожалению, чаще всего используется для пиратского копирования, сам по себе этот факт не умаляет достоинств новой технологии. Как и то, что самая первая версия сжатия </a:t>
            </a:r>
            <a:r>
              <a:rPr lang="ru-RU" sz="1200" kern="1200" dirty="0" err="1" smtClean="0">
                <a:solidFill>
                  <a:schemeClr val="tx1"/>
                </a:solidFill>
                <a:latin typeface="+mn-lt"/>
                <a:ea typeface="+mn-ea"/>
                <a:cs typeface="+mn-cs"/>
              </a:rPr>
              <a:t>DivX</a:t>
            </a:r>
            <a:r>
              <a:rPr lang="ru-RU" sz="1200" kern="1200" dirty="0" smtClean="0">
                <a:solidFill>
                  <a:schemeClr val="tx1"/>
                </a:solidFill>
                <a:latin typeface="+mn-lt"/>
                <a:ea typeface="+mn-ea"/>
                <a:cs typeface="+mn-cs"/>
              </a:rPr>
              <a:t> была сработана французскими хакерами из MPEG-4 - современные версии </a:t>
            </a:r>
            <a:r>
              <a:rPr lang="ru-RU" sz="1200" kern="1200" dirty="0" err="1" smtClean="0">
                <a:solidFill>
                  <a:schemeClr val="tx1"/>
                </a:solidFill>
                <a:latin typeface="+mn-lt"/>
                <a:ea typeface="+mn-ea"/>
                <a:cs typeface="+mn-cs"/>
              </a:rPr>
              <a:t>DivX</a:t>
            </a:r>
            <a:r>
              <a:rPr lang="ru-RU" sz="1200" kern="1200" dirty="0" smtClean="0">
                <a:solidFill>
                  <a:schemeClr val="tx1"/>
                </a:solidFill>
                <a:latin typeface="+mn-lt"/>
                <a:ea typeface="+mn-ea"/>
                <a:cs typeface="+mn-cs"/>
              </a:rPr>
              <a:t> уже не имеют к этому событию никакого отношения.</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Наиболее популярные программы проигрывания видеофайлов позволяют использовать замещаемые подсистемы сжатия и восстановления видеоданных - </a:t>
            </a:r>
            <a:r>
              <a:rPr lang="ru-RU" sz="1200" b="1" kern="1200" dirty="0" smtClean="0">
                <a:solidFill>
                  <a:schemeClr val="tx1"/>
                </a:solidFill>
                <a:latin typeface="+mn-lt"/>
                <a:ea typeface="+mn-ea"/>
                <a:cs typeface="+mn-cs"/>
              </a:rPr>
              <a:t>кодеки (от англ. </a:t>
            </a:r>
            <a:r>
              <a:rPr lang="ru-RU" sz="1200" b="1" kern="1200" dirty="0" err="1" smtClean="0">
                <a:solidFill>
                  <a:schemeClr val="tx1"/>
                </a:solidFill>
                <a:latin typeface="+mn-lt"/>
                <a:ea typeface="+mn-ea"/>
                <a:cs typeface="+mn-cs"/>
              </a:rPr>
              <a:t>compression</a:t>
            </a:r>
            <a:r>
              <a:rPr lang="ru-RU" sz="1200" b="1" kern="1200" dirty="0" smtClean="0">
                <a:solidFill>
                  <a:schemeClr val="tx1"/>
                </a:solidFill>
                <a:latin typeface="+mn-lt"/>
                <a:ea typeface="+mn-ea"/>
                <a:cs typeface="+mn-cs"/>
              </a:rPr>
              <a:t>/</a:t>
            </a:r>
            <a:r>
              <a:rPr lang="ru-RU" sz="1200" b="1" kern="1200" dirty="0" err="1" smtClean="0">
                <a:solidFill>
                  <a:schemeClr val="tx1"/>
                </a:solidFill>
                <a:latin typeface="+mn-lt"/>
                <a:ea typeface="+mn-ea"/>
                <a:cs typeface="+mn-cs"/>
              </a:rPr>
              <a:t>decompression</a:t>
            </a:r>
            <a:r>
              <a:rPr lang="ru-RU" sz="1200" b="1" kern="1200" dirty="0" smtClean="0">
                <a:solidFill>
                  <a:schemeClr val="tx1"/>
                </a:solidFill>
                <a:latin typeface="+mn-lt"/>
                <a:ea typeface="+mn-ea"/>
                <a:cs typeface="+mn-cs"/>
              </a:rPr>
              <a:t> - </a:t>
            </a:r>
            <a:r>
              <a:rPr lang="ru-RU" sz="1200" b="1" kern="1200" dirty="0" err="1" smtClean="0">
                <a:solidFill>
                  <a:schemeClr val="tx1"/>
                </a:solidFill>
                <a:latin typeface="+mn-lt"/>
                <a:ea typeface="+mn-ea"/>
                <a:cs typeface="+mn-cs"/>
              </a:rPr>
              <a:t>codec</a:t>
            </a:r>
            <a:r>
              <a:rPr lang="ru-RU" sz="1200" kern="1200" dirty="0" smtClean="0">
                <a:solidFill>
                  <a:schemeClr val="tx1"/>
                </a:solidFill>
                <a:latin typeface="+mn-lt"/>
                <a:ea typeface="+mn-ea"/>
                <a:cs typeface="+mn-cs"/>
              </a:rPr>
              <a:t>, сравните с образованием термина "модем").</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Такой подход позволяет легко адаптировать новые технологии, как только те становятся доступными. Замещаемые кодеки хороши как для пользователей, так и для разработчиков программного обеспечения. Тем не менее, большое разнообразие кодеков создает определенные трудности для производителей видеопродукции. Часто в качестве выхода из создавшегося положения необходимые кодеки помещают на компакт-диск с фильмами или даже поставляют видеоматериалы в нескольких вариантах, предоставляя тем самым возможность выбрать подходящий. Все больше распространяется автоматизация распознавания, когда плейер, обнаружив информацию об отсутствующем кодеке, загружает его из </a:t>
            </a:r>
            <a:r>
              <a:rPr lang="ru-RU" sz="1200" kern="1200" dirty="0" err="1" smtClean="0">
                <a:solidFill>
                  <a:schemeClr val="tx1"/>
                </a:solidFill>
                <a:latin typeface="+mn-lt"/>
                <a:ea typeface="+mn-ea"/>
                <a:cs typeface="+mn-cs"/>
              </a:rPr>
              <a:t>Интеренет</a:t>
            </a:r>
            <a:r>
              <a:rPr lang="ru-RU" sz="1200" kern="1200" dirty="0" smtClean="0">
                <a:solidFill>
                  <a:schemeClr val="tx1"/>
                </a:solidFill>
                <a:latin typeface="+mn-lt"/>
                <a:ea typeface="+mn-ea"/>
                <a:cs typeface="+mn-cs"/>
              </a:rPr>
              <a:t>.</a:t>
            </a:r>
            <a:br>
              <a:rPr lang="ru-RU" sz="1200" kern="1200" dirty="0" smtClean="0">
                <a:solidFill>
                  <a:schemeClr val="tx1"/>
                </a:solidFill>
                <a:latin typeface="+mn-lt"/>
                <a:ea typeface="+mn-ea"/>
                <a:cs typeface="+mn-cs"/>
              </a:rPr>
            </a:br>
            <a:endParaRPr lang="ru-RU" dirty="0"/>
          </a:p>
        </p:txBody>
      </p:sp>
    </p:spTree>
    <p:extLst>
      <p:ext uri="{BB962C8B-B14F-4D97-AF65-F5344CB8AC3E}">
        <p14:creationId xmlns:p14="http://schemas.microsoft.com/office/powerpoint/2010/main" val="390855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35650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096540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u="none" strike="noStrike" kern="1200" baseline="0" dirty="0" smtClean="0">
                <a:solidFill>
                  <a:schemeClr val="tx1"/>
                </a:solidFill>
                <a:latin typeface="+mn-lt"/>
                <a:ea typeface="+mn-ea"/>
                <a:cs typeface="+mn-cs"/>
              </a:rPr>
              <a:t>Ламповые ЭВМ, промышленный выпуск начат в начале 50-х годов.</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В нашей стране началом выпуска можно считать начало 50-х годов “МЭСМ”. Разработана под руководством Лебедева. В 1952-1953 годах на этой основе, под руководством Мельникова и Бурцева была разработана “БЭСМ-1” (Большая электронная счетная машина). А на ее основе был произведен серийный выпуск машины “БЭСМ-2”. В это же время в США выпускают машину “</a:t>
            </a:r>
            <a:r>
              <a:rPr lang="ru-RU" sz="1200" b="0" i="0" u="none" strike="noStrike" kern="1200" baseline="0" dirty="0" err="1" smtClean="0">
                <a:solidFill>
                  <a:schemeClr val="tx1"/>
                </a:solidFill>
                <a:latin typeface="+mn-lt"/>
                <a:ea typeface="+mn-ea"/>
                <a:cs typeface="+mn-cs"/>
              </a:rPr>
              <a:t>Эдвак</a:t>
            </a:r>
            <a:r>
              <a:rPr lang="ru-RU" sz="1200" b="0" i="0" u="none" strike="noStrike" kern="1200" baseline="0" dirty="0" smtClean="0">
                <a:solidFill>
                  <a:schemeClr val="tx1"/>
                </a:solidFill>
                <a:latin typeface="+mn-lt"/>
                <a:ea typeface="+mn-ea"/>
                <a:cs typeface="+mn-cs"/>
              </a:rPr>
              <a:t>”. Технические характеристики машины “БЭСМ-2” были гораздо выше. Это было связано с тем, что в “БЭСМ-2”, использовались два совершенно новых принципа: конвейеризации и стека. Для “БЭСМ-2”, быстродействие АЛУ составляло порядка 10000 операций в секунду.</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В 1953 году была разработана машина “Стрела” под руководством Василевского. А так же в Московском Энергетическом институте под руководством академика Брука были разработаны ЭВМ получившие название “М”. В Минске был создан завод по производству ЭВМ, серийное производство машин “Минск”. В городе Пензе было создано ОКБ (отдел конструкторского бюро) под руководством академика </a:t>
            </a:r>
            <a:r>
              <a:rPr lang="ru-RU" sz="1200" b="0" i="0" u="none" strike="noStrike" kern="1200" baseline="0" dirty="0" err="1" smtClean="0">
                <a:solidFill>
                  <a:schemeClr val="tx1"/>
                </a:solidFill>
                <a:latin typeface="+mn-lt"/>
                <a:ea typeface="+mn-ea"/>
                <a:cs typeface="+mn-cs"/>
              </a:rPr>
              <a:t>Рамеева</a:t>
            </a:r>
            <a:r>
              <a:rPr lang="ru-RU" sz="1200" b="0" i="0" u="none" strike="noStrike" kern="1200" baseline="0" dirty="0" smtClean="0">
                <a:solidFill>
                  <a:schemeClr val="tx1"/>
                </a:solidFill>
                <a:latin typeface="+mn-lt"/>
                <a:ea typeface="+mn-ea"/>
                <a:cs typeface="+mn-cs"/>
              </a:rPr>
              <a:t>, где разработали и выпускали серийно ЭВМ “Урал”.</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Структура ЭВМ первого поколения полностью соответствовали машине фон Неймана. Технические характеристики машин были значительно ниже характеристик современных ПК. Программирование велось в машинных кодах. Емкость ОЗУ – 2 тысячи слов. Ввод информации с перфоленты и кинопленки.</a:t>
            </a:r>
            <a:endParaRPr lang="ru-RU" dirty="0"/>
          </a:p>
        </p:txBody>
      </p:sp>
    </p:spTree>
    <p:extLst>
      <p:ext uri="{BB962C8B-B14F-4D97-AF65-F5344CB8AC3E}">
        <p14:creationId xmlns:p14="http://schemas.microsoft.com/office/powerpoint/2010/main" val="2983308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Связывают с переходом от ламповых к транзисторным ЭВМ. Транзисторы позволяли обеспечить большую надежность, быстродействие и меньшее энергопотребление (среднее время отказа около 100 часов, тогда как на машинах первого поколение около 10 часов, энергоемкость на два порядка ниже, по сравнению с машинами первого поколения). Переход к печатному монтажу также улучшило надежность. </a:t>
            </a:r>
            <a:r>
              <a:rPr lang="ru-RU" sz="1200" b="0" i="0" u="none" strike="noStrike" kern="1200" baseline="0" dirty="0" smtClean="0">
                <a:solidFill>
                  <a:schemeClr val="tx1"/>
                </a:solidFill>
                <a:latin typeface="+mn-lt"/>
                <a:ea typeface="+mn-ea"/>
                <a:cs typeface="+mn-cs"/>
              </a:rPr>
              <a:t>Начинается бурное развитие математического и программного обеспечения. Высшая точка:  создание алгоритмических языков (</a:t>
            </a:r>
            <a:r>
              <a:rPr lang="ru-RU" sz="1200" b="0" i="0" u="none" strike="noStrike" kern="1200" baseline="0" dirty="0" err="1" smtClean="0">
                <a:solidFill>
                  <a:schemeClr val="tx1"/>
                </a:solidFill>
                <a:latin typeface="+mn-lt"/>
                <a:ea typeface="+mn-ea"/>
                <a:cs typeface="+mn-cs"/>
              </a:rPr>
              <a:t>Fortran</a:t>
            </a:r>
            <a:r>
              <a:rPr lang="ru-RU" sz="1200" b="0" i="0" u="none" strike="noStrike" kern="1200" baseline="0" dirty="0" smtClean="0">
                <a:solidFill>
                  <a:schemeClr val="tx1"/>
                </a:solidFill>
                <a:latin typeface="+mn-lt"/>
                <a:ea typeface="+mn-ea"/>
                <a:cs typeface="+mn-cs"/>
              </a:rPr>
              <a:t>, ALGOL). Создаются простейшие компиляторы и интерпретаторы. Становится нецелесообразна работа пользователя у пульта управления. </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Основным режимом становится работа через операторов. Появляются многопрограммные ЭВМ. </a:t>
            </a:r>
            <a:r>
              <a:rPr lang="ru-RU" sz="1200" b="0" i="0" u="none" strike="noStrike" kern="1200" baseline="0" dirty="0" err="1" smtClean="0">
                <a:solidFill>
                  <a:schemeClr val="tx1"/>
                </a:solidFill>
                <a:latin typeface="+mn-lt"/>
                <a:ea typeface="+mn-ea"/>
                <a:cs typeface="+mn-cs"/>
              </a:rPr>
              <a:t>Многопрограммность</a:t>
            </a:r>
            <a:r>
              <a:rPr lang="ru-RU" sz="1200" b="0" i="0" u="none" strike="noStrike" kern="1200" baseline="0" dirty="0" smtClean="0">
                <a:solidFill>
                  <a:schemeClr val="tx1"/>
                </a:solidFill>
                <a:latin typeface="+mn-lt"/>
                <a:ea typeface="+mn-ea"/>
                <a:cs typeface="+mn-cs"/>
              </a:rPr>
              <a:t> достигается за счет программной обработки. Для работы в пакетном режиме создаются первые мониторы и </a:t>
            </a:r>
            <a:r>
              <a:rPr lang="ru-RU" sz="1200" b="0" i="0" u="none" strike="noStrike" kern="1200" baseline="0" dirty="0" err="1" smtClean="0">
                <a:solidFill>
                  <a:schemeClr val="tx1"/>
                </a:solidFill>
                <a:latin typeface="+mn-lt"/>
                <a:ea typeface="+mn-ea"/>
                <a:cs typeface="+mn-cs"/>
              </a:rPr>
              <a:t>supervisor’ы</a:t>
            </a:r>
            <a:r>
              <a:rPr lang="ru-RU" sz="1200" b="0" i="0" u="none" strike="noStrike" kern="1200" baseline="0" dirty="0" smtClean="0">
                <a:solidFill>
                  <a:schemeClr val="tx1"/>
                </a:solidFill>
                <a:latin typeface="+mn-lt"/>
                <a:ea typeface="+mn-ea"/>
                <a:cs typeface="+mn-cs"/>
              </a:rPr>
              <a:t>. Вследствие чего происходит резкое увеличение использование ЭВМ второго поколения.</a:t>
            </a:r>
            <a:endParaRPr lang="ru-RU" dirty="0"/>
          </a:p>
        </p:txBody>
      </p:sp>
    </p:spTree>
    <p:extLst>
      <p:ext uri="{BB962C8B-B14F-4D97-AF65-F5344CB8AC3E}">
        <p14:creationId xmlns:p14="http://schemas.microsoft.com/office/powerpoint/2010/main" val="3058070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u="none" strike="noStrike" kern="1200" baseline="0" dirty="0" smtClean="0">
                <a:solidFill>
                  <a:schemeClr val="tx1"/>
                </a:solidFill>
                <a:latin typeface="+mn-lt"/>
                <a:ea typeface="+mn-ea"/>
                <a:cs typeface="+mn-cs"/>
              </a:rPr>
              <a:t>В конце 60-х годов появляются первые машины третьего поколения. Переход к третьему поколению ЭВМ связывают с серьезными архитектурными изменениями. Изменение технической базы связано с переходом на интегральную </a:t>
            </a:r>
            <a:r>
              <a:rPr lang="ru-RU" sz="1200" b="0" i="0" u="none" strike="noStrike" kern="1200" baseline="0" dirty="0" err="1" smtClean="0">
                <a:solidFill>
                  <a:schemeClr val="tx1"/>
                </a:solidFill>
                <a:latin typeface="+mn-lt"/>
                <a:ea typeface="+mn-ea"/>
                <a:cs typeface="+mn-cs"/>
              </a:rPr>
              <a:t>схематехнику</a:t>
            </a:r>
            <a:r>
              <a:rPr lang="ru-RU" sz="1200" b="0" i="0" u="none" strike="noStrike" kern="1200" baseline="0" dirty="0" smtClean="0">
                <a:solidFill>
                  <a:schemeClr val="tx1"/>
                </a:solidFill>
                <a:latin typeface="+mn-lt"/>
                <a:ea typeface="+mn-ea"/>
                <a:cs typeface="+mn-cs"/>
              </a:rPr>
              <a:t>. Правда степень интеграции была небольшой. Вследствие чего произошло заметное увеличение надежности. В машинах третьего поколения формируется концепция канала, начинается работа с распараллеливанием процессора, появляется микропрограммное управление, </a:t>
            </a:r>
            <a:r>
              <a:rPr lang="ru-RU" sz="1200" b="0" i="0" u="none" strike="noStrike" kern="1200" baseline="0" dirty="0" err="1" smtClean="0">
                <a:solidFill>
                  <a:schemeClr val="tx1"/>
                </a:solidFill>
                <a:latin typeface="+mn-lt"/>
                <a:ea typeface="+mn-ea"/>
                <a:cs typeface="+mn-cs"/>
              </a:rPr>
              <a:t>иерархируется</a:t>
            </a:r>
            <a:r>
              <a:rPr lang="ru-RU" sz="1200" b="0" i="0" u="none" strike="noStrike" kern="1200" baseline="0" dirty="0" smtClean="0">
                <a:solidFill>
                  <a:schemeClr val="tx1"/>
                </a:solidFill>
                <a:latin typeface="+mn-lt"/>
                <a:ea typeface="+mn-ea"/>
                <a:cs typeface="+mn-cs"/>
              </a:rPr>
              <a:t> память, впервые вводится понятие </a:t>
            </a:r>
            <a:r>
              <a:rPr lang="ru-RU" sz="1200" b="0" i="0" u="none" strike="noStrike" kern="1200" baseline="0" dirty="0" err="1" smtClean="0">
                <a:solidFill>
                  <a:schemeClr val="tx1"/>
                </a:solidFill>
                <a:latin typeface="+mn-lt"/>
                <a:ea typeface="+mn-ea"/>
                <a:cs typeface="+mn-cs"/>
              </a:rPr>
              <a:t>агрегатирования</a:t>
            </a:r>
            <a:r>
              <a:rPr lang="ru-RU" sz="1200" b="0" i="0" u="none" strike="noStrike" kern="1200" baseline="0" dirty="0" smtClean="0">
                <a:solidFill>
                  <a:schemeClr val="tx1"/>
                </a:solidFill>
                <a:latin typeface="+mn-lt"/>
                <a:ea typeface="+mn-ea"/>
                <a:cs typeface="+mn-cs"/>
              </a:rPr>
              <a:t>. В структуре процессора и оперативной памяти появляются специальные устройства, которые организуют адресные механизмы (обеспечивающие адресацию, перемещение программы в памяти, взаимную защиту). В процессоре появляется несколько АЛУ (целочисленные, с плавающей арифметикой, для работы с адресами). Правда, эти устройства параллельно не работают, но для выполнения той или иной обработки выбирается определенное АЛУ. В памяти четко выделяется основная память, к которой процессор обращается непосредственно, и массовая память, емкость которой значительно больше емкости основной памяти, но непосредственно процессору она недоступна. Тем более данные с внешних устройств непосредственно недоступны процессору. Так как память иерархична, то создаются механизмы для управления памятью. Развивается и внутренняя память процессора (создаются предпосылки кэширования). В конце третьего поколения ЭВМ появляется концепция управления виртуальной памяти, развиваются внешние устройства и терминальное оборудование. Самое </a:t>
            </a:r>
            <a:r>
              <a:rPr lang="ru-RU" sz="1200" b="1" i="0" u="none" strike="noStrike" kern="1200" baseline="0" dirty="0" smtClean="0">
                <a:solidFill>
                  <a:schemeClr val="tx1"/>
                </a:solidFill>
                <a:latin typeface="+mn-lt"/>
                <a:ea typeface="+mn-ea"/>
                <a:cs typeface="+mn-cs"/>
              </a:rPr>
              <a:t>главное </a:t>
            </a:r>
            <a:r>
              <a:rPr lang="ru-RU" sz="1200" b="0" i="0" u="none" strike="noStrike" kern="1200" baseline="0" dirty="0" smtClean="0">
                <a:solidFill>
                  <a:schemeClr val="tx1"/>
                </a:solidFill>
                <a:latin typeface="+mn-lt"/>
                <a:ea typeface="+mn-ea"/>
                <a:cs typeface="+mn-cs"/>
              </a:rPr>
              <a:t>в тот период: унификация ЭВМ по конструктивно – технологическим параметрам. ЭВМ третьего поколения начинают выпускаться сериями или семействами, совместимыми моделями. Дальнейшее развитие математического и программного обеспечения приводит к созданию пакетных программ для решения типовых задач, проблемно – ориентированных программных языков (для решения задач отдельной категории) и впервые создаются уникальные программные комплексы, – операционные системы (разработаны IBM).</a:t>
            </a:r>
            <a:endParaRPr lang="ru-RU" dirty="0"/>
          </a:p>
        </p:txBody>
      </p:sp>
    </p:spTree>
    <p:extLst>
      <p:ext uri="{BB962C8B-B14F-4D97-AF65-F5344CB8AC3E}">
        <p14:creationId xmlns:p14="http://schemas.microsoft.com/office/powerpoint/2010/main" val="1560943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u="none" strike="noStrike" kern="1200" baseline="0" dirty="0" smtClean="0">
                <a:solidFill>
                  <a:schemeClr val="tx1"/>
                </a:solidFill>
                <a:latin typeface="+mn-lt"/>
                <a:ea typeface="+mn-ea"/>
                <a:cs typeface="+mn-cs"/>
              </a:rPr>
              <a:t>В конце 70-х кодов появляются первые ЭВМ четвертого поколения. Связано с переходом на</a:t>
            </a:r>
          </a:p>
          <a:p>
            <a:r>
              <a:rPr lang="ru-RU" sz="1200" b="0" i="0" u="none" strike="noStrike" kern="1200" baseline="0" dirty="0" smtClean="0">
                <a:solidFill>
                  <a:schemeClr val="tx1"/>
                </a:solidFill>
                <a:latin typeface="+mn-lt"/>
                <a:ea typeface="+mn-ea"/>
                <a:cs typeface="+mn-cs"/>
              </a:rPr>
              <a:t>интегральные схемы средней и большой степени интеграции.</a:t>
            </a:r>
          </a:p>
          <a:p>
            <a:r>
              <a:rPr lang="ru-RU" sz="1200" b="0" i="0" u="none" strike="noStrike" kern="1200" baseline="0" dirty="0" smtClean="0">
                <a:solidFill>
                  <a:schemeClr val="tx1"/>
                </a:solidFill>
                <a:latin typeface="+mn-lt"/>
                <a:ea typeface="+mn-ea"/>
                <a:cs typeface="+mn-cs"/>
              </a:rPr>
              <a:t>Характерные свойства ЭВМ четвертого поколения:</a:t>
            </a:r>
          </a:p>
          <a:p>
            <a:r>
              <a:rPr lang="ru-RU" sz="1200" b="0" i="0" u="none" strike="noStrike" kern="1200" baseline="0" dirty="0" smtClean="0">
                <a:solidFill>
                  <a:schemeClr val="tx1"/>
                </a:solidFill>
                <a:latin typeface="+mn-lt"/>
                <a:ea typeface="+mn-ea"/>
                <a:cs typeface="+mn-cs"/>
              </a:rPr>
              <a:t>1. Мультипроцессорность</a:t>
            </a:r>
          </a:p>
          <a:p>
            <a:r>
              <a:rPr lang="ru-RU" sz="1200" b="0" i="0" u="none" strike="noStrike" kern="1200" baseline="0" dirty="0" smtClean="0">
                <a:solidFill>
                  <a:schemeClr val="tx1"/>
                </a:solidFill>
                <a:latin typeface="+mn-lt"/>
                <a:ea typeface="+mn-ea"/>
                <a:cs typeface="+mn-cs"/>
              </a:rPr>
              <a:t>2. Параллельно – последовательная обработка</a:t>
            </a:r>
          </a:p>
          <a:p>
            <a:r>
              <a:rPr lang="ru-RU" sz="1200" b="0" i="0" u="none" strike="noStrike" kern="1200" baseline="0" dirty="0" smtClean="0">
                <a:solidFill>
                  <a:schemeClr val="tx1"/>
                </a:solidFill>
                <a:latin typeface="+mn-lt"/>
                <a:ea typeface="+mn-ea"/>
                <a:cs typeface="+mn-cs"/>
              </a:rPr>
              <a:t>3. Языки высокого уровня</a:t>
            </a:r>
          </a:p>
          <a:p>
            <a:r>
              <a:rPr lang="ru-RU" sz="1200" b="0" i="0" u="none" strike="noStrike" kern="1200" baseline="0" dirty="0" smtClean="0">
                <a:solidFill>
                  <a:schemeClr val="tx1"/>
                </a:solidFill>
                <a:latin typeface="+mn-lt"/>
                <a:ea typeface="+mn-ea"/>
                <a:cs typeface="+mn-cs"/>
              </a:rPr>
              <a:t>4. Появляются первые сети ЭВМ</a:t>
            </a:r>
          </a:p>
          <a:p>
            <a:r>
              <a:rPr lang="ru-RU" sz="1200" b="0" i="0" u="none" strike="noStrike" kern="1200" baseline="0" dirty="0" smtClean="0">
                <a:solidFill>
                  <a:schemeClr val="tx1"/>
                </a:solidFill>
                <a:latin typeface="+mn-lt"/>
                <a:ea typeface="+mn-ea"/>
                <a:cs typeface="+mn-cs"/>
              </a:rPr>
              <a:t>Технические характеристики ЭВМ четвертого поколения:</a:t>
            </a:r>
          </a:p>
          <a:p>
            <a:r>
              <a:rPr lang="ru-RU" sz="1200" b="0" i="0" u="none" strike="noStrike" kern="1200" baseline="0" dirty="0" smtClean="0">
                <a:solidFill>
                  <a:schemeClr val="tx1"/>
                </a:solidFill>
                <a:latin typeface="+mn-lt"/>
                <a:ea typeface="+mn-ea"/>
                <a:cs typeface="+mn-cs"/>
              </a:rPr>
              <a:t>1. Средняя задержка сигнала 0.7 </a:t>
            </a:r>
            <a:r>
              <a:rPr lang="ru-RU" sz="1200" b="0" i="0" u="none" strike="noStrike" kern="1200" baseline="0" dirty="0" err="1" smtClean="0">
                <a:solidFill>
                  <a:schemeClr val="tx1"/>
                </a:solidFill>
                <a:latin typeface="+mn-lt"/>
                <a:ea typeface="+mn-ea"/>
                <a:cs typeface="+mn-cs"/>
              </a:rPr>
              <a:t>нс</a:t>
            </a:r>
            <a:r>
              <a:rPr lang="ru-RU" sz="1200" b="0" i="0" u="none" strike="noStrike" kern="1200" baseline="0" dirty="0" smtClean="0">
                <a:solidFill>
                  <a:schemeClr val="tx1"/>
                </a:solidFill>
                <a:latin typeface="+mn-lt"/>
                <a:ea typeface="+mn-ea"/>
                <a:cs typeface="+mn-cs"/>
              </a:rPr>
              <a:t>./вентиль (вентиль – типовая схема)</a:t>
            </a:r>
          </a:p>
          <a:p>
            <a:r>
              <a:rPr lang="ru-RU" sz="1200" b="0" i="0" u="none" strike="noStrike" kern="1200" baseline="0" dirty="0" smtClean="0">
                <a:solidFill>
                  <a:schemeClr val="tx1"/>
                </a:solidFill>
                <a:latin typeface="+mn-lt"/>
                <a:ea typeface="+mn-ea"/>
                <a:cs typeface="+mn-cs"/>
              </a:rPr>
              <a:t>2. Впервые основная память – полупроводниковая. Время выработки данного из такой</a:t>
            </a:r>
          </a:p>
          <a:p>
            <a:r>
              <a:rPr lang="ru-RU" sz="1200" b="0" i="0" u="none" strike="noStrike" kern="1200" baseline="0" dirty="0" smtClean="0">
                <a:solidFill>
                  <a:schemeClr val="tx1"/>
                </a:solidFill>
                <a:latin typeface="+mn-lt"/>
                <a:ea typeface="+mn-ea"/>
                <a:cs typeface="+mn-cs"/>
              </a:rPr>
              <a:t>памяти 100-150 </a:t>
            </a:r>
            <a:r>
              <a:rPr lang="ru-RU" sz="1200" b="0" i="0" u="none" strike="noStrike" kern="1200" baseline="0" dirty="0" err="1" smtClean="0">
                <a:solidFill>
                  <a:schemeClr val="tx1"/>
                </a:solidFill>
                <a:latin typeface="+mn-lt"/>
                <a:ea typeface="+mn-ea"/>
                <a:cs typeface="+mn-cs"/>
              </a:rPr>
              <a:t>нс</a:t>
            </a:r>
            <a:r>
              <a:rPr lang="ru-RU" sz="1200" b="0" i="0" u="none" strike="noStrike" kern="1200" baseline="0" dirty="0" smtClean="0">
                <a:solidFill>
                  <a:schemeClr val="tx1"/>
                </a:solidFill>
                <a:latin typeface="+mn-lt"/>
                <a:ea typeface="+mn-ea"/>
                <a:cs typeface="+mn-cs"/>
              </a:rPr>
              <a:t>. Емкость 1012 –1013 символов.</a:t>
            </a:r>
          </a:p>
          <a:p>
            <a:r>
              <a:rPr lang="ru-RU" sz="1200" b="0" i="0" u="none" strike="noStrike" kern="1200" baseline="0" dirty="0" smtClean="0">
                <a:solidFill>
                  <a:schemeClr val="tx1"/>
                </a:solidFill>
                <a:latin typeface="+mn-lt"/>
                <a:ea typeface="+mn-ea"/>
                <a:cs typeface="+mn-cs"/>
              </a:rPr>
              <a:t>3. Впервые применяется аппаратная реализация оперативной системы</a:t>
            </a:r>
          </a:p>
          <a:p>
            <a:r>
              <a:rPr lang="ru-RU" sz="1200" b="0" i="0" u="none" strike="noStrike" kern="1200" baseline="0" dirty="0" smtClean="0">
                <a:solidFill>
                  <a:schemeClr val="tx1"/>
                </a:solidFill>
                <a:latin typeface="+mn-lt"/>
                <a:ea typeface="+mn-ea"/>
                <a:cs typeface="+mn-cs"/>
              </a:rPr>
              <a:t>4. Модульное построение стало применяться и для программных средств</a:t>
            </a:r>
          </a:p>
          <a:p>
            <a:r>
              <a:rPr lang="ru-RU" sz="1200" b="0" i="0" u="none" strike="noStrike" kern="1200" baseline="0" dirty="0" smtClean="0">
                <a:solidFill>
                  <a:schemeClr val="tx1"/>
                </a:solidFill>
                <a:latin typeface="+mn-lt"/>
                <a:ea typeface="+mn-ea"/>
                <a:cs typeface="+mn-cs"/>
              </a:rPr>
              <a:t>Основная внимание машин четвертого поколения было направлено на сервис (улучшение</a:t>
            </a:r>
          </a:p>
          <a:p>
            <a:r>
              <a:rPr lang="ru-RU" sz="1200" b="0" i="0" u="none" strike="noStrike" kern="1200" baseline="0" dirty="0" smtClean="0">
                <a:solidFill>
                  <a:schemeClr val="tx1"/>
                </a:solidFill>
                <a:latin typeface="+mn-lt"/>
                <a:ea typeface="+mn-ea"/>
                <a:cs typeface="+mn-cs"/>
              </a:rPr>
              <a:t>общения ЭВМ и человека).</a:t>
            </a:r>
            <a:endParaRPr lang="ru-RU" dirty="0"/>
          </a:p>
        </p:txBody>
      </p:sp>
    </p:spTree>
    <p:extLst>
      <p:ext uri="{BB962C8B-B14F-4D97-AF65-F5344CB8AC3E}">
        <p14:creationId xmlns:p14="http://schemas.microsoft.com/office/powerpoint/2010/main" val="957318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900" baseline="0" dirty="0" smtClean="0">
                <a:latin typeface="Times New Roman" pitchFamily="18" charset="0"/>
              </a:rPr>
              <a:t>Совместное использование шины для памяти программ и памяти данных приводит к узкому месту архитектуры фон Неймана, а именно ограничению пропускной способности между процессором и памятью по сравнению с объемом памяти. Из-за того, что память программ и память данных не могут быть доступны в одно и то же время, пропускная способность является значительно меньшей, чем скорость, с которой процессор может работать. Это серьезно ограничивает эффективное быстродействие при использовании процессоров, необходимых для выполнения минимальной обработки на больших объемах данных. Процессор постоянно вынужден ждать необходимых данных, которые будут переданы в память или из памяти. Так как скорость процессора и объем памяти увеличивались гораздо быстрее, чем пропускная способность между ними, узкое место (</a:t>
            </a:r>
            <a:r>
              <a:rPr lang="ru-RU" sz="900" baseline="0" dirty="0" err="1" smtClean="0">
                <a:latin typeface="Times New Roman" pitchFamily="18" charset="0"/>
              </a:rPr>
              <a:t>ботлнек</a:t>
            </a:r>
            <a:r>
              <a:rPr lang="ru-RU" sz="900" baseline="0" dirty="0" smtClean="0">
                <a:latin typeface="Times New Roman" pitchFamily="18" charset="0"/>
              </a:rPr>
              <a:t>) стало большой проблемой, серьезность которой возрастает с каждым новым поколением процессоров.</a:t>
            </a:r>
            <a:endParaRPr lang="ru-RU" sz="900" baseline="0" dirty="0">
              <a:latin typeface="Times New Roman" pitchFamily="18" charset="0"/>
            </a:endParaRPr>
          </a:p>
        </p:txBody>
      </p:sp>
    </p:spTree>
    <p:extLst>
      <p:ext uri="{BB962C8B-B14F-4D97-AF65-F5344CB8AC3E}">
        <p14:creationId xmlns:p14="http://schemas.microsoft.com/office/powerpoint/2010/main" val="282949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t>В общем случае УУ формирует управляющие импульсы для выполнения следующих процедур:</a:t>
            </a:r>
          </a:p>
          <a:p>
            <a:pPr marL="171450" lvl="0" indent="-171450">
              <a:buFont typeface="Arial" pitchFamily="34" charset="0"/>
              <a:buChar char="•"/>
            </a:pPr>
            <a:r>
              <a:rPr lang="ru-RU" sz="1200" dirty="0" smtClean="0"/>
              <a:t>Выборки из регистра-счетчика адреса команды МПП адреса ячейки ОЗУ, где хранится очередная команда программы;</a:t>
            </a:r>
          </a:p>
          <a:p>
            <a:pPr marL="171450" lvl="0" indent="-171450">
              <a:buFont typeface="Arial" pitchFamily="34" charset="0"/>
              <a:buChar char="•"/>
            </a:pPr>
            <a:r>
              <a:rPr lang="ru-RU" sz="1200" dirty="0" smtClean="0"/>
              <a:t>Выборки из ячейки ОЗУ кода очередной команды и приема считанной команды в регистр команд;</a:t>
            </a:r>
          </a:p>
          <a:p>
            <a:pPr marL="171450" lvl="0" indent="-171450">
              <a:buFont typeface="Arial" pitchFamily="34" charset="0"/>
              <a:buChar char="•"/>
            </a:pPr>
            <a:r>
              <a:rPr lang="ru-RU" sz="1200" dirty="0" smtClean="0"/>
              <a:t>Расшифровки кода операции и признаков выбранной команды;</a:t>
            </a:r>
          </a:p>
          <a:p>
            <a:pPr marL="171450" lvl="0" indent="-171450">
              <a:buFont typeface="Arial" pitchFamily="34" charset="0"/>
              <a:buChar char="•"/>
            </a:pPr>
            <a:r>
              <a:rPr lang="ru-RU" sz="1200" dirty="0" smtClean="0"/>
              <a:t>Считывания из соответствующего расшифрованному коду операции ячеек ПЗУ микропрограмм управляющих сигналов, определяющих во всех блоках машины процедуры выполнения заданной операции, и пересылки управляющих сигналов в эти блоки;</a:t>
            </a:r>
          </a:p>
          <a:p>
            <a:pPr marL="171450" lvl="0" indent="-171450">
              <a:buFont typeface="Arial" pitchFamily="34" charset="0"/>
              <a:buChar char="•"/>
            </a:pPr>
            <a:r>
              <a:rPr lang="ru-RU" sz="1200" dirty="0" smtClean="0"/>
              <a:t>Считывание из регистра команд и регистров МПП отдельных составляющих адресов операндов (чисел), участвующих в вычислениях, и формирования полных адресов операндов;</a:t>
            </a:r>
          </a:p>
          <a:p>
            <a:pPr marL="171450" lvl="0" indent="-171450">
              <a:buFont typeface="Arial" pitchFamily="34" charset="0"/>
              <a:buChar char="•"/>
            </a:pPr>
            <a:r>
              <a:rPr lang="ru-RU" sz="1200" dirty="0" smtClean="0"/>
              <a:t>Записи результатов операции в память;</a:t>
            </a:r>
          </a:p>
          <a:p>
            <a:pPr marL="171450" lvl="0" indent="-171450">
              <a:buFont typeface="Arial" pitchFamily="34" charset="0"/>
              <a:buChar char="•"/>
            </a:pPr>
            <a:r>
              <a:rPr lang="ru-RU" sz="1200" dirty="0" smtClean="0"/>
              <a:t>Формирование адреса следующей команды программы. </a:t>
            </a:r>
          </a:p>
        </p:txBody>
      </p:sp>
    </p:spTree>
    <p:extLst>
      <p:ext uri="{BB962C8B-B14F-4D97-AF65-F5344CB8AC3E}">
        <p14:creationId xmlns:p14="http://schemas.microsoft.com/office/powerpoint/2010/main" val="2646016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t>АЛУ выполняем арифметические операции (+, -, *, /) только над двоичной информацией с запятой, фиксированной после последнего разряда, т.е. только над целыми двоичными числами. Выполнение операций над двоичными числами с плавающей запятой и над двоично-кодированными десятичными числами осуществляется или с привлечением математического сопроцессора или по специально составленным алгоритмам.</a:t>
            </a:r>
          </a:p>
        </p:txBody>
      </p:sp>
    </p:spTree>
    <p:extLst>
      <p:ext uri="{BB962C8B-B14F-4D97-AF65-F5344CB8AC3E}">
        <p14:creationId xmlns:p14="http://schemas.microsoft.com/office/powerpoint/2010/main" val="3714197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314B2F6-151E-45A8-8927-43082ECE044E}" type="datetime1">
              <a:rPr lang="ru-RU" smtClean="0"/>
              <a:t>03.09.2018</a:t>
            </a:fld>
            <a:endParaRPr lang="ru-RU"/>
          </a:p>
        </p:txBody>
      </p:sp>
      <p:sp>
        <p:nvSpPr>
          <p:cNvPr id="5" name="Footer Placeholder 4"/>
          <p:cNvSpPr>
            <a:spLocks noGrp="1"/>
          </p:cNvSpPr>
          <p:nvPr>
            <p:ph type="ftr" sz="quarter" idx="11"/>
          </p:nvPr>
        </p:nvSpPr>
        <p:spPr/>
        <p:txBody>
          <a:bodyPr/>
          <a:lstStyle/>
          <a:p>
            <a:r>
              <a:rPr lang="ru-RU" smtClean="0"/>
              <a:t>А.А. Бизяев</a:t>
            </a:r>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B56BFF7-D1AC-46B7-9574-2B18B8B5A84E}" type="datetime1">
              <a:rPr lang="ru-RU" smtClean="0"/>
              <a:t>03.09.2018</a:t>
            </a:fld>
            <a:endParaRPr lang="ru-RU"/>
          </a:p>
        </p:txBody>
      </p:sp>
      <p:sp>
        <p:nvSpPr>
          <p:cNvPr id="5" name="Footer Placeholder 4"/>
          <p:cNvSpPr>
            <a:spLocks noGrp="1"/>
          </p:cNvSpPr>
          <p:nvPr>
            <p:ph type="ftr" sz="quarter" idx="11"/>
          </p:nvPr>
        </p:nvSpPr>
        <p:spPr/>
        <p:txBody>
          <a:bodyPr/>
          <a:lstStyle/>
          <a:p>
            <a:r>
              <a:rPr lang="ru-RU" smtClean="0"/>
              <a:t>А.А. Бизяев</a:t>
            </a:r>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5A112AD-1EE6-4A81-B52B-F4093BB5D48C}" type="datetime1">
              <a:rPr lang="ru-RU" smtClean="0"/>
              <a:t>03.09.2018</a:t>
            </a:fld>
            <a:endParaRPr lang="ru-RU"/>
          </a:p>
        </p:txBody>
      </p:sp>
      <p:sp>
        <p:nvSpPr>
          <p:cNvPr id="5" name="Footer Placeholder 4"/>
          <p:cNvSpPr>
            <a:spLocks noGrp="1"/>
          </p:cNvSpPr>
          <p:nvPr>
            <p:ph type="ftr" sz="quarter" idx="11"/>
          </p:nvPr>
        </p:nvSpPr>
        <p:spPr/>
        <p:txBody>
          <a:bodyPr/>
          <a:lstStyle/>
          <a:p>
            <a:r>
              <a:rPr lang="ru-RU" smtClean="0"/>
              <a:t>А.А. Бизяев</a:t>
            </a:r>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53530CF-2AC1-4BEB-9256-BA025D41B89F}" type="datetime1">
              <a:rPr lang="ru-RU" smtClean="0"/>
              <a:t>03.09.2018</a:t>
            </a:fld>
            <a:endParaRPr lang="ru-RU"/>
          </a:p>
        </p:txBody>
      </p:sp>
      <p:sp>
        <p:nvSpPr>
          <p:cNvPr id="5" name="Footer Placeholder 4"/>
          <p:cNvSpPr>
            <a:spLocks noGrp="1"/>
          </p:cNvSpPr>
          <p:nvPr>
            <p:ph type="ftr" sz="quarter" idx="11"/>
          </p:nvPr>
        </p:nvSpPr>
        <p:spPr/>
        <p:txBody>
          <a:bodyPr/>
          <a:lstStyle/>
          <a:p>
            <a:r>
              <a:rPr lang="ru-RU" smtClean="0"/>
              <a:t>А.А. Бизяев</a:t>
            </a:r>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D2BF97-1B65-44CB-8FF3-FB25C321530C}" type="datetime1">
              <a:rPr lang="ru-RU" smtClean="0"/>
              <a:t>03.09.2018</a:t>
            </a:fld>
            <a:endParaRPr lang="ru-RU"/>
          </a:p>
        </p:txBody>
      </p:sp>
      <p:sp>
        <p:nvSpPr>
          <p:cNvPr id="5" name="Footer Placeholder 4"/>
          <p:cNvSpPr>
            <a:spLocks noGrp="1"/>
          </p:cNvSpPr>
          <p:nvPr>
            <p:ph type="ftr" sz="quarter" idx="11"/>
          </p:nvPr>
        </p:nvSpPr>
        <p:spPr/>
        <p:txBody>
          <a:bodyPr/>
          <a:lstStyle/>
          <a:p>
            <a:r>
              <a:rPr lang="ru-RU" smtClean="0"/>
              <a:t>А.А. Бизяев</a:t>
            </a:r>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A2B33BE2-9FCB-4BD5-AA3F-F203BD102CF6}" type="datetime1">
              <a:rPr lang="ru-RU" smtClean="0"/>
              <a:t>03.09.2018</a:t>
            </a:fld>
            <a:endParaRPr lang="ru-RU"/>
          </a:p>
        </p:txBody>
      </p:sp>
      <p:sp>
        <p:nvSpPr>
          <p:cNvPr id="6" name="Footer Placeholder 5"/>
          <p:cNvSpPr>
            <a:spLocks noGrp="1"/>
          </p:cNvSpPr>
          <p:nvPr>
            <p:ph type="ftr" sz="quarter" idx="11"/>
          </p:nvPr>
        </p:nvSpPr>
        <p:spPr/>
        <p:txBody>
          <a:bodyPr/>
          <a:lstStyle/>
          <a:p>
            <a:r>
              <a:rPr lang="ru-RU" smtClean="0"/>
              <a:t>А.А. Бизяев</a:t>
            </a:r>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52D4D71D-E6EC-4323-932B-00684BE363E3}" type="datetime1">
              <a:rPr lang="ru-RU" smtClean="0"/>
              <a:t>03.09.2018</a:t>
            </a:fld>
            <a:endParaRPr lang="ru-RU"/>
          </a:p>
        </p:txBody>
      </p:sp>
      <p:sp>
        <p:nvSpPr>
          <p:cNvPr id="8" name="Footer Placeholder 7"/>
          <p:cNvSpPr>
            <a:spLocks noGrp="1"/>
          </p:cNvSpPr>
          <p:nvPr>
            <p:ph type="ftr" sz="quarter" idx="11"/>
          </p:nvPr>
        </p:nvSpPr>
        <p:spPr/>
        <p:txBody>
          <a:bodyPr/>
          <a:lstStyle/>
          <a:p>
            <a:r>
              <a:rPr lang="ru-RU" smtClean="0"/>
              <a:t>А.А. Бизяев</a:t>
            </a:r>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4B465B3-5698-412B-8DF4-5028BB5F78F5}" type="datetime1">
              <a:rPr lang="ru-RU" smtClean="0"/>
              <a:t>03.09.2018</a:t>
            </a:fld>
            <a:endParaRPr lang="ru-RU"/>
          </a:p>
        </p:txBody>
      </p:sp>
      <p:sp>
        <p:nvSpPr>
          <p:cNvPr id="4" name="Footer Placeholder 3"/>
          <p:cNvSpPr>
            <a:spLocks noGrp="1"/>
          </p:cNvSpPr>
          <p:nvPr>
            <p:ph type="ftr" sz="quarter" idx="11"/>
          </p:nvPr>
        </p:nvSpPr>
        <p:spPr/>
        <p:txBody>
          <a:bodyPr/>
          <a:lstStyle/>
          <a:p>
            <a:r>
              <a:rPr lang="ru-RU" smtClean="0"/>
              <a:t>А.А. Бизяев</a:t>
            </a:r>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9374B6-E33F-4CE3-8173-6DA98168709C}" type="datetime1">
              <a:rPr lang="ru-RU" smtClean="0"/>
              <a:t>03.09.2018</a:t>
            </a:fld>
            <a:endParaRPr lang="ru-RU"/>
          </a:p>
        </p:txBody>
      </p:sp>
      <p:sp>
        <p:nvSpPr>
          <p:cNvPr id="3" name="Footer Placeholder 2"/>
          <p:cNvSpPr>
            <a:spLocks noGrp="1"/>
          </p:cNvSpPr>
          <p:nvPr>
            <p:ph type="ftr" sz="quarter" idx="11"/>
          </p:nvPr>
        </p:nvSpPr>
        <p:spPr/>
        <p:txBody>
          <a:bodyPr/>
          <a:lstStyle/>
          <a:p>
            <a:r>
              <a:rPr lang="ru-RU" smtClean="0"/>
              <a:t>А.А. Бизяев</a:t>
            </a:r>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11C6A13-9FE1-4BDD-8790-EEA6E84B5A56}" type="datetime1">
              <a:rPr lang="ru-RU" smtClean="0"/>
              <a:t>03.09.2018</a:t>
            </a:fld>
            <a:endParaRPr lang="ru-RU"/>
          </a:p>
        </p:txBody>
      </p:sp>
      <p:sp>
        <p:nvSpPr>
          <p:cNvPr id="6" name="Footer Placeholder 5"/>
          <p:cNvSpPr>
            <a:spLocks noGrp="1"/>
          </p:cNvSpPr>
          <p:nvPr>
            <p:ph type="ftr" sz="quarter" idx="11"/>
          </p:nvPr>
        </p:nvSpPr>
        <p:spPr/>
        <p:txBody>
          <a:bodyPr/>
          <a:lstStyle/>
          <a:p>
            <a:r>
              <a:rPr lang="ru-RU" smtClean="0"/>
              <a:t>А.А. Бизяев</a:t>
            </a:r>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4D2C3D-05E5-4025-9900-4830F5D22E75}" type="datetime1">
              <a:rPr lang="ru-RU" smtClean="0"/>
              <a:t>03.09.2018</a:t>
            </a:fld>
            <a:endParaRPr lang="ru-RU"/>
          </a:p>
        </p:txBody>
      </p:sp>
      <p:sp>
        <p:nvSpPr>
          <p:cNvPr id="6" name="Footer Placeholder 5"/>
          <p:cNvSpPr>
            <a:spLocks noGrp="1"/>
          </p:cNvSpPr>
          <p:nvPr>
            <p:ph type="ftr" sz="quarter" idx="11"/>
          </p:nvPr>
        </p:nvSpPr>
        <p:spPr/>
        <p:txBody>
          <a:bodyPr/>
          <a:lstStyle/>
          <a:p>
            <a:r>
              <a:rPr lang="ru-RU" smtClean="0"/>
              <a:t>А.А. Бизяев</a:t>
            </a:r>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4A4DE16-B385-4E64-9B08-4B22476A7D04}" type="datetime1">
              <a:rPr lang="ru-RU" smtClean="0"/>
              <a:t>03.09.2018</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r>
              <a:rPr lang="ru-RU" smtClean="0"/>
              <a:t>А.А. Бизяев</a:t>
            </a:r>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23.jp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24.jp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25.jp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41.emf"/></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image" Target="../media/image143.jpeg"/><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image" Target="../media/image144.jpeg"/><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4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148.jpe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153.jpe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155.jpe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157.jpe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gif"/><Relationship Id="rId7" Type="http://schemas.openxmlformats.org/officeDocument/2006/relationships/image" Target="../media/image9.jpeg"/><Relationship Id="rId12" Type="http://schemas.openxmlformats.org/officeDocument/2006/relationships/image" Target="../media/image13.jpe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gif"/><Relationship Id="rId11" Type="http://schemas.openxmlformats.org/officeDocument/2006/relationships/image" Target="../media/image12.jpeg"/><Relationship Id="rId5" Type="http://schemas.openxmlformats.org/officeDocument/2006/relationships/image" Target="../media/image7.gif"/><Relationship Id="rId10" Type="http://schemas.openxmlformats.org/officeDocument/2006/relationships/image" Target="../media/image11.jpeg"/><Relationship Id="rId4" Type="http://schemas.openxmlformats.org/officeDocument/2006/relationships/image" Target="../media/image6.jpg"/><Relationship Id="rId9" Type="http://schemas.openxmlformats.org/officeDocument/2006/relationships/hyperlink" Target="//commons.wikimedia.org/wiki/File:Arts_et_Metiers_Pascaline_dsc03869.jpg?uselang=ru"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 Id="rId9" Type="http://schemas.openxmlformats.org/officeDocument/2006/relationships/image" Target="../media/image20.jpeg"/></Relationships>
</file>

<file path=ppt/slides/_rels/slide37.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g"/></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7" Type="http://schemas.openxmlformats.org/officeDocument/2006/relationships/image" Target="../media/image30.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39.xml.rels><?xml version="1.0" encoding="UTF-8" standalone="yes"?>
<Relationships xmlns="http://schemas.openxmlformats.org/package/2006/relationships"><Relationship Id="rId3" Type="http://schemas.openxmlformats.org/officeDocument/2006/relationships/image" Target="../media/image31.jpg"/><Relationship Id="rId7"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1.e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2.e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3.emf"/><Relationship Id="rId4" Type="http://schemas.openxmlformats.org/officeDocument/2006/relationships/oleObject" Target="../embeddings/oleObject3.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hyperlink" Target="//commons.wikimedia.org/wiki/File:Schwingquarz-im-R%C3%B6hrenformat.JPG?uselang=ru" TargetMode="External"/><Relationship Id="rId4" Type="http://schemas.openxmlformats.org/officeDocument/2006/relationships/image" Target="../media/image4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hyperlink" Target="//upload.wikimedia.org/wikipedia/commons/3/3d/Square_array_of_mosfet_cells_read.png" TargetMode="External"/><Relationship Id="rId7" Type="http://schemas.openxmlformats.org/officeDocument/2006/relationships/image" Target="../media/image59.png"/><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png"/></Relationships>
</file>

<file path=ppt/slides/_rels/slide61.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hyperlink" Target="//upload.wikimedia.org/wikipedia/commons/2/24/Floating_gate_transistor.png" TargetMode="External"/><Relationship Id="rId3" Type="http://schemas.openxmlformats.org/officeDocument/2006/relationships/image" Target="../media/image63.jpg"/><Relationship Id="rId7" Type="http://schemas.openxmlformats.org/officeDocument/2006/relationships/image" Target="../media/image67.jpg"/><Relationship Id="rId12" Type="http://schemas.openxmlformats.org/officeDocument/2006/relationships/image" Target="../media/image72.jp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jpg"/><Relationship Id="rId11" Type="http://schemas.openxmlformats.org/officeDocument/2006/relationships/image" Target="../media/image71.jpeg"/><Relationship Id="rId5" Type="http://schemas.openxmlformats.org/officeDocument/2006/relationships/image" Target="../media/image65.png"/><Relationship Id="rId10" Type="http://schemas.openxmlformats.org/officeDocument/2006/relationships/image" Target="../media/image70.jpeg"/><Relationship Id="rId4" Type="http://schemas.openxmlformats.org/officeDocument/2006/relationships/image" Target="../media/image64.jpg"/><Relationship Id="rId9" Type="http://schemas.openxmlformats.org/officeDocument/2006/relationships/image" Target="../media/image69.png"/><Relationship Id="rId14" Type="http://schemas.openxmlformats.org/officeDocument/2006/relationships/image" Target="../media/image73.png"/></Relationships>
</file>

<file path=ppt/slides/_rels/slide6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7.wmf"/><Relationship Id="rId5" Type="http://schemas.openxmlformats.org/officeDocument/2006/relationships/oleObject" Target="../embeddings/oleObject5.bin"/><Relationship Id="rId4" Type="http://schemas.openxmlformats.org/officeDocument/2006/relationships/image" Target="../media/image76.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80.gif"/><Relationship Id="rId4" Type="http://schemas.openxmlformats.org/officeDocument/2006/relationships/image" Target="../media/image79.gi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hyperlink" Target="http://ru.wikipedia.org/wiki/%D0%A4%D0%B0%D0%B9%D0%BB:Diacritic-j.png"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jpeg"/><Relationship Id="rId7" Type="http://schemas.openxmlformats.org/officeDocument/2006/relationships/image" Target="../media/image8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jpe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00.png"/><Relationship Id="rId3" Type="http://schemas.openxmlformats.org/officeDocument/2006/relationships/image" Target="../media/image80.png"/><Relationship Id="rId7" Type="http://schemas.openxmlformats.org/officeDocument/2006/relationships/image" Target="../media/image860.png"/><Relationship Id="rId12" Type="http://schemas.openxmlformats.org/officeDocument/2006/relationships/image" Target="../media/image91.png"/><Relationship Id="rId17" Type="http://schemas.openxmlformats.org/officeDocument/2006/relationships/image" Target="../media/image94.png"/><Relationship Id="rId2" Type="http://schemas.openxmlformats.org/officeDocument/2006/relationships/image" Target="../media/image79.png"/><Relationship Id="rId16"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850.png"/><Relationship Id="rId11" Type="http://schemas.openxmlformats.org/officeDocument/2006/relationships/image" Target="../media/image901.png"/><Relationship Id="rId5" Type="http://schemas.openxmlformats.org/officeDocument/2006/relationships/image" Target="../media/image84.png"/><Relationship Id="rId15" Type="http://schemas.openxmlformats.org/officeDocument/2006/relationships/image" Target="../media/image92.png"/><Relationship Id="rId10" Type="http://schemas.openxmlformats.org/officeDocument/2006/relationships/image" Target="../media/image89.png"/><Relationship Id="rId4" Type="http://schemas.openxmlformats.org/officeDocument/2006/relationships/image" Target="../media/image810.png"/><Relationship Id="rId9" Type="http://schemas.openxmlformats.org/officeDocument/2006/relationships/image" Target="../media/image880.png"/><Relationship Id="rId14" Type="http://schemas.openxmlformats.org/officeDocument/2006/relationships/image" Target="../media/image910.png"/></Relationships>
</file>

<file path=ppt/slides/_rels/slide93.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105.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9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95.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94.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91.w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93.wmf"/><Relationship Id="rId4" Type="http://schemas.openxmlformats.org/officeDocument/2006/relationships/image" Target="../media/image90.wmf"/><Relationship Id="rId9" Type="http://schemas.openxmlformats.org/officeDocument/2006/relationships/oleObject" Target="../embeddings/oleObject9.bin"/></Relationships>
</file>

<file path=ppt/slides/_rels/slide96.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image" Target="../media/image119.png"/><Relationship Id="rId3" Type="http://schemas.openxmlformats.org/officeDocument/2006/relationships/image" Target="../media/image109.png"/><Relationship Id="rId7" Type="http://schemas.openxmlformats.org/officeDocument/2006/relationships/image" Target="../media/image113.png"/><Relationship Id="rId12" Type="http://schemas.openxmlformats.org/officeDocument/2006/relationships/image" Target="../media/image118.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112.png"/><Relationship Id="rId11" Type="http://schemas.openxmlformats.org/officeDocument/2006/relationships/image" Target="../media/image117.png"/><Relationship Id="rId5" Type="http://schemas.openxmlformats.org/officeDocument/2006/relationships/image" Target="../media/image111.png"/><Relationship Id="rId15" Type="http://schemas.openxmlformats.org/officeDocument/2006/relationships/image" Target="../media/image121.png"/><Relationship Id="rId10" Type="http://schemas.openxmlformats.org/officeDocument/2006/relationships/image" Target="../media/image116.png"/><Relationship Id="rId4" Type="http://schemas.openxmlformats.org/officeDocument/2006/relationships/image" Target="../media/image110.png"/><Relationship Id="rId9" Type="http://schemas.openxmlformats.org/officeDocument/2006/relationships/image" Target="../media/image115.png"/><Relationship Id="rId14" Type="http://schemas.openxmlformats.org/officeDocument/2006/relationships/image" Target="../media/image120.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827584" y="332656"/>
            <a:ext cx="7543800" cy="1296144"/>
          </a:xfrm>
        </p:spPr>
        <p:txBody>
          <a:bodyPr anchor="t" anchorCtr="0">
            <a:noAutofit/>
          </a:bodyPr>
          <a:lstStyle/>
          <a:p>
            <a:pPr marL="0" indent="0" algn="ctr">
              <a:spcBef>
                <a:spcPts val="0"/>
              </a:spcBef>
              <a:buNone/>
            </a:pPr>
            <a:r>
              <a:rPr lang="ru-RU" sz="1400" dirty="0">
                <a:solidFill>
                  <a:schemeClr val="tx1"/>
                </a:solidFill>
              </a:rPr>
              <a:t>МИНИСТЕРСТВО ОБРАЗОВАНИЯ И НАУКИ РОССИЙСКОЙ </a:t>
            </a:r>
            <a:r>
              <a:rPr lang="ru-RU" sz="1400" dirty="0" smtClean="0">
                <a:solidFill>
                  <a:schemeClr val="tx1"/>
                </a:solidFill>
              </a:rPr>
              <a:t>ФЕДЕРАЦИИ</a:t>
            </a:r>
          </a:p>
          <a:p>
            <a:pPr marL="0" indent="0" algn="ctr">
              <a:spcBef>
                <a:spcPts val="0"/>
              </a:spcBef>
              <a:buNone/>
            </a:pPr>
            <a:r>
              <a:rPr lang="ru-RU" sz="1400" dirty="0" smtClean="0">
                <a:solidFill>
                  <a:schemeClr val="tx1"/>
                </a:solidFill>
              </a:rPr>
              <a:t>ФЕДЕРАЛЬНОЕ </a:t>
            </a:r>
            <a:r>
              <a:rPr lang="ru-RU" sz="1400" dirty="0">
                <a:solidFill>
                  <a:schemeClr val="tx1"/>
                </a:solidFill>
              </a:rPr>
              <a:t>ГОСУДАРСТВЕННОЕ БЮДЖЕТНОЕ ОБРАЗОВАТЕЛЬНОЕ УЧРЕЖДЕНИЕ</a:t>
            </a:r>
          </a:p>
          <a:p>
            <a:pPr marL="0" indent="0" algn="ctr">
              <a:spcBef>
                <a:spcPts val="0"/>
              </a:spcBef>
              <a:buNone/>
            </a:pPr>
            <a:r>
              <a:rPr lang="ru-RU" sz="1400" smtClean="0">
                <a:solidFill>
                  <a:schemeClr val="tx1"/>
                </a:solidFill>
              </a:rPr>
              <a:t>ВЫСШЕГО ОБРАЗОВАНИЯ</a:t>
            </a:r>
            <a:endParaRPr lang="ru-RU" sz="1400" dirty="0" smtClean="0">
              <a:solidFill>
                <a:schemeClr val="tx1"/>
              </a:solidFill>
            </a:endParaRPr>
          </a:p>
          <a:p>
            <a:pPr marL="0" indent="0" algn="ctr">
              <a:spcBef>
                <a:spcPts val="0"/>
              </a:spcBef>
              <a:buNone/>
            </a:pPr>
            <a:r>
              <a:rPr lang="ru-RU" sz="1400" dirty="0" smtClean="0">
                <a:solidFill>
                  <a:schemeClr val="tx1"/>
                </a:solidFill>
              </a:rPr>
              <a:t>«</a:t>
            </a:r>
            <a:r>
              <a:rPr lang="ru-RU" sz="1400" dirty="0">
                <a:solidFill>
                  <a:schemeClr val="tx1"/>
                </a:solidFill>
              </a:rPr>
              <a:t>НОВОСИБИРСКИЙ ГОСУДАРСТВЕННЫЙ ТЕХНИЧЕСКИЙ УНИВЕРСИТЕТ</a:t>
            </a:r>
            <a:r>
              <a:rPr lang="ru-RU" sz="1400" dirty="0" smtClean="0">
                <a:solidFill>
                  <a:schemeClr val="tx1"/>
                </a:solidFill>
              </a:rPr>
              <a:t>»</a:t>
            </a:r>
            <a:endParaRPr lang="en-US" sz="1400" dirty="0" smtClean="0">
              <a:solidFill>
                <a:schemeClr val="tx1"/>
              </a:solidFill>
            </a:endParaRPr>
          </a:p>
          <a:p>
            <a:pPr marL="0" indent="0" algn="ctr">
              <a:spcBef>
                <a:spcPts val="0"/>
              </a:spcBef>
              <a:buNone/>
            </a:pPr>
            <a:endParaRPr lang="en-US" sz="1400" dirty="0" smtClean="0">
              <a:solidFill>
                <a:schemeClr val="tx1"/>
              </a:solidFill>
            </a:endParaRPr>
          </a:p>
          <a:p>
            <a:pPr marL="0" indent="0" algn="ctr">
              <a:spcBef>
                <a:spcPts val="0"/>
              </a:spcBef>
              <a:buNone/>
            </a:pPr>
            <a:r>
              <a:rPr lang="ru-RU" sz="1400" dirty="0" smtClean="0">
                <a:solidFill>
                  <a:schemeClr val="tx1"/>
                </a:solidFill>
              </a:rPr>
              <a:t>Кафедра</a:t>
            </a:r>
            <a:r>
              <a:rPr lang="en-US" sz="1400" dirty="0" smtClean="0">
                <a:solidFill>
                  <a:schemeClr val="tx1"/>
                </a:solidFill>
              </a:rPr>
              <a:t> </a:t>
            </a:r>
            <a:r>
              <a:rPr lang="ru-RU" sz="1400" dirty="0" smtClean="0">
                <a:solidFill>
                  <a:schemeClr val="tx1"/>
                </a:solidFill>
              </a:rPr>
              <a:t>«Конструирования и технологии радиоэлектронных средств»</a:t>
            </a:r>
            <a:endParaRPr lang="ru-RU" sz="1400" dirty="0">
              <a:solidFill>
                <a:schemeClr val="tx1"/>
              </a:solidFill>
            </a:endParaRPr>
          </a:p>
        </p:txBody>
      </p:sp>
      <p:cxnSp>
        <p:nvCxnSpPr>
          <p:cNvPr id="7" name="Прямая соединительная линия 6"/>
          <p:cNvCxnSpPr/>
          <p:nvPr/>
        </p:nvCxnSpPr>
        <p:spPr>
          <a:xfrm>
            <a:off x="827584" y="1340768"/>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11" name="Объект 4"/>
          <p:cNvSpPr txBox="1">
            <a:spLocks/>
          </p:cNvSpPr>
          <p:nvPr/>
        </p:nvSpPr>
        <p:spPr>
          <a:xfrm>
            <a:off x="767011" y="2636912"/>
            <a:ext cx="7543800" cy="792088"/>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a:spcBef>
                <a:spcPts val="0"/>
              </a:spcBef>
              <a:buFont typeface="Arial" pitchFamily="34" charset="0"/>
              <a:buNone/>
            </a:pPr>
            <a:r>
              <a:rPr lang="ru-RU" b="1" dirty="0" smtClean="0">
                <a:solidFill>
                  <a:schemeClr val="tx1"/>
                </a:solidFill>
              </a:rPr>
              <a:t>Информатика,</a:t>
            </a:r>
            <a:endParaRPr lang="en-US" b="1" dirty="0" smtClean="0">
              <a:solidFill>
                <a:schemeClr val="tx1"/>
              </a:solidFill>
            </a:endParaRPr>
          </a:p>
          <a:p>
            <a:pPr marL="0" indent="0" algn="ctr">
              <a:spcBef>
                <a:spcPts val="0"/>
              </a:spcBef>
              <a:buFont typeface="Arial" pitchFamily="34" charset="0"/>
              <a:buNone/>
            </a:pPr>
            <a:r>
              <a:rPr lang="ru-RU" b="1" dirty="0" smtClean="0">
                <a:solidFill>
                  <a:schemeClr val="tx1"/>
                </a:solidFill>
              </a:rPr>
              <a:t>часть 1</a:t>
            </a:r>
          </a:p>
        </p:txBody>
      </p:sp>
      <p:sp>
        <p:nvSpPr>
          <p:cNvPr id="12" name="Объект 4"/>
          <p:cNvSpPr txBox="1">
            <a:spLocks/>
          </p:cNvSpPr>
          <p:nvPr/>
        </p:nvSpPr>
        <p:spPr>
          <a:xfrm>
            <a:off x="683568" y="4861480"/>
            <a:ext cx="7599276" cy="1159808"/>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spcBef>
                <a:spcPts val="0"/>
              </a:spcBef>
              <a:buFont typeface="Arial" pitchFamily="34" charset="0"/>
              <a:buNone/>
            </a:pPr>
            <a:r>
              <a:rPr lang="ru-RU" sz="1400" dirty="0" smtClean="0">
                <a:solidFill>
                  <a:schemeClr val="tx1"/>
                </a:solidFill>
              </a:rPr>
              <a:t>Преподаватель: Алексей Анатольевич, Бизяев</a:t>
            </a:r>
          </a:p>
          <a:p>
            <a:pPr marL="0" indent="0">
              <a:spcBef>
                <a:spcPts val="0"/>
              </a:spcBef>
              <a:buFont typeface="Arial" pitchFamily="34" charset="0"/>
              <a:buNone/>
            </a:pPr>
            <a:r>
              <a:rPr lang="ru-RU" sz="1400" dirty="0" smtClean="0">
                <a:solidFill>
                  <a:schemeClr val="tx1"/>
                </a:solidFill>
              </a:rPr>
              <a:t>Место работы: НГТУ, РЭФ, КТРС, </a:t>
            </a:r>
            <a:r>
              <a:rPr lang="en-US" sz="1400" dirty="0" smtClean="0">
                <a:solidFill>
                  <a:schemeClr val="tx1"/>
                </a:solidFill>
              </a:rPr>
              <a:t>IV-530a</a:t>
            </a:r>
            <a:endParaRPr lang="ru-RU" sz="1400" dirty="0" smtClean="0">
              <a:solidFill>
                <a:schemeClr val="tx1"/>
              </a:solidFill>
            </a:endParaRPr>
          </a:p>
          <a:p>
            <a:pPr marL="0" indent="0">
              <a:spcBef>
                <a:spcPts val="0"/>
              </a:spcBef>
              <a:buFont typeface="Arial" pitchFamily="34" charset="0"/>
              <a:buNone/>
            </a:pPr>
            <a:r>
              <a:rPr lang="ru-RU" sz="1400" dirty="0" smtClean="0">
                <a:solidFill>
                  <a:schemeClr val="tx1"/>
                </a:solidFill>
              </a:rPr>
              <a:t>Контактный телефон: +7-905-958-6134</a:t>
            </a:r>
          </a:p>
          <a:p>
            <a:pPr marL="0" indent="0">
              <a:spcBef>
                <a:spcPts val="0"/>
              </a:spcBef>
              <a:buNone/>
            </a:pPr>
            <a:r>
              <a:rPr lang="en-US" sz="1400" dirty="0">
                <a:solidFill>
                  <a:schemeClr val="tx1"/>
                </a:solidFill>
              </a:rPr>
              <a:t>Web: </a:t>
            </a:r>
            <a:r>
              <a:rPr lang="ru-RU" sz="1400" dirty="0" smtClean="0">
                <a:solidFill>
                  <a:schemeClr val="tx1"/>
                </a:solidFill>
              </a:rPr>
              <a:t>	</a:t>
            </a:r>
            <a:r>
              <a:rPr lang="en-US" sz="1400" dirty="0" smtClean="0">
                <a:solidFill>
                  <a:schemeClr val="tx1"/>
                </a:solidFill>
              </a:rPr>
              <a:t>http</a:t>
            </a:r>
            <a:r>
              <a:rPr lang="en-US" sz="1400" dirty="0">
                <a:solidFill>
                  <a:schemeClr val="tx1"/>
                </a:solidFill>
              </a:rPr>
              <a:t>://</a:t>
            </a:r>
            <a:r>
              <a:rPr lang="en-US" sz="1400" dirty="0" smtClean="0">
                <a:solidFill>
                  <a:schemeClr val="tx1"/>
                </a:solidFill>
              </a:rPr>
              <a:t>vk.com/computer_science_1</a:t>
            </a:r>
            <a:endParaRPr lang="ru-RU" sz="1400" dirty="0" smtClean="0">
              <a:solidFill>
                <a:schemeClr val="tx1"/>
              </a:solidFill>
            </a:endParaRPr>
          </a:p>
          <a:p>
            <a:pPr marL="0" indent="0">
              <a:spcBef>
                <a:spcPts val="0"/>
              </a:spcBef>
              <a:buNone/>
            </a:pPr>
            <a:r>
              <a:rPr lang="ru-RU" sz="1400" dirty="0" smtClean="0">
                <a:solidFill>
                  <a:schemeClr val="tx1"/>
                </a:solidFill>
              </a:rPr>
              <a:t>	</a:t>
            </a:r>
            <a:r>
              <a:rPr lang="en-US" sz="1400" dirty="0" smtClean="0">
                <a:solidFill>
                  <a:schemeClr val="tx1"/>
                </a:solidFill>
              </a:rPr>
              <a:t>https</a:t>
            </a:r>
            <a:r>
              <a:rPr lang="en-US" sz="1400" dirty="0">
                <a:solidFill>
                  <a:schemeClr val="tx1"/>
                </a:solidFill>
              </a:rPr>
              <a:t>://ciu.nstu.ru/WebInput/persons/20761/edu_actions/pcources/informatika_chast_1</a:t>
            </a:r>
            <a:endParaRPr lang="ru-RU" sz="1400" dirty="0" smtClean="0">
              <a:solidFill>
                <a:schemeClr val="tx1"/>
              </a:solidFill>
            </a:endParaRPr>
          </a:p>
          <a:p>
            <a:pPr marL="0" indent="0">
              <a:spcBef>
                <a:spcPts val="0"/>
              </a:spcBef>
              <a:buNone/>
            </a:pPr>
            <a:r>
              <a:rPr lang="ru-RU" sz="1400" dirty="0" smtClean="0">
                <a:solidFill>
                  <a:schemeClr val="tx1"/>
                </a:solidFill>
              </a:rPr>
              <a:t>Консультации: </a:t>
            </a:r>
            <a:r>
              <a:rPr lang="ru-RU" sz="1400" dirty="0" smtClean="0">
                <a:solidFill>
                  <a:schemeClr val="tx1"/>
                </a:solidFill>
              </a:rPr>
              <a:t>чётный четверг</a:t>
            </a:r>
            <a:r>
              <a:rPr lang="ru-RU" sz="1400" dirty="0" smtClean="0">
                <a:solidFill>
                  <a:schemeClr val="tx1"/>
                </a:solidFill>
              </a:rPr>
              <a:t>, </a:t>
            </a:r>
            <a:r>
              <a:rPr lang="ru-RU" sz="1400" dirty="0" smtClean="0">
                <a:solidFill>
                  <a:schemeClr val="tx1"/>
                </a:solidFill>
              </a:rPr>
              <a:t>15:45-17:15, </a:t>
            </a:r>
            <a:r>
              <a:rPr lang="en-US" sz="1400" dirty="0" smtClean="0">
                <a:solidFill>
                  <a:schemeClr val="tx1"/>
                </a:solidFill>
              </a:rPr>
              <a:t>IV-530a</a:t>
            </a:r>
            <a:r>
              <a:rPr lang="ru-RU" sz="1400" dirty="0" smtClean="0">
                <a:solidFill>
                  <a:schemeClr val="tx1"/>
                </a:solidFill>
              </a:rPr>
              <a:t> (предварительно договориться)</a:t>
            </a:r>
            <a:endParaRPr lang="ru-RU" sz="1400" dirty="0">
              <a:solidFill>
                <a:schemeClr val="tx1"/>
              </a:solidFill>
            </a:endParaRPr>
          </a:p>
        </p:txBody>
      </p:sp>
      <p:sp>
        <p:nvSpPr>
          <p:cNvPr id="13" name="Объект 4"/>
          <p:cNvSpPr txBox="1">
            <a:spLocks/>
          </p:cNvSpPr>
          <p:nvPr/>
        </p:nvSpPr>
        <p:spPr>
          <a:xfrm>
            <a:off x="763960" y="6381328"/>
            <a:ext cx="7543800" cy="360040"/>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a:spcBef>
                <a:spcPts val="0"/>
              </a:spcBef>
              <a:buFont typeface="Arial" pitchFamily="34" charset="0"/>
              <a:buNone/>
            </a:pPr>
            <a:r>
              <a:rPr lang="ru-RU" sz="1400" dirty="0" smtClean="0">
                <a:solidFill>
                  <a:schemeClr val="tx1"/>
                </a:solidFill>
              </a:rPr>
              <a:t>Новосибирск, </a:t>
            </a:r>
            <a:r>
              <a:rPr lang="ru-RU" sz="1400" dirty="0" smtClean="0">
                <a:solidFill>
                  <a:schemeClr val="tx1"/>
                </a:solidFill>
              </a:rPr>
              <a:t>201</a:t>
            </a:r>
            <a:r>
              <a:rPr lang="ru-RU" sz="1400" dirty="0">
                <a:solidFill>
                  <a:schemeClr val="tx1"/>
                </a:solidFill>
              </a:rPr>
              <a:t>8</a:t>
            </a:r>
            <a:endParaRPr lang="ru-RU" sz="1400" dirty="0">
              <a:solidFill>
                <a:schemeClr val="tx1"/>
              </a:solidFill>
            </a:endParaRPr>
          </a:p>
        </p:txBody>
      </p:sp>
      <p:sp>
        <p:nvSpPr>
          <p:cNvPr id="14" name="Объект 4"/>
          <p:cNvSpPr txBox="1">
            <a:spLocks/>
          </p:cNvSpPr>
          <p:nvPr/>
        </p:nvSpPr>
        <p:spPr>
          <a:xfrm>
            <a:off x="2181672" y="3540777"/>
            <a:ext cx="4536504" cy="324036"/>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a:spcBef>
                <a:spcPts val="0"/>
              </a:spcBef>
              <a:buFont typeface="Arial" pitchFamily="34" charset="0"/>
              <a:buNone/>
            </a:pPr>
            <a:r>
              <a:rPr lang="ru-RU" sz="1400" dirty="0" smtClean="0"/>
              <a:t>(Лекции)</a:t>
            </a: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01" y="45266"/>
            <a:ext cx="697259" cy="580797"/>
          </a:xfrm>
          <a:prstGeom prst="rect">
            <a:avLst/>
          </a:prstGeom>
          <a:ln>
            <a:noFill/>
          </a:ln>
          <a:effectLst>
            <a:outerShdw blurRad="190500" algn="tl" rotWithShape="0">
              <a:srgbClr val="000000">
                <a:alpha val="70000"/>
              </a:srgbClr>
            </a:outerShdw>
          </a:effectLst>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66634"/>
            <a:ext cx="504055" cy="5029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07831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10</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4154984"/>
          </a:xfrm>
          <a:prstGeom prst="rect">
            <a:avLst/>
          </a:prstGeom>
          <a:noFill/>
        </p:spPr>
        <p:txBody>
          <a:bodyPr wrap="square" rtlCol="0">
            <a:spAutoFit/>
          </a:bodyPr>
          <a:lstStyle/>
          <a:p>
            <a:pPr lvl="0" algn="just"/>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a:t>Алгоритмы поиска</a:t>
            </a:r>
            <a:r>
              <a:rPr lang="ru-RU" sz="1200" dirty="0"/>
              <a:t>. Линейный поиск, двоичный поиск, поиск в таблице, прямой поиск строки. Алгоритм Кнута, Морриса и </a:t>
            </a:r>
            <a:r>
              <a:rPr lang="ru-RU" sz="1200" dirty="0" err="1"/>
              <a:t>Пратта</a:t>
            </a:r>
            <a:r>
              <a:rPr lang="ru-RU" sz="1200" dirty="0"/>
              <a:t>, алгоритм </a:t>
            </a:r>
            <a:r>
              <a:rPr lang="ru-RU" sz="1200" dirty="0" err="1"/>
              <a:t>Боуера</a:t>
            </a:r>
            <a:r>
              <a:rPr lang="ru-RU" sz="1200" dirty="0"/>
              <a:t> и Мура, </a:t>
            </a:r>
            <a:r>
              <a:rPr lang="ru-RU" sz="1200" dirty="0" err="1"/>
              <a:t>Ахо</a:t>
            </a:r>
            <a:r>
              <a:rPr lang="ru-RU" sz="1200" dirty="0"/>
              <a:t> — </a:t>
            </a:r>
            <a:r>
              <a:rPr lang="ru-RU" sz="1200" dirty="0" err="1"/>
              <a:t>Корасик</a:t>
            </a:r>
            <a:r>
              <a:rPr lang="ru-RU" sz="1200" dirty="0"/>
              <a:t>, </a:t>
            </a:r>
            <a:r>
              <a:rPr lang="ru-RU" sz="1200" dirty="0" err="1"/>
              <a:t>Битапа</a:t>
            </a:r>
            <a:r>
              <a:rPr lang="ru-RU" sz="1200" dirty="0"/>
              <a:t> (</a:t>
            </a:r>
            <a:r>
              <a:rPr lang="ru-RU" sz="1200" dirty="0" err="1"/>
              <a:t>Baeza</a:t>
            </a:r>
            <a:r>
              <a:rPr lang="ru-RU" sz="1200" dirty="0"/>
              <a:t>-</a:t>
            </a:r>
            <a:r>
              <a:rPr lang="en-US" sz="1200" dirty="0"/>
              <a:t>Y</a:t>
            </a:r>
            <a:r>
              <a:rPr lang="ru-RU" sz="1200" dirty="0" err="1"/>
              <a:t>ates-Gonnet</a:t>
            </a:r>
            <a:r>
              <a:rPr lang="ru-RU" sz="1200" dirty="0"/>
              <a:t>).</a:t>
            </a:r>
          </a:p>
          <a:p>
            <a:pPr marL="171450" lvl="0" indent="-171450" algn="just">
              <a:buFont typeface="Arial" pitchFamily="34" charset="0"/>
              <a:buChar char="•"/>
            </a:pPr>
            <a:r>
              <a:rPr lang="ru-RU" sz="1200" b="1" dirty="0"/>
              <a:t>Безопасность</a:t>
            </a:r>
            <a:r>
              <a:rPr lang="ru-RU" sz="1200" dirty="0"/>
              <a:t>. Безопасность современных электронных подписей. Основы защиты информации и сведений, составляющих государственную тайну. Методы защиты информации. ГОСТы.</a:t>
            </a:r>
          </a:p>
          <a:p>
            <a:pPr marL="171450" lvl="0" indent="-171450" algn="just">
              <a:buFont typeface="Arial" pitchFamily="34" charset="0"/>
              <a:buChar char="•"/>
            </a:pPr>
            <a:r>
              <a:rPr lang="ru-RU" sz="1200" b="1" dirty="0"/>
              <a:t>Беспроводные технологии передачи данных. </a:t>
            </a:r>
            <a:r>
              <a:rPr lang="en-US" sz="1200" dirty="0"/>
              <a:t>Wi</a:t>
            </a:r>
            <a:r>
              <a:rPr lang="ru-RU" sz="1200" dirty="0"/>
              <a:t>-</a:t>
            </a:r>
            <a:r>
              <a:rPr lang="en-US" sz="1200" dirty="0"/>
              <a:t>Fi</a:t>
            </a:r>
            <a:r>
              <a:rPr lang="ru-RU" sz="1200" dirty="0"/>
              <a:t>, радио-</a:t>
            </a:r>
            <a:r>
              <a:rPr lang="en-US" sz="1200" dirty="0"/>
              <a:t>Ethernet</a:t>
            </a:r>
            <a:r>
              <a:rPr lang="ru-RU" sz="1200" dirty="0"/>
              <a:t>, </a:t>
            </a:r>
            <a:r>
              <a:rPr lang="en-US" sz="1200" dirty="0" err="1"/>
              <a:t>Zig</a:t>
            </a:r>
            <a:r>
              <a:rPr lang="ru-RU" sz="1200" dirty="0"/>
              <a:t>-</a:t>
            </a:r>
            <a:r>
              <a:rPr lang="en-US" sz="1200" dirty="0"/>
              <a:t>Bee</a:t>
            </a:r>
            <a:r>
              <a:rPr lang="ru-RU" sz="1200" dirty="0"/>
              <a:t>, </a:t>
            </a:r>
            <a:r>
              <a:rPr lang="en-US" sz="1200" dirty="0"/>
              <a:t>Bluetooth</a:t>
            </a:r>
            <a:r>
              <a:rPr lang="ru-RU" sz="1200" dirty="0"/>
              <a:t>, </a:t>
            </a:r>
            <a:r>
              <a:rPr lang="en-US" sz="1200" dirty="0"/>
              <a:t>GSM</a:t>
            </a:r>
            <a:r>
              <a:rPr lang="ru-RU" sz="1200" dirty="0"/>
              <a:t>.</a:t>
            </a:r>
          </a:p>
          <a:p>
            <a:pPr marL="171450" lvl="0" indent="-171450" algn="just">
              <a:buFont typeface="Arial" pitchFamily="34" charset="0"/>
              <a:buChar char="•"/>
            </a:pPr>
            <a:r>
              <a:rPr lang="ru-RU" sz="1200" b="1" dirty="0"/>
              <a:t>Технологии производства панелей мониторов.</a:t>
            </a:r>
            <a:r>
              <a:rPr lang="ru-RU" sz="1200" dirty="0"/>
              <a:t> Преимущества и недостатки, технология изготовления ЖК (</a:t>
            </a:r>
            <a:r>
              <a:rPr lang="en-US" sz="1200" dirty="0"/>
              <a:t>TN</a:t>
            </a:r>
            <a:r>
              <a:rPr lang="ru-RU" sz="1200" dirty="0"/>
              <a:t>, </a:t>
            </a:r>
            <a:r>
              <a:rPr lang="en-US" sz="1200" dirty="0"/>
              <a:t>PVA</a:t>
            </a:r>
            <a:r>
              <a:rPr lang="ru-RU" sz="1200" dirty="0"/>
              <a:t>, </a:t>
            </a:r>
            <a:r>
              <a:rPr lang="en-US" sz="1200" dirty="0"/>
              <a:t>MVA</a:t>
            </a:r>
            <a:r>
              <a:rPr lang="ru-RU" sz="1200" dirty="0"/>
              <a:t>, </a:t>
            </a:r>
            <a:r>
              <a:rPr lang="en-US" sz="1200" dirty="0"/>
              <a:t>IPS</a:t>
            </a:r>
            <a:r>
              <a:rPr lang="ru-RU" sz="1200" dirty="0"/>
              <a:t> матриц), стерео, плазменных мониторов.</a:t>
            </a:r>
          </a:p>
          <a:p>
            <a:pPr marL="171450" lvl="0" indent="-171450" algn="just">
              <a:buFont typeface="Arial" pitchFamily="34" charset="0"/>
              <a:buChar char="•"/>
            </a:pPr>
            <a:r>
              <a:rPr lang="ru-RU" sz="1200" b="1" dirty="0"/>
              <a:t>Криптография</a:t>
            </a:r>
            <a:r>
              <a:rPr lang="ru-RU" sz="1200" dirty="0"/>
              <a:t>. Симметричные ключи (</a:t>
            </a:r>
            <a:r>
              <a:rPr lang="en-US" sz="1200" dirty="0"/>
              <a:t>DES</a:t>
            </a:r>
            <a:r>
              <a:rPr lang="ru-RU" sz="1200" dirty="0"/>
              <a:t>, </a:t>
            </a:r>
            <a:r>
              <a:rPr lang="en-US" sz="1200" dirty="0"/>
              <a:t>AES</a:t>
            </a:r>
            <a:r>
              <a:rPr lang="ru-RU" sz="1200" dirty="0"/>
              <a:t>, </a:t>
            </a:r>
            <a:r>
              <a:rPr lang="en-US" sz="1200" dirty="0"/>
              <a:t>RC</a:t>
            </a:r>
            <a:r>
              <a:rPr lang="ru-RU" sz="1200" dirty="0"/>
              <a:t>4, </a:t>
            </a:r>
            <a:r>
              <a:rPr lang="en-US" sz="1200" dirty="0"/>
              <a:t>IDEA</a:t>
            </a:r>
            <a:r>
              <a:rPr lang="ru-RU" sz="1200" dirty="0"/>
              <a:t>, …), асимметричные ключи (</a:t>
            </a:r>
            <a:r>
              <a:rPr lang="en-US" sz="1200" dirty="0"/>
              <a:t>RSA</a:t>
            </a:r>
            <a:r>
              <a:rPr lang="ru-RU" sz="1200" dirty="0"/>
              <a:t>, </a:t>
            </a:r>
            <a:r>
              <a:rPr lang="en-US" sz="1200" dirty="0" err="1"/>
              <a:t>Elgamal</a:t>
            </a:r>
            <a:r>
              <a:rPr lang="ru-RU" sz="1200" dirty="0"/>
              <a:t>, …), </a:t>
            </a:r>
            <a:r>
              <a:rPr lang="ru-RU" sz="1200" dirty="0" err="1"/>
              <a:t>хеш</a:t>
            </a:r>
            <a:r>
              <a:rPr lang="ru-RU" sz="1200" dirty="0"/>
              <a:t> функции (</a:t>
            </a:r>
            <a:r>
              <a:rPr lang="en-US" sz="1200" dirty="0"/>
              <a:t>MD</a:t>
            </a:r>
            <a:r>
              <a:rPr lang="ru-RU" sz="1200" dirty="0"/>
              <a:t>, </a:t>
            </a:r>
            <a:r>
              <a:rPr lang="en-US" sz="1200" dirty="0"/>
              <a:t>SHA</a:t>
            </a:r>
            <a:r>
              <a:rPr lang="ru-RU" sz="1200" dirty="0"/>
              <a:t>, …). Область применения. Безопасность.</a:t>
            </a:r>
          </a:p>
          <a:p>
            <a:pPr marL="171450" lvl="0" indent="-171450" algn="just">
              <a:buFont typeface="Arial" pitchFamily="34" charset="0"/>
              <a:buChar char="•"/>
            </a:pPr>
            <a:r>
              <a:rPr lang="ru-RU" sz="1200" b="1" dirty="0"/>
              <a:t>Цифровое телевидение. </a:t>
            </a:r>
            <a:r>
              <a:rPr lang="ru-RU" sz="1200" dirty="0"/>
              <a:t>Стандарты цифрового телевидения (</a:t>
            </a:r>
            <a:r>
              <a:rPr lang="en-US" sz="1200" dirty="0"/>
              <a:t>DVB</a:t>
            </a:r>
            <a:r>
              <a:rPr lang="ru-RU" sz="1200" dirty="0"/>
              <a:t>, </a:t>
            </a:r>
            <a:r>
              <a:rPr lang="en-US" sz="1200" dirty="0"/>
              <a:t>ATSC</a:t>
            </a:r>
            <a:r>
              <a:rPr lang="ru-RU" sz="1200" dirty="0"/>
              <a:t>, </a:t>
            </a:r>
            <a:r>
              <a:rPr lang="en-US" sz="1200" dirty="0"/>
              <a:t>ISDB</a:t>
            </a:r>
            <a:r>
              <a:rPr lang="ru-RU" sz="1200" dirty="0"/>
              <a:t>, …). Способы распространения цифрового сигнала. </a:t>
            </a:r>
            <a:r>
              <a:rPr lang="en-US" sz="1200" dirty="0"/>
              <a:t>HDTV, DVB-T, HDMI, HDCP, </a:t>
            </a:r>
            <a:r>
              <a:rPr lang="en-US" sz="1200" dirty="0" err="1"/>
              <a:t>TriplePlay</a:t>
            </a:r>
            <a:r>
              <a:rPr lang="en-US" sz="1200" dirty="0"/>
              <a:t>, IPTV, Voice over IP, … </a:t>
            </a:r>
            <a:r>
              <a:rPr lang="ru-RU" sz="1200" dirty="0"/>
              <a:t>Оборудование приема и </a:t>
            </a:r>
            <a:r>
              <a:rPr lang="ru-RU" sz="1200" u="sng" dirty="0"/>
              <a:t>передачи</a:t>
            </a:r>
            <a:r>
              <a:rPr lang="ru-RU" sz="1200" dirty="0"/>
              <a:t> цифрового вещания.</a:t>
            </a:r>
          </a:p>
          <a:p>
            <a:pPr marL="171450" lvl="0" indent="-171450" algn="just">
              <a:buFont typeface="Arial" pitchFamily="34" charset="0"/>
              <a:buChar char="•"/>
            </a:pPr>
            <a:r>
              <a:rPr lang="ru-RU" sz="1200" b="1" dirty="0" smtClean="0"/>
              <a:t>Методы моделирования.</a:t>
            </a:r>
            <a:r>
              <a:rPr lang="ru-RU" sz="1200" dirty="0" smtClean="0"/>
              <a:t> </a:t>
            </a:r>
            <a:r>
              <a:rPr lang="ru-RU" sz="1200" dirty="0"/>
              <a:t>Непрерывно-детерминированные, дискретно-детерминированные, дискретно-стохастические, непрерывно-стохастические, сетевые модели.</a:t>
            </a:r>
          </a:p>
          <a:p>
            <a:pPr marL="171450" lvl="0" indent="-171450" algn="just">
              <a:buFont typeface="Arial" pitchFamily="34" charset="0"/>
              <a:buChar char="•"/>
            </a:pPr>
            <a:r>
              <a:rPr lang="ru-RU" sz="1200" b="1" dirty="0"/>
              <a:t>История развития ЭВМ. Понятие и основные виды архитектуры ЭВМ. </a:t>
            </a:r>
            <a:r>
              <a:rPr lang="ru-RU" sz="1200" dirty="0"/>
              <a:t>Основные этапы развития вычислительной техники. Принципы работы вычислительной системы. Архитектуры ЭВМ. Состав и назначение основных элементов персонального компьютера. Центральный процессор. Системные шины и слоты расширения</a:t>
            </a:r>
            <a:r>
              <a:rPr lang="ru-RU" sz="1200" dirty="0" smtClean="0"/>
              <a:t>.</a:t>
            </a:r>
          </a:p>
          <a:p>
            <a:pPr marL="171450" lvl="0" indent="-171450" algn="just">
              <a:buFont typeface="Arial" pitchFamily="34" charset="0"/>
              <a:buChar char="•"/>
            </a:pPr>
            <a:r>
              <a:rPr lang="ru-RU" sz="1200" b="1" dirty="0" smtClean="0"/>
              <a:t>Способы представления информации в ЭВМ.</a:t>
            </a:r>
            <a:r>
              <a:rPr lang="ru-RU" sz="1200" dirty="0" smtClean="0"/>
              <a:t> Способы представления целых и вещественных чисел в ЭВМ. Способы представления графической информации в ЭВМ. Способы представления видео информации в ЭВМ. Способы представления аудио информации в ЭВМ.</a:t>
            </a:r>
          </a:p>
          <a:p>
            <a:pPr marL="171450" lvl="0" indent="-171450" algn="just">
              <a:buFont typeface="Arial" pitchFamily="34" charset="0"/>
              <a:buChar char="•"/>
            </a:pPr>
            <a:r>
              <a:rPr lang="ru-RU" sz="1200" b="1" dirty="0" smtClean="0"/>
              <a:t>Печать графической информации.</a:t>
            </a:r>
            <a:r>
              <a:rPr lang="ru-RU" sz="1200" dirty="0" smtClean="0"/>
              <a:t> Способы лазерной, струйной печати графической информации.</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8095005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smtClean="0"/>
              <a:t>Топологии </a:t>
            </a:r>
            <a:r>
              <a:rPr lang="ru-RU" sz="3200" b="1" dirty="0"/>
              <a:t>ЛВС</a:t>
            </a:r>
            <a:endParaRPr lang="ru-RU" sz="3200" dirty="0"/>
          </a:p>
        </p:txBody>
      </p:sp>
      <p:sp>
        <p:nvSpPr>
          <p:cNvPr id="2" name="Прямоугольник 1"/>
          <p:cNvSpPr/>
          <p:nvPr/>
        </p:nvSpPr>
        <p:spPr>
          <a:xfrm>
            <a:off x="755576" y="1350060"/>
            <a:ext cx="7776864" cy="2246769"/>
          </a:xfrm>
          <a:prstGeom prst="rect">
            <a:avLst/>
          </a:prstGeom>
        </p:spPr>
        <p:txBody>
          <a:bodyPr wrap="square">
            <a:spAutoFit/>
          </a:bodyPr>
          <a:lstStyle/>
          <a:p>
            <a:pPr algn="just"/>
            <a:r>
              <a:rPr lang="ru-RU" sz="1400" b="1" i="1" dirty="0"/>
              <a:t>Кольцевая топология </a:t>
            </a:r>
            <a:r>
              <a:rPr lang="ru-RU" sz="1400" dirty="0"/>
              <a:t>– соединение узлов сети замкнутой кривой – кабелем передающей </a:t>
            </a:r>
            <a:r>
              <a:rPr lang="ru-RU" sz="1400" dirty="0" smtClean="0"/>
              <a:t>среды. Выход </a:t>
            </a:r>
            <a:r>
              <a:rPr lang="ru-RU" sz="1400" dirty="0"/>
              <a:t>одного узла сети соединяется со входом другого. Информация по кольцу передается от узла к узлу. Каждый промежуточный узел между передатчиком и приемником ретранслирует посланное сообщение. Принимающий узел распознает и получает только адресованные ему сообщения. </a:t>
            </a:r>
            <a:r>
              <a:rPr lang="ru-RU" sz="1400" dirty="0" smtClean="0"/>
              <a:t> Кольцевая </a:t>
            </a:r>
            <a:r>
              <a:rPr lang="ru-RU" sz="1400" dirty="0"/>
              <a:t>топология является идеальной для сетей, занимающих сравнительно небольшое пространство. В ней отсутствует центральный узел, что повышает надежность сети. Ретрансляция информации позволяет использовать в качестве передающей среды любые типы </a:t>
            </a:r>
            <a:r>
              <a:rPr lang="ru-RU" sz="1400" dirty="0" smtClean="0"/>
              <a:t>кабелей. Последовательность </a:t>
            </a:r>
            <a:r>
              <a:rPr lang="ru-RU" sz="1400" dirty="0"/>
              <a:t>обслуживания узлов – снижает быстродействие такой сети, а выход из строя одного из узлов нарушает целостность кольца и требует принятия специальных мер для сохранения тракта передачи информации.</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827584" y="980728"/>
            <a:ext cx="2788264"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Кольцевая топология </a:t>
            </a:r>
            <a:endParaRPr lang="ru-RU" u="sng" dirty="0">
              <a:solidFill>
                <a:schemeClr val="accent1">
                  <a:lumMod val="50000"/>
                </a:schemeClr>
              </a:solidFill>
              <a:effectLst>
                <a:outerShdw blurRad="38100" dist="38100" dir="2700000" algn="tl">
                  <a:srgbClr val="000000">
                    <a:alpha val="43137"/>
                  </a:srgbClr>
                </a:outerShdw>
              </a:effectLst>
            </a:endParaRPr>
          </a:p>
        </p:txBody>
      </p:sp>
      <p:pic>
        <p:nvPicPr>
          <p:cNvPr id="829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0668" y="3530526"/>
            <a:ext cx="1975766" cy="160912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755576" y="5157192"/>
            <a:ext cx="7776864" cy="1061829"/>
          </a:xfrm>
          <a:prstGeom prst="rect">
            <a:avLst/>
          </a:prstGeom>
        </p:spPr>
        <p:txBody>
          <a:bodyPr wrap="square">
            <a:spAutoFit/>
          </a:bodyPr>
          <a:lstStyle/>
          <a:p>
            <a:r>
              <a:rPr lang="ru-RU" sz="1400" dirty="0"/>
              <a:t>Данную сеть очень легко создавать и настраивать. К основному недостатку сетей топологии кольцо является то, что повреждение линии связи в одном месте или отказ ПК приводит </a:t>
            </a:r>
            <a:r>
              <a:rPr lang="ru-RU" sz="1400" dirty="0" smtClean="0"/>
              <a:t>к неработоспособности </a:t>
            </a:r>
            <a:r>
              <a:rPr lang="ru-RU" sz="1400" dirty="0"/>
              <a:t>всей сети.</a:t>
            </a:r>
          </a:p>
          <a:p>
            <a:r>
              <a:rPr lang="ru-RU" sz="1050" dirty="0" smtClean="0"/>
              <a:t>Как </a:t>
            </a:r>
            <a:r>
              <a:rPr lang="ru-RU" sz="1050" dirty="0"/>
              <a:t>правило,  в чистом виде топология “кольцо” не применяется из-за своей ненадёжности, поэтому на практике применяются различные модификации кольцевой топологии.</a:t>
            </a:r>
          </a:p>
        </p:txBody>
      </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3140248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Топологии ЛВС</a:t>
            </a:r>
            <a:endParaRPr lang="ru-RU" sz="3200" dirty="0"/>
          </a:p>
        </p:txBody>
      </p:sp>
      <p:sp>
        <p:nvSpPr>
          <p:cNvPr id="2" name="Прямоугольник 1"/>
          <p:cNvSpPr/>
          <p:nvPr/>
        </p:nvSpPr>
        <p:spPr>
          <a:xfrm>
            <a:off x="723975" y="1278052"/>
            <a:ext cx="7920880" cy="1600438"/>
          </a:xfrm>
          <a:prstGeom prst="rect">
            <a:avLst/>
          </a:prstGeom>
        </p:spPr>
        <p:txBody>
          <a:bodyPr wrap="square">
            <a:spAutoFit/>
          </a:bodyPr>
          <a:lstStyle/>
          <a:p>
            <a:pPr algn="just"/>
            <a:r>
              <a:rPr lang="ru-RU" sz="1400" b="1" i="1" dirty="0"/>
              <a:t>Шинная топология</a:t>
            </a:r>
            <a:r>
              <a:rPr lang="ru-RU" sz="1400" dirty="0"/>
              <a:t> – связана с использованием в качестве передающей среды коаксиального кабеля. Данные от передающего узла сети распространяются по шине в обе стороны. Промежуточные узлы не транслируют поступающих сообщений. Информация поступает на все узлы, но принимает сообщение только тот, которому оно адресовано. Такая топология обеспечивает высокое быстродействие ЛВС, легко наращивается, конфигурируется и адаптирована к различным системам, а так же устойчива к неисправностям отдельных узлов. Недостаток: нельзя использовать различные типы кабеля в пределах одной сети.</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782" y="2972172"/>
            <a:ext cx="5153025" cy="1104900"/>
          </a:xfrm>
          <a:prstGeom prst="rect">
            <a:avLst/>
          </a:prstGeom>
          <a:ln>
            <a:noFill/>
          </a:ln>
          <a:effectLst>
            <a:outerShdw blurRad="190500" algn="tl" rotWithShape="0">
              <a:srgbClr val="000000">
                <a:alpha val="70000"/>
              </a:srgbClr>
            </a:outerShdw>
          </a:effectLst>
        </p:spPr>
      </p:pic>
      <p:sp>
        <p:nvSpPr>
          <p:cNvPr id="12" name="Прямоугольник 11"/>
          <p:cNvSpPr/>
          <p:nvPr/>
        </p:nvSpPr>
        <p:spPr>
          <a:xfrm>
            <a:off x="827584" y="908720"/>
            <a:ext cx="2560701"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Шинная топология </a:t>
            </a:r>
          </a:p>
        </p:txBody>
      </p:sp>
      <p:sp>
        <p:nvSpPr>
          <p:cNvPr id="13" name="Прямоугольник 12"/>
          <p:cNvSpPr/>
          <p:nvPr/>
        </p:nvSpPr>
        <p:spPr>
          <a:xfrm>
            <a:off x="611560" y="4149080"/>
            <a:ext cx="7573391" cy="2031325"/>
          </a:xfrm>
          <a:prstGeom prst="rect">
            <a:avLst/>
          </a:prstGeom>
        </p:spPr>
        <p:txBody>
          <a:bodyPr wrap="square">
            <a:spAutoFit/>
          </a:bodyPr>
          <a:lstStyle/>
          <a:p>
            <a:r>
              <a:rPr lang="ru-RU" sz="1400" b="1" dirty="0"/>
              <a:t>Преимущества сетей шинной топологии:</a:t>
            </a:r>
          </a:p>
          <a:p>
            <a:pPr marL="285750" indent="-285750">
              <a:buFont typeface="Arial" pitchFamily="34" charset="0"/>
              <a:buChar char="•"/>
            </a:pPr>
            <a:r>
              <a:rPr lang="ru-RU" sz="1400" dirty="0" smtClean="0"/>
              <a:t>отказ </a:t>
            </a:r>
            <a:r>
              <a:rPr lang="ru-RU" sz="1400" dirty="0"/>
              <a:t>одного из узлов не влияет на работу сети в целом;</a:t>
            </a:r>
          </a:p>
          <a:p>
            <a:pPr marL="285750" indent="-285750">
              <a:buFont typeface="Arial" pitchFamily="34" charset="0"/>
              <a:buChar char="•"/>
            </a:pPr>
            <a:r>
              <a:rPr lang="ru-RU" sz="1400" dirty="0" smtClean="0"/>
              <a:t>сеть </a:t>
            </a:r>
            <a:r>
              <a:rPr lang="ru-RU" sz="1400" dirty="0"/>
              <a:t>легко настраивать и конфигурировать;</a:t>
            </a:r>
          </a:p>
          <a:p>
            <a:pPr marL="285750" indent="-285750">
              <a:buFont typeface="Arial" pitchFamily="34" charset="0"/>
              <a:buChar char="•"/>
            </a:pPr>
            <a:r>
              <a:rPr lang="ru-RU" sz="1400" dirty="0" smtClean="0"/>
              <a:t>сеть </a:t>
            </a:r>
            <a:r>
              <a:rPr lang="ru-RU" sz="1400" dirty="0"/>
              <a:t>устойчива к неисправностям отдельных узлов. </a:t>
            </a:r>
          </a:p>
          <a:p>
            <a:endParaRPr lang="ru-RU" sz="1400" dirty="0"/>
          </a:p>
          <a:p>
            <a:r>
              <a:rPr lang="ru-RU" sz="1400" b="1" dirty="0"/>
              <a:t>Недостатки сетей шинной топологии:</a:t>
            </a:r>
          </a:p>
          <a:p>
            <a:pPr marL="285750" indent="-285750">
              <a:buFont typeface="Arial" pitchFamily="34" charset="0"/>
              <a:buChar char="•"/>
            </a:pPr>
            <a:r>
              <a:rPr lang="ru-RU" sz="1400" dirty="0" smtClean="0"/>
              <a:t>разрыв </a:t>
            </a:r>
            <a:r>
              <a:rPr lang="ru-RU" sz="1400" dirty="0"/>
              <a:t>кабеля может повлиять на работу всей сети;</a:t>
            </a:r>
          </a:p>
          <a:p>
            <a:pPr marL="285750" indent="-285750">
              <a:buFont typeface="Arial" pitchFamily="34" charset="0"/>
              <a:buChar char="•"/>
            </a:pPr>
            <a:r>
              <a:rPr lang="ru-RU" sz="1400" dirty="0" smtClean="0"/>
              <a:t>ограниченная </a:t>
            </a:r>
            <a:r>
              <a:rPr lang="ru-RU" sz="1400" dirty="0"/>
              <a:t>длина кабеля и количество рабочих станций;</a:t>
            </a:r>
          </a:p>
          <a:p>
            <a:pPr marL="285750" indent="-285750">
              <a:buFont typeface="Arial" pitchFamily="34" charset="0"/>
              <a:buChar char="•"/>
            </a:pPr>
            <a:r>
              <a:rPr lang="ru-RU" sz="1400" dirty="0" smtClean="0"/>
              <a:t>трудно </a:t>
            </a:r>
            <a:r>
              <a:rPr lang="ru-RU" sz="1400" dirty="0"/>
              <a:t>определить дефекты соединений </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3885106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Топологии ЛВС</a:t>
            </a:r>
            <a:endParaRPr lang="ru-RU" sz="3200" dirty="0"/>
          </a:p>
        </p:txBody>
      </p:sp>
      <p:sp>
        <p:nvSpPr>
          <p:cNvPr id="2" name="Прямоугольник 1"/>
          <p:cNvSpPr/>
          <p:nvPr/>
        </p:nvSpPr>
        <p:spPr>
          <a:xfrm>
            <a:off x="775048" y="1318027"/>
            <a:ext cx="7344816" cy="1600438"/>
          </a:xfrm>
          <a:prstGeom prst="rect">
            <a:avLst/>
          </a:prstGeom>
        </p:spPr>
        <p:txBody>
          <a:bodyPr wrap="square">
            <a:spAutoFit/>
          </a:bodyPr>
          <a:lstStyle/>
          <a:p>
            <a:pPr algn="just"/>
            <a:r>
              <a:rPr lang="ru-RU" sz="1400" b="1" i="1" dirty="0"/>
              <a:t>Звездообразная топология</a:t>
            </a:r>
            <a:r>
              <a:rPr lang="ru-RU" sz="1400" dirty="0"/>
              <a:t> – имеет центральный узел, к которому подключаются периферийные узлы. Каждый периферийный узел имеет свою отдельную линию связи с центральным узлом. Вся информация передается через центральный узел, который ретранслирует, переключает и маршрутизирует информационные потоки в сети. </a:t>
            </a:r>
            <a:r>
              <a:rPr lang="ru-RU" sz="1400" dirty="0" smtClean="0"/>
              <a:t>Такая  топология </a:t>
            </a:r>
            <a:r>
              <a:rPr lang="ru-RU" sz="1400" dirty="0"/>
              <a:t>значительно упрощает взаимодействие узлов ЛВС друг с другом, позволяет использовать более простые сетевые адаптеры, работоспособность ЛВС целиком зависит от центрального узла.</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5440" y="2918465"/>
            <a:ext cx="3073152" cy="1430957"/>
          </a:xfrm>
          <a:prstGeom prst="rect">
            <a:avLst/>
          </a:prstGeom>
          <a:ln>
            <a:noFill/>
          </a:ln>
          <a:effectLst>
            <a:outerShdw blurRad="190500" algn="tl" rotWithShape="0">
              <a:srgbClr val="000000">
                <a:alpha val="70000"/>
              </a:srgbClr>
            </a:outerShdw>
          </a:effectLst>
        </p:spPr>
      </p:pic>
      <p:sp>
        <p:nvSpPr>
          <p:cNvPr id="9" name="Прямоугольник 8"/>
          <p:cNvSpPr/>
          <p:nvPr/>
        </p:nvSpPr>
        <p:spPr>
          <a:xfrm>
            <a:off x="755576" y="914554"/>
            <a:ext cx="3279488"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Звездообразная топология </a:t>
            </a:r>
          </a:p>
        </p:txBody>
      </p:sp>
      <p:sp>
        <p:nvSpPr>
          <p:cNvPr id="10" name="Прямоугольник 9"/>
          <p:cNvSpPr/>
          <p:nvPr/>
        </p:nvSpPr>
        <p:spPr>
          <a:xfrm>
            <a:off x="731986" y="4349422"/>
            <a:ext cx="7584429" cy="1815882"/>
          </a:xfrm>
          <a:prstGeom prst="rect">
            <a:avLst/>
          </a:prstGeom>
        </p:spPr>
        <p:txBody>
          <a:bodyPr wrap="square">
            <a:spAutoFit/>
          </a:bodyPr>
          <a:lstStyle/>
          <a:p>
            <a:r>
              <a:rPr lang="ru-RU" sz="1400" b="1" dirty="0"/>
              <a:t>Преимущества сетей топологии звезда:</a:t>
            </a:r>
          </a:p>
          <a:p>
            <a:pPr marL="285750" indent="-285750">
              <a:buFont typeface="Arial" pitchFamily="34" charset="0"/>
              <a:buChar char="•"/>
            </a:pPr>
            <a:r>
              <a:rPr lang="ru-RU" sz="1400" dirty="0" smtClean="0"/>
              <a:t>легко </a:t>
            </a:r>
            <a:r>
              <a:rPr lang="ru-RU" sz="1400" dirty="0"/>
              <a:t>подключить новый ПК;</a:t>
            </a:r>
          </a:p>
          <a:p>
            <a:pPr marL="285750" indent="-285750">
              <a:buFont typeface="Arial" pitchFamily="34" charset="0"/>
              <a:buChar char="•"/>
            </a:pPr>
            <a:r>
              <a:rPr lang="ru-RU" sz="1400" dirty="0" smtClean="0"/>
              <a:t>имеется </a:t>
            </a:r>
            <a:r>
              <a:rPr lang="ru-RU" sz="1400" dirty="0"/>
              <a:t>возможность централизованного управления;</a:t>
            </a:r>
          </a:p>
          <a:p>
            <a:pPr marL="285750" indent="-285750">
              <a:buFont typeface="Arial" pitchFamily="34" charset="0"/>
              <a:buChar char="•"/>
            </a:pPr>
            <a:r>
              <a:rPr lang="ru-RU" sz="1400" dirty="0" smtClean="0"/>
              <a:t>сеть </a:t>
            </a:r>
            <a:r>
              <a:rPr lang="ru-RU" sz="1400" dirty="0"/>
              <a:t>устойчива к неисправностям отдельных ПК и к разрывам соединения отдельных ПК. </a:t>
            </a:r>
          </a:p>
          <a:p>
            <a:endParaRPr lang="ru-RU" sz="1400" dirty="0"/>
          </a:p>
          <a:p>
            <a:r>
              <a:rPr lang="ru-RU" sz="1400" b="1" dirty="0"/>
              <a:t>Недостатки сетей топологии звезда: </a:t>
            </a:r>
          </a:p>
          <a:p>
            <a:pPr marL="285750" indent="-285750">
              <a:buFont typeface="Arial" pitchFamily="34" charset="0"/>
              <a:buChar char="•"/>
            </a:pPr>
            <a:r>
              <a:rPr lang="ru-RU" sz="1400" dirty="0"/>
              <a:t>отказ </a:t>
            </a:r>
            <a:r>
              <a:rPr lang="ru-RU" sz="1400" dirty="0" err="1"/>
              <a:t>хаба</a:t>
            </a:r>
            <a:r>
              <a:rPr lang="ru-RU" sz="1400" dirty="0"/>
              <a:t> влияет на работу всей сети;</a:t>
            </a:r>
          </a:p>
          <a:p>
            <a:pPr marL="285750" indent="-285750">
              <a:buFont typeface="Arial" pitchFamily="34" charset="0"/>
              <a:buChar char="•"/>
            </a:pPr>
            <a:r>
              <a:rPr lang="ru-RU" sz="1400" dirty="0" smtClean="0"/>
              <a:t>большой </a:t>
            </a:r>
            <a:r>
              <a:rPr lang="ru-RU" sz="1400" dirty="0"/>
              <a:t>расход кабеля;</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78879676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Топологии ЛВС</a:t>
            </a:r>
            <a:endParaRPr lang="ru-RU" sz="3200" dirty="0"/>
          </a:p>
        </p:txBody>
      </p:sp>
      <p:sp>
        <p:nvSpPr>
          <p:cNvPr id="2" name="Прямоугольник 1"/>
          <p:cNvSpPr/>
          <p:nvPr/>
        </p:nvSpPr>
        <p:spPr>
          <a:xfrm>
            <a:off x="798662" y="1196752"/>
            <a:ext cx="7517754" cy="3539430"/>
          </a:xfrm>
          <a:prstGeom prst="rect">
            <a:avLst/>
          </a:prstGeom>
        </p:spPr>
        <p:txBody>
          <a:bodyPr wrap="square">
            <a:spAutoFit/>
          </a:bodyPr>
          <a:lstStyle/>
          <a:p>
            <a:pPr algn="just"/>
            <a:r>
              <a:rPr lang="en-US" sz="1400" dirty="0" smtClean="0"/>
              <a:t>Token-Ring – </a:t>
            </a:r>
            <a:r>
              <a:rPr lang="ru-RU" sz="1400" dirty="0" smtClean="0"/>
              <a:t>топология</a:t>
            </a:r>
            <a:r>
              <a:rPr lang="en-US" sz="1400" dirty="0" smtClean="0"/>
              <a:t> </a:t>
            </a:r>
            <a:r>
              <a:rPr lang="ru-RU" sz="1400" dirty="0" smtClean="0"/>
              <a:t>основана </a:t>
            </a:r>
            <a:r>
              <a:rPr lang="ru-RU" sz="1400" dirty="0"/>
              <a:t>на топологии "физическое кольцо с подключением типа звезда". В данной топологии все рабочие станции подключаются к центральному концентратору (</a:t>
            </a:r>
            <a:r>
              <a:rPr lang="ru-RU" sz="1400" dirty="0" err="1"/>
              <a:t>Token</a:t>
            </a:r>
            <a:r>
              <a:rPr lang="ru-RU" sz="1400" dirty="0"/>
              <a:t> </a:t>
            </a:r>
            <a:r>
              <a:rPr lang="ru-RU" sz="1400" dirty="0" err="1"/>
              <a:t>Ring</a:t>
            </a:r>
            <a:r>
              <a:rPr lang="ru-RU" sz="1400" dirty="0"/>
              <a:t>) как в топологии физическая звезда. Центральный концентратор - это интеллектуальное устройство, которое с помощью перемычек обеспечивает последовательное соединение выхода одной станции со входом другой станции. </a:t>
            </a:r>
            <a:br>
              <a:rPr lang="ru-RU" sz="1400" dirty="0"/>
            </a:br>
            <a:r>
              <a:rPr lang="ru-RU" sz="1400" dirty="0"/>
              <a:t>Другими словами с помощью концентратора каждая станция соединяется только с двумя другими станциями (предыдущей и последующей станциями). Таким образом, рабочие станции связаны петлей кабеля, по которой пакеты данных передаются от одной станции к другой и каждая станция ретранслирует эти посланные пакеты. В каждой рабочей станции имеется для этого приемо-передающее устройство, которое позволяет управлять прохождением данных в сети. Физически такая сеть построена по типу топологии “звезда”. </a:t>
            </a:r>
            <a:br>
              <a:rPr lang="ru-RU" sz="1400" dirty="0"/>
            </a:br>
            <a:r>
              <a:rPr lang="ru-RU" sz="1400" dirty="0" smtClean="0"/>
              <a:t>Концентратор </a:t>
            </a:r>
            <a:r>
              <a:rPr lang="ru-RU" sz="1400" dirty="0"/>
              <a:t>создаёт первичное (основное) и резервное кольца. Если в основном кольце произойдёт обрыв, то его можно обойти, воспользовавшись резервным кольцом, так как используется четырёхжильный кабель. Отказ станции или обрыв линии связи рабочей станции не </a:t>
            </a:r>
            <a:r>
              <a:rPr lang="ru-RU" sz="1400" dirty="0" err="1"/>
              <a:t>вличет</a:t>
            </a:r>
            <a:r>
              <a:rPr lang="ru-RU" sz="1400" dirty="0"/>
              <a:t> за собой отказ сети как в топологии кольцо, потому что концентратор </a:t>
            </a:r>
            <a:r>
              <a:rPr lang="ru-RU" sz="1400" dirty="0" err="1"/>
              <a:t>отключет</a:t>
            </a:r>
            <a:r>
              <a:rPr lang="ru-RU" sz="1400" dirty="0"/>
              <a:t> неисправную станцию и замкнет кольцо передачи данных. </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9" name="Прямоугольник 8"/>
          <p:cNvSpPr/>
          <p:nvPr/>
        </p:nvSpPr>
        <p:spPr>
          <a:xfrm>
            <a:off x="755576" y="914554"/>
            <a:ext cx="1612621" cy="369332"/>
          </a:xfrm>
          <a:prstGeom prst="rect">
            <a:avLst/>
          </a:prstGeom>
        </p:spPr>
        <p:txBody>
          <a:bodyPr wrap="none">
            <a:spAutoFit/>
          </a:bodyPr>
          <a:lstStyle/>
          <a:p>
            <a:pPr marL="285750" indent="-285750">
              <a:buFont typeface="Wingdings" pitchFamily="2" charset="2"/>
              <a:buChar char="Ø"/>
            </a:pPr>
            <a:r>
              <a:rPr lang="en-US" b="1" u="sng" dirty="0">
                <a:solidFill>
                  <a:schemeClr val="accent1">
                    <a:lumMod val="50000"/>
                  </a:schemeClr>
                </a:solidFill>
                <a:effectLst>
                  <a:outerShdw blurRad="38100" dist="38100" dir="2700000" algn="tl">
                    <a:srgbClr val="000000">
                      <a:alpha val="43137"/>
                    </a:srgbClr>
                  </a:outerShdw>
                </a:effectLst>
              </a:rPr>
              <a:t>Token Ring</a:t>
            </a:r>
            <a:endParaRPr lang="ru-RU" b="1" u="sng" dirty="0">
              <a:solidFill>
                <a:schemeClr val="accent1">
                  <a:lumMod val="50000"/>
                </a:schemeClr>
              </a:solidFill>
              <a:effectLst>
                <a:outerShdw blurRad="38100" dist="38100" dir="2700000" algn="tl">
                  <a:srgbClr val="000000">
                    <a:alpha val="43137"/>
                  </a:srgbClr>
                </a:outerShdw>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1466" y="4653136"/>
            <a:ext cx="1296144" cy="1462426"/>
          </a:xfrm>
          <a:prstGeom prst="rect">
            <a:avLst/>
          </a:prstGeom>
          <a:ln>
            <a:noFill/>
          </a:ln>
          <a:effectLst>
            <a:outerShdw blurRad="190500" algn="tl" rotWithShape="0">
              <a:srgbClr val="000000">
                <a:alpha val="70000"/>
              </a:srgbClr>
            </a:outerShdw>
          </a:effectLst>
        </p:spPr>
      </p:pic>
      <p:sp>
        <p:nvSpPr>
          <p:cNvPr id="8" name="Прямоугольник 7"/>
          <p:cNvSpPr/>
          <p:nvPr/>
        </p:nvSpPr>
        <p:spPr>
          <a:xfrm>
            <a:off x="827584" y="4636874"/>
            <a:ext cx="6183882" cy="1600438"/>
          </a:xfrm>
          <a:prstGeom prst="rect">
            <a:avLst/>
          </a:prstGeom>
        </p:spPr>
        <p:txBody>
          <a:bodyPr wrap="square">
            <a:spAutoFit/>
          </a:bodyPr>
          <a:lstStyle/>
          <a:p>
            <a:r>
              <a:rPr lang="ru-RU" sz="1400" b="1" dirty="0"/>
              <a:t>Преимущества сетей топологии </a:t>
            </a:r>
            <a:r>
              <a:rPr lang="ru-RU" sz="1400" dirty="0" smtClean="0"/>
              <a:t>:</a:t>
            </a:r>
            <a:endParaRPr lang="ru-RU" sz="1400" dirty="0"/>
          </a:p>
          <a:p>
            <a:pPr marL="285750" indent="-285750">
              <a:buFont typeface="Arial" pitchFamily="34" charset="0"/>
              <a:buChar char="•"/>
            </a:pPr>
            <a:r>
              <a:rPr lang="ru-RU" sz="1400" dirty="0" smtClean="0"/>
              <a:t>топология </a:t>
            </a:r>
            <a:r>
              <a:rPr lang="ru-RU" sz="1400" dirty="0"/>
              <a:t>обеспечивает равный доступ ко всем рабочим станциям;</a:t>
            </a:r>
          </a:p>
          <a:p>
            <a:pPr marL="285750" indent="-285750">
              <a:buFont typeface="Arial" pitchFamily="34" charset="0"/>
              <a:buChar char="•"/>
            </a:pPr>
            <a:r>
              <a:rPr lang="ru-RU" sz="1400" dirty="0" smtClean="0"/>
              <a:t>высокая </a:t>
            </a:r>
            <a:r>
              <a:rPr lang="ru-RU" sz="1400" dirty="0"/>
              <a:t>надежность, так как сеть устойчива к неисправностям отдельных станций и к разрывам соединения отдельных станций. </a:t>
            </a:r>
          </a:p>
          <a:p>
            <a:r>
              <a:rPr lang="ru-RU" sz="1400" b="1" dirty="0" smtClean="0"/>
              <a:t>Недостатки </a:t>
            </a:r>
            <a:r>
              <a:rPr lang="ru-RU" sz="1400" b="1" dirty="0"/>
              <a:t>сетей </a:t>
            </a:r>
            <a:r>
              <a:rPr lang="ru-RU" sz="1400" b="1" dirty="0" smtClean="0"/>
              <a:t>топологии</a:t>
            </a:r>
            <a:r>
              <a:rPr lang="ru-RU" sz="1400" dirty="0" smtClean="0"/>
              <a:t>: </a:t>
            </a:r>
            <a:endParaRPr lang="en-US" sz="1400" dirty="0" smtClean="0"/>
          </a:p>
          <a:p>
            <a:pPr marL="285750" indent="-285750">
              <a:buFont typeface="Arial" pitchFamily="34" charset="0"/>
              <a:buChar char="•"/>
            </a:pPr>
            <a:r>
              <a:rPr lang="ru-RU" sz="1400" dirty="0" smtClean="0"/>
              <a:t>большой </a:t>
            </a:r>
            <a:r>
              <a:rPr lang="ru-RU" sz="1400" dirty="0"/>
              <a:t>расход кабеля и соответственно дорогостоящая разводка линий связи. </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53900580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Топологии ЛВС</a:t>
            </a:r>
            <a:endParaRPr lang="ru-RU" sz="3200" dirty="0"/>
          </a:p>
        </p:txBody>
      </p:sp>
      <p:sp>
        <p:nvSpPr>
          <p:cNvPr id="2" name="Прямоугольник 1"/>
          <p:cNvSpPr/>
          <p:nvPr/>
        </p:nvSpPr>
        <p:spPr>
          <a:xfrm>
            <a:off x="755576" y="908720"/>
            <a:ext cx="4332468"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Методы доступа к передающей среде</a:t>
            </a:r>
          </a:p>
        </p:txBody>
      </p:sp>
      <p:sp>
        <p:nvSpPr>
          <p:cNvPr id="3" name="Прямоугольник 2"/>
          <p:cNvSpPr/>
          <p:nvPr/>
        </p:nvSpPr>
        <p:spPr>
          <a:xfrm>
            <a:off x="739230" y="1278052"/>
            <a:ext cx="8136904" cy="5078313"/>
          </a:xfrm>
          <a:prstGeom prst="rect">
            <a:avLst/>
          </a:prstGeom>
        </p:spPr>
        <p:txBody>
          <a:bodyPr wrap="square">
            <a:spAutoFit/>
          </a:bodyPr>
          <a:lstStyle/>
          <a:p>
            <a:pPr algn="just"/>
            <a:r>
              <a:rPr lang="ru-RU" sz="1200" dirty="0"/>
              <a:t>Передающая среда является общим ресурсом для вех узлов сети. Чтобы получить возможность доступа к этому ресурсу из узла сети, необходимы специальные механизмы – методы доступа. </a:t>
            </a:r>
          </a:p>
          <a:p>
            <a:pPr algn="just"/>
            <a:r>
              <a:rPr lang="ru-RU" sz="1200" b="1" i="1" dirty="0"/>
              <a:t>Метод доступа к передающей среде</a:t>
            </a:r>
            <a:r>
              <a:rPr lang="ru-RU" sz="1200" dirty="0"/>
              <a:t> – метод, обеспечивающий выполнение совокупности правил, по которым узлы сети поучают доступ к ресурсу.</a:t>
            </a:r>
          </a:p>
          <a:p>
            <a:pPr algn="just"/>
            <a:r>
              <a:rPr lang="ru-RU" sz="1200" dirty="0"/>
              <a:t>Существуют два основных класса методов доступа: </a:t>
            </a:r>
            <a:r>
              <a:rPr lang="ru-RU" sz="1200" i="1" dirty="0"/>
              <a:t>детерминированные</a:t>
            </a:r>
            <a:r>
              <a:rPr lang="ru-RU" sz="1200" dirty="0"/>
              <a:t> и </a:t>
            </a:r>
            <a:r>
              <a:rPr lang="ru-RU" sz="1200" i="1" dirty="0"/>
              <a:t>недетерминированные</a:t>
            </a:r>
            <a:r>
              <a:rPr lang="ru-RU" sz="1200" dirty="0"/>
              <a:t>. </a:t>
            </a:r>
          </a:p>
          <a:p>
            <a:pPr algn="just"/>
            <a:r>
              <a:rPr lang="ru-RU" sz="1200" dirty="0"/>
              <a:t>При </a:t>
            </a:r>
            <a:r>
              <a:rPr lang="ru-RU" sz="1200" b="1" i="1" dirty="0"/>
              <a:t>детерминированных</a:t>
            </a:r>
            <a:r>
              <a:rPr lang="ru-RU" sz="1200" dirty="0"/>
              <a:t> методах доступа передающая среда распределяется между узлами с помощью специального механизма управления, гарантирующего передачу данных узла в течение некоторого, достаточно малого интервала времени.</a:t>
            </a:r>
          </a:p>
          <a:p>
            <a:pPr algn="just"/>
            <a:r>
              <a:rPr lang="ru-RU" sz="1200" dirty="0"/>
              <a:t>Наиболее распространенными </a:t>
            </a:r>
            <a:r>
              <a:rPr lang="ru-RU" sz="1200" b="1" i="1" dirty="0"/>
              <a:t>детерминированными</a:t>
            </a:r>
            <a:r>
              <a:rPr lang="ru-RU" sz="1200" dirty="0"/>
              <a:t> методами доступа являются </a:t>
            </a:r>
            <a:r>
              <a:rPr lang="ru-RU" sz="1200" i="1" dirty="0"/>
              <a:t>метод опроса</a:t>
            </a:r>
            <a:r>
              <a:rPr lang="ru-RU" sz="1200" dirty="0"/>
              <a:t> и </a:t>
            </a:r>
            <a:r>
              <a:rPr lang="ru-RU" sz="1200" i="1" dirty="0"/>
              <a:t>метод передачи права</a:t>
            </a:r>
            <a:r>
              <a:rPr lang="ru-RU" sz="1200" dirty="0"/>
              <a:t>. Метод доступа используется преимущественно в сетях звездообразной топологии.</a:t>
            </a:r>
          </a:p>
          <a:p>
            <a:pPr algn="just"/>
            <a:r>
              <a:rPr lang="ru-RU" sz="1200" dirty="0"/>
              <a:t>Метод передачи права применяется в сетях с кольцевой топологией. Он основан на передаче по сети специального сообщения – </a:t>
            </a:r>
            <a:r>
              <a:rPr lang="ru-RU" sz="1200" i="1" dirty="0"/>
              <a:t>маркера</a:t>
            </a:r>
            <a:r>
              <a:rPr lang="ru-RU" sz="1200" dirty="0"/>
              <a:t>.</a:t>
            </a:r>
          </a:p>
          <a:p>
            <a:pPr algn="just"/>
            <a:r>
              <a:rPr lang="ru-RU" sz="1200" b="1" i="1" dirty="0"/>
              <a:t>Маркер</a:t>
            </a:r>
            <a:r>
              <a:rPr lang="ru-RU" sz="1200" dirty="0"/>
              <a:t> – служебное сообщение определенного формата, в которое абоненты сети могут помещать свои информационные пакеты.</a:t>
            </a:r>
          </a:p>
          <a:p>
            <a:pPr algn="just"/>
            <a:r>
              <a:rPr lang="ru-RU" sz="1200" dirty="0"/>
              <a:t>Маркер циркулирует по кольцу, и любой узел, имеющие данные для передачи, помещает их в собственный маркер, устанавливает признак занятости маркера и передает его по кольцу. Узел, которому было адресовано сообщение, принимает его, устанавливает признак подтверждения приема информации и отправляет маркер в кольцо.</a:t>
            </a:r>
          </a:p>
          <a:p>
            <a:pPr algn="just"/>
            <a:r>
              <a:rPr lang="ru-RU" sz="1200" dirty="0"/>
              <a:t>Передающий маркер циркулирует по кольцу, и любой узел, имеющий данные для передачи, помещает их в свободный маркер, устанавливает признак занятости маркера и отправляет его в сеть. Существуют методы доступа, использующие несколько маркеров.</a:t>
            </a:r>
          </a:p>
          <a:p>
            <a:pPr algn="just"/>
            <a:r>
              <a:rPr lang="ru-RU" sz="1200" dirty="0"/>
              <a:t> </a:t>
            </a:r>
            <a:r>
              <a:rPr lang="ru-RU" sz="1200" b="1" i="1" dirty="0" smtClean="0"/>
              <a:t>Недетерминированные </a:t>
            </a:r>
            <a:r>
              <a:rPr lang="ru-RU" sz="1200" dirty="0"/>
              <a:t>– случайные методы доступа предусматривают конкуренцию всех узлов сети за право передачи. Возможны одновременные попытки передачи со стороны нескольких узлов, в результате чего возникают коллизии.</a:t>
            </a:r>
          </a:p>
          <a:p>
            <a:pPr algn="just"/>
            <a:r>
              <a:rPr lang="ru-RU" sz="1200" dirty="0"/>
              <a:t>Наиболее распространенным недетерминированным методом доступа является множественный метод доступа с контролем несущей частоты и обнаружением коллизий (</a:t>
            </a:r>
            <a:r>
              <a:rPr lang="en-US" sz="1200" dirty="0"/>
              <a:t>CSMA</a:t>
            </a:r>
            <a:r>
              <a:rPr lang="ru-RU" sz="1200" dirty="0"/>
              <a:t>/</a:t>
            </a:r>
            <a:r>
              <a:rPr lang="en-US" sz="1200" dirty="0"/>
              <a:t>CD</a:t>
            </a:r>
            <a:r>
              <a:rPr lang="ru-RU" sz="1200" dirty="0"/>
              <a:t>). Контроль несущей частоты заключается в том, что узел, желающий передать сообщение, «прослушивает» передающую среду, ожидая ее освобождения. Если сред свободна, узел начинает передачу.</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7378875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a:t>
            </a:r>
            <a:r>
              <a:rPr lang="ru-RU" sz="3200" b="1" dirty="0" smtClean="0"/>
              <a:t>OSI</a:t>
            </a:r>
            <a:endParaRPr lang="ru-RU" sz="3200" dirty="0"/>
          </a:p>
        </p:txBody>
      </p:sp>
      <p:sp>
        <p:nvSpPr>
          <p:cNvPr id="2" name="Прямоугольник 1"/>
          <p:cNvSpPr/>
          <p:nvPr/>
        </p:nvSpPr>
        <p:spPr>
          <a:xfrm>
            <a:off x="828006" y="980728"/>
            <a:ext cx="7920458" cy="1815882"/>
          </a:xfrm>
          <a:prstGeom prst="rect">
            <a:avLst/>
          </a:prstGeom>
        </p:spPr>
        <p:txBody>
          <a:bodyPr wrap="square">
            <a:spAutoFit/>
          </a:bodyPr>
          <a:lstStyle/>
          <a:p>
            <a:pPr indent="180975" algn="just"/>
            <a:r>
              <a:rPr lang="ru-RU" sz="1400" b="1" dirty="0"/>
              <a:t>Сетевая модель OSI (ЭМВОС)</a:t>
            </a:r>
            <a:r>
              <a:rPr lang="ru-RU" sz="1400" dirty="0"/>
              <a:t> (базовая </a:t>
            </a:r>
            <a:r>
              <a:rPr lang="ru-RU" sz="1400" i="1" dirty="0"/>
              <a:t>эталонная модель</a:t>
            </a:r>
            <a:r>
              <a:rPr lang="ru-RU" sz="1400" dirty="0"/>
              <a:t> взаимодействия открытых систем, </a:t>
            </a:r>
            <a:r>
              <a:rPr lang="ru-RU" sz="1400" dirty="0" err="1"/>
              <a:t>Open</a:t>
            </a:r>
            <a:r>
              <a:rPr lang="ru-RU" sz="1400" dirty="0"/>
              <a:t> </a:t>
            </a:r>
            <a:r>
              <a:rPr lang="ru-RU" sz="1400" dirty="0" err="1"/>
              <a:t>Systems</a:t>
            </a:r>
            <a:r>
              <a:rPr lang="ru-RU" sz="1400" dirty="0"/>
              <a:t> </a:t>
            </a:r>
            <a:r>
              <a:rPr lang="ru-RU" sz="1400" dirty="0" err="1"/>
              <a:t>Interconnection</a:t>
            </a:r>
            <a:r>
              <a:rPr lang="ru-RU" sz="1400" dirty="0"/>
              <a:t> </a:t>
            </a:r>
            <a:r>
              <a:rPr lang="ru-RU" sz="1400" dirty="0" err="1"/>
              <a:t>Basic</a:t>
            </a:r>
            <a:r>
              <a:rPr lang="ru-RU" sz="1400" dirty="0"/>
              <a:t> </a:t>
            </a:r>
            <a:r>
              <a:rPr lang="ru-RU" sz="1400" dirty="0" err="1"/>
              <a:t>Reference</a:t>
            </a:r>
            <a:r>
              <a:rPr lang="ru-RU" sz="1400" dirty="0"/>
              <a:t> </a:t>
            </a:r>
            <a:r>
              <a:rPr lang="ru-RU" sz="1400" dirty="0" err="1"/>
              <a:t>Model</a:t>
            </a:r>
            <a:r>
              <a:rPr lang="ru-RU" sz="1400" dirty="0"/>
              <a:t>, 1978 г.) — абстрактная сетевая модель для коммуникаций и разработки сетевых протоколов. Предлагает взгляд на компьютерную сеть с точки зрения измерений. Каждое измерение обслуживает свою часть процесса взаимодействия. Благодаря такой структуре совместная работа сетевого оборудования и программного обеспечения становится гораздо проще и прозрачнее.</a:t>
            </a:r>
          </a:p>
          <a:p>
            <a:pPr indent="180975" algn="just"/>
            <a:r>
              <a:rPr lang="ru-RU" sz="1400" dirty="0"/>
              <a:t>В настоящее время основным используемым стеком протоколов является TCP/IP, разработка которого не была связана с моделью OSI и к тому же была совершена до её принятия.</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77371698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755576" y="980728"/>
            <a:ext cx="7920880" cy="1169551"/>
          </a:xfrm>
          <a:prstGeom prst="rect">
            <a:avLst/>
          </a:prstGeom>
        </p:spPr>
        <p:txBody>
          <a:bodyPr wrap="square">
            <a:spAutoFit/>
          </a:bodyPr>
          <a:lstStyle/>
          <a:p>
            <a:pPr indent="180975" algn="just"/>
            <a:r>
              <a:rPr lang="ru-RU" sz="1400" dirty="0"/>
              <a:t>Модель состоит из семи уровней, расположенных друг над другом. Уровни взаимодействуют друг с другом (по «вертикали») посредством интерфейсов, и могут взаимодействовать с параллельным уровнем другой системы (по «горизонтали») с помощью протоколов. Каждый уровень может взаимодействовать только со своими соседями и выполнять отведённые только ему функции. Подробнее можно посмотреть на рисунке.</a:t>
            </a:r>
          </a:p>
        </p:txBody>
      </p:sp>
      <p:graphicFrame>
        <p:nvGraphicFramePr>
          <p:cNvPr id="3" name="Таблица 2"/>
          <p:cNvGraphicFramePr>
            <a:graphicFrameLocks noGrp="1"/>
          </p:cNvGraphicFramePr>
          <p:nvPr>
            <p:extLst>
              <p:ext uri="{D42A27DB-BD31-4B8C-83A1-F6EECF244321}">
                <p14:modId xmlns:p14="http://schemas.microsoft.com/office/powerpoint/2010/main" val="831916969"/>
              </p:ext>
            </p:extLst>
          </p:nvPr>
        </p:nvGraphicFramePr>
        <p:xfrm>
          <a:off x="827584" y="2348880"/>
          <a:ext cx="7632848" cy="2133600"/>
        </p:xfrm>
        <a:graphic>
          <a:graphicData uri="http://schemas.openxmlformats.org/drawingml/2006/table">
            <a:tbl>
              <a:tblPr firstRow="1" firstCol="1" bandRow="1">
                <a:tableStyleId>{93296810-A885-4BE3-A3E7-6D5BEEA58F35}</a:tableStyleId>
              </a:tblPr>
              <a:tblGrid>
                <a:gridCol w="1224136"/>
                <a:gridCol w="2304256"/>
                <a:gridCol w="4104456"/>
              </a:tblGrid>
              <a:tr h="0">
                <a:tc>
                  <a:txBody>
                    <a:bodyPr/>
                    <a:lstStyle/>
                    <a:p>
                      <a:pPr marL="0" indent="0" algn="ctr">
                        <a:spcAft>
                          <a:spcPts val="0"/>
                        </a:spcAft>
                      </a:pPr>
                      <a:r>
                        <a:rPr lang="ru-RU" sz="1400" dirty="0">
                          <a:effectLst/>
                        </a:rPr>
                        <a:t>Тип данных</a:t>
                      </a:r>
                      <a:endParaRPr lang="ru-RU" sz="1400" dirty="0">
                        <a:effectLst/>
                        <a:latin typeface="Calibri"/>
                        <a:ea typeface="Times New Roman"/>
                        <a:cs typeface="Times New Roman"/>
                      </a:endParaRPr>
                    </a:p>
                  </a:txBody>
                  <a:tcPr marL="68580" marR="68580" marT="0" marB="0" anchor="ctr"/>
                </a:tc>
                <a:tc>
                  <a:txBody>
                    <a:bodyPr/>
                    <a:lstStyle/>
                    <a:p>
                      <a:pPr indent="0" algn="ctr">
                        <a:spcAft>
                          <a:spcPts val="0"/>
                        </a:spcAft>
                      </a:pPr>
                      <a:r>
                        <a:rPr lang="ru-RU" sz="1400" dirty="0">
                          <a:effectLst/>
                        </a:rPr>
                        <a:t>Уровень</a:t>
                      </a:r>
                      <a:endParaRPr lang="ru-RU" sz="1400" dirty="0">
                        <a:effectLst/>
                        <a:latin typeface="Times New Roman"/>
                        <a:ea typeface="Times New Roman"/>
                        <a:cs typeface="Times New Roman"/>
                      </a:endParaRPr>
                    </a:p>
                  </a:txBody>
                  <a:tcPr marL="68580" marR="68580" marT="0" marB="0"/>
                </a:tc>
                <a:tc>
                  <a:txBody>
                    <a:bodyPr/>
                    <a:lstStyle/>
                    <a:p>
                      <a:pPr indent="0" algn="ctr">
                        <a:spcAft>
                          <a:spcPts val="0"/>
                        </a:spcAft>
                      </a:pPr>
                      <a:r>
                        <a:rPr lang="ru-RU" sz="1400" dirty="0">
                          <a:effectLst/>
                        </a:rPr>
                        <a:t>Функции</a:t>
                      </a:r>
                      <a:endParaRPr lang="ru-RU" sz="1400" dirty="0">
                        <a:effectLst/>
                        <a:latin typeface="Times New Roman"/>
                        <a:ea typeface="Times New Roman"/>
                        <a:cs typeface="Times New Roman"/>
                      </a:endParaRPr>
                    </a:p>
                  </a:txBody>
                  <a:tcPr marL="68580" marR="68580" marT="0" marB="0"/>
                </a:tc>
              </a:tr>
              <a:tr h="0">
                <a:tc rowSpan="3">
                  <a:txBody>
                    <a:bodyPr/>
                    <a:lstStyle/>
                    <a:p>
                      <a:pPr indent="0" algn="l">
                        <a:spcAft>
                          <a:spcPts val="0"/>
                        </a:spcAft>
                      </a:pPr>
                      <a:r>
                        <a:rPr lang="ru-RU" sz="1400" dirty="0">
                          <a:effectLst/>
                        </a:rPr>
                        <a:t>Данные</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7. Прикладной уровень</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a:effectLst/>
                        </a:rPr>
                        <a:t>Доступ к сетевым службам</a:t>
                      </a:r>
                      <a:endParaRPr lang="ru-RU" sz="1400">
                        <a:effectLst/>
                        <a:latin typeface="Times New Roman"/>
                        <a:ea typeface="Times New Roman"/>
                        <a:cs typeface="Times New Roman"/>
                      </a:endParaRPr>
                    </a:p>
                  </a:txBody>
                  <a:tcPr marL="68580" marR="68580" marT="0" marB="0" anchor="ctr"/>
                </a:tc>
              </a:tr>
              <a:tr h="0">
                <a:tc vMerge="1">
                  <a:txBody>
                    <a:bodyPr/>
                    <a:lstStyle/>
                    <a:p>
                      <a:endParaRPr lang="ru-RU"/>
                    </a:p>
                  </a:txBody>
                  <a:tcPr/>
                </a:tc>
                <a:tc>
                  <a:txBody>
                    <a:bodyPr/>
                    <a:lstStyle/>
                    <a:p>
                      <a:pPr indent="0" algn="l">
                        <a:spcAft>
                          <a:spcPts val="0"/>
                        </a:spcAft>
                      </a:pPr>
                      <a:r>
                        <a:rPr lang="ru-RU" sz="1400" dirty="0">
                          <a:effectLst/>
                        </a:rPr>
                        <a:t>6. Уровень представления</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a:effectLst/>
                        </a:rPr>
                        <a:t>Представление и кодирование данных</a:t>
                      </a:r>
                      <a:endParaRPr lang="ru-RU" sz="1400">
                        <a:effectLst/>
                        <a:latin typeface="Times New Roman"/>
                        <a:ea typeface="Times New Roman"/>
                        <a:cs typeface="Times New Roman"/>
                      </a:endParaRPr>
                    </a:p>
                  </a:txBody>
                  <a:tcPr marL="68580" marR="68580" marT="0" marB="0" anchor="ctr"/>
                </a:tc>
              </a:tr>
              <a:tr h="0">
                <a:tc vMerge="1">
                  <a:txBody>
                    <a:bodyPr/>
                    <a:lstStyle/>
                    <a:p>
                      <a:endParaRPr lang="ru-RU"/>
                    </a:p>
                  </a:txBody>
                  <a:tcPr/>
                </a:tc>
                <a:tc>
                  <a:txBody>
                    <a:bodyPr/>
                    <a:lstStyle/>
                    <a:p>
                      <a:pPr indent="0" algn="l">
                        <a:spcAft>
                          <a:spcPts val="0"/>
                        </a:spcAft>
                      </a:pPr>
                      <a:r>
                        <a:rPr lang="ru-RU" sz="1400" dirty="0">
                          <a:effectLst/>
                        </a:rPr>
                        <a:t>5. Сеансовый уровень</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a:effectLst/>
                        </a:rPr>
                        <a:t>Управление сеансом связи</a:t>
                      </a:r>
                      <a:endParaRPr lang="ru-RU" sz="1400">
                        <a:effectLst/>
                        <a:latin typeface="Times New Roman"/>
                        <a:ea typeface="Times New Roman"/>
                        <a:cs typeface="Times New Roman"/>
                      </a:endParaRPr>
                    </a:p>
                  </a:txBody>
                  <a:tcPr marL="68580" marR="68580" marT="0" marB="0" anchor="ctr"/>
                </a:tc>
              </a:tr>
              <a:tr h="0">
                <a:tc>
                  <a:txBody>
                    <a:bodyPr/>
                    <a:lstStyle/>
                    <a:p>
                      <a:pPr indent="0" algn="l">
                        <a:spcAft>
                          <a:spcPts val="0"/>
                        </a:spcAft>
                      </a:pPr>
                      <a:r>
                        <a:rPr lang="ru-RU" sz="1400" dirty="0">
                          <a:effectLst/>
                        </a:rPr>
                        <a:t>Сегменты</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4. Транспортный</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Прямая связь между конечными пунктами и надежность</a:t>
                      </a:r>
                      <a:endParaRPr lang="ru-RU" sz="1400" dirty="0">
                        <a:effectLst/>
                        <a:latin typeface="Times New Roman"/>
                        <a:ea typeface="Times New Roman"/>
                        <a:cs typeface="Times New Roman"/>
                      </a:endParaRPr>
                    </a:p>
                  </a:txBody>
                  <a:tcPr marL="68580" marR="68580" marT="0" marB="0" anchor="ctr"/>
                </a:tc>
              </a:tr>
              <a:tr h="0">
                <a:tc>
                  <a:txBody>
                    <a:bodyPr/>
                    <a:lstStyle/>
                    <a:p>
                      <a:pPr indent="0" algn="l">
                        <a:spcAft>
                          <a:spcPts val="0"/>
                        </a:spcAft>
                      </a:pPr>
                      <a:r>
                        <a:rPr lang="ru-RU" sz="1400" dirty="0">
                          <a:effectLst/>
                        </a:rPr>
                        <a:t>Пакеты</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3. Сетевой</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Определение маршрута и логическая адресация</a:t>
                      </a:r>
                      <a:endParaRPr lang="ru-RU" sz="1400" dirty="0">
                        <a:effectLst/>
                        <a:latin typeface="Times New Roman"/>
                        <a:ea typeface="Times New Roman"/>
                        <a:cs typeface="Times New Roman"/>
                      </a:endParaRPr>
                    </a:p>
                  </a:txBody>
                  <a:tcPr marL="68580" marR="68580" marT="0" marB="0" anchor="ctr"/>
                </a:tc>
              </a:tr>
              <a:tr h="0">
                <a:tc>
                  <a:txBody>
                    <a:bodyPr/>
                    <a:lstStyle/>
                    <a:p>
                      <a:pPr indent="0" algn="l">
                        <a:spcAft>
                          <a:spcPts val="0"/>
                        </a:spcAft>
                      </a:pPr>
                      <a:r>
                        <a:rPr lang="ru-RU" sz="1400" dirty="0">
                          <a:effectLst/>
                        </a:rPr>
                        <a:t>Кадры</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2. Канальный</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Физическая адресация</a:t>
                      </a:r>
                      <a:endParaRPr lang="ru-RU" sz="1400" dirty="0">
                        <a:effectLst/>
                        <a:latin typeface="Times New Roman"/>
                        <a:ea typeface="Times New Roman"/>
                        <a:cs typeface="Times New Roman"/>
                      </a:endParaRPr>
                    </a:p>
                  </a:txBody>
                  <a:tcPr marL="68580" marR="68580" marT="0" marB="0" anchor="ctr"/>
                </a:tc>
              </a:tr>
              <a:tr h="0">
                <a:tc>
                  <a:txBody>
                    <a:bodyPr/>
                    <a:lstStyle/>
                    <a:p>
                      <a:pPr indent="0" algn="l">
                        <a:spcAft>
                          <a:spcPts val="0"/>
                        </a:spcAft>
                      </a:pPr>
                      <a:r>
                        <a:rPr lang="ru-RU" sz="1400" dirty="0">
                          <a:effectLst/>
                        </a:rPr>
                        <a:t>Биты</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1. Физический уровень</a:t>
                      </a:r>
                      <a:endParaRPr lang="ru-RU" sz="1400" dirty="0">
                        <a:effectLst/>
                        <a:latin typeface="Times New Roman"/>
                        <a:ea typeface="Times New Roman"/>
                        <a:cs typeface="Times New Roman"/>
                      </a:endParaRPr>
                    </a:p>
                  </a:txBody>
                  <a:tcPr marL="68580" marR="68580" marT="0" marB="0" anchor="ctr"/>
                </a:tc>
                <a:tc>
                  <a:txBody>
                    <a:bodyPr/>
                    <a:lstStyle/>
                    <a:p>
                      <a:pPr indent="0" algn="l">
                        <a:spcAft>
                          <a:spcPts val="0"/>
                        </a:spcAft>
                      </a:pPr>
                      <a:r>
                        <a:rPr lang="ru-RU" sz="1400" dirty="0">
                          <a:effectLst/>
                        </a:rPr>
                        <a:t>Работа со средой передачи, сигналами и двоичными данными</a:t>
                      </a:r>
                      <a:endParaRPr lang="ru-RU" sz="1400" dirty="0">
                        <a:effectLst/>
                        <a:latin typeface="Times New Roman"/>
                        <a:ea typeface="Times New Roman"/>
                        <a:cs typeface="Times New Roman"/>
                      </a:endParaRPr>
                    </a:p>
                  </a:txBody>
                  <a:tcPr marL="68580" marR="68580" marT="0" marB="0" anchor="ctr"/>
                </a:tc>
              </a:tr>
            </a:tbl>
          </a:graphicData>
        </a:graphic>
      </p:graphicFrame>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81583156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755576" y="980728"/>
            <a:ext cx="7560840" cy="369332"/>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Прикладной (приложений) уровень (</a:t>
            </a:r>
            <a:r>
              <a:rPr lang="ru-RU" b="1" u="sng" dirty="0" err="1">
                <a:solidFill>
                  <a:schemeClr val="accent1">
                    <a:lumMod val="50000"/>
                  </a:schemeClr>
                </a:solidFill>
                <a:effectLst>
                  <a:outerShdw blurRad="38100" dist="38100" dir="2700000" algn="tl">
                    <a:srgbClr val="000000">
                      <a:alpha val="43137"/>
                    </a:srgbClr>
                  </a:outerShdw>
                </a:effectLst>
              </a:rPr>
              <a:t>Application</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791580" y="1412776"/>
            <a:ext cx="7488832" cy="1169551"/>
          </a:xfrm>
          <a:prstGeom prst="rect">
            <a:avLst/>
          </a:prstGeom>
        </p:spPr>
        <p:txBody>
          <a:bodyPr wrap="square">
            <a:spAutoFit/>
          </a:bodyPr>
          <a:lstStyle/>
          <a:p>
            <a:pPr indent="180975" algn="just"/>
            <a:r>
              <a:rPr lang="ru-RU" sz="1400" dirty="0"/>
              <a:t>Верхний уровень модели, обеспечивает взаимодействие пользовательских приложений с сетью. Этот уровень позволяет приложениям использовать сетевые службы, такие как удалённый доступ к файлам и базам данных, пересылка электронной почты. Также отвечает за передачу служебной информации, предоставляет приложениям информацию об ошибках и формирует запросы к уровню представления. </a:t>
            </a:r>
            <a:endParaRPr lang="ru-RU" sz="1400" dirty="0" smtClean="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91580" y="5907045"/>
            <a:ext cx="7552245" cy="253916"/>
          </a:xfrm>
          <a:prstGeom prst="rect">
            <a:avLst/>
          </a:prstGeom>
          <a:ln>
            <a:solidFill>
              <a:schemeClr val="tx1"/>
            </a:solidFill>
            <a:prstDash val="dash"/>
          </a:ln>
        </p:spPr>
        <p:txBody>
          <a:bodyPr wrap="square">
            <a:spAutoFit/>
          </a:bodyPr>
          <a:lstStyle/>
          <a:p>
            <a:pPr algn="just"/>
            <a:r>
              <a:rPr lang="ru-RU" sz="1050" b="1" dirty="0"/>
              <a:t>Пример: </a:t>
            </a:r>
            <a:r>
              <a:rPr lang="ru-RU" sz="1050" dirty="0"/>
              <a:t>HTTP, POP3, SMTP, FTP, XMPP, OSCAR, </a:t>
            </a:r>
            <a:r>
              <a:rPr lang="ru-RU" sz="1050" dirty="0" err="1"/>
              <a:t>Modbus</a:t>
            </a:r>
            <a:r>
              <a:rPr lang="ru-RU" sz="1050" dirty="0"/>
              <a:t>, SIP, TELNET</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755576" y="908720"/>
            <a:ext cx="7416824" cy="369332"/>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Уровень представления (</a:t>
            </a:r>
            <a:r>
              <a:rPr lang="ru-RU" b="1" u="sng" dirty="0" err="1">
                <a:solidFill>
                  <a:schemeClr val="accent1">
                    <a:lumMod val="50000"/>
                  </a:schemeClr>
                </a:solidFill>
                <a:effectLst>
                  <a:outerShdw blurRad="38100" dist="38100" dir="2700000" algn="tl">
                    <a:srgbClr val="000000">
                      <a:alpha val="43137"/>
                    </a:srgbClr>
                  </a:outerShdw>
                </a:effectLst>
              </a:rPr>
              <a:t>Presentation</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611560" y="1302460"/>
            <a:ext cx="7992888" cy="2462213"/>
          </a:xfrm>
          <a:prstGeom prst="rect">
            <a:avLst/>
          </a:prstGeom>
        </p:spPr>
        <p:txBody>
          <a:bodyPr wrap="square">
            <a:spAutoFit/>
          </a:bodyPr>
          <a:lstStyle/>
          <a:p>
            <a:pPr indent="180975" algn="just"/>
            <a:r>
              <a:rPr lang="ru-RU" sz="1400" dirty="0"/>
              <a:t>Этот уровень отвечает за преобразование протоколов и кодирование/декодирование данных. Запросы приложений, полученные с прикладного уровня, он преобразует в формат для передачи по сети, а полученные из сети данные преобразует в формат, понятный приложениям. На этом уровне может осуществляться сжатие/распаковка или кодирование/декодирование данных, а также перенаправление запросов другому сетевому ресурсу, если они не могут быть обработаны локально.</a:t>
            </a:r>
          </a:p>
          <a:p>
            <a:pPr indent="180975" algn="just"/>
            <a:r>
              <a:rPr lang="ru-RU" sz="1400" dirty="0" smtClean="0"/>
              <a:t>Другой </a:t>
            </a:r>
            <a:r>
              <a:rPr lang="ru-RU" sz="1400" dirty="0"/>
              <a:t>функцией, выполняемой на уровне представлений, является шифрование данных, которое применяется в тех случаях, когда необходимо защитить передаваемую информацию от приема несанкционированными получателями. Чтобы решить эту задачу, процессы и коды, находящиеся на уровне представлений, должны выполнить преобразование данных. На этом уровне существуют и другие подпрограммы, которые сжимают тексты и преобразовывают графические изображения в битовые потоки, так что они могут передаваться по сети</a:t>
            </a:r>
            <a:r>
              <a:rPr lang="ru-RU" sz="1400" dirty="0" smtClean="0"/>
              <a:t>.</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59421" y="5301208"/>
            <a:ext cx="7582147" cy="900246"/>
          </a:xfrm>
          <a:prstGeom prst="rect">
            <a:avLst/>
          </a:prstGeom>
          <a:ln>
            <a:solidFill>
              <a:schemeClr val="tx1"/>
            </a:solidFill>
            <a:prstDash val="dash"/>
          </a:ln>
        </p:spPr>
        <p:txBody>
          <a:bodyPr wrap="square">
            <a:spAutoFit/>
          </a:bodyPr>
          <a:lstStyle/>
          <a:p>
            <a:pPr algn="just"/>
            <a:r>
              <a:rPr lang="ru-RU" sz="1050" b="1" dirty="0" smtClean="0"/>
              <a:t>Пример:</a:t>
            </a:r>
            <a:r>
              <a:rPr lang="ru-RU" sz="1050" dirty="0" smtClean="0"/>
              <a:t> Чтобы </a:t>
            </a:r>
            <a:r>
              <a:rPr lang="ru-RU" sz="1050" dirty="0"/>
              <a:t>понять, как это работает, представим, что имеются две системы. Одна использует для представления данных расширенный двоичный код обмена информацией EBCDIC, например, это может быть </a:t>
            </a:r>
            <a:r>
              <a:rPr lang="ru-RU" sz="1050" dirty="0" err="1"/>
              <a:t>мейнфрейм</a:t>
            </a:r>
            <a:r>
              <a:rPr lang="ru-RU" sz="1050" dirty="0"/>
              <a:t> компании IBM, а другая — американский стандартный код обмена информацией ASCII (его используют большинство других производителей компьютеров). Если этим двум системам необходимо обменяться информацией, то нужен уровень представлений, который выполнит преобразование и осуществит перевод между двумя различными форматами.</a:t>
            </a:r>
          </a:p>
        </p:txBody>
      </p:sp>
      <p:sp>
        <p:nvSpPr>
          <p:cNvPr id="5" name="Прямоугольник 4"/>
          <p:cNvSpPr/>
          <p:nvPr/>
        </p:nvSpPr>
        <p:spPr>
          <a:xfrm>
            <a:off x="755576" y="4653136"/>
            <a:ext cx="7585992" cy="577081"/>
          </a:xfrm>
          <a:prstGeom prst="rect">
            <a:avLst/>
          </a:prstGeom>
          <a:ln>
            <a:solidFill>
              <a:schemeClr val="tx1"/>
            </a:solidFill>
            <a:prstDash val="dash"/>
          </a:ln>
        </p:spPr>
        <p:txBody>
          <a:bodyPr wrap="square">
            <a:spAutoFit/>
          </a:bodyPr>
          <a:lstStyle/>
          <a:p>
            <a:pPr algn="just"/>
            <a:r>
              <a:rPr lang="ru-RU" sz="1050" b="1" dirty="0"/>
              <a:t>Пример</a:t>
            </a:r>
            <a:r>
              <a:rPr lang="en-US" sz="1050" dirty="0"/>
              <a:t>: AFP — Apple Filing Protocol, ICA — Independent Computing Architecture, LPP — Lightweight </a:t>
            </a:r>
            <a:r>
              <a:rPr lang="ru-RU" sz="1050" dirty="0" err="1"/>
              <a:t>Presentation</a:t>
            </a:r>
            <a:r>
              <a:rPr lang="en-US" sz="1050" dirty="0"/>
              <a:t> Protocol, NCP — NetWare Core Protocol NDR — Network Data Representation</a:t>
            </a:r>
            <a:r>
              <a:rPr lang="ru-RU" sz="1050" dirty="0"/>
              <a:t> </a:t>
            </a:r>
            <a:r>
              <a:rPr lang="en-US" sz="1050" dirty="0"/>
              <a:t>RDP — Remote Desktop Protocol, XDR — </a:t>
            </a:r>
            <a:r>
              <a:rPr lang="en-US" sz="1050" dirty="0" err="1"/>
              <a:t>eXternal</a:t>
            </a:r>
            <a:r>
              <a:rPr lang="en-US" sz="1050" dirty="0"/>
              <a:t> Data Representation, X.25 PAD — Packet Assembler/Disassembler Protocol</a:t>
            </a:r>
            <a:endParaRPr lang="ru-RU" sz="800" dirty="0"/>
          </a:p>
        </p:txBody>
      </p:sp>
      <p:sp>
        <p:nvSpPr>
          <p:cNvPr id="9" name="Нижний колонтитул 8"/>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109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835784" y="908720"/>
            <a:ext cx="4024756"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Сеансовый уровень (</a:t>
            </a:r>
            <a:r>
              <a:rPr lang="ru-RU" b="1" u="sng" dirty="0" err="1">
                <a:solidFill>
                  <a:schemeClr val="accent1">
                    <a:lumMod val="50000"/>
                  </a:schemeClr>
                </a:solidFill>
                <a:effectLst>
                  <a:outerShdw blurRad="38100" dist="38100" dir="2700000" algn="tl">
                    <a:srgbClr val="000000">
                      <a:alpha val="43137"/>
                    </a:srgbClr>
                  </a:outerShdw>
                </a:effectLst>
              </a:rPr>
              <a:t>Session</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803388" y="1278052"/>
            <a:ext cx="7657044" cy="1384995"/>
          </a:xfrm>
          <a:prstGeom prst="rect">
            <a:avLst/>
          </a:prstGeom>
        </p:spPr>
        <p:txBody>
          <a:bodyPr wrap="square">
            <a:spAutoFit/>
          </a:bodyPr>
          <a:lstStyle/>
          <a:p>
            <a:pPr indent="180975" algn="just"/>
            <a:r>
              <a:rPr lang="ru-RU" sz="1400" dirty="0" smtClean="0"/>
              <a:t>Сеансовый уровень - 5-й </a:t>
            </a:r>
            <a:r>
              <a:rPr lang="ru-RU" sz="1400" dirty="0"/>
              <a:t>уровень модели отвечает за поддержание сеанса связи, позволяя приложениям взаимодействовать между собой длительное время. Уровень управляет созданием/завершением сеанса, обменом информацией, синхронизацией задач, определением права на передачу данных и поддержанием сеанса в периоды неактивности приложений. Синхронизация передачи обеспечивается помещением в поток данных контрольных точек, начиная с которых возобновляется процесс при нарушении взаимодействия</a:t>
            </a:r>
            <a:r>
              <a:rPr lang="ru-RU" sz="1400" dirty="0" smtClean="0"/>
              <a:t>.</a:t>
            </a:r>
            <a:endParaRPr lang="ru-RU" sz="14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55576" y="5301208"/>
            <a:ext cx="7560840" cy="861774"/>
          </a:xfrm>
          <a:prstGeom prst="rect">
            <a:avLst/>
          </a:prstGeom>
          <a:ln>
            <a:solidFill>
              <a:schemeClr val="tx1"/>
            </a:solidFill>
            <a:prstDash val="dash"/>
          </a:ln>
        </p:spPr>
        <p:txBody>
          <a:bodyPr wrap="square">
            <a:spAutoFit/>
          </a:bodyPr>
          <a:lstStyle/>
          <a:p>
            <a:pPr algn="just"/>
            <a:r>
              <a:rPr lang="ru-RU" sz="1000" b="1" dirty="0"/>
              <a:t>Пример</a:t>
            </a:r>
            <a:r>
              <a:rPr lang="en-US" sz="1000" b="1" dirty="0"/>
              <a:t>: </a:t>
            </a:r>
            <a:r>
              <a:rPr lang="en-US" sz="1000" dirty="0"/>
              <a:t>ADSP (AppleTalk Data Stream Protocol), ASP (AppleTalk Session Protocol), H.245 (Call Control Protocol for </a:t>
            </a:r>
            <a:r>
              <a:rPr lang="en-US" sz="1000" dirty="0" smtClean="0"/>
              <a:t>Multimedia Communication</a:t>
            </a:r>
            <a:r>
              <a:rPr lang="en-US" sz="1000" dirty="0"/>
              <a:t>), ISO-SP (OSI Session Layer Protocol (X.225, ISO 8327)), </a:t>
            </a:r>
            <a:r>
              <a:rPr lang="en-US" sz="1000" dirty="0" err="1"/>
              <a:t>iSNS</a:t>
            </a:r>
            <a:r>
              <a:rPr lang="en-US" sz="1000" dirty="0"/>
              <a:t> (Internet Storage Name Service), L2F (Layer 2 Forwarding Protocol), L2TP (Layer 2 Tunneling Protocol), NetBIOS (Network Basic Input Output System), PAP (Password Authentication Protocol), PPTP (Point-to-Point Tunneling Protocol), RPC (Remote Procedure Call Protocol), RTCP (Real-time Transport Control Protocol), SMPP (Short Message Peer-to-Peer), SCP (Secure Copy Protocol), ZIP (Zone Information Protocol), SDP (Sockets Direct Protocol).</a:t>
            </a:r>
            <a:endParaRPr lang="ru-RU" sz="10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11</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3416320"/>
          </a:xfrm>
          <a:prstGeom prst="rect">
            <a:avLst/>
          </a:prstGeom>
          <a:noFill/>
        </p:spPr>
        <p:txBody>
          <a:bodyPr wrap="square" rtlCol="0">
            <a:spAutoFit/>
          </a:bodyPr>
          <a:lstStyle/>
          <a:p>
            <a:pPr lvl="0" algn="just"/>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a:t>Логические основы ЭВМ. </a:t>
            </a:r>
            <a:r>
              <a:rPr lang="ru-RU" sz="1200" dirty="0"/>
              <a:t>Основные понятия алгебры логики. Логические величины: истина (логическая единица) и ложь (логический ноль). Логические операции: инверсия, дизъюнкция и конъюнкция. Основные законы булевой алгебры. Техническая реализация логических величин. Бистабильная ячейка - триггер. Регистры. Сумматор. Выполнение операций сложения, вычитания и умножения целых чисел. Арифметико-логическое устройство.</a:t>
            </a:r>
          </a:p>
          <a:p>
            <a:pPr marL="171450" lvl="0" indent="-171450" algn="just">
              <a:buFont typeface="Arial" pitchFamily="34" charset="0"/>
              <a:buChar char="•"/>
            </a:pPr>
            <a:r>
              <a:rPr lang="ru-RU" sz="1200" b="1" dirty="0"/>
              <a:t>Основные этапы развития вычислительной техники. </a:t>
            </a:r>
            <a:r>
              <a:rPr lang="ru-RU" sz="1200" dirty="0"/>
              <a:t>Докомпьютерный период. Создание первого компьютера. Ламповые и транзисторные ЭВМ. Микроэлектронная база ВТ: интегральные схемы малой степени интеграции, БИС и СБИС. Микропроцессоры. Персональные компьютеры (ПК). Классификация ПК. Принципы работы вычислительной системы. Принципы фон Неймана: программного управления, однородности и адресации памяти. Архитектуры ЭВМ. Понятие архитектуры. Процессор, запоминающее устройство (ЗУ). Шина данных, адресная шина и шина команд. Архитектуры с фиксированным набором устройств. Открытые архитектуры.</a:t>
            </a:r>
          </a:p>
          <a:p>
            <a:pPr marL="171450" lvl="0" indent="-171450" algn="just">
              <a:buFont typeface="Arial" pitchFamily="34" charset="0"/>
              <a:buChar char="•"/>
            </a:pPr>
            <a:r>
              <a:rPr lang="ru-RU" sz="1200" b="1" dirty="0"/>
              <a:t>Состав и назначение основных элементов персонального компьютера. </a:t>
            </a:r>
            <a:r>
              <a:rPr lang="ru-RU" sz="1200" dirty="0"/>
              <a:t>Системный блок и его состав: системная плата, жесткий диск, дисководы, блок питания и другие устройства. Системы ввода-вывода информации: дисплей, клавиатура, мышь, принтер и другие. Устройства на системной плате. Центральный процессор. Основные характеристики микропроцессора. Эволюция микропроцессоров. Процессоры с расширенной и сокращенной системами команд. Характеристики современных микропроцессоров. Системные шины и слоты расширения. Технические характеристики шин</a:t>
            </a:r>
            <a:r>
              <a:rPr lang="ru-RU" sz="1200" dirty="0" smtClean="0"/>
              <a:t>.</a:t>
            </a:r>
            <a:endParaRPr lang="ru-RU" sz="1200" dirty="0"/>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79716917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827584" y="908720"/>
            <a:ext cx="4689682"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Транспортный уровень (</a:t>
            </a:r>
            <a:r>
              <a:rPr lang="ru-RU" b="1" u="sng" dirty="0" err="1">
                <a:solidFill>
                  <a:schemeClr val="accent1">
                    <a:lumMod val="50000"/>
                  </a:schemeClr>
                </a:solidFill>
                <a:effectLst>
                  <a:outerShdw blurRad="38100" dist="38100" dir="2700000" algn="tl">
                    <a:srgbClr val="000000">
                      <a:alpha val="43137"/>
                    </a:srgbClr>
                  </a:outerShdw>
                </a:effectLst>
              </a:rPr>
              <a:t>Transport</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742154" y="1278052"/>
            <a:ext cx="7862294" cy="2462213"/>
          </a:xfrm>
          <a:prstGeom prst="rect">
            <a:avLst/>
          </a:prstGeom>
        </p:spPr>
        <p:txBody>
          <a:bodyPr wrap="square">
            <a:spAutoFit/>
          </a:bodyPr>
          <a:lstStyle/>
          <a:p>
            <a:pPr algn="just"/>
            <a:r>
              <a:rPr lang="ru-RU" sz="1400" b="1" dirty="0"/>
              <a:t>Транспортный уровень </a:t>
            </a:r>
            <a:r>
              <a:rPr lang="ru-RU" sz="1400" dirty="0" smtClean="0"/>
              <a:t>- 4-й </a:t>
            </a:r>
            <a:r>
              <a:rPr lang="ru-RU" sz="1400" dirty="0"/>
              <a:t>уровень модели предназначен для доставки данных без ошибок, потерь и дублирования в той последовательности, как они были переданы. При этом не важно, какие данные передаются, откуда и куда, то есть он предоставляет сам механизм передачи. Блоки данных он разделяет на фрагменты (UDP-</a:t>
            </a:r>
            <a:r>
              <a:rPr lang="ru-RU" sz="1400" dirty="0" err="1"/>
              <a:t>датаграмма</a:t>
            </a:r>
            <a:r>
              <a:rPr lang="ru-RU" sz="1400" dirty="0"/>
              <a:t>, TCP-сегмент), размер которых зависит от протокола, короткие объединяет в один, а длинные разбивает. Пример: TCP, UDP.</a:t>
            </a:r>
          </a:p>
          <a:p>
            <a:pPr indent="180975" algn="just"/>
            <a:r>
              <a:rPr lang="ru-RU" sz="1400" dirty="0"/>
              <a:t>Существует множество классов протоколов транспортного уровня, начиная от протоколов, предоставляющих только основные транспортные функции (например, функции передачи данных без подтверждения приема), и заканчивая протоколами, которые гарантируют доставку в пункт назначения нескольких пакетов данных в надлежащей последовательности, мультиплексируют несколько потоков данных, обеспечивают механизм управления потоками данных и гарантируют достоверность принятых данных</a:t>
            </a:r>
            <a:r>
              <a:rPr lang="ru-RU" sz="1400" dirty="0" smtClean="0"/>
              <a:t>.</a:t>
            </a:r>
            <a:endParaRPr lang="ru-RU" sz="14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84869" y="5373216"/>
            <a:ext cx="7574262" cy="738664"/>
          </a:xfrm>
          <a:prstGeom prst="rect">
            <a:avLst/>
          </a:prstGeom>
          <a:ln>
            <a:solidFill>
              <a:schemeClr val="tx1"/>
            </a:solidFill>
            <a:prstDash val="dash"/>
          </a:ln>
        </p:spPr>
        <p:txBody>
          <a:bodyPr wrap="square">
            <a:spAutoFit/>
          </a:bodyPr>
          <a:lstStyle/>
          <a:p>
            <a:pPr algn="just"/>
            <a:r>
              <a:rPr lang="ru-RU" sz="1050" b="1" dirty="0"/>
              <a:t>Пример: </a:t>
            </a:r>
            <a:r>
              <a:rPr lang="en-US" sz="1050" dirty="0"/>
              <a:t>ATP (AppleTalk Transaction Protocol), CUDP (Cyclic UDP), DCCP (Datagram Congestion Control Protocol), FCP (Fiber Channel Protocol), IL (IL Protocol), NBF (NetBIOS Frames protocol), NCP (NetWare Core Protocol), SCTP (Stream Control Transmission Protocol), SPX (Sequenced Packet Exchange), SST (Structured Stream Transport), TCP (Transmission Control Protocol), UDP (User Datagram Protocol).</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827584" y="908720"/>
            <a:ext cx="3855799"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Сетевой уровень (</a:t>
            </a:r>
            <a:r>
              <a:rPr lang="ru-RU" b="1" u="sng" dirty="0" err="1">
                <a:solidFill>
                  <a:schemeClr val="accent1">
                    <a:lumMod val="50000"/>
                  </a:schemeClr>
                </a:solidFill>
                <a:effectLst>
                  <a:outerShdw blurRad="38100" dist="38100" dir="2700000" algn="tl">
                    <a:srgbClr val="000000">
                      <a:alpha val="43137"/>
                    </a:srgbClr>
                  </a:outerShdw>
                </a:effectLst>
              </a:rPr>
              <a:t>Network</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683568" y="1278052"/>
            <a:ext cx="7704856" cy="1169551"/>
          </a:xfrm>
          <a:prstGeom prst="rect">
            <a:avLst/>
          </a:prstGeom>
        </p:spPr>
        <p:txBody>
          <a:bodyPr wrap="square">
            <a:spAutoFit/>
          </a:bodyPr>
          <a:lstStyle/>
          <a:p>
            <a:pPr algn="just"/>
            <a:r>
              <a:rPr lang="ru-RU" sz="1400" b="1" dirty="0"/>
              <a:t>Сетевой уровень </a:t>
            </a:r>
            <a:r>
              <a:rPr lang="ru-RU" sz="1400" dirty="0" smtClean="0"/>
              <a:t>- 3-й </a:t>
            </a:r>
            <a:r>
              <a:rPr lang="ru-RU" sz="1400" dirty="0"/>
              <a:t>уровень сетевой модели OSI предназначен для определения пути передачи данных. Отвечает за трансляцию логических адресов и имён в физические, определение кратчайших маршрутов, коммутацию и маршрутизацию, отслеживание неполадок и «заторов» в </a:t>
            </a:r>
            <a:r>
              <a:rPr lang="ru-RU" sz="1400" dirty="0" smtClean="0"/>
              <a:t>сети. Протоколы </a:t>
            </a:r>
            <a:r>
              <a:rPr lang="ru-RU" sz="1400" dirty="0"/>
              <a:t>сетевого уровня маршрутизируют данные от источника к </a:t>
            </a:r>
            <a:r>
              <a:rPr lang="ru-RU" sz="1400" dirty="0" smtClean="0"/>
              <a:t>получателю. На </a:t>
            </a:r>
            <a:r>
              <a:rPr lang="ru-RU" sz="1400" dirty="0"/>
              <a:t>этом уровне работает маршрутизатор (роутер</a:t>
            </a:r>
            <a:r>
              <a:rPr lang="ru-RU" sz="1400" dirty="0" smtClean="0"/>
              <a:t>).</a:t>
            </a:r>
            <a:endParaRPr lang="ru-RU" sz="14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19572" y="5301208"/>
            <a:ext cx="7632848" cy="830997"/>
          </a:xfrm>
          <a:prstGeom prst="rect">
            <a:avLst/>
          </a:prstGeom>
          <a:ln>
            <a:solidFill>
              <a:schemeClr val="tx1"/>
            </a:solidFill>
            <a:prstDash val="dash"/>
          </a:ln>
        </p:spPr>
        <p:txBody>
          <a:bodyPr wrap="square">
            <a:spAutoFit/>
          </a:bodyPr>
          <a:lstStyle/>
          <a:p>
            <a:pPr algn="just"/>
            <a:r>
              <a:rPr lang="ru-RU" sz="1200" b="1" dirty="0"/>
              <a:t>Пример</a:t>
            </a:r>
            <a:r>
              <a:rPr lang="ru-RU" sz="1200" dirty="0"/>
              <a:t>: </a:t>
            </a:r>
            <a:r>
              <a:rPr lang="en-US" sz="1200" dirty="0"/>
              <a:t>IP/IPv4/IPv6 (Internet Protocol), IPX (Internetwork Packet Exchange, </a:t>
            </a:r>
            <a:r>
              <a:rPr lang="ru-RU" sz="1200" dirty="0"/>
              <a:t>протокол межсетевого обмена), </a:t>
            </a:r>
            <a:r>
              <a:rPr lang="en-US" sz="1200" dirty="0"/>
              <a:t>X.25 (</a:t>
            </a:r>
            <a:r>
              <a:rPr lang="ru-RU" sz="1200" dirty="0"/>
              <a:t>частично этот протокол реализован на уровне 2) </a:t>
            </a:r>
            <a:r>
              <a:rPr lang="en-US" sz="1200" dirty="0"/>
              <a:t>CLNP (</a:t>
            </a:r>
            <a:r>
              <a:rPr lang="ru-RU" sz="1200" dirty="0"/>
              <a:t>сетевой протокол без организации соединений), </a:t>
            </a:r>
            <a:r>
              <a:rPr lang="en-US" sz="1200" dirty="0"/>
              <a:t>IPsec (Internet Protocol Security), ICMP (Internet Control Message Protocol), RIP (Routing Information Protocol), OSPF (Open Shortest Path First), ARP (Address Resolution Protocol).</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755576" y="980728"/>
            <a:ext cx="4305666"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Канальный уровень (</a:t>
            </a:r>
            <a:r>
              <a:rPr lang="ru-RU" b="1" i="1" u="sng" dirty="0" err="1">
                <a:solidFill>
                  <a:schemeClr val="accent1">
                    <a:lumMod val="50000"/>
                  </a:schemeClr>
                </a:solidFill>
                <a:effectLst>
                  <a:outerShdw blurRad="38100" dist="38100" dir="2700000" algn="tl">
                    <a:srgbClr val="000000">
                      <a:alpha val="43137"/>
                    </a:srgbClr>
                  </a:outerShdw>
                </a:effectLst>
              </a:rPr>
              <a:t>Data</a:t>
            </a:r>
            <a:r>
              <a:rPr lang="ru-RU" b="1" i="1" u="sng" dirty="0">
                <a:solidFill>
                  <a:schemeClr val="accent1">
                    <a:lumMod val="50000"/>
                  </a:schemeClr>
                </a:solidFill>
                <a:effectLst>
                  <a:outerShdw blurRad="38100" dist="38100" dir="2700000" algn="tl">
                    <a:srgbClr val="000000">
                      <a:alpha val="43137"/>
                    </a:srgbClr>
                  </a:outerShdw>
                </a:effectLst>
              </a:rPr>
              <a:t> </a:t>
            </a:r>
            <a:r>
              <a:rPr lang="ru-RU" b="1" i="1" u="sng" dirty="0" err="1">
                <a:solidFill>
                  <a:schemeClr val="accent1">
                    <a:lumMod val="50000"/>
                  </a:schemeClr>
                </a:solidFill>
                <a:effectLst>
                  <a:outerShdw blurRad="38100" dist="38100" dir="2700000" algn="tl">
                    <a:srgbClr val="000000">
                      <a:alpha val="43137"/>
                    </a:srgbClr>
                  </a:outerShdw>
                </a:effectLst>
              </a:rPr>
              <a:t>Link</a:t>
            </a:r>
            <a:r>
              <a:rPr lang="ru-RU" b="1" i="1" u="sng" dirty="0">
                <a:solidFill>
                  <a:schemeClr val="accent1">
                    <a:lumMod val="50000"/>
                  </a:schemeClr>
                </a:solidFill>
                <a:effectLst>
                  <a:outerShdw blurRad="38100" dist="38100" dir="2700000" algn="tl">
                    <a:srgbClr val="000000">
                      <a:alpha val="43137"/>
                    </a:srgbClr>
                  </a:outerShdw>
                </a:effectLst>
              </a:rPr>
              <a:t> </a:t>
            </a:r>
            <a:r>
              <a:rPr lang="ru-RU" b="1" i="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sp>
        <p:nvSpPr>
          <p:cNvPr id="3" name="Прямоугольник 2"/>
          <p:cNvSpPr/>
          <p:nvPr/>
        </p:nvSpPr>
        <p:spPr>
          <a:xfrm>
            <a:off x="704249" y="1350060"/>
            <a:ext cx="7680405" cy="3108543"/>
          </a:xfrm>
          <a:prstGeom prst="rect">
            <a:avLst/>
          </a:prstGeom>
        </p:spPr>
        <p:txBody>
          <a:bodyPr wrap="square">
            <a:spAutoFit/>
          </a:bodyPr>
          <a:lstStyle/>
          <a:p>
            <a:pPr algn="just"/>
            <a:r>
              <a:rPr lang="ru-RU" sz="1400" b="1" dirty="0"/>
              <a:t>Канальный уровень </a:t>
            </a:r>
            <a:r>
              <a:rPr lang="ru-RU" sz="1400" dirty="0" smtClean="0"/>
              <a:t>- уровень </a:t>
            </a:r>
            <a:r>
              <a:rPr lang="ru-RU" sz="1400" dirty="0"/>
              <a:t>предназначен для обеспечения взаимодействия сетей на физическом уровне и контроля за ошибками, которые могут возникнуть. Полученные с физического уровня данные он упаковывает во фреймы, проверяет на целостность, если нужно, исправляет ошибки (посылает повторный запрос поврежденного кадра) и отправляет на сетевой уровень. Канальный уровень может взаимодействовать с одним или несколькими физическими уровнями, контролируя и управляя этим взаимодействием.</a:t>
            </a:r>
          </a:p>
          <a:p>
            <a:pPr indent="180975" algn="just"/>
            <a:r>
              <a:rPr lang="ru-RU" sz="1400" dirty="0"/>
              <a:t>Спецификация IEEE 802 разделяет этот уровень на два подуровня — MAC (</a:t>
            </a:r>
            <a:r>
              <a:rPr lang="ru-RU" sz="1400" dirty="0" err="1"/>
              <a:t>Media</a:t>
            </a:r>
            <a:r>
              <a:rPr lang="ru-RU" sz="1400" dirty="0"/>
              <a:t> </a:t>
            </a:r>
            <a:r>
              <a:rPr lang="ru-RU" sz="1400" dirty="0" err="1"/>
              <a:t>Access</a:t>
            </a:r>
            <a:r>
              <a:rPr lang="ru-RU" sz="1400" dirty="0"/>
              <a:t> </a:t>
            </a:r>
            <a:r>
              <a:rPr lang="ru-RU" sz="1400" dirty="0" err="1"/>
              <a:t>Control</a:t>
            </a:r>
            <a:r>
              <a:rPr lang="ru-RU" sz="1400" dirty="0"/>
              <a:t>) регулирует доступ к разделяемой физической среде, LLC (</a:t>
            </a:r>
            <a:r>
              <a:rPr lang="ru-RU" sz="1400" dirty="0" err="1"/>
              <a:t>Logical</a:t>
            </a:r>
            <a:r>
              <a:rPr lang="ru-RU" sz="1400" dirty="0"/>
              <a:t> </a:t>
            </a:r>
            <a:r>
              <a:rPr lang="ru-RU" sz="1400" dirty="0" err="1"/>
              <a:t>Link</a:t>
            </a:r>
            <a:r>
              <a:rPr lang="ru-RU" sz="1400" dirty="0"/>
              <a:t> </a:t>
            </a:r>
            <a:r>
              <a:rPr lang="ru-RU" sz="1400" dirty="0" err="1"/>
              <a:t>Control</a:t>
            </a:r>
            <a:r>
              <a:rPr lang="ru-RU" sz="1400" dirty="0"/>
              <a:t>) обеспечивает обслуживание сетевого уровня.</a:t>
            </a:r>
          </a:p>
          <a:p>
            <a:pPr indent="180975" algn="just"/>
            <a:r>
              <a:rPr lang="ru-RU" sz="1400" dirty="0"/>
              <a:t>На этом уровне работают коммутаторы, мосты.</a:t>
            </a:r>
          </a:p>
          <a:p>
            <a:pPr indent="180975" algn="just"/>
            <a:r>
              <a:rPr lang="ru-RU" sz="1400" dirty="0" smtClean="0"/>
              <a:t>В </a:t>
            </a:r>
            <a:r>
              <a:rPr lang="ru-RU" sz="1400" dirty="0"/>
              <a:t>программировании этот уровень представляет драйвер сетевой платы, в операционных системах имеется программный интерфейс взаимодействия канального и сетевого уровней между собой, это не новый уровень, а просто реализация модели для конкретной ОС. Примеры таких интерфейсов: ODI, NDIS</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92163" y="5301208"/>
            <a:ext cx="7592491" cy="861774"/>
          </a:xfrm>
          <a:prstGeom prst="rect">
            <a:avLst/>
          </a:prstGeom>
          <a:ln>
            <a:solidFill>
              <a:schemeClr val="tx1"/>
            </a:solidFill>
            <a:prstDash val="dash"/>
          </a:ln>
        </p:spPr>
        <p:txBody>
          <a:bodyPr wrap="square">
            <a:spAutoFit/>
          </a:bodyPr>
          <a:lstStyle/>
          <a:p>
            <a:pPr algn="just"/>
            <a:r>
              <a:rPr lang="ru-RU" sz="1000" b="1" dirty="0"/>
              <a:t>Протоколы</a:t>
            </a:r>
            <a:r>
              <a:rPr lang="ru-RU" sz="1000" dirty="0"/>
              <a:t>: </a:t>
            </a:r>
            <a:r>
              <a:rPr lang="en-US" sz="1000" dirty="0" err="1"/>
              <a:t>ARCnet</a:t>
            </a:r>
            <a:r>
              <a:rPr lang="en-US" sz="1000" dirty="0"/>
              <a:t>, ATM, Cisco Discovery Protocol (CDP), Controller Area Network (CAN), </a:t>
            </a:r>
            <a:r>
              <a:rPr lang="en-US" sz="1000" dirty="0" err="1"/>
              <a:t>Econet</a:t>
            </a:r>
            <a:r>
              <a:rPr lang="en-US" sz="1000" dirty="0"/>
              <a:t>, Ethernet, Ethernet Automatic Protection Switching (EAPS), Fiber Distributed Data Interface (FDDI), Frame Relay, High-Level Data Link Control (HDLC), IEEE 802.2 (provides LLC functions to IEEE 802 MAC layers), IEEE 802.11 wireless LAN, Link Access Procedures, D channel (LAPD), </a:t>
            </a:r>
            <a:r>
              <a:rPr lang="en-US" sz="1000" dirty="0" err="1"/>
              <a:t>LocalTalk</a:t>
            </a:r>
            <a:r>
              <a:rPr lang="en-US" sz="1000" dirty="0"/>
              <a:t>, Multiprotocol Label Switching (MPLS), Point-to-Point Protocol (PPP), Serial Line Internet Protocol (SLIP) (obsolete), Spanning tree protocol, </a:t>
            </a:r>
            <a:r>
              <a:rPr lang="en-US" sz="1000" dirty="0" err="1"/>
              <a:t>StarLan</a:t>
            </a:r>
            <a:r>
              <a:rPr lang="en-US" sz="1000" dirty="0"/>
              <a:t>, Token ring, Unidirectional Link Detection (UDLD), x.25.</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Сетевая модель OSI</a:t>
            </a:r>
            <a:endParaRPr lang="ru-RU" sz="3200" dirty="0"/>
          </a:p>
        </p:txBody>
      </p:sp>
      <p:sp>
        <p:nvSpPr>
          <p:cNvPr id="2" name="Прямоугольник 1"/>
          <p:cNvSpPr/>
          <p:nvPr/>
        </p:nvSpPr>
        <p:spPr>
          <a:xfrm>
            <a:off x="827584" y="836712"/>
            <a:ext cx="4251741"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Физический уровень (</a:t>
            </a:r>
            <a:r>
              <a:rPr lang="ru-RU" b="1" u="sng" dirty="0" err="1">
                <a:solidFill>
                  <a:schemeClr val="accent1">
                    <a:lumMod val="50000"/>
                  </a:schemeClr>
                </a:solidFill>
                <a:effectLst>
                  <a:outerShdw blurRad="38100" dist="38100" dir="2700000" algn="tl">
                    <a:srgbClr val="000000">
                      <a:alpha val="43137"/>
                    </a:srgbClr>
                  </a:outerShdw>
                </a:effectLst>
              </a:rPr>
              <a:t>Physical</a:t>
            </a:r>
            <a:r>
              <a:rPr lang="ru-RU" b="1" u="sng" dirty="0">
                <a:solidFill>
                  <a:schemeClr val="accent1">
                    <a:lumMod val="50000"/>
                  </a:schemeClr>
                </a:solidFill>
                <a:effectLst>
                  <a:outerShdw blurRad="38100" dist="38100" dir="2700000" algn="tl">
                    <a:srgbClr val="000000">
                      <a:alpha val="43137"/>
                    </a:srgbClr>
                  </a:outerShdw>
                </a:effectLst>
              </a:rPr>
              <a:t> </a:t>
            </a:r>
            <a:r>
              <a:rPr lang="ru-RU" b="1" u="sng" dirty="0" err="1">
                <a:solidFill>
                  <a:schemeClr val="accent1">
                    <a:lumMod val="50000"/>
                  </a:schemeClr>
                </a:solidFill>
                <a:effectLst>
                  <a:outerShdw blurRad="38100" dist="38100" dir="2700000" algn="tl">
                    <a:srgbClr val="000000">
                      <a:alpha val="43137"/>
                    </a:srgbClr>
                  </a:outerShdw>
                </a:effectLst>
              </a:rPr>
              <a:t>layer</a:t>
            </a:r>
            <a:r>
              <a:rPr lang="ru-RU" b="1" u="sng" dirty="0">
                <a:solidFill>
                  <a:schemeClr val="accent1">
                    <a:lumMod val="50000"/>
                  </a:schemeClr>
                </a:solidFill>
                <a:effectLst>
                  <a:outerShdw blurRad="38100" dist="38100" dir="2700000" algn="tl">
                    <a:srgbClr val="000000">
                      <a:alpha val="43137"/>
                    </a:srgbClr>
                  </a:outerShdw>
                </a:effectLst>
              </a:rPr>
              <a:t>)</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57396" y="5517232"/>
            <a:ext cx="7648962" cy="577081"/>
          </a:xfrm>
          <a:prstGeom prst="rect">
            <a:avLst/>
          </a:prstGeom>
          <a:ln>
            <a:solidFill>
              <a:schemeClr val="tx1"/>
            </a:solidFill>
            <a:prstDash val="dash"/>
          </a:ln>
        </p:spPr>
        <p:txBody>
          <a:bodyPr wrap="square">
            <a:spAutoFit/>
          </a:bodyPr>
          <a:lstStyle/>
          <a:p>
            <a:pPr algn="just"/>
            <a:r>
              <a:rPr lang="ru-RU" sz="1050" b="1" dirty="0"/>
              <a:t>Протоколы</a:t>
            </a:r>
            <a:r>
              <a:rPr lang="ru-RU" sz="1050" dirty="0"/>
              <a:t>: </a:t>
            </a:r>
            <a:r>
              <a:rPr lang="en-US" sz="1050" dirty="0"/>
              <a:t>IRDA, USB, EIA RS-232, EIA-422, EIA-423, RS-449, RS-485, Ethernet (</a:t>
            </a:r>
            <a:r>
              <a:rPr lang="ru-RU" sz="1050" dirty="0"/>
              <a:t>включая 10</a:t>
            </a:r>
            <a:r>
              <a:rPr lang="en-US" sz="1050" dirty="0"/>
              <a:t>BASE-T, 10BASE2, 10BASE5, 100BASE-TX, 100BASE-FX, 100BASE-T, 1000BASE-T, 1000BASE-SX </a:t>
            </a:r>
            <a:r>
              <a:rPr lang="ru-RU" sz="1050" dirty="0"/>
              <a:t>и другие), 802.11</a:t>
            </a:r>
            <a:r>
              <a:rPr lang="en-US" sz="1050" dirty="0"/>
              <a:t>Wi-Fi, DSL, ISDN, SONET/SDH, GSM Um radio interface, IEEE 802.15, ITU </a:t>
            </a:r>
            <a:r>
              <a:rPr lang="ru-RU" sz="1050" dirty="0"/>
              <a:t>и </a:t>
            </a:r>
            <a:r>
              <a:rPr lang="en-US" sz="1050" dirty="0"/>
              <a:t>ITU-T, </a:t>
            </a:r>
            <a:r>
              <a:rPr lang="en-US" sz="1050" dirty="0" err="1"/>
              <a:t>Firewire</a:t>
            </a:r>
            <a:r>
              <a:rPr lang="en-US" sz="1050" dirty="0"/>
              <a:t>, </a:t>
            </a:r>
            <a:r>
              <a:rPr lang="en-US" sz="1050" dirty="0" err="1"/>
              <a:t>TransferJet</a:t>
            </a:r>
            <a:r>
              <a:rPr lang="en-US" sz="1050" dirty="0"/>
              <a:t>, </a:t>
            </a:r>
            <a:r>
              <a:rPr lang="en-US" sz="1050" dirty="0" err="1"/>
              <a:t>Etherloop</a:t>
            </a:r>
            <a:r>
              <a:rPr lang="en-US" sz="1050" dirty="0"/>
              <a:t>, ARINC 818, G.hn/G.9960.</a:t>
            </a:r>
          </a:p>
        </p:txBody>
      </p:sp>
      <p:sp>
        <p:nvSpPr>
          <p:cNvPr id="5" name="Прямоугольник 4"/>
          <p:cNvSpPr/>
          <p:nvPr/>
        </p:nvSpPr>
        <p:spPr>
          <a:xfrm>
            <a:off x="759653" y="1196752"/>
            <a:ext cx="7559020" cy="3539430"/>
          </a:xfrm>
          <a:prstGeom prst="rect">
            <a:avLst/>
          </a:prstGeom>
        </p:spPr>
        <p:txBody>
          <a:bodyPr wrap="square">
            <a:spAutoFit/>
          </a:bodyPr>
          <a:lstStyle/>
          <a:p>
            <a:pPr indent="180975" algn="just"/>
            <a:r>
              <a:rPr lang="ru-RU" sz="1400" dirty="0"/>
              <a:t>Самый нижний уровень модели предназначен непосредственно для передачи потока данных. Осуществляет передачу электрических или оптических сигналов в кабель или в радиоэфир и, соответственно, их приём и преобразование в биты данных в соответствии с методами кодирования цифровых сигналов. Другими словами, осуществляет интерфейс между сетевым носителем и сетевым устройством.</a:t>
            </a:r>
          </a:p>
          <a:p>
            <a:pPr indent="180975" algn="just"/>
            <a:r>
              <a:rPr lang="ru-RU" sz="1400" dirty="0"/>
              <a:t>Определяемые на данном уровне параметры: тип передающей среды, тип модуляции сигнала, уровни логических «0» и «1» и т. д.</a:t>
            </a:r>
          </a:p>
          <a:p>
            <a:pPr indent="180975" algn="just"/>
            <a:r>
              <a:rPr lang="ru-RU" sz="1400" dirty="0"/>
              <a:t>На этом уровне работают концентраторы (</a:t>
            </a:r>
            <a:r>
              <a:rPr lang="ru-RU" sz="1400" dirty="0" err="1"/>
              <a:t>хабы</a:t>
            </a:r>
            <a:r>
              <a:rPr lang="ru-RU" sz="1400" dirty="0"/>
              <a:t>), повторители (ретрансляторы) сигнала и </a:t>
            </a:r>
            <a:r>
              <a:rPr lang="ru-RU" sz="1400" dirty="0" err="1"/>
              <a:t>медиаконверторы</a:t>
            </a:r>
            <a:r>
              <a:rPr lang="ru-RU" sz="1400" dirty="0"/>
              <a:t>.</a:t>
            </a:r>
          </a:p>
          <a:p>
            <a:pPr indent="180975" algn="just"/>
            <a:r>
              <a:rPr lang="ru-RU" sz="1400" dirty="0"/>
              <a:t>Функции физического уровня реализуются на всех устройствах, подключенных к сети. Со стороны компьютера функции физического уровня выполняются сетевым адаптером или последовательным портом. К физическому уровню относятся физические, электрические и механические интерфейсы между двумя системами. Физический уровень определяет такие виды среды передачи данных как оптоволокно, витая пара, коаксиальный кабель, спутниковый канал передач данных и т. п. Стандартными типами сетевых интерфейсов, относящимися к физическому уровню, являются: V.35, RS-232C, RS-485, RJ-11, RJ-45, разъемы AUI и BNC.</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i="1" dirty="0"/>
              <a:t>Семейство </a:t>
            </a:r>
            <a:r>
              <a:rPr lang="ru-RU" sz="3200" b="1" i="1" dirty="0" smtClean="0"/>
              <a:t>TCP/IP</a:t>
            </a:r>
            <a:endParaRPr lang="ru-RU" sz="3200" dirty="0"/>
          </a:p>
        </p:txBody>
      </p:sp>
      <p:sp>
        <p:nvSpPr>
          <p:cNvPr id="2" name="Прямоугольник 1"/>
          <p:cNvSpPr/>
          <p:nvPr/>
        </p:nvSpPr>
        <p:spPr>
          <a:xfrm>
            <a:off x="755576" y="908720"/>
            <a:ext cx="7560840" cy="1815882"/>
          </a:xfrm>
          <a:prstGeom prst="rect">
            <a:avLst/>
          </a:prstGeom>
        </p:spPr>
        <p:txBody>
          <a:bodyPr wrap="square">
            <a:spAutoFit/>
          </a:bodyPr>
          <a:lstStyle/>
          <a:p>
            <a:pPr indent="180975" algn="just"/>
            <a:r>
              <a:rPr lang="ru-RU" sz="1400" dirty="0"/>
              <a:t>Семейство TCP/IP имеет три транспортных протокола: TCP, полностью соответствующий OSI, обеспечивающий проверку получения данных; UDP, отвечающий транспортному уровню только наличием порта, обеспечивающий обмен </a:t>
            </a:r>
            <a:r>
              <a:rPr lang="ru-RU" sz="1400" dirty="0" err="1"/>
              <a:t>датаграммами</a:t>
            </a:r>
            <a:r>
              <a:rPr lang="ru-RU" sz="1400" dirty="0"/>
              <a:t> между приложениями, не гарантирующий получения данных; и SCTP, разработанный для устранения некоторых недостатков TCP, в который добавлены некоторые новшества. (В семействе TCP/IP есть ещё около двухсот протоколов, самым известным из которых является служебный протокол ICMP, используемый для внутренних нужд обеспечения работы; остальные также не являются транспортными протоколами.)</a:t>
            </a:r>
          </a:p>
        </p:txBody>
      </p:sp>
      <p:graphicFrame>
        <p:nvGraphicFramePr>
          <p:cNvPr id="3" name="Таблица 2"/>
          <p:cNvGraphicFramePr>
            <a:graphicFrameLocks noGrp="1"/>
          </p:cNvGraphicFramePr>
          <p:nvPr>
            <p:extLst>
              <p:ext uri="{D42A27DB-BD31-4B8C-83A1-F6EECF244321}">
                <p14:modId xmlns:p14="http://schemas.microsoft.com/office/powerpoint/2010/main" val="1807881103"/>
              </p:ext>
            </p:extLst>
          </p:nvPr>
        </p:nvGraphicFramePr>
        <p:xfrm>
          <a:off x="758652" y="2924944"/>
          <a:ext cx="7674743" cy="2741983"/>
        </p:xfrm>
        <a:graphic>
          <a:graphicData uri="http://schemas.openxmlformats.org/drawingml/2006/table">
            <a:tbl>
              <a:tblPr firstRow="1" firstCol="1" bandRow="1">
                <a:tableStyleId>{BC89EF96-8CEA-46FF-86C4-4CE0E7609802}</a:tableStyleId>
              </a:tblPr>
              <a:tblGrid>
                <a:gridCol w="356964"/>
                <a:gridCol w="1592150"/>
                <a:gridCol w="5725629"/>
              </a:tblGrid>
              <a:tr h="560382">
                <a:tc>
                  <a:txBody>
                    <a:bodyPr/>
                    <a:lstStyle/>
                    <a:p>
                      <a:pPr marL="0" indent="0" algn="ctr">
                        <a:spcAft>
                          <a:spcPts val="0"/>
                        </a:spcAft>
                      </a:pPr>
                      <a:r>
                        <a:rPr lang="ru-RU" sz="1200" b="0" kern="1200" dirty="0">
                          <a:effectLst/>
                        </a:rPr>
                        <a:t>5</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b="0" kern="1200" dirty="0">
                          <a:effectLst/>
                        </a:rPr>
                        <a:t>Прикладной</a:t>
                      </a:r>
                      <a:br>
                        <a:rPr lang="ru-RU" sz="1200" b="0" kern="1200" dirty="0">
                          <a:effectLst/>
                        </a:rPr>
                      </a:br>
                      <a:r>
                        <a:rPr lang="ru-RU" sz="1200" b="0" kern="1200" dirty="0">
                          <a:effectLst/>
                        </a:rPr>
                        <a:t>«7 уровень»</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b="0" kern="1200" dirty="0">
                          <a:effectLst/>
                        </a:rPr>
                        <a:t>напр., HTTP, RTP, FTP, DNS</a:t>
                      </a:r>
                      <a:br>
                        <a:rPr lang="ru-RU" sz="1200" b="0" kern="1200" dirty="0">
                          <a:effectLst/>
                        </a:rPr>
                      </a:br>
                      <a:r>
                        <a:rPr lang="ru-RU" sz="1200" b="0" kern="1200" dirty="0">
                          <a:effectLst/>
                        </a:rPr>
                        <a:t>(RIP, работающий поверх UDP, и BGP, работающий поверх TCP, являются частью сетевого уровня)</a:t>
                      </a:r>
                      <a:endParaRPr lang="ru-RU" sz="1200" b="0" kern="1200" dirty="0">
                        <a:solidFill>
                          <a:schemeClr val="tx1"/>
                        </a:solidFill>
                        <a:effectLst/>
                        <a:latin typeface="+mn-lt"/>
                        <a:ea typeface="+mn-ea"/>
                        <a:cs typeface="+mn-cs"/>
                      </a:endParaRPr>
                    </a:p>
                  </a:txBody>
                  <a:tcPr marL="63362" marR="63362" marT="0" marB="0" anchor="ctr"/>
                </a:tc>
              </a:tr>
              <a:tr h="648072">
                <a:tc>
                  <a:txBody>
                    <a:bodyPr/>
                    <a:lstStyle/>
                    <a:p>
                      <a:pPr indent="0" algn="ctr">
                        <a:spcAft>
                          <a:spcPts val="0"/>
                        </a:spcAft>
                      </a:pPr>
                      <a:r>
                        <a:rPr lang="ru-RU" sz="1200" kern="1200" dirty="0">
                          <a:effectLst/>
                        </a:rPr>
                        <a:t>4</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kern="1200" dirty="0">
                          <a:effectLst/>
                        </a:rPr>
                        <a:t>Транспортный</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kern="1200" dirty="0" smtClean="0">
                          <a:effectLst/>
                        </a:rPr>
                        <a:t>напр., TCP, UDP, SCTP, DCCP</a:t>
                      </a:r>
                      <a:br>
                        <a:rPr lang="ru-RU" sz="1200" kern="1200" dirty="0" smtClean="0">
                          <a:effectLst/>
                        </a:rPr>
                      </a:br>
                      <a:r>
                        <a:rPr lang="ru-RU" sz="1200" kern="1200" dirty="0" smtClean="0">
                          <a:effectLst/>
                        </a:rPr>
                        <a:t>(протоколы маршрутизации, подобные OSPF, что работают поверх IP, являются частью сетевого уровня)</a:t>
                      </a:r>
                      <a:endParaRPr lang="ru-RU" sz="1200" b="0" kern="1200" dirty="0" smtClean="0">
                        <a:solidFill>
                          <a:schemeClr val="tx1"/>
                        </a:solidFill>
                        <a:effectLst/>
                        <a:latin typeface="+mn-lt"/>
                        <a:ea typeface="+mn-ea"/>
                        <a:cs typeface="+mn-cs"/>
                      </a:endParaRPr>
                    </a:p>
                  </a:txBody>
                  <a:tcPr marL="63362" marR="63362" marT="0" marB="0" anchor="ctr"/>
                </a:tc>
              </a:tr>
              <a:tr h="767887">
                <a:tc>
                  <a:txBody>
                    <a:bodyPr/>
                    <a:lstStyle/>
                    <a:p>
                      <a:pPr indent="0" algn="ctr">
                        <a:spcAft>
                          <a:spcPts val="0"/>
                        </a:spcAft>
                      </a:pPr>
                      <a:r>
                        <a:rPr lang="ru-RU" sz="1200" kern="1200" dirty="0">
                          <a:effectLst/>
                        </a:rPr>
                        <a:t>3</a:t>
                      </a:r>
                      <a:endParaRPr lang="ru-RU" sz="1200" b="0" kern="1200" dirty="0">
                        <a:solidFill>
                          <a:schemeClr val="tx1"/>
                        </a:solidFill>
                        <a:effectLst/>
                        <a:latin typeface="+mn-lt"/>
                        <a:ea typeface="+mn-ea"/>
                        <a:cs typeface="+mn-cs"/>
                      </a:endParaRPr>
                    </a:p>
                  </a:txBody>
                  <a:tcPr marL="63362" marR="63362" marT="0" marB="0" anchor="ctr"/>
                </a:tc>
                <a:tc>
                  <a:txBody>
                    <a:bodyPr/>
                    <a:lstStyle/>
                    <a:p>
                      <a:pPr indent="0" algn="l">
                        <a:spcAft>
                          <a:spcPts val="0"/>
                        </a:spcAft>
                      </a:pPr>
                      <a:r>
                        <a:rPr lang="ru-RU" sz="1200" kern="1200" dirty="0">
                          <a:effectLst/>
                        </a:rPr>
                        <a:t>Сетевой</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kern="1200" dirty="0" smtClean="0">
                          <a:effectLst/>
                        </a:rPr>
                        <a:t>Для TCP/IP это IP (IP)</a:t>
                      </a:r>
                      <a:br>
                        <a:rPr lang="ru-RU" sz="1200" kern="1200" dirty="0" smtClean="0">
                          <a:effectLst/>
                        </a:rPr>
                      </a:br>
                      <a:r>
                        <a:rPr lang="ru-RU" sz="1200" kern="1200" dirty="0" smtClean="0">
                          <a:effectLst/>
                        </a:rPr>
                        <a:t>(вспомогательные протоколы, вроде ICMP и IGMP, работают поверх IP, но тоже относятся к сетевому уровню; протокол ARP является самостоятельным вспомогательным протоколом, работающим поверх физического уровня)</a:t>
                      </a:r>
                      <a:endParaRPr lang="ru-RU" sz="1200" b="0" kern="1200" dirty="0" smtClean="0">
                        <a:solidFill>
                          <a:schemeClr val="tx1"/>
                        </a:solidFill>
                        <a:effectLst/>
                        <a:latin typeface="+mn-lt"/>
                        <a:ea typeface="+mn-ea"/>
                        <a:cs typeface="+mn-cs"/>
                      </a:endParaRPr>
                    </a:p>
                  </a:txBody>
                  <a:tcPr marL="63362" marR="63362" marT="0" marB="0" anchor="ctr"/>
                </a:tc>
              </a:tr>
              <a:tr h="384241">
                <a:tc>
                  <a:txBody>
                    <a:bodyPr/>
                    <a:lstStyle/>
                    <a:p>
                      <a:pPr indent="0" algn="ctr">
                        <a:spcAft>
                          <a:spcPts val="0"/>
                        </a:spcAft>
                      </a:pPr>
                      <a:r>
                        <a:rPr lang="ru-RU" sz="1200" kern="1200" dirty="0">
                          <a:effectLst/>
                        </a:rPr>
                        <a:t>2</a:t>
                      </a:r>
                      <a:endParaRPr lang="ru-RU" sz="1200" b="0" kern="1200" dirty="0">
                        <a:solidFill>
                          <a:schemeClr val="tx1"/>
                        </a:solidFill>
                        <a:effectLst/>
                        <a:latin typeface="+mn-lt"/>
                        <a:ea typeface="+mn-ea"/>
                        <a:cs typeface="+mn-cs"/>
                      </a:endParaRPr>
                    </a:p>
                  </a:txBody>
                  <a:tcPr marL="63362" marR="63362" marT="0" marB="0" anchor="ctr"/>
                </a:tc>
                <a:tc>
                  <a:txBody>
                    <a:bodyPr/>
                    <a:lstStyle/>
                    <a:p>
                      <a:pPr indent="0" algn="l">
                        <a:spcAft>
                          <a:spcPts val="0"/>
                        </a:spcAft>
                      </a:pPr>
                      <a:r>
                        <a:rPr lang="ru-RU" sz="1200" kern="1200" dirty="0">
                          <a:effectLst/>
                        </a:rPr>
                        <a:t>Канальный</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en-US" sz="1200" kern="1200" dirty="0" smtClean="0">
                          <a:effectLst/>
                        </a:rPr>
                        <a:t>Ethernet, IEEE 802.11 Wireless Ethernet, SLIP, Token Ring, ATM </a:t>
                      </a:r>
                      <a:r>
                        <a:rPr lang="ru-RU" sz="1200" kern="1200" dirty="0" smtClean="0">
                          <a:effectLst/>
                        </a:rPr>
                        <a:t>и </a:t>
                      </a:r>
                      <a:r>
                        <a:rPr lang="en-US" sz="1200" kern="1200" dirty="0" smtClean="0">
                          <a:effectLst/>
                        </a:rPr>
                        <a:t>MPLS</a:t>
                      </a:r>
                    </a:p>
                    <a:p>
                      <a:pPr marL="0" indent="0" algn="l">
                        <a:spcAft>
                          <a:spcPts val="0"/>
                        </a:spcAft>
                      </a:pPr>
                      <a:endParaRPr lang="ru-RU" sz="1200" b="0" kern="1200" dirty="0">
                        <a:solidFill>
                          <a:schemeClr val="tx1"/>
                        </a:solidFill>
                        <a:effectLst/>
                        <a:latin typeface="+mn-lt"/>
                        <a:ea typeface="+mn-ea"/>
                        <a:cs typeface="+mn-cs"/>
                      </a:endParaRPr>
                    </a:p>
                  </a:txBody>
                  <a:tcPr marL="63362" marR="63362" marT="0" marB="0" anchor="ctr"/>
                </a:tc>
              </a:tr>
              <a:tr h="381401">
                <a:tc>
                  <a:txBody>
                    <a:bodyPr/>
                    <a:lstStyle/>
                    <a:p>
                      <a:pPr indent="0" algn="ctr">
                        <a:spcAft>
                          <a:spcPts val="0"/>
                        </a:spcAft>
                      </a:pPr>
                      <a:r>
                        <a:rPr lang="ru-RU" sz="1200" kern="1200" dirty="0">
                          <a:effectLst/>
                        </a:rPr>
                        <a:t>1</a:t>
                      </a:r>
                      <a:endParaRPr lang="ru-RU" sz="1200" b="0" kern="1200" dirty="0">
                        <a:solidFill>
                          <a:schemeClr val="tx1"/>
                        </a:solidFill>
                        <a:effectLst/>
                        <a:latin typeface="+mn-lt"/>
                        <a:ea typeface="+mn-ea"/>
                        <a:cs typeface="+mn-cs"/>
                      </a:endParaRPr>
                    </a:p>
                  </a:txBody>
                  <a:tcPr marL="63362" marR="63362" marT="0" marB="0" anchor="ctr"/>
                </a:tc>
                <a:tc>
                  <a:txBody>
                    <a:bodyPr/>
                    <a:lstStyle/>
                    <a:p>
                      <a:pPr indent="0" algn="l">
                        <a:spcAft>
                          <a:spcPts val="0"/>
                        </a:spcAft>
                      </a:pPr>
                      <a:r>
                        <a:rPr lang="ru-RU" sz="1200" kern="1200" dirty="0">
                          <a:effectLst/>
                        </a:rPr>
                        <a:t>Физический</a:t>
                      </a:r>
                      <a:endParaRPr lang="ru-RU" sz="1200" b="0" kern="1200" dirty="0">
                        <a:solidFill>
                          <a:schemeClr val="tx1"/>
                        </a:solidFill>
                        <a:effectLst/>
                        <a:latin typeface="+mn-lt"/>
                        <a:ea typeface="+mn-ea"/>
                        <a:cs typeface="+mn-cs"/>
                      </a:endParaRPr>
                    </a:p>
                  </a:txBody>
                  <a:tcPr marL="63362" marR="63362" marT="0" marB="0" anchor="ctr"/>
                </a:tc>
                <a:tc>
                  <a:txBody>
                    <a:bodyPr/>
                    <a:lstStyle/>
                    <a:p>
                      <a:pPr marL="0" indent="0" algn="l">
                        <a:spcAft>
                          <a:spcPts val="0"/>
                        </a:spcAft>
                      </a:pPr>
                      <a:r>
                        <a:rPr lang="ru-RU" sz="1200" kern="1200" dirty="0">
                          <a:effectLst/>
                        </a:rPr>
                        <a:t>напр., физическая среда и принципы кодирования информации, T1, E1</a:t>
                      </a:r>
                      <a:endParaRPr lang="ru-RU" sz="1200" b="0" kern="1200" dirty="0">
                        <a:solidFill>
                          <a:schemeClr val="tx1"/>
                        </a:solidFill>
                        <a:effectLst/>
                        <a:latin typeface="+mn-lt"/>
                        <a:ea typeface="+mn-ea"/>
                        <a:cs typeface="+mn-cs"/>
                      </a:endParaRPr>
                    </a:p>
                  </a:txBody>
                  <a:tcPr marL="63362" marR="63362" marT="0" marB="0" anchor="ctr"/>
                </a:tc>
              </a:tr>
            </a:tbl>
          </a:graphicData>
        </a:graphic>
      </p:graphicFrame>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i="1" dirty="0"/>
              <a:t>Семейство </a:t>
            </a:r>
            <a:r>
              <a:rPr lang="ru-RU" sz="3200" b="1" i="1" dirty="0" smtClean="0"/>
              <a:t>IPX/SPX</a:t>
            </a:r>
            <a:endParaRPr lang="ru-RU" sz="3200" dirty="0"/>
          </a:p>
        </p:txBody>
      </p:sp>
      <p:sp>
        <p:nvSpPr>
          <p:cNvPr id="2" name="Прямоугольник 1"/>
          <p:cNvSpPr/>
          <p:nvPr/>
        </p:nvSpPr>
        <p:spPr>
          <a:xfrm>
            <a:off x="827584" y="980728"/>
            <a:ext cx="7848872" cy="1384995"/>
          </a:xfrm>
          <a:prstGeom prst="rect">
            <a:avLst/>
          </a:prstGeom>
        </p:spPr>
        <p:txBody>
          <a:bodyPr wrap="square">
            <a:spAutoFit/>
          </a:bodyPr>
          <a:lstStyle/>
          <a:p>
            <a:pPr indent="180975" algn="just"/>
            <a:r>
              <a:rPr lang="ru-RU" sz="1400" dirty="0"/>
              <a:t>В семействе IPX/SPX порты (называемые «сокеты» или «гнёзда») появляются в протоколе сетевого уровня IPX, обеспечивая обмен </a:t>
            </a:r>
            <a:r>
              <a:rPr lang="ru-RU" sz="1400" dirty="0" err="1"/>
              <a:t>датаграммами</a:t>
            </a:r>
            <a:r>
              <a:rPr lang="ru-RU" sz="1400" dirty="0"/>
              <a:t> между приложениями (операционная система резервирует часть сокетов для себя). Протокол SPX, в свою очередь, дополняет IPX всеми остальными возможностями транспортного уровня в полном соответствии с </a:t>
            </a:r>
            <a:r>
              <a:rPr lang="ru-RU" sz="1400" dirty="0" smtClean="0"/>
              <a:t>OSI.</a:t>
            </a:r>
          </a:p>
          <a:p>
            <a:pPr indent="180975" algn="just"/>
            <a:r>
              <a:rPr lang="ru-RU" sz="1400" dirty="0" smtClean="0"/>
              <a:t>В </a:t>
            </a:r>
            <a:r>
              <a:rPr lang="ru-RU" sz="1400" dirty="0"/>
              <a:t>качестве адреса хоста IPX использует идентификатор, образованный из четырёхбайтного номера сети (назначаемого маршрутизаторами) и MAC-адреса сетевого адаптера.</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sp>
        <p:nvSpPr>
          <p:cNvPr id="2" name="Прямоугольник 1"/>
          <p:cNvSpPr/>
          <p:nvPr/>
        </p:nvSpPr>
        <p:spPr>
          <a:xfrm>
            <a:off x="840954" y="908720"/>
            <a:ext cx="7488832" cy="1077218"/>
          </a:xfrm>
          <a:prstGeom prst="rect">
            <a:avLst/>
          </a:prstGeom>
        </p:spPr>
        <p:txBody>
          <a:bodyPr wrap="square">
            <a:spAutoFit/>
          </a:bodyPr>
          <a:lstStyle/>
          <a:p>
            <a:pPr algn="just"/>
            <a:r>
              <a:rPr lang="ru-RU" sz="1600" dirty="0"/>
              <a:t>В современной компьютерной индустрии в качестве вторичной системы хранения данных повсеместно используются магнитные диски, ибо, несмотря на все свои недостатки, они обладают наилучшими характеристиками для соответствующего типа устройств при доступной цене. </a:t>
            </a:r>
          </a:p>
        </p:txBody>
      </p:sp>
      <p:cxnSp>
        <p:nvCxnSpPr>
          <p:cNvPr id="5" name="Прямая соединительная линия 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sp>
        <p:nvSpPr>
          <p:cNvPr id="2" name="Прямоугольник 1"/>
          <p:cNvSpPr/>
          <p:nvPr/>
        </p:nvSpPr>
        <p:spPr>
          <a:xfrm>
            <a:off x="755576" y="836712"/>
            <a:ext cx="3616375"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Увеличиваем быстродействие</a:t>
            </a:r>
            <a:endParaRPr lang="ru-RU" u="sng"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755576" y="1252498"/>
            <a:ext cx="7920880" cy="1600438"/>
          </a:xfrm>
          <a:prstGeom prst="rect">
            <a:avLst/>
          </a:prstGeom>
        </p:spPr>
        <p:txBody>
          <a:bodyPr wrap="square">
            <a:spAutoFit/>
          </a:bodyPr>
          <a:lstStyle/>
          <a:p>
            <a:r>
              <a:rPr lang="ru-RU" sz="1400" dirty="0"/>
              <a:t>Невозможность значительного увеличения технологических параметров магнитных дисков влечет за собой необходимость поиска других путей, одним из которых является параллельная обработка. </a:t>
            </a:r>
          </a:p>
          <a:p>
            <a:pPr algn="just"/>
            <a:r>
              <a:rPr lang="ru-RU" sz="1400" dirty="0"/>
              <a:t>Если расположить блок данных по N дискам некоторого массива и организовать это размещение так, чтобы существовала возможность одновременного считывания информации, то этот блок можно будет считать в N раз быстрее, (без учёта времени формирования блока). Поскольку все данные передаются параллельно, это архитектурное решение называется </a:t>
            </a:r>
            <a:r>
              <a:rPr lang="en-US" sz="1400" dirty="0"/>
              <a:t>parallel-access array</a:t>
            </a:r>
            <a:r>
              <a:rPr lang="ru-RU" sz="1400" dirty="0"/>
              <a:t> (массив с параллельным доступом). </a:t>
            </a:r>
          </a:p>
        </p:txBody>
      </p:sp>
      <p:pic>
        <p:nvPicPr>
          <p:cNvPr id="25602" name="Picture 2" descr="raids_1"/>
          <p:cNvPicPr>
            <a:picLocks noChangeAspect="1" noChangeArrowheads="1"/>
          </p:cNvPicPr>
          <p:nvPr/>
        </p:nvPicPr>
        <p:blipFill rotWithShape="1">
          <a:blip r:embed="rId2">
            <a:extLst>
              <a:ext uri="{28A0092B-C50C-407E-A947-70E740481C1C}">
                <a14:useLocalDpi xmlns:a14="http://schemas.microsoft.com/office/drawing/2010/main" val="0"/>
              </a:ext>
            </a:extLst>
          </a:blip>
          <a:srcRect b="11803"/>
          <a:stretch/>
        </p:blipFill>
        <p:spPr bwMode="auto">
          <a:xfrm>
            <a:off x="2422544" y="3284984"/>
            <a:ext cx="4097337" cy="19251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358579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118</a:t>
            </a:fld>
            <a:endParaRPr lang="ru-RU" dirty="0"/>
          </a:p>
        </p:txBody>
      </p:sp>
      <p:pic>
        <p:nvPicPr>
          <p:cNvPr id="26626" name="Picture 2" descr="raids_2"/>
          <p:cNvPicPr>
            <a:picLocks noChangeAspect="1" noChangeArrowheads="1"/>
          </p:cNvPicPr>
          <p:nvPr/>
        </p:nvPicPr>
        <p:blipFill rotWithShape="1">
          <a:blip r:embed="rId2">
            <a:extLst>
              <a:ext uri="{28A0092B-C50C-407E-A947-70E740481C1C}">
                <a14:useLocalDpi xmlns:a14="http://schemas.microsoft.com/office/drawing/2010/main" val="0"/>
              </a:ext>
            </a:extLst>
          </a:blip>
          <a:srcRect b="11442"/>
          <a:stretch/>
        </p:blipFill>
        <p:spPr bwMode="auto">
          <a:xfrm>
            <a:off x="2483768" y="3284984"/>
            <a:ext cx="4097337" cy="17727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611560" y="1309410"/>
            <a:ext cx="8064896" cy="1384995"/>
          </a:xfrm>
          <a:prstGeom prst="rect">
            <a:avLst/>
          </a:prstGeom>
        </p:spPr>
        <p:txBody>
          <a:bodyPr wrap="square">
            <a:spAutoFit/>
          </a:bodyPr>
          <a:lstStyle/>
          <a:p>
            <a:pPr indent="180975" algn="just"/>
            <a:r>
              <a:rPr lang="ru-RU" sz="1400" dirty="0"/>
              <a:t>Массивы с параллельным доступом обычно используются для приложений, требующих передачи данных большого размера. </a:t>
            </a:r>
          </a:p>
          <a:p>
            <a:pPr indent="180975" algn="just"/>
            <a:r>
              <a:rPr lang="ru-RU" sz="1400" dirty="0"/>
              <a:t>Некоторые задачи, наоборот, характерны большим количеством малых запросов. К таким задачам относятся, например, задачи обработки баз данных. Располагая записи базы данных по дискам массива, можно распределить загрузку, независимо позиционируя диски. Такую архитектуру принято называть </a:t>
            </a:r>
            <a:r>
              <a:rPr lang="en-US" sz="1400" dirty="0"/>
              <a:t>independent-access array</a:t>
            </a:r>
            <a:r>
              <a:rPr lang="ru-RU" sz="1400" dirty="0"/>
              <a:t> (массив с независимым доступом).</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807021" y="940078"/>
            <a:ext cx="3003066"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Распределение нагрузки</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3585799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119</a:t>
            </a:fld>
            <a:endParaRPr lang="ru-RU" dirty="0"/>
          </a:p>
        </p:txBody>
      </p:sp>
      <p:sp>
        <p:nvSpPr>
          <p:cNvPr id="2" name="Прямоугольник 1"/>
          <p:cNvSpPr/>
          <p:nvPr/>
        </p:nvSpPr>
        <p:spPr>
          <a:xfrm>
            <a:off x="845466" y="980728"/>
            <a:ext cx="3853171"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Увеличение отказоустойчивости</a:t>
            </a:r>
            <a:endParaRPr lang="ru-RU" u="sng"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755576" y="1393191"/>
            <a:ext cx="7992888" cy="4185761"/>
          </a:xfrm>
          <a:prstGeom prst="rect">
            <a:avLst/>
          </a:prstGeom>
        </p:spPr>
        <p:txBody>
          <a:bodyPr wrap="square">
            <a:spAutoFit/>
          </a:bodyPr>
          <a:lstStyle/>
          <a:p>
            <a:pPr indent="180975" algn="just"/>
            <a:r>
              <a:rPr lang="ru-RU" sz="1400" dirty="0"/>
              <a:t>К сожалению, при увеличении количества дисков в массиве, надежность всего массива уменьшается. При независимых отказах и экспоненциальном законе распределения наработки на отказ, MTTF всего массива (</a:t>
            </a:r>
            <a:r>
              <a:rPr lang="en-US" sz="1400" dirty="0"/>
              <a:t>mean time to failure </a:t>
            </a:r>
            <a:r>
              <a:rPr lang="ru-RU" sz="1400" dirty="0"/>
              <a:t>- среднее время безотказной работы) вычисляется по формуле </a:t>
            </a:r>
            <a:r>
              <a:rPr lang="ru-RU" sz="1400" dirty="0" err="1"/>
              <a:t>MTTFarray</a:t>
            </a:r>
            <a:r>
              <a:rPr lang="ru-RU" sz="1400" dirty="0"/>
              <a:t> = </a:t>
            </a:r>
            <a:r>
              <a:rPr lang="ru-RU" sz="1400" dirty="0" err="1"/>
              <a:t>MMTFhdd</a:t>
            </a:r>
            <a:r>
              <a:rPr lang="ru-RU" sz="1400" dirty="0"/>
              <a:t>/</a:t>
            </a:r>
            <a:r>
              <a:rPr lang="ru-RU" sz="1400" dirty="0" err="1"/>
              <a:t>Nhdd</a:t>
            </a:r>
            <a:r>
              <a:rPr lang="ru-RU" sz="1400" dirty="0"/>
              <a:t> (</a:t>
            </a:r>
            <a:r>
              <a:rPr lang="ru-RU" sz="1400" dirty="0" err="1"/>
              <a:t>MMTFhdd</a:t>
            </a:r>
            <a:r>
              <a:rPr lang="ru-RU" sz="1400" dirty="0"/>
              <a:t> - среднее время безотказной работы одного диска; NHDD - количество дисков). </a:t>
            </a:r>
          </a:p>
          <a:p>
            <a:pPr indent="180975" algn="just"/>
            <a:r>
              <a:rPr lang="ru-RU" sz="1400" dirty="0"/>
              <a:t>Таким образом, возникает необходимость повышения отказоустойчивости дисковых массивов. Для повышения отказоустойчивости массивов используют избыточное кодирование. Существует два основных типа кодирования, которые применяются в избыточных дисковых массивах - это дублирование и четность. </a:t>
            </a:r>
          </a:p>
          <a:p>
            <a:pPr indent="180975" algn="just"/>
            <a:r>
              <a:rPr lang="ru-RU" sz="1400" dirty="0"/>
              <a:t>Дублирование, или </a:t>
            </a:r>
            <a:r>
              <a:rPr lang="ru-RU" sz="1400" dirty="0" err="1"/>
              <a:t>зеркализация</a:t>
            </a:r>
            <a:r>
              <a:rPr lang="ru-RU" sz="1400" dirty="0"/>
              <a:t> - наиболее часто используются в дисковых массивах. Простые зеркальные системы используют две копии данных, каждая копия размещается на отдельных дисках. Это схема достаточно проста и не требует дополнительных аппаратных затрат, но имеет один существенный недостаток - она использует 50% дискового пространства для хранения копии информации. </a:t>
            </a:r>
          </a:p>
          <a:p>
            <a:pPr indent="180975" algn="just"/>
            <a:r>
              <a:rPr lang="ru-RU" sz="1400" dirty="0"/>
              <a:t>Второй способ реализации избыточных дисковых массивов - использование избыточного кодирования с помощью вычисления четности. Четность вычисляется как операция XOR всех символов в слове данных. Использование четности в избыточных дисковых массивах уменьшает накладные расходы до величины, исчисляемой формулой: </a:t>
            </a:r>
            <a:r>
              <a:rPr lang="ru-RU" sz="1400" dirty="0" err="1"/>
              <a:t>НРhdd</a:t>
            </a:r>
            <a:r>
              <a:rPr lang="ru-RU" sz="1400" dirty="0"/>
              <a:t>=1/</a:t>
            </a:r>
            <a:r>
              <a:rPr lang="ru-RU" sz="1400" dirty="0" err="1"/>
              <a:t>Nhdd</a:t>
            </a:r>
            <a:r>
              <a:rPr lang="ru-RU" sz="1400" dirty="0"/>
              <a:t> (</a:t>
            </a:r>
            <a:r>
              <a:rPr lang="ru-RU" sz="1400" dirty="0" err="1"/>
              <a:t>НРhdd</a:t>
            </a:r>
            <a:r>
              <a:rPr lang="ru-RU" sz="1400" dirty="0"/>
              <a:t> - накладные расходы; </a:t>
            </a:r>
            <a:r>
              <a:rPr lang="ru-RU" sz="1400" dirty="0" err="1"/>
              <a:t>Nhdd</a:t>
            </a:r>
            <a:r>
              <a:rPr lang="ru-RU" sz="1400" dirty="0"/>
              <a:t> - количество дисков в массиве). </a:t>
            </a:r>
          </a:p>
        </p:txBody>
      </p:sp>
      <p:sp>
        <p:nvSpPr>
          <p:cNvPr id="8" name="Заголовок 1"/>
          <p:cNvSpPr txBox="1">
            <a:spLocks/>
          </p:cNvSpPr>
          <p:nvPr/>
        </p:nvSpPr>
        <p:spPr>
          <a:xfrm>
            <a:off x="755576" y="260648"/>
            <a:ext cx="7920880" cy="648072"/>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b="1" smtClean="0"/>
              <a:t>RAID Levels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35857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12</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2862322"/>
          </a:xfrm>
          <a:prstGeom prst="rect">
            <a:avLst/>
          </a:prstGeom>
          <a:noFill/>
        </p:spPr>
        <p:txBody>
          <a:bodyPr wrap="square" rtlCol="0">
            <a:spAutoFit/>
          </a:bodyPr>
          <a:lstStyle/>
          <a:p>
            <a:pPr lvl="0" algn="just"/>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a:t>Запоминающие устройства.</a:t>
            </a:r>
            <a:r>
              <a:rPr lang="ru-RU" sz="1200" dirty="0"/>
              <a:t> </a:t>
            </a:r>
            <a:r>
              <a:rPr lang="ru-RU" sz="1200" b="1" dirty="0"/>
              <a:t>Классификация, принцип работы, основные характеристики. </a:t>
            </a:r>
            <a:r>
              <a:rPr lang="ru-RU" sz="1200" dirty="0"/>
              <a:t>Оперативные и постоянные ЗУ. Адресное пространство ЗУ. Ячейка памяти (ЯП), статические и динамические ЯП. Основные характеристики ЗУ: объем, разрядность, время записи и считывания Техническая реализация модулей памяти. Накопитель на жестком магнитном диске. Принцип работы, основные характеристики. Низкоуровневая структура дисков: дорожки, сектора, цилиндры. Логические диски. Загрузочный сектор, таблицы размещения файлов. Другие накопители на магнитных дисках Накопители на оптических дисках, их технические характеристики. Принципы записи на оптических дисках, их разновидности. </a:t>
            </a:r>
            <a:r>
              <a:rPr lang="ru-RU" sz="1200" dirty="0" err="1"/>
              <a:t>Flash</a:t>
            </a:r>
            <a:r>
              <a:rPr lang="ru-RU" sz="1200" dirty="0"/>
              <a:t>-запоминающие устройства. </a:t>
            </a:r>
          </a:p>
          <a:p>
            <a:pPr marL="171450" lvl="0" indent="-171450" algn="just">
              <a:buFont typeface="Arial" pitchFamily="34" charset="0"/>
              <a:buChar char="•"/>
            </a:pPr>
            <a:r>
              <a:rPr lang="ru-RU" sz="1200" b="1" dirty="0"/>
              <a:t>Устройства ввода-вывода данных</a:t>
            </a:r>
            <a:r>
              <a:rPr lang="ru-RU" sz="1200" dirty="0"/>
              <a:t>. Мониторы. Принципы работы мониторов различных типов. Основные характеристики мониторов. Видеоадаптер: назначение, основные характеристики. Клавиатура, разновидности клавиатур. Манипулятор типа «мышь». Принтеры и сканнеры. Мультимедийный проектор.</a:t>
            </a:r>
          </a:p>
          <a:p>
            <a:pPr marL="171450" lvl="0" indent="-171450" algn="just">
              <a:buFont typeface="Arial" pitchFamily="34" charset="0"/>
              <a:buChar char="•"/>
            </a:pPr>
            <a:r>
              <a:rPr lang="ru-RU" sz="1200" b="1" dirty="0"/>
              <a:t>Программное обеспечение</a:t>
            </a:r>
            <a:r>
              <a:rPr lang="ru-RU" sz="1200" dirty="0"/>
              <a:t>. Виды программного обеспечения и их характеристики.</a:t>
            </a:r>
            <a:r>
              <a:rPr lang="ru-RU" sz="1200" b="1" dirty="0"/>
              <a:t> </a:t>
            </a:r>
            <a:r>
              <a:rPr lang="ru-RU" sz="1200" dirty="0"/>
              <a:t>Системное (базовое, служебное) и прикладное программное обеспечение (ПО). Пакеты прикладных программ (ППП). Общие и специализированные ППП. Универсальные пакеты инженерных и научных расчетов. Отраслевые специализированные пакеты. Системы автоматизированного проектирования. </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04986243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120</a:t>
            </a:fld>
            <a:endParaRPr lang="ru-RU" dirty="0"/>
          </a:p>
        </p:txBody>
      </p:sp>
      <p:sp>
        <p:nvSpPr>
          <p:cNvPr id="2" name="Прямоугольник 1"/>
          <p:cNvSpPr/>
          <p:nvPr/>
        </p:nvSpPr>
        <p:spPr>
          <a:xfrm>
            <a:off x="827584" y="836712"/>
            <a:ext cx="3208122"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История и развитие RAID</a:t>
            </a:r>
            <a:endParaRPr lang="ru-RU" u="sng"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755576" y="1268760"/>
            <a:ext cx="8064896" cy="5078313"/>
          </a:xfrm>
          <a:prstGeom prst="rect">
            <a:avLst/>
          </a:prstGeom>
        </p:spPr>
        <p:txBody>
          <a:bodyPr wrap="square">
            <a:spAutoFit/>
          </a:bodyPr>
          <a:lstStyle/>
          <a:p>
            <a:pPr indent="180975" algn="just"/>
            <a:r>
              <a:rPr lang="ru-RU" sz="1200" dirty="0"/>
              <a:t>Несмотря на то, что системы хранения данных, основанные на магнитных дисках, производятся уже 50 лет, массовое производство отказоустойчивых систем началось совсем недавно. Дисковые массивы с избыточностью данных, которые принято называть RAID (</a:t>
            </a:r>
            <a:r>
              <a:rPr lang="en-US" sz="1200" dirty="0"/>
              <a:t>redundant arrays of inexpensive</a:t>
            </a:r>
            <a:r>
              <a:rPr lang="ru-RU" sz="1200" dirty="0"/>
              <a:t> </a:t>
            </a:r>
            <a:r>
              <a:rPr lang="ru-RU" sz="1200" dirty="0" err="1"/>
              <a:t>disks</a:t>
            </a:r>
            <a:r>
              <a:rPr lang="ru-RU" sz="1200" dirty="0"/>
              <a:t> - избыточный массив недорогих дисков) были представлены исследователями (</a:t>
            </a:r>
            <a:r>
              <a:rPr lang="ru-RU" sz="1200" dirty="0" err="1"/>
              <a:t>Петтерсон</a:t>
            </a:r>
            <a:r>
              <a:rPr lang="ru-RU" sz="1200" dirty="0"/>
              <a:t>, </a:t>
            </a:r>
            <a:r>
              <a:rPr lang="ru-RU" sz="1200" dirty="0" err="1"/>
              <a:t>Гибсон</a:t>
            </a:r>
            <a:r>
              <a:rPr lang="ru-RU" sz="1200" dirty="0"/>
              <a:t> и </a:t>
            </a:r>
            <a:r>
              <a:rPr lang="ru-RU" sz="1200" dirty="0" err="1"/>
              <a:t>Катц</a:t>
            </a:r>
            <a:r>
              <a:rPr lang="ru-RU" sz="1200" dirty="0"/>
              <a:t>) из Калифорнийского университета в Беркли в 1987 году. Но широкое распространение RAID системы получили только тогда, когда диски, которые подходят для использования в избыточных массивах стали доступны и достаточно производительны. Со времени представления официального доклада о RAID в 1988 году, исследования в сфере избыточных дисковых массивов начали бурно развиваться, в попытке обеспечить широкий спектр решений в сфере компромисса - цена-производительность-надежность. </a:t>
            </a:r>
          </a:p>
          <a:p>
            <a:pPr indent="180975" algn="just"/>
            <a:r>
              <a:rPr lang="ru-RU" sz="1200" dirty="0"/>
              <a:t>RAID 0 был представлен индустрией как определение не отказоустойчивого дискового массива. RAID 1 был определен как зеркальный дисковый массив. RAID 2 зарезервирован для массивов, которые применяют код Хемминга. Уровни RAID 3, 4, 5 используют четность для защиты данных от одиночных неисправностей. Именно эти уровни, включительно по 5-й были представлены в Беркли, и эта систематика RAID была принята как стандарт де-факто. </a:t>
            </a:r>
          </a:p>
          <a:p>
            <a:pPr indent="180975" algn="just"/>
            <a:r>
              <a:rPr lang="ru-RU" sz="1200" dirty="0"/>
              <a:t>Для стандартизации продуктов RAID в 1992 году был организован промышленный консорциум - RAID </a:t>
            </a:r>
            <a:r>
              <a:rPr lang="ru-RU" sz="1200" dirty="0" err="1"/>
              <a:t>Advisory</a:t>
            </a:r>
            <a:r>
              <a:rPr lang="ru-RU" sz="1200" dirty="0"/>
              <a:t> </a:t>
            </a:r>
            <a:r>
              <a:rPr lang="ru-RU" sz="1200" dirty="0" err="1"/>
              <a:t>Board</a:t>
            </a:r>
            <a:r>
              <a:rPr lang="ru-RU" sz="1200" dirty="0"/>
              <a:t>. </a:t>
            </a:r>
          </a:p>
          <a:p>
            <a:pPr indent="180975" algn="just"/>
            <a:r>
              <a:rPr lang="ru-RU" sz="1200" dirty="0"/>
              <a:t>Уровни RAID 3,4,5 достаточно популярны, имеют хороший коэффициент использования дискового пространства, но у них есть один существенный недостаток - они устойчивы только к одиночным неисправностям. Особенно это актуально при использовании большого количества дисков, когда вероятность одновременного простоя более чем одного устройства увеличивается. Кроме того, для них характерно длительное восстановление, что также накладывает некоторые ограничения для их использования. </a:t>
            </a:r>
          </a:p>
          <a:p>
            <a:pPr indent="180975" algn="just"/>
            <a:r>
              <a:rPr lang="ru-RU" sz="1200" dirty="0"/>
              <a:t>На сегодняшний день разработано достаточно большое количество архитектур, которые обеспечивают работоспособность массива при одновременном отказе любых двух дисков без потери данных. Среди всего множества стоит отметить </a:t>
            </a:r>
            <a:r>
              <a:rPr lang="en-US" sz="1200" dirty="0"/>
              <a:t>two-dimensional parity </a:t>
            </a:r>
            <a:r>
              <a:rPr lang="ru-RU" sz="1200" dirty="0"/>
              <a:t>(</a:t>
            </a:r>
            <a:r>
              <a:rPr lang="ru-RU" sz="1200" dirty="0" err="1"/>
              <a:t>двухпространственная</a:t>
            </a:r>
            <a:r>
              <a:rPr lang="ru-RU" sz="1200" dirty="0"/>
              <a:t> четность) и EVENODD, которые для кодирования используют четность, и RAID 6, в котором используется кодирование </a:t>
            </a:r>
            <a:r>
              <a:rPr lang="ru-RU" sz="1200" dirty="0" err="1"/>
              <a:t>Reed-Solomon</a:t>
            </a:r>
            <a:r>
              <a:rPr lang="ru-RU" sz="1200" dirty="0"/>
              <a:t>. </a:t>
            </a:r>
          </a:p>
          <a:p>
            <a:pPr indent="180975" algn="just"/>
            <a:r>
              <a:rPr lang="ru-RU" sz="1200" dirty="0"/>
              <a:t>В схеме использующей </a:t>
            </a:r>
            <a:r>
              <a:rPr lang="ru-RU" sz="1200" dirty="0" err="1"/>
              <a:t>двухпространственную</a:t>
            </a:r>
            <a:r>
              <a:rPr lang="ru-RU" sz="1200" dirty="0"/>
              <a:t> четность, каждый блок данных участвует в построении двух независимых кодовых слов. Таким образом, если из строя выходит второй диск в том же кодовом слове, для реконструкции данных используется другое кодовое слово. </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3585799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121</a:t>
            </a:fld>
            <a:endParaRPr lang="ru-RU" dirty="0"/>
          </a:p>
        </p:txBody>
      </p:sp>
      <p:sp>
        <p:nvSpPr>
          <p:cNvPr id="4" name="Rectangle 3"/>
          <p:cNvSpPr>
            <a:spLocks noChangeArrowheads="1"/>
          </p:cNvSpPr>
          <p:nvPr/>
        </p:nvSpPr>
        <p:spPr bwMode="auto">
          <a:xfrm>
            <a:off x="323503" y="908720"/>
            <a:ext cx="8496994"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180975" algn="just"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Минимальная избыточность в таком массиве достигается при равном количестве столбцов и строчек. И равна: 2 x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Square</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NDisk</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(в "квадрат").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Если же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двухпространственный</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массив не будет организован в "квадрат", то при реализации вышеуказанной схемы избыточность будет выше.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Архитектура EVENODD имеет похожую на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двухпространственную</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четность схему отказоустойчивости, но другое размещение информационных блоков, которое гарантирует минимальное избыточное использование емкостей. Так же как и в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двухпространственной</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четности каждый блок данных участвует в построении двух независимый кодовых слов, но слова размещены таким образом, что коэффициент избыточности постоянен (в отличие от предыдущей схемы) и равен: 2 x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Square</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NDisk</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Используя два символа для проверки, четность и недвоичные коды, слово данных может быть сконструировано таким образом, чтобы обеспечить отказоустойчивость при возникновении двойной неисправности. Такая схема известна как RAID 6. Недвоичный код, построенный на основе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Reed-Solomon</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кодирования, обычно вычисляется с использованием таблиц или как итерационный процесс с использованием линейных регистров с обратной связью, а это - относительно сложная операция, требующая специализированных аппаратных средств.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Учитывая то, что применение классических вариантов RAID, реализующих для многих приложений достаточную отказоустойчивость, имеет часто недопустимо низкое быстродействие, исследователи время от времени реализуют различные ходы, которые помогают увеличить быстродействие RAID систем.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В 1996 г.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Саведж</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и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Вилкс</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предложили AFRAID - часто избыточный массив независимых дисков (A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Frequently</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Redundant</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Array</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of</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Independent</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Disks</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Эта архитектура в некоторой степени приносит отказоустойчивость в жертву быстродействию. Делая попытку компенсировать проблему малой записи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small-write</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problem</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характерную для массивов RAID 5-го уровня, разрешается оставлять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стрипинг</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без вычисления четности на некоторый период времени. Если диск, предназначенный для записи четности, занят, то ее запись откладывается. Теоретически доказано, что 25% уменьшение отказоустойчивости может увеличить быстродействие на 97%. AFRAID фактически изменяет модель отказов массивов устойчивых к одиночным неисправностям, поскольку кодовое слово, которое не имеет обновленной четности, восприимчиво к отказам дисков. </a:t>
            </a:r>
            <a:endParaRPr kumimoji="0" lang="ru-RU" sz="11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ea typeface="Times New Roman" pitchFamily="18" charset="0"/>
                <a:cs typeface="Arial" pitchFamily="34" charset="0"/>
              </a:rPr>
              <a:t>Вместо того чтобы приносить в жертву отказоустойчивость, можно использовать такие традиционные способы увеличения быстродействия, как кэширование. Учитывая то, что дисковый трафик имеет пульсирующий характер, можно использовать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кеш</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память с обратной записью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writeback</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cache</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 для хранения данных в момент, когда диски заняты. И если </a:t>
            </a:r>
            <a:r>
              <a:rPr kumimoji="0" lang="ru-RU" sz="1100" b="0" i="0" u="none" strike="noStrike" cap="none" normalizeH="0" baseline="0" dirty="0" err="1" smtClean="0">
                <a:ln>
                  <a:noFill/>
                </a:ln>
                <a:solidFill>
                  <a:schemeClr val="tx1"/>
                </a:solidFill>
                <a:effectLst/>
                <a:ea typeface="Times New Roman" pitchFamily="18" charset="0"/>
                <a:cs typeface="Arial" pitchFamily="34" charset="0"/>
              </a:rPr>
              <a:t>кеш</a:t>
            </a:r>
            <a:r>
              <a:rPr kumimoji="0" lang="ru-RU" sz="1100" b="0" i="0" u="none" strike="noStrike" cap="none" normalizeH="0" baseline="0" dirty="0" smtClean="0">
                <a:ln>
                  <a:noFill/>
                </a:ln>
                <a:solidFill>
                  <a:schemeClr val="tx1"/>
                </a:solidFill>
                <a:effectLst/>
                <a:ea typeface="Times New Roman" pitchFamily="18" charset="0"/>
                <a:cs typeface="Arial" pitchFamily="34" charset="0"/>
              </a:rPr>
              <a:t>-память будет выполнена в виде энергонезависимой памяти, тогда, в случае исчезновения питания, данные будут сохранены. Кроме того, отложенные дисковые операции, дают возможность объединить в произвольном порядке малые блоки для выполнения более эффективных дисковых операций. </a:t>
            </a:r>
            <a:endParaRPr kumimoji="0" lang="ru-RU" sz="1100" b="0" i="0" u="none" strike="noStrike" cap="none" normalizeH="0" baseline="0" dirty="0" smtClean="0">
              <a:ln>
                <a:noFill/>
              </a:ln>
              <a:solidFill>
                <a:schemeClr val="tx1"/>
              </a:solidFill>
              <a:effectLst/>
              <a:cs typeface="Arial" pitchFamily="34" charset="0"/>
            </a:endParaRP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40085212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122</a:t>
            </a:fld>
            <a:endParaRPr lang="ru-RU" dirty="0"/>
          </a:p>
        </p:txBody>
      </p:sp>
      <p:sp>
        <p:nvSpPr>
          <p:cNvPr id="4" name="Rectangle 3"/>
          <p:cNvSpPr>
            <a:spLocks noChangeArrowheads="1"/>
          </p:cNvSpPr>
          <p:nvPr/>
        </p:nvSpPr>
        <p:spPr bwMode="auto">
          <a:xfrm>
            <a:off x="611560" y="888395"/>
            <a:ext cx="7881380"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180975"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ea typeface="Times New Roman" pitchFamily="18" charset="0"/>
                <a:cs typeface="Arial" pitchFamily="34" charset="0"/>
              </a:rPr>
              <a:t>Существует также множество архитектур, которые, принося в жертву объем, увеличивают быстродействие. Среди них - отложенная модификация на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log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диск и разнообразные схемы модификации логического размещение данных в физическое, которые позволяют распределять операции в массиве более эффективно. </a:t>
            </a:r>
            <a:endParaRPr kumimoji="0" lang="ru-RU" sz="12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ea typeface="Times New Roman" pitchFamily="18" charset="0"/>
                <a:cs typeface="Arial" pitchFamily="34" charset="0"/>
              </a:rPr>
              <a:t>Один из вариантов -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parity</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logging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(регистрация четности), который предполагает решение проблемы малой записи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small-write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problem</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и более эффективного использования дисков. Регистрация четности предполагает отложение изменения четности в RAID 5, записывая ее в FIFO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log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(журнал регистраций типа FIFO), который размещен частично в памяти контроллера и частично на диске. Учитывая то, что доступ к полному треку в среднем в 10 раз более эффективен, чем доступ к сектору, с помощью регистрации четности собираются большие количества данных модифицированной четности, которые потом все вместе записываются на диск, предназначенный для хранения четности по всему треку. </a:t>
            </a:r>
            <a:endParaRPr kumimoji="0" lang="ru-RU" sz="12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ea typeface="Times New Roman" pitchFamily="18" charset="0"/>
                <a:cs typeface="Arial" pitchFamily="34" charset="0"/>
              </a:rPr>
              <a:t>Архитектура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floating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data</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parity</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(плавающие данные и четность), которая разрешает перераспределить физическое размещение дисковых блоков. Свободные сектора размещаются на каждом цилиндре для уменьшения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rotational</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latency</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(задержки вращения), данные и четность размещаются на этих свободных местах. Для того, чтобы обеспечить работоспособность при исчезновении питания, карту четности и данных нужно сохранять в энергонезависимой памяти. Если потерять карту размещения все данные в массиве будут потеряны. </a:t>
            </a:r>
            <a:endParaRPr kumimoji="0" lang="ru-RU" sz="1200" b="0" i="0" u="none" strike="noStrike" cap="none" normalizeH="0" baseline="0" dirty="0" smtClean="0">
              <a:ln>
                <a:noFill/>
              </a:ln>
              <a:solidFill>
                <a:schemeClr val="tx1"/>
              </a:solidFill>
              <a:effectLst/>
              <a:cs typeface="Arial" pitchFamily="34" charset="0"/>
            </a:endParaRPr>
          </a:p>
          <a:p>
            <a:pPr marR="0" lvl="0" indent="180975"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Virtual</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stripping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 представляет собой архитектуру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floating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data</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and</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parity</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с использованием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writeback</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cache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Естественно реализуя положительные стороны обеих. </a:t>
            </a:r>
            <a:endParaRPr kumimoji="0" lang="ru-RU" sz="1200" b="0" i="0" u="none" strike="noStrike" cap="none" normalizeH="0" baseline="0" dirty="0" smtClean="0">
              <a:ln>
                <a:noFill/>
              </a:ln>
              <a:solidFill>
                <a:schemeClr val="tx1"/>
              </a:solidFill>
              <a:effectLst/>
              <a:cs typeface="Arial" pitchFamily="34" charset="0"/>
            </a:endParaRP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10" name="Picture 2" descr="raids_3"/>
          <p:cNvPicPr>
            <a:picLocks noChangeAspect="1" noChangeArrowheads="1"/>
          </p:cNvPicPr>
          <p:nvPr/>
        </p:nvPicPr>
        <p:blipFill rotWithShape="1">
          <a:blip r:embed="rId2">
            <a:extLst>
              <a:ext uri="{28A0092B-C50C-407E-A947-70E740481C1C}">
                <a14:useLocalDpi xmlns:a14="http://schemas.microsoft.com/office/drawing/2010/main" val="0"/>
              </a:ext>
            </a:extLst>
          </a:blip>
          <a:srcRect b="7473"/>
          <a:stretch/>
        </p:blipFill>
        <p:spPr bwMode="auto">
          <a:xfrm>
            <a:off x="2853926" y="4221088"/>
            <a:ext cx="3436147" cy="188101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90229455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123</a:t>
            </a:fld>
            <a:endParaRPr lang="ru-RU" dirty="0"/>
          </a:p>
        </p:txBody>
      </p:sp>
      <p:sp>
        <p:nvSpPr>
          <p:cNvPr id="4" name="Rectangle 3"/>
          <p:cNvSpPr>
            <a:spLocks noChangeArrowheads="1"/>
          </p:cNvSpPr>
          <p:nvPr/>
        </p:nvSpPr>
        <p:spPr bwMode="auto">
          <a:xfrm>
            <a:off x="395536" y="1052736"/>
            <a:ext cx="8508776"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180975" algn="just" eaLnBrk="0" fontAlgn="base" hangingPunct="0">
              <a:spcBef>
                <a:spcPct val="0"/>
              </a:spcBef>
              <a:spcAft>
                <a:spcPct val="0"/>
              </a:spcAft>
            </a:pPr>
            <a:r>
              <a:rPr lang="ru-RU" sz="1200" dirty="0">
                <a:ea typeface="Times New Roman" pitchFamily="18" charset="0"/>
                <a:cs typeface="Arial" pitchFamily="34" charset="0"/>
              </a:rPr>
              <a:t>Кроме того, существуют и другие способы повышения быстродействия, например распределение RAID операций. В свое время фирма </a:t>
            </a:r>
            <a:r>
              <a:rPr lang="ru-RU" sz="1200" dirty="0" err="1">
                <a:ea typeface="Times New Roman" pitchFamily="18" charset="0"/>
                <a:cs typeface="Arial" pitchFamily="34" charset="0"/>
              </a:rPr>
              <a:t>Seagate</a:t>
            </a:r>
            <a:r>
              <a:rPr lang="ru-RU" sz="1200" dirty="0">
                <a:ea typeface="Times New Roman" pitchFamily="18" charset="0"/>
                <a:cs typeface="Arial" pitchFamily="34" charset="0"/>
              </a:rPr>
              <a:t> встроила поддержку RAID операций в свои диски с интерфейсом </a:t>
            </a:r>
            <a:r>
              <a:rPr lang="ru-RU" sz="1200" dirty="0" err="1">
                <a:ea typeface="Times New Roman" pitchFamily="18" charset="0"/>
                <a:cs typeface="Arial" pitchFamily="34" charset="0"/>
              </a:rPr>
              <a:t>Fibre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Chanel</a:t>
            </a:r>
            <a:r>
              <a:rPr lang="ru-RU" sz="1200" dirty="0">
                <a:ea typeface="Times New Roman" pitchFamily="18" charset="0"/>
                <a:cs typeface="Arial" pitchFamily="34" charset="0"/>
              </a:rPr>
              <a:t> и SCSI. Что дало возможность уменьшить трафик между центральным контроллером и дисками в массиве для систем RAID 5. Это было кардинальным новшеством в сфере реализаций RAID, но технология не получила путевки в жизнь, так как некоторые особенности </a:t>
            </a:r>
            <a:r>
              <a:rPr lang="ru-RU" sz="1200" dirty="0" err="1">
                <a:ea typeface="Times New Roman" pitchFamily="18" charset="0"/>
                <a:cs typeface="Arial" pitchFamily="34" charset="0"/>
              </a:rPr>
              <a:t>Fibre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Chanel</a:t>
            </a:r>
            <a:r>
              <a:rPr lang="ru-RU" sz="1200" dirty="0">
                <a:ea typeface="Times New Roman" pitchFamily="18" charset="0"/>
                <a:cs typeface="Arial" pitchFamily="34" charset="0"/>
              </a:rPr>
              <a:t> и SCSI стандартов ослабляют модель отказов для дисковых массивов. </a:t>
            </a:r>
            <a:endParaRPr lang="ru-RU" sz="1200" dirty="0">
              <a:cs typeface="Arial" pitchFamily="34" charset="0"/>
            </a:endParaRPr>
          </a:p>
          <a:p>
            <a:pPr lvl="0" indent="180975" algn="just" eaLnBrk="0" fontAlgn="base" hangingPunct="0">
              <a:spcBef>
                <a:spcPct val="0"/>
              </a:spcBef>
              <a:spcAft>
                <a:spcPct val="0"/>
              </a:spcAft>
            </a:pPr>
            <a:r>
              <a:rPr lang="ru-RU" sz="1200" dirty="0">
                <a:ea typeface="Times New Roman" pitchFamily="18" charset="0"/>
                <a:cs typeface="Arial" pitchFamily="34" charset="0"/>
              </a:rPr>
              <a:t>Для того же RAID 5 была представлена архитектура </a:t>
            </a:r>
            <a:r>
              <a:rPr lang="ru-RU" sz="1200" dirty="0" err="1">
                <a:ea typeface="Times New Roman" pitchFamily="18" charset="0"/>
                <a:cs typeface="Arial" pitchFamily="34" charset="0"/>
              </a:rPr>
              <a:t>TickerTAIP</a:t>
            </a:r>
            <a:r>
              <a:rPr lang="ru-RU" sz="1200" dirty="0">
                <a:ea typeface="Times New Roman" pitchFamily="18" charset="0"/>
                <a:cs typeface="Arial" pitchFamily="34" charset="0"/>
              </a:rPr>
              <a:t>. Выглядит она следующим образом - центральный механизм управления </a:t>
            </a:r>
            <a:r>
              <a:rPr lang="ru-RU" sz="1200" dirty="0" err="1">
                <a:ea typeface="Times New Roman" pitchFamily="18" charset="0"/>
                <a:cs typeface="Arial" pitchFamily="34" charset="0"/>
              </a:rPr>
              <a:t>originator</a:t>
            </a:r>
            <a:r>
              <a:rPr lang="ru-RU" sz="1200" dirty="0">
                <a:ea typeface="Times New Roman" pitchFamily="18" charset="0"/>
                <a:cs typeface="Arial" pitchFamily="34" charset="0"/>
              </a:rPr>
              <a:t> </a:t>
            </a:r>
            <a:r>
              <a:rPr lang="ru-RU" sz="1200" dirty="0" err="1">
                <a:ea typeface="Times New Roman" pitchFamily="18" charset="0"/>
                <a:cs typeface="Arial" pitchFamily="34" charset="0"/>
              </a:rPr>
              <a:t>node</a:t>
            </a:r>
            <a:r>
              <a:rPr lang="ru-RU" sz="1200" dirty="0">
                <a:ea typeface="Times New Roman" pitchFamily="18" charset="0"/>
                <a:cs typeface="Arial" pitchFamily="34" charset="0"/>
              </a:rPr>
              <a:t> (узел-инициатор) получает запросы пользователя, выбирает алгоритм обработки и затем передает работу с диском и четность </a:t>
            </a:r>
            <a:r>
              <a:rPr lang="ru-RU" sz="1200" dirty="0" err="1">
                <a:ea typeface="Times New Roman" pitchFamily="18" charset="0"/>
                <a:cs typeface="Arial" pitchFamily="34" charset="0"/>
              </a:rPr>
              <a:t>worker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node</a:t>
            </a:r>
            <a:r>
              <a:rPr lang="ru-RU" sz="1200" dirty="0">
                <a:ea typeface="Times New Roman" pitchFamily="18" charset="0"/>
                <a:cs typeface="Arial" pitchFamily="34" charset="0"/>
              </a:rPr>
              <a:t> (рабочий узел). Каждый рабочий узел обрабатывает некоторое подмножество дисков в массиве. Как и в модели фирмы </a:t>
            </a:r>
            <a:r>
              <a:rPr lang="ru-RU" sz="1200" dirty="0" err="1">
                <a:ea typeface="Times New Roman" pitchFamily="18" charset="0"/>
                <a:cs typeface="Arial" pitchFamily="34" charset="0"/>
              </a:rPr>
              <a:t>Seagate</a:t>
            </a:r>
            <a:r>
              <a:rPr lang="ru-RU" sz="1200" dirty="0">
                <a:ea typeface="Times New Roman" pitchFamily="18" charset="0"/>
                <a:cs typeface="Arial" pitchFamily="34" charset="0"/>
              </a:rPr>
              <a:t>, рабочие узлы передают данные между собой без участия узла-инициатора. В случае отказа рабочего узла, диски, которые он обслуживал, становятся недоступными. Но если кодовое слово построено так, что каждый его символ обрабатывается отдельным рабочим узлом, то схема отказоустойчивости повторяет RAID 5. Для предупреждения отказов узла-инициатора он дублируется, таким образом, мы получаем архитектуру, устойчивую к отказам любого ее узла. При всех своих положительных чертах эта архитектура страдает от проблемы "ошибки записи" ("</a:t>
            </a:r>
            <a:r>
              <a:rPr lang="ru-RU" sz="1200" dirty="0" err="1">
                <a:ea typeface="Times New Roman" pitchFamily="18" charset="0"/>
                <a:cs typeface="Arial" pitchFamily="34" charset="0"/>
              </a:rPr>
              <a:t>write</a:t>
            </a:r>
            <a:r>
              <a:rPr lang="ru-RU" sz="1200" dirty="0">
                <a:ea typeface="Times New Roman" pitchFamily="18" charset="0"/>
                <a:cs typeface="Arial" pitchFamily="34" charset="0"/>
              </a:rPr>
              <a:t> </a:t>
            </a:r>
            <a:r>
              <a:rPr lang="ru-RU" sz="1200" dirty="0" err="1">
                <a:ea typeface="Times New Roman" pitchFamily="18" charset="0"/>
                <a:cs typeface="Arial" pitchFamily="34" charset="0"/>
              </a:rPr>
              <a:t>hole</a:t>
            </a:r>
            <a:r>
              <a:rPr lang="ru-RU" sz="1200" dirty="0">
                <a:ea typeface="Times New Roman" pitchFamily="18" charset="0"/>
                <a:cs typeface="Arial" pitchFamily="34" charset="0"/>
              </a:rPr>
              <a:t>"). Что подразумевает возникновение ошибки при одновременном изменении кодового слова несколькими пользователями и отказа узла. </a:t>
            </a:r>
            <a:endParaRPr lang="ru-RU" sz="1200" dirty="0">
              <a:cs typeface="Arial" pitchFamily="34" charset="0"/>
            </a:endParaRPr>
          </a:p>
          <a:p>
            <a:pPr lvl="0" indent="180975" algn="just" eaLnBrk="0" fontAlgn="base" hangingPunct="0">
              <a:spcBef>
                <a:spcPct val="0"/>
              </a:spcBef>
              <a:spcAft>
                <a:spcPct val="0"/>
              </a:spcAft>
            </a:pPr>
            <a:r>
              <a:rPr lang="ru-RU" sz="1200" dirty="0">
                <a:ea typeface="Times New Roman" pitchFamily="18" charset="0"/>
                <a:cs typeface="Arial" pitchFamily="34" charset="0"/>
              </a:rPr>
              <a:t>Следует также упомянуть достаточно популярный способ быстрого восстановления RAID - использование свободного диска (</a:t>
            </a:r>
            <a:r>
              <a:rPr lang="ru-RU" sz="1200" dirty="0" err="1">
                <a:ea typeface="Times New Roman" pitchFamily="18" charset="0"/>
                <a:cs typeface="Arial" pitchFamily="34" charset="0"/>
              </a:rPr>
              <a:t>spare</a:t>
            </a:r>
            <a:r>
              <a:rPr lang="ru-RU" sz="1200" dirty="0">
                <a:ea typeface="Times New Roman" pitchFamily="18" charset="0"/>
                <a:cs typeface="Arial" pitchFamily="34" charset="0"/>
              </a:rPr>
              <a:t>). При отказе одного из дисков массива, RAID может быть восстановлен с использованием свободного диска вместо вышедшего из строя. Основной особенностью такой реализации есть то, что система переходит в свое предыдущее (отказоустойчивое состояние без внешнего вмешательства). При использовании архитектуры распределения свободного диска (</a:t>
            </a:r>
            <a:r>
              <a:rPr lang="ru-RU" sz="1200" dirty="0" err="1">
                <a:ea typeface="Times New Roman" pitchFamily="18" charset="0"/>
                <a:cs typeface="Arial" pitchFamily="34" charset="0"/>
              </a:rPr>
              <a:t>distributed</a:t>
            </a:r>
            <a:r>
              <a:rPr lang="ru-RU" sz="1200" dirty="0">
                <a:ea typeface="Times New Roman" pitchFamily="18" charset="0"/>
                <a:cs typeface="Arial" pitchFamily="34" charset="0"/>
              </a:rPr>
              <a:t> </a:t>
            </a:r>
            <a:r>
              <a:rPr lang="ru-RU" sz="1200" dirty="0" err="1">
                <a:ea typeface="Times New Roman" pitchFamily="18" charset="0"/>
                <a:cs typeface="Arial" pitchFamily="34" charset="0"/>
              </a:rPr>
              <a:t>sparing</a:t>
            </a:r>
            <a:r>
              <a:rPr lang="ru-RU" sz="1200" dirty="0">
                <a:ea typeface="Times New Roman" pitchFamily="18" charset="0"/>
                <a:cs typeface="Arial" pitchFamily="34" charset="0"/>
              </a:rPr>
              <a:t>), логические блоки </a:t>
            </a:r>
            <a:r>
              <a:rPr lang="ru-RU" sz="1200" dirty="0" err="1">
                <a:ea typeface="Times New Roman" pitchFamily="18" charset="0"/>
                <a:cs typeface="Arial" pitchFamily="34" charset="0"/>
              </a:rPr>
              <a:t>spare</a:t>
            </a:r>
            <a:r>
              <a:rPr lang="ru-RU" sz="1200" dirty="0">
                <a:ea typeface="Times New Roman" pitchFamily="18" charset="0"/>
                <a:cs typeface="Arial" pitchFamily="34" charset="0"/>
              </a:rPr>
              <a:t> диска распределяются физически по всем дискам массива, снимая необходимость перестройки массива при отказе диска. </a:t>
            </a:r>
            <a:endParaRPr lang="ru-RU" sz="1200" dirty="0">
              <a:cs typeface="Arial" pitchFamily="34" charset="0"/>
            </a:endParaRPr>
          </a:p>
          <a:p>
            <a:pPr lvl="0" indent="180975" algn="just" eaLnBrk="0" fontAlgn="base" hangingPunct="0">
              <a:spcBef>
                <a:spcPct val="0"/>
              </a:spcBef>
              <a:spcAft>
                <a:spcPct val="0"/>
              </a:spcAft>
            </a:pPr>
            <a:r>
              <a:rPr lang="ru-RU" sz="1200" dirty="0">
                <a:ea typeface="Times New Roman" pitchFamily="18" charset="0"/>
                <a:cs typeface="Arial" pitchFamily="34" charset="0"/>
              </a:rPr>
              <a:t>Для того чтобы избежать проблемы восстановления, характерной для классических уровней RAID, используется также архитектура, которая носит название </a:t>
            </a:r>
            <a:r>
              <a:rPr lang="ru-RU" sz="1200" dirty="0" err="1">
                <a:ea typeface="Times New Roman" pitchFamily="18" charset="0"/>
                <a:cs typeface="Arial" pitchFamily="34" charset="0"/>
              </a:rPr>
              <a:t>parity</a:t>
            </a:r>
            <a:r>
              <a:rPr lang="ru-RU" sz="1200" dirty="0">
                <a:ea typeface="Times New Roman" pitchFamily="18" charset="0"/>
                <a:cs typeface="Arial" pitchFamily="34" charset="0"/>
              </a:rPr>
              <a:t> </a:t>
            </a:r>
            <a:r>
              <a:rPr lang="ru-RU" sz="1200" dirty="0" err="1">
                <a:ea typeface="Times New Roman" pitchFamily="18" charset="0"/>
                <a:cs typeface="Arial" pitchFamily="34" charset="0"/>
              </a:rPr>
              <a:t>declustering</a:t>
            </a:r>
            <a:r>
              <a:rPr lang="ru-RU" sz="1200" dirty="0">
                <a:ea typeface="Times New Roman" pitchFamily="18" charset="0"/>
                <a:cs typeface="Arial" pitchFamily="34" charset="0"/>
              </a:rPr>
              <a:t> (распределение четности). Она предполагает размещение меньшего количества логических дисков с большим объемом на физические диски меньшего объема, но большего количества. При использовании этой технологии время реакции системы на запрос во время реконструкции улучшается более чем вдвое, а время реконструкции - значительно уменьшается.</a:t>
            </a:r>
            <a:endParaRPr kumimoji="0" lang="ru-RU" sz="1200" b="0" i="0" u="none" strike="noStrike" cap="none" normalizeH="0" baseline="0" dirty="0" smtClean="0">
              <a:ln>
                <a:noFill/>
              </a:ln>
              <a:solidFill>
                <a:schemeClr val="tx1"/>
              </a:solidFill>
              <a:effectLst/>
              <a:cs typeface="Arial" pitchFamily="34" charset="0"/>
            </a:endParaRP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27895941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124</a:t>
            </a:fld>
            <a:endParaRPr lang="ru-RU" dirty="0"/>
          </a:p>
        </p:txBody>
      </p:sp>
      <p:sp>
        <p:nvSpPr>
          <p:cNvPr id="2" name="Прямоугольник 1"/>
          <p:cNvSpPr/>
          <p:nvPr/>
        </p:nvSpPr>
        <p:spPr>
          <a:xfrm>
            <a:off x="755576" y="836712"/>
            <a:ext cx="4459747"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основных уровней RAID</a:t>
            </a:r>
            <a:endParaRPr lang="ru-RU" u="sng"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827584" y="1206044"/>
            <a:ext cx="7632848" cy="738664"/>
          </a:xfrm>
          <a:prstGeom prst="rect">
            <a:avLst/>
          </a:prstGeom>
        </p:spPr>
        <p:txBody>
          <a:bodyPr wrap="square">
            <a:spAutoFit/>
          </a:bodyPr>
          <a:lstStyle/>
          <a:p>
            <a:pPr algn="just"/>
            <a:r>
              <a:rPr lang="ru-RU" sz="1400" dirty="0" smtClean="0"/>
              <a:t>Перед </a:t>
            </a:r>
            <a:r>
              <a:rPr lang="ru-RU" sz="1400" dirty="0"/>
              <a:t>рассмотрением примем некоторые допущения. Для демонстрации принципов построения RAID систем рассмотрим набор из N дисков (для упрощения N будем считать четным числом), каждый из которых состоит из M блоков. </a:t>
            </a:r>
          </a:p>
        </p:txBody>
      </p:sp>
      <p:pic>
        <p:nvPicPr>
          <p:cNvPr id="28674" name="Picture 2" descr="raids_4"/>
          <p:cNvPicPr>
            <a:picLocks noChangeAspect="1" noChangeArrowheads="1"/>
          </p:cNvPicPr>
          <p:nvPr/>
        </p:nvPicPr>
        <p:blipFill rotWithShape="1">
          <a:blip r:embed="rId2">
            <a:extLst>
              <a:ext uri="{28A0092B-C50C-407E-A947-70E740481C1C}">
                <a14:useLocalDpi xmlns:a14="http://schemas.microsoft.com/office/drawing/2010/main" val="0"/>
              </a:ext>
            </a:extLst>
          </a:blip>
          <a:srcRect b="9267"/>
          <a:stretch/>
        </p:blipFill>
        <p:spPr bwMode="auto">
          <a:xfrm>
            <a:off x="2699792" y="2160151"/>
            <a:ext cx="3467100" cy="148792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839788" y="3830251"/>
            <a:ext cx="7620644" cy="954107"/>
          </a:xfrm>
          <a:prstGeom prst="rect">
            <a:avLst/>
          </a:prstGeom>
        </p:spPr>
        <p:txBody>
          <a:bodyPr wrap="square">
            <a:spAutoFit/>
          </a:bodyPr>
          <a:lstStyle/>
          <a:p>
            <a:pPr algn="just"/>
            <a:r>
              <a:rPr lang="ru-RU" sz="1400" dirty="0"/>
              <a:t>Данные будем обозначать - </a:t>
            </a:r>
            <a:r>
              <a:rPr lang="ru-RU" sz="1400" dirty="0" err="1"/>
              <a:t>Dm,n</a:t>
            </a:r>
            <a:r>
              <a:rPr lang="ru-RU" sz="1400" dirty="0"/>
              <a:t>, где m - число блоков данных, n - число </a:t>
            </a:r>
            <a:r>
              <a:rPr lang="ru-RU" sz="1400" dirty="0" err="1"/>
              <a:t>подблоков</a:t>
            </a:r>
            <a:r>
              <a:rPr lang="ru-RU" sz="1400" dirty="0"/>
              <a:t>, на которые разбивается блок данных D. </a:t>
            </a:r>
          </a:p>
          <a:p>
            <a:pPr algn="just"/>
            <a:r>
              <a:rPr lang="ru-RU" sz="1400" dirty="0"/>
              <a:t>Диски могут подключаться как к одному, так и к нескольким каналам передачи данных. Использование большего количества каналов увеличивает пропускную способность системы.</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829717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125</a:t>
            </a:fld>
            <a:endParaRPr lang="ru-RU" dirty="0"/>
          </a:p>
        </p:txBody>
      </p:sp>
      <p:sp>
        <p:nvSpPr>
          <p:cNvPr id="2" name="Прямоугольник 1"/>
          <p:cNvSpPr/>
          <p:nvPr/>
        </p:nvSpPr>
        <p:spPr>
          <a:xfrm>
            <a:off x="683568" y="908720"/>
            <a:ext cx="7992888" cy="307777"/>
          </a:xfrm>
          <a:prstGeom prst="rect">
            <a:avLst/>
          </a:prstGeom>
        </p:spPr>
        <p:txBody>
          <a:bodyPr wrap="square">
            <a:spAutoFit/>
          </a:bodyPr>
          <a:lstStyle/>
          <a:p>
            <a:r>
              <a:rPr lang="ru-RU" sz="1400" b="1" dirty="0"/>
              <a:t>RAID 0. Дисковый массив без отказоустойчивости (</a:t>
            </a:r>
            <a:r>
              <a:rPr lang="ru-RU" sz="1400" b="1" dirty="0" err="1"/>
              <a:t>Striped</a:t>
            </a:r>
            <a:r>
              <a:rPr lang="ru-RU" sz="1400" b="1" dirty="0"/>
              <a:t> </a:t>
            </a:r>
            <a:r>
              <a:rPr lang="ru-RU" sz="1400" b="1" dirty="0" err="1"/>
              <a:t>Disk</a:t>
            </a:r>
            <a:r>
              <a:rPr lang="ru-RU" sz="1400" b="1" dirty="0"/>
              <a:t> </a:t>
            </a:r>
            <a:r>
              <a:rPr lang="ru-RU" sz="1400" b="1" dirty="0" err="1"/>
              <a:t>Array</a:t>
            </a:r>
            <a:r>
              <a:rPr lang="ru-RU" sz="1400" b="1" dirty="0"/>
              <a:t> </a:t>
            </a:r>
            <a:r>
              <a:rPr lang="ru-RU" sz="1400" b="1" dirty="0" err="1"/>
              <a:t>without</a:t>
            </a:r>
            <a:r>
              <a:rPr lang="ru-RU" sz="1400" b="1" dirty="0"/>
              <a:t> </a:t>
            </a:r>
            <a:r>
              <a:rPr lang="ru-RU" sz="1400" b="1" dirty="0" err="1"/>
              <a:t>Fault</a:t>
            </a:r>
            <a:r>
              <a:rPr lang="ru-RU" sz="1400" b="1" dirty="0"/>
              <a:t> </a:t>
            </a:r>
            <a:r>
              <a:rPr lang="ru-RU" sz="1400" b="1" dirty="0" err="1"/>
              <a:t>Tolerance</a:t>
            </a:r>
            <a:r>
              <a:rPr lang="ru-RU" sz="1400" b="1" dirty="0"/>
              <a:t>)</a:t>
            </a:r>
            <a:endParaRPr lang="ru-RU" sz="1400" dirty="0"/>
          </a:p>
        </p:txBody>
      </p:sp>
      <p:sp>
        <p:nvSpPr>
          <p:cNvPr id="3" name="Прямоугольник 2"/>
          <p:cNvSpPr/>
          <p:nvPr/>
        </p:nvSpPr>
        <p:spPr>
          <a:xfrm>
            <a:off x="683568" y="1195629"/>
            <a:ext cx="7776864" cy="738664"/>
          </a:xfrm>
          <a:prstGeom prst="rect">
            <a:avLst/>
          </a:prstGeom>
        </p:spPr>
        <p:txBody>
          <a:bodyPr wrap="square">
            <a:spAutoFit/>
          </a:bodyPr>
          <a:lstStyle/>
          <a:p>
            <a:pPr algn="just"/>
            <a:r>
              <a:rPr lang="ru-RU" sz="1400" dirty="0"/>
              <a:t>Представляет собой дисковый массив, в котором данные разбиваются на блоки, и каждый блок записываются (или же считывается) на отдельный диск. Таким образом, можно осуществлять несколько операций ввода-вывода одновременно. </a:t>
            </a:r>
          </a:p>
        </p:txBody>
      </p:sp>
      <p:pic>
        <p:nvPicPr>
          <p:cNvPr id="29698" name="Picture 2" descr="raids_5"/>
          <p:cNvPicPr>
            <a:picLocks noChangeAspect="1" noChangeArrowheads="1"/>
          </p:cNvPicPr>
          <p:nvPr/>
        </p:nvPicPr>
        <p:blipFill rotWithShape="1">
          <a:blip r:embed="rId2">
            <a:extLst>
              <a:ext uri="{28A0092B-C50C-407E-A947-70E740481C1C}">
                <a14:useLocalDpi xmlns:a14="http://schemas.microsoft.com/office/drawing/2010/main" val="0"/>
              </a:ext>
            </a:extLst>
          </a:blip>
          <a:srcRect b="10627"/>
          <a:stretch/>
        </p:blipFill>
        <p:spPr bwMode="auto">
          <a:xfrm>
            <a:off x="2099716" y="2090885"/>
            <a:ext cx="4652001" cy="198618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27795" y="4365104"/>
            <a:ext cx="7848872" cy="1754326"/>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наивысшая производительность для приложений требующих интенсивной обработки запросов ввода/вывода и данных большого объема; </a:t>
            </a:r>
          </a:p>
          <a:p>
            <a:pPr marL="285750" lvl="0" indent="-285750">
              <a:buFont typeface="Arial" pitchFamily="34" charset="0"/>
              <a:buChar char="•"/>
            </a:pPr>
            <a:r>
              <a:rPr lang="ru-RU" sz="1200" dirty="0"/>
              <a:t>простота реализации; </a:t>
            </a:r>
          </a:p>
          <a:p>
            <a:pPr marL="285750" lvl="0" indent="-285750">
              <a:buFont typeface="Arial" pitchFamily="34" charset="0"/>
              <a:buChar char="•"/>
            </a:pPr>
            <a:r>
              <a:rPr lang="ru-RU" sz="1200" dirty="0"/>
              <a:t>низкая стоимость на единицу объема. </a:t>
            </a:r>
            <a:endParaRPr lang="ru-RU" sz="1200" dirty="0" smtClean="0"/>
          </a:p>
          <a:p>
            <a:pPr lvl="0"/>
            <a:endParaRPr lang="ru-RU" sz="1200" dirty="0"/>
          </a:p>
          <a:p>
            <a:r>
              <a:rPr lang="ru-RU" sz="1200" b="1" dirty="0"/>
              <a:t>Недостатки: </a:t>
            </a:r>
          </a:p>
          <a:p>
            <a:pPr marL="285750" lvl="0" indent="-285750">
              <a:buFont typeface="Arial" pitchFamily="34" charset="0"/>
              <a:buChar char="•"/>
            </a:pPr>
            <a:r>
              <a:rPr lang="ru-RU" sz="1200" dirty="0"/>
              <a:t>не отказоустойчивое решение; </a:t>
            </a:r>
          </a:p>
          <a:p>
            <a:pPr marL="285750" lvl="0" indent="-285750">
              <a:buFont typeface="Arial" pitchFamily="34" charset="0"/>
              <a:buChar char="•"/>
            </a:pPr>
            <a:r>
              <a:rPr lang="ru-RU" sz="1200" dirty="0"/>
              <a:t>отказ одного диска влечет за собой потерю всех данных массива.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829717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126</a:t>
            </a:fld>
            <a:endParaRPr lang="ru-RU" dirty="0"/>
          </a:p>
        </p:txBody>
      </p:sp>
      <p:sp>
        <p:nvSpPr>
          <p:cNvPr id="2" name="Прямоугольник 1"/>
          <p:cNvSpPr/>
          <p:nvPr/>
        </p:nvSpPr>
        <p:spPr>
          <a:xfrm>
            <a:off x="827584" y="980728"/>
            <a:ext cx="7776864" cy="369332"/>
          </a:xfrm>
          <a:prstGeom prst="rect">
            <a:avLst/>
          </a:prstGeom>
        </p:spPr>
        <p:txBody>
          <a:bodyPr wrap="square">
            <a:spAutoFit/>
          </a:bodyPr>
          <a:lstStyle/>
          <a:p>
            <a:r>
              <a:rPr lang="ru-RU" b="1" dirty="0"/>
              <a:t>RAID 1. Дисковый массив с дублированием или зеркалка (</a:t>
            </a:r>
            <a:r>
              <a:rPr lang="ru-RU" b="1" dirty="0" err="1"/>
              <a:t>mirroring</a:t>
            </a:r>
            <a:r>
              <a:rPr lang="ru-RU" b="1" dirty="0"/>
              <a:t>)</a:t>
            </a:r>
            <a:endParaRPr lang="ru-RU" dirty="0"/>
          </a:p>
        </p:txBody>
      </p:sp>
      <p:sp>
        <p:nvSpPr>
          <p:cNvPr id="3" name="Прямоугольник 2"/>
          <p:cNvSpPr/>
          <p:nvPr/>
        </p:nvSpPr>
        <p:spPr>
          <a:xfrm>
            <a:off x="851222" y="1268760"/>
            <a:ext cx="7897241" cy="954107"/>
          </a:xfrm>
          <a:prstGeom prst="rect">
            <a:avLst/>
          </a:prstGeom>
        </p:spPr>
        <p:txBody>
          <a:bodyPr wrap="square">
            <a:spAutoFit/>
          </a:bodyPr>
          <a:lstStyle/>
          <a:p>
            <a:pPr algn="just"/>
            <a:r>
              <a:rPr lang="ru-RU" sz="1400" dirty="0" err="1"/>
              <a:t>Зеркалирование</a:t>
            </a:r>
            <a:r>
              <a:rPr lang="ru-RU" sz="1400" dirty="0"/>
              <a:t> - традиционный способ для повышения надежности дискового массива небольшого объема. В простейшем варианте используется два диска, на которые записывается одинаковая информация, и в случае отказа одного из них остается его дубль, который продолжает работать в прежнем режиме. </a:t>
            </a:r>
          </a:p>
        </p:txBody>
      </p:sp>
      <p:pic>
        <p:nvPicPr>
          <p:cNvPr id="30722" name="Picture 2" descr="raids_6"/>
          <p:cNvPicPr>
            <a:picLocks noChangeAspect="1" noChangeArrowheads="1"/>
          </p:cNvPicPr>
          <p:nvPr/>
        </p:nvPicPr>
        <p:blipFill rotWithShape="1">
          <a:blip r:embed="rId2">
            <a:extLst>
              <a:ext uri="{28A0092B-C50C-407E-A947-70E740481C1C}">
                <a14:useLocalDpi xmlns:a14="http://schemas.microsoft.com/office/drawing/2010/main" val="0"/>
              </a:ext>
            </a:extLst>
          </a:blip>
          <a:srcRect b="10080"/>
          <a:stretch/>
        </p:blipFill>
        <p:spPr bwMode="auto">
          <a:xfrm>
            <a:off x="2429695" y="2420888"/>
            <a:ext cx="4466303" cy="190145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04528" y="4797152"/>
            <a:ext cx="7974632" cy="1384995"/>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простота реализации; </a:t>
            </a:r>
          </a:p>
          <a:p>
            <a:pPr marL="285750" lvl="0" indent="-285750">
              <a:buFont typeface="Arial" pitchFamily="34" charset="0"/>
              <a:buChar char="•"/>
            </a:pPr>
            <a:r>
              <a:rPr lang="ru-RU" sz="1200" dirty="0"/>
              <a:t>простота восстановления массива в случае отказа (копирование); </a:t>
            </a:r>
          </a:p>
          <a:p>
            <a:pPr marL="285750" lvl="0" indent="-285750">
              <a:buFont typeface="Arial" pitchFamily="34" charset="0"/>
              <a:buChar char="•"/>
            </a:pPr>
            <a:r>
              <a:rPr lang="ru-RU" sz="1200" dirty="0"/>
              <a:t>достаточно высокое быстродействие для приложений с большой интенсивностью запросов. </a:t>
            </a:r>
          </a:p>
          <a:p>
            <a:r>
              <a:rPr lang="ru-RU" sz="1200" b="1" dirty="0"/>
              <a:t>Недостатки: </a:t>
            </a:r>
          </a:p>
          <a:p>
            <a:pPr marL="285750" lvl="0" indent="-285750">
              <a:buFont typeface="Arial" pitchFamily="34" charset="0"/>
              <a:buChar char="•"/>
            </a:pPr>
            <a:r>
              <a:rPr lang="ru-RU" sz="1200" dirty="0"/>
              <a:t>высокая стоимость на единицу объема - 100% избыточность; </a:t>
            </a:r>
          </a:p>
          <a:p>
            <a:pPr marL="285750" lvl="0" indent="-285750">
              <a:buFont typeface="Arial" pitchFamily="34" charset="0"/>
              <a:buChar char="•"/>
            </a:pPr>
            <a:r>
              <a:rPr lang="ru-RU" sz="1200" dirty="0"/>
              <a:t>невысокая скорость передачи данных.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829717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127</a:t>
            </a:fld>
            <a:endParaRPr lang="ru-RU" dirty="0"/>
          </a:p>
        </p:txBody>
      </p:sp>
      <p:sp>
        <p:nvSpPr>
          <p:cNvPr id="2" name="Прямоугольник 1"/>
          <p:cNvSpPr/>
          <p:nvPr/>
        </p:nvSpPr>
        <p:spPr>
          <a:xfrm>
            <a:off x="827584" y="836712"/>
            <a:ext cx="7632848" cy="523220"/>
          </a:xfrm>
          <a:prstGeom prst="rect">
            <a:avLst/>
          </a:prstGeom>
        </p:spPr>
        <p:txBody>
          <a:bodyPr wrap="square">
            <a:spAutoFit/>
          </a:bodyPr>
          <a:lstStyle/>
          <a:p>
            <a:r>
              <a:rPr lang="ru-RU" sz="1400" b="1" dirty="0"/>
              <a:t>RAID 2. Отказоустойчивый дисковый массив с использованием кода Хемминга (</a:t>
            </a:r>
            <a:r>
              <a:rPr lang="ru-RU" sz="1400" b="1" dirty="0" err="1"/>
              <a:t>Hamming</a:t>
            </a:r>
            <a:r>
              <a:rPr lang="ru-RU" sz="1400" b="1" dirty="0"/>
              <a:t> </a:t>
            </a:r>
            <a:r>
              <a:rPr lang="ru-RU" sz="1400" b="1" dirty="0" err="1"/>
              <a:t>Code</a:t>
            </a:r>
            <a:r>
              <a:rPr lang="ru-RU" sz="1400" b="1" dirty="0"/>
              <a:t> ECC).</a:t>
            </a:r>
            <a:endParaRPr lang="ru-RU" sz="1400" dirty="0"/>
          </a:p>
        </p:txBody>
      </p:sp>
      <p:sp>
        <p:nvSpPr>
          <p:cNvPr id="3" name="Прямоугольник 2"/>
          <p:cNvSpPr/>
          <p:nvPr/>
        </p:nvSpPr>
        <p:spPr>
          <a:xfrm>
            <a:off x="827584" y="1359932"/>
            <a:ext cx="7920880" cy="954107"/>
          </a:xfrm>
          <a:prstGeom prst="rect">
            <a:avLst/>
          </a:prstGeom>
        </p:spPr>
        <p:txBody>
          <a:bodyPr wrap="square">
            <a:spAutoFit/>
          </a:bodyPr>
          <a:lstStyle/>
          <a:p>
            <a:pPr algn="just"/>
            <a:r>
              <a:rPr lang="ru-RU" sz="1400" dirty="0"/>
              <a:t>Избыточное кодирование, которое используется в RAID 2, носит название кода Хемминга. Код Хемминга позволяет исправлять одиночные и обнаруживать двойные неисправности. Сегодня активно используется в технологии кодирования данных в оперативной памяти типа ECC. И кодировании данных на магнитных дисках. </a:t>
            </a:r>
          </a:p>
        </p:txBody>
      </p:sp>
      <p:pic>
        <p:nvPicPr>
          <p:cNvPr id="31746" name="Picture 2" descr="raids_7"/>
          <p:cNvPicPr>
            <a:picLocks noChangeAspect="1" noChangeArrowheads="1"/>
          </p:cNvPicPr>
          <p:nvPr/>
        </p:nvPicPr>
        <p:blipFill rotWithShape="1">
          <a:blip r:embed="rId2">
            <a:extLst>
              <a:ext uri="{28A0092B-C50C-407E-A947-70E740481C1C}">
                <a14:useLocalDpi xmlns:a14="http://schemas.microsoft.com/office/drawing/2010/main" val="0"/>
              </a:ext>
            </a:extLst>
          </a:blip>
          <a:srcRect b="14254"/>
          <a:stretch/>
        </p:blipFill>
        <p:spPr bwMode="auto">
          <a:xfrm>
            <a:off x="2523331" y="2492896"/>
            <a:ext cx="4097337" cy="145786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19572" y="4437112"/>
            <a:ext cx="8136904" cy="1754326"/>
          </a:xfrm>
          <a:prstGeom prst="rect">
            <a:avLst/>
          </a:prstGeom>
        </p:spPr>
        <p:txBody>
          <a:bodyPr wrap="square">
            <a:spAutoFit/>
          </a:bodyPr>
          <a:lstStyle/>
          <a:p>
            <a:r>
              <a:rPr lang="ru-RU" sz="1200" b="1" dirty="0" smtClean="0"/>
              <a:t>Преимущества</a:t>
            </a:r>
            <a:r>
              <a:rPr lang="ru-RU" sz="1200" b="1" dirty="0"/>
              <a:t>: </a:t>
            </a:r>
          </a:p>
          <a:p>
            <a:pPr marL="285750" lvl="0" indent="-285750">
              <a:buFont typeface="Arial" pitchFamily="34" charset="0"/>
              <a:buChar char="•"/>
            </a:pPr>
            <a:r>
              <a:rPr lang="ru-RU" sz="1200" dirty="0"/>
              <a:t>быстрая коррекция ошибок ("на лету"); </a:t>
            </a:r>
          </a:p>
          <a:p>
            <a:pPr marL="285750" lvl="0" indent="-285750">
              <a:buFont typeface="Arial" pitchFamily="34" charset="0"/>
              <a:buChar char="•"/>
            </a:pPr>
            <a:r>
              <a:rPr lang="ru-RU" sz="1200" dirty="0"/>
              <a:t>очень высокая скорость передачи данных больших объемов; </a:t>
            </a:r>
          </a:p>
          <a:p>
            <a:pPr marL="285750" lvl="0" indent="-285750">
              <a:buFont typeface="Arial" pitchFamily="34" charset="0"/>
              <a:buChar char="•"/>
            </a:pPr>
            <a:r>
              <a:rPr lang="ru-RU" sz="1200" dirty="0"/>
              <a:t>при увеличении количества дисков, накладные расходы уменьшаются; </a:t>
            </a:r>
          </a:p>
          <a:p>
            <a:pPr marL="285750" lvl="0" indent="-285750">
              <a:buFont typeface="Arial" pitchFamily="34" charset="0"/>
              <a:buChar char="•"/>
            </a:pPr>
            <a:r>
              <a:rPr lang="ru-RU" sz="1200" dirty="0"/>
              <a:t>достаточно простая реализация. </a:t>
            </a:r>
            <a:endParaRPr lang="ru-RU" sz="1200" dirty="0" smtClean="0"/>
          </a:p>
          <a:p>
            <a:pPr marL="285750" lvl="0" indent="-285750">
              <a:buFont typeface="Arial" pitchFamily="34" charset="0"/>
              <a:buChar char="•"/>
            </a:pPr>
            <a:endParaRPr lang="ru-RU" sz="1200" dirty="0"/>
          </a:p>
          <a:p>
            <a:r>
              <a:rPr lang="ru-RU" sz="1200" b="1" dirty="0"/>
              <a:t>Недостатки: </a:t>
            </a:r>
          </a:p>
          <a:p>
            <a:pPr marL="285750" lvl="0" indent="-285750">
              <a:buFont typeface="Arial" pitchFamily="34" charset="0"/>
              <a:buChar char="•"/>
            </a:pPr>
            <a:r>
              <a:rPr lang="ru-RU" sz="1200" dirty="0"/>
              <a:t>высокая стоимость при малом количестве дисков; </a:t>
            </a:r>
          </a:p>
          <a:p>
            <a:pPr marL="285750" lvl="0" indent="-285750">
              <a:buFont typeface="Arial" pitchFamily="34" charset="0"/>
              <a:buChar char="•"/>
            </a:pPr>
            <a:r>
              <a:rPr lang="ru-RU" sz="1200" dirty="0"/>
              <a:t>низкая скорость обработки запросов (не подходит для систем ориентированных на обработку транзакций).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829717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128</a:t>
            </a:fld>
            <a:endParaRPr lang="ru-RU" dirty="0"/>
          </a:p>
        </p:txBody>
      </p:sp>
      <p:sp>
        <p:nvSpPr>
          <p:cNvPr id="2" name="Прямоугольник 1"/>
          <p:cNvSpPr/>
          <p:nvPr/>
        </p:nvSpPr>
        <p:spPr>
          <a:xfrm>
            <a:off x="827584" y="836712"/>
            <a:ext cx="8208912" cy="523220"/>
          </a:xfrm>
          <a:prstGeom prst="rect">
            <a:avLst/>
          </a:prstGeom>
        </p:spPr>
        <p:txBody>
          <a:bodyPr wrap="square">
            <a:spAutoFit/>
          </a:bodyPr>
          <a:lstStyle/>
          <a:p>
            <a:r>
              <a:rPr lang="ru-RU" sz="1400" b="1" dirty="0"/>
              <a:t>RAID 3. Отказоустойчивый массив с параллельной передачей данных и четностью (</a:t>
            </a:r>
            <a:r>
              <a:rPr lang="ru-RU" sz="1400" b="1" dirty="0" err="1"/>
              <a:t>Parallel</a:t>
            </a:r>
            <a:r>
              <a:rPr lang="ru-RU" sz="1400" b="1" dirty="0"/>
              <a:t> </a:t>
            </a:r>
            <a:r>
              <a:rPr lang="ru-RU" sz="1400" b="1" dirty="0" err="1"/>
              <a:t>Transfer</a:t>
            </a:r>
            <a:r>
              <a:rPr lang="ru-RU" sz="1400" b="1" dirty="0"/>
              <a:t> </a:t>
            </a:r>
            <a:r>
              <a:rPr lang="ru-RU" sz="1400" b="1" dirty="0" err="1"/>
              <a:t>Disks</a:t>
            </a:r>
            <a:r>
              <a:rPr lang="ru-RU" sz="1400" b="1" dirty="0"/>
              <a:t> </a:t>
            </a:r>
            <a:r>
              <a:rPr lang="ru-RU" sz="1400" b="1" dirty="0" err="1"/>
              <a:t>with</a:t>
            </a:r>
            <a:r>
              <a:rPr lang="ru-RU" sz="1400" b="1" dirty="0"/>
              <a:t> </a:t>
            </a:r>
            <a:r>
              <a:rPr lang="ru-RU" sz="1400" b="1" dirty="0" err="1"/>
              <a:t>Parity</a:t>
            </a:r>
            <a:r>
              <a:rPr lang="ru-RU" sz="1400" b="1" dirty="0"/>
              <a:t>)</a:t>
            </a:r>
            <a:endParaRPr lang="ru-RU" sz="1400" dirty="0"/>
          </a:p>
        </p:txBody>
      </p:sp>
      <p:sp>
        <p:nvSpPr>
          <p:cNvPr id="3" name="Прямоугольник 2"/>
          <p:cNvSpPr/>
          <p:nvPr/>
        </p:nvSpPr>
        <p:spPr>
          <a:xfrm>
            <a:off x="755576" y="1324506"/>
            <a:ext cx="7848872" cy="1600438"/>
          </a:xfrm>
          <a:prstGeom prst="rect">
            <a:avLst/>
          </a:prstGeom>
        </p:spPr>
        <p:txBody>
          <a:bodyPr wrap="square">
            <a:spAutoFit/>
          </a:bodyPr>
          <a:lstStyle/>
          <a:p>
            <a:pPr algn="just"/>
            <a:r>
              <a:rPr lang="ru-RU" sz="1400" dirty="0"/>
              <a:t>Данные разбиваются на </a:t>
            </a:r>
            <a:r>
              <a:rPr lang="ru-RU" sz="1400" dirty="0" err="1"/>
              <a:t>подблоки</a:t>
            </a:r>
            <a:r>
              <a:rPr lang="ru-RU" sz="1400" dirty="0"/>
              <a:t> на уровне байт и записываются одновременно на все диски массива кроме одного, который используется для четности. Использование RAID 3 решает проблему большой избыточности в RAID 2. Большинство контрольных дисков, используемых в RAID уровня 2, нужны для определения положения неисправного разряда. Но в этом нет нужды, так как большинство контроллеров в состоянии определить, когда диск отказал при помощи специальных сигналов, или дополнительного кодирования информации, записанной на диск и используемой для исправления случайных сбоев. </a:t>
            </a:r>
          </a:p>
        </p:txBody>
      </p:sp>
      <p:pic>
        <p:nvPicPr>
          <p:cNvPr id="32770" name="Picture 2" descr="raids_8"/>
          <p:cNvPicPr>
            <a:picLocks noChangeAspect="1" noChangeArrowheads="1"/>
          </p:cNvPicPr>
          <p:nvPr/>
        </p:nvPicPr>
        <p:blipFill rotWithShape="1">
          <a:blip r:embed="rId2">
            <a:extLst>
              <a:ext uri="{28A0092B-C50C-407E-A947-70E740481C1C}">
                <a14:useLocalDpi xmlns:a14="http://schemas.microsoft.com/office/drawing/2010/main" val="0"/>
              </a:ext>
            </a:extLst>
          </a:blip>
          <a:srcRect b="11316"/>
          <a:stretch/>
        </p:blipFill>
        <p:spPr bwMode="auto">
          <a:xfrm>
            <a:off x="2523331" y="2924944"/>
            <a:ext cx="4097337" cy="139940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64740" y="4797152"/>
            <a:ext cx="7614517" cy="1384995"/>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очень высокая скорость передачи данных; </a:t>
            </a:r>
          </a:p>
          <a:p>
            <a:pPr marL="285750" lvl="0" indent="-285750">
              <a:buFont typeface="Arial" pitchFamily="34" charset="0"/>
              <a:buChar char="•"/>
            </a:pPr>
            <a:r>
              <a:rPr lang="ru-RU" sz="1200" dirty="0"/>
              <a:t>отказ диска мало влияет на скорость работы массива; </a:t>
            </a:r>
          </a:p>
          <a:p>
            <a:pPr marL="285750" lvl="0" indent="-285750">
              <a:buFont typeface="Arial" pitchFamily="34" charset="0"/>
              <a:buChar char="•"/>
            </a:pPr>
            <a:r>
              <a:rPr lang="ru-RU" sz="1200" dirty="0"/>
              <a:t>малые накладные расходы для реализации избыточности. </a:t>
            </a:r>
          </a:p>
          <a:p>
            <a:r>
              <a:rPr lang="ru-RU" sz="1200" b="1" dirty="0"/>
              <a:t>Недостатки: </a:t>
            </a:r>
          </a:p>
          <a:p>
            <a:pPr marL="285750" lvl="0" indent="-285750">
              <a:buFont typeface="Arial" pitchFamily="34" charset="0"/>
              <a:buChar char="•"/>
            </a:pPr>
            <a:r>
              <a:rPr lang="ru-RU" sz="1200" dirty="0"/>
              <a:t>непростая реализация; </a:t>
            </a:r>
          </a:p>
          <a:p>
            <a:pPr marL="285750" lvl="0" indent="-285750">
              <a:buFont typeface="Arial" pitchFamily="34" charset="0"/>
              <a:buChar char="•"/>
            </a:pPr>
            <a:r>
              <a:rPr lang="ru-RU" sz="1200" dirty="0"/>
              <a:t>низкая производительность при большой интенсивности запросов данных небольшого объема.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829717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129</a:t>
            </a:fld>
            <a:endParaRPr lang="ru-RU" dirty="0"/>
          </a:p>
        </p:txBody>
      </p:sp>
      <p:sp>
        <p:nvSpPr>
          <p:cNvPr id="2" name="Прямоугольник 1"/>
          <p:cNvSpPr/>
          <p:nvPr/>
        </p:nvSpPr>
        <p:spPr>
          <a:xfrm>
            <a:off x="755576" y="908720"/>
            <a:ext cx="7992888" cy="523220"/>
          </a:xfrm>
          <a:prstGeom prst="rect">
            <a:avLst/>
          </a:prstGeom>
        </p:spPr>
        <p:txBody>
          <a:bodyPr wrap="square">
            <a:spAutoFit/>
          </a:bodyPr>
          <a:lstStyle/>
          <a:p>
            <a:r>
              <a:rPr lang="ru-RU" sz="1400" b="1" dirty="0"/>
              <a:t>RAID 4. Отказоустойчивый массив независимых дисков с разделяемым диском четности (</a:t>
            </a:r>
            <a:r>
              <a:rPr lang="ru-RU" sz="1400" b="1" dirty="0" err="1"/>
              <a:t>Independent</a:t>
            </a:r>
            <a:r>
              <a:rPr lang="ru-RU" sz="1400" b="1" dirty="0"/>
              <a:t> </a:t>
            </a:r>
            <a:r>
              <a:rPr lang="ru-RU" sz="1400" b="1" dirty="0" err="1"/>
              <a:t>Data</a:t>
            </a:r>
            <a:r>
              <a:rPr lang="ru-RU" sz="1400" b="1" dirty="0"/>
              <a:t> </a:t>
            </a:r>
            <a:r>
              <a:rPr lang="ru-RU" sz="1400" b="1" dirty="0" err="1"/>
              <a:t>disks</a:t>
            </a:r>
            <a:r>
              <a:rPr lang="ru-RU" sz="1400" b="1" dirty="0"/>
              <a:t> </a:t>
            </a:r>
            <a:r>
              <a:rPr lang="ru-RU" sz="1400" b="1" dirty="0" err="1"/>
              <a:t>with</a:t>
            </a:r>
            <a:r>
              <a:rPr lang="ru-RU" sz="1400" b="1" dirty="0"/>
              <a:t> </a:t>
            </a:r>
            <a:r>
              <a:rPr lang="ru-RU" sz="1400" b="1" dirty="0" err="1"/>
              <a:t>shared</a:t>
            </a:r>
            <a:r>
              <a:rPr lang="ru-RU" sz="1400" b="1" dirty="0"/>
              <a:t> </a:t>
            </a:r>
            <a:r>
              <a:rPr lang="ru-RU" sz="1400" b="1" dirty="0" err="1"/>
              <a:t>Parity</a:t>
            </a:r>
            <a:r>
              <a:rPr lang="ru-RU" sz="1400" b="1" dirty="0"/>
              <a:t> </a:t>
            </a:r>
            <a:r>
              <a:rPr lang="ru-RU" sz="1400" b="1" dirty="0" err="1"/>
              <a:t>disk</a:t>
            </a:r>
            <a:r>
              <a:rPr lang="ru-RU" sz="1400" b="1" dirty="0"/>
              <a:t>)</a:t>
            </a:r>
            <a:endParaRPr lang="ru-RU" sz="1400" dirty="0"/>
          </a:p>
        </p:txBody>
      </p:sp>
      <p:sp>
        <p:nvSpPr>
          <p:cNvPr id="3" name="Прямоугольник 2"/>
          <p:cNvSpPr/>
          <p:nvPr/>
        </p:nvSpPr>
        <p:spPr>
          <a:xfrm>
            <a:off x="467544" y="1443841"/>
            <a:ext cx="8496944" cy="1384995"/>
          </a:xfrm>
          <a:prstGeom prst="rect">
            <a:avLst/>
          </a:prstGeom>
        </p:spPr>
        <p:txBody>
          <a:bodyPr wrap="square">
            <a:spAutoFit/>
          </a:bodyPr>
          <a:lstStyle/>
          <a:p>
            <a:pPr indent="180975" algn="just"/>
            <a:r>
              <a:rPr lang="ru-RU" sz="1400" dirty="0"/>
              <a:t>Данные разбиваются на блочном уровне. Каждый блок данных записывается на отдельный диск и может быть прочитан отдельно. Четность для группы блоков генерируется при записи и проверяется при чтении. RAID уровня 4 повышает производительность передачи небольших объемов данных за счет параллелизма, давая возможность выполнять более одного обращения по вводу/выводу одновременно. Главное отличие между RAID 3 и 4 состоит в том, что в последнем, расслоение данных выполняется на уровне секторов, а не на уровне битов или байтов. </a:t>
            </a:r>
          </a:p>
        </p:txBody>
      </p:sp>
      <p:pic>
        <p:nvPicPr>
          <p:cNvPr id="33794" name="Picture 2" descr="raids_9"/>
          <p:cNvPicPr>
            <a:picLocks noChangeAspect="1" noChangeArrowheads="1"/>
          </p:cNvPicPr>
          <p:nvPr/>
        </p:nvPicPr>
        <p:blipFill rotWithShape="1">
          <a:blip r:embed="rId2">
            <a:extLst>
              <a:ext uri="{28A0092B-C50C-407E-A947-70E740481C1C}">
                <a14:useLocalDpi xmlns:a14="http://schemas.microsoft.com/office/drawing/2010/main" val="0"/>
              </a:ext>
            </a:extLst>
          </a:blip>
          <a:srcRect b="11902"/>
          <a:stretch/>
        </p:blipFill>
        <p:spPr bwMode="auto">
          <a:xfrm>
            <a:off x="2507779" y="2946277"/>
            <a:ext cx="4097337" cy="1367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55576" y="4293096"/>
            <a:ext cx="7560840" cy="1938992"/>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очень высокая скорость чтения данных больших объемов; </a:t>
            </a:r>
          </a:p>
          <a:p>
            <a:pPr marL="285750" lvl="0" indent="-285750">
              <a:buFont typeface="Arial" pitchFamily="34" charset="0"/>
              <a:buChar char="•"/>
            </a:pPr>
            <a:r>
              <a:rPr lang="ru-RU" sz="1200" dirty="0"/>
              <a:t>высокая производительность при большой интенсивности запросов чтения данных; </a:t>
            </a:r>
          </a:p>
          <a:p>
            <a:pPr marL="285750" lvl="0" indent="-285750">
              <a:buFont typeface="Arial" pitchFamily="34" charset="0"/>
              <a:buChar char="•"/>
            </a:pPr>
            <a:r>
              <a:rPr lang="ru-RU" sz="1200" dirty="0"/>
              <a:t>малые накладные расходы для реализации избыточности. </a:t>
            </a:r>
          </a:p>
          <a:p>
            <a:r>
              <a:rPr lang="ru-RU" sz="1200" b="1" dirty="0"/>
              <a:t>Недостатки: </a:t>
            </a:r>
          </a:p>
          <a:p>
            <a:pPr marL="285750" lvl="0" indent="-285750">
              <a:buFont typeface="Arial" pitchFamily="34" charset="0"/>
              <a:buChar char="•"/>
            </a:pPr>
            <a:r>
              <a:rPr lang="ru-RU" sz="1200" dirty="0"/>
              <a:t>достаточно сложная реализация; </a:t>
            </a:r>
          </a:p>
          <a:p>
            <a:pPr marL="285750" lvl="0" indent="-285750">
              <a:buFont typeface="Arial" pitchFamily="34" charset="0"/>
              <a:buChar char="•"/>
            </a:pPr>
            <a:r>
              <a:rPr lang="ru-RU" sz="1200" dirty="0"/>
              <a:t>очень низкая производительность при записи данных; </a:t>
            </a:r>
          </a:p>
          <a:p>
            <a:pPr marL="285750" lvl="0" indent="-285750">
              <a:buFont typeface="Arial" pitchFamily="34" charset="0"/>
              <a:buChar char="•"/>
            </a:pPr>
            <a:r>
              <a:rPr lang="ru-RU" sz="1200" dirty="0"/>
              <a:t>сложное восстановление данных; </a:t>
            </a:r>
          </a:p>
          <a:p>
            <a:pPr marL="285750" lvl="0" indent="-285750">
              <a:buFont typeface="Arial" pitchFamily="34" charset="0"/>
              <a:buChar char="•"/>
            </a:pPr>
            <a:r>
              <a:rPr lang="ru-RU" sz="1200" dirty="0"/>
              <a:t>низкая скорость чтения данных малого объема при единичных запросах; </a:t>
            </a:r>
          </a:p>
          <a:p>
            <a:pPr marL="285750" lvl="0" indent="-285750">
              <a:buFont typeface="Arial" pitchFamily="34" charset="0"/>
              <a:buChar char="•"/>
            </a:pPr>
            <a:r>
              <a:rPr lang="ru-RU" sz="1200" dirty="0"/>
              <a:t>асимметричность быстродействия относительно чтения и записи.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13</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3046988"/>
          </a:xfrm>
          <a:prstGeom prst="rect">
            <a:avLst/>
          </a:prstGeom>
          <a:noFill/>
        </p:spPr>
        <p:txBody>
          <a:bodyPr wrap="square" rtlCol="0">
            <a:spAutoFit/>
          </a:bodyPr>
          <a:lstStyle/>
          <a:p>
            <a:pPr lvl="0" algn="just"/>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a:t>Понятие и назначение операционной системы</a:t>
            </a:r>
            <a:r>
              <a:rPr lang="ru-RU" sz="1200" dirty="0"/>
              <a:t>. Определение операционной системы (ОС). Функции ОС. Классификация ОС. Эволюция ОС </a:t>
            </a:r>
            <a:r>
              <a:rPr lang="ru-RU" sz="1200" dirty="0" err="1"/>
              <a:t>Windows</a:t>
            </a:r>
            <a:r>
              <a:rPr lang="ru-RU" sz="1200" dirty="0"/>
              <a:t>. Концепции графического интерфейса </a:t>
            </a:r>
            <a:r>
              <a:rPr lang="ru-RU" sz="1200" dirty="0" err="1"/>
              <a:t>Windows</a:t>
            </a:r>
            <a:r>
              <a:rPr lang="ru-RU" sz="1200" dirty="0"/>
              <a:t>: рабочий стол, окно, объект. Стандартные программы и служебные утилиты: восстановление системы, очистка и дефрагментация дисков, архивация данных. Антивирусные программы. Использование справки. Другие операционные системы.</a:t>
            </a:r>
          </a:p>
          <a:p>
            <a:pPr marL="171450" lvl="0" indent="-171450" algn="just">
              <a:buFont typeface="Arial" pitchFamily="34" charset="0"/>
              <a:buChar char="•"/>
            </a:pPr>
            <a:r>
              <a:rPr lang="ru-RU" sz="1200" b="1" dirty="0"/>
              <a:t>Файловые  структуры</a:t>
            </a:r>
            <a:r>
              <a:rPr lang="ru-RU" sz="1200" dirty="0"/>
              <a:t>. Понятие файловой системы. Функции файловой системы. Примеры файловых систем: FAT, NTFS. Имена и расширения файлов, каталоги и подкаталоги (папки). Форматы и атрибуты файлов. Файловые менеджеры. Копирование, перенос, удаление и переименование файлов средствами </a:t>
            </a:r>
            <a:r>
              <a:rPr lang="ru-RU" sz="1200" dirty="0" err="1"/>
              <a:t>Windows</a:t>
            </a:r>
            <a:r>
              <a:rPr lang="ru-RU" sz="1200" dirty="0"/>
              <a:t> и файловыми менеджерами. Архивация файлов.</a:t>
            </a:r>
          </a:p>
          <a:p>
            <a:pPr marL="171450" lvl="0" indent="-171450" algn="just">
              <a:buFont typeface="Arial" pitchFamily="34" charset="0"/>
              <a:buChar char="•"/>
            </a:pPr>
            <a:r>
              <a:rPr lang="ru-RU" sz="1200" b="1" dirty="0"/>
              <a:t>Основы машинной графики. </a:t>
            </a:r>
            <a:r>
              <a:rPr lang="ru-RU" sz="1200" dirty="0"/>
              <a:t>Представление графической информации. Векторная и растровая графика. Цветовые модели RGB и CMYK. Программные пакеты для работы с векторной и растровой графикой. Средства технической и научной графики. Форматы графических файлов.</a:t>
            </a:r>
          </a:p>
          <a:p>
            <a:pPr marL="171450" lvl="0" indent="-171450" algn="just">
              <a:buFont typeface="Arial" pitchFamily="34" charset="0"/>
              <a:buChar char="•"/>
            </a:pPr>
            <a:r>
              <a:rPr lang="ru-RU" sz="1200" b="1" dirty="0"/>
              <a:t>Моделирование как метод познания</a:t>
            </a:r>
            <a:r>
              <a:rPr lang="ru-RU" sz="1200" dirty="0"/>
              <a:t>. Классификация и формы представления моделей. Методы и технологии моделирования. Информационная модель объекта.</a:t>
            </a:r>
          </a:p>
          <a:p>
            <a:pPr marL="171450" lvl="0" indent="-171450" algn="just">
              <a:buFont typeface="Arial" pitchFamily="34" charset="0"/>
              <a:buChar char="•"/>
            </a:pPr>
            <a:r>
              <a:rPr lang="ru-RU" sz="1200" b="1" dirty="0"/>
              <a:t>Принципы построения сетей</a:t>
            </a:r>
            <a:r>
              <a:rPr lang="ru-RU" sz="1200" dirty="0"/>
              <a:t>. Компоненты вычислительных сетей. Коммуникационное оборудование. Средства использования сетевых сервисов</a:t>
            </a:r>
            <a:r>
              <a:rPr lang="ru-RU" sz="1200" dirty="0" smtClean="0"/>
              <a:t>.</a:t>
            </a:r>
            <a:endParaRPr lang="ru-RU" sz="1200" dirty="0"/>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94947454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130</a:t>
            </a:fld>
            <a:endParaRPr lang="ru-RU" dirty="0"/>
          </a:p>
        </p:txBody>
      </p:sp>
      <p:sp>
        <p:nvSpPr>
          <p:cNvPr id="2" name="Прямоугольник 1"/>
          <p:cNvSpPr/>
          <p:nvPr/>
        </p:nvSpPr>
        <p:spPr>
          <a:xfrm>
            <a:off x="755576" y="836712"/>
            <a:ext cx="7992888" cy="523220"/>
          </a:xfrm>
          <a:prstGeom prst="rect">
            <a:avLst/>
          </a:prstGeom>
        </p:spPr>
        <p:txBody>
          <a:bodyPr wrap="square">
            <a:spAutoFit/>
          </a:bodyPr>
          <a:lstStyle/>
          <a:p>
            <a:r>
              <a:rPr lang="ru-RU" sz="1400" b="1" dirty="0"/>
              <a:t>RAID 5. Отказоустойчивый массив независимых дисков с распределенной четностью (</a:t>
            </a:r>
            <a:r>
              <a:rPr lang="ru-RU" sz="1400" b="1" dirty="0" err="1"/>
              <a:t>Independent</a:t>
            </a:r>
            <a:r>
              <a:rPr lang="ru-RU" sz="1400" b="1" dirty="0"/>
              <a:t> </a:t>
            </a:r>
            <a:r>
              <a:rPr lang="ru-RU" sz="1400" b="1" dirty="0" err="1"/>
              <a:t>Data</a:t>
            </a:r>
            <a:r>
              <a:rPr lang="ru-RU" sz="1400" b="1" dirty="0"/>
              <a:t> </a:t>
            </a:r>
            <a:r>
              <a:rPr lang="ru-RU" sz="1400" b="1" dirty="0" err="1"/>
              <a:t>disks</a:t>
            </a:r>
            <a:r>
              <a:rPr lang="ru-RU" sz="1400" b="1" dirty="0"/>
              <a:t> </a:t>
            </a:r>
            <a:r>
              <a:rPr lang="ru-RU" sz="1400" b="1" dirty="0" err="1"/>
              <a:t>with</a:t>
            </a:r>
            <a:r>
              <a:rPr lang="ru-RU" sz="1400" b="1" dirty="0"/>
              <a:t> </a:t>
            </a:r>
            <a:r>
              <a:rPr lang="ru-RU" sz="1400" b="1" dirty="0" err="1"/>
              <a:t>distributed</a:t>
            </a:r>
            <a:r>
              <a:rPr lang="ru-RU" sz="1400" b="1" dirty="0"/>
              <a:t> </a:t>
            </a:r>
            <a:r>
              <a:rPr lang="ru-RU" sz="1400" b="1" dirty="0" err="1"/>
              <a:t>parity</a:t>
            </a:r>
            <a:r>
              <a:rPr lang="ru-RU" sz="1400" b="1" dirty="0"/>
              <a:t> </a:t>
            </a:r>
            <a:r>
              <a:rPr lang="ru-RU" sz="1400" b="1" dirty="0" err="1"/>
              <a:t>blocks</a:t>
            </a:r>
            <a:r>
              <a:rPr lang="ru-RU" sz="1400" b="1" dirty="0"/>
              <a:t>)</a:t>
            </a:r>
            <a:endParaRPr lang="ru-RU" sz="1400" dirty="0"/>
          </a:p>
        </p:txBody>
      </p:sp>
      <p:sp>
        <p:nvSpPr>
          <p:cNvPr id="3" name="Прямоугольник 2"/>
          <p:cNvSpPr/>
          <p:nvPr/>
        </p:nvSpPr>
        <p:spPr>
          <a:xfrm>
            <a:off x="827584" y="1359932"/>
            <a:ext cx="7776864" cy="1169551"/>
          </a:xfrm>
          <a:prstGeom prst="rect">
            <a:avLst/>
          </a:prstGeom>
        </p:spPr>
        <p:txBody>
          <a:bodyPr wrap="square">
            <a:spAutoFit/>
          </a:bodyPr>
          <a:lstStyle/>
          <a:p>
            <a:pPr indent="180975" algn="just"/>
            <a:r>
              <a:rPr lang="ru-RU" sz="1400" dirty="0"/>
              <a:t>Этот уровень похож на RAID 4, но в отличие от предыдущего четность распределяется циклически по всем дискам массива. Это изменение позволяет увеличить производительность записи небольших объемов данных в многозадачных системах. Если операции записи спланировать должным образом, то, возможно, параллельно обрабатывать до N/2 блоков, где N - число дисков в группе. </a:t>
            </a:r>
          </a:p>
        </p:txBody>
      </p:sp>
      <p:pic>
        <p:nvPicPr>
          <p:cNvPr id="34818" name="Picture 2" descr="raids_10"/>
          <p:cNvPicPr>
            <a:picLocks noChangeAspect="1" noChangeArrowheads="1"/>
          </p:cNvPicPr>
          <p:nvPr/>
        </p:nvPicPr>
        <p:blipFill rotWithShape="1">
          <a:blip r:embed="rId2">
            <a:extLst>
              <a:ext uri="{28A0092B-C50C-407E-A947-70E740481C1C}">
                <a14:useLocalDpi xmlns:a14="http://schemas.microsoft.com/office/drawing/2010/main" val="0"/>
              </a:ext>
            </a:extLst>
          </a:blip>
          <a:srcRect b="10147"/>
          <a:stretch/>
        </p:blipFill>
        <p:spPr bwMode="auto">
          <a:xfrm>
            <a:off x="2523331" y="2636912"/>
            <a:ext cx="4097337" cy="1409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63613" y="4221088"/>
            <a:ext cx="7552803" cy="1938992"/>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высокая скорость записи данных; </a:t>
            </a:r>
          </a:p>
          <a:p>
            <a:pPr marL="285750" lvl="0" indent="-285750">
              <a:buFont typeface="Arial" pitchFamily="34" charset="0"/>
              <a:buChar char="•"/>
            </a:pPr>
            <a:r>
              <a:rPr lang="ru-RU" sz="1200" dirty="0"/>
              <a:t>достаточно высокая скорость чтения данных; </a:t>
            </a:r>
          </a:p>
          <a:p>
            <a:pPr marL="285750" lvl="0" indent="-285750">
              <a:buFont typeface="Arial" pitchFamily="34" charset="0"/>
              <a:buChar char="•"/>
            </a:pPr>
            <a:r>
              <a:rPr lang="ru-RU" sz="1200" dirty="0"/>
              <a:t>высокая производительность при большой интенсивности запросов чтения/записи данных; </a:t>
            </a:r>
          </a:p>
          <a:p>
            <a:pPr marL="285750" lvl="0" indent="-285750">
              <a:buFont typeface="Arial" pitchFamily="34" charset="0"/>
              <a:buChar char="•"/>
            </a:pPr>
            <a:r>
              <a:rPr lang="ru-RU" sz="1200" dirty="0"/>
              <a:t>малые накладные расходы для реализации избыточности. </a:t>
            </a:r>
          </a:p>
          <a:p>
            <a:r>
              <a:rPr lang="ru-RU" sz="1200" b="1" dirty="0"/>
              <a:t>Недостатки: </a:t>
            </a:r>
          </a:p>
          <a:p>
            <a:pPr marL="285750" lvl="0" indent="-285750">
              <a:buFont typeface="Arial" pitchFamily="34" charset="0"/>
              <a:buChar char="•"/>
            </a:pPr>
            <a:r>
              <a:rPr lang="ru-RU" sz="1200" dirty="0"/>
              <a:t>скорость чтения данных ниже, чем в RAID 4; </a:t>
            </a:r>
          </a:p>
          <a:p>
            <a:pPr marL="285750" lvl="0" indent="-285750">
              <a:buFont typeface="Arial" pitchFamily="34" charset="0"/>
              <a:buChar char="•"/>
            </a:pPr>
            <a:r>
              <a:rPr lang="ru-RU" sz="1200" dirty="0"/>
              <a:t>низкая скорость чтения/записи данных малого объема при единичных запросах; </a:t>
            </a:r>
          </a:p>
          <a:p>
            <a:pPr marL="285750" lvl="0" indent="-285750">
              <a:buFont typeface="Arial" pitchFamily="34" charset="0"/>
              <a:buChar char="•"/>
            </a:pPr>
            <a:r>
              <a:rPr lang="ru-RU" sz="1200" dirty="0"/>
              <a:t>достаточно сложная реализация; </a:t>
            </a:r>
          </a:p>
          <a:p>
            <a:pPr marL="285750" lvl="0" indent="-285750">
              <a:buFont typeface="Arial" pitchFamily="34" charset="0"/>
              <a:buChar char="•"/>
            </a:pPr>
            <a:r>
              <a:rPr lang="ru-RU" sz="1200" dirty="0"/>
              <a:t>сложное восстановление данных.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131</a:t>
            </a:fld>
            <a:endParaRPr lang="ru-RU" dirty="0"/>
          </a:p>
        </p:txBody>
      </p:sp>
      <p:sp>
        <p:nvSpPr>
          <p:cNvPr id="2" name="Прямоугольник 1"/>
          <p:cNvSpPr/>
          <p:nvPr/>
        </p:nvSpPr>
        <p:spPr>
          <a:xfrm>
            <a:off x="683568" y="905916"/>
            <a:ext cx="8136904" cy="738664"/>
          </a:xfrm>
          <a:prstGeom prst="rect">
            <a:avLst/>
          </a:prstGeom>
        </p:spPr>
        <p:txBody>
          <a:bodyPr wrap="square">
            <a:spAutoFit/>
          </a:bodyPr>
          <a:lstStyle/>
          <a:p>
            <a:r>
              <a:rPr lang="ru-RU" sz="1400" b="1" dirty="0"/>
              <a:t>RAID 6. Отказоустойчивый массив независимых дисков с двумя независимыми распределенными схемами четности (</a:t>
            </a:r>
            <a:r>
              <a:rPr lang="ru-RU" sz="1400" b="1" dirty="0" err="1"/>
              <a:t>Independent</a:t>
            </a:r>
            <a:r>
              <a:rPr lang="ru-RU" sz="1400" b="1" dirty="0"/>
              <a:t> </a:t>
            </a:r>
            <a:r>
              <a:rPr lang="ru-RU" sz="1400" b="1" dirty="0" err="1"/>
              <a:t>Data</a:t>
            </a:r>
            <a:r>
              <a:rPr lang="ru-RU" sz="1400" b="1" dirty="0"/>
              <a:t> </a:t>
            </a:r>
            <a:r>
              <a:rPr lang="ru-RU" sz="1400" b="1" dirty="0" err="1"/>
              <a:t>disks</a:t>
            </a:r>
            <a:r>
              <a:rPr lang="ru-RU" sz="1400" b="1" dirty="0"/>
              <a:t> </a:t>
            </a:r>
            <a:r>
              <a:rPr lang="ru-RU" sz="1400" b="1" dirty="0" err="1"/>
              <a:t>with</a:t>
            </a:r>
            <a:r>
              <a:rPr lang="ru-RU" sz="1400" b="1" dirty="0"/>
              <a:t> </a:t>
            </a:r>
            <a:r>
              <a:rPr lang="ru-RU" sz="1400" b="1" dirty="0" err="1"/>
              <a:t>two</a:t>
            </a:r>
            <a:r>
              <a:rPr lang="ru-RU" sz="1400" b="1" dirty="0"/>
              <a:t> </a:t>
            </a:r>
            <a:r>
              <a:rPr lang="ru-RU" sz="1400" b="1" dirty="0" err="1"/>
              <a:t>independent</a:t>
            </a:r>
            <a:r>
              <a:rPr lang="ru-RU" sz="1400" b="1" dirty="0"/>
              <a:t> </a:t>
            </a:r>
            <a:r>
              <a:rPr lang="ru-RU" sz="1400" b="1" dirty="0" err="1"/>
              <a:t>distributed</a:t>
            </a:r>
            <a:r>
              <a:rPr lang="ru-RU" sz="1400" b="1" dirty="0"/>
              <a:t> </a:t>
            </a:r>
            <a:r>
              <a:rPr lang="ru-RU" sz="1400" b="1" dirty="0" err="1"/>
              <a:t>parity</a:t>
            </a:r>
            <a:r>
              <a:rPr lang="ru-RU" sz="1400" b="1" dirty="0"/>
              <a:t> </a:t>
            </a:r>
            <a:r>
              <a:rPr lang="ru-RU" sz="1400" b="1" dirty="0" err="1"/>
              <a:t>schemes</a:t>
            </a:r>
            <a:r>
              <a:rPr lang="ru-RU" sz="1400" b="1" dirty="0"/>
              <a:t>)</a:t>
            </a:r>
            <a:endParaRPr lang="ru-RU" sz="1400" dirty="0"/>
          </a:p>
        </p:txBody>
      </p:sp>
      <p:sp>
        <p:nvSpPr>
          <p:cNvPr id="3" name="Прямоугольник 2"/>
          <p:cNvSpPr/>
          <p:nvPr/>
        </p:nvSpPr>
        <p:spPr>
          <a:xfrm>
            <a:off x="611560" y="1644580"/>
            <a:ext cx="8280920" cy="954107"/>
          </a:xfrm>
          <a:prstGeom prst="rect">
            <a:avLst/>
          </a:prstGeom>
        </p:spPr>
        <p:txBody>
          <a:bodyPr wrap="square">
            <a:spAutoFit/>
          </a:bodyPr>
          <a:lstStyle/>
          <a:p>
            <a:pPr indent="180975" algn="just"/>
            <a:r>
              <a:rPr lang="ru-RU" sz="1400" dirty="0"/>
              <a:t>Данные разбиваются на блочном уровне, аналогично RAID 5, но в дополнение к предыдущей архитектуре используется вторая схема для повышения отказоустойчивости. Эта архитектура является устойчивой к двойным отказам. Однако при выполнении логической записи реально происходит шесть обращений к диску, что сильно увеличивает время обработки одного запроса. </a:t>
            </a:r>
          </a:p>
        </p:txBody>
      </p:sp>
      <p:pic>
        <p:nvPicPr>
          <p:cNvPr id="35842" name="Picture 2" descr="raids_11"/>
          <p:cNvPicPr>
            <a:picLocks noChangeAspect="1" noChangeArrowheads="1"/>
          </p:cNvPicPr>
          <p:nvPr/>
        </p:nvPicPr>
        <p:blipFill rotWithShape="1">
          <a:blip r:embed="rId2">
            <a:extLst>
              <a:ext uri="{28A0092B-C50C-407E-A947-70E740481C1C}">
                <a14:useLocalDpi xmlns:a14="http://schemas.microsoft.com/office/drawing/2010/main" val="0"/>
              </a:ext>
            </a:extLst>
          </a:blip>
          <a:srcRect b="9963"/>
          <a:stretch/>
        </p:blipFill>
        <p:spPr bwMode="auto">
          <a:xfrm>
            <a:off x="2498870" y="2598687"/>
            <a:ext cx="4506300" cy="15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520602" y="4077072"/>
            <a:ext cx="8299870" cy="2123658"/>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высокая отказоустойчивость; </a:t>
            </a:r>
          </a:p>
          <a:p>
            <a:pPr marL="285750" lvl="0" indent="-285750">
              <a:buFont typeface="Arial" pitchFamily="34" charset="0"/>
              <a:buChar char="•"/>
            </a:pPr>
            <a:r>
              <a:rPr lang="ru-RU" sz="1200" dirty="0"/>
              <a:t>достаточно высокая скорость обработки запросов; </a:t>
            </a:r>
          </a:p>
          <a:p>
            <a:pPr marL="285750" lvl="0" indent="-285750">
              <a:buFont typeface="Arial" pitchFamily="34" charset="0"/>
              <a:buChar char="•"/>
            </a:pPr>
            <a:r>
              <a:rPr lang="ru-RU" sz="1200" dirty="0"/>
              <a:t>относительно малые накладные расходы для реализации избыточности. </a:t>
            </a:r>
          </a:p>
          <a:p>
            <a:r>
              <a:rPr lang="ru-RU" sz="1200" b="1" dirty="0"/>
              <a:t>Недостатки: </a:t>
            </a:r>
          </a:p>
          <a:p>
            <a:pPr marL="285750" lvl="0" indent="-285750">
              <a:buFont typeface="Arial" pitchFamily="34" charset="0"/>
              <a:buChar char="•"/>
            </a:pPr>
            <a:r>
              <a:rPr lang="ru-RU" sz="1200" dirty="0"/>
              <a:t>очень сложная реализация; </a:t>
            </a:r>
          </a:p>
          <a:p>
            <a:pPr marL="285750" lvl="0" indent="-285750">
              <a:buFont typeface="Arial" pitchFamily="34" charset="0"/>
              <a:buChar char="•"/>
            </a:pPr>
            <a:r>
              <a:rPr lang="ru-RU" sz="1200" dirty="0"/>
              <a:t>сложное восстановление данных; </a:t>
            </a:r>
          </a:p>
          <a:p>
            <a:pPr marL="285750" lvl="0" indent="-285750">
              <a:buFont typeface="Arial" pitchFamily="34" charset="0"/>
              <a:buChar char="•"/>
            </a:pPr>
            <a:r>
              <a:rPr lang="ru-RU" sz="1200" dirty="0"/>
              <a:t>очень низкая скорость записи данных. </a:t>
            </a:r>
          </a:p>
          <a:p>
            <a:pPr marL="285750" indent="-285750">
              <a:buFont typeface="Arial" pitchFamily="34" charset="0"/>
              <a:buChar char="•"/>
            </a:pPr>
            <a:r>
              <a:rPr lang="ru-RU" sz="1200" dirty="0"/>
              <a:t>Современные RAID контроллеры позволяют комбинировать различные уровни RAID. Таким образом, можно реализовать системы, которые объединяют в себе достоинства различных уровней, а также системы с большим количеством дисков. Обычно это комбинация нулевого уровня (</a:t>
            </a:r>
            <a:r>
              <a:rPr lang="ru-RU" sz="1200" dirty="0" err="1"/>
              <a:t>stripping</a:t>
            </a:r>
            <a:r>
              <a:rPr lang="ru-RU" sz="1200" dirty="0"/>
              <a:t>) и какого либо отказоустойчивого уровня.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132</a:t>
            </a:fld>
            <a:endParaRPr lang="ru-RU" dirty="0"/>
          </a:p>
        </p:txBody>
      </p:sp>
      <p:sp>
        <p:nvSpPr>
          <p:cNvPr id="2" name="Прямоугольник 1"/>
          <p:cNvSpPr/>
          <p:nvPr/>
        </p:nvSpPr>
        <p:spPr>
          <a:xfrm>
            <a:off x="755576" y="941819"/>
            <a:ext cx="8280920" cy="307777"/>
          </a:xfrm>
          <a:prstGeom prst="rect">
            <a:avLst/>
          </a:prstGeom>
        </p:spPr>
        <p:txBody>
          <a:bodyPr wrap="square">
            <a:spAutoFit/>
          </a:bodyPr>
          <a:lstStyle/>
          <a:p>
            <a:r>
              <a:rPr lang="ru-RU" sz="1400" b="1" dirty="0"/>
              <a:t>RAID 10. Отказоустойчивый массив с дублированием и параллельной обработкой</a:t>
            </a:r>
            <a:endParaRPr lang="ru-RU" sz="1400" dirty="0"/>
          </a:p>
        </p:txBody>
      </p:sp>
      <p:sp>
        <p:nvSpPr>
          <p:cNvPr id="3" name="Прямоугольник 2"/>
          <p:cNvSpPr/>
          <p:nvPr/>
        </p:nvSpPr>
        <p:spPr>
          <a:xfrm>
            <a:off x="755576" y="1249596"/>
            <a:ext cx="8064896" cy="523220"/>
          </a:xfrm>
          <a:prstGeom prst="rect">
            <a:avLst/>
          </a:prstGeom>
        </p:spPr>
        <p:txBody>
          <a:bodyPr wrap="square">
            <a:spAutoFit/>
          </a:bodyPr>
          <a:lstStyle/>
          <a:p>
            <a:pPr algn="just"/>
            <a:r>
              <a:rPr lang="ru-RU" sz="1400" dirty="0"/>
              <a:t>Эта архитектура являет собой массив типа RAID 0, сегментами которого являются массивы RAID 1. Он объединяет в себе очень высокую отказоустойчивость и производительность. </a:t>
            </a:r>
          </a:p>
        </p:txBody>
      </p:sp>
      <p:pic>
        <p:nvPicPr>
          <p:cNvPr id="36866" name="Picture 2" descr="raids_12"/>
          <p:cNvPicPr>
            <a:picLocks noChangeAspect="1" noChangeArrowheads="1"/>
          </p:cNvPicPr>
          <p:nvPr/>
        </p:nvPicPr>
        <p:blipFill rotWithShape="1">
          <a:blip r:embed="rId2">
            <a:extLst>
              <a:ext uri="{28A0092B-C50C-407E-A947-70E740481C1C}">
                <a14:useLocalDpi xmlns:a14="http://schemas.microsoft.com/office/drawing/2010/main" val="0"/>
              </a:ext>
            </a:extLst>
          </a:blip>
          <a:srcRect b="13867"/>
          <a:stretch/>
        </p:blipFill>
        <p:spPr bwMode="auto">
          <a:xfrm>
            <a:off x="1821979" y="2204864"/>
            <a:ext cx="5255398" cy="2194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79612" y="5013176"/>
            <a:ext cx="7560840" cy="1200329"/>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высокая отказоустойчивость; </a:t>
            </a:r>
          </a:p>
          <a:p>
            <a:pPr marL="285750" lvl="0" indent="-285750">
              <a:buFont typeface="Arial" pitchFamily="34" charset="0"/>
              <a:buChar char="•"/>
            </a:pPr>
            <a:r>
              <a:rPr lang="ru-RU" sz="1200" dirty="0"/>
              <a:t>высокая производительность. </a:t>
            </a:r>
          </a:p>
          <a:p>
            <a:r>
              <a:rPr lang="ru-RU" sz="1200" b="1" dirty="0"/>
              <a:t>Недостатки: </a:t>
            </a:r>
          </a:p>
          <a:p>
            <a:pPr marL="285750" lvl="0" indent="-285750">
              <a:buFont typeface="Arial" pitchFamily="34" charset="0"/>
              <a:buChar char="•"/>
            </a:pPr>
            <a:r>
              <a:rPr lang="ru-RU" sz="1200" dirty="0"/>
              <a:t>очень высокая стоимость; </a:t>
            </a:r>
          </a:p>
          <a:p>
            <a:pPr marL="285750" lvl="0" indent="-285750">
              <a:buFont typeface="Arial" pitchFamily="34" charset="0"/>
              <a:buChar char="•"/>
            </a:pPr>
            <a:r>
              <a:rPr lang="ru-RU" sz="1200" dirty="0"/>
              <a:t>ограниченное масштабирование.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133</a:t>
            </a:fld>
            <a:endParaRPr lang="ru-RU" dirty="0"/>
          </a:p>
        </p:txBody>
      </p:sp>
      <p:sp>
        <p:nvSpPr>
          <p:cNvPr id="2" name="Прямоугольник 1"/>
          <p:cNvSpPr/>
          <p:nvPr/>
        </p:nvSpPr>
        <p:spPr>
          <a:xfrm>
            <a:off x="755576" y="908720"/>
            <a:ext cx="7920880" cy="523220"/>
          </a:xfrm>
          <a:prstGeom prst="rect">
            <a:avLst/>
          </a:prstGeom>
        </p:spPr>
        <p:txBody>
          <a:bodyPr wrap="square">
            <a:spAutoFit/>
          </a:bodyPr>
          <a:lstStyle/>
          <a:p>
            <a:r>
              <a:rPr lang="ru-RU" sz="1400" b="1" dirty="0"/>
              <a:t>RAID 30. Отказоустойчивый массив с параллельной передачей данных и повышенной производительностью.</a:t>
            </a:r>
            <a:endParaRPr lang="ru-RU" sz="1400" dirty="0"/>
          </a:p>
        </p:txBody>
      </p:sp>
      <p:sp>
        <p:nvSpPr>
          <p:cNvPr id="3" name="Прямоугольник 2"/>
          <p:cNvSpPr/>
          <p:nvPr/>
        </p:nvSpPr>
        <p:spPr>
          <a:xfrm>
            <a:off x="755576" y="1430303"/>
            <a:ext cx="8064896" cy="738664"/>
          </a:xfrm>
          <a:prstGeom prst="rect">
            <a:avLst/>
          </a:prstGeom>
        </p:spPr>
        <p:txBody>
          <a:bodyPr wrap="square">
            <a:spAutoFit/>
          </a:bodyPr>
          <a:lstStyle/>
          <a:p>
            <a:pPr algn="just"/>
            <a:r>
              <a:rPr lang="ru-RU" sz="1400" dirty="0"/>
              <a:t>Представляет собой массив типа RAID 0, сегментами которого являются массивы RAID 3. Он объединяет в себе отказоустойчивость и высокую производительность. Обычно используется для приложений требующих последовательной передачи данных больших объемов. </a:t>
            </a:r>
          </a:p>
        </p:txBody>
      </p:sp>
      <p:pic>
        <p:nvPicPr>
          <p:cNvPr id="37890" name="Picture 2" descr="raids_13"/>
          <p:cNvPicPr>
            <a:picLocks noChangeAspect="1" noChangeArrowheads="1"/>
          </p:cNvPicPr>
          <p:nvPr/>
        </p:nvPicPr>
        <p:blipFill rotWithShape="1">
          <a:blip r:embed="rId2">
            <a:extLst>
              <a:ext uri="{28A0092B-C50C-407E-A947-70E740481C1C}">
                <a14:useLocalDpi xmlns:a14="http://schemas.microsoft.com/office/drawing/2010/main" val="0"/>
              </a:ext>
            </a:extLst>
          </a:blip>
          <a:srcRect b="14038"/>
          <a:stretch/>
        </p:blipFill>
        <p:spPr bwMode="auto">
          <a:xfrm>
            <a:off x="2195736" y="2420888"/>
            <a:ext cx="4097337" cy="20688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55576" y="5013176"/>
            <a:ext cx="7704856" cy="1200329"/>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высокая отказоустойчивость; </a:t>
            </a:r>
          </a:p>
          <a:p>
            <a:pPr marL="285750" lvl="0" indent="-285750">
              <a:buFont typeface="Arial" pitchFamily="34" charset="0"/>
              <a:buChar char="•"/>
            </a:pPr>
            <a:r>
              <a:rPr lang="ru-RU" sz="1200" dirty="0"/>
              <a:t>высокая производительность. </a:t>
            </a:r>
          </a:p>
          <a:p>
            <a:r>
              <a:rPr lang="ru-RU" sz="1200" b="1" dirty="0"/>
              <a:t>Недостатки: </a:t>
            </a:r>
          </a:p>
          <a:p>
            <a:pPr marL="285750" lvl="0" indent="-285750">
              <a:buFont typeface="Arial" pitchFamily="34" charset="0"/>
              <a:buChar char="•"/>
            </a:pPr>
            <a:r>
              <a:rPr lang="ru-RU" sz="1200" dirty="0"/>
              <a:t>высокая стоимость; </a:t>
            </a:r>
          </a:p>
          <a:p>
            <a:pPr marL="285750" lvl="0" indent="-285750">
              <a:buFont typeface="Arial" pitchFamily="34" charset="0"/>
              <a:buChar char="•"/>
            </a:pPr>
            <a:r>
              <a:rPr lang="ru-RU" sz="1200" dirty="0"/>
              <a:t>ограниченное масштабирование.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134</a:t>
            </a:fld>
            <a:endParaRPr lang="ru-RU" dirty="0"/>
          </a:p>
        </p:txBody>
      </p:sp>
      <p:sp>
        <p:nvSpPr>
          <p:cNvPr id="2" name="Прямоугольник 1"/>
          <p:cNvSpPr/>
          <p:nvPr/>
        </p:nvSpPr>
        <p:spPr>
          <a:xfrm>
            <a:off x="683568" y="908720"/>
            <a:ext cx="7920880" cy="523220"/>
          </a:xfrm>
          <a:prstGeom prst="rect">
            <a:avLst/>
          </a:prstGeom>
        </p:spPr>
        <p:txBody>
          <a:bodyPr wrap="square">
            <a:spAutoFit/>
          </a:bodyPr>
          <a:lstStyle/>
          <a:p>
            <a:r>
              <a:rPr lang="ru-RU" sz="1400" b="1" dirty="0"/>
              <a:t>RAID 50. Отказоустойчивый массив с распределенной четностью и повышенной производительностью</a:t>
            </a:r>
            <a:endParaRPr lang="ru-RU" sz="1400" dirty="0"/>
          </a:p>
        </p:txBody>
      </p:sp>
      <p:sp>
        <p:nvSpPr>
          <p:cNvPr id="3" name="Прямоугольник 2"/>
          <p:cNvSpPr/>
          <p:nvPr/>
        </p:nvSpPr>
        <p:spPr>
          <a:xfrm>
            <a:off x="655043" y="1397675"/>
            <a:ext cx="8101458" cy="738664"/>
          </a:xfrm>
          <a:prstGeom prst="rect">
            <a:avLst/>
          </a:prstGeom>
        </p:spPr>
        <p:txBody>
          <a:bodyPr wrap="square">
            <a:spAutoFit/>
          </a:bodyPr>
          <a:lstStyle/>
          <a:p>
            <a:pPr algn="just"/>
            <a:r>
              <a:rPr lang="ru-RU" sz="1400" dirty="0"/>
              <a:t>Являет собой массив типа RAID 0, сегментами которого являются массивы RAID 5. Он объединяет в себе отказоустойчивость и высокую производительность для приложений с большой интенсивностью запросов и высокую скорость передачи данных. </a:t>
            </a:r>
          </a:p>
        </p:txBody>
      </p:sp>
      <p:pic>
        <p:nvPicPr>
          <p:cNvPr id="38914" name="Picture 2" descr="raids_14"/>
          <p:cNvPicPr>
            <a:picLocks noChangeAspect="1" noChangeArrowheads="1"/>
          </p:cNvPicPr>
          <p:nvPr/>
        </p:nvPicPr>
        <p:blipFill rotWithShape="1">
          <a:blip r:embed="rId2">
            <a:extLst>
              <a:ext uri="{28A0092B-C50C-407E-A947-70E740481C1C}">
                <a14:useLocalDpi xmlns:a14="http://schemas.microsoft.com/office/drawing/2010/main" val="0"/>
              </a:ext>
            </a:extLst>
          </a:blip>
          <a:srcRect b="13833"/>
          <a:stretch/>
        </p:blipFill>
        <p:spPr bwMode="auto">
          <a:xfrm>
            <a:off x="2411759" y="2420888"/>
            <a:ext cx="4097337" cy="207373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73299" y="4797152"/>
            <a:ext cx="7543117" cy="1384995"/>
          </a:xfrm>
          <a:prstGeom prst="rect">
            <a:avLst/>
          </a:prstGeom>
        </p:spPr>
        <p:txBody>
          <a:bodyPr wrap="square">
            <a:spAutoFit/>
          </a:bodyPr>
          <a:lstStyle/>
          <a:p>
            <a:r>
              <a:rPr lang="ru-RU" sz="1200" b="1" dirty="0"/>
              <a:t>Преимущества: </a:t>
            </a:r>
          </a:p>
          <a:p>
            <a:pPr marL="285750" lvl="0" indent="-285750">
              <a:buFont typeface="Arial" pitchFamily="34" charset="0"/>
              <a:buChar char="•"/>
            </a:pPr>
            <a:r>
              <a:rPr lang="ru-RU" sz="1200" dirty="0"/>
              <a:t>высокая отказоустойчивость; </a:t>
            </a:r>
          </a:p>
          <a:p>
            <a:pPr marL="285750" lvl="0" indent="-285750">
              <a:buFont typeface="Arial" pitchFamily="34" charset="0"/>
              <a:buChar char="•"/>
            </a:pPr>
            <a:r>
              <a:rPr lang="ru-RU" sz="1200" dirty="0"/>
              <a:t>высокая скорость передачи данных; </a:t>
            </a:r>
          </a:p>
          <a:p>
            <a:pPr marL="285750" lvl="0" indent="-285750">
              <a:buFont typeface="Arial" pitchFamily="34" charset="0"/>
              <a:buChar char="•"/>
            </a:pPr>
            <a:r>
              <a:rPr lang="ru-RU" sz="1200" dirty="0"/>
              <a:t>высокая скорость обработки запросов. </a:t>
            </a:r>
          </a:p>
          <a:p>
            <a:r>
              <a:rPr lang="ru-RU" sz="1200" b="1" dirty="0"/>
              <a:t>Недостатки: </a:t>
            </a:r>
          </a:p>
          <a:p>
            <a:pPr marL="285750" lvl="0" indent="-285750">
              <a:buFont typeface="Arial" pitchFamily="34" charset="0"/>
              <a:buChar char="•"/>
            </a:pPr>
            <a:r>
              <a:rPr lang="ru-RU" sz="1200" dirty="0"/>
              <a:t>высокая стоимость; </a:t>
            </a:r>
          </a:p>
          <a:p>
            <a:pPr marL="285750" lvl="0" indent="-285750">
              <a:buFont typeface="Arial" pitchFamily="34" charset="0"/>
              <a:buChar char="•"/>
            </a:pPr>
            <a:r>
              <a:rPr lang="ru-RU" sz="1200" dirty="0"/>
              <a:t>ограниченное масштабирование. </a:t>
            </a:r>
          </a:p>
        </p:txBody>
      </p:sp>
      <p:sp>
        <p:nvSpPr>
          <p:cNvPr id="9"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10" name="Прямая соединительная линия 9"/>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8705180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135</a:t>
            </a:fld>
            <a:endParaRPr lang="ru-RU" dirty="0"/>
          </a:p>
        </p:txBody>
      </p:sp>
      <p:sp>
        <p:nvSpPr>
          <p:cNvPr id="2" name="Прямоугольник 1"/>
          <p:cNvSpPr/>
          <p:nvPr/>
        </p:nvSpPr>
        <p:spPr>
          <a:xfrm>
            <a:off x="683568" y="836712"/>
            <a:ext cx="7992888" cy="738664"/>
          </a:xfrm>
          <a:prstGeom prst="rect">
            <a:avLst/>
          </a:prstGeom>
        </p:spPr>
        <p:txBody>
          <a:bodyPr wrap="square">
            <a:spAutoFit/>
          </a:bodyPr>
          <a:lstStyle/>
          <a:p>
            <a:r>
              <a:rPr lang="ru-RU" sz="1400" b="1" dirty="0"/>
              <a:t>RAID 7. Отказоустойчивый массив, оптимизированный для повышения производительности. (</a:t>
            </a:r>
            <a:r>
              <a:rPr lang="ru-RU" sz="1400" b="1" dirty="0" err="1"/>
              <a:t>Optimized</a:t>
            </a:r>
            <a:r>
              <a:rPr lang="ru-RU" sz="1400" b="1" dirty="0"/>
              <a:t> </a:t>
            </a:r>
            <a:r>
              <a:rPr lang="ru-RU" sz="1400" b="1" dirty="0" err="1"/>
              <a:t>Asynchrony</a:t>
            </a:r>
            <a:r>
              <a:rPr lang="ru-RU" sz="1400" b="1" dirty="0"/>
              <a:t> </a:t>
            </a:r>
            <a:r>
              <a:rPr lang="ru-RU" sz="1400" b="1" dirty="0" err="1"/>
              <a:t>for</a:t>
            </a:r>
            <a:r>
              <a:rPr lang="ru-RU" sz="1400" b="1" dirty="0"/>
              <a:t> </a:t>
            </a:r>
            <a:r>
              <a:rPr lang="ru-RU" sz="1400" b="1" dirty="0" err="1"/>
              <a:t>High</a:t>
            </a:r>
            <a:r>
              <a:rPr lang="ru-RU" sz="1400" b="1" dirty="0"/>
              <a:t> I/O </a:t>
            </a:r>
            <a:r>
              <a:rPr lang="ru-RU" sz="1400" b="1" dirty="0" err="1"/>
              <a:t>Rates</a:t>
            </a:r>
            <a:r>
              <a:rPr lang="ru-RU" sz="1400" b="1" dirty="0"/>
              <a:t> </a:t>
            </a:r>
            <a:r>
              <a:rPr lang="ru-RU" sz="1400" b="1" dirty="0" err="1"/>
              <a:t>as</a:t>
            </a:r>
            <a:r>
              <a:rPr lang="ru-RU" sz="1400" b="1" dirty="0"/>
              <a:t> </a:t>
            </a:r>
            <a:r>
              <a:rPr lang="ru-RU" sz="1400" b="1" dirty="0" err="1"/>
              <a:t>well</a:t>
            </a:r>
            <a:r>
              <a:rPr lang="ru-RU" sz="1400" b="1" dirty="0"/>
              <a:t> </a:t>
            </a:r>
            <a:r>
              <a:rPr lang="ru-RU" sz="1400" b="1" dirty="0" err="1"/>
              <a:t>as</a:t>
            </a:r>
            <a:r>
              <a:rPr lang="ru-RU" sz="1400" b="1" dirty="0"/>
              <a:t> </a:t>
            </a:r>
            <a:r>
              <a:rPr lang="ru-RU" sz="1400" b="1" dirty="0" err="1"/>
              <a:t>High</a:t>
            </a:r>
            <a:r>
              <a:rPr lang="ru-RU" sz="1400" b="1" dirty="0"/>
              <a:t> </a:t>
            </a:r>
            <a:r>
              <a:rPr lang="ru-RU" sz="1400" b="1" dirty="0" err="1"/>
              <a:t>Data</a:t>
            </a:r>
            <a:r>
              <a:rPr lang="ru-RU" sz="1400" b="1" dirty="0"/>
              <a:t> </a:t>
            </a:r>
            <a:r>
              <a:rPr lang="ru-RU" sz="1400" b="1" dirty="0" err="1"/>
              <a:t>Transfer</a:t>
            </a:r>
            <a:r>
              <a:rPr lang="ru-RU" sz="1400" b="1" dirty="0"/>
              <a:t> </a:t>
            </a:r>
            <a:r>
              <a:rPr lang="ru-RU" sz="1400" b="1" dirty="0" err="1"/>
              <a:t>Rates</a:t>
            </a:r>
            <a:r>
              <a:rPr lang="ru-RU" sz="1400" b="1" dirty="0"/>
              <a:t>). RAID 7® является зарегистрированной торговой маркой </a:t>
            </a:r>
            <a:r>
              <a:rPr lang="ru-RU" sz="1400" b="1" dirty="0" err="1"/>
              <a:t>Storage</a:t>
            </a:r>
            <a:r>
              <a:rPr lang="ru-RU" sz="1400" b="1" dirty="0"/>
              <a:t> </a:t>
            </a:r>
            <a:r>
              <a:rPr lang="ru-RU" sz="1400" b="1" dirty="0" err="1"/>
              <a:t>Computer</a:t>
            </a:r>
            <a:r>
              <a:rPr lang="ru-RU" sz="1400" b="1" dirty="0"/>
              <a:t> </a:t>
            </a:r>
            <a:r>
              <a:rPr lang="ru-RU" sz="1400" b="1" dirty="0" err="1"/>
              <a:t>Corporation</a:t>
            </a:r>
            <a:r>
              <a:rPr lang="ru-RU" sz="1400" b="1" dirty="0"/>
              <a:t> (SCC)</a:t>
            </a:r>
            <a:endParaRPr lang="ru-RU" sz="1400" dirty="0"/>
          </a:p>
        </p:txBody>
      </p:sp>
      <p:sp>
        <p:nvSpPr>
          <p:cNvPr id="3" name="Прямоугольник 2"/>
          <p:cNvSpPr/>
          <p:nvPr/>
        </p:nvSpPr>
        <p:spPr>
          <a:xfrm>
            <a:off x="611560" y="1484784"/>
            <a:ext cx="8424936" cy="4708981"/>
          </a:xfrm>
          <a:prstGeom prst="rect">
            <a:avLst/>
          </a:prstGeom>
        </p:spPr>
        <p:txBody>
          <a:bodyPr wrap="square">
            <a:spAutoFit/>
          </a:bodyPr>
          <a:lstStyle/>
          <a:p>
            <a:r>
              <a:rPr lang="ru-RU" sz="1200" dirty="0"/>
              <a:t>Для понимания архитектуры RAID 7 рассмотрим ее особенности: </a:t>
            </a:r>
          </a:p>
          <a:p>
            <a:pPr marL="171450" lvl="0" indent="-171450" algn="just">
              <a:buFont typeface="Arial" pitchFamily="34" charset="0"/>
              <a:buChar char="•"/>
            </a:pPr>
            <a:r>
              <a:rPr lang="ru-RU" sz="1200" dirty="0"/>
              <a:t>Все запросы на передачу данных обрабатываются асинхронно и независимо. </a:t>
            </a:r>
          </a:p>
          <a:p>
            <a:pPr marL="171450" lvl="0" indent="-171450" algn="just">
              <a:buFont typeface="Arial" pitchFamily="34" charset="0"/>
              <a:buChar char="•"/>
            </a:pPr>
            <a:r>
              <a:rPr lang="ru-RU" sz="1200" dirty="0"/>
              <a:t>Все операции чтения/записи кэшируются через высокоскоростную шину x-</a:t>
            </a:r>
            <a:r>
              <a:rPr lang="ru-RU" sz="1200" dirty="0" err="1"/>
              <a:t>bus</a:t>
            </a:r>
            <a:r>
              <a:rPr lang="ru-RU" sz="1200" dirty="0"/>
              <a:t>. </a:t>
            </a:r>
          </a:p>
          <a:p>
            <a:pPr marL="171450" lvl="0" indent="-171450" algn="just">
              <a:buFont typeface="Arial" pitchFamily="34" charset="0"/>
              <a:buChar char="•"/>
            </a:pPr>
            <a:r>
              <a:rPr lang="ru-RU" sz="1200" dirty="0"/>
              <a:t>Диск четности может быть размещен на любом канале. </a:t>
            </a:r>
          </a:p>
          <a:p>
            <a:pPr marL="171450" lvl="0" indent="-171450" algn="just">
              <a:buFont typeface="Arial" pitchFamily="34" charset="0"/>
              <a:buChar char="•"/>
            </a:pPr>
            <a:r>
              <a:rPr lang="ru-RU" sz="1200" dirty="0"/>
              <a:t>В микропроцессоре контроллера массива используется операционная система реального времени ориентированная на обработку процессов. </a:t>
            </a:r>
          </a:p>
          <a:p>
            <a:pPr marL="171450" lvl="0" indent="-171450" algn="just">
              <a:buFont typeface="Arial" pitchFamily="34" charset="0"/>
              <a:buChar char="•"/>
            </a:pPr>
            <a:r>
              <a:rPr lang="ru-RU" sz="1200" dirty="0"/>
              <a:t>Система имеет хорошую масштабируемость: до 12-ти </a:t>
            </a:r>
            <a:r>
              <a:rPr lang="ru-RU" sz="1200" dirty="0" err="1"/>
              <a:t>host</a:t>
            </a:r>
            <a:r>
              <a:rPr lang="ru-RU" sz="1200" dirty="0"/>
              <a:t>-интерфейсов, и до 48-ми дисков. </a:t>
            </a:r>
          </a:p>
          <a:p>
            <a:pPr marL="171450" lvl="0" indent="-171450" algn="just">
              <a:buFont typeface="Arial" pitchFamily="34" charset="0"/>
              <a:buChar char="•"/>
            </a:pPr>
            <a:r>
              <a:rPr lang="ru-RU" sz="1200" dirty="0"/>
              <a:t>Операционная система контролирует коммуникационные каналы. </a:t>
            </a:r>
          </a:p>
          <a:p>
            <a:pPr marL="171450" lvl="0" indent="-171450" algn="just">
              <a:buFont typeface="Arial" pitchFamily="34" charset="0"/>
              <a:buChar char="•"/>
            </a:pPr>
            <a:r>
              <a:rPr lang="ru-RU" sz="1200" dirty="0"/>
              <a:t>Используются стандартные SCSI диски, шины, материнские платы и модули памяти. </a:t>
            </a:r>
          </a:p>
          <a:p>
            <a:pPr marL="171450" lvl="0" indent="-171450" algn="just">
              <a:buFont typeface="Arial" pitchFamily="34" charset="0"/>
              <a:buChar char="•"/>
            </a:pPr>
            <a:r>
              <a:rPr lang="ru-RU" sz="1200" dirty="0"/>
              <a:t>Используется высокоскоростная шина X-</a:t>
            </a:r>
            <a:r>
              <a:rPr lang="ru-RU" sz="1200" dirty="0" err="1"/>
              <a:t>bus</a:t>
            </a:r>
            <a:r>
              <a:rPr lang="ru-RU" sz="1200" dirty="0"/>
              <a:t> для работы с внутренней </a:t>
            </a:r>
            <a:r>
              <a:rPr lang="ru-RU" sz="1200" dirty="0" err="1"/>
              <a:t>кеш</a:t>
            </a:r>
            <a:r>
              <a:rPr lang="ru-RU" sz="1200" dirty="0"/>
              <a:t> памятью. </a:t>
            </a:r>
          </a:p>
          <a:p>
            <a:pPr marL="171450" lvl="0" indent="-171450" algn="just">
              <a:buFont typeface="Arial" pitchFamily="34" charset="0"/>
              <a:buChar char="•"/>
            </a:pPr>
            <a:r>
              <a:rPr lang="ru-RU" sz="1200" dirty="0"/>
              <a:t>Процедура генерации четности интегрирована в </a:t>
            </a:r>
            <a:r>
              <a:rPr lang="ru-RU" sz="1200" dirty="0" err="1"/>
              <a:t>кеш</a:t>
            </a:r>
            <a:r>
              <a:rPr lang="ru-RU" sz="1200" dirty="0"/>
              <a:t>. </a:t>
            </a:r>
          </a:p>
          <a:p>
            <a:pPr marL="171450" lvl="0" indent="-171450" algn="just">
              <a:buFont typeface="Arial" pitchFamily="34" charset="0"/>
              <a:buChar char="•"/>
            </a:pPr>
            <a:r>
              <a:rPr lang="ru-RU" sz="1200" dirty="0"/>
              <a:t>Диски, присоединенные к системе, могут быть задекларированы как отдельно стоящие. </a:t>
            </a:r>
          </a:p>
          <a:p>
            <a:pPr marL="171450" lvl="0" indent="-171450" algn="just">
              <a:buFont typeface="Arial" pitchFamily="34" charset="0"/>
              <a:buChar char="•"/>
            </a:pPr>
            <a:r>
              <a:rPr lang="ru-RU" sz="1200" dirty="0"/>
              <a:t>Для управления и мониторинга системы можно использовать SNMP агент. </a:t>
            </a:r>
          </a:p>
          <a:p>
            <a:r>
              <a:rPr lang="ru-RU" sz="1200" b="1" dirty="0"/>
              <a:t>Преимущества: </a:t>
            </a:r>
          </a:p>
          <a:p>
            <a:pPr marL="171450" lvl="0" indent="-171450">
              <a:buFont typeface="Arial" pitchFamily="34" charset="0"/>
              <a:buChar char="•"/>
            </a:pPr>
            <a:r>
              <a:rPr lang="ru-RU" sz="1200" dirty="0"/>
              <a:t>высокая скорость передачи данных и высокая скорость обработки запросов (1.5 - 6 раз выше других стандартных уровней RAID); </a:t>
            </a:r>
          </a:p>
          <a:p>
            <a:pPr marL="171450" lvl="0" indent="-171450">
              <a:buFont typeface="Arial" pitchFamily="34" charset="0"/>
              <a:buChar char="•"/>
            </a:pPr>
            <a:r>
              <a:rPr lang="ru-RU" sz="1200" dirty="0"/>
              <a:t>высокая масштабируемость хост интерфейсов; </a:t>
            </a:r>
          </a:p>
          <a:p>
            <a:pPr marL="171450" lvl="0" indent="-171450">
              <a:buFont typeface="Arial" pitchFamily="34" charset="0"/>
              <a:buChar char="•"/>
            </a:pPr>
            <a:r>
              <a:rPr lang="ru-RU" sz="1200" dirty="0"/>
              <a:t>скорость записи данных увеличивается с увеличением количества дисков в массиве; </a:t>
            </a:r>
          </a:p>
          <a:p>
            <a:pPr marL="171450" lvl="0" indent="-171450">
              <a:buFont typeface="Arial" pitchFamily="34" charset="0"/>
              <a:buChar char="•"/>
            </a:pPr>
            <a:r>
              <a:rPr lang="ru-RU" sz="1200" dirty="0"/>
              <a:t>для вычисления четности нет необходимости в дополнительной передаче данных. </a:t>
            </a:r>
          </a:p>
          <a:p>
            <a:r>
              <a:rPr lang="ru-RU" sz="1200" b="1" dirty="0"/>
              <a:t>Недостатки: </a:t>
            </a:r>
          </a:p>
          <a:p>
            <a:pPr marL="171450" lvl="0" indent="-171450">
              <a:buFont typeface="Arial" pitchFamily="34" charset="0"/>
              <a:buChar char="•"/>
            </a:pPr>
            <a:r>
              <a:rPr lang="ru-RU" sz="1200" dirty="0"/>
              <a:t>собственность одного производителя; </a:t>
            </a:r>
          </a:p>
          <a:p>
            <a:pPr marL="171450" lvl="0" indent="-171450">
              <a:buFont typeface="Arial" pitchFamily="34" charset="0"/>
              <a:buChar char="•"/>
            </a:pPr>
            <a:r>
              <a:rPr lang="ru-RU" sz="1200" dirty="0"/>
              <a:t>очень высокая стоимость на единицу объема; </a:t>
            </a:r>
          </a:p>
          <a:p>
            <a:pPr marL="171450" lvl="0" indent="-171450">
              <a:buFont typeface="Arial" pitchFamily="34" charset="0"/>
              <a:buChar char="•"/>
            </a:pPr>
            <a:r>
              <a:rPr lang="ru-RU" sz="1200" dirty="0"/>
              <a:t>короткий гарантийный срок; </a:t>
            </a:r>
          </a:p>
          <a:p>
            <a:pPr marL="171450" lvl="0" indent="-171450">
              <a:buFont typeface="Arial" pitchFamily="34" charset="0"/>
              <a:buChar char="•"/>
            </a:pPr>
            <a:r>
              <a:rPr lang="ru-RU" sz="1200" dirty="0"/>
              <a:t>не может обслуживаться пользователем; </a:t>
            </a:r>
          </a:p>
          <a:p>
            <a:pPr marL="171450" lvl="0" indent="-171450">
              <a:buFont typeface="Arial" pitchFamily="34" charset="0"/>
              <a:buChar char="•"/>
            </a:pPr>
            <a:r>
              <a:rPr lang="ru-RU" sz="1200" dirty="0"/>
              <a:t>нужно использовать блок бесперебойного питания для предотвращения потери данных из </a:t>
            </a:r>
            <a:r>
              <a:rPr lang="ru-RU" sz="1200" dirty="0" err="1"/>
              <a:t>кеш</a:t>
            </a:r>
            <a:r>
              <a:rPr lang="ru-RU" sz="1200" dirty="0"/>
              <a:t> памяти. </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1882985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136</a:t>
            </a:fld>
            <a:endParaRPr lang="ru-RU" dirty="0"/>
          </a:p>
        </p:txBody>
      </p:sp>
      <p:sp>
        <p:nvSpPr>
          <p:cNvPr id="2" name="Прямоугольник 1"/>
          <p:cNvSpPr/>
          <p:nvPr/>
        </p:nvSpPr>
        <p:spPr>
          <a:xfrm>
            <a:off x="755576" y="940986"/>
            <a:ext cx="7344816" cy="338554"/>
          </a:xfrm>
          <a:prstGeom prst="rect">
            <a:avLst/>
          </a:prstGeom>
        </p:spPr>
        <p:txBody>
          <a:bodyPr wrap="square">
            <a:spAutoFit/>
          </a:bodyPr>
          <a:lstStyle/>
          <a:p>
            <a:r>
              <a:rPr lang="ru-RU" sz="1600" b="1" dirty="0" smtClean="0"/>
              <a:t>Сравнение дисковых массивов</a:t>
            </a:r>
            <a:endParaRPr lang="ru-RU" sz="1600" b="1" dirty="0"/>
          </a:p>
        </p:txBody>
      </p:sp>
      <p:graphicFrame>
        <p:nvGraphicFramePr>
          <p:cNvPr id="3" name="Таблица 2"/>
          <p:cNvGraphicFramePr>
            <a:graphicFrameLocks noGrp="1"/>
          </p:cNvGraphicFramePr>
          <p:nvPr>
            <p:extLst>
              <p:ext uri="{D42A27DB-BD31-4B8C-83A1-F6EECF244321}">
                <p14:modId xmlns:p14="http://schemas.microsoft.com/office/powerpoint/2010/main" val="3098401991"/>
              </p:ext>
            </p:extLst>
          </p:nvPr>
        </p:nvGraphicFramePr>
        <p:xfrm>
          <a:off x="827584" y="1340768"/>
          <a:ext cx="7776864" cy="3291840"/>
        </p:xfrm>
        <a:graphic>
          <a:graphicData uri="http://schemas.openxmlformats.org/drawingml/2006/table">
            <a:tbl>
              <a:tblPr>
                <a:tableStyleId>{E8B1032C-EA38-4F05-BA0D-38AFFFC7BED3}</a:tableStyleId>
              </a:tblPr>
              <a:tblGrid>
                <a:gridCol w="668094"/>
                <a:gridCol w="844074"/>
                <a:gridCol w="1011742"/>
                <a:gridCol w="1039257"/>
                <a:gridCol w="1558886"/>
                <a:gridCol w="1543830"/>
                <a:gridCol w="1110981"/>
              </a:tblGrid>
              <a:tr h="457200">
                <a:tc>
                  <a:txBody>
                    <a:bodyPr/>
                    <a:lstStyle/>
                    <a:p>
                      <a:pPr algn="ctr">
                        <a:spcAft>
                          <a:spcPts val="0"/>
                        </a:spcAft>
                      </a:pPr>
                      <a:r>
                        <a:rPr lang="ru-RU" sz="1200" dirty="0">
                          <a:effectLst/>
                        </a:rPr>
                        <a:t>RAID</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a:effectLst/>
                        </a:rPr>
                        <a:t>Минимум</a:t>
                      </a:r>
                      <a:br>
                        <a:rPr lang="ru-RU" sz="1200" dirty="0">
                          <a:effectLst/>
                        </a:rPr>
                      </a:br>
                      <a:r>
                        <a:rPr lang="ru-RU" sz="1200" dirty="0">
                          <a:effectLst/>
                        </a:rPr>
                        <a:t>дисков</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a:effectLst/>
                        </a:rPr>
                        <a:t>Потребность</a:t>
                      </a:r>
                      <a:br>
                        <a:rPr lang="ru-RU" sz="1200" dirty="0">
                          <a:effectLst/>
                        </a:rPr>
                      </a:br>
                      <a:r>
                        <a:rPr lang="ru-RU" sz="1200" dirty="0">
                          <a:effectLst/>
                        </a:rPr>
                        <a:t>в дисках</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err="1">
                          <a:effectLst/>
                        </a:rPr>
                        <a:t>Отказо</a:t>
                      </a:r>
                      <a:r>
                        <a:rPr lang="ru-RU" sz="1200" dirty="0">
                          <a:effectLst/>
                        </a:rPr>
                        <a:t>-</a:t>
                      </a:r>
                      <a:br>
                        <a:rPr lang="ru-RU" sz="1200" dirty="0">
                          <a:effectLst/>
                        </a:rPr>
                      </a:br>
                      <a:r>
                        <a:rPr lang="ru-RU" sz="1200" dirty="0">
                          <a:effectLst/>
                        </a:rPr>
                        <a:t>устойчивость</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a:effectLst/>
                        </a:rPr>
                        <a:t>Скорость</a:t>
                      </a:r>
                      <a:br>
                        <a:rPr lang="ru-RU" sz="1200" dirty="0">
                          <a:effectLst/>
                        </a:rPr>
                      </a:br>
                      <a:r>
                        <a:rPr lang="ru-RU" sz="1200" dirty="0">
                          <a:effectLst/>
                        </a:rPr>
                        <a:t>передачи данных</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a:effectLst/>
                        </a:rPr>
                        <a:t>Интенсивность</a:t>
                      </a:r>
                      <a:br>
                        <a:rPr lang="ru-RU" sz="1200" dirty="0">
                          <a:effectLst/>
                        </a:rPr>
                      </a:br>
                      <a:r>
                        <a:rPr lang="ru-RU" sz="1200" dirty="0">
                          <a:effectLst/>
                        </a:rPr>
                        <a:t>обработки</a:t>
                      </a:r>
                      <a:br>
                        <a:rPr lang="ru-RU" sz="1200" dirty="0">
                          <a:effectLst/>
                        </a:rPr>
                      </a:br>
                      <a:r>
                        <a:rPr lang="ru-RU" sz="1200" dirty="0">
                          <a:effectLst/>
                        </a:rPr>
                        <a:t>запросов</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c>
                  <a:txBody>
                    <a:bodyPr/>
                    <a:lstStyle/>
                    <a:p>
                      <a:pPr algn="ctr">
                        <a:spcAft>
                          <a:spcPts val="0"/>
                        </a:spcAft>
                      </a:pPr>
                      <a:r>
                        <a:rPr lang="ru-RU" sz="1200" dirty="0">
                          <a:effectLst/>
                        </a:rPr>
                        <a:t>Практическое</a:t>
                      </a:r>
                      <a:br>
                        <a:rPr lang="ru-RU" sz="1200" dirty="0">
                          <a:effectLst/>
                        </a:rPr>
                      </a:br>
                      <a:r>
                        <a:rPr lang="ru-RU" sz="1200" dirty="0">
                          <a:effectLst/>
                        </a:rPr>
                        <a:t>использование</a:t>
                      </a:r>
                      <a:endParaRPr lang="ru-RU" sz="1800" dirty="0">
                        <a:effectLst/>
                        <a:latin typeface="Times New Roman"/>
                        <a:ea typeface="Times New Roman"/>
                      </a:endParaRPr>
                    </a:p>
                  </a:txBody>
                  <a:tcPr marL="68580" marR="68580" marT="0" marB="0" anchor="ctr">
                    <a:solidFill>
                      <a:schemeClr val="accent3">
                        <a:lumMod val="20000"/>
                        <a:lumOff val="80000"/>
                      </a:schemeClr>
                    </a:solidFill>
                  </a:tcPr>
                </a:tc>
              </a:tr>
              <a:tr h="304800">
                <a:tc>
                  <a:txBody>
                    <a:bodyPr/>
                    <a:lstStyle/>
                    <a:p>
                      <a:pPr algn="ctr">
                        <a:spcAft>
                          <a:spcPts val="0"/>
                        </a:spcAft>
                      </a:pPr>
                      <a:r>
                        <a:rPr lang="ru-RU" sz="1200" dirty="0">
                          <a:effectLst/>
                        </a:rPr>
                        <a:t>0</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2</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N</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RAID 3</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очень высокая</a:t>
                      </a:r>
                      <a:br>
                        <a:rPr lang="ru-RU" sz="1200">
                          <a:effectLst/>
                        </a:rPr>
                      </a:br>
                      <a:r>
                        <a:rPr lang="ru-RU" sz="1200">
                          <a:effectLst/>
                        </a:rPr>
                        <a:t>до N х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Графика, видео</a:t>
                      </a:r>
                      <a:endParaRPr lang="ru-RU" sz="1800">
                        <a:effectLst/>
                        <a:latin typeface="Times New Roman"/>
                        <a:ea typeface="Times New Roman"/>
                      </a:endParaRPr>
                    </a:p>
                  </a:txBody>
                  <a:tcPr marL="68580" marR="68580" marT="0" marB="0"/>
                </a:tc>
              </a:tr>
              <a:tr h="304800">
                <a:tc>
                  <a:txBody>
                    <a:bodyPr/>
                    <a:lstStyle/>
                    <a:p>
                      <a:pPr algn="ctr">
                        <a:spcAft>
                          <a:spcPts val="0"/>
                        </a:spcAft>
                      </a:pPr>
                      <a:r>
                        <a:rPr lang="ru-RU" sz="1200">
                          <a:effectLst/>
                        </a:rPr>
                        <a:t>1</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2</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2N*</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RAID 6</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R &gt; 1 диск</a:t>
                      </a:r>
                      <a:br>
                        <a:rPr lang="ru-RU" sz="1200">
                          <a:effectLst/>
                        </a:rPr>
                      </a:br>
                      <a:r>
                        <a:rPr lang="ru-RU" sz="1200">
                          <a:effectLst/>
                        </a:rPr>
                        <a:t>W =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до 2 х 1 диск</a:t>
                      </a:r>
                      <a:br>
                        <a:rPr lang="ru-RU" sz="1200">
                          <a:effectLst/>
                        </a:rPr>
                      </a:br>
                      <a:r>
                        <a:rPr lang="ru-RU" sz="1200">
                          <a:effectLst/>
                        </a:rPr>
                        <a:t>W =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малые файл-серверы</a:t>
                      </a:r>
                      <a:endParaRPr lang="ru-RU" sz="1800">
                        <a:effectLst/>
                        <a:latin typeface="Times New Roman"/>
                        <a:ea typeface="Times New Roman"/>
                      </a:endParaRPr>
                    </a:p>
                  </a:txBody>
                  <a:tcPr marL="68580" marR="68580" marT="0" marB="0"/>
                </a:tc>
              </a:tr>
              <a:tr h="152400">
                <a:tc>
                  <a:txBody>
                    <a:bodyPr/>
                    <a:lstStyle/>
                    <a:p>
                      <a:pPr algn="ctr">
                        <a:spcAft>
                          <a:spcPts val="0"/>
                        </a:spcAft>
                      </a:pPr>
                      <a:r>
                        <a:rPr lang="ru-RU" sz="1200">
                          <a:effectLst/>
                        </a:rPr>
                        <a:t>2</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7</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2N&lt;X&lt;N+1</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RAID 1</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 RAID 3</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Низкая</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мейнфреймы</a:t>
                      </a:r>
                      <a:endParaRPr lang="ru-RU" sz="1800">
                        <a:effectLst/>
                        <a:latin typeface="Times New Roman"/>
                        <a:ea typeface="Times New Roman"/>
                      </a:endParaRPr>
                    </a:p>
                  </a:txBody>
                  <a:tcPr marL="68580" marR="68580" marT="0" marB="0"/>
                </a:tc>
              </a:tr>
              <a:tr h="152400">
                <a:tc>
                  <a:txBody>
                    <a:bodyPr/>
                    <a:lstStyle/>
                    <a:p>
                      <a:pPr algn="ctr">
                        <a:spcAft>
                          <a:spcPts val="0"/>
                        </a:spcAft>
                      </a:pPr>
                      <a:r>
                        <a:rPr lang="ru-RU" sz="1200">
                          <a:effectLst/>
                        </a:rPr>
                        <a:t>3</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3</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N+1</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RAID 1</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&lt; RAID 7</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Низкая</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Графика, видео</a:t>
                      </a:r>
                      <a:endParaRPr lang="ru-RU" sz="1800">
                        <a:effectLst/>
                        <a:latin typeface="Times New Roman"/>
                        <a:ea typeface="Times New Roman"/>
                      </a:endParaRPr>
                    </a:p>
                  </a:txBody>
                  <a:tcPr marL="68580" marR="68580" marT="0" marB="0"/>
                </a:tc>
              </a:tr>
              <a:tr h="304800">
                <a:tc>
                  <a:txBody>
                    <a:bodyPr/>
                    <a:lstStyle/>
                    <a:p>
                      <a:pPr algn="ctr">
                        <a:spcAft>
                          <a:spcPts val="0"/>
                        </a:spcAft>
                      </a:pPr>
                      <a:r>
                        <a:rPr lang="ru-RU" sz="1200">
                          <a:effectLst/>
                        </a:rPr>
                        <a:t>4</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3</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N+1</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&lt; RAID 1</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R &lt; RAID 3</a:t>
                      </a:r>
                      <a:br>
                        <a:rPr lang="ru-RU" sz="1200" dirty="0">
                          <a:effectLst/>
                        </a:rPr>
                      </a:br>
                      <a:r>
                        <a:rPr lang="ru-RU" sz="1200" dirty="0">
                          <a:effectLst/>
                        </a:rPr>
                        <a:t>W &lt; RAID 5</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R = RAID 0</a:t>
                      </a:r>
                      <a:br>
                        <a:rPr lang="ru-RU" sz="1200">
                          <a:effectLst/>
                        </a:rPr>
                      </a:br>
                      <a:r>
                        <a:rPr lang="ru-RU" sz="1200">
                          <a:effectLst/>
                        </a:rPr>
                        <a:t>W &lt;&lt;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файл-серверы</a:t>
                      </a:r>
                      <a:endParaRPr lang="ru-RU" sz="1800">
                        <a:effectLst/>
                        <a:latin typeface="Times New Roman"/>
                        <a:ea typeface="Times New Roman"/>
                      </a:endParaRPr>
                    </a:p>
                  </a:txBody>
                  <a:tcPr marL="68580" marR="68580" marT="0" marB="0"/>
                </a:tc>
              </a:tr>
              <a:tr h="304800">
                <a:tc>
                  <a:txBody>
                    <a:bodyPr/>
                    <a:lstStyle/>
                    <a:p>
                      <a:pPr algn="ctr">
                        <a:spcAft>
                          <a:spcPts val="0"/>
                        </a:spcAft>
                      </a:pPr>
                      <a:r>
                        <a:rPr lang="ru-RU" sz="1200">
                          <a:effectLst/>
                        </a:rPr>
                        <a:t>5</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3</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N+1</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&lt; RAID 1</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R &lt; RAID 4</a:t>
                      </a:r>
                      <a:br>
                        <a:rPr lang="ru-RU" sz="1200">
                          <a:effectLst/>
                        </a:rPr>
                      </a:br>
                      <a:r>
                        <a:rPr lang="ru-RU" sz="1200">
                          <a:effectLst/>
                        </a:rPr>
                        <a:t>W &lt; RAID 3</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R = RAID 0</a:t>
                      </a:r>
                      <a:br>
                        <a:rPr lang="ru-RU" sz="1200">
                          <a:effectLst/>
                        </a:rPr>
                      </a:br>
                      <a:r>
                        <a:rPr lang="ru-RU" sz="1200">
                          <a:effectLst/>
                        </a:rPr>
                        <a:t>W &lt; 1 диск</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серверы баз данных</a:t>
                      </a:r>
                      <a:endParaRPr lang="ru-RU" sz="1800">
                        <a:effectLst/>
                        <a:latin typeface="Times New Roman"/>
                        <a:ea typeface="Times New Roman"/>
                      </a:endParaRPr>
                    </a:p>
                  </a:txBody>
                  <a:tcPr marL="68580" marR="68580" marT="0" marB="0"/>
                </a:tc>
              </a:tr>
              <a:tr h="304800">
                <a:tc>
                  <a:txBody>
                    <a:bodyPr/>
                    <a:lstStyle/>
                    <a:p>
                      <a:pPr algn="ctr">
                        <a:spcAft>
                          <a:spcPts val="0"/>
                        </a:spcAft>
                      </a:pPr>
                      <a:r>
                        <a:rPr lang="ru-RU" sz="1200">
                          <a:effectLst/>
                        </a:rPr>
                        <a:t>6</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4</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N+2</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самая высокая</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низкая</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R &gt; 1 диск</a:t>
                      </a:r>
                      <a:br>
                        <a:rPr lang="ru-RU" sz="1200">
                          <a:effectLst/>
                        </a:rPr>
                      </a:br>
                      <a:r>
                        <a:rPr lang="ru-RU" sz="1200">
                          <a:effectLst/>
                        </a:rPr>
                        <a:t>W &lt; RAID 4</a:t>
                      </a:r>
                      <a:endParaRPr lang="ru-RU" sz="1800">
                        <a:effectLst/>
                        <a:latin typeface="Times New Roman"/>
                        <a:ea typeface="Times New Roman"/>
                      </a:endParaRPr>
                    </a:p>
                  </a:txBody>
                  <a:tcPr marL="68580" marR="68580" marT="0" marB="0"/>
                </a:tc>
                <a:tc>
                  <a:txBody>
                    <a:bodyPr/>
                    <a:lstStyle/>
                    <a:p>
                      <a:pPr algn="ctr">
                        <a:spcAft>
                          <a:spcPts val="0"/>
                        </a:spcAft>
                      </a:pPr>
                      <a:r>
                        <a:rPr lang="ru-RU" sz="1200">
                          <a:effectLst/>
                        </a:rPr>
                        <a:t>используется крайне редко</a:t>
                      </a:r>
                      <a:endParaRPr lang="ru-RU" sz="1800">
                        <a:effectLst/>
                        <a:latin typeface="Times New Roman"/>
                        <a:ea typeface="Times New Roman"/>
                      </a:endParaRPr>
                    </a:p>
                  </a:txBody>
                  <a:tcPr marL="68580" marR="68580" marT="0" marB="0"/>
                </a:tc>
              </a:tr>
              <a:tr h="304800">
                <a:tc>
                  <a:txBody>
                    <a:bodyPr/>
                    <a:lstStyle/>
                    <a:p>
                      <a:pPr algn="ctr">
                        <a:spcAft>
                          <a:spcPts val="0"/>
                        </a:spcAft>
                      </a:pPr>
                      <a:r>
                        <a:rPr lang="ru-RU" sz="1200" dirty="0">
                          <a:effectLst/>
                        </a:rPr>
                        <a:t>7</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12</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a:effectLst/>
                        </a:rPr>
                        <a:t>N+1</a:t>
                      </a:r>
                      <a:endParaRPr lang="ru-RU" sz="1800">
                        <a:effectLst/>
                        <a:latin typeface="Times New Roman"/>
                        <a:ea typeface="Times New Roman"/>
                      </a:endParaRPr>
                    </a:p>
                  </a:txBody>
                  <a:tcPr marL="68580" marR="68580" marT="0" marB="0"/>
                </a:tc>
                <a:tc>
                  <a:txBody>
                    <a:bodyPr/>
                    <a:lstStyle/>
                    <a:p>
                      <a:pPr algn="ctr">
                        <a:spcAft>
                          <a:spcPts val="0"/>
                        </a:spcAft>
                      </a:pPr>
                      <a:r>
                        <a:rPr lang="ru-RU" sz="1200" dirty="0">
                          <a:effectLst/>
                        </a:rPr>
                        <a:t>&lt; RAID 1</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самая высокая</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самая высокая</a:t>
                      </a:r>
                      <a:endParaRPr lang="ru-RU" sz="1800" dirty="0">
                        <a:effectLst/>
                        <a:latin typeface="Times New Roman"/>
                        <a:ea typeface="Times New Roman"/>
                      </a:endParaRPr>
                    </a:p>
                  </a:txBody>
                  <a:tcPr marL="68580" marR="68580" marT="0" marB="0"/>
                </a:tc>
                <a:tc>
                  <a:txBody>
                    <a:bodyPr/>
                    <a:lstStyle/>
                    <a:p>
                      <a:pPr algn="ctr">
                        <a:spcAft>
                          <a:spcPts val="0"/>
                        </a:spcAft>
                      </a:pPr>
                      <a:r>
                        <a:rPr lang="ru-RU" sz="1200" dirty="0">
                          <a:effectLst/>
                        </a:rPr>
                        <a:t>разные типы приложений</a:t>
                      </a:r>
                      <a:endParaRPr lang="ru-RU" sz="1800" dirty="0">
                        <a:effectLst/>
                        <a:latin typeface="Times New Roman"/>
                        <a:ea typeface="Times New Roman"/>
                      </a:endParaRPr>
                    </a:p>
                  </a:txBody>
                  <a:tcPr marL="68580" marR="68580" marT="0" marB="0"/>
                </a:tc>
              </a:tr>
            </a:tbl>
          </a:graphicData>
        </a:graphic>
      </p:graphicFrame>
      <p:sp>
        <p:nvSpPr>
          <p:cNvPr id="4" name="Прямоугольник 3"/>
          <p:cNvSpPr/>
          <p:nvPr/>
        </p:nvSpPr>
        <p:spPr>
          <a:xfrm>
            <a:off x="755576" y="5373216"/>
            <a:ext cx="4572000" cy="830997"/>
          </a:xfrm>
          <a:prstGeom prst="rect">
            <a:avLst/>
          </a:prstGeom>
        </p:spPr>
        <p:txBody>
          <a:bodyPr>
            <a:spAutoFit/>
          </a:bodyPr>
          <a:lstStyle/>
          <a:p>
            <a:pPr lvl="0"/>
            <a:r>
              <a:rPr lang="ru-RU" sz="1200" dirty="0"/>
              <a:t>* - рассматривается обычно используемый вариант; </a:t>
            </a:r>
          </a:p>
          <a:p>
            <a:pPr lvl="0"/>
            <a:r>
              <a:rPr lang="ru-RU" sz="1200" dirty="0"/>
              <a:t>k - количество </a:t>
            </a:r>
            <a:r>
              <a:rPr lang="ru-RU" sz="1200" dirty="0" err="1"/>
              <a:t>подсегментов</a:t>
            </a:r>
            <a:r>
              <a:rPr lang="ru-RU" sz="1200" dirty="0"/>
              <a:t>; </a:t>
            </a:r>
          </a:p>
          <a:p>
            <a:pPr lvl="0"/>
            <a:r>
              <a:rPr lang="ru-RU" sz="1200" dirty="0"/>
              <a:t>R - чтение; </a:t>
            </a:r>
          </a:p>
          <a:p>
            <a:pPr lvl="0"/>
            <a:r>
              <a:rPr lang="ru-RU" sz="1200" dirty="0"/>
              <a:t>W - запись. </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1882985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137</a:t>
            </a:fld>
            <a:endParaRPr lang="ru-RU" dirty="0"/>
          </a:p>
        </p:txBody>
      </p:sp>
      <p:sp>
        <p:nvSpPr>
          <p:cNvPr id="2" name="Прямоугольник 1"/>
          <p:cNvSpPr/>
          <p:nvPr/>
        </p:nvSpPr>
        <p:spPr>
          <a:xfrm>
            <a:off x="827584" y="908720"/>
            <a:ext cx="7632848" cy="369332"/>
          </a:xfrm>
          <a:prstGeom prst="rect">
            <a:avLst/>
          </a:prstGeom>
        </p:spPr>
        <p:txBody>
          <a:bodyPr wrap="square">
            <a:spAutoFit/>
          </a:bodyPr>
          <a:lstStyle/>
          <a:p>
            <a:r>
              <a:rPr lang="ru-RU" b="1" dirty="0"/>
              <a:t>Некоторые аспекты реализации RAID систем</a:t>
            </a:r>
            <a:endParaRPr lang="ru-RU" dirty="0"/>
          </a:p>
        </p:txBody>
      </p:sp>
      <p:sp>
        <p:nvSpPr>
          <p:cNvPr id="3" name="Прямоугольник 2"/>
          <p:cNvSpPr/>
          <p:nvPr/>
        </p:nvSpPr>
        <p:spPr>
          <a:xfrm>
            <a:off x="611560" y="1196752"/>
            <a:ext cx="8208912" cy="3231654"/>
          </a:xfrm>
          <a:prstGeom prst="rect">
            <a:avLst/>
          </a:prstGeom>
        </p:spPr>
        <p:txBody>
          <a:bodyPr wrap="square">
            <a:spAutoFit/>
          </a:bodyPr>
          <a:lstStyle/>
          <a:p>
            <a:pPr algn="just"/>
            <a:r>
              <a:rPr lang="ru-RU" sz="1200" dirty="0"/>
              <a:t>Рассмотрим три основных варианта реализации RAID систем: </a:t>
            </a:r>
          </a:p>
          <a:p>
            <a:pPr marL="171450" lvl="0" indent="-171450" algn="just">
              <a:buFont typeface="Arial" pitchFamily="34" charset="0"/>
              <a:buChar char="•"/>
            </a:pPr>
            <a:r>
              <a:rPr lang="ru-RU" sz="1200" dirty="0"/>
              <a:t>программная (</a:t>
            </a:r>
            <a:r>
              <a:rPr lang="ru-RU" sz="1200" dirty="0" err="1"/>
              <a:t>software-based</a:t>
            </a:r>
            <a:r>
              <a:rPr lang="ru-RU" sz="1200" dirty="0"/>
              <a:t>); </a:t>
            </a:r>
          </a:p>
          <a:p>
            <a:pPr marL="171450" lvl="0" indent="-171450" algn="just">
              <a:buFont typeface="Arial" pitchFamily="34" charset="0"/>
              <a:buChar char="•"/>
            </a:pPr>
            <a:r>
              <a:rPr lang="ru-RU" sz="1200" dirty="0"/>
              <a:t>аппаратная - шинно-ориентированная (</a:t>
            </a:r>
            <a:r>
              <a:rPr lang="ru-RU" sz="1200" dirty="0" err="1"/>
              <a:t>bus-based</a:t>
            </a:r>
            <a:r>
              <a:rPr lang="ru-RU" sz="1200" dirty="0"/>
              <a:t>); </a:t>
            </a:r>
          </a:p>
          <a:p>
            <a:pPr marL="171450" lvl="0" indent="-171450" algn="just">
              <a:buFont typeface="Arial" pitchFamily="34" charset="0"/>
              <a:buChar char="•"/>
            </a:pPr>
            <a:r>
              <a:rPr lang="ru-RU" sz="1200" dirty="0"/>
              <a:t>аппаратная - автономная подсистема (</a:t>
            </a:r>
            <a:r>
              <a:rPr lang="ru-RU" sz="1200" dirty="0" err="1"/>
              <a:t>subsystem-based</a:t>
            </a:r>
            <a:r>
              <a:rPr lang="ru-RU" sz="1200" dirty="0"/>
              <a:t>). </a:t>
            </a:r>
          </a:p>
          <a:p>
            <a:pPr indent="180975" algn="just"/>
            <a:r>
              <a:rPr lang="ru-RU" sz="1200" dirty="0"/>
              <a:t>Нельзя однозначно сказать, что какая-либо реализация лучше, чем другая. Каждый вариант организации массива удовлетворяет тем или иным потребностям пользователя в зависимости от финансовых возможностей, количества пользователей и используемых приложений. </a:t>
            </a:r>
          </a:p>
          <a:p>
            <a:pPr indent="180975" algn="just"/>
            <a:r>
              <a:rPr lang="ru-RU" sz="1200" dirty="0"/>
              <a:t>Каждая из вышеперечисленных реализаций базируется на исполнении программного кода. Отличаются они фактически тем, где этот код исполняется: в центральном процессоре компьютера (программная реализация) или в специализированном процессоре на RAID контроллере (аппаратная реализация). </a:t>
            </a:r>
          </a:p>
          <a:p>
            <a:pPr indent="180975" algn="just"/>
            <a:r>
              <a:rPr lang="ru-RU" sz="1200" dirty="0"/>
              <a:t>Главное преимущество программной реализации - низкая стоимость. Но при этом у нее много недостатков: низкая производительность, загрузка дополнительной работой центрального процессора, увеличение шинного трафика. </a:t>
            </a:r>
            <a:r>
              <a:rPr lang="ru-RU" sz="1200" dirty="0" err="1"/>
              <a:t>Программно</a:t>
            </a:r>
            <a:r>
              <a:rPr lang="ru-RU" sz="1200" dirty="0"/>
              <a:t> обычно реализуют простые уровни RAID - 0 и 1, так как они не требуют значительных вычислений. Учитывая эти особенности, RAID системы с программной реализацией используются в серверах начального уровня. </a:t>
            </a:r>
          </a:p>
          <a:p>
            <a:pPr indent="180975" algn="just"/>
            <a:r>
              <a:rPr lang="ru-RU" sz="1200" dirty="0"/>
              <a:t>Аппаратные реализации RAID соответственно стоят больше чем программные, так как используют дополнительную аппаратуру для выполнения операций ввода вывода. При этом они разгружают или освобождают центральный процессор и системную шину и соответственно позволяют увеличить быстродействие. </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1882985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138</a:t>
            </a:fld>
            <a:endParaRPr lang="ru-RU" dirty="0"/>
          </a:p>
        </p:txBody>
      </p:sp>
      <p:sp>
        <p:nvSpPr>
          <p:cNvPr id="2" name="Прямоугольник 1"/>
          <p:cNvSpPr/>
          <p:nvPr/>
        </p:nvSpPr>
        <p:spPr>
          <a:xfrm>
            <a:off x="827584" y="908720"/>
            <a:ext cx="7632848" cy="369332"/>
          </a:xfrm>
          <a:prstGeom prst="rect">
            <a:avLst/>
          </a:prstGeom>
        </p:spPr>
        <p:txBody>
          <a:bodyPr wrap="square">
            <a:spAutoFit/>
          </a:bodyPr>
          <a:lstStyle/>
          <a:p>
            <a:r>
              <a:rPr lang="ru-RU" b="1" dirty="0"/>
              <a:t>Некоторые аспекты реализации RAID систем</a:t>
            </a:r>
            <a:endParaRPr lang="ru-RU" dirty="0"/>
          </a:p>
        </p:txBody>
      </p:sp>
      <p:sp>
        <p:nvSpPr>
          <p:cNvPr id="3" name="Прямоугольник 2"/>
          <p:cNvSpPr/>
          <p:nvPr/>
        </p:nvSpPr>
        <p:spPr>
          <a:xfrm>
            <a:off x="611560" y="1196752"/>
            <a:ext cx="8208912" cy="4154984"/>
          </a:xfrm>
          <a:prstGeom prst="rect">
            <a:avLst/>
          </a:prstGeom>
        </p:spPr>
        <p:txBody>
          <a:bodyPr wrap="square">
            <a:spAutoFit/>
          </a:bodyPr>
          <a:lstStyle/>
          <a:p>
            <a:pPr indent="180975" algn="just"/>
            <a:r>
              <a:rPr lang="ru-RU" sz="1200" dirty="0"/>
              <a:t>Шинно-ориентированные реализации представляют собой RAID контроллеры, которые используют скоростную шину компьютера, в который они устанавливаются (в последнее время обычно используется шина PCI). В свою очередь шинно-ориентированные реализации можно разделить на низкоуровневые и высокоуровневые. Первые обычно не имеют SCSI чипов и используют так называемый RAID порт на материнской плате со встроенным SCSI контроллером. При этом функции обработки кода RAID и операций ввода/вывода распределяются между процессором на RAID контроллере и чипами SCSI на материнской плате. Таким образом, центральный процессор освобождается от обработки дополнительного кода и уменьшается шинный трафик по сравнению с программным вариантом. Стоимость таких плат обычно небольшая, особенно если они ориентированы на системы RAID - 0 или 1 (есть также реализации RAID 3,5,10,30,50, но они дороже), благодаря чему они понемногу вытесняют программные реализации с рынка серверов начального уровня. Высокоуровневые контроллеры с шинной реализацией имеют несколько другую структуру, чем их младшие братья. Они берут на себя все функции, связанные с вводом/выводом и исполнением RAID кода. Кроме того, они не так зависимы от реализации материнской платы и, как правило, имеют больше возможностей (например, возможность подключения модуля для хранения информации в </a:t>
            </a:r>
            <a:r>
              <a:rPr lang="ru-RU" sz="1200" dirty="0" err="1"/>
              <a:t>кеш</a:t>
            </a:r>
            <a:r>
              <a:rPr lang="ru-RU" sz="1200" dirty="0"/>
              <a:t> в случае отказа материнской платы или исчезновения питания). Такие контроллеры обычно стоят дороже низкоуровневых и используются в серверах среднего и высокого уровня. Они, как правило, реализуют RAID уровней 0,1,3,5,10,30,50. Учитывая то, что шинно-ориентированные реализации подключаются прямо к внутренней PCI шине компьютера, они являются наиболее производительными среди рассматриваемых систем (при организации одно-</a:t>
            </a:r>
            <a:r>
              <a:rPr lang="ru-RU" sz="1200" dirty="0" err="1"/>
              <a:t>хостовых</a:t>
            </a:r>
            <a:r>
              <a:rPr lang="ru-RU" sz="1200" dirty="0"/>
              <a:t> систем). Максимальное быстродействие таких систем может достигать 132 Мбайт/с (32bit PCI) или же 264 Мбайт/с (64bit PCI) при частоте шины 33MHz. </a:t>
            </a:r>
          </a:p>
          <a:p>
            <a:pPr indent="180975" algn="just"/>
            <a:r>
              <a:rPr lang="ru-RU" sz="1200" dirty="0"/>
              <a:t>Вместе с перечисленными преимуществами шинно-ориентированная архитектура имеет следующие недостатки: </a:t>
            </a:r>
          </a:p>
          <a:p>
            <a:pPr marL="628650" lvl="1" indent="-171450" algn="just">
              <a:buFont typeface="Arial" pitchFamily="34" charset="0"/>
              <a:buChar char="•"/>
            </a:pPr>
            <a:r>
              <a:rPr lang="ru-RU" sz="1200" dirty="0"/>
              <a:t>зависимость от операционной системы и платформы; </a:t>
            </a:r>
          </a:p>
          <a:p>
            <a:pPr marL="628650" lvl="1" indent="-171450" algn="just">
              <a:buFont typeface="Arial" pitchFamily="34" charset="0"/>
              <a:buChar char="•"/>
            </a:pPr>
            <a:r>
              <a:rPr lang="ru-RU" sz="1200" dirty="0"/>
              <a:t>ограниченная масштабируемость; </a:t>
            </a:r>
          </a:p>
          <a:p>
            <a:pPr marL="628650" lvl="1" indent="-171450" algn="just">
              <a:buFont typeface="Arial" pitchFamily="34" charset="0"/>
              <a:buChar char="•"/>
            </a:pPr>
            <a:r>
              <a:rPr lang="ru-RU" sz="1200" dirty="0"/>
              <a:t>ограниченные возможности по организации отказоустойчивых систем. </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19971771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139</a:t>
            </a:fld>
            <a:endParaRPr lang="ru-RU" dirty="0"/>
          </a:p>
        </p:txBody>
      </p:sp>
      <p:sp>
        <p:nvSpPr>
          <p:cNvPr id="2" name="Прямоугольник 1"/>
          <p:cNvSpPr/>
          <p:nvPr/>
        </p:nvSpPr>
        <p:spPr>
          <a:xfrm>
            <a:off x="827584" y="908720"/>
            <a:ext cx="7632848" cy="369332"/>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Некоторые аспекты реализации RAID систем</a:t>
            </a:r>
            <a:endParaRPr lang="ru-RU" u="sng"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827584" y="1278052"/>
            <a:ext cx="7632848" cy="2123658"/>
          </a:xfrm>
          <a:prstGeom prst="rect">
            <a:avLst/>
          </a:prstGeom>
        </p:spPr>
        <p:txBody>
          <a:bodyPr wrap="square">
            <a:spAutoFit/>
          </a:bodyPr>
          <a:lstStyle/>
          <a:p>
            <a:pPr indent="180975" algn="just"/>
            <a:r>
              <a:rPr lang="ru-RU" sz="1200" dirty="0"/>
              <a:t>Всех этих недостатков можно избежать, используя автономные подсистемы. Эти системы имеют полностью автономную внешнюю организацию и в принципе являют собой отдельный компьютер, который используется для организации систем хранения информации. Кроме того, в случае удачного развития технологии оптоволоконных каналов быстродействие автономных систем ни в чем не будет уступать шинно-ориентированным системам. </a:t>
            </a:r>
          </a:p>
          <a:p>
            <a:pPr indent="180975" algn="just"/>
            <a:r>
              <a:rPr lang="ru-RU" sz="1200" dirty="0"/>
              <a:t>Обычно внешний контроллер ставится в отдельную стойку и в отличие от систем с шинной организацией может иметь большое количество каналов ввода/вывода, в том числе и хост-каналов, что дает возможность подключать к системе несколько хост-компьютеров и организовывать кластерные системы. В системах с автономным контроллером можно реализовать горячее резервирование контроллеров. </a:t>
            </a:r>
          </a:p>
          <a:p>
            <a:pPr indent="180975" algn="just"/>
            <a:r>
              <a:rPr lang="ru-RU" sz="1200" dirty="0"/>
              <a:t>Одним из недостатков автономных систем остается их большая стоимость. </a:t>
            </a:r>
          </a:p>
          <a:p>
            <a:pPr indent="180975" algn="just"/>
            <a:r>
              <a:rPr lang="ru-RU" sz="1200" dirty="0"/>
              <a:t>Учитывая вышесказанное, отметим, что автономные контроллеры обычно используются для реализации </a:t>
            </a:r>
            <a:r>
              <a:rPr lang="ru-RU" sz="1200" dirty="0" err="1"/>
              <a:t>высокоемких</a:t>
            </a:r>
            <a:r>
              <a:rPr lang="ru-RU" sz="1200" dirty="0"/>
              <a:t> хранилищ данных и кластерных систем.</a:t>
            </a:r>
          </a:p>
        </p:txBody>
      </p:sp>
      <p:sp>
        <p:nvSpPr>
          <p:cNvPr id="8" name="Заголовок 1"/>
          <p:cNvSpPr>
            <a:spLocks noGrp="1"/>
          </p:cNvSpPr>
          <p:nvPr>
            <p:ph type="title"/>
          </p:nvPr>
        </p:nvSpPr>
        <p:spPr>
          <a:xfrm>
            <a:off x="755576" y="260648"/>
            <a:ext cx="7920880" cy="648072"/>
          </a:xfrm>
        </p:spPr>
        <p:txBody>
          <a:bodyPr>
            <a:normAutofit/>
          </a:bodyPr>
          <a:lstStyle/>
          <a:p>
            <a:r>
              <a:rPr lang="ru-RU" sz="3200" b="1" dirty="0"/>
              <a:t>RAID </a:t>
            </a:r>
            <a:r>
              <a:rPr lang="ru-RU" sz="3200" b="1" dirty="0" err="1"/>
              <a:t>Levels</a:t>
            </a:r>
            <a:r>
              <a:rPr lang="ru-RU" sz="3200" b="1" dirty="0"/>
              <a:t> </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73630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14</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2308324"/>
          </a:xfrm>
          <a:prstGeom prst="rect">
            <a:avLst/>
          </a:prstGeom>
          <a:noFill/>
        </p:spPr>
        <p:txBody>
          <a:bodyPr wrap="square" rtlCol="0">
            <a:spAutoFit/>
          </a:bodyPr>
          <a:lstStyle/>
          <a:p>
            <a:pPr lvl="0"/>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a:t>Защита информации в локальных и глобальных компьютерных сетях</a:t>
            </a:r>
            <a:r>
              <a:rPr lang="ru-RU" sz="1200" dirty="0"/>
              <a:t>. Основные понятия информационной безопасности: конфиденциальность, целостность, достоверность информации; доступ, санкционированный и несанкционированный. Угрозы безопасности информации и их классификация. Юридические основы информационной безопасности: понятие компьютерного преступления, соответствующие статьи УК. Объекты нападения; виды компьютерных преступлений. Компьютерные вирусы: классификация, каналы распространения, локализация, проявления действий. Критерии защищенности компьютерных систем. Организационные, инженерно-технические и другие меры защиты информации. Брандмауэр. Методы ограничения доступа. Мониторинг несанкционированных действий.</a:t>
            </a:r>
          </a:p>
          <a:p>
            <a:pPr marL="171450" lvl="0" indent="-171450">
              <a:buFont typeface="Arial" pitchFamily="34" charset="0"/>
              <a:buChar char="•"/>
            </a:pPr>
            <a:r>
              <a:rPr lang="ru-RU" sz="1200" b="1" dirty="0"/>
              <a:t>Шифрование данных.</a:t>
            </a:r>
            <a:r>
              <a:rPr lang="ru-RU" sz="1200" dirty="0"/>
              <a:t> Криптографические методы защиты данных. Методы шифрования: заменой, перестановкой, с использованием ключей и хеш-функций. Шифрование данных в </a:t>
            </a:r>
            <a:r>
              <a:rPr lang="ru-RU" sz="1200" dirty="0" err="1"/>
              <a:t>Windows</a:t>
            </a:r>
            <a:r>
              <a:rPr lang="ru-RU" sz="1200" dirty="0"/>
              <a:t>. Электронная цифровая подпись электронных документов. Электронная сертификация</a:t>
            </a:r>
            <a:r>
              <a:rPr lang="ru-RU" sz="1200" dirty="0" smtClean="0"/>
              <a:t>.</a:t>
            </a:r>
            <a:endParaRPr lang="ru-RU" sz="1200" dirty="0"/>
          </a:p>
        </p:txBody>
      </p:sp>
      <p:sp>
        <p:nvSpPr>
          <p:cNvPr id="3" name="Прямоугольник 2"/>
          <p:cNvSpPr/>
          <p:nvPr/>
        </p:nvSpPr>
        <p:spPr>
          <a:xfrm>
            <a:off x="755576" y="5661248"/>
            <a:ext cx="7587108" cy="523220"/>
          </a:xfrm>
          <a:prstGeom prst="rect">
            <a:avLst/>
          </a:prstGeom>
        </p:spPr>
        <p:txBody>
          <a:bodyPr wrap="square">
            <a:spAutoFit/>
          </a:bodyPr>
          <a:lstStyle/>
          <a:p>
            <a:r>
              <a:rPr lang="ru-RU" sz="1400" dirty="0" smtClean="0"/>
              <a:t>Альтернатива реферату:</a:t>
            </a:r>
          </a:p>
          <a:p>
            <a:pPr marL="285750" indent="-285750">
              <a:buFont typeface="Arial" pitchFamily="34" charset="0"/>
              <a:buChar char="•"/>
            </a:pPr>
            <a:r>
              <a:rPr lang="ru-RU" sz="1400" dirty="0" smtClean="0"/>
              <a:t>Разработать </a:t>
            </a:r>
            <a:r>
              <a:rPr lang="ru-RU" sz="1400" dirty="0"/>
              <a:t>сайт группы. Рассказать о каждом студенте группы. Фото со встреч. …</a:t>
            </a:r>
          </a:p>
        </p:txBody>
      </p:sp>
      <p:sp>
        <p:nvSpPr>
          <p:cNvPr id="7" name="Нижний колонтитул 6"/>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9451206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4042325" cy="369332"/>
          </a:xfrm>
          <a:prstGeom prst="rect">
            <a:avLst/>
          </a:prstGeom>
          <a:noFill/>
        </p:spPr>
        <p:txBody>
          <a:bodyPr wrap="none" rtlCol="0">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Основные понятия и определения</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3"/>
          <p:cNvSpPr txBox="1">
            <a:spLocks noChangeArrowheads="1"/>
          </p:cNvSpPr>
          <p:nvPr/>
        </p:nvSpPr>
        <p:spPr>
          <a:xfrm>
            <a:off x="755576" y="1215569"/>
            <a:ext cx="7772400" cy="2285439"/>
          </a:xfrm>
          <a:prstGeom prst="rect">
            <a:avLst/>
          </a:prstGeom>
        </p:spPr>
        <p:txBody>
          <a:bodyPr vert="horz" lIns="91440" tIns="45720" rIns="91440" bIns="45720" rtlCol="0" anchor="t"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lgn="just">
              <a:lnSpc>
                <a:spcPct val="80000"/>
              </a:lnSpc>
            </a:pPr>
            <a:r>
              <a:rPr lang="ru-RU" sz="1400" dirty="0"/>
              <a:t>Угроза информационной безопасности – потенциальная возможность определенным образом нарушить информационную безопасность.</a:t>
            </a:r>
          </a:p>
          <a:p>
            <a:pPr algn="just">
              <a:lnSpc>
                <a:spcPct val="80000"/>
              </a:lnSpc>
            </a:pPr>
            <a:endParaRPr lang="ru-RU" sz="1400" dirty="0"/>
          </a:p>
          <a:p>
            <a:pPr algn="just">
              <a:lnSpc>
                <a:spcPct val="80000"/>
              </a:lnSpc>
            </a:pPr>
            <a:r>
              <a:rPr lang="ru-RU" sz="1400" dirty="0"/>
              <a:t>Попытка реализации угрозы называется  атакой.</a:t>
            </a:r>
          </a:p>
          <a:p>
            <a:pPr algn="just">
              <a:lnSpc>
                <a:spcPct val="80000"/>
              </a:lnSpc>
            </a:pPr>
            <a:endParaRPr lang="ru-RU" sz="1400" dirty="0"/>
          </a:p>
          <a:p>
            <a:pPr algn="just">
              <a:lnSpc>
                <a:spcPct val="80000"/>
              </a:lnSpc>
            </a:pPr>
            <a:r>
              <a:rPr lang="ru-RU" sz="1400" dirty="0"/>
              <a:t>Показатель, характеризующий безопасность информации при воздействии различных факторов опасности – критерий безопасности. </a:t>
            </a:r>
          </a:p>
          <a:p>
            <a:pPr algn="just">
              <a:lnSpc>
                <a:spcPct val="80000"/>
              </a:lnSpc>
            </a:pPr>
            <a:endParaRPr lang="ru-RU" sz="1400" dirty="0"/>
          </a:p>
          <a:p>
            <a:pPr algn="just">
              <a:lnSpc>
                <a:spcPct val="80000"/>
              </a:lnSpc>
            </a:pPr>
            <a:r>
              <a:rPr lang="ru-RU" sz="1400" dirty="0"/>
              <a:t>Промежуток времени от момента, когда появляется возможность использовать слабое место, и до момента, когда пробел ликвидируется, называется окном опасности, ассоциированным с данным уязвимым местом. </a:t>
            </a:r>
          </a:p>
          <a:p>
            <a:pPr algn="just">
              <a:lnSpc>
                <a:spcPct val="80000"/>
              </a:lnSpc>
            </a:pPr>
            <a:endParaRPr lang="ru-RU" sz="1400" dirty="0"/>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1882985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4042325" cy="369332"/>
          </a:xfrm>
          <a:prstGeom prst="rect">
            <a:avLst/>
          </a:prstGeom>
          <a:noFill/>
        </p:spPr>
        <p:txBody>
          <a:bodyPr wrap="none" rtlCol="0">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Основные понятия и определения</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3"/>
          <p:cNvSpPr txBox="1">
            <a:spLocks noChangeArrowheads="1"/>
          </p:cNvSpPr>
          <p:nvPr/>
        </p:nvSpPr>
        <p:spPr>
          <a:xfrm>
            <a:off x="755576" y="1215569"/>
            <a:ext cx="7772400" cy="2285439"/>
          </a:xfrm>
          <a:prstGeom prst="rect">
            <a:avLst/>
          </a:prstGeom>
        </p:spPr>
        <p:txBody>
          <a:bodyPr vert="horz" lIns="91440" tIns="45720" rIns="91440" bIns="45720" rtlCol="0" anchor="t"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lgn="just">
              <a:lnSpc>
                <a:spcPct val="80000"/>
              </a:lnSpc>
            </a:pPr>
            <a:r>
              <a:rPr lang="ru-RU" sz="1400" dirty="0"/>
              <a:t>Для ликвидации окна опасности должны произойти следующие события: </a:t>
            </a:r>
            <a:endParaRPr lang="ru-RU" sz="1400" dirty="0" smtClean="0"/>
          </a:p>
          <a:p>
            <a:pPr marL="662940" lvl="1" indent="-342900" algn="just">
              <a:lnSpc>
                <a:spcPct val="80000"/>
              </a:lnSpc>
              <a:buFont typeface="+mj-lt"/>
              <a:buAutoNum type="arabicPeriod"/>
            </a:pPr>
            <a:r>
              <a:rPr lang="ru-RU" sz="1400" dirty="0" smtClean="0"/>
              <a:t>должно </a:t>
            </a:r>
            <a:r>
              <a:rPr lang="ru-RU" sz="1400" dirty="0"/>
              <a:t>стать известно о средствах использования пробела в защите; </a:t>
            </a:r>
            <a:endParaRPr lang="ru-RU" sz="1400" dirty="0" smtClean="0"/>
          </a:p>
          <a:p>
            <a:pPr marL="662940" lvl="1" indent="-342900" algn="just">
              <a:lnSpc>
                <a:spcPct val="80000"/>
              </a:lnSpc>
              <a:buFont typeface="+mj-lt"/>
              <a:buAutoNum type="arabicPeriod"/>
            </a:pPr>
            <a:r>
              <a:rPr lang="ru-RU" sz="1400" dirty="0" smtClean="0"/>
              <a:t>должны </a:t>
            </a:r>
            <a:r>
              <a:rPr lang="ru-RU" sz="1400" dirty="0"/>
              <a:t>быть выпущены соответствующие заплаты; </a:t>
            </a:r>
            <a:endParaRPr lang="ru-RU" sz="1400" dirty="0" smtClean="0"/>
          </a:p>
          <a:p>
            <a:pPr marL="662940" lvl="1" indent="-342900" algn="just">
              <a:lnSpc>
                <a:spcPct val="80000"/>
              </a:lnSpc>
              <a:buFont typeface="+mj-lt"/>
              <a:buAutoNum type="arabicPeriod"/>
            </a:pPr>
            <a:r>
              <a:rPr lang="ru-RU" sz="1400" dirty="0" smtClean="0"/>
              <a:t>заплаты </a:t>
            </a:r>
            <a:r>
              <a:rPr lang="ru-RU" sz="1400" dirty="0"/>
              <a:t>должны быть установлены в защищаемой ИС</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59443768"/>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1858201"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Прерывание </a:t>
            </a:r>
          </a:p>
        </p:txBody>
      </p:sp>
      <p:grpSp>
        <p:nvGrpSpPr>
          <p:cNvPr id="9" name="Группа 8"/>
          <p:cNvGrpSpPr/>
          <p:nvPr/>
        </p:nvGrpSpPr>
        <p:grpSpPr>
          <a:xfrm>
            <a:off x="1475656" y="2564904"/>
            <a:ext cx="5352219" cy="1011446"/>
            <a:chOff x="1825442" y="2780928"/>
            <a:chExt cx="5352219" cy="1011446"/>
          </a:xfrm>
        </p:grpSpPr>
        <p:sp>
          <p:nvSpPr>
            <p:cNvPr id="10" name="Овал 9"/>
            <p:cNvSpPr/>
            <p:nvPr/>
          </p:nvSpPr>
          <p:spPr>
            <a:xfrm>
              <a:off x="2200843" y="2780928"/>
              <a:ext cx="720080" cy="720080"/>
            </a:xfrm>
            <a:prstGeom prst="ellipse">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1" name="Овал 10"/>
            <p:cNvSpPr/>
            <p:nvPr/>
          </p:nvSpPr>
          <p:spPr>
            <a:xfrm>
              <a:off x="5861273" y="2797696"/>
              <a:ext cx="720080" cy="720080"/>
            </a:xfrm>
            <a:prstGeom prst="ellipse">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3" name="TextBox 12"/>
            <p:cNvSpPr txBox="1"/>
            <p:nvPr/>
          </p:nvSpPr>
          <p:spPr>
            <a:xfrm>
              <a:off x="1825442" y="3501008"/>
              <a:ext cx="1682127" cy="276999"/>
            </a:xfrm>
            <a:prstGeom prst="rect">
              <a:avLst/>
            </a:prstGeom>
            <a:noFill/>
          </p:spPr>
          <p:txBody>
            <a:bodyPr wrap="none" rtlCol="0">
              <a:spAutoFit/>
            </a:bodyPr>
            <a:lstStyle/>
            <a:p>
              <a:r>
                <a:rPr lang="ru-RU" sz="1200" dirty="0" smtClean="0"/>
                <a:t>Источник информации</a:t>
              </a:r>
              <a:endParaRPr lang="ru-RU" sz="1200" dirty="0"/>
            </a:p>
          </p:txBody>
        </p:sp>
        <p:sp>
          <p:nvSpPr>
            <p:cNvPr id="14" name="TextBox 13"/>
            <p:cNvSpPr txBox="1"/>
            <p:nvPr/>
          </p:nvSpPr>
          <p:spPr>
            <a:xfrm>
              <a:off x="5364088" y="3515375"/>
              <a:ext cx="1813573" cy="276999"/>
            </a:xfrm>
            <a:prstGeom prst="rect">
              <a:avLst/>
            </a:prstGeom>
            <a:noFill/>
          </p:spPr>
          <p:txBody>
            <a:bodyPr wrap="none" rtlCol="0">
              <a:spAutoFit/>
            </a:bodyPr>
            <a:lstStyle/>
            <a:p>
              <a:r>
                <a:rPr lang="ru-RU" sz="1200" dirty="0" smtClean="0"/>
                <a:t>Получатель информации</a:t>
              </a:r>
              <a:endParaRPr lang="ru-RU" sz="1200" dirty="0"/>
            </a:p>
          </p:txBody>
        </p:sp>
        <p:cxnSp>
          <p:nvCxnSpPr>
            <p:cNvPr id="15" name="Прямая со стрелкой 14"/>
            <p:cNvCxnSpPr>
              <a:stCxn id="10" idx="6"/>
            </p:cNvCxnSpPr>
            <p:nvPr/>
          </p:nvCxnSpPr>
          <p:spPr>
            <a:xfrm>
              <a:off x="2920923" y="3140968"/>
              <a:ext cx="1641433"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6" name="Прямая со стрелкой 15"/>
            <p:cNvCxnSpPr/>
            <p:nvPr/>
          </p:nvCxnSpPr>
          <p:spPr>
            <a:xfrm>
              <a:off x="4634364" y="2816588"/>
              <a:ext cx="0" cy="701188"/>
            </a:xfrm>
            <a:prstGeom prst="straightConnector1">
              <a:avLst/>
            </a:prstGeom>
            <a:ln w="88900">
              <a:solidFill>
                <a:schemeClr val="accent1"/>
              </a:solidFill>
              <a:tailEnd type="none"/>
            </a:ln>
          </p:spPr>
          <p:style>
            <a:lnRef idx="2">
              <a:schemeClr val="accent6"/>
            </a:lnRef>
            <a:fillRef idx="0">
              <a:schemeClr val="accent6"/>
            </a:fillRef>
            <a:effectRef idx="1">
              <a:schemeClr val="accent6"/>
            </a:effectRef>
            <a:fontRef idx="minor">
              <a:schemeClr val="tx1"/>
            </a:fontRef>
          </p:style>
        </p:cxnSp>
      </p:grpSp>
      <p:sp>
        <p:nvSpPr>
          <p:cNvPr id="22" name="Прямоугольник 21"/>
          <p:cNvSpPr/>
          <p:nvPr/>
        </p:nvSpPr>
        <p:spPr>
          <a:xfrm>
            <a:off x="730448" y="1268760"/>
            <a:ext cx="7657975" cy="523220"/>
          </a:xfrm>
          <a:prstGeom prst="rect">
            <a:avLst/>
          </a:prstGeom>
        </p:spPr>
        <p:txBody>
          <a:bodyPr wrap="square">
            <a:spAutoFit/>
          </a:bodyPr>
          <a:lstStyle/>
          <a:p>
            <a:pPr algn="just"/>
            <a:r>
              <a:rPr lang="ru-RU" sz="1400" b="1" dirty="0"/>
              <a:t>Прерывание</a:t>
            </a:r>
            <a:r>
              <a:rPr lang="ru-RU" sz="1400" dirty="0"/>
              <a:t> - компоненты системы выходят из строя, становятся недоступными или непригодными.  Эта атака, целью которой является нарушение доступности. </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84545164"/>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1445267"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Перехват</a:t>
            </a:r>
          </a:p>
        </p:txBody>
      </p:sp>
      <p:sp>
        <p:nvSpPr>
          <p:cNvPr id="4" name="Прямоугольник 3"/>
          <p:cNvSpPr/>
          <p:nvPr/>
        </p:nvSpPr>
        <p:spPr>
          <a:xfrm>
            <a:off x="755576" y="1219082"/>
            <a:ext cx="7632848" cy="738664"/>
          </a:xfrm>
          <a:prstGeom prst="rect">
            <a:avLst/>
          </a:prstGeom>
        </p:spPr>
        <p:txBody>
          <a:bodyPr wrap="square">
            <a:spAutoFit/>
          </a:bodyPr>
          <a:lstStyle/>
          <a:p>
            <a:pPr algn="just"/>
            <a:r>
              <a:rPr lang="ru-RU" sz="1400" b="1" dirty="0"/>
              <a:t>Перехват</a:t>
            </a:r>
            <a:r>
              <a:rPr lang="ru-RU" sz="1400" dirty="0"/>
              <a:t> - это атака, целью которой является нарушение конфиденциальности, в результате чего доступ к компонентам системы получают несанкционированные стороны. В роли несанкционированной стороны может выступать лицо, программа компьютер. </a:t>
            </a:r>
          </a:p>
        </p:txBody>
      </p:sp>
      <p:grpSp>
        <p:nvGrpSpPr>
          <p:cNvPr id="20" name="Группа 19"/>
          <p:cNvGrpSpPr/>
          <p:nvPr/>
        </p:nvGrpSpPr>
        <p:grpSpPr>
          <a:xfrm>
            <a:off x="1729516" y="2996952"/>
            <a:ext cx="5352219" cy="1584176"/>
            <a:chOff x="1825442" y="2780928"/>
            <a:chExt cx="5352219" cy="1584176"/>
          </a:xfrm>
        </p:grpSpPr>
        <p:sp>
          <p:nvSpPr>
            <p:cNvPr id="5" name="Овал 4"/>
            <p:cNvSpPr/>
            <p:nvPr/>
          </p:nvSpPr>
          <p:spPr>
            <a:xfrm>
              <a:off x="2200843" y="2780928"/>
              <a:ext cx="720080" cy="720080"/>
            </a:xfrm>
            <a:prstGeom prst="ellipse">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0" name="Овал 9"/>
            <p:cNvSpPr/>
            <p:nvPr/>
          </p:nvSpPr>
          <p:spPr>
            <a:xfrm>
              <a:off x="5861273" y="2797696"/>
              <a:ext cx="720080" cy="720080"/>
            </a:xfrm>
            <a:prstGeom prst="ellipse">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1" name="Овал 10"/>
            <p:cNvSpPr/>
            <p:nvPr/>
          </p:nvSpPr>
          <p:spPr>
            <a:xfrm rot="19837283">
              <a:off x="3995936" y="3645024"/>
              <a:ext cx="720080" cy="720080"/>
            </a:xfrm>
            <a:prstGeom prst="ellipse">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1825442" y="3501008"/>
              <a:ext cx="1682127" cy="276999"/>
            </a:xfrm>
            <a:prstGeom prst="rect">
              <a:avLst/>
            </a:prstGeom>
            <a:noFill/>
          </p:spPr>
          <p:txBody>
            <a:bodyPr wrap="none" rtlCol="0">
              <a:spAutoFit/>
            </a:bodyPr>
            <a:lstStyle/>
            <a:p>
              <a:r>
                <a:rPr lang="ru-RU" sz="1200" dirty="0" smtClean="0"/>
                <a:t>Источник информации</a:t>
              </a:r>
              <a:endParaRPr lang="ru-RU" sz="1200" dirty="0"/>
            </a:p>
          </p:txBody>
        </p:sp>
        <p:sp>
          <p:nvSpPr>
            <p:cNvPr id="13" name="TextBox 12"/>
            <p:cNvSpPr txBox="1"/>
            <p:nvPr/>
          </p:nvSpPr>
          <p:spPr>
            <a:xfrm>
              <a:off x="5364088" y="3515375"/>
              <a:ext cx="1813573" cy="276999"/>
            </a:xfrm>
            <a:prstGeom prst="rect">
              <a:avLst/>
            </a:prstGeom>
            <a:noFill/>
          </p:spPr>
          <p:txBody>
            <a:bodyPr wrap="none" rtlCol="0">
              <a:spAutoFit/>
            </a:bodyPr>
            <a:lstStyle/>
            <a:p>
              <a:r>
                <a:rPr lang="ru-RU" sz="1200" dirty="0" smtClean="0"/>
                <a:t>Получатель информации</a:t>
              </a:r>
              <a:endParaRPr lang="ru-RU" sz="1200" dirty="0"/>
            </a:p>
          </p:txBody>
        </p:sp>
        <p:cxnSp>
          <p:nvCxnSpPr>
            <p:cNvPr id="15" name="Прямая со стрелкой 14"/>
            <p:cNvCxnSpPr>
              <a:stCxn id="5" idx="6"/>
              <a:endCxn id="10" idx="2"/>
            </p:cNvCxnSpPr>
            <p:nvPr/>
          </p:nvCxnSpPr>
          <p:spPr>
            <a:xfrm>
              <a:off x="2920923" y="3140968"/>
              <a:ext cx="2940350" cy="1676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7" name="Прямая со стрелкой 16"/>
            <p:cNvCxnSpPr>
              <a:endCxn id="11" idx="0"/>
            </p:cNvCxnSpPr>
            <p:nvPr/>
          </p:nvCxnSpPr>
          <p:spPr>
            <a:xfrm>
              <a:off x="3851920" y="3157736"/>
              <a:ext cx="327428" cy="53359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6487965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1664174"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Изменение </a:t>
            </a:r>
          </a:p>
        </p:txBody>
      </p:sp>
      <p:sp>
        <p:nvSpPr>
          <p:cNvPr id="8" name="Rectangle 3"/>
          <p:cNvSpPr txBox="1">
            <a:spLocks noChangeArrowheads="1"/>
          </p:cNvSpPr>
          <p:nvPr/>
        </p:nvSpPr>
        <p:spPr>
          <a:xfrm>
            <a:off x="755576" y="1215569"/>
            <a:ext cx="7772400" cy="773271"/>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Изменение - несанкционированная сторона не только получает доступ к системе, но и вмешивается в работу ее компонентов. </a:t>
            </a:r>
          </a:p>
          <a:p>
            <a:pPr marL="0" indent="0" algn="just">
              <a:lnSpc>
                <a:spcPct val="80000"/>
              </a:lnSpc>
              <a:buNone/>
            </a:pPr>
            <a:endParaRPr lang="ru-RU" sz="1400" dirty="0"/>
          </a:p>
          <a:p>
            <a:pPr marL="0" indent="0" algn="just">
              <a:lnSpc>
                <a:spcPct val="80000"/>
              </a:lnSpc>
              <a:buNone/>
            </a:pPr>
            <a:r>
              <a:rPr lang="ru-RU" sz="1400" dirty="0"/>
              <a:t>Целью этой атаки является нарушение целостности. </a:t>
            </a:r>
          </a:p>
        </p:txBody>
      </p:sp>
      <p:grpSp>
        <p:nvGrpSpPr>
          <p:cNvPr id="9" name="Группа 8"/>
          <p:cNvGrpSpPr/>
          <p:nvPr/>
        </p:nvGrpSpPr>
        <p:grpSpPr>
          <a:xfrm>
            <a:off x="1729516" y="2996952"/>
            <a:ext cx="5352219" cy="1584176"/>
            <a:chOff x="1825442" y="2780928"/>
            <a:chExt cx="5352219" cy="1584176"/>
          </a:xfrm>
        </p:grpSpPr>
        <p:sp>
          <p:nvSpPr>
            <p:cNvPr id="11" name="Овал 10"/>
            <p:cNvSpPr/>
            <p:nvPr/>
          </p:nvSpPr>
          <p:spPr>
            <a:xfrm>
              <a:off x="2200843" y="2780928"/>
              <a:ext cx="720080" cy="720080"/>
            </a:xfrm>
            <a:prstGeom prst="ellipse">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2" name="Овал 11"/>
            <p:cNvSpPr/>
            <p:nvPr/>
          </p:nvSpPr>
          <p:spPr>
            <a:xfrm>
              <a:off x="5861273" y="2797696"/>
              <a:ext cx="720080" cy="720080"/>
            </a:xfrm>
            <a:prstGeom prst="ellipse">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3" name="Овал 12"/>
            <p:cNvSpPr/>
            <p:nvPr/>
          </p:nvSpPr>
          <p:spPr>
            <a:xfrm rot="19837283">
              <a:off x="3995936" y="3645024"/>
              <a:ext cx="720080" cy="720080"/>
            </a:xfrm>
            <a:prstGeom prst="ellipse">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1825442" y="3501008"/>
              <a:ext cx="1682127" cy="276999"/>
            </a:xfrm>
            <a:prstGeom prst="rect">
              <a:avLst/>
            </a:prstGeom>
            <a:noFill/>
          </p:spPr>
          <p:txBody>
            <a:bodyPr wrap="none" rtlCol="0">
              <a:spAutoFit/>
            </a:bodyPr>
            <a:lstStyle/>
            <a:p>
              <a:r>
                <a:rPr lang="ru-RU" sz="1200" dirty="0" smtClean="0"/>
                <a:t>Источник информации</a:t>
              </a:r>
              <a:endParaRPr lang="ru-RU" sz="1200" dirty="0"/>
            </a:p>
          </p:txBody>
        </p:sp>
        <p:sp>
          <p:nvSpPr>
            <p:cNvPr id="15" name="TextBox 14"/>
            <p:cNvSpPr txBox="1"/>
            <p:nvPr/>
          </p:nvSpPr>
          <p:spPr>
            <a:xfrm>
              <a:off x="5364088" y="3515375"/>
              <a:ext cx="1813573" cy="276999"/>
            </a:xfrm>
            <a:prstGeom prst="rect">
              <a:avLst/>
            </a:prstGeom>
            <a:noFill/>
          </p:spPr>
          <p:txBody>
            <a:bodyPr wrap="none" rtlCol="0">
              <a:spAutoFit/>
            </a:bodyPr>
            <a:lstStyle/>
            <a:p>
              <a:r>
                <a:rPr lang="ru-RU" sz="1200" dirty="0" smtClean="0"/>
                <a:t>Получатель информации</a:t>
              </a:r>
              <a:endParaRPr lang="ru-RU" sz="1200" dirty="0"/>
            </a:p>
          </p:txBody>
        </p:sp>
        <p:cxnSp>
          <p:nvCxnSpPr>
            <p:cNvPr id="16" name="Прямая со стрелкой 15"/>
            <p:cNvCxnSpPr>
              <a:stCxn id="11" idx="6"/>
              <a:endCxn id="13" idx="1"/>
            </p:cNvCxnSpPr>
            <p:nvPr/>
          </p:nvCxnSpPr>
          <p:spPr>
            <a:xfrm>
              <a:off x="2920923" y="3140968"/>
              <a:ext cx="1088312" cy="76714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7" name="Прямая со стрелкой 16"/>
            <p:cNvCxnSpPr>
              <a:endCxn id="12" idx="2"/>
            </p:cNvCxnSpPr>
            <p:nvPr/>
          </p:nvCxnSpPr>
          <p:spPr>
            <a:xfrm flipV="1">
              <a:off x="4667926" y="3157736"/>
              <a:ext cx="1193347" cy="75037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97842839"/>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1530675"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Подделка </a:t>
            </a:r>
          </a:p>
        </p:txBody>
      </p:sp>
      <p:grpSp>
        <p:nvGrpSpPr>
          <p:cNvPr id="9" name="Группа 8"/>
          <p:cNvGrpSpPr/>
          <p:nvPr/>
        </p:nvGrpSpPr>
        <p:grpSpPr>
          <a:xfrm>
            <a:off x="1729516" y="2708920"/>
            <a:ext cx="5352219" cy="1584176"/>
            <a:chOff x="1825442" y="2780928"/>
            <a:chExt cx="5352219" cy="1584176"/>
          </a:xfrm>
        </p:grpSpPr>
        <p:sp>
          <p:nvSpPr>
            <p:cNvPr id="11" name="Овал 10"/>
            <p:cNvSpPr/>
            <p:nvPr/>
          </p:nvSpPr>
          <p:spPr>
            <a:xfrm>
              <a:off x="2200843" y="2780928"/>
              <a:ext cx="720080" cy="720080"/>
            </a:xfrm>
            <a:prstGeom prst="ellipse">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2" name="Овал 11"/>
            <p:cNvSpPr/>
            <p:nvPr/>
          </p:nvSpPr>
          <p:spPr>
            <a:xfrm>
              <a:off x="5861273" y="2797696"/>
              <a:ext cx="720080" cy="720080"/>
            </a:xfrm>
            <a:prstGeom prst="ellipse">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3" name="Овал 12"/>
            <p:cNvSpPr/>
            <p:nvPr/>
          </p:nvSpPr>
          <p:spPr>
            <a:xfrm rot="19837283">
              <a:off x="3995936" y="3645024"/>
              <a:ext cx="720080" cy="720080"/>
            </a:xfrm>
            <a:prstGeom prst="ellipse">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1825442" y="3501008"/>
              <a:ext cx="1682127" cy="276999"/>
            </a:xfrm>
            <a:prstGeom prst="rect">
              <a:avLst/>
            </a:prstGeom>
            <a:noFill/>
          </p:spPr>
          <p:txBody>
            <a:bodyPr wrap="none" rtlCol="0">
              <a:spAutoFit/>
            </a:bodyPr>
            <a:lstStyle/>
            <a:p>
              <a:r>
                <a:rPr lang="ru-RU" sz="1200" dirty="0" smtClean="0"/>
                <a:t>Источник информации</a:t>
              </a:r>
              <a:endParaRPr lang="ru-RU" sz="1200" dirty="0"/>
            </a:p>
          </p:txBody>
        </p:sp>
        <p:sp>
          <p:nvSpPr>
            <p:cNvPr id="15" name="TextBox 14"/>
            <p:cNvSpPr txBox="1"/>
            <p:nvPr/>
          </p:nvSpPr>
          <p:spPr>
            <a:xfrm>
              <a:off x="5364088" y="3515375"/>
              <a:ext cx="1813573" cy="276999"/>
            </a:xfrm>
            <a:prstGeom prst="rect">
              <a:avLst/>
            </a:prstGeom>
            <a:noFill/>
          </p:spPr>
          <p:txBody>
            <a:bodyPr wrap="none" rtlCol="0">
              <a:spAutoFit/>
            </a:bodyPr>
            <a:lstStyle/>
            <a:p>
              <a:r>
                <a:rPr lang="ru-RU" sz="1200" dirty="0" smtClean="0"/>
                <a:t>Получатель информации</a:t>
              </a:r>
              <a:endParaRPr lang="ru-RU" sz="1200" dirty="0"/>
            </a:p>
          </p:txBody>
        </p:sp>
        <p:cxnSp>
          <p:nvCxnSpPr>
            <p:cNvPr id="17" name="Прямая со стрелкой 16"/>
            <p:cNvCxnSpPr>
              <a:stCxn id="13" idx="6"/>
            </p:cNvCxnSpPr>
            <p:nvPr/>
          </p:nvCxnSpPr>
          <p:spPr>
            <a:xfrm flipV="1">
              <a:off x="4669714" y="3284984"/>
              <a:ext cx="1191559" cy="5434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pSp>
      <p:sp>
        <p:nvSpPr>
          <p:cNvPr id="18" name="Прямоугольник 17"/>
          <p:cNvSpPr/>
          <p:nvPr/>
        </p:nvSpPr>
        <p:spPr>
          <a:xfrm>
            <a:off x="755576" y="1196752"/>
            <a:ext cx="7632848" cy="738664"/>
          </a:xfrm>
          <a:prstGeom prst="rect">
            <a:avLst/>
          </a:prstGeom>
        </p:spPr>
        <p:txBody>
          <a:bodyPr wrap="square">
            <a:spAutoFit/>
          </a:bodyPr>
          <a:lstStyle/>
          <a:p>
            <a:pPr algn="just"/>
            <a:r>
              <a:rPr lang="ru-RU" sz="1400" b="1" dirty="0"/>
              <a:t>Подделка</a:t>
            </a:r>
            <a:r>
              <a:rPr lang="ru-RU" sz="1400" dirty="0"/>
              <a:t> - несанкционированная сторона помещает в систему поддельные объекты.  Целью этой атаки является нарушение аутентичности (компьютерная система должна иметь возможность проверять идентичность пользователя). </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960889964"/>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6086859"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Классификация угроз информационной безопасности</a:t>
            </a:r>
          </a:p>
        </p:txBody>
      </p:sp>
      <p:sp>
        <p:nvSpPr>
          <p:cNvPr id="8" name="Rectangle 3"/>
          <p:cNvSpPr txBox="1">
            <a:spLocks noChangeArrowheads="1"/>
          </p:cNvSpPr>
          <p:nvPr/>
        </p:nvSpPr>
        <p:spPr>
          <a:xfrm>
            <a:off x="755576" y="1215569"/>
            <a:ext cx="7772400" cy="2501463"/>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Классификация угроз ИБ можно выполнить по нескольким </a:t>
            </a:r>
            <a:r>
              <a:rPr lang="ru-RU" sz="1400" dirty="0" smtClean="0"/>
              <a:t>критериям:</a:t>
            </a:r>
          </a:p>
          <a:p>
            <a:pPr algn="just">
              <a:lnSpc>
                <a:spcPct val="80000"/>
              </a:lnSpc>
            </a:pPr>
            <a:r>
              <a:rPr lang="ru-RU" sz="1400" dirty="0" smtClean="0"/>
              <a:t>по </a:t>
            </a:r>
            <a:r>
              <a:rPr lang="ru-RU" sz="1400" dirty="0"/>
              <a:t>аспекту </a:t>
            </a:r>
            <a:r>
              <a:rPr lang="ru-RU" sz="1400" dirty="0" smtClean="0"/>
              <a:t>ИБ </a:t>
            </a:r>
            <a:r>
              <a:rPr lang="ru-RU" sz="1400" dirty="0"/>
              <a:t>(доступность, целостность, конфиденциальность</a:t>
            </a:r>
            <a:r>
              <a:rPr lang="ru-RU" sz="1400" dirty="0" smtClean="0"/>
              <a:t>);</a:t>
            </a:r>
          </a:p>
          <a:p>
            <a:pPr algn="just">
              <a:lnSpc>
                <a:spcPct val="80000"/>
              </a:lnSpc>
            </a:pPr>
            <a:r>
              <a:rPr lang="ru-RU" sz="1400" dirty="0" smtClean="0"/>
              <a:t>по </a:t>
            </a:r>
            <a:r>
              <a:rPr lang="ru-RU" sz="1400" dirty="0"/>
              <a:t>компонентам ИС, на которые угрозы нацелены (данные, программа, аппаратура, поддерживающая инфраструктура</a:t>
            </a:r>
            <a:r>
              <a:rPr lang="ru-RU" sz="1400" dirty="0" smtClean="0"/>
              <a:t>);</a:t>
            </a:r>
          </a:p>
          <a:p>
            <a:pPr algn="just">
              <a:lnSpc>
                <a:spcPct val="80000"/>
              </a:lnSpc>
            </a:pPr>
            <a:r>
              <a:rPr lang="ru-RU" sz="1400" dirty="0" smtClean="0"/>
              <a:t>по </a:t>
            </a:r>
            <a:r>
              <a:rPr lang="ru-RU" sz="1400" dirty="0"/>
              <a:t>способу осуществления (случайные или преднамеренные действия природного или техногенного характера</a:t>
            </a:r>
            <a:r>
              <a:rPr lang="ru-RU" sz="1400" dirty="0" smtClean="0"/>
              <a:t>);</a:t>
            </a:r>
          </a:p>
          <a:p>
            <a:pPr algn="just">
              <a:lnSpc>
                <a:spcPct val="80000"/>
              </a:lnSpc>
            </a:pPr>
            <a:r>
              <a:rPr lang="ru-RU" sz="1400" dirty="0" smtClean="0"/>
              <a:t>по </a:t>
            </a:r>
            <a:r>
              <a:rPr lang="ru-RU" sz="1400" dirty="0"/>
              <a:t>расположению источника угроз (внутри или вне рассматриваемой ИС).</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41988243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6954533"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Классификация угроз ИБ по базовым свойствам информации</a:t>
            </a:r>
          </a:p>
        </p:txBody>
      </p:sp>
      <p:sp>
        <p:nvSpPr>
          <p:cNvPr id="8" name="Rectangle 3"/>
          <p:cNvSpPr txBox="1">
            <a:spLocks noChangeArrowheads="1"/>
          </p:cNvSpPr>
          <p:nvPr/>
        </p:nvSpPr>
        <p:spPr>
          <a:xfrm>
            <a:off x="755576" y="1215569"/>
            <a:ext cx="7772400" cy="2501463"/>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Вне зависимости от конкретных видов угроз информационная система должна обеспечивать базовые свойства информации и систем ее обработки. Для автоматизированных ИС рассматриваются три основных вида угроз:</a:t>
            </a:r>
          </a:p>
          <a:p>
            <a:pPr algn="just">
              <a:lnSpc>
                <a:spcPct val="80000"/>
              </a:lnSpc>
            </a:pPr>
            <a:r>
              <a:rPr lang="ru-RU" sz="1400" dirty="0"/>
              <a:t>угроза нарушения конфиденциальности;</a:t>
            </a:r>
          </a:p>
          <a:p>
            <a:pPr algn="just">
              <a:lnSpc>
                <a:spcPct val="80000"/>
              </a:lnSpc>
            </a:pPr>
            <a:r>
              <a:rPr lang="ru-RU" sz="1400" dirty="0"/>
              <a:t>угроза нарушения целостности;</a:t>
            </a:r>
          </a:p>
          <a:p>
            <a:pPr algn="just">
              <a:lnSpc>
                <a:spcPct val="80000"/>
              </a:lnSpc>
            </a:pPr>
            <a:r>
              <a:rPr lang="ru-RU" sz="1400" dirty="0"/>
              <a:t>угроза отказа служб (отказа в доступе).</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468064250"/>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806624"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Примеры реализации угроз (угроза нарушения конфиденциальности)</a:t>
            </a:r>
          </a:p>
        </p:txBody>
      </p:sp>
      <p:sp>
        <p:nvSpPr>
          <p:cNvPr id="8" name="Rectangle 3"/>
          <p:cNvSpPr txBox="1">
            <a:spLocks noChangeArrowheads="1"/>
          </p:cNvSpPr>
          <p:nvPr/>
        </p:nvSpPr>
        <p:spPr>
          <a:xfrm>
            <a:off x="755576" y="1215569"/>
            <a:ext cx="7772400" cy="989295"/>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Часть информации, хранящейся и обрабатываемой в ИС, должна быть сокрыта от посторонних. Передача данной информации может нанести ущерб как организации, так и самой информационной системе.</a:t>
            </a:r>
          </a:p>
        </p:txBody>
      </p:sp>
      <p:grpSp>
        <p:nvGrpSpPr>
          <p:cNvPr id="9" name="Group 6"/>
          <p:cNvGrpSpPr>
            <a:grpSpLocks/>
          </p:cNvGrpSpPr>
          <p:nvPr/>
        </p:nvGrpSpPr>
        <p:grpSpPr bwMode="auto">
          <a:xfrm>
            <a:off x="2987824" y="2277836"/>
            <a:ext cx="2895600" cy="1066800"/>
            <a:chOff x="2304" y="1296"/>
            <a:chExt cx="1824" cy="672"/>
          </a:xfrm>
        </p:grpSpPr>
        <p:sp>
          <p:nvSpPr>
            <p:cNvPr id="10" name="Oval 5"/>
            <p:cNvSpPr>
              <a:spLocks noChangeArrowheads="1"/>
            </p:cNvSpPr>
            <p:nvPr/>
          </p:nvSpPr>
          <p:spPr bwMode="auto">
            <a:xfrm>
              <a:off x="2304" y="1296"/>
              <a:ext cx="1824" cy="67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1" name="Text Box 4"/>
            <p:cNvSpPr txBox="1">
              <a:spLocks noChangeArrowheads="1"/>
            </p:cNvSpPr>
            <p:nvPr/>
          </p:nvSpPr>
          <p:spPr bwMode="auto">
            <a:xfrm>
              <a:off x="2352" y="1440"/>
              <a:ext cx="172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b="1" dirty="0"/>
                <a:t>Конфиденциальная информация</a:t>
              </a:r>
            </a:p>
          </p:txBody>
        </p:sp>
      </p:grpSp>
      <p:sp>
        <p:nvSpPr>
          <p:cNvPr id="12" name="Oval 8"/>
          <p:cNvSpPr>
            <a:spLocks noChangeArrowheads="1"/>
          </p:cNvSpPr>
          <p:nvPr/>
        </p:nvSpPr>
        <p:spPr bwMode="auto">
          <a:xfrm>
            <a:off x="930424" y="3801836"/>
            <a:ext cx="2895600" cy="1828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dirty="0"/>
          </a:p>
        </p:txBody>
      </p:sp>
      <p:sp>
        <p:nvSpPr>
          <p:cNvPr id="13" name="Text Box 9"/>
          <p:cNvSpPr txBox="1">
            <a:spLocks noChangeArrowheads="1"/>
          </p:cNvSpPr>
          <p:nvPr/>
        </p:nvSpPr>
        <p:spPr bwMode="auto">
          <a:xfrm>
            <a:off x="1036712" y="3985759"/>
            <a:ext cx="27432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b="1" dirty="0"/>
              <a:t>Предметная</a:t>
            </a:r>
          </a:p>
          <a:p>
            <a:pPr algn="ctr">
              <a:spcBef>
                <a:spcPct val="50000"/>
              </a:spcBef>
            </a:pPr>
            <a:r>
              <a:rPr lang="ru-RU" sz="1200" dirty="0"/>
              <a:t>Предметная информация содержит информацию, раскрытие которой может привести к ущербу (экономическому, моральному) организации или лица</a:t>
            </a:r>
            <a:r>
              <a:rPr lang="ru-RU" dirty="0"/>
              <a:t>.</a:t>
            </a:r>
          </a:p>
        </p:txBody>
      </p:sp>
      <p:grpSp>
        <p:nvGrpSpPr>
          <p:cNvPr id="14" name="Group 10"/>
          <p:cNvGrpSpPr>
            <a:grpSpLocks/>
          </p:cNvGrpSpPr>
          <p:nvPr/>
        </p:nvGrpSpPr>
        <p:grpSpPr bwMode="auto">
          <a:xfrm>
            <a:off x="5045224" y="3782786"/>
            <a:ext cx="2895600" cy="1828800"/>
            <a:chOff x="2304" y="1289"/>
            <a:chExt cx="1824" cy="672"/>
          </a:xfrm>
        </p:grpSpPr>
        <p:sp>
          <p:nvSpPr>
            <p:cNvPr id="15" name="Oval 11"/>
            <p:cNvSpPr>
              <a:spLocks noChangeArrowheads="1"/>
            </p:cNvSpPr>
            <p:nvPr/>
          </p:nvSpPr>
          <p:spPr bwMode="auto">
            <a:xfrm>
              <a:off x="2304" y="1289"/>
              <a:ext cx="1824" cy="67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6" name="Text Box 12"/>
            <p:cNvSpPr txBox="1">
              <a:spLocks noChangeArrowheads="1"/>
            </p:cNvSpPr>
            <p:nvPr/>
          </p:nvSpPr>
          <p:spPr bwMode="auto">
            <a:xfrm>
              <a:off x="2347" y="1424"/>
              <a:ext cx="1728" cy="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b="1" dirty="0"/>
                <a:t>Служебная</a:t>
              </a:r>
              <a:br>
                <a:rPr lang="ru-RU" b="1" dirty="0"/>
              </a:br>
              <a:r>
                <a:rPr lang="ru-RU" sz="1600" dirty="0"/>
                <a:t>(например, пароли пользователей)</a:t>
              </a:r>
            </a:p>
          </p:txBody>
        </p:sp>
      </p:grpSp>
      <p:sp>
        <p:nvSpPr>
          <p:cNvPr id="17" name="AutoShape 13"/>
          <p:cNvSpPr>
            <a:spLocks noChangeArrowheads="1"/>
          </p:cNvSpPr>
          <p:nvPr/>
        </p:nvSpPr>
        <p:spPr bwMode="auto">
          <a:xfrm rot="2868933">
            <a:off x="5616724" y="3077936"/>
            <a:ext cx="762000" cy="685800"/>
          </a:xfrm>
          <a:prstGeom prst="rightArrow">
            <a:avLst>
              <a:gd name="adj1" fmla="val 50000"/>
              <a:gd name="adj2" fmla="val 27778"/>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8" name="AutoShape 14"/>
          <p:cNvSpPr>
            <a:spLocks noChangeArrowheads="1"/>
          </p:cNvSpPr>
          <p:nvPr/>
        </p:nvSpPr>
        <p:spPr bwMode="auto">
          <a:xfrm rot="8157046">
            <a:off x="2454424" y="3077936"/>
            <a:ext cx="762000" cy="685800"/>
          </a:xfrm>
          <a:prstGeom prst="rightArrow">
            <a:avLst>
              <a:gd name="adj1" fmla="val 50000"/>
              <a:gd name="adj2" fmla="val 27778"/>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43994245"/>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149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806624"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Примеры реализации угроз (угроза нарушения конфиденциальности)</a:t>
            </a:r>
          </a:p>
        </p:txBody>
      </p:sp>
      <p:sp>
        <p:nvSpPr>
          <p:cNvPr id="8" name="Rectangle 3"/>
          <p:cNvSpPr txBox="1">
            <a:spLocks noChangeArrowheads="1"/>
          </p:cNvSpPr>
          <p:nvPr/>
        </p:nvSpPr>
        <p:spPr>
          <a:xfrm>
            <a:off x="755576" y="1215569"/>
            <a:ext cx="7772400" cy="989295"/>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Средствами атаки могут служить различные технические средства (подслушивание разговоров, сети), другие способы (несанкционированная передача паролей доступа и т.п.).</a:t>
            </a:r>
          </a:p>
          <a:p>
            <a:pPr marL="0" indent="0" algn="just">
              <a:lnSpc>
                <a:spcPct val="80000"/>
              </a:lnSpc>
              <a:buNone/>
            </a:pPr>
            <a:r>
              <a:rPr lang="ru-RU" sz="1400" dirty="0"/>
              <a:t>Важный аспект при предотвращении угрозы конфиденциальности – непрерывность защиты данных на всем жизненном цикле ее хранения и обработки. Пример реализации угрозы – доступное хранение резервных копий данных.</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929210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15</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5576" y="1124744"/>
            <a:ext cx="7848872" cy="4401205"/>
          </a:xfrm>
          <a:prstGeom prst="rect">
            <a:avLst/>
          </a:prstGeom>
          <a:noFill/>
        </p:spPr>
        <p:txBody>
          <a:bodyPr wrap="square" rtlCol="0">
            <a:spAutoFit/>
          </a:bodyPr>
          <a:lstStyle/>
          <a:p>
            <a:r>
              <a:rPr lang="ru-RU" sz="1400" b="1" dirty="0"/>
              <a:t>Требования к </a:t>
            </a:r>
            <a:r>
              <a:rPr lang="ru-RU" sz="1400" b="1" dirty="0" smtClean="0"/>
              <a:t>оформлению реферата:</a:t>
            </a:r>
            <a:endParaRPr lang="ru-RU" sz="1400" dirty="0"/>
          </a:p>
          <a:p>
            <a:pPr marL="285750" indent="-285750">
              <a:buFont typeface="Arial" pitchFamily="34" charset="0"/>
              <a:buChar char="•"/>
            </a:pPr>
            <a:r>
              <a:rPr lang="ru-RU" sz="1400" dirty="0"/>
              <a:t>Формат текста: </a:t>
            </a:r>
            <a:r>
              <a:rPr lang="en-US" sz="1400" dirty="0"/>
              <a:t>Microsoft Word</a:t>
            </a:r>
            <a:r>
              <a:rPr lang="ru-RU" sz="1400" dirty="0"/>
              <a:t>. </a:t>
            </a:r>
          </a:p>
          <a:p>
            <a:pPr marL="285750" indent="-285750">
              <a:buFont typeface="Arial" pitchFamily="34" charset="0"/>
              <a:buChar char="•"/>
            </a:pPr>
            <a:r>
              <a:rPr lang="ru-RU" sz="1400" dirty="0"/>
              <a:t>Формат страницы: А 4 (210*297 мм). </a:t>
            </a:r>
          </a:p>
          <a:p>
            <a:pPr marL="285750" indent="-285750">
              <a:buFont typeface="Arial" pitchFamily="34" charset="0"/>
              <a:buChar char="•"/>
            </a:pPr>
            <a:r>
              <a:rPr lang="ru-RU" sz="1400" dirty="0"/>
              <a:t>Поля: сверху: 20мм, снизу: 20мм, справа: 15мм, слева: 30мм; </a:t>
            </a:r>
          </a:p>
          <a:p>
            <a:pPr marL="285750" indent="-285750">
              <a:buFont typeface="Arial" pitchFamily="34" charset="0"/>
              <a:buChar char="•"/>
            </a:pPr>
            <a:r>
              <a:rPr lang="ru-RU" sz="1400" dirty="0"/>
              <a:t>Шрифт: размер (кегль) – 14; тип – </a:t>
            </a:r>
            <a:r>
              <a:rPr lang="ru-RU" sz="1400" dirty="0" err="1"/>
              <a:t>Times</a:t>
            </a:r>
            <a:r>
              <a:rPr lang="ru-RU" sz="1400" dirty="0"/>
              <a:t> </a:t>
            </a:r>
            <a:r>
              <a:rPr lang="ru-RU" sz="1400" dirty="0" err="1"/>
              <a:t>New</a:t>
            </a:r>
            <a:r>
              <a:rPr lang="ru-RU" sz="1400" dirty="0"/>
              <a:t> </a:t>
            </a:r>
            <a:r>
              <a:rPr lang="ru-RU" sz="1400" dirty="0" err="1"/>
              <a:t>Roman</a:t>
            </a:r>
            <a:r>
              <a:rPr lang="ru-RU" sz="1400" dirty="0"/>
              <a:t>; абзацные отступы 1.5. </a:t>
            </a:r>
          </a:p>
          <a:p>
            <a:pPr marL="285750" indent="-285750">
              <a:buFont typeface="Arial" pitchFamily="34" charset="0"/>
              <a:buChar char="•"/>
            </a:pPr>
            <a:r>
              <a:rPr lang="ru-RU" sz="1400" dirty="0"/>
              <a:t>Выравнивание: по ширине</a:t>
            </a:r>
          </a:p>
          <a:p>
            <a:pPr marL="285750" indent="-285750">
              <a:buFont typeface="Arial" pitchFamily="34" charset="0"/>
              <a:buChar char="•"/>
            </a:pPr>
            <a:r>
              <a:rPr lang="ru-RU" sz="1400" dirty="0"/>
              <a:t>Межстрочный интервал – 1.5.</a:t>
            </a:r>
          </a:p>
          <a:p>
            <a:pPr marL="285750" indent="-285750">
              <a:buFont typeface="Arial" pitchFamily="34" charset="0"/>
              <a:buChar char="•"/>
            </a:pPr>
            <a:r>
              <a:rPr lang="ru-RU" sz="1400" dirty="0"/>
              <a:t>В тексте допускаются рисунки, графики, таблицы. </a:t>
            </a:r>
          </a:p>
          <a:p>
            <a:pPr marL="285750" indent="-285750">
              <a:buFont typeface="Arial" pitchFamily="34" charset="0"/>
              <a:buChar char="•"/>
            </a:pPr>
            <a:r>
              <a:rPr lang="ru-RU" sz="1400" dirty="0"/>
              <a:t>Рисунки, графики, схемы должны выполняться в графических редакторах, поддерживающих векторную графику; таблица - в режиме таблиц. </a:t>
            </a:r>
          </a:p>
          <a:p>
            <a:pPr marL="285750" indent="-285750">
              <a:buFont typeface="Arial" pitchFamily="34" charset="0"/>
              <a:buChar char="•"/>
            </a:pPr>
            <a:r>
              <a:rPr lang="ru-RU" sz="1400" dirty="0"/>
              <a:t>Все рисунки, графики, таблицы должны быть пронумерованы и иметь название.</a:t>
            </a:r>
          </a:p>
          <a:p>
            <a:pPr marL="285750" indent="-285750">
              <a:buFont typeface="Arial" pitchFamily="34" charset="0"/>
              <a:buChar char="•"/>
            </a:pPr>
            <a:r>
              <a:rPr lang="ru-RU" sz="1400" dirty="0"/>
              <a:t>Название глав печатается прописными буквами, шрифт – жирный. </a:t>
            </a:r>
          </a:p>
          <a:p>
            <a:pPr marL="285750" indent="-285750">
              <a:buFont typeface="Arial" pitchFamily="34" charset="0"/>
              <a:buChar char="•"/>
            </a:pPr>
            <a:r>
              <a:rPr lang="ru-RU" sz="1400" dirty="0"/>
              <a:t>После отступа в 1.5 интервала следует текст, печатаемый через полуторный интервал. </a:t>
            </a:r>
          </a:p>
          <a:p>
            <a:pPr marL="285750" indent="-285750">
              <a:buFont typeface="Arial" pitchFamily="34" charset="0"/>
              <a:buChar char="•"/>
            </a:pPr>
            <a:r>
              <a:rPr lang="ru-RU" sz="1400" dirty="0"/>
              <a:t>В заголовке недопустимы переносы, точка в конце не ставится. </a:t>
            </a:r>
          </a:p>
          <a:p>
            <a:pPr marL="285750" indent="-285750">
              <a:buFont typeface="Arial" pitchFamily="34" charset="0"/>
              <a:buChar char="•"/>
            </a:pPr>
            <a:r>
              <a:rPr lang="ru-RU" sz="1400" dirty="0"/>
              <a:t>Список использованной литературы озаглавливается словом литература, набранным жирным шрифтом 14 кеглем и расположенным посередине.</a:t>
            </a:r>
          </a:p>
          <a:p>
            <a:endParaRPr lang="ru-RU" sz="1400" dirty="0"/>
          </a:p>
          <a:p>
            <a:pPr algn="just"/>
            <a:r>
              <a:rPr lang="ru-RU" sz="1400" dirty="0"/>
              <a:t>Содержание должно оформиться автоматически средствами </a:t>
            </a:r>
            <a:r>
              <a:rPr lang="en-US" sz="1400" dirty="0"/>
              <a:t>Microsoft Word</a:t>
            </a:r>
            <a:r>
              <a:rPr lang="ru-RU" sz="1400" dirty="0" smtClean="0"/>
              <a:t>. Все </a:t>
            </a:r>
            <a:r>
              <a:rPr lang="ru-RU" sz="1400" dirty="0"/>
              <a:t>рисунки, таблицы, схемы должны быть пронумерованы и иметь </a:t>
            </a:r>
            <a:r>
              <a:rPr lang="ru-RU" sz="1400" dirty="0" smtClean="0"/>
              <a:t>название. Ссылки </a:t>
            </a:r>
            <a:r>
              <a:rPr lang="ru-RU" sz="1400" dirty="0"/>
              <a:t>на рисунки, таблицы, схемы и список литературы должны быть построены с применением возможностей </a:t>
            </a:r>
            <a:r>
              <a:rPr lang="en-US" sz="1400" dirty="0"/>
              <a:t>Microsoft Word</a:t>
            </a:r>
            <a:r>
              <a:rPr lang="ru-RU" sz="1400" dirty="0"/>
              <a:t>.</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414798491"/>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806624"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Примеры реализации угроз (угроза нарушения целостности данных)</a:t>
            </a:r>
          </a:p>
        </p:txBody>
      </p:sp>
      <p:sp>
        <p:nvSpPr>
          <p:cNvPr id="8" name="Rectangle 3"/>
          <p:cNvSpPr txBox="1">
            <a:spLocks noChangeArrowheads="1"/>
          </p:cNvSpPr>
          <p:nvPr/>
        </p:nvSpPr>
        <p:spPr>
          <a:xfrm>
            <a:off x="755576" y="1215569"/>
            <a:ext cx="7772400" cy="2357447"/>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Одними из наиболее часто реализуемых угроз ИБ являются кражи и подлоги. Целостность информации может быть разделена на статическую и динамическую.</a:t>
            </a:r>
          </a:p>
          <a:p>
            <a:pPr marL="0" indent="0" algn="just">
              <a:lnSpc>
                <a:spcPct val="80000"/>
              </a:lnSpc>
              <a:buNone/>
            </a:pPr>
            <a:r>
              <a:rPr lang="ru-RU" sz="1400" dirty="0"/>
              <a:t>Примерами нарушения статической целостности являются:</a:t>
            </a:r>
          </a:p>
          <a:p>
            <a:pPr algn="just">
              <a:lnSpc>
                <a:spcPct val="80000"/>
              </a:lnSpc>
            </a:pPr>
            <a:r>
              <a:rPr lang="ru-RU" sz="1400" dirty="0"/>
              <a:t>ввод неверных данных;</a:t>
            </a:r>
          </a:p>
          <a:p>
            <a:pPr algn="just">
              <a:lnSpc>
                <a:spcPct val="80000"/>
              </a:lnSpc>
            </a:pPr>
            <a:r>
              <a:rPr lang="ru-RU" sz="1400" dirty="0"/>
              <a:t>несанкционированное изменение данных;</a:t>
            </a:r>
          </a:p>
          <a:p>
            <a:pPr algn="just">
              <a:lnSpc>
                <a:spcPct val="80000"/>
              </a:lnSpc>
            </a:pPr>
            <a:r>
              <a:rPr lang="ru-RU" sz="1400" dirty="0"/>
              <a:t>изменение программного модуля вирусом;</a:t>
            </a:r>
          </a:p>
          <a:p>
            <a:pPr marL="0" indent="0" algn="just">
              <a:lnSpc>
                <a:spcPct val="80000"/>
              </a:lnSpc>
              <a:buNone/>
            </a:pPr>
            <a:r>
              <a:rPr lang="ru-RU" sz="1400" dirty="0"/>
              <a:t>Примеры нарушения динамической целостности:</a:t>
            </a:r>
          </a:p>
          <a:p>
            <a:pPr algn="just">
              <a:lnSpc>
                <a:spcPct val="80000"/>
              </a:lnSpc>
            </a:pPr>
            <a:r>
              <a:rPr lang="ru-RU" sz="1400" dirty="0"/>
              <a:t>нарушение атомарности транзакций;</a:t>
            </a:r>
          </a:p>
          <a:p>
            <a:pPr algn="just">
              <a:lnSpc>
                <a:spcPct val="80000"/>
              </a:lnSpc>
            </a:pPr>
            <a:r>
              <a:rPr lang="ru-RU" sz="1400" dirty="0"/>
              <a:t>дублирование данных;</a:t>
            </a:r>
          </a:p>
          <a:p>
            <a:pPr algn="just">
              <a:lnSpc>
                <a:spcPct val="80000"/>
              </a:lnSpc>
            </a:pPr>
            <a:r>
              <a:rPr lang="ru-RU" sz="1400" dirty="0"/>
              <a:t>внесение дополнительных пакетов в сетевой трафик.</a:t>
            </a:r>
          </a:p>
          <a:p>
            <a:pPr marL="0" indent="0" algn="just">
              <a:lnSpc>
                <a:spcPct val="80000"/>
              </a:lnSpc>
              <a:buNone/>
            </a:pPr>
            <a:endParaRPr lang="ru-RU" sz="1400" dirty="0"/>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021179298"/>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806624"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Примеры реализации угроз (угроза нарушения целостности данных)</a:t>
            </a:r>
          </a:p>
        </p:txBody>
      </p:sp>
      <p:sp>
        <p:nvSpPr>
          <p:cNvPr id="8" name="Rectangle 3"/>
          <p:cNvSpPr txBox="1">
            <a:spLocks noChangeArrowheads="1"/>
          </p:cNvSpPr>
          <p:nvPr/>
        </p:nvSpPr>
        <p:spPr>
          <a:xfrm>
            <a:off x="755576" y="1215569"/>
            <a:ext cx="7772400" cy="2357447"/>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Отказ служб (отказа в доступе к ИС) относится к одним из наиболее часто реализуемых угроз ИБ. Относительно компонент ИС данный класс угроз может быть разбит на следующие типы:</a:t>
            </a:r>
          </a:p>
          <a:p>
            <a:pPr algn="just">
              <a:lnSpc>
                <a:spcPct val="80000"/>
              </a:lnSpc>
            </a:pPr>
            <a:r>
              <a:rPr lang="ru-RU" sz="1400" dirty="0"/>
              <a:t>отказ пользователей (нежелание, неумение работать с ИС);</a:t>
            </a:r>
          </a:p>
          <a:p>
            <a:pPr algn="just">
              <a:lnSpc>
                <a:spcPct val="80000"/>
              </a:lnSpc>
            </a:pPr>
            <a:r>
              <a:rPr lang="ru-RU" sz="1400" dirty="0"/>
              <a:t>внутренний отказ информационной системы (ошибки при переконфигурировании системы, отказы программного и аппаратного обеспечения, разрушение данных);</a:t>
            </a:r>
          </a:p>
          <a:p>
            <a:pPr algn="just">
              <a:lnSpc>
                <a:spcPct val="80000"/>
              </a:lnSpc>
            </a:pPr>
            <a:r>
              <a:rPr lang="ru-RU" sz="1400" dirty="0"/>
              <a:t>отказ поддерживающей инфраструктуры (нарушение работы систем связи, электропитания, разрушение и повреждение помещений).</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05836449"/>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369005"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Основные принципы обеспечения информационной безопасности</a:t>
            </a:r>
          </a:p>
        </p:txBody>
      </p:sp>
      <p:sp>
        <p:nvSpPr>
          <p:cNvPr id="8" name="Rectangle 3"/>
          <p:cNvSpPr txBox="1">
            <a:spLocks noChangeArrowheads="1"/>
          </p:cNvSpPr>
          <p:nvPr/>
        </p:nvSpPr>
        <p:spPr>
          <a:xfrm>
            <a:off x="755576" y="1215569"/>
            <a:ext cx="7772400" cy="2357447"/>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Информационная безопасность может быть обеспечена при соблюдении следующих принципов:</a:t>
            </a:r>
          </a:p>
          <a:p>
            <a:pPr algn="just">
              <a:lnSpc>
                <a:spcPct val="80000"/>
              </a:lnSpc>
            </a:pPr>
            <a:r>
              <a:rPr lang="ru-RU" sz="1400" dirty="0"/>
              <a:t>Системности;</a:t>
            </a:r>
          </a:p>
          <a:p>
            <a:pPr algn="just">
              <a:lnSpc>
                <a:spcPct val="80000"/>
              </a:lnSpc>
            </a:pPr>
            <a:r>
              <a:rPr lang="ru-RU" sz="1400" dirty="0"/>
              <a:t>Комплексности;</a:t>
            </a:r>
          </a:p>
          <a:p>
            <a:pPr algn="just">
              <a:lnSpc>
                <a:spcPct val="80000"/>
              </a:lnSpc>
            </a:pPr>
            <a:r>
              <a:rPr lang="ru-RU" sz="1400" dirty="0"/>
              <a:t>Непрерывности защиты;</a:t>
            </a:r>
          </a:p>
          <a:p>
            <a:pPr algn="just">
              <a:lnSpc>
                <a:spcPct val="80000"/>
              </a:lnSpc>
            </a:pPr>
            <a:r>
              <a:rPr lang="ru-RU" sz="1400" dirty="0"/>
              <a:t>Разумной достаточности;</a:t>
            </a:r>
          </a:p>
          <a:p>
            <a:pPr algn="just">
              <a:lnSpc>
                <a:spcPct val="80000"/>
              </a:lnSpc>
            </a:pPr>
            <a:r>
              <a:rPr lang="ru-RU" sz="1400" dirty="0"/>
              <a:t>Гибкости управления и применения;</a:t>
            </a:r>
          </a:p>
          <a:p>
            <a:pPr algn="just">
              <a:lnSpc>
                <a:spcPct val="80000"/>
              </a:lnSpc>
            </a:pPr>
            <a:r>
              <a:rPr lang="ru-RU" sz="1400" dirty="0"/>
              <a:t>Открытости алгоритмов и механизмов защиты;</a:t>
            </a:r>
          </a:p>
          <a:p>
            <a:pPr algn="just">
              <a:lnSpc>
                <a:spcPct val="80000"/>
              </a:lnSpc>
            </a:pPr>
            <a:r>
              <a:rPr lang="ru-RU" sz="1400" dirty="0"/>
              <a:t>Простоты применения защитных мер и средств.</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12881432"/>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Виды сетевых угроз</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TextBox 1"/>
          <p:cNvSpPr txBox="1"/>
          <p:nvPr/>
        </p:nvSpPr>
        <p:spPr>
          <a:xfrm>
            <a:off x="755576" y="836712"/>
            <a:ext cx="7369005" cy="369332"/>
          </a:xfrm>
          <a:prstGeom prst="rect">
            <a:avLst/>
          </a:prstGeom>
          <a:noFill/>
        </p:spPr>
        <p:txBody>
          <a:bodyPr wrap="none" rtlCol="0">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Основные принципы обеспечения информационной безопасности</a:t>
            </a:r>
          </a:p>
        </p:txBody>
      </p:sp>
      <p:sp>
        <p:nvSpPr>
          <p:cNvPr id="8" name="Rectangle 3"/>
          <p:cNvSpPr txBox="1">
            <a:spLocks noChangeArrowheads="1"/>
          </p:cNvSpPr>
          <p:nvPr/>
        </p:nvSpPr>
        <p:spPr>
          <a:xfrm>
            <a:off x="755576" y="1215569"/>
            <a:ext cx="7772400" cy="2357447"/>
          </a:xfrm>
          <a:prstGeom prst="rect">
            <a:avLst/>
          </a:prstGeom>
        </p:spPr>
        <p:txBody>
          <a:bodyPr vert="horz" lIns="91440" tIns="45720" rIns="91440" bIns="45720" rtlCol="0" anchor="t" anchorCtr="0">
            <a:no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just">
              <a:lnSpc>
                <a:spcPct val="80000"/>
              </a:lnSpc>
              <a:buNone/>
            </a:pPr>
            <a:r>
              <a:rPr lang="ru-RU" sz="1400" dirty="0"/>
              <a:t>Информационная безопасность может быть обеспечена при соблюдении следующих принципов:</a:t>
            </a:r>
          </a:p>
          <a:p>
            <a:pPr algn="just">
              <a:lnSpc>
                <a:spcPct val="80000"/>
              </a:lnSpc>
            </a:pPr>
            <a:r>
              <a:rPr lang="ru-RU" sz="1400" dirty="0"/>
              <a:t>Системности;</a:t>
            </a:r>
          </a:p>
          <a:p>
            <a:pPr algn="just">
              <a:lnSpc>
                <a:spcPct val="80000"/>
              </a:lnSpc>
            </a:pPr>
            <a:r>
              <a:rPr lang="ru-RU" sz="1400" dirty="0"/>
              <a:t>Комплексности;</a:t>
            </a:r>
          </a:p>
          <a:p>
            <a:pPr algn="just">
              <a:lnSpc>
                <a:spcPct val="80000"/>
              </a:lnSpc>
            </a:pPr>
            <a:r>
              <a:rPr lang="ru-RU" sz="1400" dirty="0"/>
              <a:t>Непрерывности защиты;</a:t>
            </a:r>
          </a:p>
          <a:p>
            <a:pPr algn="just">
              <a:lnSpc>
                <a:spcPct val="80000"/>
              </a:lnSpc>
            </a:pPr>
            <a:r>
              <a:rPr lang="ru-RU" sz="1400" dirty="0"/>
              <a:t>Разумной достаточности;</a:t>
            </a:r>
          </a:p>
          <a:p>
            <a:pPr algn="just">
              <a:lnSpc>
                <a:spcPct val="80000"/>
              </a:lnSpc>
            </a:pPr>
            <a:r>
              <a:rPr lang="ru-RU" sz="1400" dirty="0"/>
              <a:t>Гибкости управления и применения;</a:t>
            </a:r>
          </a:p>
          <a:p>
            <a:pPr algn="just">
              <a:lnSpc>
                <a:spcPct val="80000"/>
              </a:lnSpc>
            </a:pPr>
            <a:r>
              <a:rPr lang="ru-RU" sz="1400" dirty="0"/>
              <a:t>Открытости алгоритмов и механизмов защиты;</a:t>
            </a:r>
          </a:p>
          <a:p>
            <a:pPr algn="just">
              <a:lnSpc>
                <a:spcPct val="80000"/>
              </a:lnSpc>
            </a:pPr>
            <a:r>
              <a:rPr lang="ru-RU" sz="1400" dirty="0"/>
              <a:t>Простоты применения защитных мер и средств.</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165470860"/>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Вирусы</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57155476"/>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Вирусы</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12489840"/>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Вирусы</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21850329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Устройства ввода-вывода данных</a:t>
            </a:r>
            <a:endParaRPr lang="ru-RU" sz="3200" dirty="0"/>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029668638"/>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Восстановление данных</a:t>
            </a:r>
            <a:endParaRPr lang="ru-RU" sz="3200" dirty="0"/>
          </a:p>
        </p:txBody>
      </p:sp>
      <p:cxnSp>
        <p:nvCxnSpPr>
          <p:cNvPr id="3" name="Прямая соединительная линия 2"/>
          <p:cNvCxnSpPr/>
          <p:nvPr/>
        </p:nvCxnSpPr>
        <p:spPr>
          <a:xfrm>
            <a:off x="827584" y="908720"/>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Прямоугольник 4"/>
          <p:cNvSpPr/>
          <p:nvPr/>
        </p:nvSpPr>
        <p:spPr>
          <a:xfrm>
            <a:off x="827584" y="958136"/>
            <a:ext cx="7560840" cy="3323987"/>
          </a:xfrm>
          <a:prstGeom prst="rect">
            <a:avLst/>
          </a:prstGeom>
        </p:spPr>
        <p:txBody>
          <a:bodyPr wrap="square">
            <a:spAutoFit/>
          </a:bodyPr>
          <a:lstStyle/>
          <a:p>
            <a:pPr algn="just"/>
            <a:r>
              <a:rPr lang="ru-RU" sz="1400" dirty="0"/>
              <a:t>Управление правильностью (помехозащищенностью) передачи информации выполняется с помощью помехоустойчивого кодирования. Различают коды, обнаруживающие ошибки, и корректирующие коды, которые дополнительно к обнаружению еще и исправляют ошибки. </a:t>
            </a:r>
            <a:endParaRPr lang="ru-RU" sz="1400" dirty="0" smtClean="0"/>
          </a:p>
          <a:p>
            <a:pPr algn="just"/>
            <a:endParaRPr lang="ru-RU" sz="1400" dirty="0"/>
          </a:p>
          <a:p>
            <a:pPr algn="just"/>
            <a:r>
              <a:rPr lang="ru-RU" sz="1400" dirty="0" smtClean="0"/>
              <a:t>Помехозащищенность </a:t>
            </a:r>
            <a:r>
              <a:rPr lang="ru-RU" sz="1400" dirty="0"/>
              <a:t>достигается с помощью введения избыточности. Устранение ошибок с помощью корректирующих кодов (такое управление называют </a:t>
            </a:r>
            <a:r>
              <a:rPr lang="ru-RU" sz="1400" dirty="0" err="1"/>
              <a:t>Forward</a:t>
            </a:r>
            <a:r>
              <a:rPr lang="ru-RU" sz="1400" dirty="0"/>
              <a:t> </a:t>
            </a:r>
            <a:r>
              <a:rPr lang="ru-RU" sz="1400" dirty="0" err="1"/>
              <a:t>Error</a:t>
            </a:r>
            <a:r>
              <a:rPr lang="ru-RU" sz="1400" dirty="0"/>
              <a:t> </a:t>
            </a:r>
            <a:r>
              <a:rPr lang="ru-RU" sz="1400" dirty="0" err="1"/>
              <a:t>Control</a:t>
            </a:r>
            <a:r>
              <a:rPr lang="ru-RU" sz="1400" dirty="0"/>
              <a:t>) реализуют в симплексных каналах связи. В дуплексных каналах достаточно применения кодов, обнаруживающих ошибки (</a:t>
            </a:r>
            <a:r>
              <a:rPr lang="ru-RU" sz="1400" dirty="0" err="1"/>
              <a:t>Feedback</a:t>
            </a:r>
            <a:r>
              <a:rPr lang="ru-RU" sz="1400" dirty="0"/>
              <a:t> </a:t>
            </a:r>
            <a:r>
              <a:rPr lang="ru-RU" sz="1400" dirty="0" err="1"/>
              <a:t>or</a:t>
            </a:r>
            <a:r>
              <a:rPr lang="ru-RU" sz="1400" dirty="0"/>
              <a:t> </a:t>
            </a:r>
            <a:r>
              <a:rPr lang="ru-RU" sz="1400" dirty="0" err="1"/>
              <a:t>Backward</a:t>
            </a:r>
            <a:r>
              <a:rPr lang="ru-RU" sz="1400" dirty="0"/>
              <a:t> </a:t>
            </a:r>
            <a:r>
              <a:rPr lang="ru-RU" sz="1400" dirty="0" err="1"/>
              <a:t>Error</a:t>
            </a:r>
            <a:r>
              <a:rPr lang="ru-RU" sz="1400" dirty="0"/>
              <a:t> </a:t>
            </a:r>
            <a:r>
              <a:rPr lang="ru-RU" sz="1400" dirty="0" err="1"/>
              <a:t>Control</a:t>
            </a:r>
            <a:r>
              <a:rPr lang="ru-RU" sz="1400" dirty="0"/>
              <a:t>), так как сигнализация об ошибке вызывает повторную передачу от источника. Это основные методы, используемые в информационных сетях.</a:t>
            </a:r>
          </a:p>
          <a:p>
            <a:pPr algn="just"/>
            <a:endParaRPr lang="ru-RU" sz="1400" dirty="0" smtClean="0"/>
          </a:p>
          <a:p>
            <a:pPr algn="just"/>
            <a:r>
              <a:rPr lang="ru-RU" sz="1400" dirty="0" smtClean="0"/>
              <a:t>Простейшими </a:t>
            </a:r>
            <a:r>
              <a:rPr lang="ru-RU" sz="1400" dirty="0"/>
              <a:t>способами обнаружения ошибок являются контрольное суммирование, проверка на нечетность. Однако они недостаточно надежны, особенно при появлении пачек ошибок. Поэтому в качестве надежных обнаруживающих кодов применяют циклические коды. Примером корректирующего кода является код Хемминга.</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105778372"/>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159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Восстановление данных</a:t>
            </a:r>
            <a:endParaRPr lang="ru-RU" sz="3200" dirty="0"/>
          </a:p>
        </p:txBody>
      </p:sp>
      <p:cxnSp>
        <p:nvCxnSpPr>
          <p:cNvPr id="3" name="Прямая соединительная линия 2"/>
          <p:cNvCxnSpPr/>
          <p:nvPr/>
        </p:nvCxnSpPr>
        <p:spPr>
          <a:xfrm>
            <a:off x="827584" y="908720"/>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55576" y="980728"/>
            <a:ext cx="2160656"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Коды Хемминга</a:t>
            </a:r>
          </a:p>
        </p:txBody>
      </p:sp>
      <p:sp>
        <p:nvSpPr>
          <p:cNvPr id="2" name="Прямоугольник 1"/>
          <p:cNvSpPr/>
          <p:nvPr/>
        </p:nvSpPr>
        <p:spPr>
          <a:xfrm>
            <a:off x="827584" y="1323792"/>
            <a:ext cx="7560840" cy="2462213"/>
          </a:xfrm>
          <a:prstGeom prst="rect">
            <a:avLst/>
          </a:prstGeom>
        </p:spPr>
        <p:txBody>
          <a:bodyPr wrap="square">
            <a:spAutoFit/>
          </a:bodyPr>
          <a:lstStyle/>
          <a:p>
            <a:pPr algn="just"/>
            <a:r>
              <a:rPr lang="ru-RU" sz="1400" dirty="0"/>
              <a:t>Коды Хемминга — простейшие линейные коды с минимальным расстоянием 3, то есть способные исправить одну ошибку. В коде Хемминга вводится понятие кодового расстояния </a:t>
            </a:r>
            <a:r>
              <a:rPr lang="en-US" sz="1400" dirty="0"/>
              <a:t>d</a:t>
            </a:r>
            <a:r>
              <a:rPr lang="ru-RU" sz="1400" dirty="0" smtClean="0"/>
              <a:t>(</a:t>
            </a:r>
            <a:r>
              <a:rPr lang="en-US" sz="1400" dirty="0" smtClean="0"/>
              <a:t>*,*</a:t>
            </a:r>
            <a:r>
              <a:rPr lang="ru-RU" sz="1400" dirty="0" smtClean="0"/>
              <a:t>) </a:t>
            </a:r>
            <a:r>
              <a:rPr lang="ru-RU" sz="1400" dirty="0"/>
              <a:t>(расстояния между двумя кодами), равного числу разрядов с неодинаковыми значениями. Возможности исправления ошибок связаны с минимальным кодовым расстоянием </a:t>
            </a:r>
            <a:r>
              <a:rPr lang="ru-RU" sz="1400" dirty="0" err="1"/>
              <a:t>d</a:t>
            </a:r>
            <a:r>
              <a:rPr lang="ru-RU" sz="1400" baseline="-25000" dirty="0" err="1"/>
              <a:t>mi</a:t>
            </a:r>
            <a:r>
              <a:rPr lang="ru-RU" sz="1400" dirty="0" err="1"/>
              <a:t>n</a:t>
            </a:r>
            <a:r>
              <a:rPr lang="ru-RU" sz="1400" dirty="0"/>
              <a:t>. Исправляются ошибки кратности </a:t>
            </a:r>
            <a:r>
              <a:rPr lang="en-US" sz="1400" dirty="0" smtClean="0"/>
              <a:t>r=(</a:t>
            </a:r>
            <a:r>
              <a:rPr lang="en-US" sz="1400" dirty="0" err="1" smtClean="0"/>
              <a:t>ent</a:t>
            </a:r>
            <a:r>
              <a:rPr lang="en-US" sz="1400" dirty="0" smtClean="0"/>
              <a:t>(d</a:t>
            </a:r>
            <a:r>
              <a:rPr lang="en-US" sz="1400" baseline="-25000" dirty="0" smtClean="0"/>
              <a:t>min</a:t>
            </a:r>
            <a:r>
              <a:rPr lang="en-US" sz="1400" dirty="0" smtClean="0"/>
              <a:t>-1)/2)</a:t>
            </a:r>
            <a:r>
              <a:rPr lang="ru-RU" sz="1400" dirty="0" smtClean="0"/>
              <a:t> </a:t>
            </a:r>
            <a:r>
              <a:rPr lang="ru-RU" sz="1400" dirty="0"/>
              <a:t>и обнаруживаются ошибки кратности </a:t>
            </a:r>
            <a:r>
              <a:rPr lang="ru-RU" sz="1400" dirty="0" err="1"/>
              <a:t>d</a:t>
            </a:r>
            <a:r>
              <a:rPr lang="ru-RU" sz="1400" baseline="-25000" dirty="0" err="1"/>
              <a:t>min</a:t>
            </a:r>
            <a:r>
              <a:rPr lang="ru-RU" sz="1400" dirty="0"/>
              <a:t> − 1 (здесь </a:t>
            </a:r>
            <a:r>
              <a:rPr lang="ru-RU" sz="1400" dirty="0" err="1"/>
              <a:t>ent</a:t>
            </a:r>
            <a:r>
              <a:rPr lang="ru-RU" sz="1400" dirty="0"/>
              <a:t> означает «целая часть»). Так, при контроле на нечетность </a:t>
            </a:r>
            <a:r>
              <a:rPr lang="ru-RU" sz="1400" dirty="0" err="1"/>
              <a:t>d</a:t>
            </a:r>
            <a:r>
              <a:rPr lang="ru-RU" sz="1400" baseline="-25000" dirty="0" err="1"/>
              <a:t>min</a:t>
            </a:r>
            <a:r>
              <a:rPr lang="ru-RU" sz="1400" dirty="0"/>
              <a:t> = 2 и обнаруживаются одиночные ошибки. В коде Хемминга </a:t>
            </a:r>
            <a:r>
              <a:rPr lang="ru-RU" sz="1400" dirty="0" err="1"/>
              <a:t>d</a:t>
            </a:r>
            <a:r>
              <a:rPr lang="ru-RU" sz="1400" baseline="-25000" dirty="0" err="1"/>
              <a:t>min</a:t>
            </a:r>
            <a:r>
              <a:rPr lang="ru-RU" sz="1400" dirty="0"/>
              <a:t> = 3. Дополнительно к информационным разрядам вводится L = log2K избыточных контролирующих разрядов, где </a:t>
            </a:r>
            <a:r>
              <a:rPr lang="ru-RU" sz="1400" dirty="0" smtClean="0"/>
              <a:t>K-  </a:t>
            </a:r>
            <a:r>
              <a:rPr lang="ru-RU" sz="1400" dirty="0"/>
              <a:t>число информационных разрядов, L округляется до ближайшего большего целого значения. L - разрядный контролирующий код есть инвертированный результат поразрядного сложения (то есть сложения по модулю 2) номеров тех информационных разрядов, значения которых равны 1.</a:t>
            </a:r>
          </a:p>
        </p:txBody>
      </p:sp>
      <p:sp>
        <p:nvSpPr>
          <p:cNvPr id="5" name="Прямоугольник 4"/>
          <p:cNvSpPr/>
          <p:nvPr/>
        </p:nvSpPr>
        <p:spPr>
          <a:xfrm>
            <a:off x="755576" y="4581128"/>
            <a:ext cx="7560840" cy="1169551"/>
          </a:xfrm>
          <a:prstGeom prst="rect">
            <a:avLst/>
          </a:prstGeom>
        </p:spPr>
        <p:txBody>
          <a:bodyPr wrap="square">
            <a:spAutoFit/>
          </a:bodyPr>
          <a:lstStyle/>
          <a:p>
            <a:r>
              <a:rPr lang="ru-RU" sz="1000" b="1" dirty="0" smtClean="0"/>
              <a:t>Пример </a:t>
            </a:r>
            <a:r>
              <a:rPr lang="ru-RU" sz="1000" b="1" dirty="0"/>
              <a:t>№</a:t>
            </a:r>
            <a:r>
              <a:rPr lang="ru-RU" sz="1000" b="1" dirty="0" smtClean="0"/>
              <a:t>1</a:t>
            </a:r>
            <a:r>
              <a:rPr lang="ru-RU" sz="1000" b="1" dirty="0"/>
              <a:t>.</a:t>
            </a:r>
            <a:r>
              <a:rPr lang="ru-RU" sz="1000" dirty="0"/>
              <a:t> Пусть имеем основной код 100110, то есть К = 6. Следовательно, L = 3 и дополнительный код равен</a:t>
            </a:r>
          </a:p>
          <a:p>
            <a:r>
              <a:rPr lang="ru-RU" sz="1000" dirty="0"/>
              <a:t>010 # 011 # 110 = 111,</a:t>
            </a:r>
          </a:p>
          <a:p>
            <a:pPr algn="just"/>
            <a:r>
              <a:rPr lang="ru-RU" sz="1000" dirty="0"/>
              <a:t>где # — символ операции поразрядного сложения, и после инвертирования имеем 000. Теперь вместе с основным кодом будет передан и дополнительный. На приемном конце вновь рассчитывается дополнительный код и сравнивается с переданным. Фиксируется код сравнения (поразрядная операция отрицания равнозначности), и если он отличен от нуля, то его значение есть номер ошибочно принятого разряда основного кода. Так, если принят код 100010, то рассчитанный в приемнике дополнительный код равен инверсии от 010 # 110 = 100, то есть 011, что означает ошибку в 3-м разряде.</a:t>
            </a:r>
          </a:p>
        </p:txBody>
      </p:sp>
      <p:sp>
        <p:nvSpPr>
          <p:cNvPr id="8" name="Прямоугольник 7"/>
          <p:cNvSpPr/>
          <p:nvPr/>
        </p:nvSpPr>
        <p:spPr>
          <a:xfrm>
            <a:off x="755576" y="5733256"/>
            <a:ext cx="7560840" cy="400110"/>
          </a:xfrm>
          <a:prstGeom prst="rect">
            <a:avLst/>
          </a:prstGeom>
        </p:spPr>
        <p:txBody>
          <a:bodyPr wrap="square">
            <a:spAutoFit/>
          </a:bodyPr>
          <a:lstStyle/>
          <a:p>
            <a:pPr algn="just"/>
            <a:r>
              <a:rPr lang="ru-RU" sz="1000" b="1" dirty="0" smtClean="0"/>
              <a:t>Пример №2</a:t>
            </a:r>
            <a:r>
              <a:rPr lang="ru-RU" sz="1000" dirty="0"/>
              <a:t>. Основной код 1100000, дополнительный код 110 (результат инверсии кода 110 # 111 = 001). Пусть принятый код 1101000, его дополнительный код 010, код сравнения 100, то есть ошибка в четвертом разряде.</a:t>
            </a:r>
          </a:p>
        </p:txBody>
      </p:sp>
      <p:sp>
        <p:nvSpPr>
          <p:cNvPr id="9" name="Нижний колонтитул 8"/>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74160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6781800" cy="576064"/>
          </a:xfrm>
        </p:spPr>
        <p:txBody>
          <a:bodyPr>
            <a:noAutofit/>
          </a:bodyPr>
          <a:lstStyle/>
          <a:p>
            <a:r>
              <a:rPr lang="ru-RU" sz="3200" b="1" dirty="0"/>
              <a:t>Основные понятия и  определения</a:t>
            </a:r>
            <a:endParaRPr lang="ru-RU" sz="3200" dirty="0"/>
          </a:p>
        </p:txBody>
      </p:sp>
      <p:sp>
        <p:nvSpPr>
          <p:cNvPr id="3" name="Объект 2"/>
          <p:cNvSpPr>
            <a:spLocks noGrp="1"/>
          </p:cNvSpPr>
          <p:nvPr>
            <p:ph idx="1"/>
          </p:nvPr>
        </p:nvSpPr>
        <p:spPr>
          <a:xfrm>
            <a:off x="611560" y="908720"/>
            <a:ext cx="8208912" cy="5256584"/>
          </a:xfrm>
        </p:spPr>
        <p:txBody>
          <a:bodyPr anchor="t" anchorCtr="0">
            <a:noAutofit/>
          </a:bodyPr>
          <a:lstStyle/>
          <a:p>
            <a:pPr marL="0" indent="180975" algn="just">
              <a:buNone/>
            </a:pPr>
            <a:r>
              <a:rPr lang="ru-RU" sz="1400" dirty="0">
                <a:solidFill>
                  <a:schemeClr val="tx1"/>
                </a:solidFill>
              </a:rPr>
              <a:t>Термин информатика возник в 60-х гг. во Франции для названия области, занимаю­щейся автоматизированной обработкой информации с помощью электронных вычислитель­ных машин. Французский термин </a:t>
            </a:r>
            <a:r>
              <a:rPr lang="ru-RU" sz="1400" dirty="0" err="1">
                <a:solidFill>
                  <a:schemeClr val="tx1"/>
                </a:solidFill>
              </a:rPr>
              <a:t>informatigue</a:t>
            </a:r>
            <a:r>
              <a:rPr lang="ru-RU" sz="1400" dirty="0">
                <a:solidFill>
                  <a:schemeClr val="tx1"/>
                </a:solidFill>
              </a:rPr>
              <a:t> (информатика) образован путем слияния слов </a:t>
            </a:r>
            <a:r>
              <a:rPr lang="ru-RU" sz="1400" dirty="0" err="1">
                <a:solidFill>
                  <a:schemeClr val="tx1"/>
                </a:solidFill>
              </a:rPr>
              <a:t>information</a:t>
            </a:r>
            <a:r>
              <a:rPr lang="ru-RU" sz="1400" dirty="0">
                <a:solidFill>
                  <a:schemeClr val="tx1"/>
                </a:solidFill>
              </a:rPr>
              <a:t> (информация) и </a:t>
            </a:r>
            <a:r>
              <a:rPr lang="ru-RU" sz="1400" dirty="0" err="1">
                <a:solidFill>
                  <a:schemeClr val="tx1"/>
                </a:solidFill>
              </a:rPr>
              <a:t>automatigue</a:t>
            </a:r>
            <a:r>
              <a:rPr lang="ru-RU" sz="1400" dirty="0">
                <a:solidFill>
                  <a:schemeClr val="tx1"/>
                </a:solidFill>
              </a:rPr>
              <a:t> (автоматика) и означает "информационная автоматика или автоматизированная переработка информации". В англоязычных странах этому термину соответствует синоним </a:t>
            </a:r>
            <a:r>
              <a:rPr lang="ru-RU" sz="1400" dirty="0" err="1">
                <a:solidFill>
                  <a:schemeClr val="tx1"/>
                </a:solidFill>
              </a:rPr>
              <a:t>computer</a:t>
            </a:r>
            <a:r>
              <a:rPr lang="ru-RU" sz="1400" dirty="0">
                <a:solidFill>
                  <a:schemeClr val="tx1"/>
                </a:solidFill>
              </a:rPr>
              <a:t> </a:t>
            </a:r>
            <a:r>
              <a:rPr lang="ru-RU" sz="1400" dirty="0" err="1">
                <a:solidFill>
                  <a:schemeClr val="tx1"/>
                </a:solidFill>
              </a:rPr>
              <a:t>science</a:t>
            </a:r>
            <a:r>
              <a:rPr lang="ru-RU" sz="1400" dirty="0">
                <a:solidFill>
                  <a:schemeClr val="tx1"/>
                </a:solidFill>
              </a:rPr>
              <a:t> (наука о компьютерной технике</a:t>
            </a:r>
            <a:r>
              <a:rPr lang="ru-RU" sz="1400" dirty="0" smtClean="0">
                <a:solidFill>
                  <a:schemeClr val="tx1"/>
                </a:solidFill>
              </a:rPr>
              <a:t>).</a:t>
            </a:r>
          </a:p>
          <a:p>
            <a:pPr algn="just"/>
            <a:r>
              <a:rPr lang="ru-RU" sz="1200" b="1" i="1" dirty="0" smtClean="0">
                <a:solidFill>
                  <a:schemeClr val="tx1"/>
                </a:solidFill>
              </a:rPr>
              <a:t>Информация</a:t>
            </a:r>
            <a:r>
              <a:rPr lang="ru-RU" sz="1200" dirty="0" smtClean="0">
                <a:solidFill>
                  <a:schemeClr val="tx1"/>
                </a:solidFill>
              </a:rPr>
              <a:t> </a:t>
            </a:r>
            <a:r>
              <a:rPr lang="ru-RU" sz="1200" dirty="0">
                <a:solidFill>
                  <a:schemeClr val="tx1"/>
                </a:solidFill>
              </a:rPr>
              <a:t>— сведения об объектах и явлениях окружающей среды, их параметрах, свойствах и состоянии, которые уменьшают имеющуюся о них степень неопределенности, неполноты знаний.</a:t>
            </a:r>
          </a:p>
          <a:p>
            <a:pPr algn="just"/>
            <a:r>
              <a:rPr lang="ru-RU" sz="1200" b="1" i="1" dirty="0">
                <a:solidFill>
                  <a:schemeClr val="tx1"/>
                </a:solidFill>
              </a:rPr>
              <a:t>Информатика</a:t>
            </a:r>
            <a:r>
              <a:rPr lang="ru-RU" sz="1200" dirty="0">
                <a:solidFill>
                  <a:schemeClr val="tx1"/>
                </a:solidFill>
              </a:rPr>
              <a:t> — это область человеческой деятельности, связанная с про­цессами преобразования информации с помощью компьютеров и их взаимодействием со средой применения.</a:t>
            </a:r>
          </a:p>
          <a:p>
            <a:pPr algn="just"/>
            <a:r>
              <a:rPr lang="ru-RU" sz="1200" b="1" i="1" dirty="0">
                <a:solidFill>
                  <a:schemeClr val="tx1"/>
                </a:solidFill>
              </a:rPr>
              <a:t>Информационная культура</a:t>
            </a:r>
            <a:r>
              <a:rPr lang="ru-RU" sz="1200" b="1" dirty="0">
                <a:solidFill>
                  <a:schemeClr val="tx1"/>
                </a:solidFill>
              </a:rPr>
              <a:t> </a:t>
            </a:r>
            <a:r>
              <a:rPr lang="ru-RU" sz="1200" dirty="0">
                <a:solidFill>
                  <a:schemeClr val="tx1"/>
                </a:solidFill>
              </a:rPr>
              <a:t>— умение целенаправленно работать с ин­формацией и использовать для ее получения, обработки и передачи ком­пьютерную информационную технологию, современные технические средства и методы.</a:t>
            </a:r>
          </a:p>
          <a:p>
            <a:pPr algn="just"/>
            <a:r>
              <a:rPr lang="ru-RU" sz="1200" b="1" i="1" dirty="0">
                <a:solidFill>
                  <a:schemeClr val="tx1"/>
                </a:solidFill>
              </a:rPr>
              <a:t>Информационные ресурсы</a:t>
            </a:r>
            <a:r>
              <a:rPr lang="ru-RU" sz="1200" b="1" dirty="0">
                <a:solidFill>
                  <a:schemeClr val="tx1"/>
                </a:solidFill>
              </a:rPr>
              <a:t> </a:t>
            </a:r>
            <a:r>
              <a:rPr lang="ru-RU" sz="1200" dirty="0">
                <a:solidFill>
                  <a:schemeClr val="tx1"/>
                </a:solidFill>
              </a:rPr>
              <a:t>— отдельные документы и отдельные масси­вы документов, документы и массивы документов в информационных сис­темах (библиотеках, архивах, фондах, банках </a:t>
            </a:r>
            <a:r>
              <a:rPr lang="ru-RU" sz="1200" dirty="0" smtClean="0">
                <a:solidFill>
                  <a:schemeClr val="tx1"/>
                </a:solidFill>
              </a:rPr>
              <a:t>данных и пр.).</a:t>
            </a:r>
            <a:endParaRPr lang="ru-RU" sz="1200" dirty="0">
              <a:solidFill>
                <a:schemeClr val="tx1"/>
              </a:solidFill>
            </a:endParaRPr>
          </a:p>
          <a:p>
            <a:pPr algn="just"/>
            <a:r>
              <a:rPr lang="ru-RU" sz="1200" b="1" i="1" dirty="0">
                <a:solidFill>
                  <a:schemeClr val="tx1"/>
                </a:solidFill>
              </a:rPr>
              <a:t>Информационный продукт</a:t>
            </a:r>
            <a:r>
              <a:rPr lang="ru-RU" sz="1200" b="1" dirty="0">
                <a:solidFill>
                  <a:schemeClr val="tx1"/>
                </a:solidFill>
              </a:rPr>
              <a:t> </a:t>
            </a:r>
            <a:r>
              <a:rPr lang="ru-RU" sz="1200" dirty="0">
                <a:solidFill>
                  <a:schemeClr val="tx1"/>
                </a:solidFill>
              </a:rPr>
              <a:t>— совокупность данных, сформированная производителем для распространения в вещественной или невещественной форме.</a:t>
            </a:r>
          </a:p>
          <a:p>
            <a:pPr algn="just"/>
            <a:r>
              <a:rPr lang="ru-RU" sz="1200" b="1" i="1" dirty="0">
                <a:solidFill>
                  <a:schemeClr val="tx1"/>
                </a:solidFill>
              </a:rPr>
              <a:t>Услуга</a:t>
            </a:r>
            <a:r>
              <a:rPr lang="ru-RU" sz="1200" dirty="0">
                <a:solidFill>
                  <a:schemeClr val="tx1"/>
                </a:solidFill>
              </a:rPr>
              <a:t> — результат непроизводственной деятельности предприятия или лица, направленный на удовлетворение потребности человека или органи­зации в использовании различных продуктов.</a:t>
            </a:r>
          </a:p>
          <a:p>
            <a:pPr algn="just"/>
            <a:r>
              <a:rPr lang="ru-RU" sz="1200" b="1" i="1" dirty="0">
                <a:solidFill>
                  <a:schemeClr val="tx1"/>
                </a:solidFill>
              </a:rPr>
              <a:t>Информационная услуга</a:t>
            </a:r>
            <a:r>
              <a:rPr lang="ru-RU" sz="1200" b="1" dirty="0">
                <a:solidFill>
                  <a:schemeClr val="tx1"/>
                </a:solidFill>
              </a:rPr>
              <a:t> </a:t>
            </a:r>
            <a:r>
              <a:rPr lang="ru-RU" sz="1200" dirty="0">
                <a:solidFill>
                  <a:schemeClr val="tx1"/>
                </a:solidFill>
              </a:rPr>
              <a:t>— получение и предоставление в распоряжение пользователя информационных продуктов.</a:t>
            </a:r>
          </a:p>
          <a:p>
            <a:pPr algn="just"/>
            <a:r>
              <a:rPr lang="ru-RU" sz="1200" b="1" i="1" dirty="0">
                <a:solidFill>
                  <a:schemeClr val="tx1"/>
                </a:solidFill>
              </a:rPr>
              <a:t>База данных</a:t>
            </a:r>
            <a:r>
              <a:rPr lang="ru-RU" sz="1200" b="1" dirty="0">
                <a:solidFill>
                  <a:schemeClr val="tx1"/>
                </a:solidFill>
              </a:rPr>
              <a:t> </a:t>
            </a:r>
            <a:r>
              <a:rPr lang="ru-RU" sz="1200" dirty="0">
                <a:solidFill>
                  <a:schemeClr val="tx1"/>
                </a:solidFill>
              </a:rPr>
              <a:t>— совокупность связанных данных, правила организации ко­торых основаны на общих принципах описания, хранения и манипулирова­ния данными.</a:t>
            </a:r>
          </a:p>
          <a:p>
            <a:pPr algn="just"/>
            <a:r>
              <a:rPr lang="ru-RU" sz="1200" b="1" i="1" dirty="0">
                <a:solidFill>
                  <a:schemeClr val="tx1"/>
                </a:solidFill>
              </a:rPr>
              <a:t>Информационный ры­нок</a:t>
            </a:r>
            <a:r>
              <a:rPr lang="ru-RU" sz="1200" b="1" dirty="0">
                <a:solidFill>
                  <a:schemeClr val="tx1"/>
                </a:solidFill>
              </a:rPr>
              <a:t> </a:t>
            </a:r>
            <a:r>
              <a:rPr lang="ru-RU" sz="1200" dirty="0">
                <a:solidFill>
                  <a:schemeClr val="tx1"/>
                </a:solidFill>
              </a:rPr>
              <a:t>— система экономических, правовых и организационных отношений по торговле продуктами интеллектуального труда на коммерческой основе.</a:t>
            </a:r>
          </a:p>
          <a:p>
            <a:pPr algn="just"/>
            <a:r>
              <a:rPr lang="ru-RU" sz="1200" b="1" i="1" dirty="0">
                <a:solidFill>
                  <a:schemeClr val="tx1"/>
                </a:solidFill>
              </a:rPr>
              <a:t>Инфраструктура информационного рынка</a:t>
            </a:r>
            <a:r>
              <a:rPr lang="ru-RU" sz="1200" b="1" dirty="0">
                <a:solidFill>
                  <a:schemeClr val="tx1"/>
                </a:solidFill>
              </a:rPr>
              <a:t> </a:t>
            </a:r>
            <a:r>
              <a:rPr lang="ru-RU" sz="1200" dirty="0">
                <a:solidFill>
                  <a:schemeClr val="tx1"/>
                </a:solidFill>
              </a:rPr>
              <a:t>— совокупность секторов, каждый из которых объединяет группу людей или организаций, предлагаю­щих однородные информационные продукты и услуги</a:t>
            </a:r>
            <a:r>
              <a:rPr lang="ru-RU" sz="1200" dirty="0" smtClean="0">
                <a:solidFill>
                  <a:schemeClr val="tx1"/>
                </a:solidFill>
              </a:rPr>
              <a:t>.</a:t>
            </a:r>
            <a:endParaRPr lang="ru-RU" sz="1200" dirty="0">
              <a:solidFill>
                <a:schemeClr val="tx1"/>
              </a:solidFill>
            </a:endParaRPr>
          </a:p>
        </p:txBody>
      </p:sp>
      <p:sp>
        <p:nvSpPr>
          <p:cNvPr id="5" name="Номер слайда 4"/>
          <p:cNvSpPr>
            <a:spLocks noGrp="1"/>
          </p:cNvSpPr>
          <p:nvPr>
            <p:ph type="sldNum" sz="quarter" idx="12"/>
          </p:nvPr>
        </p:nvSpPr>
        <p:spPr>
          <a:xfrm>
            <a:off x="8382000" y="6492463"/>
            <a:ext cx="762000" cy="365125"/>
          </a:xfrm>
        </p:spPr>
        <p:txBody>
          <a:bodyPr/>
          <a:lstStyle/>
          <a:p>
            <a:fld id="{B19B0651-EE4F-4900-A07F-96A6BFA9D0F0}" type="slidenum">
              <a:rPr lang="ru-RU" smtClean="0"/>
              <a:t>16</a:t>
            </a:fld>
            <a:endParaRPr lang="ru-RU" dirty="0"/>
          </a:p>
        </p:txBody>
      </p:sp>
      <p:cxnSp>
        <p:nvCxnSpPr>
          <p:cNvPr id="6" name="Прямая соединительная линия 5"/>
          <p:cNvCxnSpPr/>
          <p:nvPr/>
        </p:nvCxnSpPr>
        <p:spPr>
          <a:xfrm>
            <a:off x="683568" y="908720"/>
            <a:ext cx="8136904"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549019772"/>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160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Восстановление данных</a:t>
            </a:r>
            <a:endParaRPr lang="ru-RU" sz="3200" dirty="0"/>
          </a:p>
        </p:txBody>
      </p:sp>
      <p:cxnSp>
        <p:nvCxnSpPr>
          <p:cNvPr id="3" name="Прямая соединительная линия 2"/>
          <p:cNvCxnSpPr/>
          <p:nvPr/>
        </p:nvCxnSpPr>
        <p:spPr>
          <a:xfrm>
            <a:off x="827584" y="908720"/>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55576" y="980728"/>
            <a:ext cx="248132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Циклические коды</a:t>
            </a:r>
          </a:p>
        </p:txBody>
      </p:sp>
      <p:sp>
        <p:nvSpPr>
          <p:cNvPr id="2" name="Прямоугольник 1"/>
          <p:cNvSpPr/>
          <p:nvPr/>
        </p:nvSpPr>
        <p:spPr>
          <a:xfrm>
            <a:off x="755576" y="1323792"/>
            <a:ext cx="7632848" cy="1815882"/>
          </a:xfrm>
          <a:prstGeom prst="rect">
            <a:avLst/>
          </a:prstGeom>
        </p:spPr>
        <p:txBody>
          <a:bodyPr wrap="square">
            <a:spAutoFit/>
          </a:bodyPr>
          <a:lstStyle/>
          <a:p>
            <a:pPr algn="just"/>
            <a:r>
              <a:rPr lang="ru-RU" sz="1400" dirty="0"/>
              <a:t>К числу эффективных кодов, обнаруживающих одиночные, кратные ошибки и пачки ошибок, относятся</a:t>
            </a:r>
            <a:r>
              <a:rPr lang="ru-RU" sz="1400" i="1" dirty="0"/>
              <a:t> циклические коды </a:t>
            </a:r>
            <a:r>
              <a:rPr lang="ru-RU" sz="1400" dirty="0"/>
              <a:t>(CRC - </a:t>
            </a:r>
            <a:r>
              <a:rPr lang="ru-RU" sz="1400" dirty="0" err="1"/>
              <a:t>Cyclic</a:t>
            </a:r>
            <a:r>
              <a:rPr lang="ru-RU" sz="1400" dirty="0"/>
              <a:t> </a:t>
            </a:r>
            <a:r>
              <a:rPr lang="ru-RU" sz="1400" dirty="0" err="1"/>
              <a:t>Redundance</a:t>
            </a:r>
            <a:r>
              <a:rPr lang="ru-RU" sz="1400" dirty="0"/>
              <a:t> </a:t>
            </a:r>
            <a:r>
              <a:rPr lang="ru-RU" sz="1400" dirty="0" err="1"/>
              <a:t>Code</a:t>
            </a:r>
            <a:r>
              <a:rPr lang="ru-RU" sz="1400" dirty="0"/>
              <a:t>). Они высоконадежны и могут применяться при блочной синхронизации, при которой выделение, например, бита нечетности было бы затруднительно.</a:t>
            </a:r>
          </a:p>
          <a:p>
            <a:pPr algn="just"/>
            <a:r>
              <a:rPr lang="ru-RU" sz="1400" dirty="0"/>
              <a:t>Один из вариантов циклического кодирования заключается в умножении исходного кода на образующий полином </a:t>
            </a:r>
            <a:r>
              <a:rPr lang="ru-RU" sz="1400" i="1" dirty="0"/>
              <a:t>g</a:t>
            </a:r>
            <a:r>
              <a:rPr lang="ru-RU" sz="1400" dirty="0"/>
              <a:t>(</a:t>
            </a:r>
            <a:r>
              <a:rPr lang="ru-RU" sz="1400" i="1" dirty="0"/>
              <a:t>x</a:t>
            </a:r>
            <a:r>
              <a:rPr lang="ru-RU" sz="1400" dirty="0"/>
              <a:t>), а декодирование - в делении на </a:t>
            </a:r>
            <a:r>
              <a:rPr lang="ru-RU" sz="1400" i="1" dirty="0"/>
              <a:t>g</a:t>
            </a:r>
            <a:r>
              <a:rPr lang="ru-RU" sz="1400" dirty="0"/>
              <a:t>(</a:t>
            </a:r>
            <a:r>
              <a:rPr lang="ru-RU" sz="1400" i="1" dirty="0"/>
              <a:t>x</a:t>
            </a:r>
            <a:r>
              <a:rPr lang="ru-RU" sz="1400" dirty="0"/>
              <a:t>). Если остаток от деления не равен нулю, то произошла ошибка. Сигнал об ошибке поступает на передатчик, что вызывает повторную передачу.</a:t>
            </a:r>
          </a:p>
        </p:txBody>
      </p:sp>
      <p:sp>
        <p:nvSpPr>
          <p:cNvPr id="9" name="Прямоугольник 8"/>
          <p:cNvSpPr/>
          <p:nvPr/>
        </p:nvSpPr>
        <p:spPr>
          <a:xfrm>
            <a:off x="855043" y="3161873"/>
            <a:ext cx="7560840" cy="246221"/>
          </a:xfrm>
          <a:prstGeom prst="rect">
            <a:avLst/>
          </a:prstGeom>
        </p:spPr>
        <p:txBody>
          <a:bodyPr wrap="square">
            <a:spAutoFit/>
          </a:bodyPr>
          <a:lstStyle/>
          <a:p>
            <a:r>
              <a:rPr lang="ru-RU" sz="1000" b="1" dirty="0" smtClean="0"/>
              <a:t>Пример</a:t>
            </a:r>
            <a:r>
              <a:rPr lang="ru-RU" sz="1000" b="1" dirty="0"/>
              <a:t>.</a:t>
            </a:r>
            <a:r>
              <a:rPr lang="ru-RU" sz="1000" dirty="0"/>
              <a:t> Пусть А = 1001 1101, образующий полином 11001. </a:t>
            </a:r>
            <a:r>
              <a:rPr lang="ru-RU" sz="1000" dirty="0" smtClean="0"/>
              <a:t> Так </a:t>
            </a:r>
            <a:r>
              <a:rPr lang="ru-RU" sz="1000" dirty="0"/>
              <a:t>как К = 4, то А(2K)=100111010000. </a:t>
            </a:r>
          </a:p>
        </p:txBody>
      </p:sp>
      <p:graphicFrame>
        <p:nvGraphicFramePr>
          <p:cNvPr id="11" name="Таблица 10"/>
          <p:cNvGraphicFramePr>
            <a:graphicFrameLocks noGrp="1"/>
          </p:cNvGraphicFramePr>
          <p:nvPr>
            <p:extLst>
              <p:ext uri="{D42A27DB-BD31-4B8C-83A1-F6EECF244321}">
                <p14:modId xmlns:p14="http://schemas.microsoft.com/office/powerpoint/2010/main" val="305328384"/>
              </p:ext>
            </p:extLst>
          </p:nvPr>
        </p:nvGraphicFramePr>
        <p:xfrm>
          <a:off x="971600" y="3434813"/>
          <a:ext cx="4304994" cy="2164080"/>
        </p:xfrm>
        <a:graphic>
          <a:graphicData uri="http://schemas.openxmlformats.org/drawingml/2006/table">
            <a:tbl>
              <a:tblPr>
                <a:tableStyleId>{8799B23B-EC83-4686-B30A-512413B5E67A}</a:tableStyleId>
              </a:tblPr>
              <a:tblGrid>
                <a:gridCol w="560578"/>
                <a:gridCol w="1152128"/>
                <a:gridCol w="504056"/>
                <a:gridCol w="2088232"/>
              </a:tblGrid>
              <a:tr h="266798">
                <a:tc>
                  <a:txBody>
                    <a:bodyPr/>
                    <a:lstStyle/>
                    <a:p>
                      <a:r>
                        <a:rPr lang="ru-RU" sz="900" dirty="0">
                          <a:effectLst/>
                        </a:rPr>
                        <a:t>Число </a:t>
                      </a:r>
                      <a:endParaRPr lang="ru-RU" sz="900" dirty="0">
                        <a:effectLst/>
                        <a:latin typeface="Times New Roman"/>
                        <a:ea typeface="Times New Roman"/>
                      </a:endParaRPr>
                    </a:p>
                  </a:txBody>
                  <a:tcPr marL="66675" marR="66675" marT="66675" marB="66675"/>
                </a:tc>
                <a:tc>
                  <a:txBody>
                    <a:bodyPr/>
                    <a:lstStyle/>
                    <a:p>
                      <a:r>
                        <a:rPr lang="ru-RU" sz="900" dirty="0">
                          <a:effectLst/>
                        </a:rPr>
                        <a:t>Циклический </a:t>
                      </a:r>
                      <a:r>
                        <a:rPr lang="ru-RU" sz="900" dirty="0" smtClean="0">
                          <a:effectLst/>
                        </a:rPr>
                        <a:t>код</a:t>
                      </a:r>
                      <a:endParaRPr lang="ru-RU" sz="900" dirty="0">
                        <a:effectLst/>
                        <a:latin typeface="Times New Roman"/>
                        <a:ea typeface="Times New Roman"/>
                      </a:endParaRPr>
                    </a:p>
                  </a:txBody>
                  <a:tcPr marL="66675" marR="66675" marT="66675" marB="66675"/>
                </a:tc>
                <a:tc>
                  <a:txBody>
                    <a:bodyPr/>
                    <a:lstStyle/>
                    <a:p>
                      <a:r>
                        <a:rPr lang="ru-RU" sz="900" dirty="0" smtClean="0">
                          <a:effectLst/>
                        </a:rPr>
                        <a:t>Число</a:t>
                      </a:r>
                      <a:endParaRPr lang="ru-RU" sz="900" dirty="0">
                        <a:effectLst/>
                        <a:latin typeface="Times New Roman"/>
                        <a:ea typeface="Times New Roman"/>
                      </a:endParaRPr>
                    </a:p>
                  </a:txBody>
                  <a:tcPr marL="66675" marR="66675" marT="66675" marB="66675"/>
                </a:tc>
                <a:tc>
                  <a:txBody>
                    <a:bodyPr/>
                    <a:lstStyle/>
                    <a:p>
                      <a:r>
                        <a:rPr lang="ru-RU" sz="900" dirty="0">
                          <a:effectLst/>
                        </a:rPr>
                        <a:t>Циклический </a:t>
                      </a:r>
                      <a:r>
                        <a:rPr lang="ru-RU" sz="900" dirty="0" smtClean="0">
                          <a:effectLst/>
                        </a:rPr>
                        <a:t>код</a:t>
                      </a:r>
                      <a:endParaRPr lang="ru-RU" sz="900" dirty="0">
                        <a:effectLst/>
                        <a:latin typeface="Times New Roman"/>
                        <a:ea typeface="Times New Roman"/>
                      </a:endParaRPr>
                    </a:p>
                  </a:txBody>
                  <a:tcPr marL="66675" marR="66675" marT="66675" marB="66675"/>
                </a:tc>
              </a:tr>
              <a:tr h="209070">
                <a:tc>
                  <a:txBody>
                    <a:bodyPr/>
                    <a:lstStyle/>
                    <a:p>
                      <a:r>
                        <a:rPr lang="ru-RU" sz="900" dirty="0" smtClean="0">
                          <a:effectLst/>
                        </a:rPr>
                        <a:t>0</a:t>
                      </a:r>
                      <a:endParaRPr lang="ru-RU" sz="900" dirty="0">
                        <a:effectLst/>
                        <a:latin typeface="Times New Roman"/>
                        <a:ea typeface="Times New Roman"/>
                      </a:endParaRPr>
                    </a:p>
                  </a:txBody>
                  <a:tcPr marL="66675" marR="66675" marT="66675" marB="66675"/>
                </a:tc>
                <a:tc>
                  <a:txBody>
                    <a:bodyPr/>
                    <a:lstStyle/>
                    <a:p>
                      <a:r>
                        <a:rPr lang="ru-RU" sz="900" dirty="0" smtClean="0">
                          <a:effectLst/>
                        </a:rPr>
                        <a:t>0000000000</a:t>
                      </a:r>
                      <a:endParaRPr lang="ru-RU" sz="900" dirty="0">
                        <a:effectLst/>
                        <a:latin typeface="Times New Roman"/>
                        <a:ea typeface="Times New Roman"/>
                      </a:endParaRPr>
                    </a:p>
                  </a:txBody>
                  <a:tcPr marL="66675" marR="66675" marT="66675" marB="66675"/>
                </a:tc>
                <a:tc>
                  <a:txBody>
                    <a:bodyPr/>
                    <a:lstStyle/>
                    <a:p>
                      <a:r>
                        <a:rPr lang="ru-RU" sz="900" dirty="0" smtClean="0">
                          <a:effectLst/>
                        </a:rPr>
                        <a:t>13</a:t>
                      </a:r>
                      <a:endParaRPr lang="ru-RU" sz="900" dirty="0">
                        <a:effectLst/>
                        <a:latin typeface="Times New Roman"/>
                        <a:ea typeface="Times New Roman"/>
                      </a:endParaRPr>
                    </a:p>
                  </a:txBody>
                  <a:tcPr marL="66675" marR="66675" marT="66675" marB="66675"/>
                </a:tc>
                <a:tc>
                  <a:txBody>
                    <a:bodyPr/>
                    <a:lstStyle/>
                    <a:p>
                      <a:r>
                        <a:rPr lang="ru-RU" sz="900" dirty="0">
                          <a:effectLst/>
                        </a:rPr>
                        <a:t>0010001111</a:t>
                      </a:r>
                      <a:endParaRPr lang="ru-RU" sz="900" dirty="0">
                        <a:effectLst/>
                        <a:latin typeface="Times New Roman"/>
                        <a:ea typeface="Times New Roman"/>
                      </a:endParaRPr>
                    </a:p>
                  </a:txBody>
                  <a:tcPr marL="66675" marR="66675" marT="66675" marB="66675"/>
                </a:tc>
              </a:tr>
              <a:tr h="0">
                <a:tc>
                  <a:txBody>
                    <a:bodyPr/>
                    <a:lstStyle/>
                    <a:p>
                      <a:r>
                        <a:rPr lang="ru-RU" sz="900" dirty="0">
                          <a:effectLst/>
                        </a:rPr>
                        <a:t>1 </a:t>
                      </a:r>
                      <a:endParaRPr lang="ru-RU" sz="900" dirty="0">
                        <a:effectLst/>
                        <a:latin typeface="Times New Roman"/>
                        <a:ea typeface="Times New Roman"/>
                      </a:endParaRPr>
                    </a:p>
                  </a:txBody>
                  <a:tcPr marL="66675" marR="66675" marT="66675" marB="66675"/>
                </a:tc>
                <a:tc>
                  <a:txBody>
                    <a:bodyPr/>
                    <a:lstStyle/>
                    <a:p>
                      <a:r>
                        <a:rPr lang="ru-RU" sz="900" dirty="0">
                          <a:effectLst/>
                        </a:rPr>
                        <a:t>0000001011</a:t>
                      </a:r>
                      <a:endParaRPr lang="ru-RU" sz="900" dirty="0">
                        <a:effectLst/>
                        <a:latin typeface="Times New Roman"/>
                        <a:ea typeface="Times New Roman"/>
                      </a:endParaRPr>
                    </a:p>
                  </a:txBody>
                  <a:tcPr marL="66675" marR="66675" marT="66675" marB="66675"/>
                </a:tc>
                <a:tc>
                  <a:txBody>
                    <a:bodyPr/>
                    <a:lstStyle/>
                    <a:p>
                      <a:r>
                        <a:rPr lang="ru-RU" sz="900" dirty="0">
                          <a:effectLst/>
                        </a:rPr>
                        <a:t>14</a:t>
                      </a:r>
                      <a:endParaRPr lang="ru-RU" sz="900" dirty="0">
                        <a:effectLst/>
                        <a:latin typeface="Times New Roman"/>
                        <a:ea typeface="Times New Roman"/>
                      </a:endParaRPr>
                    </a:p>
                  </a:txBody>
                  <a:tcPr marL="66675" marR="66675" marT="66675" marB="66675"/>
                </a:tc>
                <a:tc>
                  <a:txBody>
                    <a:bodyPr/>
                    <a:lstStyle/>
                    <a:p>
                      <a:r>
                        <a:rPr lang="ru-RU" sz="900" dirty="0" smtClean="0">
                          <a:effectLst/>
                        </a:rPr>
                        <a:t>0010011010</a:t>
                      </a:r>
                      <a:endParaRPr lang="ru-RU" sz="900" dirty="0">
                        <a:effectLst/>
                        <a:latin typeface="Times New Roman"/>
                        <a:ea typeface="Times New Roman"/>
                      </a:endParaRPr>
                    </a:p>
                  </a:txBody>
                  <a:tcPr marL="66675" marR="66675" marT="66675" marB="66675"/>
                </a:tc>
              </a:tr>
              <a:tr h="0">
                <a:tc>
                  <a:txBody>
                    <a:bodyPr/>
                    <a:lstStyle/>
                    <a:p>
                      <a:r>
                        <a:rPr lang="ru-RU" sz="900" dirty="0">
                          <a:effectLst/>
                        </a:rPr>
                        <a:t>2 </a:t>
                      </a:r>
                      <a:endParaRPr lang="ru-RU" sz="900" dirty="0">
                        <a:effectLst/>
                        <a:latin typeface="Times New Roman"/>
                        <a:ea typeface="Times New Roman"/>
                      </a:endParaRPr>
                    </a:p>
                  </a:txBody>
                  <a:tcPr marL="66675" marR="66675" marT="66675" marB="66675"/>
                </a:tc>
                <a:tc>
                  <a:txBody>
                    <a:bodyPr/>
                    <a:lstStyle/>
                    <a:p>
                      <a:r>
                        <a:rPr lang="ru-RU" sz="900" dirty="0">
                          <a:effectLst/>
                        </a:rPr>
                        <a:t>0000010110</a:t>
                      </a:r>
                      <a:endParaRPr lang="ru-RU" sz="900" dirty="0">
                        <a:effectLst/>
                        <a:latin typeface="Times New Roman"/>
                        <a:ea typeface="Times New Roman"/>
                      </a:endParaRPr>
                    </a:p>
                  </a:txBody>
                  <a:tcPr marL="66675" marR="66675" marT="66675" marB="66675"/>
                </a:tc>
                <a:tc>
                  <a:txBody>
                    <a:bodyPr/>
                    <a:lstStyle/>
                    <a:p>
                      <a:r>
                        <a:rPr lang="ru-RU" sz="900" dirty="0" smtClean="0">
                          <a:effectLst/>
                        </a:rPr>
                        <a:t>15</a:t>
                      </a:r>
                      <a:endParaRPr lang="ru-RU" sz="900" dirty="0">
                        <a:effectLst/>
                        <a:latin typeface="Times New Roman"/>
                        <a:ea typeface="Times New Roman"/>
                      </a:endParaRPr>
                    </a:p>
                  </a:txBody>
                  <a:tcPr marL="66675" marR="66675" marT="66675" marB="66675"/>
                </a:tc>
                <a:tc>
                  <a:txBody>
                    <a:bodyPr/>
                    <a:lstStyle/>
                    <a:p>
                      <a:r>
                        <a:rPr lang="ru-RU" sz="900" dirty="0" smtClean="0">
                          <a:effectLst/>
                        </a:rPr>
                        <a:t>0010100101</a:t>
                      </a:r>
                      <a:endParaRPr lang="ru-RU" sz="900" dirty="0">
                        <a:effectLst/>
                        <a:latin typeface="Times New Roman"/>
                        <a:ea typeface="Times New Roman"/>
                      </a:endParaRPr>
                    </a:p>
                  </a:txBody>
                  <a:tcPr marL="66675" marR="66675" marT="66675" marB="66675"/>
                </a:tc>
              </a:tr>
              <a:tr h="0">
                <a:tc>
                  <a:txBody>
                    <a:bodyPr/>
                    <a:lstStyle/>
                    <a:p>
                      <a:r>
                        <a:rPr lang="ru-RU" sz="900" dirty="0">
                          <a:effectLst/>
                        </a:rPr>
                        <a:t>3 </a:t>
                      </a:r>
                      <a:endParaRPr lang="ru-RU" sz="900" dirty="0">
                        <a:effectLst/>
                        <a:latin typeface="Times New Roman"/>
                        <a:ea typeface="Times New Roman"/>
                      </a:endParaRPr>
                    </a:p>
                  </a:txBody>
                  <a:tcPr marL="66675" marR="66675" marT="66675" marB="66675"/>
                </a:tc>
                <a:tc>
                  <a:txBody>
                    <a:bodyPr/>
                    <a:lstStyle/>
                    <a:p>
                      <a:r>
                        <a:rPr lang="ru-RU" sz="900" dirty="0">
                          <a:effectLst/>
                        </a:rPr>
                        <a:t>0000100001</a:t>
                      </a:r>
                      <a:endParaRPr lang="ru-RU" sz="900" dirty="0">
                        <a:effectLst/>
                        <a:latin typeface="Times New Roman"/>
                        <a:ea typeface="Times New Roman"/>
                      </a:endParaRPr>
                    </a:p>
                  </a:txBody>
                  <a:tcPr marL="66675" marR="66675" marT="66675" marB="66675"/>
                </a:tc>
                <a:tc>
                  <a:txBody>
                    <a:bodyPr/>
                    <a:lstStyle/>
                    <a:p>
                      <a:r>
                        <a:rPr lang="ru-RU" sz="900" dirty="0">
                          <a:effectLst/>
                        </a:rPr>
                        <a:t>16</a:t>
                      </a:r>
                      <a:endParaRPr lang="ru-RU" sz="900" dirty="0">
                        <a:effectLst/>
                        <a:latin typeface="Times New Roman"/>
                        <a:ea typeface="Times New Roman"/>
                      </a:endParaRPr>
                    </a:p>
                  </a:txBody>
                  <a:tcPr marL="66675" marR="66675" marT="66675" marB="66675"/>
                </a:tc>
                <a:tc>
                  <a:txBody>
                    <a:bodyPr/>
                    <a:lstStyle/>
                    <a:p>
                      <a:r>
                        <a:rPr lang="ru-RU" sz="900" dirty="0" smtClean="0">
                          <a:effectLst/>
                        </a:rPr>
                        <a:t>0011000110</a:t>
                      </a:r>
                      <a:endParaRPr lang="ru-RU" sz="900" dirty="0">
                        <a:effectLst/>
                        <a:latin typeface="Times New Roman"/>
                        <a:ea typeface="Times New Roman"/>
                      </a:endParaRPr>
                    </a:p>
                  </a:txBody>
                  <a:tcPr marL="66675" marR="66675" marT="66675" marB="66675"/>
                </a:tc>
              </a:tr>
              <a:tr h="0">
                <a:tc>
                  <a:txBody>
                    <a:bodyPr/>
                    <a:lstStyle/>
                    <a:p>
                      <a:r>
                        <a:rPr lang="ru-RU" sz="900" dirty="0">
                          <a:effectLst/>
                        </a:rPr>
                        <a:t>5</a:t>
                      </a:r>
                      <a:endParaRPr lang="ru-RU" sz="900" dirty="0">
                        <a:effectLst/>
                        <a:latin typeface="Times New Roman"/>
                        <a:ea typeface="Times New Roman"/>
                      </a:endParaRPr>
                    </a:p>
                  </a:txBody>
                  <a:tcPr marL="66675" marR="66675" marT="66675" marB="66675"/>
                </a:tc>
                <a:tc>
                  <a:txBody>
                    <a:bodyPr/>
                    <a:lstStyle/>
                    <a:p>
                      <a:r>
                        <a:rPr lang="ru-RU" sz="900" dirty="0">
                          <a:effectLst/>
                        </a:rPr>
                        <a:t>0000110111</a:t>
                      </a:r>
                      <a:endParaRPr lang="ru-RU" sz="900" dirty="0">
                        <a:effectLst/>
                        <a:latin typeface="Times New Roman"/>
                        <a:ea typeface="Times New Roman"/>
                      </a:endParaRPr>
                    </a:p>
                  </a:txBody>
                  <a:tcPr marL="66675" marR="66675" marT="66675" marB="66675"/>
                </a:tc>
                <a:tc>
                  <a:txBody>
                    <a:bodyPr/>
                    <a:lstStyle/>
                    <a:p>
                      <a:r>
                        <a:rPr lang="ru-RU" sz="900" dirty="0" smtClean="0">
                          <a:effectLst/>
                        </a:rPr>
                        <a:t>18</a:t>
                      </a:r>
                      <a:endParaRPr lang="ru-RU" sz="900" dirty="0">
                        <a:effectLst/>
                        <a:latin typeface="Times New Roman"/>
                        <a:ea typeface="Times New Roman"/>
                      </a:endParaRPr>
                    </a:p>
                  </a:txBody>
                  <a:tcPr marL="66675" marR="66675" marT="66675" marB="66675"/>
                </a:tc>
                <a:tc>
                  <a:txBody>
                    <a:bodyPr/>
                    <a:lstStyle/>
                    <a:p>
                      <a:r>
                        <a:rPr lang="ru-RU" sz="900" dirty="0" smtClean="0">
                          <a:effectLst/>
                        </a:rPr>
                        <a:t>0011000110</a:t>
                      </a:r>
                      <a:endParaRPr lang="ru-RU" sz="900" dirty="0">
                        <a:effectLst/>
                        <a:latin typeface="Times New Roman"/>
                        <a:ea typeface="Times New Roman"/>
                      </a:endParaRPr>
                    </a:p>
                  </a:txBody>
                  <a:tcPr marL="66675" marR="66675" marT="66675" marB="66675"/>
                </a:tc>
              </a:tr>
              <a:tr h="0">
                <a:tc>
                  <a:txBody>
                    <a:bodyPr/>
                    <a:lstStyle/>
                    <a:p>
                      <a:r>
                        <a:rPr lang="ru-RU" sz="900" dirty="0">
                          <a:effectLst/>
                        </a:rPr>
                        <a:t>6 </a:t>
                      </a:r>
                      <a:endParaRPr lang="ru-RU" sz="900" dirty="0">
                        <a:effectLst/>
                        <a:latin typeface="Times New Roman"/>
                        <a:ea typeface="Times New Roman"/>
                      </a:endParaRPr>
                    </a:p>
                  </a:txBody>
                  <a:tcPr marL="66675" marR="66675" marT="66675" marB="66675"/>
                </a:tc>
                <a:tc>
                  <a:txBody>
                    <a:bodyPr/>
                    <a:lstStyle/>
                    <a:p>
                      <a:r>
                        <a:rPr lang="ru-RU" sz="900" dirty="0">
                          <a:effectLst/>
                        </a:rPr>
                        <a:t>0001000010</a:t>
                      </a:r>
                      <a:endParaRPr lang="ru-RU" sz="900" dirty="0">
                        <a:effectLst/>
                        <a:latin typeface="Times New Roman"/>
                        <a:ea typeface="Times New Roman"/>
                      </a:endParaRPr>
                    </a:p>
                  </a:txBody>
                  <a:tcPr marL="66675" marR="66675" marT="66675" marB="66675"/>
                </a:tc>
                <a:tc>
                  <a:txBody>
                    <a:bodyPr/>
                    <a:lstStyle/>
                    <a:p>
                      <a:r>
                        <a:rPr lang="ru-RU" sz="900" dirty="0" smtClean="0">
                          <a:effectLst/>
                        </a:rPr>
                        <a:t>19</a:t>
                      </a:r>
                      <a:endParaRPr lang="ru-RU" sz="900" dirty="0">
                        <a:effectLst/>
                        <a:latin typeface="Times New Roman"/>
                        <a:ea typeface="Times New Roman"/>
                      </a:endParaRPr>
                    </a:p>
                  </a:txBody>
                  <a:tcPr marL="66675" marR="66675" marT="66675" marB="66675"/>
                </a:tc>
                <a:tc>
                  <a:txBody>
                    <a:bodyPr/>
                    <a:lstStyle/>
                    <a:p>
                      <a:r>
                        <a:rPr lang="ru-RU" sz="900" dirty="0" smtClean="0">
                          <a:effectLst/>
                        </a:rPr>
                        <a:t>0011010001</a:t>
                      </a:r>
                      <a:endParaRPr lang="ru-RU" sz="900" dirty="0">
                        <a:effectLst/>
                        <a:latin typeface="Times New Roman"/>
                        <a:ea typeface="Times New Roman"/>
                      </a:endParaRPr>
                    </a:p>
                  </a:txBody>
                  <a:tcPr marL="66675" marR="66675" marT="66675" marB="66675"/>
                </a:tc>
              </a:tr>
              <a:tr h="0">
                <a:tc>
                  <a:txBody>
                    <a:bodyPr/>
                    <a:lstStyle/>
                    <a:p>
                      <a:r>
                        <a:rPr lang="ru-RU" sz="900" dirty="0">
                          <a:effectLst/>
                        </a:rPr>
                        <a:t>.....</a:t>
                      </a:r>
                      <a:endParaRPr lang="ru-RU" sz="900" dirty="0">
                        <a:effectLst/>
                        <a:latin typeface="Times New Roman"/>
                        <a:ea typeface="Times New Roman"/>
                      </a:endParaRPr>
                    </a:p>
                  </a:txBody>
                  <a:tcPr marL="66675" marR="66675" marT="66675" marB="66675"/>
                </a:tc>
                <a:tc>
                  <a:txBody>
                    <a:bodyPr/>
                    <a:lstStyle/>
                    <a:p>
                      <a:r>
                        <a:rPr lang="ru-RU" sz="900" dirty="0">
                          <a:effectLst/>
                        </a:rPr>
                        <a:t>........</a:t>
                      </a:r>
                      <a:endParaRPr lang="ru-RU" sz="900" dirty="0">
                        <a:effectLst/>
                        <a:latin typeface="Times New Roman"/>
                        <a:ea typeface="Times New Roman"/>
                      </a:endParaRPr>
                    </a:p>
                  </a:txBody>
                  <a:tcPr marL="66675" marR="66675" marT="66675" marB="66675"/>
                </a:tc>
                <a:tc>
                  <a:txBody>
                    <a:bodyPr/>
                    <a:lstStyle/>
                    <a:p>
                      <a:r>
                        <a:rPr lang="ru-RU" sz="900" dirty="0">
                          <a:effectLst/>
                        </a:rPr>
                        <a:t>.......</a:t>
                      </a:r>
                      <a:endParaRPr lang="ru-RU" sz="900" dirty="0">
                        <a:effectLst/>
                        <a:latin typeface="Times New Roman"/>
                        <a:ea typeface="Times New Roman"/>
                      </a:endParaRPr>
                    </a:p>
                  </a:txBody>
                  <a:tcPr marL="66675" marR="66675" marT="66675" marB="66675"/>
                </a:tc>
                <a:tc>
                  <a:txBody>
                    <a:bodyPr/>
                    <a:lstStyle/>
                    <a:p>
                      <a:r>
                        <a:rPr lang="ru-RU" sz="900" dirty="0">
                          <a:effectLst/>
                        </a:rPr>
                        <a:t>.......</a:t>
                      </a:r>
                      <a:endParaRPr lang="ru-RU" sz="900" dirty="0">
                        <a:effectLst/>
                        <a:latin typeface="Times New Roman"/>
                        <a:ea typeface="Times New Roman"/>
                      </a:endParaRPr>
                    </a:p>
                  </a:txBody>
                  <a:tcPr marL="66675" marR="66675" marT="66675" marB="66675"/>
                </a:tc>
              </a:tr>
            </a:tbl>
          </a:graphicData>
        </a:graphic>
      </p:graphicFrame>
      <p:sp>
        <p:nvSpPr>
          <p:cNvPr id="12" name="Прямоугольник 11"/>
          <p:cNvSpPr/>
          <p:nvPr/>
        </p:nvSpPr>
        <p:spPr>
          <a:xfrm>
            <a:off x="827584" y="5661248"/>
            <a:ext cx="7560840" cy="415498"/>
          </a:xfrm>
          <a:prstGeom prst="rect">
            <a:avLst/>
          </a:prstGeom>
        </p:spPr>
        <p:txBody>
          <a:bodyPr wrap="square">
            <a:spAutoFit/>
          </a:bodyPr>
          <a:lstStyle/>
          <a:p>
            <a:r>
              <a:rPr lang="ru-RU" sz="1050" dirty="0"/>
              <a:t>Положительными свойствами циклических кодов являются малая вероятность </a:t>
            </a:r>
            <a:r>
              <a:rPr lang="ru-RU" sz="1050" dirty="0" err="1"/>
              <a:t>необнаружения</a:t>
            </a:r>
            <a:r>
              <a:rPr lang="ru-RU" sz="1050" dirty="0"/>
              <a:t> ошибки и сравнительно небольшое число избыточных разрядов. </a:t>
            </a:r>
          </a:p>
        </p:txBody>
      </p:sp>
      <p:pic>
        <p:nvPicPr>
          <p:cNvPr id="6553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408094"/>
            <a:ext cx="3379107" cy="11521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69768516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632848" cy="1087016"/>
          </a:xfrm>
        </p:spPr>
        <p:txBody>
          <a:bodyPr>
            <a:normAutofit/>
          </a:bodyPr>
          <a:lstStyle/>
          <a:p>
            <a:r>
              <a:rPr lang="ru-RU" sz="3200" b="1" dirty="0"/>
              <a:t>Программирование в операционной системе </a:t>
            </a:r>
            <a:r>
              <a:rPr lang="en-US" sz="3200" b="1" dirty="0" smtClean="0"/>
              <a:t>Windows</a:t>
            </a:r>
            <a:endParaRPr lang="ru-RU" sz="3200" dirty="0"/>
          </a:p>
        </p:txBody>
      </p:sp>
      <p:sp>
        <p:nvSpPr>
          <p:cNvPr id="3" name="Объект 2"/>
          <p:cNvSpPr>
            <a:spLocks noGrp="1"/>
          </p:cNvSpPr>
          <p:nvPr>
            <p:ph idx="1"/>
          </p:nvPr>
        </p:nvSpPr>
        <p:spPr>
          <a:xfrm>
            <a:off x="827584" y="1505000"/>
            <a:ext cx="7615808" cy="4588296"/>
          </a:xfrm>
        </p:spPr>
        <p:txBody>
          <a:bodyPr anchor="t" anchorCtr="0">
            <a:noAutofit/>
          </a:bodyPr>
          <a:lstStyle/>
          <a:p>
            <a:pPr marL="0" indent="0" algn="just">
              <a:buNone/>
            </a:pPr>
            <a:r>
              <a:rPr lang="ru-RU" sz="1200" dirty="0">
                <a:solidFill>
                  <a:schemeClr val="tx1"/>
                </a:solidFill>
              </a:rPr>
              <a:t>Операционная система в наибольшей степени определяет облик всей вычислительной системы в целом. Несмотря на это, пользователи, активно использующие вычислительную технику, зачастую испытывают затруднения при попытке дать определение операционной системе. Частично это связано с тем, что ОС выполняет две по существу мало связанные функции: обеспечение пользователю-программисту удобств посредством предоставления для него расширенной машины и повышение эффективности использования компьютера путем рационального управления его ресурсами. </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161</a:t>
            </a:fld>
            <a:endParaRPr lang="ru-RU" dirty="0"/>
          </a:p>
        </p:txBody>
      </p:sp>
      <p:cxnSp>
        <p:nvCxnSpPr>
          <p:cNvPr id="6" name="Прямая соединительная линия 5"/>
          <p:cNvCxnSpPr/>
          <p:nvPr/>
        </p:nvCxnSpPr>
        <p:spPr>
          <a:xfrm>
            <a:off x="899592" y="1484784"/>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91107082"/>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632848" cy="1087016"/>
          </a:xfrm>
        </p:spPr>
        <p:txBody>
          <a:bodyPr>
            <a:normAutofit/>
          </a:bodyPr>
          <a:lstStyle/>
          <a:p>
            <a:r>
              <a:rPr lang="ru-RU" sz="3200" b="1" dirty="0"/>
              <a:t>Программирование в операционной системе </a:t>
            </a:r>
            <a:r>
              <a:rPr lang="en-US" sz="3200" b="1" dirty="0" smtClean="0"/>
              <a:t>Windows</a:t>
            </a:r>
            <a:endParaRPr lang="ru-RU" sz="3200" dirty="0"/>
          </a:p>
        </p:txBody>
      </p:sp>
      <p:sp>
        <p:nvSpPr>
          <p:cNvPr id="3" name="Объект 2"/>
          <p:cNvSpPr>
            <a:spLocks noGrp="1"/>
          </p:cNvSpPr>
          <p:nvPr>
            <p:ph idx="1"/>
          </p:nvPr>
        </p:nvSpPr>
        <p:spPr>
          <a:xfrm>
            <a:off x="827584" y="1505000"/>
            <a:ext cx="7615808" cy="4588296"/>
          </a:xfrm>
        </p:spPr>
        <p:txBody>
          <a:bodyPr anchor="t" anchorCtr="0">
            <a:noAutofit/>
          </a:bodyPr>
          <a:lstStyle/>
          <a:p>
            <a:pPr algn="just"/>
            <a:r>
              <a:rPr lang="ru-RU" sz="1200" dirty="0"/>
              <a:t>В 1988 году фирмой </a:t>
            </a:r>
            <a:r>
              <a:rPr lang="en-US" sz="1200" dirty="0"/>
              <a:t>IBM </a:t>
            </a:r>
            <a:r>
              <a:rPr lang="ru-RU" sz="1200" dirty="0"/>
              <a:t>создан проект под названием </a:t>
            </a:r>
            <a:r>
              <a:rPr lang="en-US" sz="1200" dirty="0"/>
              <a:t>SAA</a:t>
            </a:r>
            <a:r>
              <a:rPr lang="ru-RU" sz="1200" dirty="0"/>
              <a:t> (</a:t>
            </a:r>
            <a:r>
              <a:rPr lang="en-US" sz="1200" dirty="0"/>
              <a:t>System Application Architecture</a:t>
            </a:r>
            <a:r>
              <a:rPr lang="ru-RU" sz="1200" dirty="0"/>
              <a:t> (перевод: архитектура системных приложений)), призванный определить все будущие программные разработки. Часть </a:t>
            </a:r>
            <a:r>
              <a:rPr lang="en-US" sz="1200" dirty="0"/>
              <a:t>SAA</a:t>
            </a:r>
            <a:r>
              <a:rPr lang="ru-RU" sz="1200" dirty="0"/>
              <a:t>, касающаяся взаимодействия программы и пользователя, называется </a:t>
            </a:r>
            <a:r>
              <a:rPr lang="en-US" sz="1200" dirty="0"/>
              <a:t>CUA</a:t>
            </a:r>
            <a:r>
              <a:rPr lang="ru-RU" sz="1200" dirty="0"/>
              <a:t> (</a:t>
            </a:r>
            <a:r>
              <a:rPr lang="en-US" sz="1200" dirty="0"/>
              <a:t>Common User Access</a:t>
            </a:r>
            <a:r>
              <a:rPr lang="ru-RU" sz="1200" dirty="0"/>
              <a:t>). Если программа написана с соблюдением норм </a:t>
            </a:r>
            <a:r>
              <a:rPr lang="en-US" sz="1200" dirty="0"/>
              <a:t>CUA</a:t>
            </a:r>
            <a:r>
              <a:rPr lang="ru-RU" sz="1200" dirty="0"/>
              <a:t>, пользователь сможет уверенно применять при работе с ней знакомые приемы и потратит самое минимальное время на ее освоение. Например, согласно спецификации </a:t>
            </a:r>
            <a:r>
              <a:rPr lang="en-US" sz="1200" dirty="0"/>
              <a:t>CUA</a:t>
            </a:r>
            <a:r>
              <a:rPr lang="ru-RU" sz="1200" dirty="0"/>
              <a:t>, нажатие клавиши «</a:t>
            </a:r>
            <a:r>
              <a:rPr lang="en-US" sz="1200" dirty="0"/>
              <a:t>F</a:t>
            </a:r>
            <a:r>
              <a:rPr lang="ru-RU" sz="1200" dirty="0"/>
              <a:t>1» должно вызывать на экран контекстно-зависимую подсказку. При этом пользователь знает, и что экран подсказки будет совершенно определенного формата, и что имеется возможность просмотреть индексный указатель и список команд. Сходный облик различных программ значительно облегчает обучение новым программным средствам.</a:t>
            </a:r>
          </a:p>
          <a:p>
            <a:pPr algn="just"/>
            <a:r>
              <a:rPr lang="ru-RU" sz="1200" dirty="0"/>
              <a:t>Все современное операционные системы и программное обеспечение придерживаются спецификации </a:t>
            </a:r>
            <a:r>
              <a:rPr lang="en-US" sz="1200" dirty="0"/>
              <a:t>SAA</a:t>
            </a:r>
            <a:r>
              <a:rPr lang="ru-RU" sz="1200" dirty="0"/>
              <a:t>. Например </a:t>
            </a:r>
            <a:r>
              <a:rPr lang="en-US" sz="1200" dirty="0"/>
              <a:t>Widows</a:t>
            </a:r>
            <a:r>
              <a:rPr lang="ru-RU" sz="1200" dirty="0"/>
              <a:t> полностью соответствует </a:t>
            </a:r>
            <a:r>
              <a:rPr lang="en-US" sz="1200" dirty="0"/>
              <a:t>CUA</a:t>
            </a:r>
            <a:r>
              <a:rPr lang="ru-RU" sz="1200" dirty="0"/>
              <a:t>. Другая привлекательность </a:t>
            </a:r>
            <a:r>
              <a:rPr lang="en-US" sz="1200" dirty="0"/>
              <a:t>Windows</a:t>
            </a:r>
            <a:r>
              <a:rPr lang="ru-RU" sz="1200" dirty="0"/>
              <a:t> – ее независимость по отношению к периферии, которая касается, например, печати: если система </a:t>
            </a:r>
            <a:r>
              <a:rPr lang="en-US" sz="1200" dirty="0"/>
              <a:t>Windows</a:t>
            </a:r>
            <a:r>
              <a:rPr lang="ru-RU" sz="1200" dirty="0"/>
              <a:t> поддерживает ваш принтер, то вы сможете писать документ, включающий иллюстрации, не заботясь об управляющих кодах принтера.</a:t>
            </a:r>
          </a:p>
          <a:p>
            <a:pPr algn="just"/>
            <a:r>
              <a:rPr lang="ru-RU" sz="1200" dirty="0"/>
              <a:t>С точки зрения программиста, </a:t>
            </a:r>
            <a:r>
              <a:rPr lang="en-US" sz="1200" dirty="0"/>
              <a:t>Windows</a:t>
            </a:r>
            <a:r>
              <a:rPr lang="ru-RU" sz="1200" dirty="0"/>
              <a:t> обладает и другими преимуществами, среди которых можно назвать: способность поддерживать параллельные процессы, наличие системы динамического распределения памяти, обеспечивающей параллельное выполнение нескольких больших задач, а также возможность автоматически задействовать защищенный режим</a:t>
            </a:r>
            <a:r>
              <a:rPr lang="ru-RU" sz="1200" dirty="0" smtClean="0"/>
              <a:t>.</a:t>
            </a:r>
            <a:endParaRPr lang="ru-RU" sz="1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162</a:t>
            </a:fld>
            <a:endParaRPr lang="ru-RU" dirty="0"/>
          </a:p>
        </p:txBody>
      </p:sp>
      <p:cxnSp>
        <p:nvCxnSpPr>
          <p:cNvPr id="6" name="Прямая соединительная линия 5"/>
          <p:cNvCxnSpPr/>
          <p:nvPr/>
        </p:nvCxnSpPr>
        <p:spPr>
          <a:xfrm>
            <a:off x="899592" y="1484784"/>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22705117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163</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924079"/>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 name="Объект 8"/>
          <p:cNvGraphicFramePr>
            <a:graphicFrameLocks noChangeAspect="1"/>
          </p:cNvGraphicFramePr>
          <p:nvPr>
            <p:extLst>
              <p:ext uri="{D42A27DB-BD31-4B8C-83A1-F6EECF244321}">
                <p14:modId xmlns:p14="http://schemas.microsoft.com/office/powerpoint/2010/main" val="1270056237"/>
              </p:ext>
            </p:extLst>
          </p:nvPr>
        </p:nvGraphicFramePr>
        <p:xfrm>
          <a:off x="1907704" y="1340768"/>
          <a:ext cx="4969274" cy="3301807"/>
        </p:xfrm>
        <a:graphic>
          <a:graphicData uri="http://schemas.openxmlformats.org/presentationml/2006/ole">
            <mc:AlternateContent xmlns:mc="http://schemas.openxmlformats.org/markup-compatibility/2006">
              <mc:Choice xmlns:v="urn:schemas-microsoft-com:vml" Requires="v">
                <p:oleObj spid="_x0000_s67545" name="Visio" r:id="rId3" imgW="4281526" imgH="2850490" progId="Visio.Drawing.11">
                  <p:embed/>
                </p:oleObj>
              </mc:Choice>
              <mc:Fallback>
                <p:oleObj name="Visio" r:id="rId3" imgW="4281526" imgH="285049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1340768"/>
                        <a:ext cx="4969274" cy="3301807"/>
                      </a:xfrm>
                      <a:prstGeom prst="rect">
                        <a:avLst/>
                      </a:prstGeom>
                      <a:noFill/>
                    </p:spPr>
                  </p:pic>
                </p:oleObj>
              </mc:Fallback>
            </mc:AlternateContent>
          </a:graphicData>
        </a:graphic>
      </p:graphicFrame>
      <p:sp>
        <p:nvSpPr>
          <p:cNvPr id="10" name="Прямоугольник 9"/>
          <p:cNvSpPr/>
          <p:nvPr/>
        </p:nvSpPr>
        <p:spPr>
          <a:xfrm>
            <a:off x="791580" y="5157192"/>
            <a:ext cx="7560840" cy="1015663"/>
          </a:xfrm>
          <a:prstGeom prst="rect">
            <a:avLst/>
          </a:prstGeom>
        </p:spPr>
        <p:txBody>
          <a:bodyPr wrap="square">
            <a:spAutoFit/>
          </a:bodyPr>
          <a:lstStyle/>
          <a:p>
            <a:pPr algn="just"/>
            <a:r>
              <a:rPr lang="ru-RU" sz="1200" dirty="0"/>
              <a:t>Элементы над разделительной линией представляют собой процессы пользовательского режима, а под ней располагаются процессы операционной системы, выполняемые ядром. Потоки пользовательского режима выполняются в защищенном адресном пространстве. Однако, во время их выполнения в режиме ядра, они получают доступ к системному пространству. Таким образом, системные процессы, процессы сервера (службы), подсистема среды или пользовательское приложение имеют свое собственное адресное пространство.</a:t>
            </a:r>
          </a:p>
        </p:txBody>
      </p:sp>
      <p:sp>
        <p:nvSpPr>
          <p:cNvPr id="11" name="Прямоугольник 10"/>
          <p:cNvSpPr/>
          <p:nvPr/>
        </p:nvSpPr>
        <p:spPr>
          <a:xfrm>
            <a:off x="827584" y="4622502"/>
            <a:ext cx="4572000" cy="307777"/>
          </a:xfrm>
          <a:prstGeom prst="rect">
            <a:avLst/>
          </a:prstGeom>
        </p:spPr>
        <p:txBody>
          <a:bodyPr>
            <a:spAutoFit/>
          </a:bodyPr>
          <a:lstStyle/>
          <a:p>
            <a:r>
              <a:rPr lang="ru-RU" sz="1400" dirty="0"/>
              <a:t>Рис. 1 Архитектура </a:t>
            </a:r>
            <a:r>
              <a:rPr lang="ru-RU" sz="1400" dirty="0" err="1"/>
              <a:t>Windows</a:t>
            </a:r>
            <a:r>
              <a:rPr lang="ru-RU" sz="1400" dirty="0"/>
              <a:t> NT и ее компонентов</a:t>
            </a: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253081535"/>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164</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924079"/>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1187624" y="1293411"/>
            <a:ext cx="1714124" cy="369332"/>
          </a:xfrm>
          <a:prstGeom prst="rect">
            <a:avLst/>
          </a:prstGeom>
        </p:spPr>
        <p:txBody>
          <a:bodyPr wrap="none">
            <a:spAutoFit/>
          </a:bodyPr>
          <a:lstStyle/>
          <a:p>
            <a:pPr marL="285750" indent="-285750">
              <a:buFont typeface="Wingdings" pitchFamily="2" charset="2"/>
              <a:buChar char="ü"/>
            </a:pPr>
            <a:r>
              <a:rPr lang="ru-RU" b="1" dirty="0"/>
              <a:t>Режим ядра</a:t>
            </a:r>
          </a:p>
        </p:txBody>
      </p:sp>
      <p:sp>
        <p:nvSpPr>
          <p:cNvPr id="5" name="Прямоугольник 4"/>
          <p:cNvSpPr/>
          <p:nvPr/>
        </p:nvSpPr>
        <p:spPr>
          <a:xfrm>
            <a:off x="971600" y="1685673"/>
            <a:ext cx="7272808" cy="3323987"/>
          </a:xfrm>
          <a:prstGeom prst="rect">
            <a:avLst/>
          </a:prstGeom>
        </p:spPr>
        <p:txBody>
          <a:bodyPr wrap="square">
            <a:spAutoFit/>
          </a:bodyPr>
          <a:lstStyle/>
          <a:p>
            <a:pPr algn="just"/>
            <a:r>
              <a:rPr lang="ru-RU" sz="1400" dirty="0"/>
              <a:t>В режиме ядра выполняются следующие компоненты ОС:</a:t>
            </a:r>
          </a:p>
          <a:p>
            <a:pPr marL="285750" indent="-285750" algn="just">
              <a:buFont typeface="Wingdings" pitchFamily="2" charset="2"/>
              <a:buChar char="ü"/>
            </a:pPr>
            <a:r>
              <a:rPr lang="ru-RU" sz="1400" b="1" dirty="0" smtClean="0"/>
              <a:t>исполняемая </a:t>
            </a:r>
            <a:r>
              <a:rPr lang="ru-RU" sz="1400" b="1" dirty="0"/>
              <a:t>часть NT</a:t>
            </a:r>
            <a:r>
              <a:rPr lang="ru-RU" sz="1400" dirty="0"/>
              <a:t> которая включает управление памятью, процессами, потоками, безопасностью, вводом/выводом, межпроцессорными обменами; </a:t>
            </a:r>
            <a:endParaRPr lang="ru-RU" sz="1400" dirty="0" smtClean="0"/>
          </a:p>
          <a:p>
            <a:pPr marL="285750" indent="-285750" algn="just">
              <a:buFont typeface="Wingdings" pitchFamily="2" charset="2"/>
              <a:buChar char="ü"/>
            </a:pPr>
            <a:r>
              <a:rPr lang="ru-RU" sz="1400" b="1" dirty="0" smtClean="0"/>
              <a:t>ядро </a:t>
            </a:r>
            <a:r>
              <a:rPr lang="ru-RU" sz="1400" b="1" dirty="0" err="1"/>
              <a:t>Windows</a:t>
            </a:r>
            <a:r>
              <a:rPr lang="ru-RU" sz="1400" b="1" dirty="0"/>
              <a:t> NT</a:t>
            </a:r>
            <a:r>
              <a:rPr lang="ru-RU" sz="1400" dirty="0"/>
              <a:t> выполняет низкоуровневые функции операционной системы: диспетчеризация потоков, прерываний и исключений, синхронизация процессоров. Ядро также включает набор процедур и базовых объектов, используемый исполняемой частью для создания высокоуровневых конструкций; </a:t>
            </a:r>
            <a:endParaRPr lang="ru-RU" sz="1400" dirty="0" smtClean="0"/>
          </a:p>
          <a:p>
            <a:pPr marL="285750" indent="-285750" algn="just">
              <a:buFont typeface="Wingdings" pitchFamily="2" charset="2"/>
              <a:buChar char="ü"/>
            </a:pPr>
            <a:r>
              <a:rPr lang="ru-RU" sz="1400" b="1" dirty="0" smtClean="0"/>
              <a:t>слой </a:t>
            </a:r>
            <a:r>
              <a:rPr lang="ru-RU" sz="1400" b="1" dirty="0"/>
              <a:t>абстракции от оборудования </a:t>
            </a:r>
            <a:r>
              <a:rPr lang="ru-RU" sz="1400" dirty="0"/>
              <a:t>(HAL - </a:t>
            </a:r>
            <a:r>
              <a:rPr lang="ru-RU" sz="1400" dirty="0" err="1"/>
              <a:t>Hardware</a:t>
            </a:r>
            <a:r>
              <a:rPr lang="ru-RU" sz="1400" dirty="0"/>
              <a:t> </a:t>
            </a:r>
            <a:r>
              <a:rPr lang="ru-RU" sz="1400" dirty="0" err="1"/>
              <a:t>Abstraction</a:t>
            </a:r>
            <a:r>
              <a:rPr lang="ru-RU" sz="1400" dirty="0"/>
              <a:t> </a:t>
            </a:r>
            <a:r>
              <a:rPr lang="ru-RU" sz="1400" dirty="0" err="1"/>
              <a:t>Layer</a:t>
            </a:r>
            <a:r>
              <a:rPr lang="ru-RU" sz="1400" dirty="0"/>
              <a:t>), изолирует ядро, драйверы устройств и исполняемую часть NT от аппаратных платформ, на которых должна работать операционная система; </a:t>
            </a:r>
            <a:endParaRPr lang="ru-RU" sz="1400" dirty="0" smtClean="0"/>
          </a:p>
          <a:p>
            <a:pPr marL="285750" indent="-285750" algn="just">
              <a:buFont typeface="Wingdings" pitchFamily="2" charset="2"/>
              <a:buChar char="ü"/>
            </a:pPr>
            <a:r>
              <a:rPr lang="ru-RU" sz="1400" b="1" dirty="0" smtClean="0"/>
              <a:t>драйверы </a:t>
            </a:r>
            <a:r>
              <a:rPr lang="ru-RU" sz="1400" b="1" dirty="0"/>
              <a:t>устройств</a:t>
            </a:r>
            <a:r>
              <a:rPr lang="ru-RU" sz="1400" dirty="0"/>
              <a:t> включают как файловую систему, так и аппаратные драйверы, которые транслируют пользовательские вызовы функций ввода/вывода в запросы физических устройств </a:t>
            </a:r>
            <a:r>
              <a:rPr lang="ru-RU" sz="1400" dirty="0" smtClean="0"/>
              <a:t>ввода/вывода;</a:t>
            </a:r>
          </a:p>
          <a:p>
            <a:pPr marL="285750" indent="-285750" algn="just">
              <a:buFont typeface="Wingdings" pitchFamily="2" charset="2"/>
              <a:buChar char="ü"/>
            </a:pPr>
            <a:r>
              <a:rPr lang="ru-RU" sz="1400" b="1" dirty="0" smtClean="0"/>
              <a:t>функции </a:t>
            </a:r>
            <a:r>
              <a:rPr lang="ru-RU" sz="1400" b="1" dirty="0"/>
              <a:t>графического интерфейса </a:t>
            </a:r>
            <a:r>
              <a:rPr lang="ru-RU" sz="1400" dirty="0"/>
              <a:t>пользователя работают с окнами, элементами управления и рисунками. </a:t>
            </a:r>
          </a:p>
        </p:txBody>
      </p:sp>
      <p:sp>
        <p:nvSpPr>
          <p:cNvPr id="9" name="Нижний колонтитул 8"/>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3945693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165</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924079"/>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1187624" y="1293411"/>
            <a:ext cx="2528449" cy="369332"/>
          </a:xfrm>
          <a:prstGeom prst="rect">
            <a:avLst/>
          </a:prstGeom>
        </p:spPr>
        <p:txBody>
          <a:bodyPr wrap="none">
            <a:spAutoFit/>
          </a:bodyPr>
          <a:lstStyle/>
          <a:p>
            <a:pPr marL="285750" indent="-285750">
              <a:buFont typeface="Wingdings" pitchFamily="2" charset="2"/>
              <a:buChar char="ü"/>
            </a:pPr>
            <a:r>
              <a:rPr lang="ru-RU" b="1" dirty="0"/>
              <a:t>Исполняемая часть</a:t>
            </a:r>
          </a:p>
        </p:txBody>
      </p:sp>
      <p:sp>
        <p:nvSpPr>
          <p:cNvPr id="9" name="Прямоугольник 8"/>
          <p:cNvSpPr/>
          <p:nvPr/>
        </p:nvSpPr>
        <p:spPr>
          <a:xfrm>
            <a:off x="830585" y="1556792"/>
            <a:ext cx="7560840" cy="4662815"/>
          </a:xfrm>
          <a:prstGeom prst="rect">
            <a:avLst/>
          </a:prstGeom>
        </p:spPr>
        <p:txBody>
          <a:bodyPr wrap="square">
            <a:spAutoFit/>
          </a:bodyPr>
          <a:lstStyle/>
          <a:p>
            <a:pPr algn="just"/>
            <a:r>
              <a:rPr lang="ru-RU" sz="1100" dirty="0"/>
              <a:t>И</a:t>
            </a:r>
            <a:r>
              <a:rPr lang="ru-RU" sz="1100" dirty="0" smtClean="0"/>
              <a:t>сполняемая </a:t>
            </a:r>
            <a:r>
              <a:rPr lang="ru-RU" sz="1100" dirty="0"/>
              <a:t>часть </a:t>
            </a:r>
            <a:r>
              <a:rPr lang="ru-RU" sz="1100" dirty="0" err="1"/>
              <a:t>Windows</a:t>
            </a:r>
            <a:r>
              <a:rPr lang="ru-RU" sz="1100" dirty="0"/>
              <a:t> NT - верхний слой программы - ядра NTOSKRNL.EXE. (Само ядро - это нижний слой). Исполняемая часть содержит следующие </a:t>
            </a:r>
            <a:r>
              <a:rPr lang="ru-RU" sz="1100" dirty="0" smtClean="0"/>
              <a:t>компоненты.</a:t>
            </a:r>
          </a:p>
          <a:p>
            <a:pPr marL="171450" indent="-171450" algn="just">
              <a:buFont typeface="Wingdings" pitchFamily="2" charset="2"/>
              <a:buChar char="ü"/>
            </a:pPr>
            <a:r>
              <a:rPr lang="ru-RU" sz="1100" dirty="0" smtClean="0"/>
              <a:t>Менеджер </a:t>
            </a:r>
            <a:r>
              <a:rPr lang="ru-RU" sz="1100" dirty="0"/>
              <a:t>процессов и потоков управляет процессами и потоками. Фактически потоки и процессы поддерживаются в NT нижележащим слоем. Исполняемая часть добавляет дополнительную семантику и функции к этим объектам нижнего уровня</a:t>
            </a:r>
            <a:r>
              <a:rPr lang="ru-RU" sz="1100" dirty="0" smtClean="0"/>
              <a:t>.</a:t>
            </a:r>
          </a:p>
          <a:p>
            <a:pPr marL="171450" indent="-171450" algn="just">
              <a:buFont typeface="Wingdings" pitchFamily="2" charset="2"/>
              <a:buChar char="ü"/>
            </a:pPr>
            <a:r>
              <a:rPr lang="ru-RU" sz="1100" dirty="0" smtClean="0"/>
              <a:t>Менеджер </a:t>
            </a:r>
            <a:r>
              <a:rPr lang="ru-RU" sz="1100" dirty="0"/>
              <a:t>виртуальной памяти использует схему управления, при которой каждый процесс получает собственное достаточно большое адресное пространство, защищенное от воздействия других процессов. Менеджер памяти также обеспечивает низкоуровневую поддержку для менеджера кэш-памяти. </a:t>
            </a:r>
            <a:endParaRPr lang="ru-RU" sz="1100" dirty="0" smtClean="0"/>
          </a:p>
          <a:p>
            <a:pPr marL="171450" indent="-171450" algn="just">
              <a:buFont typeface="Wingdings" pitchFamily="2" charset="2"/>
              <a:buChar char="ü"/>
            </a:pPr>
            <a:r>
              <a:rPr lang="ru-RU" sz="1100" dirty="0" smtClean="0"/>
              <a:t>Монитор </a:t>
            </a:r>
            <a:r>
              <a:rPr lang="ru-RU" sz="1100" dirty="0"/>
              <a:t>безопасности проводит политику обеспечения мер безопасности на локальном компьютере, охраняя системные ресурсы и выполняя процедуры аудита и защиты объектов. </a:t>
            </a:r>
            <a:endParaRPr lang="ru-RU" sz="1100" dirty="0" smtClean="0"/>
          </a:p>
          <a:p>
            <a:pPr marL="171450" indent="-171450" algn="just">
              <a:buFont typeface="Wingdings" pitchFamily="2" charset="2"/>
              <a:buChar char="ü"/>
            </a:pPr>
            <a:r>
              <a:rPr lang="ru-RU" sz="1100" dirty="0" smtClean="0"/>
              <a:t>Система </a:t>
            </a:r>
            <a:r>
              <a:rPr lang="ru-RU" sz="1100" dirty="0"/>
              <a:t>ввода/вывода использует независимый от устройств ввод/вывод и отвечает за пересылку данных соответствующим драйверам для дальнейшей обработки. </a:t>
            </a:r>
            <a:endParaRPr lang="ru-RU" sz="1100" dirty="0" smtClean="0"/>
          </a:p>
          <a:p>
            <a:pPr marL="171450" indent="-171450" algn="just">
              <a:buFont typeface="Wingdings" pitchFamily="2" charset="2"/>
              <a:buChar char="ü"/>
            </a:pPr>
            <a:r>
              <a:rPr lang="ru-RU" sz="1100" dirty="0" smtClean="0"/>
              <a:t>Менеджер </a:t>
            </a:r>
            <a:r>
              <a:rPr lang="ru-RU" sz="1100" dirty="0"/>
              <a:t>кэш-памяти улучшает производительность системы ввода/вывода файлов, размещая читаемые с диска данные в основной памяти для ускорения доступа к ним, а также откладывая на короткое время запись измененных данных на диск. </a:t>
            </a:r>
            <a:endParaRPr lang="ru-RU" sz="1100" dirty="0" smtClean="0"/>
          </a:p>
          <a:p>
            <a:pPr algn="just"/>
            <a:r>
              <a:rPr lang="ru-RU" sz="1100" dirty="0" smtClean="0"/>
              <a:t>Кроме </a:t>
            </a:r>
            <a:r>
              <a:rPr lang="ru-RU" sz="1100" dirty="0"/>
              <a:t>того, исполняемая часть включает четыре главных группы функций, используемых только что перечисленными </a:t>
            </a:r>
            <a:r>
              <a:rPr lang="ru-RU" sz="1100" dirty="0" smtClean="0"/>
              <a:t>компонентами.</a:t>
            </a:r>
          </a:p>
          <a:p>
            <a:pPr marL="171450" indent="-171450" algn="just">
              <a:buFont typeface="Wingdings" pitchFamily="2" charset="2"/>
              <a:buChar char="ü"/>
            </a:pPr>
            <a:r>
              <a:rPr lang="ru-RU" sz="1100" dirty="0" smtClean="0"/>
              <a:t>Менеджер </a:t>
            </a:r>
            <a:r>
              <a:rPr lang="ru-RU" sz="1100" dirty="0"/>
              <a:t>объектов, который создает, удаляет объекты и абстрактные типы данных, а также управляет ими. Объекты используются в </a:t>
            </a:r>
            <a:r>
              <a:rPr lang="ru-RU" sz="1100" dirty="0" err="1"/>
              <a:t>Windows</a:t>
            </a:r>
            <a:r>
              <a:rPr lang="ru-RU" sz="1100" dirty="0"/>
              <a:t> NT для представления таких ресурсов операционной системы, как процессы, потоки и объекты синхронизации. </a:t>
            </a:r>
            <a:endParaRPr lang="ru-RU" sz="1100" dirty="0" smtClean="0"/>
          </a:p>
          <a:p>
            <a:pPr marL="171450" indent="-171450" algn="just">
              <a:buFont typeface="Wingdings" pitchFamily="2" charset="2"/>
              <a:buChar char="ü"/>
            </a:pPr>
            <a:r>
              <a:rPr lang="ru-RU" sz="1100" dirty="0" smtClean="0"/>
              <a:t>LPC </a:t>
            </a:r>
            <a:r>
              <a:rPr lang="ru-RU" sz="1100" dirty="0"/>
              <a:t>передает сообщения между клиентским процессом и процессом сервера на том же самом компьютере. По сути, LPC - это оптимизированная версия известной процедуры удаленного вызова RPC (</a:t>
            </a:r>
            <a:r>
              <a:rPr lang="ru-RU" sz="1100" dirty="0" err="1"/>
              <a:t>Remote</a:t>
            </a:r>
            <a:r>
              <a:rPr lang="ru-RU" sz="1100" dirty="0"/>
              <a:t> </a:t>
            </a:r>
            <a:r>
              <a:rPr lang="ru-RU" sz="1100" dirty="0" err="1"/>
              <a:t>Procedure</a:t>
            </a:r>
            <a:r>
              <a:rPr lang="ru-RU" sz="1100" dirty="0"/>
              <a:t> </a:t>
            </a:r>
            <a:r>
              <a:rPr lang="ru-RU" sz="1100" dirty="0" err="1"/>
              <a:t>Call</a:t>
            </a:r>
            <a:r>
              <a:rPr lang="ru-RU" sz="1100" dirty="0"/>
              <a:t>), стандарта для организации взаимодействия процессов в архитектуре клиент/сервер. </a:t>
            </a:r>
            <a:endParaRPr lang="ru-RU" sz="1100" dirty="0" smtClean="0"/>
          </a:p>
          <a:p>
            <a:pPr marL="171450" indent="-171450" algn="just">
              <a:buFont typeface="Wingdings" pitchFamily="2" charset="2"/>
              <a:buChar char="ü"/>
            </a:pPr>
            <a:r>
              <a:rPr lang="ru-RU" sz="1100" dirty="0" smtClean="0"/>
              <a:t>Широкий </a:t>
            </a:r>
            <a:r>
              <a:rPr lang="ru-RU" sz="1100" dirty="0"/>
              <a:t>набор библиотечных функций общего типа: обработка строк, арифметические операции, преобразование типов данных, обработка структур. </a:t>
            </a:r>
            <a:endParaRPr lang="ru-RU" sz="1100" dirty="0" smtClean="0"/>
          </a:p>
          <a:p>
            <a:pPr marL="171450" indent="-171450" algn="just">
              <a:buFont typeface="Wingdings" pitchFamily="2" charset="2"/>
              <a:buChar char="ü"/>
            </a:pPr>
            <a:r>
              <a:rPr lang="ru-RU" sz="1100" dirty="0" smtClean="0"/>
              <a:t>Процедуры </a:t>
            </a:r>
            <a:r>
              <a:rPr lang="ru-RU" sz="1100" dirty="0"/>
              <a:t>распределения памяти, взаимообмен между процессами через память, два специальных типа объектов синхронизации - ресурсы и объекты </a:t>
            </a:r>
            <a:r>
              <a:rPr lang="ru-RU" sz="1100" dirty="0" err="1"/>
              <a:t>fast</a:t>
            </a:r>
            <a:r>
              <a:rPr lang="ru-RU" sz="1100" dirty="0"/>
              <a:t> </a:t>
            </a:r>
            <a:r>
              <a:rPr lang="ru-RU" sz="1100" dirty="0" err="1"/>
              <a:t>mutex</a:t>
            </a:r>
            <a:r>
              <a:rPr lang="ru-RU" sz="1100" dirty="0"/>
              <a:t>. </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74404755"/>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166</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1000595" cy="369332"/>
          </a:xfrm>
          <a:prstGeom prst="rect">
            <a:avLst/>
          </a:prstGeom>
        </p:spPr>
        <p:txBody>
          <a:bodyPr wrap="none">
            <a:spAutoFit/>
          </a:bodyPr>
          <a:lstStyle/>
          <a:p>
            <a:pPr marL="285750" indent="-285750">
              <a:buFont typeface="Wingdings" pitchFamily="2" charset="2"/>
              <a:buChar char="ü"/>
            </a:pPr>
            <a:r>
              <a:rPr lang="ru-RU" b="1" dirty="0"/>
              <a:t>Ядро</a:t>
            </a:r>
          </a:p>
        </p:txBody>
      </p:sp>
      <p:sp>
        <p:nvSpPr>
          <p:cNvPr id="9" name="Прямоугольник 8"/>
          <p:cNvSpPr/>
          <p:nvPr/>
        </p:nvSpPr>
        <p:spPr>
          <a:xfrm>
            <a:off x="830584" y="1412776"/>
            <a:ext cx="7773863" cy="5001369"/>
          </a:xfrm>
          <a:prstGeom prst="rect">
            <a:avLst/>
          </a:prstGeom>
        </p:spPr>
        <p:txBody>
          <a:bodyPr wrap="square">
            <a:spAutoFit/>
          </a:bodyPr>
          <a:lstStyle/>
          <a:p>
            <a:pPr indent="180975" algn="just"/>
            <a:r>
              <a:rPr lang="ru-RU" sz="1100" dirty="0"/>
              <a:t>Ядро NTOSKRNL.EXE выполняет большинство основных операций NT, определяющих порядок использования процессора: диспетчеризация потоков; диспетчеризация и обработка исключений; синхронизация работы процессоров; обеспечение базовых объектов ядра, которые используются исполняемой частью (и в некоторых случаях экспортируются в режим пользователя).</a:t>
            </a:r>
          </a:p>
          <a:p>
            <a:pPr indent="180975" algn="just"/>
            <a:r>
              <a:rPr lang="ru-RU" sz="1100" dirty="0"/>
              <a:t>В отличие от остальной исполняемой части операционной системы, ядро никогда не выгружается из оперативной памяти, его выполнение никогда не прерывается другими потоками. Код ядра написан в основном на Си, а части, дающие наибольшую нагрузку на процессор, на языке Ассемблере.</a:t>
            </a:r>
          </a:p>
          <a:p>
            <a:pPr indent="180975" algn="just"/>
            <a:r>
              <a:rPr lang="ru-RU" sz="1100" dirty="0"/>
              <a:t>Объекты ядра. Одна из функций ядра - обеспечение низкоуровневой базы для хорошо определенных примитивов операционной системы, которые обеспечивают работу компонентов высшего уровня. Ядро изолирует само себя от остальной части ОС, что позволяет вынести принятие политических решений из ядра, за исключением диспетчеризации потоков. Ядро использует набор простейших объектов, называемых объектами ядра, позволяющих управлять работой центрального процессора и порядком создания вычисляемых объектов. Большинство вычисляемых объектов включает в себя один или более объектов ядра, включая определенные ядром атрибуты. Один из наборов объектов называется объектами управления и включает объект процесса ядра, объект АРС, объект процедуры отложенного вызова DPC (</a:t>
            </a:r>
            <a:r>
              <a:rPr lang="ru-RU" sz="1100" dirty="0" err="1"/>
              <a:t>Deferred</a:t>
            </a:r>
            <a:r>
              <a:rPr lang="ru-RU" sz="1100" dirty="0"/>
              <a:t> </a:t>
            </a:r>
            <a:r>
              <a:rPr lang="ru-RU" sz="1100" dirty="0" err="1"/>
              <a:t>Procedure</a:t>
            </a:r>
            <a:r>
              <a:rPr lang="ru-RU" sz="1100" dirty="0"/>
              <a:t> </a:t>
            </a:r>
            <a:r>
              <a:rPr lang="ru-RU" sz="1100" dirty="0" err="1"/>
              <a:t>Call</a:t>
            </a:r>
            <a:r>
              <a:rPr lang="ru-RU" sz="1100" dirty="0"/>
              <a:t>) и несколько объектов, используемых системой ввода/вывода (например, объект обработки прерывания).</a:t>
            </a:r>
          </a:p>
          <a:p>
            <a:pPr indent="180975" algn="just"/>
            <a:r>
              <a:rPr lang="ru-RU" sz="1100" dirty="0"/>
              <a:t>Другой набор объектов ядра - объекты диспетчеризации, включает объекты синхронизации потоков, поток ядра, </a:t>
            </a:r>
            <a:r>
              <a:rPr lang="ru-RU" sz="1100" dirty="0" err="1"/>
              <a:t>mutex</a:t>
            </a:r>
            <a:r>
              <a:rPr lang="ru-RU" sz="1100" dirty="0"/>
              <a:t>, объекты события, семафора, таймера, таймера ожидания и ряд других. </a:t>
            </a:r>
          </a:p>
          <a:p>
            <a:pPr indent="180975" algn="just"/>
            <a:r>
              <a:rPr lang="ru-RU" sz="1100" dirty="0"/>
              <a:t>Поддержка оборудования. Другой главнейшей задачей ядра является абстрагирование (или изоляция) исполняемой части и драйверов устройств от различий микропроцессорных платформ, на которых способна работать </a:t>
            </a:r>
            <a:r>
              <a:rPr lang="ru-RU" sz="1100" dirty="0" err="1"/>
              <a:t>Windows</a:t>
            </a:r>
            <a:r>
              <a:rPr lang="ru-RU" sz="1100" dirty="0"/>
              <a:t> NT: х86 и </a:t>
            </a:r>
            <a:r>
              <a:rPr lang="ru-RU" sz="1100" dirty="0" err="1"/>
              <a:t>Alpha</a:t>
            </a:r>
            <a:r>
              <a:rPr lang="ru-RU" sz="1100" dirty="0"/>
              <a:t> AXP. Специфичные для архитектуры функции (такие, как контекстное переключение потока) реализованы в ядре. Функции, которые могут отличаться от машины к машине, реализованы в составе HAL.</a:t>
            </a:r>
          </a:p>
          <a:p>
            <a:pPr indent="180975" algn="just"/>
            <a:r>
              <a:rPr lang="ru-RU" sz="1100" dirty="0"/>
              <a:t>Ядро поддерживает набор интерфейсов, семантически идентичных для всех архитектур. Некоторые из интерфейсов реализованы по-разному для разных архитектур, однако, и идентичны внешне интерфейсы реализованы с помощью специфичного для архитектуры кода. Независимый от архитектуры интерфейс может быть вызван на любой машине, и его семантика будет той же, несмотря на то, зависит ли код от архитектуры или нет. Некоторые интерфейсы ядра (например, процедуры синхронизации SMP) реализованы в HAL, поскольку их реализация может изменяться даже внутри одного семейства компьютеров. В качестве примера зависящего от архитектуры кода можно назвать также поддержку кэша центрального процессора.</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679802043"/>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167</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3499869" cy="369332"/>
          </a:xfrm>
          <a:prstGeom prst="rect">
            <a:avLst/>
          </a:prstGeom>
        </p:spPr>
        <p:txBody>
          <a:bodyPr wrap="none">
            <a:spAutoFit/>
          </a:bodyPr>
          <a:lstStyle/>
          <a:p>
            <a:pPr marL="285750" indent="-285750">
              <a:buFont typeface="Wingdings" pitchFamily="2" charset="2"/>
              <a:buChar char="ü"/>
            </a:pPr>
            <a:r>
              <a:rPr lang="ru-RU" b="1" dirty="0"/>
              <a:t>Абстракция от </a:t>
            </a:r>
            <a:r>
              <a:rPr lang="ru-RU" b="1" dirty="0" smtClean="0"/>
              <a:t>оборудования</a:t>
            </a:r>
            <a:endParaRPr lang="ru-RU" b="1" dirty="0"/>
          </a:p>
        </p:txBody>
      </p:sp>
      <p:sp>
        <p:nvSpPr>
          <p:cNvPr id="9" name="Прямоугольник 8"/>
          <p:cNvSpPr/>
          <p:nvPr/>
        </p:nvSpPr>
        <p:spPr>
          <a:xfrm>
            <a:off x="830584" y="1412776"/>
            <a:ext cx="7773863" cy="3785652"/>
          </a:xfrm>
          <a:prstGeom prst="rect">
            <a:avLst/>
          </a:prstGeom>
        </p:spPr>
        <p:txBody>
          <a:bodyPr wrap="square">
            <a:spAutoFit/>
          </a:bodyPr>
          <a:lstStyle/>
          <a:p>
            <a:pPr indent="180975" algn="just"/>
            <a:r>
              <a:rPr lang="ru-RU" sz="1200" dirty="0"/>
              <a:t>Загружаемый модуль ядра HAL обеспечивает низкоуровневый интерфейс с аппаратной платформой, что позволяет скрыть такие зависимые от аппаратуры детали, как интерфейс ввода/вывода, контроллеры прерываний, механизм обмена данными между процессорами - любые аппаратно-зависимые и специфические для архитектуры функции.</a:t>
            </a:r>
          </a:p>
          <a:p>
            <a:pPr indent="180975" algn="just"/>
            <a:r>
              <a:rPr lang="ru-RU" sz="1200" dirty="0"/>
              <a:t>Драйверы устройств. Драйверы устройств - это загружаемые модули, которые работают в режиме ядра, обеспечивая интерфейс между системой ввода/ вывода и соответствующим оборудованием. Названия этих модулей обычно имеют расширение .SYS. Все они, как правило, написаны на Си (иногда С++) с использованием вызовов процедур HAL и могут быть переносимыми на уровне двоичного кода между платформами, поддерживаемыми NT. Имеется несколько типов драйверов устройств:</a:t>
            </a:r>
          </a:p>
          <a:p>
            <a:pPr lvl="0" indent="180975" algn="just">
              <a:buFont typeface="Wingdings" pitchFamily="2" charset="2"/>
              <a:buChar char="§"/>
            </a:pPr>
            <a:r>
              <a:rPr lang="ru-RU" sz="1200" b="1" dirty="0"/>
              <a:t>Драйверы, манипулирующие устройствами</a:t>
            </a:r>
            <a:r>
              <a:rPr lang="ru-RU" sz="1200" dirty="0"/>
              <a:t> (с использованием HAL) для записи выходных данных или получения входных данных от физических устройств или через сеть. </a:t>
            </a:r>
          </a:p>
          <a:p>
            <a:pPr lvl="0" indent="180975" algn="just">
              <a:buFont typeface="Wingdings" pitchFamily="2" charset="2"/>
              <a:buChar char="§"/>
            </a:pPr>
            <a:r>
              <a:rPr lang="ru-RU" sz="1200" b="1" dirty="0"/>
              <a:t>Драйверы файловой системы,</a:t>
            </a:r>
            <a:r>
              <a:rPr lang="ru-RU" sz="1200" dirty="0"/>
              <a:t> которые принимают запросы на файловый ввод/вывод и транслируют их в запросы ввода/вывода, связанные с конкретными устройствами. </a:t>
            </a:r>
          </a:p>
          <a:p>
            <a:pPr lvl="0" indent="180975" algn="just">
              <a:buFont typeface="Wingdings" pitchFamily="2" charset="2"/>
              <a:buChar char="§"/>
            </a:pPr>
            <a:r>
              <a:rPr lang="ru-RU" sz="1200" b="1" dirty="0"/>
              <a:t>Драйверы фильтров.</a:t>
            </a:r>
            <a:r>
              <a:rPr lang="ru-RU" sz="1200" dirty="0"/>
              <a:t> Примером могут быть драйверы поддержки зеркальных дисков, шифрования данных, перехвата ввода/вывода для дополнительной обработки данных перед передачей их на следующий уровень и т.д. </a:t>
            </a:r>
          </a:p>
          <a:p>
            <a:pPr lvl="0" indent="180975" algn="just">
              <a:buFont typeface="Wingdings" pitchFamily="2" charset="2"/>
              <a:buChar char="§"/>
            </a:pPr>
            <a:r>
              <a:rPr lang="ru-RU" sz="1200" b="1" dirty="0"/>
              <a:t>Сетевые драйверы,</a:t>
            </a:r>
            <a:r>
              <a:rPr lang="ru-RU" sz="1200" dirty="0"/>
              <a:t> которые передают и принимают удаленные запросы на ввод/вывод. </a:t>
            </a:r>
          </a:p>
          <a:p>
            <a:pPr indent="180975" algn="just"/>
            <a:r>
              <a:rPr lang="ru-RU" sz="1200" dirty="0"/>
              <a:t>Поскольку установка драйверов устройств является единственным способом добавить к системе пользовательский код, работающий в режиме ядра, то некоторые программисты могут рассматривать написание драйверов устройств как способ доступа к внутренним функциям и структурам данных операционной системы, недоступным из пользовательского режима</a:t>
            </a:r>
            <a:r>
              <a:rPr lang="ru-RU" sz="1200" dirty="0" smtClean="0"/>
              <a:t>.</a:t>
            </a:r>
            <a:endParaRPr lang="ru-RU" sz="12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06755282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168</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3449534" cy="369332"/>
          </a:xfrm>
          <a:prstGeom prst="rect">
            <a:avLst/>
          </a:prstGeom>
        </p:spPr>
        <p:txBody>
          <a:bodyPr wrap="none">
            <a:spAutoFit/>
          </a:bodyPr>
          <a:lstStyle/>
          <a:p>
            <a:pPr marL="285750" indent="-285750">
              <a:buFont typeface="Wingdings" pitchFamily="2" charset="2"/>
              <a:buChar char="ü"/>
            </a:pPr>
            <a:r>
              <a:rPr lang="ru-RU" b="1" dirty="0"/>
              <a:t>Пользовательские процессы</a:t>
            </a:r>
          </a:p>
        </p:txBody>
      </p:sp>
      <p:sp>
        <p:nvSpPr>
          <p:cNvPr id="9" name="Прямоугольник 8"/>
          <p:cNvSpPr/>
          <p:nvPr/>
        </p:nvSpPr>
        <p:spPr>
          <a:xfrm>
            <a:off x="843954" y="1700808"/>
            <a:ext cx="7773863" cy="2677656"/>
          </a:xfrm>
          <a:prstGeom prst="rect">
            <a:avLst/>
          </a:prstGeom>
        </p:spPr>
        <p:txBody>
          <a:bodyPr wrap="square">
            <a:spAutoFit/>
          </a:bodyPr>
          <a:lstStyle/>
          <a:p>
            <a:r>
              <a:rPr lang="ru-RU" sz="1400" dirty="0"/>
              <a:t>Имеется четыре базовых типа пользовательских процессов.</a:t>
            </a:r>
          </a:p>
          <a:p>
            <a:pPr marL="285750" lvl="0" indent="-285750">
              <a:buFont typeface="Arial" pitchFamily="34" charset="0"/>
              <a:buChar char="•"/>
            </a:pPr>
            <a:r>
              <a:rPr lang="ru-RU" sz="1400" b="1" dirty="0"/>
              <a:t>Специальные процессы поддержки системы,</a:t>
            </a:r>
            <a:r>
              <a:rPr lang="ru-RU" sz="1400" dirty="0"/>
              <a:t> например, процесс регистрации пользователя и менеджер сессий, которые не являются службами NT. </a:t>
            </a:r>
          </a:p>
          <a:p>
            <a:pPr marL="285750" lvl="0" indent="-285750">
              <a:buFont typeface="Arial" pitchFamily="34" charset="0"/>
              <a:buChar char="•"/>
            </a:pPr>
            <a:r>
              <a:rPr lang="ru-RU" sz="1400" b="1" dirty="0"/>
              <a:t>Процессы сервера</a:t>
            </a:r>
            <a:r>
              <a:rPr lang="ru-RU" sz="1400" dirty="0"/>
              <a:t>, которые являются службами NT (аналог демонов в ОС </a:t>
            </a:r>
            <a:r>
              <a:rPr lang="en-US" sz="1400" dirty="0"/>
              <a:t>Unix</a:t>
            </a:r>
            <a:r>
              <a:rPr lang="ru-RU" sz="1400" dirty="0"/>
              <a:t>). Примером может быть регистратор событий (</a:t>
            </a:r>
            <a:r>
              <a:rPr lang="en-US" sz="1400" dirty="0"/>
              <a:t>Event Logger</a:t>
            </a:r>
            <a:r>
              <a:rPr lang="ru-RU" sz="1400" dirty="0"/>
              <a:t>). Многие дополнительно устанавливаемые приложения, такие как </a:t>
            </a:r>
            <a:r>
              <a:rPr lang="en-US" sz="1400" dirty="0"/>
              <a:t>Microsoft</a:t>
            </a:r>
            <a:r>
              <a:rPr lang="ru-RU" sz="1400" dirty="0"/>
              <a:t> SQL </a:t>
            </a:r>
            <a:r>
              <a:rPr lang="en-US" sz="1400" dirty="0"/>
              <a:t>Server</a:t>
            </a:r>
            <a:r>
              <a:rPr lang="ru-RU" sz="1400" dirty="0"/>
              <a:t> и </a:t>
            </a:r>
            <a:r>
              <a:rPr lang="en-US" sz="1400" dirty="0"/>
              <a:t>Exchange Server</a:t>
            </a:r>
            <a:r>
              <a:rPr lang="ru-RU" sz="1400" dirty="0"/>
              <a:t>, также включают компоненты, работающие как службы NT. </a:t>
            </a:r>
          </a:p>
          <a:p>
            <a:pPr marL="285750" lvl="0" indent="-285750">
              <a:buFont typeface="Arial" pitchFamily="34" charset="0"/>
              <a:buChar char="•"/>
            </a:pPr>
            <a:r>
              <a:rPr lang="ru-RU" sz="1400" b="1" dirty="0"/>
              <a:t>Подсистемы среды,</a:t>
            </a:r>
            <a:r>
              <a:rPr lang="ru-RU" sz="1400" dirty="0"/>
              <a:t> которые обеспечивают пользовательским приложениям среду других операционных систем. </a:t>
            </a:r>
            <a:r>
              <a:rPr lang="en-US" sz="1400" dirty="0"/>
              <a:t>Windows</a:t>
            </a:r>
            <a:r>
              <a:rPr lang="ru-RU" sz="1400" dirty="0"/>
              <a:t> NT поставляется с тремя подсистемами: Win32, </a:t>
            </a:r>
            <a:r>
              <a:rPr lang="en-US" sz="1400" dirty="0" err="1"/>
              <a:t>Posix</a:t>
            </a:r>
            <a:r>
              <a:rPr lang="ru-RU" sz="1400" dirty="0"/>
              <a:t> и OS/2 2.1. </a:t>
            </a:r>
          </a:p>
          <a:p>
            <a:pPr marL="285750" lvl="0" indent="-285750">
              <a:buFont typeface="Arial" pitchFamily="34" charset="0"/>
              <a:buChar char="•"/>
            </a:pPr>
            <a:r>
              <a:rPr lang="ru-RU" sz="1400" b="1" dirty="0"/>
              <a:t>Пользовательские приложения</a:t>
            </a:r>
            <a:r>
              <a:rPr lang="ru-RU" sz="1400" dirty="0"/>
              <a:t> одного из пяти типов: Win32, </a:t>
            </a:r>
            <a:r>
              <a:rPr lang="en-US" sz="1400" dirty="0"/>
              <a:t>Windows</a:t>
            </a:r>
            <a:r>
              <a:rPr lang="ru-RU" sz="1400" dirty="0"/>
              <a:t> 3.1, MS-DOS, </a:t>
            </a:r>
            <a:r>
              <a:rPr lang="en-US" sz="1400" dirty="0" err="1"/>
              <a:t>Posix</a:t>
            </a:r>
            <a:r>
              <a:rPr lang="ru-RU" sz="1400" dirty="0"/>
              <a:t> или OS/2 1.2. </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76609014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169</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4451027" cy="369332"/>
          </a:xfrm>
          <a:prstGeom prst="rect">
            <a:avLst/>
          </a:prstGeom>
        </p:spPr>
        <p:txBody>
          <a:bodyPr wrap="none">
            <a:spAutoFit/>
          </a:bodyPr>
          <a:lstStyle/>
          <a:p>
            <a:pPr marL="285750" indent="-285750">
              <a:buFont typeface="Wingdings" pitchFamily="2" charset="2"/>
              <a:buChar char="ü"/>
            </a:pPr>
            <a:r>
              <a:rPr lang="ru-RU" b="1" dirty="0"/>
              <a:t>Подсистемы среды и библиотеки DLL</a:t>
            </a:r>
          </a:p>
        </p:txBody>
      </p:sp>
      <p:sp>
        <p:nvSpPr>
          <p:cNvPr id="9" name="Прямоугольник 8"/>
          <p:cNvSpPr/>
          <p:nvPr/>
        </p:nvSpPr>
        <p:spPr>
          <a:xfrm>
            <a:off x="843954" y="1700808"/>
            <a:ext cx="7773863" cy="3323987"/>
          </a:xfrm>
          <a:prstGeom prst="rect">
            <a:avLst/>
          </a:prstGeom>
        </p:spPr>
        <p:txBody>
          <a:bodyPr wrap="square">
            <a:spAutoFit/>
          </a:bodyPr>
          <a:lstStyle/>
          <a:p>
            <a:pPr indent="180975" algn="just"/>
            <a:r>
              <a:rPr lang="ru-RU" sz="1400" dirty="0"/>
              <a:t>Каждая из подсистем обеспечивает пользовательским приложениям доступ к разным поднаборам служб </a:t>
            </a:r>
            <a:r>
              <a:rPr lang="en-US" sz="1400" dirty="0"/>
              <a:t>Windows</a:t>
            </a:r>
            <a:r>
              <a:rPr lang="ru-RU" sz="1400" dirty="0"/>
              <a:t> NT. Это означает, что некоторые вещи могут быть сделаны из приложения, построенного на одной подсистеме, и не возможны из приложения, построенного в другой подсистеме. Так, приложение для Win32 не может использовать функцию </a:t>
            </a:r>
            <a:r>
              <a:rPr lang="en-US" sz="1400" dirty="0"/>
              <a:t>fork</a:t>
            </a:r>
            <a:r>
              <a:rPr lang="ru-RU" sz="1400" dirty="0"/>
              <a:t> подсистемы </a:t>
            </a:r>
            <a:r>
              <a:rPr lang="en-US" sz="1400" dirty="0" err="1"/>
              <a:t>Posix</a:t>
            </a:r>
            <a:r>
              <a:rPr lang="ru-RU" sz="1400" dirty="0"/>
              <a:t>.</a:t>
            </a:r>
          </a:p>
          <a:p>
            <a:pPr indent="180975" algn="just"/>
            <a:r>
              <a:rPr lang="ru-RU" sz="1400" dirty="0"/>
              <a:t>Каждый исполняемый модуль связывается с одной и только одной подсистемой. Когда начинается выполнение модуля, изучается тип кода его заголовка, что позволяет определить подсистему среды для создания новых процессов.</a:t>
            </a:r>
          </a:p>
          <a:p>
            <a:pPr indent="180975" algn="just"/>
            <a:r>
              <a:rPr lang="ru-RU" sz="1400" dirty="0"/>
              <a:t>Пользовательские процессы не вызывают службы NT напрямую, а используют библиотеки динамических связей (DLL) соответствующей подсистемы среды. Роль библиотек, принадлежащих подсистеме среды, в том, чтобы транслировать документированные функции среды в соответствующие вызовы недокументированных служб NT. Эти библиотеки DLL экспортируют документированный интерфейс, который могут вызывать связанные с подсистемой программы. Например, библиотеки DLL подсистемы Win32 используют функции Win32 API. Библиотека DLL подсистемы </a:t>
            </a:r>
            <a:r>
              <a:rPr lang="ru-RU" sz="1400" dirty="0" err="1"/>
              <a:t>Posix</a:t>
            </a:r>
            <a:r>
              <a:rPr lang="ru-RU" sz="1400" dirty="0"/>
              <a:t> использует функции </a:t>
            </a:r>
            <a:r>
              <a:rPr lang="ru-RU" sz="1400" dirty="0" err="1"/>
              <a:t>Posix</a:t>
            </a:r>
            <a:r>
              <a:rPr lang="ru-RU" sz="1400" dirty="0"/>
              <a:t> 1003.1 API.</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267770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576064"/>
          </a:xfrm>
        </p:spPr>
        <p:txBody>
          <a:bodyPr>
            <a:noAutofit/>
          </a:bodyPr>
          <a:lstStyle/>
          <a:p>
            <a:r>
              <a:rPr lang="ru-RU" sz="3200" b="1" dirty="0"/>
              <a:t>Основные понятия и  определения</a:t>
            </a:r>
            <a:endParaRPr lang="ru-RU" sz="3200" dirty="0"/>
          </a:p>
        </p:txBody>
      </p:sp>
      <p:sp>
        <p:nvSpPr>
          <p:cNvPr id="3" name="Объект 2"/>
          <p:cNvSpPr>
            <a:spLocks noGrp="1"/>
          </p:cNvSpPr>
          <p:nvPr>
            <p:ph idx="1"/>
          </p:nvPr>
        </p:nvSpPr>
        <p:spPr>
          <a:xfrm>
            <a:off x="827584" y="908720"/>
            <a:ext cx="7992888" cy="288032"/>
          </a:xfrm>
        </p:spPr>
        <p:txBody>
          <a:bodyPr anchor="t" anchorCtr="0">
            <a:noAutofit/>
          </a:bodyPr>
          <a:lstStyle/>
          <a:p>
            <a:pPr>
              <a:buFont typeface="Wingdings" pitchFamily="2" charset="2"/>
              <a:buChar char="Ø"/>
            </a:pPr>
            <a:r>
              <a:rPr lang="ru-RU" sz="1400" b="1" dirty="0">
                <a:solidFill>
                  <a:schemeClr val="accent1">
                    <a:lumMod val="50000"/>
                  </a:schemeClr>
                </a:solidFill>
              </a:rPr>
              <a:t>Меры </a:t>
            </a:r>
            <a:r>
              <a:rPr lang="ru-RU" sz="1400" b="1" dirty="0" smtClean="0">
                <a:solidFill>
                  <a:schemeClr val="accent1">
                    <a:lumMod val="50000"/>
                  </a:schemeClr>
                </a:solidFill>
              </a:rPr>
              <a:t>информации</a:t>
            </a:r>
            <a:endParaRPr lang="ru-RU" sz="1400" dirty="0">
              <a:solidFill>
                <a:schemeClr val="accent1">
                  <a:lumMod val="50000"/>
                </a:schemeClr>
              </a:solidFill>
            </a:endParaRPr>
          </a:p>
        </p:txBody>
      </p:sp>
      <p:sp>
        <p:nvSpPr>
          <p:cNvPr id="5" name="Номер слайда 4"/>
          <p:cNvSpPr>
            <a:spLocks noGrp="1"/>
          </p:cNvSpPr>
          <p:nvPr>
            <p:ph type="sldNum" sz="quarter" idx="12"/>
          </p:nvPr>
        </p:nvSpPr>
        <p:spPr>
          <a:xfrm>
            <a:off x="8382000" y="6492463"/>
            <a:ext cx="762000" cy="365125"/>
          </a:xfrm>
        </p:spPr>
        <p:txBody>
          <a:bodyPr/>
          <a:lstStyle/>
          <a:p>
            <a:fld id="{B19B0651-EE4F-4900-A07F-96A6BFA9D0F0}" type="slidenum">
              <a:rPr lang="ru-RU" smtClean="0"/>
              <a:t>17</a:t>
            </a:fld>
            <a:endParaRPr lang="ru-RU" dirty="0"/>
          </a:p>
        </p:txBody>
      </p:sp>
      <p:sp>
        <p:nvSpPr>
          <p:cNvPr id="4" name="Прямоугольник 3"/>
          <p:cNvSpPr/>
          <p:nvPr/>
        </p:nvSpPr>
        <p:spPr>
          <a:xfrm>
            <a:off x="827584" y="1196752"/>
            <a:ext cx="7992888" cy="2462213"/>
          </a:xfrm>
          <a:prstGeom prst="rect">
            <a:avLst/>
          </a:prstGeom>
        </p:spPr>
        <p:txBody>
          <a:bodyPr wrap="square">
            <a:spAutoFit/>
          </a:bodyPr>
          <a:lstStyle/>
          <a:p>
            <a:r>
              <a:rPr lang="ru-RU" sz="1400" dirty="0"/>
              <a:t>Для измерения информации </a:t>
            </a:r>
            <a:r>
              <a:rPr lang="ru-RU" sz="1400" dirty="0" smtClean="0"/>
              <a:t>используются два </a:t>
            </a:r>
            <a:r>
              <a:rPr lang="ru-RU" sz="1400" dirty="0"/>
              <a:t>параметра: </a:t>
            </a:r>
            <a:endParaRPr lang="ru-RU" sz="1400" dirty="0" smtClean="0"/>
          </a:p>
          <a:p>
            <a:pPr marL="285750" indent="-285750">
              <a:buFont typeface="Wingdings" pitchFamily="2" charset="2"/>
              <a:buChar char="q"/>
            </a:pPr>
            <a:r>
              <a:rPr lang="ru-RU" sz="1400" dirty="0" smtClean="0"/>
              <a:t>количество </a:t>
            </a:r>
            <a:r>
              <a:rPr lang="ru-RU" sz="1400" dirty="0"/>
              <a:t>информации </a:t>
            </a:r>
            <a:r>
              <a:rPr lang="ru-RU" sz="1400" dirty="0" smtClean="0"/>
              <a:t> </a:t>
            </a:r>
            <a:endParaRPr lang="ru-RU" sz="1400" dirty="0"/>
          </a:p>
          <a:p>
            <a:pPr marL="285750" indent="-285750">
              <a:buFont typeface="Wingdings" pitchFamily="2" charset="2"/>
              <a:buChar char="q"/>
            </a:pPr>
            <a:r>
              <a:rPr lang="ru-RU" sz="1400" dirty="0" smtClean="0"/>
              <a:t>объем данных. </a:t>
            </a:r>
          </a:p>
          <a:p>
            <a:pPr algn="just"/>
            <a:r>
              <a:rPr lang="ru-RU" sz="1400" dirty="0" smtClean="0"/>
              <a:t>Эти </a:t>
            </a:r>
            <a:r>
              <a:rPr lang="ru-RU" sz="1400" dirty="0"/>
              <a:t>параметры имеют разные выражения и интерпретацию в зависимости от </a:t>
            </a:r>
            <a:r>
              <a:rPr lang="ru-RU" sz="1400" dirty="0" smtClean="0"/>
              <a:t>рассматриваемой </a:t>
            </a:r>
            <a:r>
              <a:rPr lang="ru-RU" sz="1400" dirty="0"/>
              <a:t>формы адекватности. Каждой форме </a:t>
            </a:r>
            <a:r>
              <a:rPr lang="ru-RU" sz="1400" dirty="0" smtClean="0"/>
              <a:t>адекватности соответствует </a:t>
            </a:r>
            <a:r>
              <a:rPr lang="ru-RU" sz="1400" dirty="0"/>
              <a:t>своя мера </a:t>
            </a:r>
            <a:r>
              <a:rPr lang="ru-RU" sz="1400" dirty="0" smtClean="0"/>
              <a:t>количества </a:t>
            </a:r>
            <a:r>
              <a:rPr lang="ru-RU" sz="1400" dirty="0"/>
              <a:t>информации и объема данных</a:t>
            </a:r>
            <a:r>
              <a:rPr lang="ru-RU" sz="1400" dirty="0" smtClean="0"/>
              <a:t>.</a:t>
            </a:r>
          </a:p>
          <a:p>
            <a:pPr algn="just"/>
            <a:endParaRPr lang="ru-RU" sz="1400" dirty="0" smtClean="0"/>
          </a:p>
          <a:p>
            <a:pPr algn="just"/>
            <a:r>
              <a:rPr lang="ru-RU" sz="1400" b="1" u="sng" dirty="0" smtClean="0"/>
              <a:t>Различают следующие меры информации:</a:t>
            </a:r>
          </a:p>
          <a:p>
            <a:pPr marL="285750" indent="-285750">
              <a:buFont typeface="Wingdings" pitchFamily="2" charset="2"/>
              <a:buChar char="ü"/>
            </a:pPr>
            <a:r>
              <a:rPr lang="ru-RU" sz="1400" b="1" dirty="0">
                <a:solidFill>
                  <a:schemeClr val="accent1">
                    <a:lumMod val="50000"/>
                  </a:schemeClr>
                </a:solidFill>
              </a:rPr>
              <a:t>Синтаксическая мера </a:t>
            </a:r>
            <a:r>
              <a:rPr lang="ru-RU" sz="1400" b="1" dirty="0" smtClean="0">
                <a:solidFill>
                  <a:schemeClr val="accent1">
                    <a:lumMod val="50000"/>
                  </a:schemeClr>
                </a:solidFill>
              </a:rPr>
              <a:t>информации;</a:t>
            </a:r>
            <a:endParaRPr lang="ru-RU" sz="1400" dirty="0" smtClean="0">
              <a:solidFill>
                <a:schemeClr val="accent1">
                  <a:lumMod val="50000"/>
                </a:schemeClr>
              </a:solidFill>
            </a:endParaRPr>
          </a:p>
          <a:p>
            <a:pPr marL="285750" indent="-285750">
              <a:buFont typeface="Wingdings" pitchFamily="2" charset="2"/>
              <a:buChar char="ü"/>
            </a:pPr>
            <a:r>
              <a:rPr lang="ru-RU" sz="1400" b="1" dirty="0" smtClean="0">
                <a:solidFill>
                  <a:schemeClr val="accent1">
                    <a:lumMod val="50000"/>
                  </a:schemeClr>
                </a:solidFill>
              </a:rPr>
              <a:t>Семантическая </a:t>
            </a:r>
            <a:r>
              <a:rPr lang="ru-RU" sz="1400" b="1" dirty="0">
                <a:solidFill>
                  <a:schemeClr val="accent1">
                    <a:lumMod val="50000"/>
                  </a:schemeClr>
                </a:solidFill>
              </a:rPr>
              <a:t>мера </a:t>
            </a:r>
            <a:r>
              <a:rPr lang="ru-RU" sz="1400" b="1" dirty="0" smtClean="0">
                <a:solidFill>
                  <a:schemeClr val="accent1">
                    <a:lumMod val="50000"/>
                  </a:schemeClr>
                </a:solidFill>
              </a:rPr>
              <a:t>информации;</a:t>
            </a:r>
            <a:endParaRPr lang="ru-RU" sz="1400" dirty="0">
              <a:solidFill>
                <a:schemeClr val="accent1">
                  <a:lumMod val="50000"/>
                </a:schemeClr>
              </a:solidFill>
            </a:endParaRPr>
          </a:p>
          <a:p>
            <a:pPr marL="285750" indent="-285750">
              <a:buFont typeface="Wingdings" pitchFamily="2" charset="2"/>
              <a:buChar char="ü"/>
            </a:pPr>
            <a:r>
              <a:rPr lang="ru-RU" sz="1400" b="1" dirty="0">
                <a:solidFill>
                  <a:schemeClr val="accent1">
                    <a:lumMod val="50000"/>
                  </a:schemeClr>
                </a:solidFill>
              </a:rPr>
              <a:t>Прагматическая мера </a:t>
            </a:r>
            <a:r>
              <a:rPr lang="ru-RU" sz="1400" b="1" dirty="0" smtClean="0">
                <a:solidFill>
                  <a:schemeClr val="accent1">
                    <a:lumMod val="50000"/>
                  </a:schemeClr>
                </a:solidFill>
              </a:rPr>
              <a:t>информации.</a:t>
            </a:r>
            <a:endParaRPr lang="ru-RU" sz="1400" dirty="0">
              <a:solidFill>
                <a:schemeClr val="accent1">
                  <a:lumMod val="50000"/>
                </a:schemeClr>
              </a:solidFill>
            </a:endParaRPr>
          </a:p>
        </p:txBody>
      </p:sp>
      <p:cxnSp>
        <p:nvCxnSpPr>
          <p:cNvPr id="7" name="Прямая соединительная линия 6"/>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6" name="Нижний колонтитул 5"/>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397253208"/>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170</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2433167" cy="369332"/>
          </a:xfrm>
          <a:prstGeom prst="rect">
            <a:avLst/>
          </a:prstGeom>
        </p:spPr>
        <p:txBody>
          <a:bodyPr wrap="none">
            <a:spAutoFit/>
          </a:bodyPr>
          <a:lstStyle/>
          <a:p>
            <a:pPr marL="285750" indent="-285750">
              <a:buFont typeface="Wingdings" pitchFamily="2" charset="2"/>
              <a:buChar char="ü"/>
            </a:pPr>
            <a:r>
              <a:rPr lang="ru-RU" b="1" dirty="0" smtClean="0"/>
              <a:t>Подсистема Win32</a:t>
            </a:r>
            <a:endParaRPr lang="ru-RU" b="1" dirty="0"/>
          </a:p>
        </p:txBody>
      </p:sp>
      <p:sp>
        <p:nvSpPr>
          <p:cNvPr id="9" name="Прямоугольник 8"/>
          <p:cNvSpPr/>
          <p:nvPr/>
        </p:nvSpPr>
        <p:spPr>
          <a:xfrm>
            <a:off x="805905" y="1412776"/>
            <a:ext cx="7773863" cy="4154984"/>
          </a:xfrm>
          <a:prstGeom prst="rect">
            <a:avLst/>
          </a:prstGeom>
        </p:spPr>
        <p:txBody>
          <a:bodyPr wrap="square">
            <a:spAutoFit/>
          </a:bodyPr>
          <a:lstStyle/>
          <a:p>
            <a:pPr indent="180975" algn="just"/>
            <a:r>
              <a:rPr lang="ru-RU" sz="1200" dirty="0" smtClean="0"/>
              <a:t>Главные </a:t>
            </a:r>
            <a:r>
              <a:rPr lang="ru-RU" sz="1200" dirty="0"/>
              <a:t>компоненты подсистемы Win32 - процесс подсистемы среды и драйвер режима ядра. Процесс подсистемы среды поддерживает:</a:t>
            </a:r>
          </a:p>
          <a:p>
            <a:pPr marL="285750" lvl="0" indent="-285750" algn="just">
              <a:buFont typeface="Arial" pitchFamily="34" charset="0"/>
              <a:buChar char="•"/>
            </a:pPr>
            <a:r>
              <a:rPr lang="ru-RU" sz="1200" dirty="0"/>
              <a:t>консольные (текстовые) окна;</a:t>
            </a:r>
          </a:p>
          <a:p>
            <a:pPr marL="285750" lvl="0" indent="-285750" algn="just">
              <a:buFont typeface="Arial" pitchFamily="34" charset="0"/>
              <a:buChar char="•"/>
            </a:pPr>
            <a:r>
              <a:rPr lang="ru-RU" sz="1200" dirty="0"/>
              <a:t>создание и удаление процессов и потоков;</a:t>
            </a:r>
          </a:p>
          <a:p>
            <a:pPr marL="285750" lvl="0" indent="-285750" algn="just">
              <a:buFont typeface="Arial" pitchFamily="34" charset="0"/>
              <a:buChar char="•"/>
            </a:pPr>
            <a:r>
              <a:rPr lang="ru-RU" sz="1200" dirty="0"/>
              <a:t>работу виртуальной 16-разрядной DOS машины;</a:t>
            </a:r>
          </a:p>
          <a:p>
            <a:pPr marL="285750" lvl="0" indent="-285750" algn="just">
              <a:buFont typeface="Arial" pitchFamily="34" charset="0"/>
              <a:buChar char="•"/>
            </a:pPr>
            <a:r>
              <a:rPr lang="ru-RU" sz="1200" dirty="0"/>
              <a:t>иные функции</a:t>
            </a:r>
            <a:r>
              <a:rPr lang="en-US" sz="1200" dirty="0"/>
              <a:t> (</a:t>
            </a:r>
            <a:r>
              <a:rPr lang="en-US" sz="1200" dirty="0" err="1"/>
              <a:t>GetTempFile</a:t>
            </a:r>
            <a:r>
              <a:rPr lang="en-US" sz="1200" dirty="0"/>
              <a:t>, </a:t>
            </a:r>
            <a:r>
              <a:rPr lang="en-US" sz="1200" dirty="0" err="1"/>
              <a:t>DefineDosDevice</a:t>
            </a:r>
            <a:r>
              <a:rPr lang="en-US" sz="1200" dirty="0"/>
              <a:t>, </a:t>
            </a:r>
            <a:r>
              <a:rPr lang="en-US" sz="1200" dirty="0" err="1"/>
              <a:t>ExitWindowsEx</a:t>
            </a:r>
            <a:r>
              <a:rPr lang="en-US" sz="1200" dirty="0"/>
              <a:t> </a:t>
            </a:r>
            <a:r>
              <a:rPr lang="ru-RU" sz="1200" dirty="0"/>
              <a:t>и </a:t>
            </a:r>
            <a:r>
              <a:rPr lang="ru-RU" sz="1200" dirty="0" err="1"/>
              <a:t>др</a:t>
            </a:r>
            <a:r>
              <a:rPr lang="en-US" sz="1200" dirty="0" smtClean="0"/>
              <a:t>.).</a:t>
            </a:r>
            <a:endParaRPr lang="ru-RU" sz="1200" dirty="0"/>
          </a:p>
          <a:p>
            <a:pPr lvl="0" algn="just"/>
            <a:endParaRPr lang="ru-RU" sz="1200" dirty="0"/>
          </a:p>
          <a:p>
            <a:pPr lvl="0" algn="just"/>
            <a:r>
              <a:rPr lang="ru-RU" sz="1200" dirty="0" smtClean="0"/>
              <a:t>Драйвер </a:t>
            </a:r>
            <a:r>
              <a:rPr lang="ru-RU" sz="1200" dirty="0"/>
              <a:t>режима ядра поддерживает:</a:t>
            </a:r>
          </a:p>
          <a:p>
            <a:pPr marL="285750" lvl="0" indent="-285750" algn="just">
              <a:buFont typeface="Arial" pitchFamily="34" charset="0"/>
              <a:buChar char="•"/>
            </a:pPr>
            <a:r>
              <a:rPr lang="ru-RU" sz="1200" dirty="0"/>
              <a:t>менеджер окон, который управляет отображением окон, выводом на экран, вводом с клавиатуры, от мыши и других устройств, а также передачей пользовательских сообщений приложениям;</a:t>
            </a:r>
          </a:p>
          <a:p>
            <a:pPr marL="285750" lvl="0" indent="-285750" algn="just">
              <a:buFont typeface="Arial" pitchFamily="34" charset="0"/>
              <a:buChar char="•"/>
            </a:pPr>
            <a:r>
              <a:rPr lang="ru-RU" sz="1200" dirty="0"/>
              <a:t>интерфейс графических устройств GDI (</a:t>
            </a:r>
            <a:r>
              <a:rPr lang="ru-RU" sz="1200" dirty="0" err="1"/>
              <a:t>Graphical</a:t>
            </a:r>
            <a:r>
              <a:rPr lang="ru-RU" sz="1200" dirty="0"/>
              <a:t> </a:t>
            </a:r>
            <a:r>
              <a:rPr lang="ru-RU" sz="1200" dirty="0" err="1"/>
              <a:t>Device</a:t>
            </a:r>
            <a:r>
              <a:rPr lang="ru-RU" sz="1200" dirty="0"/>
              <a:t> </a:t>
            </a:r>
            <a:r>
              <a:rPr lang="ru-RU" sz="1200" dirty="0" err="1"/>
              <a:t>Interface</a:t>
            </a:r>
            <a:r>
              <a:rPr lang="ru-RU" sz="1200" dirty="0"/>
              <a:t>), библиотека функций для вывода на графические устройства, для рисования текста, линий, фигур и манипуляций графическими объектами;</a:t>
            </a:r>
          </a:p>
          <a:p>
            <a:pPr marL="285750" lvl="0" indent="-285750" algn="just">
              <a:buFont typeface="Arial" pitchFamily="34" charset="0"/>
              <a:buChar char="•"/>
            </a:pPr>
            <a:r>
              <a:rPr lang="ru-RU" sz="1200" dirty="0"/>
              <a:t>зависимые от устройств драйверы графики, принтера и </a:t>
            </a:r>
            <a:r>
              <a:rPr lang="ru-RU" sz="1200" dirty="0" err="1"/>
              <a:t>видеопорта</a:t>
            </a:r>
            <a:r>
              <a:rPr lang="ru-RU" sz="1200" dirty="0"/>
              <a:t>;</a:t>
            </a:r>
          </a:p>
          <a:p>
            <a:pPr marL="285750" lvl="0" indent="-285750" algn="just">
              <a:buFont typeface="Arial" pitchFamily="34" charset="0"/>
              <a:buChar char="•"/>
            </a:pPr>
            <a:r>
              <a:rPr lang="ru-RU" sz="1200" dirty="0"/>
              <a:t>несколько библиотек DLL, которые транслируют документированные функции Win32 API в соответствующие недокументированные вызовы NTOSKRNL.EXE и WIN32K.SYS.</a:t>
            </a:r>
          </a:p>
          <a:p>
            <a:pPr indent="180975" algn="just"/>
            <a:r>
              <a:rPr lang="ru-RU" sz="1200" dirty="0"/>
              <a:t>Приложения вызывают стандартные функции для создания окон и кнопок на дисплее. Менеджер окон передает эти запросы драйверам графических устройств через интерфейс графических устройств GDI, где они форматируются для вывода средствами конкретных устройств. GDI обеспечивает набор стандартных функций, позволяющих приложениям общаться с графическими устройствами, включая дисплеи и принтеры, без конкретных знаний о них. GDI интерпретирует запросы приложений на графический вывод и посылает их драйверам графических дисплеев. Этот интерфейс позволяет создавать код приложения, независимый от конкретных устройств и их драйверов.</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74100485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171</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135940"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Архитектура системы </a:t>
            </a:r>
            <a:r>
              <a:rPr lang="en-US" b="1" u="sng" dirty="0">
                <a:solidFill>
                  <a:schemeClr val="accent1">
                    <a:lumMod val="50000"/>
                  </a:schemeClr>
                </a:solidFill>
                <a:effectLst>
                  <a:outerShdw blurRad="38100" dist="38100" dir="2700000" algn="tl">
                    <a:srgbClr val="000000">
                      <a:alpha val="43137"/>
                    </a:srgbClr>
                  </a:outerShdw>
                </a:effectLst>
              </a:rPr>
              <a:t>Windows NT</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71600" y="1115452"/>
            <a:ext cx="1800493" cy="369332"/>
          </a:xfrm>
          <a:prstGeom prst="rect">
            <a:avLst/>
          </a:prstGeom>
        </p:spPr>
        <p:txBody>
          <a:bodyPr wrap="none">
            <a:spAutoFit/>
          </a:bodyPr>
          <a:lstStyle/>
          <a:p>
            <a:pPr marL="285750" indent="-285750">
              <a:buFont typeface="Wingdings" pitchFamily="2" charset="2"/>
              <a:buChar char="ü"/>
            </a:pPr>
            <a:r>
              <a:rPr lang="ru-RU" b="1" dirty="0"/>
              <a:t>NTDLL.DLL</a:t>
            </a:r>
          </a:p>
        </p:txBody>
      </p:sp>
      <p:sp>
        <p:nvSpPr>
          <p:cNvPr id="9" name="Прямоугольник 8"/>
          <p:cNvSpPr/>
          <p:nvPr/>
        </p:nvSpPr>
        <p:spPr>
          <a:xfrm>
            <a:off x="805905" y="1412776"/>
            <a:ext cx="7773863" cy="1938992"/>
          </a:xfrm>
          <a:prstGeom prst="rect">
            <a:avLst/>
          </a:prstGeom>
        </p:spPr>
        <p:txBody>
          <a:bodyPr wrap="square">
            <a:spAutoFit/>
          </a:bodyPr>
          <a:lstStyle/>
          <a:p>
            <a:pPr algn="just"/>
            <a:r>
              <a:rPr lang="ru-RU" sz="1200" b="1" i="1" dirty="0"/>
              <a:t>NTDLL.DLL</a:t>
            </a:r>
            <a:r>
              <a:rPr lang="ru-RU" sz="1200" dirty="0"/>
              <a:t> - это специальная система поддержки DLL - библиотек. Она содержит два типа функций.</a:t>
            </a:r>
          </a:p>
          <a:p>
            <a:pPr marL="171450" lvl="0" indent="-171450" algn="just">
              <a:buFont typeface="Arial" pitchFamily="34" charset="0"/>
              <a:buChar char="•"/>
            </a:pPr>
            <a:r>
              <a:rPr lang="ru-RU" sz="1200" b="1" dirty="0"/>
              <a:t>Первая группа функций обеспечивает интерфейс к службам NT,</a:t>
            </a:r>
            <a:r>
              <a:rPr lang="ru-RU" sz="1200" dirty="0"/>
              <a:t> которые могут быть вызваны из пользовательского режима. Существует более 200 таких функций, например </a:t>
            </a:r>
            <a:r>
              <a:rPr lang="ru-RU" sz="1200" dirty="0" err="1"/>
              <a:t>NtCreateFile</a:t>
            </a:r>
            <a:r>
              <a:rPr lang="ru-RU" sz="1200" dirty="0"/>
              <a:t>, </a:t>
            </a:r>
            <a:r>
              <a:rPr lang="ru-RU" sz="1200" dirty="0" err="1"/>
              <a:t>NtSetEvent</a:t>
            </a:r>
            <a:r>
              <a:rPr lang="ru-RU" sz="1200" dirty="0"/>
              <a:t> и т.д. Для каждой из них имеется точка входа в NTDLL.DLL с тем же именем. Внутренний код функции содержит специфичные для архитектуры команды, которые вызывают переход в режим ядра для обращения к реальным службам NT, код которых содержится в NTOSKRNL.EXE.</a:t>
            </a:r>
          </a:p>
          <a:p>
            <a:pPr marL="171450" lvl="0" indent="-171450" algn="just">
              <a:buFont typeface="Arial" pitchFamily="34" charset="0"/>
              <a:buChar char="•"/>
            </a:pPr>
            <a:r>
              <a:rPr lang="ru-RU" sz="1200" b="1" dirty="0"/>
              <a:t>Вторая группа функций содержит большое количество функций поддержки:</a:t>
            </a:r>
            <a:r>
              <a:rPr lang="ru-RU" sz="1200" dirty="0"/>
              <a:t> загрузчик исполняемых модулей, коммуникационные функции для процессов подсистемы Win32, библиотека функций реального времени пользовательского режима, диспетчер вызовов асинхронных процедур АРС (</a:t>
            </a:r>
            <a:r>
              <a:rPr lang="en-US" sz="1200" dirty="0"/>
              <a:t>Asynchronous Procedure Call</a:t>
            </a:r>
            <a:r>
              <a:rPr lang="ru-RU" sz="1200" dirty="0"/>
              <a:t>) пользовательского режима, диспетчер исключений.</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020181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172</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557017" cy="369332"/>
          </a:xfrm>
          <a:prstGeom prst="rect">
            <a:avLst/>
          </a:prstGeom>
        </p:spPr>
        <p:txBody>
          <a:bodyPr wrap="none">
            <a:spAutoFit/>
          </a:bodyPr>
          <a:lstStyle/>
          <a:p>
            <a:pPr marL="285750" indent="-285750">
              <a:buFont typeface="Wingdings" pitchFamily="2" charset="2"/>
              <a:buChar char="Ø"/>
            </a:pPr>
            <a:r>
              <a:rPr lang="ru-RU" b="1" u="sng" dirty="0">
                <a:effectLst>
                  <a:outerShdw blurRad="38100" dist="38100" dir="2700000" algn="tl">
                    <a:srgbClr val="000000">
                      <a:alpha val="43137"/>
                    </a:srgbClr>
                  </a:outerShdw>
                </a:effectLst>
              </a:rPr>
              <a:t>Основы программирования в </a:t>
            </a:r>
            <a:r>
              <a:rPr lang="en-US" b="1" u="sng" dirty="0">
                <a:effectLst>
                  <a:outerShdw blurRad="38100" dist="38100" dir="2700000" algn="tl">
                    <a:srgbClr val="000000">
                      <a:alpha val="43137"/>
                    </a:srgbClr>
                  </a:outerShdw>
                </a:effectLst>
              </a:rPr>
              <a:t>Windows</a:t>
            </a:r>
            <a:endParaRPr lang="ru-RU" b="1" u="sng" dirty="0">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Прямоугольник 8"/>
          <p:cNvSpPr/>
          <p:nvPr/>
        </p:nvSpPr>
        <p:spPr>
          <a:xfrm>
            <a:off x="805904" y="1340768"/>
            <a:ext cx="7773863" cy="4154984"/>
          </a:xfrm>
          <a:prstGeom prst="rect">
            <a:avLst/>
          </a:prstGeom>
        </p:spPr>
        <p:txBody>
          <a:bodyPr wrap="square">
            <a:spAutoFit/>
          </a:bodyPr>
          <a:lstStyle/>
          <a:p>
            <a:pPr indent="180975" algn="just"/>
            <a:r>
              <a:rPr lang="ru-RU" sz="1200" dirty="0"/>
              <a:t>Все программы для </a:t>
            </a:r>
            <a:r>
              <a:rPr lang="en-US" sz="1200" dirty="0"/>
              <a:t>Windows </a:t>
            </a:r>
            <a:r>
              <a:rPr lang="ru-RU" sz="1200" dirty="0"/>
              <a:t>разрабатываются на основе понятия передачи сообщений. В каждой программе необходимо иметь цикл ввода сообщений и для каждого из окон – свою процедуру обработки сообщений.</a:t>
            </a:r>
          </a:p>
          <a:p>
            <a:pPr indent="180975" algn="just"/>
            <a:r>
              <a:rPr lang="en-US" sz="1200" dirty="0"/>
              <a:t>Windows </a:t>
            </a:r>
            <a:r>
              <a:rPr lang="ru-RU" sz="1200" dirty="0"/>
              <a:t>генерирует сообщения всякий раз, когда происходит какое-либо событие или должно быть выполнено действие. Например, при перемещении «мыши» генерируется сообщение, где указывается программа, ответственная за реакцию на это перемещение, и координаты той точки, в которой оказался курсор. Точно так же с помощью сообщения </a:t>
            </a:r>
            <a:r>
              <a:rPr lang="en-US" sz="1200" dirty="0"/>
              <a:t>Windows</a:t>
            </a:r>
            <a:r>
              <a:rPr lang="ru-RU" sz="1200" dirty="0"/>
              <a:t> информирует прикладную программу о том, что в меню был выбран определенный пункт. Сущность программирования в </a:t>
            </a:r>
            <a:r>
              <a:rPr lang="en-US" sz="1200" dirty="0"/>
              <a:t>Windows </a:t>
            </a:r>
            <a:r>
              <a:rPr lang="ru-RU" sz="1200" dirty="0"/>
              <a:t>состоит в том, чтобы принять сообщение, переслать его в то окно, для которого оно предназначено, обработать его, после чего вернуться к чтению следующего сообщения.</a:t>
            </a:r>
          </a:p>
          <a:p>
            <a:pPr indent="180975" algn="just"/>
            <a:r>
              <a:rPr lang="en-US" sz="1200" dirty="0"/>
              <a:t>Windows</a:t>
            </a:r>
            <a:r>
              <a:rPr lang="ru-RU" sz="1200" dirty="0"/>
              <a:t> – многозадачная система, способная выполнять одновременно несколько программ. Поскольку каждой программе необходим ЦП, ни одна из них не должна захватывать его на слишком долгое время. Если процессор будет на долго занят одним приложением, это может повлечь ошибки в других, выполняемых параллельно и чувствительных к замедлению программ. В </a:t>
            </a:r>
            <a:r>
              <a:rPr lang="en-US" sz="1200" dirty="0"/>
              <a:t>Unix</a:t>
            </a:r>
            <a:r>
              <a:rPr lang="ru-RU" sz="1200" dirty="0"/>
              <a:t>, выполнение программы прерывается как только истечет априорно отведенное ей время, даже если ровно в этот момент заканчивалась важная операция.</a:t>
            </a:r>
          </a:p>
          <a:p>
            <a:pPr indent="180975" algn="just"/>
            <a:r>
              <a:rPr lang="en-US" sz="1200" dirty="0"/>
              <a:t>Windows </a:t>
            </a:r>
            <a:r>
              <a:rPr lang="ru-RU" sz="1200" dirty="0"/>
              <a:t>функционирует как многозадачная система всякий раз, когда прикладная программа анализирует очередь сообщений. Если сообщений, предназначенных данной программе, не оказывается, </a:t>
            </a:r>
            <a:r>
              <a:rPr lang="en-US" sz="1200" dirty="0"/>
              <a:t>Windows</a:t>
            </a:r>
            <a:r>
              <a:rPr lang="ru-RU" sz="1200" dirty="0"/>
              <a:t> начинает искать сообщения для других программ, активных в этот момент, и передает управление той, для которой сообщение есть. Эта программа, в свою очередь, анализирует и обрабатывает предназначенное ей сообщение и пытается прочесть следующее. В этот момент </a:t>
            </a:r>
            <a:r>
              <a:rPr lang="en-US" sz="1200" dirty="0"/>
              <a:t>Windows </a:t>
            </a:r>
            <a:r>
              <a:rPr lang="ru-RU" sz="1200" dirty="0"/>
              <a:t>возобновляет цикл.</a:t>
            </a:r>
          </a:p>
          <a:p>
            <a:pPr indent="180975" algn="just"/>
            <a:r>
              <a:rPr lang="ru-RU" sz="1200" dirty="0"/>
              <a:t>При разработке программы, предназначенной для </a:t>
            </a:r>
            <a:r>
              <a:rPr lang="en-US" sz="1200" dirty="0"/>
              <a:t>Windows</a:t>
            </a:r>
            <a:r>
              <a:rPr lang="ru-RU" sz="1200" dirty="0"/>
              <a:t>, необходимо структурировать ее так, чтобы она могла поддерживать передачу управления по описанной схеме. Если соответствующих мер не принять, вновь созданная программа, несмотря на некорректность, будет способна выполняться, но другие программы, запущенные одновременно с ней, рискуют вовсе остановиться. Иными словами, вся коммуникация окажется заблокирована</a:t>
            </a:r>
            <a:r>
              <a:rPr lang="ru-RU" sz="1200" dirty="0" smtClean="0"/>
              <a:t>.</a:t>
            </a:r>
            <a:endParaRPr lang="ru-RU" sz="1200" dirty="0"/>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170693161"/>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173</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557017" cy="369332"/>
          </a:xfrm>
          <a:prstGeom prst="rect">
            <a:avLst/>
          </a:prstGeom>
        </p:spPr>
        <p:txBody>
          <a:bodyPr wrap="none">
            <a:spAutoFit/>
          </a:bodyPr>
          <a:lstStyle/>
          <a:p>
            <a:pPr marL="285750" indent="-285750">
              <a:buFont typeface="Wingdings" pitchFamily="2" charset="2"/>
              <a:buChar char="Ø"/>
            </a:pPr>
            <a:r>
              <a:rPr lang="ru-RU" b="1" u="sng" dirty="0">
                <a:effectLst>
                  <a:outerShdw blurRad="38100" dist="38100" dir="2700000" algn="tl">
                    <a:srgbClr val="000000">
                      <a:alpha val="43137"/>
                    </a:srgbClr>
                  </a:outerShdw>
                </a:effectLst>
              </a:rPr>
              <a:t>Основы программирования в </a:t>
            </a:r>
            <a:r>
              <a:rPr lang="en-US" b="1" u="sng" dirty="0">
                <a:effectLst>
                  <a:outerShdw blurRad="38100" dist="38100" dir="2700000" algn="tl">
                    <a:srgbClr val="000000">
                      <a:alpha val="43137"/>
                    </a:srgbClr>
                  </a:outerShdw>
                </a:effectLst>
              </a:rPr>
              <a:t>Windows</a:t>
            </a:r>
            <a:endParaRPr lang="ru-RU" b="1" u="sng" dirty="0">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Прямоугольник 8"/>
          <p:cNvSpPr/>
          <p:nvPr/>
        </p:nvSpPr>
        <p:spPr>
          <a:xfrm>
            <a:off x="775841" y="1543715"/>
            <a:ext cx="7773863" cy="2677656"/>
          </a:xfrm>
          <a:prstGeom prst="rect">
            <a:avLst/>
          </a:prstGeom>
        </p:spPr>
        <p:txBody>
          <a:bodyPr wrap="square">
            <a:spAutoFit/>
          </a:bodyPr>
          <a:lstStyle/>
          <a:p>
            <a:pPr indent="180975" algn="just"/>
            <a:r>
              <a:rPr lang="ru-RU" sz="1200" dirty="0"/>
              <a:t>Для облегчения и ускорения обработки все сообщения в </a:t>
            </a:r>
            <a:r>
              <a:rPr lang="en-US" sz="1200" dirty="0"/>
              <a:t>Windows</a:t>
            </a:r>
            <a:r>
              <a:rPr lang="ru-RU" sz="1200" dirty="0"/>
              <a:t> строятся в соответствии со строго определенным компактным форматом. В котором передаются следующие параметры:</a:t>
            </a:r>
          </a:p>
          <a:p>
            <a:pPr lvl="0" indent="180975" algn="just"/>
            <a:r>
              <a:rPr lang="ru-RU" sz="1200" dirty="0"/>
              <a:t>указатель на окно, для которого это сообщение предназначалось. Каждому окну присвоен свои идентификатор по которому система понимает, что сообщение предназначалось именно ему;</a:t>
            </a:r>
          </a:p>
          <a:p>
            <a:pPr lvl="0" indent="180975" algn="just"/>
            <a:r>
              <a:rPr lang="ru-RU" sz="1200" dirty="0"/>
              <a:t>идентификатор сообщения, который сообщает программе, какова в точности природа происшедшего события;</a:t>
            </a:r>
          </a:p>
          <a:p>
            <a:pPr lvl="0" indent="180975" algn="just"/>
            <a:r>
              <a:rPr lang="ru-RU" sz="1200" dirty="0"/>
              <a:t>тип сообщения, который определяет, какое сообщение было послано приложению;</a:t>
            </a:r>
          </a:p>
          <a:p>
            <a:pPr lvl="0" indent="180975" algn="just"/>
            <a:r>
              <a:rPr lang="ru-RU" sz="1200" dirty="0"/>
              <a:t>время поступления сообщения в очередь;</a:t>
            </a:r>
          </a:p>
          <a:p>
            <a:pPr lvl="0" indent="180975" algn="just"/>
            <a:r>
              <a:rPr lang="ru-RU" sz="1200" dirty="0"/>
              <a:t>координаты «мыши» в момент поступления сообщения.</a:t>
            </a:r>
          </a:p>
          <a:p>
            <a:pPr indent="180975" algn="just"/>
            <a:r>
              <a:rPr lang="ru-RU" sz="1200" dirty="0"/>
              <a:t>На рис. 1 представлена организация сообщений в </a:t>
            </a:r>
            <a:r>
              <a:rPr lang="en-US" sz="1200" dirty="0"/>
              <a:t>Windows</a:t>
            </a:r>
            <a:r>
              <a:rPr lang="ru-RU" sz="1200" dirty="0"/>
              <a:t>. </a:t>
            </a:r>
            <a:r>
              <a:rPr lang="en-US" sz="1200" dirty="0"/>
              <a:t>Windows </a:t>
            </a:r>
            <a:r>
              <a:rPr lang="ru-RU" sz="1200" dirty="0"/>
              <a:t>ищет сообщение в очереди программы. Если сообщение не найдено, </a:t>
            </a:r>
            <a:r>
              <a:rPr lang="en-US" sz="1200" dirty="0"/>
              <a:t>Windows </a:t>
            </a:r>
            <a:r>
              <a:rPr lang="ru-RU" sz="1200" dirty="0"/>
              <a:t>исследует системную очередь, где распознает сообщения, поступившие от клавиатуры или «мыши». Если таковых не оказывается, прикладная программа переводится в состояние «сна».</a:t>
            </a:r>
          </a:p>
          <a:p>
            <a:pPr indent="180975" algn="just"/>
            <a:r>
              <a:rPr lang="ru-RU" sz="1200" dirty="0"/>
              <a:t>Если в приложение поступило сообщение, то программа останавливается, обрабатываются по очереди все поступившие сообщения и возобновляется выполнение программы. Пока приложение ждет сообщения, </a:t>
            </a:r>
            <a:r>
              <a:rPr lang="en-US" sz="1200" dirty="0"/>
              <a:t>Windows</a:t>
            </a:r>
            <a:r>
              <a:rPr lang="ru-RU" sz="1200" dirty="0"/>
              <a:t> передает управление центральным процессором другим программам</a:t>
            </a:r>
            <a:r>
              <a:rPr lang="ru-RU" sz="1200" dirty="0" smtClean="0"/>
              <a:t>.</a:t>
            </a:r>
            <a:endParaRPr lang="ru-RU" sz="1200" dirty="0"/>
          </a:p>
        </p:txBody>
      </p:sp>
      <p:sp>
        <p:nvSpPr>
          <p:cNvPr id="3" name="Прямоугольник 2"/>
          <p:cNvSpPr/>
          <p:nvPr/>
        </p:nvSpPr>
        <p:spPr>
          <a:xfrm>
            <a:off x="899592" y="1217712"/>
            <a:ext cx="1540806" cy="338554"/>
          </a:xfrm>
          <a:prstGeom prst="rect">
            <a:avLst/>
          </a:prstGeom>
        </p:spPr>
        <p:txBody>
          <a:bodyPr wrap="none">
            <a:spAutoFit/>
          </a:bodyPr>
          <a:lstStyle/>
          <a:p>
            <a:pPr marL="285750" indent="-285750">
              <a:buFont typeface="Wingdings" pitchFamily="2" charset="2"/>
              <a:buChar char="ü"/>
            </a:pPr>
            <a:r>
              <a:rPr lang="ru-RU" sz="1600" b="1" dirty="0"/>
              <a:t>Сообщения</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49846415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648072"/>
          </a:xfrm>
        </p:spPr>
        <p:txBody>
          <a:bodyPr>
            <a:normAutofit/>
          </a:bodyPr>
          <a:lstStyle/>
          <a:p>
            <a:r>
              <a:rPr lang="ru-RU" sz="3200" b="1" dirty="0"/>
              <a:t>Программирование в </a:t>
            </a:r>
            <a:r>
              <a:rPr lang="ru-RU" sz="3200" b="1" dirty="0" smtClean="0"/>
              <a:t>ОС </a:t>
            </a:r>
            <a:r>
              <a:rPr lang="en-US" sz="3200" b="1" dirty="0" smtClean="0"/>
              <a:t>Windows</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174</a:t>
            </a:fld>
            <a:endParaRPr lang="ru-RU" dirty="0"/>
          </a:p>
        </p:txBody>
      </p:sp>
      <p:cxnSp>
        <p:nvCxnSpPr>
          <p:cNvPr id="6" name="Прямая соединительная линия 5"/>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852071"/>
            <a:ext cx="4557017" cy="369332"/>
          </a:xfrm>
          <a:prstGeom prst="rect">
            <a:avLst/>
          </a:prstGeom>
        </p:spPr>
        <p:txBody>
          <a:bodyPr wrap="none">
            <a:spAutoFit/>
          </a:bodyPr>
          <a:lstStyle/>
          <a:p>
            <a:pPr marL="285750" indent="-285750">
              <a:buFont typeface="Wingdings" pitchFamily="2" charset="2"/>
              <a:buChar char="Ø"/>
            </a:pPr>
            <a:r>
              <a:rPr lang="ru-RU" b="1" u="sng" dirty="0">
                <a:effectLst>
                  <a:outerShdw blurRad="38100" dist="38100" dir="2700000" algn="tl">
                    <a:srgbClr val="000000">
                      <a:alpha val="43137"/>
                    </a:srgbClr>
                  </a:outerShdw>
                </a:effectLst>
              </a:rPr>
              <a:t>Основы программирования в </a:t>
            </a:r>
            <a:r>
              <a:rPr lang="en-US" b="1" u="sng" dirty="0">
                <a:effectLst>
                  <a:outerShdw blurRad="38100" dist="38100" dir="2700000" algn="tl">
                    <a:srgbClr val="000000">
                      <a:alpha val="43137"/>
                    </a:srgbClr>
                  </a:outerShdw>
                </a:effectLst>
              </a:rPr>
              <a:t>Windows</a:t>
            </a:r>
            <a:endParaRPr lang="ru-RU" b="1" u="sng" dirty="0">
              <a:effectLst>
                <a:outerShdw blurRad="38100" dist="38100" dir="2700000" algn="tl">
                  <a:srgbClr val="000000">
                    <a:alpha val="43137"/>
                  </a:srgbClr>
                </a:outerShdw>
              </a:effectLst>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899592" y="1217712"/>
            <a:ext cx="1540806" cy="338554"/>
          </a:xfrm>
          <a:prstGeom prst="rect">
            <a:avLst/>
          </a:prstGeom>
        </p:spPr>
        <p:txBody>
          <a:bodyPr wrap="none">
            <a:spAutoFit/>
          </a:bodyPr>
          <a:lstStyle/>
          <a:p>
            <a:pPr marL="285750" indent="-285750">
              <a:buFont typeface="Wingdings" pitchFamily="2" charset="2"/>
              <a:buChar char="ü"/>
            </a:pPr>
            <a:r>
              <a:rPr lang="ru-RU" sz="1600" b="1" dirty="0"/>
              <a:t>Сообщения</a:t>
            </a:r>
          </a:p>
        </p:txBody>
      </p:sp>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0233" y="1207476"/>
            <a:ext cx="4032448" cy="314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766439" y="4335929"/>
            <a:ext cx="7488832" cy="307777"/>
          </a:xfrm>
          <a:prstGeom prst="rect">
            <a:avLst/>
          </a:prstGeom>
        </p:spPr>
        <p:txBody>
          <a:bodyPr wrap="square">
            <a:spAutoFit/>
          </a:bodyPr>
          <a:lstStyle/>
          <a:p>
            <a:r>
              <a:rPr lang="ru-RU" sz="1400" dirty="0"/>
              <a:t>рис. </a:t>
            </a:r>
            <a:r>
              <a:rPr lang="ru-RU" sz="1400" dirty="0" smtClean="0"/>
              <a:t> </a:t>
            </a:r>
            <a:r>
              <a:rPr lang="ru-RU" sz="1400" dirty="0"/>
              <a:t>Организация очереди сообщений в </a:t>
            </a:r>
            <a:r>
              <a:rPr lang="ru-RU" sz="1400" dirty="0" err="1"/>
              <a:t>Windows</a:t>
            </a:r>
            <a:endParaRPr lang="ru-RU" sz="1400" dirty="0"/>
          </a:p>
        </p:txBody>
      </p:sp>
      <p:sp>
        <p:nvSpPr>
          <p:cNvPr id="10" name="Прямоугольник 9"/>
          <p:cNvSpPr/>
          <p:nvPr/>
        </p:nvSpPr>
        <p:spPr>
          <a:xfrm>
            <a:off x="714398" y="4725144"/>
            <a:ext cx="7579915" cy="1384995"/>
          </a:xfrm>
          <a:prstGeom prst="rect">
            <a:avLst/>
          </a:prstGeom>
        </p:spPr>
        <p:txBody>
          <a:bodyPr wrap="square">
            <a:spAutoFit/>
          </a:bodyPr>
          <a:lstStyle/>
          <a:p>
            <a:pPr indent="180975" algn="just"/>
            <a:r>
              <a:rPr lang="ru-RU" sz="1200" dirty="0"/>
              <a:t>Сообщения может генерировать не только </a:t>
            </a:r>
            <a:r>
              <a:rPr lang="ru-RU" sz="1200" dirty="0" err="1"/>
              <a:t>Windows</a:t>
            </a:r>
            <a:r>
              <a:rPr lang="ru-RU" sz="1200" dirty="0"/>
              <a:t>, но и любая программа которая работает в системе. Для передачи сообщений в окно существуют два различных способа – непрямой, и прямой.</a:t>
            </a:r>
          </a:p>
          <a:p>
            <a:pPr indent="180975" algn="just"/>
            <a:r>
              <a:rPr lang="ru-RU" sz="1200" dirty="0"/>
              <a:t>При непрямой передаче сообщение помещается в очередь окна-адресанта. Если очередь не пуста, окно получит переданное сообщение лишь после того, как обработает все предыдущие, а это может потребовать некоторого времени.</a:t>
            </a:r>
          </a:p>
          <a:p>
            <a:pPr indent="180975" algn="just"/>
            <a:r>
              <a:rPr lang="ru-RU" sz="1200" dirty="0"/>
              <a:t>При прямой передаче происходит обращение непосредственно к процедуре окна, минуя очередь. Этот способ применяется в тех случаях, когда желательно, чтобы окно-адресант отреагировало на сообщение немедленно.</a:t>
            </a:r>
          </a:p>
        </p:txBody>
      </p:sp>
      <p:sp>
        <p:nvSpPr>
          <p:cNvPr id="9" name="Нижний колонтитул 8"/>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529847709"/>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НЕПЕР ДЖОН</a:t>
            </a:r>
          </a:p>
        </p:txBody>
      </p:sp>
      <p:sp>
        <p:nvSpPr>
          <p:cNvPr id="3" name="Объект 2"/>
          <p:cNvSpPr>
            <a:spLocks noGrp="1"/>
          </p:cNvSpPr>
          <p:nvPr>
            <p:ph idx="1"/>
          </p:nvPr>
        </p:nvSpPr>
        <p:spPr>
          <a:xfrm>
            <a:off x="755576" y="982960"/>
            <a:ext cx="7615808" cy="3598168"/>
          </a:xfrm>
        </p:spPr>
        <p:txBody>
          <a:bodyPr anchor="t" anchorCtr="0">
            <a:noAutofit/>
          </a:bodyPr>
          <a:lstStyle/>
          <a:p>
            <a:pPr marL="0" indent="180975" algn="just">
              <a:buNone/>
            </a:pPr>
            <a:r>
              <a:rPr lang="ru-RU" sz="1400" dirty="0">
                <a:solidFill>
                  <a:schemeClr val="tx1"/>
                </a:solidFill>
              </a:rPr>
              <a:t>НЕПЕР (</a:t>
            </a:r>
            <a:r>
              <a:rPr lang="ru-RU" sz="1400" dirty="0" err="1">
                <a:solidFill>
                  <a:schemeClr val="tx1"/>
                </a:solidFill>
              </a:rPr>
              <a:t>Нейпир</a:t>
            </a:r>
            <a:r>
              <a:rPr lang="ru-RU" sz="1400" dirty="0">
                <a:solidFill>
                  <a:schemeClr val="tx1"/>
                </a:solidFill>
              </a:rPr>
              <a:t>) (</a:t>
            </a:r>
            <a:r>
              <a:rPr lang="ru-RU" sz="1400" dirty="0" err="1">
                <a:solidFill>
                  <a:schemeClr val="tx1"/>
                </a:solidFill>
              </a:rPr>
              <a:t>Napier</a:t>
            </a:r>
            <a:r>
              <a:rPr lang="ru-RU" sz="1400" dirty="0">
                <a:solidFill>
                  <a:schemeClr val="tx1"/>
                </a:solidFill>
              </a:rPr>
              <a:t>) Джон (1550-1617), шотландский математик, изобретатель логарифмов. </a:t>
            </a:r>
          </a:p>
          <a:p>
            <a:pPr marL="0" indent="180975" algn="just">
              <a:buNone/>
            </a:pPr>
            <a:r>
              <a:rPr lang="ru-RU" sz="1400" dirty="0">
                <a:solidFill>
                  <a:schemeClr val="tx1"/>
                </a:solidFill>
              </a:rPr>
              <a:t>Потомок старинного воинственного шотландского рода. Изучал логику, теологию, право, физику, математику, этику. Увлекался алхимией и астрологией. Изобрел несколько полезных сельскохозяйственных орудий. В 1590-х годах пришел к идее логарифмических вычислений и составил первые таблицы логарифмов, однако свой знаменитый труд «Описание удивительных таблиц логарифмов» опубликовал лишь в 1614 году. В конце 1620-х годов была изобретена логарифмическая линейка, счетный инструмент, использующий таблицы Непера для упрощения вычислений. С помощью логарифмической линейки операции над числами заменяются операциями над логарифмами этих чисел.</a:t>
            </a:r>
          </a:p>
          <a:p>
            <a:pPr marL="0" indent="180975" algn="just">
              <a:buNone/>
            </a:pPr>
            <a:r>
              <a:rPr lang="ru-RU" sz="1400" dirty="0">
                <a:solidFill>
                  <a:schemeClr val="tx1"/>
                </a:solidFill>
              </a:rPr>
              <a:t>В 1617 году, незадолго до своей смерти, Непер изобрел математический набор, призванный облегчить арифметические вычисления. Набор состоял из брусков с нанесенными на них цифрами от 0 до 9 и кратными им числами. Для умножения какого-либо числа бруски располагали рядом так, чтобы цифры на торцах составляли это число. Ответ можно было увидеть на боковых сторонах брусков. Помимо умножения, палочки Непера позволяли выполнять деление и извлечение квадратного корня.</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175</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1378" name="Picture 2" descr="P027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8175" y="0"/>
            <a:ext cx="885825" cy="990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24736172"/>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ЛЕЙБНИЦ ГОТФРИД</a:t>
            </a:r>
          </a:p>
        </p:txBody>
      </p:sp>
      <p:sp>
        <p:nvSpPr>
          <p:cNvPr id="3" name="Объект 2"/>
          <p:cNvSpPr>
            <a:spLocks noGrp="1"/>
          </p:cNvSpPr>
          <p:nvPr>
            <p:ph idx="1"/>
          </p:nvPr>
        </p:nvSpPr>
        <p:spPr>
          <a:xfrm>
            <a:off x="755576" y="982960"/>
            <a:ext cx="7615808" cy="4606280"/>
          </a:xfrm>
        </p:spPr>
        <p:txBody>
          <a:bodyPr anchor="t" anchorCtr="0">
            <a:noAutofit/>
          </a:bodyPr>
          <a:lstStyle/>
          <a:p>
            <a:pPr marL="0" indent="180975" algn="just">
              <a:buNone/>
            </a:pPr>
            <a:r>
              <a:rPr lang="ru-RU" sz="1200" dirty="0">
                <a:solidFill>
                  <a:schemeClr val="tx1"/>
                </a:solidFill>
              </a:rPr>
              <a:t>ЛЕЙБНИЦ (</a:t>
            </a:r>
            <a:r>
              <a:rPr lang="ru-RU" sz="1200" dirty="0" err="1">
                <a:solidFill>
                  <a:schemeClr val="tx1"/>
                </a:solidFill>
              </a:rPr>
              <a:t>Leibniz</a:t>
            </a:r>
            <a:r>
              <a:rPr lang="ru-RU" sz="1200" dirty="0">
                <a:solidFill>
                  <a:schemeClr val="tx1"/>
                </a:solidFill>
              </a:rPr>
              <a:t>) Готфрид Вильгельм (1 июля 1646, Лейпциг — 14 ноября 1716, Ганновер), немецкий философ, математик, физик, языковед. Предвосхитил принципы современной математической логики («Об искусстве комбинаторики», 1666). Один из создателей дифференциального и интегрального исчислений. Создал первую механическую счетную машину, способную производить сложение, вычитание, умножение и деление. Независимо от Ньютона создал дифференциальное и интегральное исчисление и заложил основы двоичной системы счисления.</a:t>
            </a:r>
          </a:p>
          <a:p>
            <a:pPr marL="0" indent="180975" algn="just">
              <a:buNone/>
            </a:pPr>
            <a:r>
              <a:rPr lang="ru-RU" sz="1200" dirty="0">
                <a:solidFill>
                  <a:schemeClr val="tx1"/>
                </a:solidFill>
              </a:rPr>
              <a:t>Закончил Лейпцигский университет, куда поступил в возрасте 15 лет. В 20 лет избрал дипломатическую карьеру, отказавшись от предложенной ему должности профессора. В 1673 году изготовил механический калькулятор, в частности, чтобы облегчить труд своего друга астронома </a:t>
            </a:r>
            <a:r>
              <a:rPr lang="ru-RU" sz="1200" dirty="0" err="1">
                <a:solidFill>
                  <a:schemeClr val="tx1"/>
                </a:solidFill>
              </a:rPr>
              <a:t>Христиана</a:t>
            </a:r>
            <a:r>
              <a:rPr lang="ru-RU" sz="1200" dirty="0">
                <a:solidFill>
                  <a:schemeClr val="tx1"/>
                </a:solidFill>
              </a:rPr>
              <a:t> Гюйгенса. В машине Лейбница использовался принцип связанных колец суммирующей машины Паскаля, но Лейбниц ввел в нее подвижный элемент (прообраз каретки настольного калькулятора), позволивший ускорить повторение операции сложения, необходимое при перемножении чисел. Вместо колесиков и приводов в машине Лейбница находились цилиндры с нанесенными на них цифрами. Каждый цилиндр имел девять рядов выступов или зубцов. При этом первый ряд содержал один выступ, второй ряд — два выступа и так вплоть до девятого ряда, который содержал соответственно девять выступов. Цилиндры с выступами были подвижными и приводились в определенные положения оператором.</a:t>
            </a:r>
          </a:p>
          <a:p>
            <a:pPr marL="0" indent="180975" algn="just">
              <a:buNone/>
            </a:pPr>
            <a:r>
              <a:rPr lang="ru-RU" sz="1200" dirty="0">
                <a:solidFill>
                  <a:schemeClr val="tx1"/>
                </a:solidFill>
              </a:rPr>
              <a:t>Специально для своей машины Лейбниц применил систему счисления, использующую вместо обычных для человека десяти цифр две: 0 и 1. Принципы двоичной системы счисления Лейбниц объяснял на примере коробочки с отверстиями: открытое отверстие означало 1, закрытое – 0. Единица обозначалась выпавшим шаром, ноль – отсутствием выпавшего шара. Двоичная система счисления Лейбница нашла впоследствии применение в автоматических вычислительных устройствах.</a:t>
            </a:r>
          </a:p>
          <a:p>
            <a:pPr marL="0" indent="180975" algn="just">
              <a:buNone/>
            </a:pPr>
            <a:r>
              <a:rPr lang="ru-RU" sz="1200" dirty="0">
                <a:solidFill>
                  <a:schemeClr val="tx1"/>
                </a:solidFill>
              </a:rPr>
              <a:t>Лейбниц основал Бранденбургское научное общество (позднее — Берлинская АН) и с 1700 являлся его президентом. По просьбе Петра I разработал проекты развития образования и государственного управления в России. </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176</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5474" name="Picture 2" descr="P023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416" y="-18703"/>
            <a:ext cx="827584" cy="92546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215301730"/>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ПАСКАЛЬ БЛЕЗ</a:t>
            </a:r>
          </a:p>
        </p:txBody>
      </p:sp>
      <p:sp>
        <p:nvSpPr>
          <p:cNvPr id="3" name="Объект 2"/>
          <p:cNvSpPr>
            <a:spLocks noGrp="1"/>
          </p:cNvSpPr>
          <p:nvPr>
            <p:ph idx="1"/>
          </p:nvPr>
        </p:nvSpPr>
        <p:spPr>
          <a:xfrm>
            <a:off x="755576" y="982960"/>
            <a:ext cx="7615808" cy="3670176"/>
          </a:xfrm>
        </p:spPr>
        <p:txBody>
          <a:bodyPr anchor="t" anchorCtr="0">
            <a:noAutofit/>
          </a:bodyPr>
          <a:lstStyle/>
          <a:p>
            <a:pPr marL="0" indent="180975" algn="just">
              <a:buNone/>
            </a:pPr>
            <a:r>
              <a:rPr lang="ru-RU" sz="1400" dirty="0">
                <a:solidFill>
                  <a:schemeClr val="tx1"/>
                </a:solidFill>
              </a:rPr>
              <a:t>ПАСКАЛЬ (</a:t>
            </a:r>
            <a:r>
              <a:rPr lang="ru-RU" sz="1400" dirty="0" err="1">
                <a:solidFill>
                  <a:schemeClr val="tx1"/>
                </a:solidFill>
              </a:rPr>
              <a:t>Pascal</a:t>
            </a:r>
            <a:r>
              <a:rPr lang="ru-RU" sz="1400" dirty="0">
                <a:solidFill>
                  <a:schemeClr val="tx1"/>
                </a:solidFill>
              </a:rPr>
              <a:t>) </a:t>
            </a:r>
            <a:r>
              <a:rPr lang="ru-RU" sz="1400" dirty="0" err="1">
                <a:solidFill>
                  <a:schemeClr val="tx1"/>
                </a:solidFill>
              </a:rPr>
              <a:t>Блез</a:t>
            </a:r>
            <a:r>
              <a:rPr lang="ru-RU" sz="1400" dirty="0">
                <a:solidFill>
                  <a:schemeClr val="tx1"/>
                </a:solidFill>
              </a:rPr>
              <a:t> (19 июня 1623, </a:t>
            </a:r>
            <a:r>
              <a:rPr lang="ru-RU" sz="1400" dirty="0" err="1">
                <a:solidFill>
                  <a:schemeClr val="tx1"/>
                </a:solidFill>
              </a:rPr>
              <a:t>Клермон-Ферран</a:t>
            </a:r>
            <a:r>
              <a:rPr lang="ru-RU" sz="1400" dirty="0">
                <a:solidFill>
                  <a:schemeClr val="tx1"/>
                </a:solidFill>
              </a:rPr>
              <a:t>, Франция — 19 августа 1662), французский математик, физик, религиозный философ и писатель. Сформулировал одну из основных теорем проективной геометрии. Работы по арифметике, теории чисел, алгебре, теории вероятностей. Один из основоположников гидростатики, установил ее основной закон (закон Паскаля). Работы по теории воздушного давления. Сконструировал (1641, по другим сведениям — 1642) суммирующую машину.</a:t>
            </a:r>
          </a:p>
          <a:p>
            <a:pPr marL="0" indent="180975" algn="just">
              <a:buNone/>
            </a:pPr>
            <a:r>
              <a:rPr lang="ru-RU" sz="1400" dirty="0">
                <a:solidFill>
                  <a:schemeClr val="tx1"/>
                </a:solidFill>
              </a:rPr>
              <a:t>Работу над суммирующей машиной начал в 19-летнем возрасте, наблюдая за утомительными расчетами своего отца — сборщика налогов. Суммирующая машина Паскаля представляла собой механическое устройство с многочисленными шестеренками. С ее помощью можно было складывать числа, вращая колесики с делениями от 0 до 9, связанные друг с другом таким образом, что избыток над девяткой переносился на следующее колесико, продвигая его на единицу вперед. Были отдельные колесики для единиц, десятков, сотен и т. д. К сожалению, машина не могла выполнять никаких других арифметических действий, кроме сложения. Вычитать, умножать или делить на ней можно было лишь путем многократного сложения (вычитания). Изобретенный Паскалем принцип связанных колес стал основой для вычислительных устройств следующих трех столетий.</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177</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373030101"/>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ШИККАРД ВИЛЬГЕЛЬМ</a:t>
            </a:r>
          </a:p>
        </p:txBody>
      </p:sp>
      <p:sp>
        <p:nvSpPr>
          <p:cNvPr id="3" name="Объект 2"/>
          <p:cNvSpPr>
            <a:spLocks noGrp="1"/>
          </p:cNvSpPr>
          <p:nvPr>
            <p:ph idx="1"/>
          </p:nvPr>
        </p:nvSpPr>
        <p:spPr>
          <a:xfrm>
            <a:off x="827584" y="982960"/>
            <a:ext cx="7543800" cy="1509936"/>
          </a:xfrm>
        </p:spPr>
        <p:txBody>
          <a:bodyPr anchor="t" anchorCtr="0">
            <a:noAutofit/>
          </a:bodyPr>
          <a:lstStyle/>
          <a:p>
            <a:pPr marL="0" indent="180975" algn="just">
              <a:buNone/>
            </a:pPr>
            <a:r>
              <a:rPr lang="ru-RU" sz="1400" dirty="0">
                <a:solidFill>
                  <a:schemeClr val="tx1"/>
                </a:solidFill>
              </a:rPr>
              <a:t>ШИККАРД (</a:t>
            </a:r>
            <a:r>
              <a:rPr lang="ru-RU" sz="1400" dirty="0" err="1">
                <a:solidFill>
                  <a:schemeClr val="tx1"/>
                </a:solidFill>
              </a:rPr>
              <a:t>Schickard</a:t>
            </a:r>
            <a:r>
              <a:rPr lang="ru-RU" sz="1400" dirty="0">
                <a:solidFill>
                  <a:schemeClr val="tx1"/>
                </a:solidFill>
              </a:rPr>
              <a:t>) Вильгельм (1592-1635), немецкий математик и </a:t>
            </a:r>
            <a:r>
              <a:rPr lang="ru-RU" sz="1400" dirty="0" smtClean="0">
                <a:solidFill>
                  <a:schemeClr val="tx1"/>
                </a:solidFill>
              </a:rPr>
              <a:t>астроном. Изобрел </a:t>
            </a:r>
            <a:r>
              <a:rPr lang="ru-RU" sz="1400" dirty="0">
                <a:solidFill>
                  <a:schemeClr val="tx1"/>
                </a:solidFill>
              </a:rPr>
              <a:t>и построил первую работающую модель 6-ти разрядного механического вычислительного устройства, которое могло складывать и вычитать числа. Описание машины </a:t>
            </a:r>
            <a:r>
              <a:rPr lang="ru-RU" sz="1400" dirty="0" err="1">
                <a:solidFill>
                  <a:schemeClr val="tx1"/>
                </a:solidFill>
              </a:rPr>
              <a:t>Шиккарда</a:t>
            </a:r>
            <a:r>
              <a:rPr lang="ru-RU" sz="1400" dirty="0">
                <a:solidFill>
                  <a:schemeClr val="tx1"/>
                </a:solidFill>
              </a:rPr>
              <a:t>, к сожалению, оказалось утраченным во время Тридцатилетней войны. Создал также первый механический планетарий, демонстрирующий положение Солнца, Земли и Луны согласно системе Коперника. Наблюдал метеоры из разных пунктов для определения их </a:t>
            </a:r>
            <a:r>
              <a:rPr lang="ru-RU" sz="1400" dirty="0" smtClean="0">
                <a:solidFill>
                  <a:schemeClr val="tx1"/>
                </a:solidFill>
              </a:rPr>
              <a:t>траектории</a:t>
            </a:r>
            <a:r>
              <a:rPr lang="ru-RU" sz="1400" dirty="0">
                <a:solidFill>
                  <a:schemeClr val="tx1"/>
                </a:solidFill>
              </a:rPr>
              <a:t>.</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178</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95234" name="Picture 2" descr="P045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1395" y="0"/>
            <a:ext cx="812605" cy="9087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548482218"/>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ВИНЕР НОРБЕРТ</a:t>
            </a:r>
          </a:p>
        </p:txBody>
      </p:sp>
      <p:sp>
        <p:nvSpPr>
          <p:cNvPr id="3" name="Объект 2"/>
          <p:cNvSpPr>
            <a:spLocks noGrp="1"/>
          </p:cNvSpPr>
          <p:nvPr>
            <p:ph idx="1"/>
          </p:nvPr>
        </p:nvSpPr>
        <p:spPr>
          <a:xfrm>
            <a:off x="755576" y="982960"/>
            <a:ext cx="7615808" cy="3238128"/>
          </a:xfrm>
        </p:spPr>
        <p:txBody>
          <a:bodyPr anchor="t" anchorCtr="0">
            <a:noAutofit/>
          </a:bodyPr>
          <a:lstStyle/>
          <a:p>
            <a:pPr marL="0" indent="180975" algn="just">
              <a:buNone/>
            </a:pPr>
            <a:r>
              <a:rPr lang="ru-RU" sz="1400" dirty="0">
                <a:solidFill>
                  <a:schemeClr val="tx1"/>
                </a:solidFill>
              </a:rPr>
              <a:t>ВИНЕР </a:t>
            </a:r>
            <a:r>
              <a:rPr lang="ru-RU" sz="1400" dirty="0" err="1">
                <a:solidFill>
                  <a:schemeClr val="tx1"/>
                </a:solidFill>
              </a:rPr>
              <a:t>Норберт</a:t>
            </a:r>
            <a:r>
              <a:rPr lang="ru-RU" sz="1400" dirty="0">
                <a:solidFill>
                  <a:schemeClr val="tx1"/>
                </a:solidFill>
              </a:rPr>
              <a:t> (</a:t>
            </a:r>
            <a:r>
              <a:rPr lang="ru-RU" sz="1400" dirty="0" err="1">
                <a:solidFill>
                  <a:schemeClr val="tx1"/>
                </a:solidFill>
              </a:rPr>
              <a:t>Wiener</a:t>
            </a:r>
            <a:r>
              <a:rPr lang="ru-RU" sz="1400" dirty="0">
                <a:solidFill>
                  <a:schemeClr val="tx1"/>
                </a:solidFill>
              </a:rPr>
              <a:t> </a:t>
            </a:r>
            <a:r>
              <a:rPr lang="ru-RU" sz="1400" dirty="0" err="1">
                <a:solidFill>
                  <a:schemeClr val="tx1"/>
                </a:solidFill>
              </a:rPr>
              <a:t>Norbert</a:t>
            </a:r>
            <a:r>
              <a:rPr lang="ru-RU" sz="1400" dirty="0">
                <a:solidFill>
                  <a:schemeClr val="tx1"/>
                </a:solidFill>
              </a:rPr>
              <a:t>) (26 ноября 1894, Колумбия, шт. Миссури — 18 марта 1964, Стокгольм), американский математик.</a:t>
            </a:r>
          </a:p>
          <a:p>
            <a:pPr marL="0" indent="180975" algn="just">
              <a:buNone/>
            </a:pPr>
            <a:r>
              <a:rPr lang="ru-RU" sz="1400" dirty="0">
                <a:solidFill>
                  <a:schemeClr val="tx1"/>
                </a:solidFill>
              </a:rPr>
              <a:t>В своем фундаментальном труде «Кибернетика» сформулировал основные ее положения. Винер — автор трудов по математическому анализу, теории вероятностей, электрическим сетям и вычислительной технике.</a:t>
            </a:r>
          </a:p>
          <a:p>
            <a:pPr marL="0" indent="180975" algn="just">
              <a:buNone/>
            </a:pPr>
            <a:r>
              <a:rPr lang="ru-RU" sz="1400" dirty="0">
                <a:solidFill>
                  <a:schemeClr val="tx1"/>
                </a:solidFill>
              </a:rPr>
              <a:t>Учился в </a:t>
            </a:r>
            <a:r>
              <a:rPr lang="ru-RU" sz="1400" dirty="0" err="1">
                <a:solidFill>
                  <a:schemeClr val="tx1"/>
                </a:solidFill>
              </a:rPr>
              <a:t>Тафтс</a:t>
            </a:r>
            <a:r>
              <a:rPr lang="ru-RU" sz="1400" dirty="0">
                <a:solidFill>
                  <a:schemeClr val="tx1"/>
                </a:solidFill>
              </a:rPr>
              <a:t>-колледже, Корнуэльском, Гарвардском, Кембриджском, </a:t>
            </a:r>
            <a:r>
              <a:rPr lang="ru-RU" sz="1400" dirty="0" err="1">
                <a:solidFill>
                  <a:schemeClr val="tx1"/>
                </a:solidFill>
              </a:rPr>
              <a:t>Геттинтенском</a:t>
            </a:r>
            <a:r>
              <a:rPr lang="ru-RU" sz="1400" dirty="0">
                <a:solidFill>
                  <a:schemeClr val="tx1"/>
                </a:solidFill>
              </a:rPr>
              <a:t> и Колумбийском университетах. Одаренный математик, в 1919 году он стал ассистентом профессора математики Массачусетского технологического института, а с 1932 по 1960 год занимал должность профессора.</a:t>
            </a:r>
          </a:p>
          <a:p>
            <a:pPr marL="0" indent="180975" algn="just">
              <a:buNone/>
            </a:pPr>
            <a:r>
              <a:rPr lang="ru-RU" sz="1400" dirty="0">
                <a:solidFill>
                  <a:schemeClr val="tx1"/>
                </a:solidFill>
              </a:rPr>
              <a:t>Во время Второй мировой войны, занимаясь исследованиями для целей противовоздушной обороны, он заинтересовался автоматическими расчетами и теорией обратной связи. Впоследствии Винер сформулировал основные положения новой науки — кибернетики, предметом изучения которой стали управление, связь и обработка информации в технике, живых организмах и человеческом обществе.</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179</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8546" name="Picture 2" descr="P010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8175" y="0"/>
            <a:ext cx="885825" cy="990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857578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smtClean="0"/>
              <a:t>Мера информации</a:t>
            </a:r>
            <a:endParaRPr lang="ru-RU" sz="3200" dirty="0"/>
          </a:p>
        </p:txBody>
      </p:sp>
      <p:sp>
        <p:nvSpPr>
          <p:cNvPr id="4" name="Объект 2"/>
          <p:cNvSpPr>
            <a:spLocks noGrp="1"/>
          </p:cNvSpPr>
          <p:nvPr>
            <p:ph idx="1"/>
          </p:nvPr>
        </p:nvSpPr>
        <p:spPr>
          <a:xfrm>
            <a:off x="754857" y="836712"/>
            <a:ext cx="7992888" cy="288032"/>
          </a:xfrm>
        </p:spPr>
        <p:txBody>
          <a:bodyPr anchor="t" anchorCtr="0">
            <a:noAutofit/>
          </a:bodyPr>
          <a:lstStyle/>
          <a:p>
            <a:pPr marL="285750" indent="-285750">
              <a:buFont typeface="Wingdings" pitchFamily="2" charset="2"/>
              <a:buChar char="ü"/>
            </a:pPr>
            <a:r>
              <a:rPr lang="ru-RU" sz="1600" b="1" u="sng" dirty="0">
                <a:solidFill>
                  <a:schemeClr val="accent1">
                    <a:lumMod val="50000"/>
                  </a:schemeClr>
                </a:solidFill>
                <a:effectLst>
                  <a:outerShdw blurRad="38100" dist="38100" dir="2700000" algn="tl">
                    <a:srgbClr val="000000">
                      <a:alpha val="43137"/>
                    </a:srgbClr>
                  </a:outerShdw>
                </a:effectLst>
              </a:rPr>
              <a:t>Синтаксическая мера информации</a:t>
            </a:r>
            <a:endParaRPr lang="ru-RU" sz="1600" u="sng" dirty="0">
              <a:solidFill>
                <a:schemeClr val="accent1">
                  <a:lumMod val="50000"/>
                </a:schemeClr>
              </a:solidFill>
              <a:effectLst>
                <a:outerShdw blurRad="38100" dist="38100" dir="2700000" algn="tl">
                  <a:srgbClr val="000000">
                    <a:alpha val="43137"/>
                  </a:srgbClr>
                </a:outerShdw>
              </a:effectLst>
            </a:endParaRPr>
          </a:p>
        </p:txBody>
      </p:sp>
      <p:cxnSp>
        <p:nvCxnSpPr>
          <p:cNvPr id="3" name="Прямая соединительная линия 2"/>
          <p:cNvCxnSpPr/>
          <p:nvPr/>
        </p:nvCxnSpPr>
        <p:spPr>
          <a:xfrm>
            <a:off x="755576" y="836712"/>
            <a:ext cx="763284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827584" y="1726288"/>
            <a:ext cx="7488832" cy="1600438"/>
          </a:xfrm>
          <a:prstGeom prst="rect">
            <a:avLst/>
          </a:prstGeom>
        </p:spPr>
        <p:txBody>
          <a:bodyPr wrap="square">
            <a:spAutoFit/>
          </a:bodyPr>
          <a:lstStyle/>
          <a:p>
            <a:pPr marL="171450" indent="-171450" algn="just">
              <a:buFont typeface="Wingdings" pitchFamily="2" charset="2"/>
              <a:buChar char="q"/>
            </a:pPr>
            <a:r>
              <a:rPr lang="ru-RU" sz="1400" b="1" dirty="0" smtClean="0"/>
              <a:t>Объем </a:t>
            </a:r>
            <a:r>
              <a:rPr lang="ru-RU" sz="1400" b="1" dirty="0"/>
              <a:t>данных </a:t>
            </a:r>
            <a:r>
              <a:rPr lang="ru-RU" sz="1400" b="1" dirty="0" err="1"/>
              <a:t>Vд</a:t>
            </a:r>
            <a:r>
              <a:rPr lang="ru-RU" sz="1400" b="1" dirty="0"/>
              <a:t> </a:t>
            </a:r>
            <a:r>
              <a:rPr lang="ru-RU" sz="1400" dirty="0"/>
              <a:t>в сообщении измеряется количеством символов (разрядов) в этом сообщении. В различных системах счисления один разряд имеет различный вес и </a:t>
            </a:r>
            <a:r>
              <a:rPr lang="ru-RU" sz="1400" dirty="0" smtClean="0"/>
              <a:t>соответственно </a:t>
            </a:r>
            <a:r>
              <a:rPr lang="ru-RU" sz="1400" dirty="0"/>
              <a:t>меняется единица измерения данных:</a:t>
            </a:r>
          </a:p>
          <a:p>
            <a:pPr marL="171450" indent="-171450" algn="just">
              <a:buFont typeface="Wingdings" pitchFamily="2" charset="2"/>
              <a:buChar char="q"/>
            </a:pPr>
            <a:r>
              <a:rPr lang="ru-RU" sz="1400" b="1" dirty="0"/>
              <a:t>Количество информации на синтаксическом </a:t>
            </a:r>
            <a:r>
              <a:rPr lang="ru-RU" sz="1400" dirty="0"/>
              <a:t>уровне невозможно </a:t>
            </a:r>
            <a:r>
              <a:rPr lang="ru-RU" sz="1400" dirty="0" smtClean="0"/>
              <a:t>определить </a:t>
            </a:r>
            <a:r>
              <a:rPr lang="ru-RU" sz="1400" dirty="0"/>
              <a:t>без рассмотрения понятия неопределенности состояния системы (энтропии системы). Действительно, получение информации о какой-либо системе всегда связано с изменением степени неосведомленности получателя о состоянии этой системы. Рассмотрим это понятие</a:t>
            </a:r>
            <a:r>
              <a:rPr lang="ru-RU" sz="1400" dirty="0" smtClean="0"/>
              <a:t>.</a:t>
            </a:r>
          </a:p>
        </p:txBody>
      </p:sp>
      <p:sp>
        <p:nvSpPr>
          <p:cNvPr id="9" name="Прямоугольник 8"/>
          <p:cNvSpPr/>
          <p:nvPr/>
        </p:nvSpPr>
        <p:spPr>
          <a:xfrm>
            <a:off x="827584" y="1196752"/>
            <a:ext cx="7272808" cy="523220"/>
          </a:xfrm>
          <a:prstGeom prst="rect">
            <a:avLst/>
          </a:prstGeom>
        </p:spPr>
        <p:txBody>
          <a:bodyPr wrap="square">
            <a:spAutoFit/>
          </a:bodyPr>
          <a:lstStyle/>
          <a:p>
            <a:r>
              <a:rPr lang="ru-RU" sz="1400" b="1" dirty="0"/>
              <a:t>Синтаксическая мера </a:t>
            </a:r>
            <a:r>
              <a:rPr lang="ru-RU" sz="1400" b="1" dirty="0" smtClean="0"/>
              <a:t>информации</a:t>
            </a:r>
            <a:r>
              <a:rPr lang="ru-RU" sz="1400" dirty="0" smtClean="0"/>
              <a:t> – это мера </a:t>
            </a:r>
            <a:r>
              <a:rPr lang="ru-RU" sz="1400" dirty="0"/>
              <a:t>количества </a:t>
            </a:r>
            <a:r>
              <a:rPr lang="ru-RU" sz="1400" dirty="0" smtClean="0"/>
              <a:t>информации, которая оперирует </a:t>
            </a:r>
            <a:r>
              <a:rPr lang="ru-RU" sz="1400" dirty="0"/>
              <a:t>с обезличенной информацией, не выражающей смыслового отношения к объекту.</a:t>
            </a:r>
          </a:p>
        </p:txBody>
      </p:sp>
      <p:sp>
        <p:nvSpPr>
          <p:cNvPr id="10" name="Прямоугольник 9"/>
          <p:cNvSpPr/>
          <p:nvPr/>
        </p:nvSpPr>
        <p:spPr>
          <a:xfrm>
            <a:off x="714661" y="4941168"/>
            <a:ext cx="7659327" cy="1200329"/>
          </a:xfrm>
          <a:prstGeom prst="rect">
            <a:avLst/>
          </a:prstGeom>
          <a:ln>
            <a:solidFill>
              <a:schemeClr val="tx1"/>
            </a:solidFill>
            <a:prstDash val="dash"/>
          </a:ln>
        </p:spPr>
        <p:txBody>
          <a:bodyPr wrap="square">
            <a:spAutoFit/>
          </a:bodyPr>
          <a:lstStyle/>
          <a:p>
            <a:pPr algn="just"/>
            <a:r>
              <a:rPr lang="ru-RU" sz="1200" b="1" u="sng" dirty="0" smtClean="0"/>
              <a:t>Пример: </a:t>
            </a:r>
            <a:r>
              <a:rPr lang="ru-RU" sz="1200" dirty="0" smtClean="0"/>
              <a:t>Пусть </a:t>
            </a:r>
            <a:r>
              <a:rPr lang="ru-RU" sz="1200" dirty="0"/>
              <a:t>до получения информации потребитель имеет некоторые предварительные (априорные) сведения о системе а. Мерой его неосведомленности о системе является функция H(а), которая в то же время служит и мерой неопределенности состояния </a:t>
            </a:r>
            <a:r>
              <a:rPr lang="ru-RU" sz="1200" dirty="0" smtClean="0"/>
              <a:t>системы. После </a:t>
            </a:r>
            <a:r>
              <a:rPr lang="ru-RU" sz="1200" dirty="0"/>
              <a:t>получения некоторого сообщения b получатель приобрел некоторую дополнительную информацию </a:t>
            </a:r>
            <a:r>
              <a:rPr lang="ru-RU" sz="1200" dirty="0" err="1"/>
              <a:t>Ib</a:t>
            </a:r>
            <a:r>
              <a:rPr lang="ru-RU" sz="1200" dirty="0"/>
              <a:t>(а), уменьшившую его априорную неосведомленность так, что апостериорная (после получения сообщения b) неопределенность состояния системы стала </a:t>
            </a:r>
            <a:r>
              <a:rPr lang="ru-RU" sz="1200" dirty="0" err="1"/>
              <a:t>Hb</a:t>
            </a:r>
            <a:r>
              <a:rPr lang="ru-RU" sz="1200" dirty="0"/>
              <a:t>(a</a:t>
            </a:r>
            <a:r>
              <a:rPr lang="ru-RU" sz="1200" dirty="0" smtClean="0"/>
              <a:t>). Тогда </a:t>
            </a:r>
            <a:r>
              <a:rPr lang="ru-RU" sz="1200" dirty="0"/>
              <a:t>количество информации </a:t>
            </a:r>
            <a:r>
              <a:rPr lang="ru-RU" sz="1200" dirty="0" err="1"/>
              <a:t>Ib</a:t>
            </a:r>
            <a:r>
              <a:rPr lang="ru-RU" sz="1200" dirty="0"/>
              <a:t>(a) о системе, полученной в сообщении b, определится </a:t>
            </a:r>
            <a:r>
              <a:rPr lang="ru-RU" sz="1200" dirty="0" smtClean="0"/>
              <a:t>как </a:t>
            </a:r>
            <a:r>
              <a:rPr lang="ru-RU" sz="1200" dirty="0" err="1" smtClean="0"/>
              <a:t>Ib</a:t>
            </a:r>
            <a:r>
              <a:rPr lang="ru-RU" sz="1200" dirty="0" smtClean="0"/>
              <a:t>(a</a:t>
            </a:r>
            <a:r>
              <a:rPr lang="ru-RU" sz="1200" dirty="0"/>
              <a:t>)=H(a)-</a:t>
            </a:r>
            <a:r>
              <a:rPr lang="ru-RU" sz="1200" dirty="0" err="1"/>
              <a:t>Hb</a:t>
            </a:r>
            <a:r>
              <a:rPr lang="ru-RU" sz="1200" dirty="0"/>
              <a:t>(a)</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533653906"/>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smtClean="0"/>
              <a:t>Лебедев Сергей Алексеевич</a:t>
            </a:r>
            <a:endParaRPr lang="ru-RU" sz="3200" b="1" dirty="0"/>
          </a:p>
        </p:txBody>
      </p:sp>
      <p:sp>
        <p:nvSpPr>
          <p:cNvPr id="3" name="Объект 2"/>
          <p:cNvSpPr>
            <a:spLocks noGrp="1"/>
          </p:cNvSpPr>
          <p:nvPr>
            <p:ph idx="1"/>
          </p:nvPr>
        </p:nvSpPr>
        <p:spPr>
          <a:xfrm>
            <a:off x="755576" y="982960"/>
            <a:ext cx="7615808" cy="3238128"/>
          </a:xfrm>
        </p:spPr>
        <p:txBody>
          <a:bodyPr anchor="t" anchorCtr="0">
            <a:noAutofit/>
          </a:bodyPr>
          <a:lstStyle/>
          <a:p>
            <a:pPr marL="0" indent="180975" algn="just">
              <a:buNone/>
            </a:pPr>
            <a:r>
              <a:rPr lang="ru-RU" sz="1400" dirty="0" smtClean="0">
                <a:solidFill>
                  <a:schemeClr val="tx1"/>
                </a:solidFill>
              </a:rPr>
              <a:t>Лебедев С.А. – конструктор «Малой электронной счётной машины» (МЭСМ)</a:t>
            </a:r>
            <a:endParaRPr lang="ru-RU" sz="1400" dirty="0">
              <a:solidFill>
                <a:schemeClr val="tx1"/>
              </a:solidFill>
            </a:endParaRP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180</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18786" name="Picture 2" descr="http://lib.rus.ec/i/64/214664/i_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5928" y="1419"/>
            <a:ext cx="648072" cy="907301"/>
          </a:xfrm>
          <a:prstGeom prst="rect">
            <a:avLst/>
          </a:prstGeom>
          <a:noFill/>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1267679"/>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ШОКЛИ </a:t>
            </a:r>
            <a:r>
              <a:rPr lang="ru-RU" sz="3200" b="1" dirty="0" smtClean="0"/>
              <a:t>УИЛЬЯМ</a:t>
            </a:r>
            <a:endParaRPr lang="ru-RU" sz="3200" b="1" dirty="0"/>
          </a:p>
        </p:txBody>
      </p:sp>
      <p:sp>
        <p:nvSpPr>
          <p:cNvPr id="3" name="Объект 2"/>
          <p:cNvSpPr>
            <a:spLocks noGrp="1"/>
          </p:cNvSpPr>
          <p:nvPr>
            <p:ph idx="1"/>
          </p:nvPr>
        </p:nvSpPr>
        <p:spPr>
          <a:xfrm>
            <a:off x="827584" y="982960"/>
            <a:ext cx="7543800" cy="3886200"/>
          </a:xfrm>
        </p:spPr>
        <p:txBody>
          <a:bodyPr anchor="t" anchorCtr="0">
            <a:noAutofit/>
          </a:bodyPr>
          <a:lstStyle/>
          <a:p>
            <a:pPr marL="0" indent="180975" algn="just">
              <a:buNone/>
            </a:pPr>
            <a:r>
              <a:rPr lang="ru-RU" sz="1400" dirty="0">
                <a:solidFill>
                  <a:schemeClr val="tx1"/>
                </a:solidFill>
              </a:rPr>
              <a:t>ШОКЛИ (</a:t>
            </a:r>
            <a:r>
              <a:rPr lang="ru-RU" sz="1400" dirty="0" err="1">
                <a:solidFill>
                  <a:schemeClr val="tx1"/>
                </a:solidFill>
              </a:rPr>
              <a:t>Chockley</a:t>
            </a:r>
            <a:r>
              <a:rPr lang="ru-RU" sz="1400" dirty="0">
                <a:solidFill>
                  <a:schemeClr val="tx1"/>
                </a:solidFill>
              </a:rPr>
              <a:t>) Уильям </a:t>
            </a:r>
            <a:r>
              <a:rPr lang="ru-RU" sz="1400" dirty="0" err="1">
                <a:solidFill>
                  <a:schemeClr val="tx1"/>
                </a:solidFill>
              </a:rPr>
              <a:t>Брэдфорд</a:t>
            </a:r>
            <a:r>
              <a:rPr lang="ru-RU" sz="1400" dirty="0">
                <a:solidFill>
                  <a:schemeClr val="tx1"/>
                </a:solidFill>
              </a:rPr>
              <a:t> (1910, Лондон — 1989), американский физик. Труды по физике твердого тела и полупроводников. </a:t>
            </a:r>
          </a:p>
          <a:p>
            <a:pPr marL="0" indent="180975" algn="just">
              <a:buNone/>
            </a:pPr>
            <a:r>
              <a:rPr lang="ru-RU" sz="1400" dirty="0">
                <a:solidFill>
                  <a:schemeClr val="tx1"/>
                </a:solidFill>
              </a:rPr>
              <a:t>Работал в исследовательской лаборатории фирмы </a:t>
            </a:r>
            <a:r>
              <a:rPr lang="ru-RU" sz="1400" dirty="0" err="1">
                <a:solidFill>
                  <a:schemeClr val="tx1"/>
                </a:solidFill>
              </a:rPr>
              <a:t>Bell</a:t>
            </a:r>
            <a:r>
              <a:rPr lang="ru-RU" sz="1400" dirty="0">
                <a:solidFill>
                  <a:schemeClr val="tx1"/>
                </a:solidFill>
              </a:rPr>
              <a:t> </a:t>
            </a:r>
            <a:r>
              <a:rPr lang="ru-RU" sz="1400" dirty="0" err="1">
                <a:solidFill>
                  <a:schemeClr val="tx1"/>
                </a:solidFill>
              </a:rPr>
              <a:t>Telephone</a:t>
            </a:r>
            <a:r>
              <a:rPr lang="ru-RU" sz="1400" dirty="0">
                <a:solidFill>
                  <a:schemeClr val="tx1"/>
                </a:solidFill>
              </a:rPr>
              <a:t> </a:t>
            </a:r>
            <a:r>
              <a:rPr lang="ru-RU" sz="1400" dirty="0" err="1">
                <a:solidFill>
                  <a:schemeClr val="tx1"/>
                </a:solidFill>
              </a:rPr>
              <a:t>Laboratories</a:t>
            </a:r>
            <a:r>
              <a:rPr lang="ru-RU" sz="1400" dirty="0">
                <a:solidFill>
                  <a:schemeClr val="tx1"/>
                </a:solidFill>
              </a:rPr>
              <a:t>, подразделении компании AT&amp;T. В 1945 году возглавил группу физиков, изучавших свойства полупроводников. Задачей группы стала разработка приборов, способных заменить электронные лампы и электромеханические реле в системе телефонной связи. В 1947 году им удалось получить первую модель транзистора с точечными контактами — полупроводниковый усилитель. В 1951 году </a:t>
            </a:r>
            <a:r>
              <a:rPr lang="ru-RU" sz="1400" dirty="0" err="1">
                <a:solidFill>
                  <a:schemeClr val="tx1"/>
                </a:solidFill>
              </a:rPr>
              <a:t>Шокли</a:t>
            </a:r>
            <a:r>
              <a:rPr lang="ru-RU" sz="1400" dirty="0">
                <a:solidFill>
                  <a:schemeClr val="tx1"/>
                </a:solidFill>
              </a:rPr>
              <a:t> представил первый трехслойный германиевый транзистор, выполнявший те же функции, что и электронная лампа, но имевший гораздо меньшие размеры, более того, он был надежнее и экономичнее, но, увы, цена была слишком высокой. Но в 1954 году физику Гордону </a:t>
            </a:r>
            <a:r>
              <a:rPr lang="ru-RU" sz="1400" dirty="0" err="1">
                <a:solidFill>
                  <a:schemeClr val="tx1"/>
                </a:solidFill>
              </a:rPr>
              <a:t>Тилу</a:t>
            </a:r>
            <a:r>
              <a:rPr lang="ru-RU" sz="1400" dirty="0">
                <a:solidFill>
                  <a:schemeClr val="tx1"/>
                </a:solidFill>
              </a:rPr>
              <a:t>, перешедшему из </a:t>
            </a:r>
            <a:r>
              <a:rPr lang="ru-RU" sz="1400" dirty="0" err="1">
                <a:solidFill>
                  <a:schemeClr val="tx1"/>
                </a:solidFill>
              </a:rPr>
              <a:t>Bell</a:t>
            </a:r>
            <a:r>
              <a:rPr lang="ru-RU" sz="1400" dirty="0">
                <a:solidFill>
                  <a:schemeClr val="tx1"/>
                </a:solidFill>
              </a:rPr>
              <a:t> </a:t>
            </a:r>
            <a:r>
              <a:rPr lang="ru-RU" sz="1400" dirty="0" err="1">
                <a:solidFill>
                  <a:schemeClr val="tx1"/>
                </a:solidFill>
              </a:rPr>
              <a:t>Telephone</a:t>
            </a:r>
            <a:r>
              <a:rPr lang="ru-RU" sz="1400" dirty="0">
                <a:solidFill>
                  <a:schemeClr val="tx1"/>
                </a:solidFill>
              </a:rPr>
              <a:t> </a:t>
            </a:r>
            <a:r>
              <a:rPr lang="ru-RU" sz="1400" dirty="0" err="1">
                <a:solidFill>
                  <a:schemeClr val="tx1"/>
                </a:solidFill>
              </a:rPr>
              <a:t>Laboratories</a:t>
            </a:r>
            <a:r>
              <a:rPr lang="ru-RU" sz="1400" dirty="0">
                <a:solidFill>
                  <a:schemeClr val="tx1"/>
                </a:solidFill>
              </a:rPr>
              <a:t> в </a:t>
            </a:r>
            <a:r>
              <a:rPr lang="ru-RU" sz="1400" dirty="0" err="1">
                <a:solidFill>
                  <a:schemeClr val="tx1"/>
                </a:solidFill>
              </a:rPr>
              <a:t>Texas</a:t>
            </a:r>
            <a:r>
              <a:rPr lang="ru-RU" sz="1400" dirty="0">
                <a:solidFill>
                  <a:schemeClr val="tx1"/>
                </a:solidFill>
              </a:rPr>
              <a:t> </a:t>
            </a:r>
            <a:r>
              <a:rPr lang="ru-RU" sz="1400" dirty="0" err="1">
                <a:solidFill>
                  <a:schemeClr val="tx1"/>
                </a:solidFill>
              </a:rPr>
              <a:t>Instruments</a:t>
            </a:r>
            <a:r>
              <a:rPr lang="ru-RU" sz="1400" dirty="0">
                <a:solidFill>
                  <a:schemeClr val="tx1"/>
                </a:solidFill>
              </a:rPr>
              <a:t>, удалось изготовить транзисторы из дешевого кремния, что снизило их себестоимость и положило начало процессу миниатюризации в электронике.</a:t>
            </a:r>
          </a:p>
          <a:p>
            <a:pPr marL="0" indent="180975" algn="just">
              <a:buNone/>
            </a:pPr>
            <a:r>
              <a:rPr lang="ru-RU" sz="1400" dirty="0">
                <a:solidFill>
                  <a:schemeClr val="tx1"/>
                </a:solidFill>
              </a:rPr>
              <a:t>В 1955 году </a:t>
            </a:r>
            <a:r>
              <a:rPr lang="ru-RU" sz="1400" dirty="0" err="1">
                <a:solidFill>
                  <a:schemeClr val="tx1"/>
                </a:solidFill>
              </a:rPr>
              <a:t>Шокли</a:t>
            </a:r>
            <a:r>
              <a:rPr lang="ru-RU" sz="1400" dirty="0">
                <a:solidFill>
                  <a:schemeClr val="tx1"/>
                </a:solidFill>
              </a:rPr>
              <a:t> покинул </a:t>
            </a:r>
            <a:r>
              <a:rPr lang="ru-RU" sz="1400" dirty="0" err="1">
                <a:solidFill>
                  <a:schemeClr val="tx1"/>
                </a:solidFill>
              </a:rPr>
              <a:t>Bell</a:t>
            </a:r>
            <a:r>
              <a:rPr lang="ru-RU" sz="1400" dirty="0">
                <a:solidFill>
                  <a:schemeClr val="tx1"/>
                </a:solidFill>
              </a:rPr>
              <a:t> </a:t>
            </a:r>
            <a:r>
              <a:rPr lang="ru-RU" sz="1400" dirty="0" err="1">
                <a:solidFill>
                  <a:schemeClr val="tx1"/>
                </a:solidFill>
              </a:rPr>
              <a:t>Telephone</a:t>
            </a:r>
            <a:r>
              <a:rPr lang="ru-RU" sz="1400" dirty="0">
                <a:solidFill>
                  <a:schemeClr val="tx1"/>
                </a:solidFill>
              </a:rPr>
              <a:t> </a:t>
            </a:r>
            <a:r>
              <a:rPr lang="ru-RU" sz="1400" dirty="0" err="1">
                <a:solidFill>
                  <a:schemeClr val="tx1"/>
                </a:solidFill>
              </a:rPr>
              <a:t>Laboratories</a:t>
            </a:r>
            <a:r>
              <a:rPr lang="ru-RU" sz="1400" dirty="0">
                <a:solidFill>
                  <a:schemeClr val="tx1"/>
                </a:solidFill>
              </a:rPr>
              <a:t> и создал собственную фирму по производству полупроводников близ Пало-Альто. За изобретение транзистора в 1956 году </a:t>
            </a:r>
            <a:r>
              <a:rPr lang="ru-RU" sz="1400" dirty="0" err="1">
                <a:solidFill>
                  <a:schemeClr val="tx1"/>
                </a:solidFill>
              </a:rPr>
              <a:t>Шокли</a:t>
            </a:r>
            <a:r>
              <a:rPr lang="ru-RU" sz="1400" dirty="0">
                <a:solidFill>
                  <a:schemeClr val="tx1"/>
                </a:solidFill>
              </a:rPr>
              <a:t> вместе с коллегами Дж. </a:t>
            </a:r>
            <a:r>
              <a:rPr lang="ru-RU" sz="1400" dirty="0" err="1">
                <a:solidFill>
                  <a:schemeClr val="tx1"/>
                </a:solidFill>
              </a:rPr>
              <a:t>Бардином</a:t>
            </a:r>
            <a:r>
              <a:rPr lang="ru-RU" sz="1400" dirty="0">
                <a:solidFill>
                  <a:schemeClr val="tx1"/>
                </a:solidFill>
              </a:rPr>
              <a:t> и У. </a:t>
            </a:r>
            <a:r>
              <a:rPr lang="ru-RU" sz="1400" dirty="0" err="1">
                <a:solidFill>
                  <a:schemeClr val="tx1"/>
                </a:solidFill>
              </a:rPr>
              <a:t>Браттейном</a:t>
            </a:r>
            <a:r>
              <a:rPr lang="ru-RU" sz="1400" dirty="0">
                <a:solidFill>
                  <a:schemeClr val="tx1"/>
                </a:solidFill>
              </a:rPr>
              <a:t> был удостоен Нобелевской премии</a:t>
            </a:r>
            <a:r>
              <a:rPr lang="ru-RU" sz="1400" dirty="0" smtClean="0">
                <a:solidFill>
                  <a:schemeClr val="tx1"/>
                </a:solidFill>
              </a:rPr>
              <a:t>.</a:t>
            </a:r>
            <a:endParaRPr lang="ru-RU" sz="1400" dirty="0">
              <a:solidFill>
                <a:schemeClr val="tx1"/>
              </a:solidFill>
            </a:endParaRPr>
          </a:p>
        </p:txBody>
      </p:sp>
      <p:sp>
        <p:nvSpPr>
          <p:cNvPr id="4" name="Номер слайда 3"/>
          <p:cNvSpPr>
            <a:spLocks noGrp="1"/>
          </p:cNvSpPr>
          <p:nvPr>
            <p:ph type="sldNum" sz="quarter" idx="12"/>
          </p:nvPr>
        </p:nvSpPr>
        <p:spPr>
          <a:xfrm>
            <a:off x="8388424" y="6496273"/>
            <a:ext cx="762000" cy="365125"/>
          </a:xfrm>
        </p:spPr>
        <p:txBody>
          <a:bodyPr/>
          <a:lstStyle/>
          <a:p>
            <a:fld id="{B19B0651-EE4F-4900-A07F-96A6BFA9D0F0}" type="slidenum">
              <a:rPr lang="ru-RU" smtClean="0"/>
              <a:t>181</a:t>
            </a:fld>
            <a:endParaRPr lang="ru-RU"/>
          </a:p>
        </p:txBody>
      </p:sp>
      <p:pic>
        <p:nvPicPr>
          <p:cNvPr id="94210" name="Picture 2" descr="P046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9631" y="8731"/>
            <a:ext cx="804798" cy="8999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483378442"/>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ШЕННОН КЛОД</a:t>
            </a:r>
          </a:p>
        </p:txBody>
      </p:sp>
      <p:sp>
        <p:nvSpPr>
          <p:cNvPr id="3" name="Объект 2"/>
          <p:cNvSpPr>
            <a:spLocks noGrp="1"/>
          </p:cNvSpPr>
          <p:nvPr>
            <p:ph idx="1"/>
          </p:nvPr>
        </p:nvSpPr>
        <p:spPr>
          <a:xfrm>
            <a:off x="827584" y="982960"/>
            <a:ext cx="7543800" cy="4246240"/>
          </a:xfrm>
        </p:spPr>
        <p:txBody>
          <a:bodyPr anchor="t" anchorCtr="0">
            <a:noAutofit/>
          </a:bodyPr>
          <a:lstStyle/>
          <a:p>
            <a:pPr marL="0" indent="180975" algn="just">
              <a:buNone/>
            </a:pPr>
            <a:r>
              <a:rPr lang="ru-RU" sz="1400" dirty="0">
                <a:solidFill>
                  <a:schemeClr val="tx1"/>
                </a:solidFill>
              </a:rPr>
              <a:t>ШЕННОН Клод </a:t>
            </a:r>
            <a:r>
              <a:rPr lang="ru-RU" sz="1400" dirty="0" err="1">
                <a:solidFill>
                  <a:schemeClr val="tx1"/>
                </a:solidFill>
              </a:rPr>
              <a:t>Элвуд</a:t>
            </a:r>
            <a:r>
              <a:rPr lang="ru-RU" sz="1400" dirty="0">
                <a:solidFill>
                  <a:schemeClr val="tx1"/>
                </a:solidFill>
              </a:rPr>
              <a:t> (</a:t>
            </a:r>
            <a:r>
              <a:rPr lang="ru-RU" sz="1400" dirty="0" err="1">
                <a:solidFill>
                  <a:schemeClr val="tx1"/>
                </a:solidFill>
              </a:rPr>
              <a:t>Shannon</a:t>
            </a:r>
            <a:r>
              <a:rPr lang="ru-RU" sz="1400" dirty="0">
                <a:solidFill>
                  <a:schemeClr val="tx1"/>
                </a:solidFill>
              </a:rPr>
              <a:t> </a:t>
            </a:r>
            <a:r>
              <a:rPr lang="ru-RU" sz="1400" dirty="0" err="1">
                <a:solidFill>
                  <a:schemeClr val="tx1"/>
                </a:solidFill>
              </a:rPr>
              <a:t>Claude</a:t>
            </a:r>
            <a:r>
              <a:rPr lang="ru-RU" sz="1400" dirty="0">
                <a:solidFill>
                  <a:schemeClr val="tx1"/>
                </a:solidFill>
              </a:rPr>
              <a:t> </a:t>
            </a:r>
            <a:r>
              <a:rPr lang="ru-RU" sz="1400" dirty="0" err="1">
                <a:solidFill>
                  <a:schemeClr val="tx1"/>
                </a:solidFill>
              </a:rPr>
              <a:t>Elwood</a:t>
            </a:r>
            <a:r>
              <a:rPr lang="ru-RU" sz="1400" dirty="0">
                <a:solidFill>
                  <a:schemeClr val="tx1"/>
                </a:solidFill>
              </a:rPr>
              <a:t>) (р. 1916, </a:t>
            </a:r>
            <a:r>
              <a:rPr lang="ru-RU" sz="1400" dirty="0" err="1">
                <a:solidFill>
                  <a:schemeClr val="tx1"/>
                </a:solidFill>
              </a:rPr>
              <a:t>Гэйлорд</a:t>
            </a:r>
            <a:r>
              <a:rPr lang="ru-RU" sz="1400" dirty="0">
                <a:solidFill>
                  <a:schemeClr val="tx1"/>
                </a:solidFill>
              </a:rPr>
              <a:t>, шт. Мичиган), американский инженер и математик. Один из создателей математической теории информации. Основные труды по теории релейно-контактных схем, математической теории связи, кибернетике.</a:t>
            </a:r>
          </a:p>
          <a:p>
            <a:pPr marL="0" indent="180975" algn="just">
              <a:buNone/>
            </a:pPr>
            <a:r>
              <a:rPr lang="ru-RU" sz="1400" dirty="0">
                <a:solidFill>
                  <a:schemeClr val="tx1"/>
                </a:solidFill>
              </a:rPr>
              <a:t>Учился в </a:t>
            </a:r>
            <a:r>
              <a:rPr lang="ru-RU" sz="1400" dirty="0" err="1">
                <a:solidFill>
                  <a:schemeClr val="tx1"/>
                </a:solidFill>
              </a:rPr>
              <a:t>Мичиганском</a:t>
            </a:r>
            <a:r>
              <a:rPr lang="ru-RU" sz="1400" dirty="0">
                <a:solidFill>
                  <a:schemeClr val="tx1"/>
                </a:solidFill>
              </a:rPr>
              <a:t> университете, где получил два диплома — по математике и по электротехнике. Затем перешел в Массачусетский технологический институт, где работал под руководством профессора </a:t>
            </a:r>
            <a:r>
              <a:rPr lang="ru-RU" sz="1400" dirty="0" err="1">
                <a:solidFill>
                  <a:schemeClr val="tx1"/>
                </a:solidFill>
              </a:rPr>
              <a:t>Ванневара</a:t>
            </a:r>
            <a:r>
              <a:rPr lang="ru-RU" sz="1400" dirty="0">
                <a:solidFill>
                  <a:schemeClr val="tx1"/>
                </a:solidFill>
              </a:rPr>
              <a:t> Буша на его дифференциальном анализаторе. В 1938 году защитил докторскую диссертацию, в которой разработал принципы логического устройства компьютера, соединив булеву алгебру с работой электрических схем. Эта работа стала поворотным пунктом в истории развития современной информатики и вычислительной техники. Позднее Шеннон работал в </a:t>
            </a:r>
            <a:r>
              <a:rPr lang="ru-RU" sz="1400" dirty="0" err="1">
                <a:solidFill>
                  <a:schemeClr val="tx1"/>
                </a:solidFill>
              </a:rPr>
              <a:t>Bell</a:t>
            </a:r>
            <a:r>
              <a:rPr lang="ru-RU" sz="1400" dirty="0">
                <a:solidFill>
                  <a:schemeClr val="tx1"/>
                </a:solidFill>
              </a:rPr>
              <a:t> </a:t>
            </a:r>
            <a:r>
              <a:rPr lang="ru-RU" sz="1400" dirty="0" err="1">
                <a:solidFill>
                  <a:schemeClr val="tx1"/>
                </a:solidFill>
              </a:rPr>
              <a:t>Telephone</a:t>
            </a:r>
            <a:r>
              <a:rPr lang="ru-RU" sz="1400" dirty="0">
                <a:solidFill>
                  <a:schemeClr val="tx1"/>
                </a:solidFill>
              </a:rPr>
              <a:t> </a:t>
            </a:r>
            <a:r>
              <a:rPr lang="ru-RU" sz="1400" dirty="0" err="1">
                <a:solidFill>
                  <a:schemeClr val="tx1"/>
                </a:solidFill>
              </a:rPr>
              <a:t>Laboratories</a:t>
            </a:r>
            <a:r>
              <a:rPr lang="ru-RU" sz="1400" dirty="0">
                <a:solidFill>
                  <a:schemeClr val="tx1"/>
                </a:solidFill>
              </a:rPr>
              <a:t>, где применил новые принципы разработки телефонных станций. В 1956 году стал членом ученого совета МТИ.</a:t>
            </a:r>
          </a:p>
          <a:p>
            <a:pPr marL="0" indent="180975" algn="just">
              <a:buNone/>
            </a:pPr>
            <a:r>
              <a:rPr lang="ru-RU" sz="1400" dirty="0">
                <a:solidFill>
                  <a:schemeClr val="tx1"/>
                </a:solidFill>
              </a:rPr>
              <a:t>В 1948 году опубликовал работу «Математическая теория связи», в которой представил свою унифицированную теорию передачи и обработки информации. Информация в этом контексте включала все виды сообщений, включая те, что передаются по нервным волокнам в живых организмах. Шеннон предложил измерять информацию в математическом смысле, сводя ее к выбору между двумя значениями, или двоичными разрядами, — «да» или «нет», заложив таким образом фундамент современной теории связи, которая в настоящее время играет важную роль во многих областях.</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182</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309675820"/>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НЕЙМАН ДЖОН</a:t>
            </a:r>
          </a:p>
        </p:txBody>
      </p:sp>
      <p:sp>
        <p:nvSpPr>
          <p:cNvPr id="3" name="Объект 2"/>
          <p:cNvSpPr>
            <a:spLocks noGrp="1"/>
          </p:cNvSpPr>
          <p:nvPr>
            <p:ph idx="1"/>
          </p:nvPr>
        </p:nvSpPr>
        <p:spPr>
          <a:xfrm>
            <a:off x="755576" y="982960"/>
            <a:ext cx="7615808" cy="5182344"/>
          </a:xfrm>
        </p:spPr>
        <p:txBody>
          <a:bodyPr anchor="t" anchorCtr="0">
            <a:noAutofit/>
          </a:bodyPr>
          <a:lstStyle/>
          <a:p>
            <a:pPr marL="0" indent="180975" algn="just">
              <a:buNone/>
            </a:pPr>
            <a:r>
              <a:rPr lang="ru-RU" sz="900" dirty="0">
                <a:solidFill>
                  <a:schemeClr val="tx1"/>
                </a:solidFill>
              </a:rPr>
              <a:t>НЕЙМАН (</a:t>
            </a:r>
            <a:r>
              <a:rPr lang="ru-RU" sz="900" dirty="0" err="1">
                <a:solidFill>
                  <a:schemeClr val="tx1"/>
                </a:solidFill>
              </a:rPr>
              <a:t>Нойман</a:t>
            </a:r>
            <a:r>
              <a:rPr lang="ru-RU" sz="900" dirty="0">
                <a:solidFill>
                  <a:schemeClr val="tx1"/>
                </a:solidFill>
              </a:rPr>
              <a:t>) (</a:t>
            </a:r>
            <a:r>
              <a:rPr lang="ru-RU" sz="900" dirty="0" err="1">
                <a:solidFill>
                  <a:schemeClr val="tx1"/>
                </a:solidFill>
              </a:rPr>
              <a:t>Neumann</a:t>
            </a:r>
            <a:r>
              <a:rPr lang="ru-RU" sz="900" dirty="0">
                <a:solidFill>
                  <a:schemeClr val="tx1"/>
                </a:solidFill>
              </a:rPr>
              <a:t>) Джон (Янош) фон (3 декабря 1903, Будапешт — 8 февраля 1957, Вашингтон), американский математик и физик. Труды по функциональному анализу, квантовой механике, логике, метеорологии. Внес большой вклад в создание первых ЭВМ и разработку методов их применения. Его теория игр сыграла важную роль в экономике.</a:t>
            </a:r>
          </a:p>
          <a:p>
            <a:pPr marL="0" indent="180975" algn="just">
              <a:buNone/>
            </a:pPr>
            <a:r>
              <a:rPr lang="ru-RU" sz="900" dirty="0">
                <a:solidFill>
                  <a:schemeClr val="tx1"/>
                </a:solidFill>
              </a:rPr>
              <a:t>Изучал химию в Берлинском университете, в 1926 году получил диплом химика в Высшей технической школе в Цюрихе. В том же году в Будапештском университете стал доктором философии, защитив диссертацию по теории множеств. </a:t>
            </a:r>
          </a:p>
          <a:p>
            <a:pPr marL="0" indent="180975" algn="just">
              <a:buNone/>
            </a:pPr>
            <a:r>
              <a:rPr lang="ru-RU" sz="900" dirty="0">
                <a:solidFill>
                  <a:schemeClr val="tx1"/>
                </a:solidFill>
              </a:rPr>
              <a:t>В 1926-29 годах состоял приват-доцентом Берлинского, а в 1929-30 — Гамбургского университетов. Его основные работы того времени связаны с квантовой физикой и теорией операторов. Благодаря этим работам квантовая физика и теория операторов стали считаться двумя аспектами одного предмета.</a:t>
            </a:r>
          </a:p>
          <a:p>
            <a:pPr marL="0" indent="180975" algn="just">
              <a:buNone/>
            </a:pPr>
            <a:r>
              <a:rPr lang="ru-RU" sz="900" dirty="0">
                <a:solidFill>
                  <a:schemeClr val="tx1"/>
                </a:solidFill>
              </a:rPr>
              <a:t>В 1930 году фон Нейман посетил с лекциями Принстонский университет в Нью-Джерси, а в 1931 был принят туда профессором. В 1932 он дал точную формулировку и доказательство эргодической гипотезы в математической статистике. В 1932 году была опубликована его книга «Математические обоснования квантовой механики», которая стала классическим учебным пособием. </a:t>
            </a:r>
          </a:p>
          <a:p>
            <a:pPr marL="0" indent="180975" algn="just">
              <a:buNone/>
            </a:pPr>
            <a:r>
              <a:rPr lang="ru-RU" sz="900" dirty="0">
                <a:solidFill>
                  <a:schemeClr val="tx1"/>
                </a:solidFill>
              </a:rPr>
              <a:t>В 1933 году фон Нейман становится профессором вновь созданного Принстонского института перспективных научных исследований, в котором проработал до конца жизни. </a:t>
            </a:r>
          </a:p>
          <a:p>
            <a:pPr marL="0" indent="180975" algn="just">
              <a:buNone/>
            </a:pPr>
            <a:r>
              <a:rPr lang="ru-RU" sz="900" dirty="0">
                <a:solidFill>
                  <a:schemeClr val="tx1"/>
                </a:solidFill>
              </a:rPr>
              <a:t>Во второй половине 1930-х в совместно с Ф. Дж. </a:t>
            </a:r>
            <a:r>
              <a:rPr lang="ru-RU" sz="900" dirty="0" err="1">
                <a:solidFill>
                  <a:schemeClr val="tx1"/>
                </a:solidFill>
              </a:rPr>
              <a:t>Мюрреем</a:t>
            </a:r>
            <a:r>
              <a:rPr lang="ru-RU" sz="900" dirty="0">
                <a:solidFill>
                  <a:schemeClr val="tx1"/>
                </a:solidFill>
              </a:rPr>
              <a:t> фон Нейман опубликовал ряд работ по кольцам операторов, положив начало так называемой алгебре Неймана, которая впоследствии стала одним из главных инструментов для квантовых исследований. </a:t>
            </a:r>
          </a:p>
          <a:p>
            <a:pPr marL="0" indent="180975" algn="just">
              <a:buNone/>
            </a:pPr>
            <a:r>
              <a:rPr lang="ru-RU" sz="900" dirty="0">
                <a:solidFill>
                  <a:schemeClr val="tx1"/>
                </a:solidFill>
              </a:rPr>
              <a:t>В 1937 году фон Нейман принял гражданство США. Во время Второй мировой войны он служил консультантом в атомном центре в Лос-Аламосе, где рассчитал взрывной метод детонации ядерной бомбы и участвовал в разработке водородной бомбы. В марте 1955 года он стал членом американской комиссии по атомной энергии.</a:t>
            </a:r>
          </a:p>
          <a:p>
            <a:pPr marL="0" indent="180975" algn="just">
              <a:buNone/>
            </a:pPr>
            <a:r>
              <a:rPr lang="ru-RU" sz="900" dirty="0">
                <a:solidFill>
                  <a:schemeClr val="tx1"/>
                </a:solidFill>
              </a:rPr>
              <a:t>Из 150 трудов фон Неймана лишь 20 касаются проблем физики, остальные же равным образом распределены между чистой математикой и ее практическими приложениями, в том числе теорией игр и компьютерной теорией. </a:t>
            </a:r>
          </a:p>
          <a:p>
            <a:pPr marL="0" indent="180975" algn="just">
              <a:buNone/>
            </a:pPr>
            <a:r>
              <a:rPr lang="ru-RU" sz="900" dirty="0">
                <a:solidFill>
                  <a:schemeClr val="tx1"/>
                </a:solidFill>
              </a:rPr>
              <a:t>Фон Нейману принадлежат новаторские работы по компьютерной теории, связанные с логической организацией компьютеров, проблемами функционирования машинной памяти, имитацией случайности, проблемами самовоспроизводящихся систем. В 1944 году присоединился к группе Мокли и </a:t>
            </a:r>
            <a:r>
              <a:rPr lang="ru-RU" sz="900" dirty="0" err="1">
                <a:solidFill>
                  <a:schemeClr val="tx1"/>
                </a:solidFill>
              </a:rPr>
              <a:t>Эккерта</a:t>
            </a:r>
            <a:r>
              <a:rPr lang="ru-RU" sz="900" dirty="0">
                <a:solidFill>
                  <a:schemeClr val="tx1"/>
                </a:solidFill>
              </a:rPr>
              <a:t>, занятой созданием машины ENIAC, в качестве консультанта по математическим вопросам. Тем временем в группе началась разработка новой модели, EDVAC, которая, в отличие от предыдущей, могла бы хранить программы в своей внутренней памяти. В 1945 году Нейман опубликовал «Предварительный доклад о машине EDVAC», в котором описывалась сама машина и ее логические свойства. Описанная Нейманом архитектура компьютера получила название «фон Неймановской», и таким образом ему было приписано авторство всего проекта. Это вылилось впоследствии в судебное разбирательство о праве на патент и привело к тому, что </a:t>
            </a:r>
            <a:r>
              <a:rPr lang="ru-RU" sz="900" dirty="0" err="1">
                <a:solidFill>
                  <a:schemeClr val="tx1"/>
                </a:solidFill>
              </a:rPr>
              <a:t>Эккерт</a:t>
            </a:r>
            <a:r>
              <a:rPr lang="ru-RU" sz="900" dirty="0">
                <a:solidFill>
                  <a:schemeClr val="tx1"/>
                </a:solidFill>
              </a:rPr>
              <a:t> и Мокли покинули лабораторию и основали собственную фирму. Тем не менее, «архитектура фон Неймана» была положена в основу всех последующих моделей компьютеров. В 1952 году Нейман разработал первый компьютер, использующий программы, записанные на гибком носителе, MANIAC I.</a:t>
            </a:r>
          </a:p>
          <a:p>
            <a:pPr marL="0" indent="180975" algn="just">
              <a:buNone/>
            </a:pPr>
            <a:r>
              <a:rPr lang="ru-RU" sz="900" dirty="0">
                <a:solidFill>
                  <a:schemeClr val="tx1"/>
                </a:solidFill>
              </a:rPr>
              <a:t>В 1956 Комиссия по атомной энергии наградила его премией </a:t>
            </a:r>
            <a:r>
              <a:rPr lang="ru-RU" sz="900" dirty="0" err="1">
                <a:solidFill>
                  <a:schemeClr val="tx1"/>
                </a:solidFill>
              </a:rPr>
              <a:t>Энрико</a:t>
            </a:r>
            <a:r>
              <a:rPr lang="ru-RU" sz="900" dirty="0">
                <a:solidFill>
                  <a:schemeClr val="tx1"/>
                </a:solidFill>
              </a:rPr>
              <a:t> Ферми за выдающийся вклад в компьютерную теорию и практику.</a:t>
            </a:r>
          </a:p>
          <a:p>
            <a:pPr marL="0" indent="180975" algn="just">
              <a:buNone/>
            </a:pPr>
            <a:r>
              <a:rPr lang="ru-RU" sz="900" dirty="0">
                <a:solidFill>
                  <a:schemeClr val="tx1"/>
                </a:solidFill>
              </a:rPr>
              <a:t>Одной из его идей, для разработки которой Нейман предлагал использовать компьютерные расчеты, было потепление климата на Земле, которое можно вызвать, покрыв краской полярные льды и уменьшив таким образом отражение ими солнечной энергии, так что климат в Исландии должен был стать таким же, как на Гавайях.</a:t>
            </a:r>
          </a:p>
          <a:p>
            <a:pPr marL="0" indent="180975" algn="just">
              <a:buNone/>
            </a:pPr>
            <a:r>
              <a:rPr lang="ru-RU" sz="900" dirty="0">
                <a:solidFill>
                  <a:schemeClr val="tx1"/>
                </a:solidFill>
              </a:rPr>
              <a:t>Секретом успеха Неймана иногда считают его «аксиоматический метод». Он рассматривал предмет, сконцентрировавшись на его основных свойствах (аксиомах), из которых вытекает все остальное.</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183</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2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8424" y="6742"/>
            <a:ext cx="755576" cy="84399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947402691"/>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МОКЛИ ДЖОН</a:t>
            </a:r>
          </a:p>
        </p:txBody>
      </p:sp>
      <p:sp>
        <p:nvSpPr>
          <p:cNvPr id="3" name="Объект 2"/>
          <p:cNvSpPr>
            <a:spLocks noGrp="1"/>
          </p:cNvSpPr>
          <p:nvPr>
            <p:ph idx="1"/>
          </p:nvPr>
        </p:nvSpPr>
        <p:spPr>
          <a:xfrm>
            <a:off x="755576" y="982960"/>
            <a:ext cx="7615808" cy="5110336"/>
          </a:xfrm>
        </p:spPr>
        <p:txBody>
          <a:bodyPr anchor="t" anchorCtr="0">
            <a:noAutofit/>
          </a:bodyPr>
          <a:lstStyle/>
          <a:p>
            <a:pPr marL="0" indent="180975" algn="just">
              <a:buNone/>
            </a:pPr>
            <a:r>
              <a:rPr lang="ru-RU" sz="1200" dirty="0">
                <a:solidFill>
                  <a:schemeClr val="tx1"/>
                </a:solidFill>
              </a:rPr>
              <a:t>МОКЛИ Джон Уильям (</a:t>
            </a:r>
            <a:r>
              <a:rPr lang="ru-RU" sz="1200" dirty="0" err="1">
                <a:solidFill>
                  <a:schemeClr val="tx1"/>
                </a:solidFill>
              </a:rPr>
              <a:t>Mauchly</a:t>
            </a:r>
            <a:r>
              <a:rPr lang="ru-RU" sz="1200" dirty="0">
                <a:solidFill>
                  <a:schemeClr val="tx1"/>
                </a:solidFill>
              </a:rPr>
              <a:t> </a:t>
            </a:r>
            <a:r>
              <a:rPr lang="ru-RU" sz="1200" dirty="0" err="1">
                <a:solidFill>
                  <a:schemeClr val="tx1"/>
                </a:solidFill>
              </a:rPr>
              <a:t>John</a:t>
            </a:r>
            <a:r>
              <a:rPr lang="ru-RU" sz="1200" dirty="0">
                <a:solidFill>
                  <a:schemeClr val="tx1"/>
                </a:solidFill>
              </a:rPr>
              <a:t> </a:t>
            </a:r>
            <a:r>
              <a:rPr lang="ru-RU" sz="1200" dirty="0" err="1">
                <a:solidFill>
                  <a:schemeClr val="tx1"/>
                </a:solidFill>
              </a:rPr>
              <a:t>William</a:t>
            </a:r>
            <a:r>
              <a:rPr lang="ru-RU" sz="1200" dirty="0">
                <a:solidFill>
                  <a:schemeClr val="tx1"/>
                </a:solidFill>
              </a:rPr>
              <a:t>) (30 августа 1907, </a:t>
            </a:r>
            <a:r>
              <a:rPr lang="ru-RU" sz="1200" dirty="0" err="1">
                <a:solidFill>
                  <a:schemeClr val="tx1"/>
                </a:solidFill>
              </a:rPr>
              <a:t>Цинциннатти</a:t>
            </a:r>
            <a:r>
              <a:rPr lang="ru-RU" sz="1200" dirty="0">
                <a:solidFill>
                  <a:schemeClr val="tx1"/>
                </a:solidFill>
              </a:rPr>
              <a:t>, шт. Огайо — 8 января 1980, </a:t>
            </a:r>
            <a:r>
              <a:rPr lang="ru-RU" sz="1200" dirty="0" err="1">
                <a:solidFill>
                  <a:schemeClr val="tx1"/>
                </a:solidFill>
              </a:rPr>
              <a:t>Эмблер</a:t>
            </a:r>
            <a:r>
              <a:rPr lang="ru-RU" sz="1200" dirty="0">
                <a:solidFill>
                  <a:schemeClr val="tx1"/>
                </a:solidFill>
              </a:rPr>
              <a:t>, шт. Пенсильвания), американский физик и инженер, изобретатель (1946, совместно с Пр. </a:t>
            </a:r>
            <a:r>
              <a:rPr lang="ru-RU" sz="1200" dirty="0" err="1">
                <a:solidFill>
                  <a:schemeClr val="tx1"/>
                </a:solidFill>
              </a:rPr>
              <a:t>Эккертом</a:t>
            </a:r>
            <a:r>
              <a:rPr lang="ru-RU" sz="1200" dirty="0">
                <a:solidFill>
                  <a:schemeClr val="tx1"/>
                </a:solidFill>
              </a:rPr>
              <a:t>) первого универсального компьютера «</a:t>
            </a:r>
            <a:r>
              <a:rPr lang="ru-RU" sz="1200" dirty="0" err="1">
                <a:solidFill>
                  <a:schemeClr val="tx1"/>
                </a:solidFill>
              </a:rPr>
              <a:t>Эниак</a:t>
            </a:r>
            <a:r>
              <a:rPr lang="ru-RU" sz="1200" dirty="0">
                <a:solidFill>
                  <a:schemeClr val="tx1"/>
                </a:solidFill>
              </a:rPr>
              <a:t>» </a:t>
            </a:r>
            <a:r>
              <a:rPr lang="ru-RU" sz="1200" dirty="0" smtClean="0">
                <a:solidFill>
                  <a:schemeClr val="tx1"/>
                </a:solidFill>
              </a:rPr>
              <a:t>(«ENIAC»).</a:t>
            </a:r>
            <a:endParaRPr lang="ru-RU" sz="1200" dirty="0">
              <a:solidFill>
                <a:schemeClr val="tx1"/>
              </a:solidFill>
            </a:endParaRPr>
          </a:p>
          <a:p>
            <a:pPr marL="0" indent="180975" algn="just">
              <a:buNone/>
            </a:pPr>
            <a:r>
              <a:rPr lang="ru-RU" sz="1200" dirty="0">
                <a:solidFill>
                  <a:schemeClr val="tx1"/>
                </a:solidFill>
              </a:rPr>
              <a:t>Преподавал электротехнику в </a:t>
            </a:r>
            <a:r>
              <a:rPr lang="ru-RU" sz="1200" dirty="0" err="1">
                <a:solidFill>
                  <a:schemeClr val="tx1"/>
                </a:solidFill>
              </a:rPr>
              <a:t>Пенсильванском</a:t>
            </a:r>
            <a:r>
              <a:rPr lang="ru-RU" sz="1200" dirty="0">
                <a:solidFill>
                  <a:schemeClr val="tx1"/>
                </a:solidFill>
              </a:rPr>
              <a:t> университете в Филадельфии. Во время Второй Мировой войны вместе с </a:t>
            </a:r>
            <a:r>
              <a:rPr lang="ru-RU" sz="1200" dirty="0" err="1">
                <a:solidFill>
                  <a:schemeClr val="tx1"/>
                </a:solidFill>
              </a:rPr>
              <a:t>Эккертом</a:t>
            </a:r>
            <a:r>
              <a:rPr lang="ru-RU" sz="1200" dirty="0">
                <a:solidFill>
                  <a:schemeClr val="tx1"/>
                </a:solidFill>
              </a:rPr>
              <a:t> занялся проблемой ускорения пересчета артиллерийских огневых таблиц для вооруженных сил США.</a:t>
            </a:r>
          </a:p>
          <a:p>
            <a:pPr marL="0" indent="180975" algn="just">
              <a:buNone/>
            </a:pPr>
            <a:r>
              <a:rPr lang="ru-RU" sz="1200" dirty="0">
                <a:solidFill>
                  <a:schemeClr val="tx1"/>
                </a:solidFill>
              </a:rPr>
              <a:t>В результате была предложена конструкция универсального цифрового компьютера, который мог оперировать закодированными данными. Использовав разработки Дж. </a:t>
            </a:r>
            <a:r>
              <a:rPr lang="ru-RU" sz="1200" dirty="0" err="1">
                <a:solidFill>
                  <a:schemeClr val="tx1"/>
                </a:solidFill>
              </a:rPr>
              <a:t>Атанасоффа</a:t>
            </a:r>
            <a:r>
              <a:rPr lang="ru-RU" sz="1200" dirty="0">
                <a:solidFill>
                  <a:schemeClr val="tx1"/>
                </a:solidFill>
              </a:rPr>
              <a:t>, коллеги к 1946 году завершили создание модели «</a:t>
            </a:r>
            <a:r>
              <a:rPr lang="ru-RU" sz="1200" dirty="0" err="1">
                <a:solidFill>
                  <a:schemeClr val="tx1"/>
                </a:solidFill>
              </a:rPr>
              <a:t>Эниак</a:t>
            </a:r>
            <a:r>
              <a:rPr lang="ru-RU" sz="1200" dirty="0" smtClean="0">
                <a:solidFill>
                  <a:schemeClr val="tx1"/>
                </a:solidFill>
              </a:rPr>
              <a:t>», </a:t>
            </a:r>
            <a:r>
              <a:rPr lang="ru-RU" sz="1200" dirty="0">
                <a:solidFill>
                  <a:schemeClr val="tx1"/>
                </a:solidFill>
              </a:rPr>
              <a:t>огромной машины, которая состояла из более 18 тысяч электронных ламп. Вес машины составлял 30 тонн, она требовала для размещения 170 м2. Машина оперировала двоичными числами и могла производить 5000 операций сложения или 300 операций умножения в секунду. Впервые эта машина была применена при баллистических военных исследованиях на </a:t>
            </a:r>
            <a:r>
              <a:rPr lang="ru-RU" sz="1200" dirty="0" err="1">
                <a:solidFill>
                  <a:schemeClr val="tx1"/>
                </a:solidFill>
              </a:rPr>
              <a:t>Абердинском</a:t>
            </a:r>
            <a:r>
              <a:rPr lang="ru-RU" sz="1200" dirty="0">
                <a:solidFill>
                  <a:schemeClr val="tx1"/>
                </a:solidFill>
              </a:rPr>
              <a:t> испытательном полигоне в 1947 году.</a:t>
            </a:r>
          </a:p>
          <a:p>
            <a:pPr marL="0" indent="180975" algn="just">
              <a:buNone/>
            </a:pPr>
            <a:r>
              <a:rPr lang="ru-RU" sz="1200" dirty="0">
                <a:solidFill>
                  <a:schemeClr val="tx1"/>
                </a:solidFill>
              </a:rPr>
              <a:t>В 1948 Мокли и </a:t>
            </a:r>
            <a:r>
              <a:rPr lang="ru-RU" sz="1200" dirty="0" err="1">
                <a:solidFill>
                  <a:schemeClr val="tx1"/>
                </a:solidFill>
              </a:rPr>
              <a:t>Эккерт</a:t>
            </a:r>
            <a:r>
              <a:rPr lang="ru-RU" sz="1200" dirty="0">
                <a:solidFill>
                  <a:schemeClr val="tx1"/>
                </a:solidFill>
              </a:rPr>
              <a:t> основали компанию по производству компьютеров, которая через год представила бинарный автоматический вычислитель </a:t>
            </a:r>
            <a:r>
              <a:rPr lang="ru-RU" sz="1200" dirty="0" smtClean="0">
                <a:solidFill>
                  <a:schemeClr val="tx1"/>
                </a:solidFill>
              </a:rPr>
              <a:t>(«BINAC»), </a:t>
            </a:r>
            <a:r>
              <a:rPr lang="ru-RU" sz="1200" dirty="0">
                <a:solidFill>
                  <a:schemeClr val="tx1"/>
                </a:solidFill>
              </a:rPr>
              <a:t>в котором вместо перфокарт уже использовалась магнитная лента. Мокли предложил идею такой системы кодирования, которая позволяла бы машине воспринимать алгебраические уравнения, записанные в традиционной форме.</a:t>
            </a:r>
          </a:p>
          <a:p>
            <a:pPr marL="0" indent="180975" algn="just">
              <a:buNone/>
            </a:pPr>
            <a:r>
              <a:rPr lang="ru-RU" sz="1200" dirty="0">
                <a:solidFill>
                  <a:schemeClr val="tx1"/>
                </a:solidFill>
              </a:rPr>
              <a:t>В 1950 году фирма </a:t>
            </a:r>
            <a:r>
              <a:rPr lang="ru-RU" sz="1200" dirty="0" err="1">
                <a:solidFill>
                  <a:schemeClr val="tx1"/>
                </a:solidFill>
              </a:rPr>
              <a:t>Эккерта</a:t>
            </a:r>
            <a:r>
              <a:rPr lang="ru-RU" sz="1200" dirty="0">
                <a:solidFill>
                  <a:schemeClr val="tx1"/>
                </a:solidFill>
              </a:rPr>
              <a:t> и Мокли была приобретена компанией «Ремингтон Рэнд» (позднее «</a:t>
            </a:r>
            <a:r>
              <a:rPr lang="ru-RU" sz="1200" dirty="0" err="1">
                <a:solidFill>
                  <a:schemeClr val="tx1"/>
                </a:solidFill>
              </a:rPr>
              <a:t>Сперри</a:t>
            </a:r>
            <a:r>
              <a:rPr lang="ru-RU" sz="1200" dirty="0">
                <a:solidFill>
                  <a:schemeClr val="tx1"/>
                </a:solidFill>
              </a:rPr>
              <a:t> Рэнд </a:t>
            </a:r>
            <a:r>
              <a:rPr lang="ru-RU" sz="1200" dirty="0" err="1">
                <a:solidFill>
                  <a:schemeClr val="tx1"/>
                </a:solidFill>
              </a:rPr>
              <a:t>корпорейшн</a:t>
            </a:r>
            <a:r>
              <a:rPr lang="ru-RU" sz="1200" dirty="0">
                <a:solidFill>
                  <a:schemeClr val="tx1"/>
                </a:solidFill>
              </a:rPr>
              <a:t>»).</a:t>
            </a:r>
          </a:p>
          <a:p>
            <a:pPr marL="0" indent="180975" algn="just">
              <a:buNone/>
            </a:pPr>
            <a:r>
              <a:rPr lang="ru-RU" sz="1200" dirty="0">
                <a:solidFill>
                  <a:schemeClr val="tx1"/>
                </a:solidFill>
              </a:rPr>
              <a:t>Третьим компьютером Мокли и </a:t>
            </a:r>
            <a:r>
              <a:rPr lang="ru-RU" sz="1200" dirty="0" err="1">
                <a:solidFill>
                  <a:schemeClr val="tx1"/>
                </a:solidFill>
              </a:rPr>
              <a:t>Эккерта</a:t>
            </a:r>
            <a:r>
              <a:rPr lang="ru-RU" sz="1200" dirty="0">
                <a:solidFill>
                  <a:schemeClr val="tx1"/>
                </a:solidFill>
              </a:rPr>
              <a:t> стал UNIVAC I, созданный специально для коммерческих расчетов. Он мог свободно обрабатывать как цифровую, так и символьную информацию. Первый экземпляр машины был передан в Бюро переписи населения США. Затем было разработано много различных моделей UNIVAC, которые нашли применение в других сферах деятельности. Таким образом, UNIVAC стал первым серийным компьютером. </a:t>
            </a:r>
          </a:p>
          <a:p>
            <a:pPr marL="0" indent="180975" algn="just">
              <a:buNone/>
            </a:pPr>
            <a:r>
              <a:rPr lang="ru-RU" sz="1200" dirty="0">
                <a:solidFill>
                  <a:schemeClr val="tx1"/>
                </a:solidFill>
              </a:rPr>
              <a:t>За достижения на компьютерном поприще Мокли был удостоен многих наград. В 1959-65 он занимал пост президента и в 1965-69 — председателя правления </a:t>
            </a:r>
            <a:r>
              <a:rPr lang="ru-RU" sz="1200" dirty="0" err="1">
                <a:solidFill>
                  <a:schemeClr val="tx1"/>
                </a:solidFill>
              </a:rPr>
              <a:t>Mauchly</a:t>
            </a:r>
            <a:r>
              <a:rPr lang="ru-RU" sz="1200" dirty="0">
                <a:solidFill>
                  <a:schemeClr val="tx1"/>
                </a:solidFill>
              </a:rPr>
              <a:t> </a:t>
            </a:r>
            <a:r>
              <a:rPr lang="ru-RU" sz="1200" dirty="0" err="1">
                <a:solidFill>
                  <a:schemeClr val="tx1"/>
                </a:solidFill>
              </a:rPr>
              <a:t>Associates</a:t>
            </a:r>
            <a:r>
              <a:rPr lang="ru-RU" sz="1200" dirty="0">
                <a:solidFill>
                  <a:schemeClr val="tx1"/>
                </a:solidFill>
              </a:rPr>
              <a:t>, </a:t>
            </a:r>
            <a:r>
              <a:rPr lang="ru-RU" sz="1200" dirty="0" err="1">
                <a:solidFill>
                  <a:schemeClr val="tx1"/>
                </a:solidFill>
              </a:rPr>
              <a:t>Inc</a:t>
            </a:r>
            <a:r>
              <a:rPr lang="ru-RU" sz="1200" dirty="0">
                <a:solidFill>
                  <a:schemeClr val="tx1"/>
                </a:solidFill>
              </a:rPr>
              <a:t>., в 1968-80 — президента </a:t>
            </a:r>
            <a:r>
              <a:rPr lang="ru-RU" sz="1200" dirty="0" err="1">
                <a:solidFill>
                  <a:schemeClr val="tx1"/>
                </a:solidFill>
              </a:rPr>
              <a:t>Dynatrend</a:t>
            </a:r>
            <a:r>
              <a:rPr lang="ru-RU" sz="1200" dirty="0">
                <a:solidFill>
                  <a:schemeClr val="tx1"/>
                </a:solidFill>
              </a:rPr>
              <a:t> </a:t>
            </a:r>
            <a:r>
              <a:rPr lang="ru-RU" sz="1200" dirty="0" err="1">
                <a:solidFill>
                  <a:schemeClr val="tx1"/>
                </a:solidFill>
              </a:rPr>
              <a:t>Inc</a:t>
            </a:r>
            <a:r>
              <a:rPr lang="ru-RU" sz="1200" dirty="0">
                <a:solidFill>
                  <a:schemeClr val="tx1"/>
                </a:solidFill>
              </a:rPr>
              <a:t>., в 1970-80 — президента </a:t>
            </a:r>
            <a:r>
              <a:rPr lang="ru-RU" sz="1200" dirty="0" err="1">
                <a:solidFill>
                  <a:schemeClr val="tx1"/>
                </a:solidFill>
              </a:rPr>
              <a:t>Marketrend</a:t>
            </a:r>
            <a:r>
              <a:rPr lang="ru-RU" sz="1200" dirty="0">
                <a:solidFill>
                  <a:schemeClr val="tx1"/>
                </a:solidFill>
              </a:rPr>
              <a:t> </a:t>
            </a:r>
            <a:r>
              <a:rPr lang="ru-RU" sz="1200" dirty="0" err="1">
                <a:solidFill>
                  <a:schemeClr val="tx1"/>
                </a:solidFill>
              </a:rPr>
              <a:t>Inc</a:t>
            </a:r>
            <a:r>
              <a:rPr lang="ru-RU" sz="1200" dirty="0">
                <a:solidFill>
                  <a:schemeClr val="tx1"/>
                </a:solidFill>
              </a:rPr>
              <a:t>.</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184</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12810189"/>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НОЙС РОБЕРТ</a:t>
            </a:r>
          </a:p>
        </p:txBody>
      </p:sp>
      <p:sp>
        <p:nvSpPr>
          <p:cNvPr id="3" name="Объект 2"/>
          <p:cNvSpPr>
            <a:spLocks noGrp="1"/>
          </p:cNvSpPr>
          <p:nvPr>
            <p:ph idx="1"/>
          </p:nvPr>
        </p:nvSpPr>
        <p:spPr>
          <a:xfrm>
            <a:off x="755576" y="982960"/>
            <a:ext cx="7615808" cy="4534272"/>
          </a:xfrm>
        </p:spPr>
        <p:txBody>
          <a:bodyPr anchor="t" anchorCtr="0">
            <a:noAutofit/>
          </a:bodyPr>
          <a:lstStyle/>
          <a:p>
            <a:pPr marL="0" indent="180975" algn="just">
              <a:buNone/>
            </a:pPr>
            <a:r>
              <a:rPr lang="ru-RU" sz="1400" dirty="0">
                <a:solidFill>
                  <a:schemeClr val="tx1"/>
                </a:solidFill>
              </a:rPr>
              <a:t>НОЙС Роберт (</a:t>
            </a:r>
            <a:r>
              <a:rPr lang="ru-RU" sz="1400" dirty="0" err="1">
                <a:solidFill>
                  <a:schemeClr val="tx1"/>
                </a:solidFill>
              </a:rPr>
              <a:t>Noyce</a:t>
            </a:r>
            <a:r>
              <a:rPr lang="ru-RU" sz="1400" dirty="0">
                <a:solidFill>
                  <a:schemeClr val="tx1"/>
                </a:solidFill>
              </a:rPr>
              <a:t> </a:t>
            </a:r>
            <a:r>
              <a:rPr lang="ru-RU" sz="1400" dirty="0" err="1">
                <a:solidFill>
                  <a:schemeClr val="tx1"/>
                </a:solidFill>
              </a:rPr>
              <a:t>Robert</a:t>
            </a:r>
            <a:r>
              <a:rPr lang="ru-RU" sz="1400" dirty="0">
                <a:solidFill>
                  <a:schemeClr val="tx1"/>
                </a:solidFill>
              </a:rPr>
              <a:t> </a:t>
            </a:r>
            <a:r>
              <a:rPr lang="ru-RU" sz="1400" dirty="0" err="1">
                <a:solidFill>
                  <a:schemeClr val="tx1"/>
                </a:solidFill>
              </a:rPr>
              <a:t>Norton</a:t>
            </a:r>
            <a:r>
              <a:rPr lang="ru-RU" sz="1400" dirty="0">
                <a:solidFill>
                  <a:schemeClr val="tx1"/>
                </a:solidFill>
              </a:rPr>
              <a:t>) (12 декабря 1927, </a:t>
            </a:r>
            <a:r>
              <a:rPr lang="ru-RU" sz="1400" dirty="0" err="1">
                <a:solidFill>
                  <a:schemeClr val="tx1"/>
                </a:solidFill>
              </a:rPr>
              <a:t>Берлингтон</a:t>
            </a:r>
            <a:r>
              <a:rPr lang="ru-RU" sz="1400" dirty="0">
                <a:solidFill>
                  <a:schemeClr val="tx1"/>
                </a:solidFill>
              </a:rPr>
              <a:t>, шт. Айова — 3 июня 1990, </a:t>
            </a:r>
            <a:r>
              <a:rPr lang="ru-RU" sz="1400" dirty="0" err="1">
                <a:solidFill>
                  <a:schemeClr val="tx1"/>
                </a:solidFill>
              </a:rPr>
              <a:t>Остин</a:t>
            </a:r>
            <a:r>
              <a:rPr lang="ru-RU" sz="1400" dirty="0">
                <a:solidFill>
                  <a:schemeClr val="tx1"/>
                </a:solidFill>
              </a:rPr>
              <a:t>, шт. Техас), американский инженер, изобретатель (1959) интегральной схемы, системы взаимосвязанных транзисторов на единой кремниевой пластинке, основатель (1968, совместно с Г. Муром) корпорации </a:t>
            </a:r>
            <a:r>
              <a:rPr lang="ru-RU" sz="1400" dirty="0" err="1">
                <a:solidFill>
                  <a:schemeClr val="tx1"/>
                </a:solidFill>
              </a:rPr>
              <a:t>Intel</a:t>
            </a:r>
            <a:r>
              <a:rPr lang="ru-RU" sz="1400" dirty="0">
                <a:solidFill>
                  <a:schemeClr val="tx1"/>
                </a:solidFill>
              </a:rPr>
              <a:t>.</a:t>
            </a:r>
          </a:p>
          <a:p>
            <a:pPr marL="0" indent="180975" algn="just">
              <a:buNone/>
            </a:pPr>
            <a:r>
              <a:rPr lang="ru-RU" sz="1400" dirty="0">
                <a:solidFill>
                  <a:schemeClr val="tx1"/>
                </a:solidFill>
              </a:rPr>
              <a:t>В 1949 году </a:t>
            </a:r>
            <a:r>
              <a:rPr lang="ru-RU" sz="1400" dirty="0" err="1">
                <a:solidFill>
                  <a:schemeClr val="tx1"/>
                </a:solidFill>
              </a:rPr>
              <a:t>Нойс</a:t>
            </a:r>
            <a:r>
              <a:rPr lang="ru-RU" sz="1400" dirty="0">
                <a:solidFill>
                  <a:schemeClr val="tx1"/>
                </a:solidFill>
              </a:rPr>
              <a:t> окончил </a:t>
            </a:r>
            <a:r>
              <a:rPr lang="ru-RU" sz="1400" dirty="0" err="1">
                <a:solidFill>
                  <a:schemeClr val="tx1"/>
                </a:solidFill>
              </a:rPr>
              <a:t>Гриннелл</a:t>
            </a:r>
            <a:r>
              <a:rPr lang="ru-RU" sz="1400" dirty="0">
                <a:solidFill>
                  <a:schemeClr val="tx1"/>
                </a:solidFill>
              </a:rPr>
              <a:t>-колледж в Айове со степенью бакалавра, а в 1953 году стал доктором философии Массачусетского технологического института. В 1956-57 годах работал в полупроводниковой лаборатории изобретателя транзисторов Уильяма </a:t>
            </a:r>
            <a:r>
              <a:rPr lang="ru-RU" sz="1400" dirty="0" err="1">
                <a:solidFill>
                  <a:schemeClr val="tx1"/>
                </a:solidFill>
              </a:rPr>
              <a:t>Шокли</a:t>
            </a:r>
            <a:r>
              <a:rPr lang="ru-RU" sz="1400" dirty="0">
                <a:solidFill>
                  <a:schemeClr val="tx1"/>
                </a:solidFill>
              </a:rPr>
              <a:t>, а затем вместе с семью коллегами уволился и основал одну из первых электронных фирм по производству кремниевых полупроводников — </a:t>
            </a:r>
            <a:r>
              <a:rPr lang="ru-RU" sz="1400" dirty="0" err="1">
                <a:solidFill>
                  <a:schemeClr val="tx1"/>
                </a:solidFill>
              </a:rPr>
              <a:t>Fairchild</a:t>
            </a:r>
            <a:r>
              <a:rPr lang="ru-RU" sz="1400" dirty="0">
                <a:solidFill>
                  <a:schemeClr val="tx1"/>
                </a:solidFill>
              </a:rPr>
              <a:t> </a:t>
            </a:r>
            <a:r>
              <a:rPr lang="ru-RU" sz="1400" dirty="0" err="1">
                <a:solidFill>
                  <a:schemeClr val="tx1"/>
                </a:solidFill>
              </a:rPr>
              <a:t>Semiconductor</a:t>
            </a:r>
            <a:r>
              <a:rPr lang="ru-RU" sz="1400" dirty="0">
                <a:solidFill>
                  <a:schemeClr val="tx1"/>
                </a:solidFill>
              </a:rPr>
              <a:t> (</a:t>
            </a:r>
            <a:r>
              <a:rPr lang="ru-RU" sz="1400" dirty="0" err="1">
                <a:solidFill>
                  <a:schemeClr val="tx1"/>
                </a:solidFill>
              </a:rPr>
              <a:t>Фэрчайлд</a:t>
            </a:r>
            <a:r>
              <a:rPr lang="ru-RU" sz="1400" dirty="0">
                <a:solidFill>
                  <a:schemeClr val="tx1"/>
                </a:solidFill>
              </a:rPr>
              <a:t> </a:t>
            </a:r>
            <a:r>
              <a:rPr lang="ru-RU" sz="1400" dirty="0" err="1">
                <a:solidFill>
                  <a:schemeClr val="tx1"/>
                </a:solidFill>
              </a:rPr>
              <a:t>Семикондактор</a:t>
            </a:r>
            <a:r>
              <a:rPr lang="ru-RU" sz="1400" dirty="0">
                <a:solidFill>
                  <a:schemeClr val="tx1"/>
                </a:solidFill>
              </a:rPr>
              <a:t>), которая дала название Силиконовой долине в Северной Калифорнии. Одновременно, но независимо друг от друга </a:t>
            </a:r>
            <a:r>
              <a:rPr lang="ru-RU" sz="1400" dirty="0" err="1">
                <a:solidFill>
                  <a:schemeClr val="tx1"/>
                </a:solidFill>
              </a:rPr>
              <a:t>Нойс</a:t>
            </a:r>
            <a:r>
              <a:rPr lang="ru-RU" sz="1400" dirty="0">
                <a:solidFill>
                  <a:schemeClr val="tx1"/>
                </a:solidFill>
              </a:rPr>
              <a:t> и </a:t>
            </a:r>
            <a:r>
              <a:rPr lang="ru-RU" sz="1400" dirty="0" err="1">
                <a:solidFill>
                  <a:schemeClr val="tx1"/>
                </a:solidFill>
              </a:rPr>
              <a:t>Килби</a:t>
            </a:r>
            <a:r>
              <a:rPr lang="ru-RU" sz="1400" dirty="0">
                <a:solidFill>
                  <a:schemeClr val="tx1"/>
                </a:solidFill>
              </a:rPr>
              <a:t> изобрели интегральную микросхему. </a:t>
            </a:r>
          </a:p>
          <a:p>
            <a:pPr marL="0" indent="180975" algn="just">
              <a:buNone/>
            </a:pPr>
            <a:r>
              <a:rPr lang="ru-RU" sz="1400" dirty="0">
                <a:solidFill>
                  <a:schemeClr val="tx1"/>
                </a:solidFill>
              </a:rPr>
              <a:t>В 1968 году </a:t>
            </a:r>
            <a:r>
              <a:rPr lang="ru-RU" sz="1400" dirty="0" err="1">
                <a:solidFill>
                  <a:schemeClr val="tx1"/>
                </a:solidFill>
              </a:rPr>
              <a:t>Нойс</a:t>
            </a:r>
            <a:r>
              <a:rPr lang="ru-RU" sz="1400" dirty="0">
                <a:solidFill>
                  <a:schemeClr val="tx1"/>
                </a:solidFill>
              </a:rPr>
              <a:t> и его давний коллега Гордон </a:t>
            </a:r>
            <a:r>
              <a:rPr lang="ru-RU" sz="1400" dirty="0" err="1">
                <a:solidFill>
                  <a:schemeClr val="tx1"/>
                </a:solidFill>
              </a:rPr>
              <a:t>Мур</a:t>
            </a:r>
            <a:r>
              <a:rPr lang="ru-RU" sz="1400" dirty="0">
                <a:solidFill>
                  <a:schemeClr val="tx1"/>
                </a:solidFill>
              </a:rPr>
              <a:t> основали корпорацию </a:t>
            </a:r>
            <a:r>
              <a:rPr lang="ru-RU" sz="1400" dirty="0" err="1">
                <a:solidFill>
                  <a:schemeClr val="tx1"/>
                </a:solidFill>
              </a:rPr>
              <a:t>Intel</a:t>
            </a:r>
            <a:r>
              <a:rPr lang="ru-RU" sz="1400" dirty="0">
                <a:solidFill>
                  <a:schemeClr val="tx1"/>
                </a:solidFill>
              </a:rPr>
              <a:t>. Спустя два года они создали 1103-ю запоминающую микросхему из кремния и </a:t>
            </a:r>
            <a:r>
              <a:rPr lang="ru-RU" sz="1400" dirty="0" err="1">
                <a:solidFill>
                  <a:schemeClr val="tx1"/>
                </a:solidFill>
              </a:rPr>
              <a:t>поликремния</a:t>
            </a:r>
            <a:r>
              <a:rPr lang="ru-RU" sz="1400" dirty="0">
                <a:solidFill>
                  <a:schemeClr val="tx1"/>
                </a:solidFill>
              </a:rPr>
              <a:t>, которая заменила собой прежние малоэффективные керамические сердечники в запоминающих устройствах компьютеров. В 1971 </a:t>
            </a:r>
            <a:r>
              <a:rPr lang="ru-RU" sz="1400" dirty="0" err="1">
                <a:solidFill>
                  <a:schemeClr val="tx1"/>
                </a:solidFill>
              </a:rPr>
              <a:t>Intel</a:t>
            </a:r>
            <a:r>
              <a:rPr lang="ru-RU" sz="1400" dirty="0">
                <a:solidFill>
                  <a:schemeClr val="tx1"/>
                </a:solidFill>
              </a:rPr>
              <a:t> представила микропроцессор, объединяющий в одной микросхеме функции запоминающего устройства и процессора. Вскоре корпорация </a:t>
            </a:r>
            <a:r>
              <a:rPr lang="ru-RU" sz="1400" dirty="0" err="1">
                <a:solidFill>
                  <a:schemeClr val="tx1"/>
                </a:solidFill>
              </a:rPr>
              <a:t>Intel</a:t>
            </a:r>
            <a:r>
              <a:rPr lang="ru-RU" sz="1400" dirty="0">
                <a:solidFill>
                  <a:schemeClr val="tx1"/>
                </a:solidFill>
              </a:rPr>
              <a:t> стала лидером по производству микропроцессоров. В 1988 году </a:t>
            </a:r>
            <a:r>
              <a:rPr lang="ru-RU" sz="1400" dirty="0" err="1">
                <a:solidFill>
                  <a:schemeClr val="tx1"/>
                </a:solidFill>
              </a:rPr>
              <a:t>Нойс</a:t>
            </a:r>
            <a:r>
              <a:rPr lang="ru-RU" sz="1400" dirty="0">
                <a:solidFill>
                  <a:schemeClr val="tx1"/>
                </a:solidFill>
              </a:rPr>
              <a:t> стал президентом корпорации </a:t>
            </a:r>
            <a:r>
              <a:rPr lang="ru-RU" sz="1400" dirty="0" err="1">
                <a:solidFill>
                  <a:schemeClr val="tx1"/>
                </a:solidFill>
              </a:rPr>
              <a:t>Sematech</a:t>
            </a:r>
            <a:r>
              <a:rPr lang="ru-RU" sz="1400" dirty="0">
                <a:solidFill>
                  <a:schemeClr val="tx1"/>
                </a:solidFill>
              </a:rPr>
              <a:t>, исследовательского консорциума, совместно финансируемого промышленным капиталом и правительством США с целью развития передовых технологий в американской полупроводниковой промышленности.</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185</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655057913"/>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smtClean="0"/>
              <a:t>ХЬЮЛЕТТ УИЛЬЯМ </a:t>
            </a:r>
            <a:endParaRPr lang="ru-RU" sz="3200" b="1" dirty="0"/>
          </a:p>
        </p:txBody>
      </p:sp>
      <p:sp>
        <p:nvSpPr>
          <p:cNvPr id="3" name="Объект 2"/>
          <p:cNvSpPr>
            <a:spLocks noGrp="1"/>
          </p:cNvSpPr>
          <p:nvPr>
            <p:ph idx="1"/>
          </p:nvPr>
        </p:nvSpPr>
        <p:spPr>
          <a:xfrm>
            <a:off x="844624" y="982960"/>
            <a:ext cx="7543800" cy="5182344"/>
          </a:xfrm>
        </p:spPr>
        <p:txBody>
          <a:bodyPr anchor="t" anchorCtr="0">
            <a:noAutofit/>
          </a:bodyPr>
          <a:lstStyle/>
          <a:p>
            <a:pPr marL="0" indent="180975" algn="just">
              <a:buNone/>
            </a:pPr>
            <a:r>
              <a:rPr lang="ru-RU" sz="1000" dirty="0">
                <a:solidFill>
                  <a:schemeClr val="tx1"/>
                </a:solidFill>
              </a:rPr>
              <a:t>ХЬЮЛЕТТ Уильям (</a:t>
            </a:r>
            <a:r>
              <a:rPr lang="ru-RU" sz="1000" dirty="0" err="1">
                <a:solidFill>
                  <a:schemeClr val="tx1"/>
                </a:solidFill>
              </a:rPr>
              <a:t>William</a:t>
            </a:r>
            <a:r>
              <a:rPr lang="ru-RU" sz="1000" dirty="0">
                <a:solidFill>
                  <a:schemeClr val="tx1"/>
                </a:solidFill>
              </a:rPr>
              <a:t> R. </a:t>
            </a:r>
            <a:r>
              <a:rPr lang="ru-RU" sz="1000" dirty="0" err="1">
                <a:solidFill>
                  <a:schemeClr val="tx1"/>
                </a:solidFill>
              </a:rPr>
              <a:t>Hewlett</a:t>
            </a:r>
            <a:r>
              <a:rPr lang="ru-RU" sz="1000" dirty="0">
                <a:solidFill>
                  <a:schemeClr val="tx1"/>
                </a:solidFill>
              </a:rPr>
              <a:t>) (р. 20 мая 1913, Энн-</a:t>
            </a:r>
            <a:r>
              <a:rPr lang="ru-RU" sz="1000" dirty="0" err="1">
                <a:solidFill>
                  <a:schemeClr val="tx1"/>
                </a:solidFill>
              </a:rPr>
              <a:t>Арбор</a:t>
            </a:r>
            <a:r>
              <a:rPr lang="ru-RU" sz="1000" dirty="0">
                <a:solidFill>
                  <a:schemeClr val="tx1"/>
                </a:solidFill>
              </a:rPr>
              <a:t>, шт. Мичиган), американский инженер, специалист в области электроники, а также предприниматель, соучредитель и почетный директор в отставке компании </a:t>
            </a:r>
            <a:r>
              <a:rPr lang="ru-RU" sz="1000" dirty="0" err="1">
                <a:solidFill>
                  <a:schemeClr val="tx1"/>
                </a:solidFill>
              </a:rPr>
              <a:t>Hewlett-Packard</a:t>
            </a:r>
            <a:r>
              <a:rPr lang="ru-RU" sz="1000" dirty="0">
                <a:solidFill>
                  <a:schemeClr val="tx1"/>
                </a:solidFill>
              </a:rPr>
              <a:t>, крупнейшего мирового производителя компьютерной и измерительной техники.</a:t>
            </a:r>
          </a:p>
          <a:p>
            <a:pPr marL="0" indent="180975" algn="just">
              <a:buNone/>
            </a:pPr>
            <a:r>
              <a:rPr lang="ru-RU" sz="1000" dirty="0">
                <a:solidFill>
                  <a:schemeClr val="tx1"/>
                </a:solidFill>
              </a:rPr>
              <a:t>Билл </a:t>
            </a:r>
            <a:r>
              <a:rPr lang="ru-RU" sz="1000" dirty="0" err="1">
                <a:solidFill>
                  <a:schemeClr val="tx1"/>
                </a:solidFill>
              </a:rPr>
              <a:t>Хьюлетт</a:t>
            </a:r>
            <a:r>
              <a:rPr lang="ru-RU" sz="1000" dirty="0">
                <a:solidFill>
                  <a:schemeClr val="tx1"/>
                </a:solidFill>
              </a:rPr>
              <a:t> и Дэвид Паккард по праву считаются патриархами знаменитой Силиконовой долины. Они не только основали компанию, в которой сейчас работают свыше 100 тыс. человек, но в значительной степени создали компьютерную индустрию. В созданной ими компании всегда придавалось огромное внимание работе с людьми, а также проблемам повышения их благосостояния. Гибкий стиль управления компании </a:t>
            </a:r>
            <a:r>
              <a:rPr lang="ru-RU" sz="1000" dirty="0" err="1">
                <a:solidFill>
                  <a:schemeClr val="tx1"/>
                </a:solidFill>
              </a:rPr>
              <a:t>Hewlett-Packard</a:t>
            </a:r>
            <a:r>
              <a:rPr lang="ru-RU" sz="1000" dirty="0">
                <a:solidFill>
                  <a:schemeClr val="tx1"/>
                </a:solidFill>
              </a:rPr>
              <a:t> (HP) стал моделью для остальных предприятий Силиконовой долины, а впоследствии и для аналогичных производств за рубежом.</a:t>
            </a:r>
          </a:p>
          <a:p>
            <a:pPr marL="0" indent="180975" algn="just">
              <a:buNone/>
            </a:pPr>
            <a:r>
              <a:rPr lang="ru-RU" sz="1000" dirty="0" err="1">
                <a:solidFill>
                  <a:schemeClr val="tx1"/>
                </a:solidFill>
              </a:rPr>
              <a:t>Хьюлетт</a:t>
            </a:r>
            <a:r>
              <a:rPr lang="ru-RU" sz="1000" dirty="0">
                <a:solidFill>
                  <a:schemeClr val="tx1"/>
                </a:solidFill>
              </a:rPr>
              <a:t> родился в семье врача. Его отец умер, когда мальчику было 12 лет, и, возможно, только поэтому Билл стал не врачом, а инженером. В 1934 году он получил степень бакалавра искусств </a:t>
            </a:r>
            <a:r>
              <a:rPr lang="ru-RU" sz="1000" dirty="0" err="1">
                <a:solidFill>
                  <a:schemeClr val="tx1"/>
                </a:solidFill>
              </a:rPr>
              <a:t>Стэнфордского</a:t>
            </a:r>
            <a:r>
              <a:rPr lang="ru-RU" sz="1000" dirty="0">
                <a:solidFill>
                  <a:schemeClr val="tx1"/>
                </a:solidFill>
              </a:rPr>
              <a:t> университета, там же позднее в 1939 году был удостоен диплома инженера, а в 1936 — диплом электротехника знаменитого Массачусетского технологического института.</a:t>
            </a:r>
          </a:p>
          <a:p>
            <a:pPr marL="0" indent="180975" algn="just">
              <a:buNone/>
            </a:pPr>
            <a:r>
              <a:rPr lang="ru-RU" sz="1000" dirty="0" err="1">
                <a:solidFill>
                  <a:schemeClr val="tx1"/>
                </a:solidFill>
              </a:rPr>
              <a:t>Хьюлетт</a:t>
            </a:r>
            <a:r>
              <a:rPr lang="ru-RU" sz="1000" dirty="0">
                <a:solidFill>
                  <a:schemeClr val="tx1"/>
                </a:solidFill>
              </a:rPr>
              <a:t> и Паккард встретились в 1930 году, будучи студентами </a:t>
            </a:r>
            <a:r>
              <a:rPr lang="ru-RU" sz="1000" dirty="0" err="1">
                <a:solidFill>
                  <a:schemeClr val="tx1"/>
                </a:solidFill>
              </a:rPr>
              <a:t>Стэнфордского</a:t>
            </a:r>
            <a:r>
              <a:rPr lang="ru-RU" sz="1000" dirty="0">
                <a:solidFill>
                  <a:schemeClr val="tx1"/>
                </a:solidFill>
              </a:rPr>
              <a:t> университета. В 1937 году </a:t>
            </a:r>
            <a:r>
              <a:rPr lang="ru-RU" sz="1000" dirty="0" err="1">
                <a:solidFill>
                  <a:schemeClr val="tx1"/>
                </a:solidFill>
              </a:rPr>
              <a:t>Хьюлетт</a:t>
            </a:r>
            <a:r>
              <a:rPr lang="ru-RU" sz="1000" dirty="0">
                <a:solidFill>
                  <a:schemeClr val="tx1"/>
                </a:solidFill>
              </a:rPr>
              <a:t>, Паккард и два их друга под руководством профессора Фреда </a:t>
            </a:r>
            <a:r>
              <a:rPr lang="ru-RU" sz="1000" dirty="0" err="1">
                <a:solidFill>
                  <a:schemeClr val="tx1"/>
                </a:solidFill>
              </a:rPr>
              <a:t>Термана</a:t>
            </a:r>
            <a:r>
              <a:rPr lang="ru-RU" sz="1000" dirty="0">
                <a:solidFill>
                  <a:schemeClr val="tx1"/>
                </a:solidFill>
              </a:rPr>
              <a:t> создали свою первую компанию, оформив через два года свое партнерство. </a:t>
            </a:r>
            <a:r>
              <a:rPr lang="ru-RU" sz="1000" dirty="0" err="1">
                <a:solidFill>
                  <a:schemeClr val="tx1"/>
                </a:solidFill>
              </a:rPr>
              <a:t>Хьюлетт</a:t>
            </a:r>
            <a:r>
              <a:rPr lang="ru-RU" sz="1000" dirty="0">
                <a:solidFill>
                  <a:schemeClr val="tx1"/>
                </a:solidFill>
              </a:rPr>
              <a:t> выиграл по жребию право дать название новоиспеченной компании. Так фирма стала называться </a:t>
            </a:r>
            <a:r>
              <a:rPr lang="ru-RU" sz="1000" dirty="0" err="1">
                <a:solidFill>
                  <a:schemeClr val="tx1"/>
                </a:solidFill>
              </a:rPr>
              <a:t>Hewlett-Packard</a:t>
            </a:r>
            <a:r>
              <a:rPr lang="ru-RU" sz="1000" dirty="0">
                <a:solidFill>
                  <a:schemeClr val="tx1"/>
                </a:solidFill>
              </a:rPr>
              <a:t>.</a:t>
            </a:r>
          </a:p>
          <a:p>
            <a:pPr marL="0" indent="180975" algn="just">
              <a:buNone/>
            </a:pPr>
            <a:r>
              <a:rPr lang="ru-RU" sz="1000" dirty="0" err="1">
                <a:solidFill>
                  <a:schemeClr val="tx1"/>
                </a:solidFill>
              </a:rPr>
              <a:t>Хьюлетт</a:t>
            </a:r>
            <a:r>
              <a:rPr lang="ru-RU" sz="1000" dirty="0">
                <a:solidFill>
                  <a:schemeClr val="tx1"/>
                </a:solidFill>
              </a:rPr>
              <a:t> и Паккард сняли небольшой, в два этажа, дом в Пало-Альто, в гараже которого обосновалась компания, ее первоначальный капитал составлял 538 (!) долларов. </a:t>
            </a:r>
            <a:r>
              <a:rPr lang="ru-RU" sz="1000" dirty="0" err="1">
                <a:solidFill>
                  <a:schemeClr val="tx1"/>
                </a:solidFill>
              </a:rPr>
              <a:t>Хьюлетт</a:t>
            </a:r>
            <a:r>
              <a:rPr lang="ru-RU" sz="1000" dirty="0">
                <a:solidFill>
                  <a:schemeClr val="tx1"/>
                </a:solidFill>
              </a:rPr>
              <a:t> являлся генератором идей, а Паккард выполнял функции администратора новой компании. Сегодня на стене этого гаража красуется табличка «Здесь начиналась Силиконовая долина», а сам гараж стал неотъемлемой достопримечательностью Калифорнии.</a:t>
            </a:r>
          </a:p>
          <a:p>
            <a:pPr marL="0" indent="180975" algn="just">
              <a:buNone/>
            </a:pPr>
            <a:r>
              <a:rPr lang="ru-RU" sz="1000" dirty="0" err="1">
                <a:solidFill>
                  <a:schemeClr val="tx1"/>
                </a:solidFill>
              </a:rPr>
              <a:t>Хьюлетт</a:t>
            </a:r>
            <a:r>
              <a:rPr lang="ru-RU" sz="1000" dirty="0">
                <a:solidFill>
                  <a:schemeClr val="tx1"/>
                </a:solidFill>
              </a:rPr>
              <a:t> принимал активное участие в управлении компанией вплоть до 1987 года, за исключением того времени, когда он служил офицером во время Второй мировой войны. Его последним военным поручением было участие в работе специальной американской команды, которая инспектировала предприятия японской промышленности сразу после войны.</a:t>
            </a:r>
          </a:p>
          <a:p>
            <a:pPr marL="0" indent="180975" algn="just">
              <a:buNone/>
            </a:pPr>
            <a:r>
              <a:rPr lang="ru-RU" sz="1000" dirty="0">
                <a:solidFill>
                  <a:schemeClr val="tx1"/>
                </a:solidFill>
              </a:rPr>
              <a:t>В 1947 году, вскоре после возвращения в Пало-Альто, </a:t>
            </a:r>
            <a:r>
              <a:rPr lang="ru-RU" sz="1000" dirty="0" err="1">
                <a:solidFill>
                  <a:schemeClr val="tx1"/>
                </a:solidFill>
              </a:rPr>
              <a:t>Хьюлетт</a:t>
            </a:r>
            <a:r>
              <a:rPr lang="ru-RU" sz="1000" dirty="0">
                <a:solidFill>
                  <a:schemeClr val="tx1"/>
                </a:solidFill>
              </a:rPr>
              <a:t> был избран вице-президентом HP, затем исполнительным вице-президентом (1957), президентом (1964), а в 1969 — главным исполнительным директором.</a:t>
            </a:r>
          </a:p>
          <a:p>
            <a:pPr marL="0" indent="180975" algn="just">
              <a:buNone/>
            </a:pPr>
            <a:r>
              <a:rPr lang="ru-RU" sz="1000" dirty="0">
                <a:solidFill>
                  <a:schemeClr val="tx1"/>
                </a:solidFill>
              </a:rPr>
              <a:t>В 1978 году он оставил свой пост, чтобы обеспечить преемственность управления. С 1987 года </a:t>
            </a:r>
            <a:r>
              <a:rPr lang="ru-RU" sz="1000" dirty="0" err="1">
                <a:solidFill>
                  <a:schemeClr val="tx1"/>
                </a:solidFill>
              </a:rPr>
              <a:t>Хьюлетт</a:t>
            </a:r>
            <a:r>
              <a:rPr lang="ru-RU" sz="1000" dirty="0">
                <a:solidFill>
                  <a:schemeClr val="tx1"/>
                </a:solidFill>
              </a:rPr>
              <a:t> занимает почетный пост директора в отставке.</a:t>
            </a:r>
          </a:p>
          <a:p>
            <a:pPr marL="0" indent="180975" algn="just">
              <a:buNone/>
            </a:pPr>
            <a:r>
              <a:rPr lang="ru-RU" sz="1000" dirty="0">
                <a:solidFill>
                  <a:schemeClr val="tx1"/>
                </a:solidFill>
              </a:rPr>
              <a:t>Переоценить вклад </a:t>
            </a:r>
            <a:r>
              <a:rPr lang="ru-RU" sz="1000" dirty="0" err="1">
                <a:solidFill>
                  <a:schemeClr val="tx1"/>
                </a:solidFill>
              </a:rPr>
              <a:t>Хьюлетта</a:t>
            </a:r>
            <a:r>
              <a:rPr lang="ru-RU" sz="1000" dirty="0">
                <a:solidFill>
                  <a:schemeClr val="tx1"/>
                </a:solidFill>
              </a:rPr>
              <a:t> в дело Силиконовой долины невозможно. Им Совместно с Паккардом была разработана целая шкала ценностей, названная «Путь </a:t>
            </a:r>
            <a:r>
              <a:rPr lang="ru-RU" sz="1000" dirty="0" err="1">
                <a:solidFill>
                  <a:schemeClr val="tx1"/>
                </a:solidFill>
              </a:rPr>
              <a:t>Хьюлетта</a:t>
            </a:r>
            <a:r>
              <a:rPr lang="ru-RU" sz="1000" dirty="0">
                <a:solidFill>
                  <a:schemeClr val="tx1"/>
                </a:solidFill>
              </a:rPr>
              <a:t> и Паккарда». Вектором этого пути является приверженность к новейшим исследованиям с учетом рыночной конъюнктуры, а также повышение уровня жизни сотрудников фирмы. Билл </a:t>
            </a:r>
            <a:r>
              <a:rPr lang="ru-RU" sz="1000" dirty="0" err="1">
                <a:solidFill>
                  <a:schemeClr val="tx1"/>
                </a:solidFill>
              </a:rPr>
              <a:t>Хьюлетт</a:t>
            </a:r>
            <a:r>
              <a:rPr lang="ru-RU" sz="1000" dirty="0">
                <a:solidFill>
                  <a:schemeClr val="tx1"/>
                </a:solidFill>
              </a:rPr>
              <a:t> стал живой легендой Америки и безупречной моделью менеджера на все времена.</a:t>
            </a:r>
          </a:p>
          <a:p>
            <a:pPr marL="0" indent="180975" algn="just">
              <a:buNone/>
            </a:pPr>
            <a:r>
              <a:rPr lang="ru-RU" sz="1000" dirty="0">
                <a:solidFill>
                  <a:schemeClr val="tx1"/>
                </a:solidFill>
              </a:rPr>
              <a:t>В 1985 году президентом Р. Рейганом Уильяму </a:t>
            </a:r>
            <a:r>
              <a:rPr lang="ru-RU" sz="1000" dirty="0" err="1">
                <a:solidFill>
                  <a:schemeClr val="tx1"/>
                </a:solidFill>
              </a:rPr>
              <a:t>Хьюлетту</a:t>
            </a:r>
            <a:r>
              <a:rPr lang="ru-RU" sz="1000" dirty="0">
                <a:solidFill>
                  <a:schemeClr val="tx1"/>
                </a:solidFill>
              </a:rPr>
              <a:t> была вручена высшая научная награда США — национальная медаль науки.</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186</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97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8650" y="0"/>
            <a:ext cx="895350" cy="10001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162904474"/>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smtClean="0"/>
              <a:t>ТЬЮРИНГ АЛАН МАТИСОН </a:t>
            </a:r>
            <a:endParaRPr lang="ru-RU" sz="3200" b="1" dirty="0"/>
          </a:p>
        </p:txBody>
      </p:sp>
      <p:sp>
        <p:nvSpPr>
          <p:cNvPr id="3" name="Объект 2"/>
          <p:cNvSpPr>
            <a:spLocks noGrp="1"/>
          </p:cNvSpPr>
          <p:nvPr>
            <p:ph idx="1"/>
          </p:nvPr>
        </p:nvSpPr>
        <p:spPr>
          <a:xfrm>
            <a:off x="827584" y="982960"/>
            <a:ext cx="7543800" cy="4966320"/>
          </a:xfrm>
        </p:spPr>
        <p:txBody>
          <a:bodyPr anchor="t" anchorCtr="0">
            <a:noAutofit/>
          </a:bodyPr>
          <a:lstStyle/>
          <a:p>
            <a:pPr marL="0" indent="180975" algn="just">
              <a:buNone/>
            </a:pPr>
            <a:r>
              <a:rPr lang="ru-RU" sz="900" dirty="0">
                <a:solidFill>
                  <a:schemeClr val="tx1"/>
                </a:solidFill>
              </a:rPr>
              <a:t>ТЬЮРИНГ Алан </a:t>
            </a:r>
            <a:r>
              <a:rPr lang="ru-RU" sz="900" dirty="0" err="1">
                <a:solidFill>
                  <a:schemeClr val="tx1"/>
                </a:solidFill>
              </a:rPr>
              <a:t>Матисон</a:t>
            </a:r>
            <a:r>
              <a:rPr lang="ru-RU" sz="900" dirty="0">
                <a:solidFill>
                  <a:schemeClr val="tx1"/>
                </a:solidFill>
              </a:rPr>
              <a:t> (</a:t>
            </a:r>
            <a:r>
              <a:rPr lang="ru-RU" sz="900" dirty="0" err="1">
                <a:solidFill>
                  <a:schemeClr val="tx1"/>
                </a:solidFill>
              </a:rPr>
              <a:t>Turing</a:t>
            </a:r>
            <a:r>
              <a:rPr lang="ru-RU" sz="900" dirty="0">
                <a:solidFill>
                  <a:schemeClr val="tx1"/>
                </a:solidFill>
              </a:rPr>
              <a:t> </a:t>
            </a:r>
            <a:r>
              <a:rPr lang="ru-RU" sz="900" dirty="0" err="1">
                <a:solidFill>
                  <a:schemeClr val="tx1"/>
                </a:solidFill>
              </a:rPr>
              <a:t>Alan</a:t>
            </a:r>
            <a:r>
              <a:rPr lang="ru-RU" sz="900" dirty="0">
                <a:solidFill>
                  <a:schemeClr val="tx1"/>
                </a:solidFill>
              </a:rPr>
              <a:t> </a:t>
            </a:r>
            <a:r>
              <a:rPr lang="ru-RU" sz="900" dirty="0" err="1">
                <a:solidFill>
                  <a:schemeClr val="tx1"/>
                </a:solidFill>
              </a:rPr>
              <a:t>Mathison</a:t>
            </a:r>
            <a:r>
              <a:rPr lang="ru-RU" sz="900" dirty="0">
                <a:solidFill>
                  <a:schemeClr val="tx1"/>
                </a:solidFill>
              </a:rPr>
              <a:t>) (23 июня 1912, Лондон — 7 июня 1954, </a:t>
            </a:r>
            <a:r>
              <a:rPr lang="ru-RU" sz="900" dirty="0" err="1">
                <a:solidFill>
                  <a:schemeClr val="tx1"/>
                </a:solidFill>
              </a:rPr>
              <a:t>Уилмслоу</a:t>
            </a:r>
            <a:r>
              <a:rPr lang="ru-RU" sz="900" dirty="0">
                <a:solidFill>
                  <a:schemeClr val="tx1"/>
                </a:solidFill>
              </a:rPr>
              <a:t>, Великобритания), английский математик. Основные труды по математической логике, вычислительной математике. В 1936-37 годах ввел математическое понятие абстрактного эквивалента алгоритма, или вычислимой функции, получившее затем название «машины Тьюринга».</a:t>
            </a:r>
          </a:p>
          <a:p>
            <a:pPr marL="0" indent="180975" algn="just">
              <a:buNone/>
            </a:pPr>
            <a:r>
              <a:rPr lang="ru-RU" sz="900" dirty="0">
                <a:solidFill>
                  <a:schemeClr val="tx1"/>
                </a:solidFill>
              </a:rPr>
              <a:t>Родился в семье колониального чиновника в Индии. Обучался в </a:t>
            </a:r>
            <a:r>
              <a:rPr lang="ru-RU" sz="900" dirty="0" err="1">
                <a:solidFill>
                  <a:schemeClr val="tx1"/>
                </a:solidFill>
              </a:rPr>
              <a:t>Шерборнской</a:t>
            </a:r>
            <a:r>
              <a:rPr lang="ru-RU" sz="900" dirty="0">
                <a:solidFill>
                  <a:schemeClr val="tx1"/>
                </a:solidFill>
              </a:rPr>
              <a:t> школе и в </a:t>
            </a:r>
            <a:r>
              <a:rPr lang="ru-RU" sz="900" dirty="0" err="1">
                <a:solidFill>
                  <a:schemeClr val="tx1"/>
                </a:solidFill>
              </a:rPr>
              <a:t>Кингз</a:t>
            </a:r>
            <a:r>
              <a:rPr lang="ru-RU" sz="900" dirty="0">
                <a:solidFill>
                  <a:schemeClr val="tx1"/>
                </a:solidFill>
              </a:rPr>
              <a:t>-колледже в Кембридже.</a:t>
            </a:r>
          </a:p>
          <a:p>
            <a:pPr marL="0" indent="180975" algn="just">
              <a:buNone/>
            </a:pPr>
            <a:r>
              <a:rPr lang="ru-RU" sz="900" dirty="0">
                <a:solidFill>
                  <a:schemeClr val="tx1"/>
                </a:solidFill>
              </a:rPr>
              <a:t>Многие математики начала века были озабочены идеей исключения всех возможных математических ошибок путем создания алгоритма для установления истины. Однако математик Курт Гедель (1906-78) затруднил эти попытки, доказав свои т. н. теоремы о неполноте (теоремы Геделя), из которых, в частности, следует, что не существует полной формальной теории, где были бы доказуемы все истинные теоремы математики. Он показал, что любая математическая теория является неполной, поскольку должны существовать теоремы, истинность которых не может быть доказана в пределах данной теории. Под воздействием идей Геделя Тьюринг начал разрабатывать алгоритмический метод, способный определить, является ли данная задача не имеющей решения с целью исключить такие задачи из математики. Однако вместо этого в своей работе «О вычислимых числах» (1936) он доказал, что не существует такого универсального метода для определения вычислимости, и, следовательно, в математике всегда будут задачи, не имеющие решения (в отличие от пока неразрешимых). Работа Тьюринга опровергла мнение Дэвида </a:t>
            </a:r>
            <a:r>
              <a:rPr lang="ru-RU" sz="900" dirty="0" err="1">
                <a:solidFill>
                  <a:schemeClr val="tx1"/>
                </a:solidFill>
              </a:rPr>
              <a:t>Хилберта</a:t>
            </a:r>
            <a:r>
              <a:rPr lang="ru-RU" sz="900" dirty="0">
                <a:solidFill>
                  <a:schemeClr val="tx1"/>
                </a:solidFill>
              </a:rPr>
              <a:t> и его школы о том, что любая математическая теория может быть выражена через набор аксиом и теорем.</a:t>
            </a:r>
          </a:p>
          <a:p>
            <a:pPr marL="0" indent="180975" algn="just">
              <a:buNone/>
            </a:pPr>
            <a:r>
              <a:rPr lang="ru-RU" sz="900" dirty="0">
                <a:solidFill>
                  <a:schemeClr val="tx1"/>
                </a:solidFill>
              </a:rPr>
              <a:t>Чтобы проиллюстрировать свою точку зрения, Тьюринг предложил гипотетический механизм, названный «машиной </a:t>
            </a:r>
            <a:r>
              <a:rPr lang="ru-RU" sz="900" dirty="0" err="1">
                <a:solidFill>
                  <a:schemeClr val="tx1"/>
                </a:solidFill>
              </a:rPr>
              <a:t>Тюринга</a:t>
            </a:r>
            <a:r>
              <a:rPr lang="ru-RU" sz="900" dirty="0">
                <a:solidFill>
                  <a:schemeClr val="tx1"/>
                </a:solidFill>
              </a:rPr>
              <a:t>». Это устройство, состоявшее из бесконечной бумажной ленты с записанными на ней символами и считывающей головки, могло решать любые математические или логические задачи. Таким образом, она обладала основными свойствами современного компьютера: пошаговым выполнением математических операций, запрограммированных во внутренней памяти. Эта машина открыла дискуссию по теории автоматов и создала теоретическую базу для работы цифровых компьютеров, которые появились в 1940-е годы.</a:t>
            </a:r>
          </a:p>
          <a:p>
            <a:pPr marL="0" indent="180975" algn="just">
              <a:buNone/>
            </a:pPr>
            <a:r>
              <a:rPr lang="ru-RU" sz="900" dirty="0">
                <a:solidFill>
                  <a:schemeClr val="tx1"/>
                </a:solidFill>
              </a:rPr>
              <a:t>Тьюринг продолжил учебу в США — в Принстонском Университете, где под руководством американского математика </a:t>
            </a:r>
            <a:r>
              <a:rPr lang="ru-RU" sz="900" dirty="0" err="1">
                <a:solidFill>
                  <a:schemeClr val="tx1"/>
                </a:solidFill>
              </a:rPr>
              <a:t>Алонзо</a:t>
            </a:r>
            <a:r>
              <a:rPr lang="ru-RU" sz="900" dirty="0">
                <a:solidFill>
                  <a:schemeClr val="tx1"/>
                </a:solidFill>
              </a:rPr>
              <a:t> Черча в 1938 году получил степень доктора философии. Затем он вернулся в Великобританию, где был избран в совет </a:t>
            </a:r>
            <a:r>
              <a:rPr lang="ru-RU" sz="900" dirty="0" err="1">
                <a:solidFill>
                  <a:schemeClr val="tx1"/>
                </a:solidFill>
              </a:rPr>
              <a:t>Кингз</a:t>
            </a:r>
            <a:r>
              <a:rPr lang="ru-RU" sz="900" dirty="0">
                <a:solidFill>
                  <a:schemeClr val="tx1"/>
                </a:solidFill>
              </a:rPr>
              <a:t>-колледжа. Во время Второй мировой войны Тьюринг служил в правительственной шифровальной школе в </a:t>
            </a:r>
            <a:r>
              <a:rPr lang="ru-RU" sz="900" dirty="0" err="1">
                <a:solidFill>
                  <a:schemeClr val="tx1"/>
                </a:solidFill>
              </a:rPr>
              <a:t>Блетчли</a:t>
            </a:r>
            <a:r>
              <a:rPr lang="ru-RU" sz="900" dirty="0">
                <a:solidFill>
                  <a:schemeClr val="tx1"/>
                </a:solidFill>
              </a:rPr>
              <a:t>, где с помощью первых вычислительных машин пытались расшифровать германские послания, закодированные шифровальной машиной «</a:t>
            </a:r>
            <a:r>
              <a:rPr lang="ru-RU" sz="900" dirty="0" err="1">
                <a:solidFill>
                  <a:schemeClr val="tx1"/>
                </a:solidFill>
              </a:rPr>
              <a:t>Энигма</a:t>
            </a:r>
            <a:r>
              <a:rPr lang="ru-RU" sz="900" dirty="0">
                <a:solidFill>
                  <a:schemeClr val="tx1"/>
                </a:solidFill>
              </a:rPr>
              <a:t>». В конце 1943 года при участии Тьюринга была построена первая вычислительная машина, использовавшая вместо электромеханических реле 2000 электронных вакуумных ламп, — «Колосс», сыгравшая решающую роль в расшифровке шифров «</a:t>
            </a:r>
            <a:r>
              <a:rPr lang="ru-RU" sz="900" dirty="0" err="1">
                <a:solidFill>
                  <a:schemeClr val="tx1"/>
                </a:solidFill>
              </a:rPr>
              <a:t>Энигмы</a:t>
            </a:r>
            <a:r>
              <a:rPr lang="ru-RU" sz="900" dirty="0">
                <a:solidFill>
                  <a:schemeClr val="tx1"/>
                </a:solidFill>
              </a:rPr>
              <a:t>». </a:t>
            </a:r>
          </a:p>
          <a:p>
            <a:pPr marL="0" indent="180975" algn="just">
              <a:buNone/>
            </a:pPr>
            <a:r>
              <a:rPr lang="ru-RU" sz="900" dirty="0">
                <a:solidFill>
                  <a:schemeClr val="tx1"/>
                </a:solidFill>
              </a:rPr>
              <a:t>В 1945 году Тьюринг был принят в штат Национальной физической лаборатории в Лондоне, где возглавил разработку большого автоматического вычислительного устройства АСЕ (</a:t>
            </a:r>
            <a:r>
              <a:rPr lang="ru-RU" sz="900" dirty="0" err="1">
                <a:solidFill>
                  <a:schemeClr val="tx1"/>
                </a:solidFill>
              </a:rPr>
              <a:t>Automatic</a:t>
            </a:r>
            <a:r>
              <a:rPr lang="ru-RU" sz="900" dirty="0">
                <a:solidFill>
                  <a:schemeClr val="tx1"/>
                </a:solidFill>
              </a:rPr>
              <a:t> </a:t>
            </a:r>
            <a:r>
              <a:rPr lang="ru-RU" sz="900" dirty="0" err="1">
                <a:solidFill>
                  <a:schemeClr val="tx1"/>
                </a:solidFill>
              </a:rPr>
              <a:t>Computing</a:t>
            </a:r>
            <a:r>
              <a:rPr lang="ru-RU" sz="900" dirty="0">
                <a:solidFill>
                  <a:schemeClr val="tx1"/>
                </a:solidFill>
              </a:rPr>
              <a:t> </a:t>
            </a:r>
            <a:r>
              <a:rPr lang="ru-RU" sz="900" dirty="0" err="1">
                <a:solidFill>
                  <a:schemeClr val="tx1"/>
                </a:solidFill>
              </a:rPr>
              <a:t>Engine</a:t>
            </a:r>
            <a:r>
              <a:rPr lang="ru-RU" sz="900" dirty="0">
                <a:solidFill>
                  <a:schemeClr val="tx1"/>
                </a:solidFill>
              </a:rPr>
              <a:t>). В 1948 году Тьюринг был назначен заместителем Макса </a:t>
            </a:r>
            <a:r>
              <a:rPr lang="ru-RU" sz="900" dirty="0" err="1">
                <a:solidFill>
                  <a:schemeClr val="tx1"/>
                </a:solidFill>
              </a:rPr>
              <a:t>Ньюмена</a:t>
            </a:r>
            <a:r>
              <a:rPr lang="ru-RU" sz="900" dirty="0">
                <a:solidFill>
                  <a:schemeClr val="tx1"/>
                </a:solidFill>
              </a:rPr>
              <a:t>, директора вычислительной лаборатории Манчестерского университета, где создавался компьютер с самой большой по тому времени памятью — манчестерская автоматическая цифровая машина, или «Мадам» (</a:t>
            </a:r>
            <a:r>
              <a:rPr lang="ru-RU" sz="900" dirty="0" err="1">
                <a:solidFill>
                  <a:schemeClr val="tx1"/>
                </a:solidFill>
              </a:rPr>
              <a:t>Manchester</a:t>
            </a:r>
            <a:r>
              <a:rPr lang="ru-RU" sz="900" dirty="0">
                <a:solidFill>
                  <a:schemeClr val="tx1"/>
                </a:solidFill>
              </a:rPr>
              <a:t> </a:t>
            </a:r>
            <a:r>
              <a:rPr lang="ru-RU" sz="900" dirty="0" err="1">
                <a:solidFill>
                  <a:schemeClr val="tx1"/>
                </a:solidFill>
              </a:rPr>
              <a:t>Automatic</a:t>
            </a:r>
            <a:r>
              <a:rPr lang="ru-RU" sz="900" dirty="0">
                <a:solidFill>
                  <a:schemeClr val="tx1"/>
                </a:solidFill>
              </a:rPr>
              <a:t> </a:t>
            </a:r>
            <a:r>
              <a:rPr lang="ru-RU" sz="900" dirty="0" err="1">
                <a:solidFill>
                  <a:schemeClr val="tx1"/>
                </a:solidFill>
              </a:rPr>
              <a:t>Digital</a:t>
            </a:r>
            <a:r>
              <a:rPr lang="ru-RU" sz="900" dirty="0">
                <a:solidFill>
                  <a:schemeClr val="tx1"/>
                </a:solidFill>
              </a:rPr>
              <a:t> </a:t>
            </a:r>
            <a:r>
              <a:rPr lang="ru-RU" sz="900" dirty="0" err="1">
                <a:solidFill>
                  <a:schemeClr val="tx1"/>
                </a:solidFill>
              </a:rPr>
              <a:t>Machine</a:t>
            </a:r>
            <a:r>
              <a:rPr lang="ru-RU" sz="900" dirty="0">
                <a:solidFill>
                  <a:schemeClr val="tx1"/>
                </a:solidFill>
              </a:rPr>
              <a:t>), как ее называли в прессе. Тьюринг написал для нее несколько программ, пользуясь буквенно-цифровым кодом.</a:t>
            </a:r>
          </a:p>
          <a:p>
            <a:pPr marL="0" indent="180975" algn="just">
              <a:buNone/>
            </a:pPr>
            <a:r>
              <a:rPr lang="ru-RU" sz="900" dirty="0">
                <a:solidFill>
                  <a:schemeClr val="tx1"/>
                </a:solidFill>
              </a:rPr>
              <a:t>Работы Тьюринга по ранней технике программирования имели первостепенное значение. Ему также принадлежит мысль о том, что рано или поздно будет создан компьютер, способный мыслить, и предложил простой тест для определения этой способности у компьютера, названный «тестом Тьюринга». Эти работы Тьюринга считаются основополагающими в теории искусственного интеллекта. В 1952 году Тьюринг опубликовал первую часть своего учения о морфогенезе, развитии форм живых организмов. Эта работа осталась незаконченной, так как Тьюринг, впавший в депрессию в результате принудительного лечения от гомосексуализма, покончил с собой.</a:t>
            </a:r>
          </a:p>
          <a:p>
            <a:pPr marL="0" indent="180975" algn="just">
              <a:buNone/>
            </a:pPr>
            <a:endParaRPr lang="ru-RU" sz="900" dirty="0">
              <a:solidFill>
                <a:schemeClr val="tx1"/>
              </a:solidFill>
            </a:endParaRP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187</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98306" name="Picture 2" descr="P037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6907" y="0"/>
            <a:ext cx="837093" cy="9361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24449208"/>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СКАЛЛИ ДЖОН</a:t>
            </a:r>
          </a:p>
        </p:txBody>
      </p:sp>
      <p:sp>
        <p:nvSpPr>
          <p:cNvPr id="3" name="Объект 2"/>
          <p:cNvSpPr>
            <a:spLocks noGrp="1"/>
          </p:cNvSpPr>
          <p:nvPr>
            <p:ph idx="1"/>
          </p:nvPr>
        </p:nvSpPr>
        <p:spPr>
          <a:xfrm>
            <a:off x="755576" y="982960"/>
            <a:ext cx="7615808" cy="4678288"/>
          </a:xfrm>
        </p:spPr>
        <p:txBody>
          <a:bodyPr anchor="t" anchorCtr="0">
            <a:noAutofit/>
          </a:bodyPr>
          <a:lstStyle/>
          <a:p>
            <a:pPr marL="0" indent="180975" algn="just">
              <a:buNone/>
            </a:pPr>
            <a:r>
              <a:rPr lang="ru-RU" sz="1400" dirty="0">
                <a:solidFill>
                  <a:schemeClr val="tx1"/>
                </a:solidFill>
              </a:rPr>
              <a:t>СКАЛЛИ Джон (</a:t>
            </a:r>
            <a:r>
              <a:rPr lang="ru-RU" sz="1400" dirty="0" err="1">
                <a:solidFill>
                  <a:schemeClr val="tx1"/>
                </a:solidFill>
              </a:rPr>
              <a:t>Sculley</a:t>
            </a:r>
            <a:r>
              <a:rPr lang="ru-RU" sz="1400" dirty="0">
                <a:solidFill>
                  <a:schemeClr val="tx1"/>
                </a:solidFill>
              </a:rPr>
              <a:t> </a:t>
            </a:r>
            <a:r>
              <a:rPr lang="ru-RU" sz="1400" dirty="0" err="1">
                <a:solidFill>
                  <a:schemeClr val="tx1"/>
                </a:solidFill>
              </a:rPr>
              <a:t>John</a:t>
            </a:r>
            <a:r>
              <a:rPr lang="ru-RU" sz="1400" dirty="0">
                <a:solidFill>
                  <a:schemeClr val="tx1"/>
                </a:solidFill>
              </a:rPr>
              <a:t>) (р. 1939, Нью-Йорк, США), американский бизнесмен, председатель и исполнительный директор компании </a:t>
            </a:r>
            <a:r>
              <a:rPr lang="ru-RU" sz="1400" dirty="0" err="1">
                <a:solidFill>
                  <a:schemeClr val="tx1"/>
                </a:solidFill>
              </a:rPr>
              <a:t>Apple</a:t>
            </a:r>
            <a:r>
              <a:rPr lang="ru-RU" sz="1400" dirty="0">
                <a:solidFill>
                  <a:schemeClr val="tx1"/>
                </a:solidFill>
              </a:rPr>
              <a:t> </a:t>
            </a:r>
            <a:r>
              <a:rPr lang="ru-RU" sz="1400" dirty="0" err="1">
                <a:solidFill>
                  <a:schemeClr val="tx1"/>
                </a:solidFill>
              </a:rPr>
              <a:t>Computer</a:t>
            </a:r>
            <a:r>
              <a:rPr lang="ru-RU" sz="1400" dirty="0">
                <a:solidFill>
                  <a:schemeClr val="tx1"/>
                </a:solidFill>
              </a:rPr>
              <a:t> в 1986-93 годах.</a:t>
            </a:r>
          </a:p>
          <a:p>
            <a:pPr marL="0" indent="180975" algn="just">
              <a:buNone/>
            </a:pPr>
            <a:r>
              <a:rPr lang="ru-RU" sz="1400" dirty="0">
                <a:solidFill>
                  <a:schemeClr val="tx1"/>
                </a:solidFill>
              </a:rPr>
              <a:t>В 1961 году окончил университет Брауна со степенью бакалавра, а в 1963 — высшую финансовую школу </a:t>
            </a:r>
            <a:r>
              <a:rPr lang="ru-RU" sz="1400" dirty="0" err="1">
                <a:solidFill>
                  <a:schemeClr val="tx1"/>
                </a:solidFill>
              </a:rPr>
              <a:t>Уортона</a:t>
            </a:r>
            <a:r>
              <a:rPr lang="ru-RU" sz="1400" dirty="0">
                <a:solidFill>
                  <a:schemeClr val="tx1"/>
                </a:solidFill>
              </a:rPr>
              <a:t> при </a:t>
            </a:r>
            <a:r>
              <a:rPr lang="ru-RU" sz="1400" dirty="0" err="1">
                <a:solidFill>
                  <a:schemeClr val="tx1"/>
                </a:solidFill>
              </a:rPr>
              <a:t>Пенсильванском</a:t>
            </a:r>
            <a:r>
              <a:rPr lang="ru-RU" sz="1400" dirty="0">
                <a:solidFill>
                  <a:schemeClr val="tx1"/>
                </a:solidFill>
              </a:rPr>
              <a:t> университете со степенью магистра, после чего работал в области рекламы. В 1967 году был принят на работу в компанию </a:t>
            </a:r>
            <a:r>
              <a:rPr lang="ru-RU" sz="1400" dirty="0" err="1">
                <a:solidFill>
                  <a:schemeClr val="tx1"/>
                </a:solidFill>
              </a:rPr>
              <a:t>PepsiCo</a:t>
            </a:r>
            <a:r>
              <a:rPr lang="ru-RU" sz="1400" dirty="0">
                <a:solidFill>
                  <a:schemeClr val="tx1"/>
                </a:solidFill>
              </a:rPr>
              <a:t>, и к 1977 году стал ее президентом и исполнительным директором.</a:t>
            </a:r>
          </a:p>
          <a:p>
            <a:pPr marL="0" indent="180975" algn="just">
              <a:buNone/>
            </a:pPr>
            <a:r>
              <a:rPr lang="ru-RU" sz="1400" dirty="0">
                <a:solidFill>
                  <a:schemeClr val="tx1"/>
                </a:solidFill>
              </a:rPr>
              <a:t>В 1983 году Стив Джобс лично пригласил </a:t>
            </a:r>
            <a:r>
              <a:rPr lang="ru-RU" sz="1400" dirty="0" err="1">
                <a:solidFill>
                  <a:schemeClr val="tx1"/>
                </a:solidFill>
              </a:rPr>
              <a:t>Скалли</a:t>
            </a:r>
            <a:r>
              <a:rPr lang="ru-RU" sz="1400" dirty="0">
                <a:solidFill>
                  <a:schemeClr val="tx1"/>
                </a:solidFill>
              </a:rPr>
              <a:t> возглавить </a:t>
            </a:r>
            <a:r>
              <a:rPr lang="ru-RU" sz="1400" dirty="0" err="1">
                <a:solidFill>
                  <a:schemeClr val="tx1"/>
                </a:solidFill>
              </a:rPr>
              <a:t>Apple</a:t>
            </a:r>
            <a:r>
              <a:rPr lang="ru-RU" sz="1400" dirty="0">
                <a:solidFill>
                  <a:schemeClr val="tx1"/>
                </a:solidFill>
              </a:rPr>
              <a:t>. В 1985 году из-за трений внутри компании Джобс вынужден был уйти в отставку, и </a:t>
            </a:r>
            <a:r>
              <a:rPr lang="ru-RU" sz="1400" dirty="0" err="1">
                <a:solidFill>
                  <a:schemeClr val="tx1"/>
                </a:solidFill>
              </a:rPr>
              <a:t>Скалли</a:t>
            </a:r>
            <a:r>
              <a:rPr lang="ru-RU" sz="1400" dirty="0">
                <a:solidFill>
                  <a:schemeClr val="tx1"/>
                </a:solidFill>
              </a:rPr>
              <a:t> через год стал исполнительным директором компании. Начиная с 1985 года, благодаря проводимой </a:t>
            </a:r>
            <a:r>
              <a:rPr lang="ru-RU" sz="1400" dirty="0" err="1">
                <a:solidFill>
                  <a:schemeClr val="tx1"/>
                </a:solidFill>
              </a:rPr>
              <a:t>Скалли</a:t>
            </a:r>
            <a:r>
              <a:rPr lang="ru-RU" sz="1400" dirty="0">
                <a:solidFill>
                  <a:schemeClr val="tx1"/>
                </a:solidFill>
              </a:rPr>
              <a:t> маркетинговой политике, позиции компании на рынке значительно укрепились. Особое внимание </a:t>
            </a:r>
            <a:r>
              <a:rPr lang="ru-RU" sz="1400" dirty="0" err="1">
                <a:solidFill>
                  <a:schemeClr val="tx1"/>
                </a:solidFill>
              </a:rPr>
              <a:t>Скалли</a:t>
            </a:r>
            <a:r>
              <a:rPr lang="ru-RU" sz="1400" dirty="0">
                <a:solidFill>
                  <a:schemeClr val="tx1"/>
                </a:solidFill>
              </a:rPr>
              <a:t> уделял разработке новых моделей компьютеров, совместимых с чужими компьютерными сетями. Он также много занимался распространением настольных издательских систем. </a:t>
            </a:r>
          </a:p>
          <a:p>
            <a:pPr marL="0" indent="180975" algn="just">
              <a:buNone/>
            </a:pPr>
            <a:r>
              <a:rPr lang="ru-RU" sz="1400" dirty="0">
                <a:solidFill>
                  <a:schemeClr val="tx1"/>
                </a:solidFill>
              </a:rPr>
              <a:t>В 1991 году под руководством </a:t>
            </a:r>
            <a:r>
              <a:rPr lang="ru-RU" sz="1400" dirty="0" err="1">
                <a:solidFill>
                  <a:schemeClr val="tx1"/>
                </a:solidFill>
              </a:rPr>
              <a:t>Скалли</a:t>
            </a:r>
            <a:r>
              <a:rPr lang="ru-RU" sz="1400" dirty="0">
                <a:solidFill>
                  <a:schemeClr val="tx1"/>
                </a:solidFill>
              </a:rPr>
              <a:t> </a:t>
            </a:r>
            <a:r>
              <a:rPr lang="ru-RU" sz="1400" dirty="0" err="1">
                <a:solidFill>
                  <a:schemeClr val="tx1"/>
                </a:solidFill>
              </a:rPr>
              <a:t>Apple</a:t>
            </a:r>
            <a:r>
              <a:rPr lang="ru-RU" sz="1400" dirty="0">
                <a:solidFill>
                  <a:schemeClr val="tx1"/>
                </a:solidFill>
              </a:rPr>
              <a:t> вступила в стратегический альянс с IBM, в результате чего было создано совместное софтверное предприятие. Стремясь выйти на рынок бытовой электроники, </a:t>
            </a:r>
            <a:r>
              <a:rPr lang="ru-RU" sz="1400" dirty="0" err="1">
                <a:solidFill>
                  <a:schemeClr val="tx1"/>
                </a:solidFill>
              </a:rPr>
              <a:t>Скалли</a:t>
            </a:r>
            <a:r>
              <a:rPr lang="ru-RU" sz="1400" dirty="0">
                <a:solidFill>
                  <a:schemeClr val="tx1"/>
                </a:solidFill>
              </a:rPr>
              <a:t> энергично способствовал продвижению палмтопа </a:t>
            </a:r>
            <a:r>
              <a:rPr lang="ru-RU" sz="1400" dirty="0" err="1">
                <a:solidFill>
                  <a:schemeClr val="tx1"/>
                </a:solidFill>
              </a:rPr>
              <a:t>Newton</a:t>
            </a:r>
            <a:r>
              <a:rPr lang="ru-RU" sz="1400" dirty="0">
                <a:solidFill>
                  <a:schemeClr val="tx1"/>
                </a:solidFill>
              </a:rPr>
              <a:t>, представленного в 1993 году. Однако вскоре после того, как в июне 1993 года совет директоров </a:t>
            </a:r>
            <a:r>
              <a:rPr lang="ru-RU" sz="1400" dirty="0" err="1">
                <a:solidFill>
                  <a:schemeClr val="tx1"/>
                </a:solidFill>
              </a:rPr>
              <a:t>Apple</a:t>
            </a:r>
            <a:r>
              <a:rPr lang="ru-RU" sz="1400" dirty="0">
                <a:solidFill>
                  <a:schemeClr val="tx1"/>
                </a:solidFill>
              </a:rPr>
              <a:t> назначил на должность исполнительного директора президента компании Майкла </a:t>
            </a:r>
            <a:r>
              <a:rPr lang="ru-RU" sz="1400" dirty="0" err="1">
                <a:solidFill>
                  <a:schemeClr val="tx1"/>
                </a:solidFill>
              </a:rPr>
              <a:t>Спиндлера</a:t>
            </a:r>
            <a:r>
              <a:rPr lang="ru-RU" sz="1400" dirty="0">
                <a:solidFill>
                  <a:schemeClr val="tx1"/>
                </a:solidFill>
              </a:rPr>
              <a:t>, </a:t>
            </a:r>
            <a:r>
              <a:rPr lang="ru-RU" sz="1400" dirty="0" err="1">
                <a:solidFill>
                  <a:schemeClr val="tx1"/>
                </a:solidFill>
              </a:rPr>
              <a:t>Скалли</a:t>
            </a:r>
            <a:r>
              <a:rPr lang="ru-RU" sz="1400" dirty="0">
                <a:solidFill>
                  <a:schemeClr val="tx1"/>
                </a:solidFill>
              </a:rPr>
              <a:t> оставил фирму, заняв пост председателя и исполнительного директора </a:t>
            </a:r>
            <a:r>
              <a:rPr lang="ru-RU" sz="1400" dirty="0" err="1">
                <a:solidFill>
                  <a:schemeClr val="tx1"/>
                </a:solidFill>
              </a:rPr>
              <a:t>радиокоммуникационной</a:t>
            </a:r>
            <a:r>
              <a:rPr lang="ru-RU" sz="1400" dirty="0">
                <a:solidFill>
                  <a:schemeClr val="tx1"/>
                </a:solidFill>
              </a:rPr>
              <a:t> компании </a:t>
            </a:r>
            <a:r>
              <a:rPr lang="ru-RU" sz="1400" dirty="0" err="1">
                <a:solidFill>
                  <a:schemeClr val="tx1"/>
                </a:solidFill>
              </a:rPr>
              <a:t>Spectrum</a:t>
            </a:r>
            <a:r>
              <a:rPr lang="ru-RU" sz="1400" dirty="0">
                <a:solidFill>
                  <a:schemeClr val="tx1"/>
                </a:solidFill>
              </a:rPr>
              <a:t> </a:t>
            </a:r>
            <a:r>
              <a:rPr lang="ru-RU" sz="1400" dirty="0" err="1">
                <a:solidFill>
                  <a:schemeClr val="tx1"/>
                </a:solidFill>
              </a:rPr>
              <a:t>Information</a:t>
            </a:r>
            <a:r>
              <a:rPr lang="ru-RU" sz="1400" dirty="0">
                <a:solidFill>
                  <a:schemeClr val="tx1"/>
                </a:solidFill>
              </a:rPr>
              <a:t> </a:t>
            </a:r>
            <a:r>
              <a:rPr lang="ru-RU" sz="1400" dirty="0" err="1">
                <a:solidFill>
                  <a:schemeClr val="tx1"/>
                </a:solidFill>
              </a:rPr>
              <a:t>Technologies</a:t>
            </a:r>
            <a:r>
              <a:rPr lang="ru-RU" sz="1400" dirty="0">
                <a:solidFill>
                  <a:schemeClr val="tx1"/>
                </a:solidFill>
              </a:rPr>
              <a:t>, но уже в феврале 1994 ушел в отставку из-за разногласий с президентом компании.</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188</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7962481"/>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ПАККАРД ДЭВИД</a:t>
            </a:r>
          </a:p>
        </p:txBody>
      </p:sp>
      <p:sp>
        <p:nvSpPr>
          <p:cNvPr id="3" name="Объект 2"/>
          <p:cNvSpPr>
            <a:spLocks noGrp="1"/>
          </p:cNvSpPr>
          <p:nvPr>
            <p:ph idx="1"/>
          </p:nvPr>
        </p:nvSpPr>
        <p:spPr>
          <a:xfrm>
            <a:off x="755576" y="982960"/>
            <a:ext cx="7615808" cy="4462264"/>
          </a:xfrm>
        </p:spPr>
        <p:txBody>
          <a:bodyPr anchor="t" anchorCtr="0">
            <a:noAutofit/>
          </a:bodyPr>
          <a:lstStyle/>
          <a:p>
            <a:pPr marL="0" indent="180975" algn="just">
              <a:buNone/>
            </a:pPr>
            <a:r>
              <a:rPr lang="ru-RU" sz="1200" dirty="0">
                <a:solidFill>
                  <a:schemeClr val="tx1"/>
                </a:solidFill>
              </a:rPr>
              <a:t>ПАККАРД Дэвид (</a:t>
            </a:r>
            <a:r>
              <a:rPr lang="ru-RU" sz="1200" dirty="0" err="1">
                <a:solidFill>
                  <a:schemeClr val="tx1"/>
                </a:solidFill>
              </a:rPr>
              <a:t>Packard</a:t>
            </a:r>
            <a:r>
              <a:rPr lang="ru-RU" sz="1200" dirty="0">
                <a:solidFill>
                  <a:schemeClr val="tx1"/>
                </a:solidFill>
              </a:rPr>
              <a:t> </a:t>
            </a:r>
            <a:r>
              <a:rPr lang="ru-RU" sz="1200" dirty="0" err="1">
                <a:solidFill>
                  <a:schemeClr val="tx1"/>
                </a:solidFill>
              </a:rPr>
              <a:t>David</a:t>
            </a:r>
            <a:r>
              <a:rPr lang="ru-RU" sz="1200" dirty="0">
                <a:solidFill>
                  <a:schemeClr val="tx1"/>
                </a:solidFill>
              </a:rPr>
              <a:t>) (7 сентября 1912, Пуэбло, шт. Колорадо — 26 марта 1996, Стэнфорд, шт. Калифорния), американский инженер и предприниматель, соучредитель компании </a:t>
            </a:r>
            <a:r>
              <a:rPr lang="ru-RU" sz="1200" dirty="0" err="1">
                <a:solidFill>
                  <a:schemeClr val="tx1"/>
                </a:solidFill>
              </a:rPr>
              <a:t>Hewlett-Packard</a:t>
            </a:r>
            <a:r>
              <a:rPr lang="ru-RU" sz="1200" dirty="0">
                <a:solidFill>
                  <a:schemeClr val="tx1"/>
                </a:solidFill>
              </a:rPr>
              <a:t>.</a:t>
            </a:r>
          </a:p>
          <a:p>
            <a:pPr marL="0" indent="180975" algn="just">
              <a:buNone/>
            </a:pPr>
            <a:r>
              <a:rPr lang="ru-RU" sz="1200" dirty="0">
                <a:solidFill>
                  <a:schemeClr val="tx1"/>
                </a:solidFill>
              </a:rPr>
              <a:t>В 1934 году, получив степень бакалавра </a:t>
            </a:r>
            <a:r>
              <a:rPr lang="ru-RU" sz="1200" dirty="0" err="1">
                <a:solidFill>
                  <a:schemeClr val="tx1"/>
                </a:solidFill>
              </a:rPr>
              <a:t>Стэнфордского</a:t>
            </a:r>
            <a:r>
              <a:rPr lang="ru-RU" sz="1200" dirty="0">
                <a:solidFill>
                  <a:schemeClr val="tx1"/>
                </a:solidFill>
              </a:rPr>
              <a:t> университета (шт. Калифорния) был принят на работу в компанию Дженерал Электрик. В 1938 вернулся в Стэнфорд, где получил диплом инженера-электрика, а в 1939 вместе с Уильямом </a:t>
            </a:r>
            <a:r>
              <a:rPr lang="ru-RU" sz="1200" dirty="0" err="1">
                <a:solidFill>
                  <a:schemeClr val="tx1"/>
                </a:solidFill>
              </a:rPr>
              <a:t>Хьюлеттом</a:t>
            </a:r>
            <a:r>
              <a:rPr lang="ru-RU" sz="1200" dirty="0">
                <a:solidFill>
                  <a:schemeClr val="tx1"/>
                </a:solidFill>
              </a:rPr>
              <a:t> основал фирму, которая обосновалась в гараже небольшого двухэтажного дома в Пало-Альто. Первоначальный капитал компании составлял 538 (!) долларов. Сегодня на стене этого гаража красуется табличка «Здесь начиналась Силиконовая долина», а сам гараж стал неотъемлемой достопримечательностью Калифорнии.</a:t>
            </a:r>
          </a:p>
          <a:p>
            <a:pPr marL="0" indent="180975" algn="just">
              <a:buNone/>
            </a:pPr>
            <a:r>
              <a:rPr lang="ru-RU" sz="1200" dirty="0">
                <a:solidFill>
                  <a:schemeClr val="tx1"/>
                </a:solidFill>
              </a:rPr>
              <a:t>Прошло много лет, и компания превратилась в мирового лидера по производству тестовых и измерительных систем, персональных компьютеров и принтеров. Паккард являлся президентом фирмы с 1947 по 1964 год, исполнительным директором с 1964 по 1968-й, председателем правления с 1964 по 1968 и с 1972 по 1993, после чего вплоть до своей смерти в 1996 году являлся почетным председателем в отставке.</a:t>
            </a:r>
          </a:p>
          <a:p>
            <a:pPr marL="0" indent="180975" algn="just">
              <a:buNone/>
            </a:pPr>
            <a:r>
              <a:rPr lang="ru-RU" sz="1200" dirty="0">
                <a:solidFill>
                  <a:schemeClr val="tx1"/>
                </a:solidFill>
              </a:rPr>
              <a:t>В 1968 году президентом США Ричардом Никсоном Паккард был назначен заместителем министра обороны. На этом посту он прослужил до 1971 года, а в 1972 вернулся в </a:t>
            </a:r>
            <a:r>
              <a:rPr lang="ru-RU" sz="1200" dirty="0" err="1">
                <a:solidFill>
                  <a:schemeClr val="tx1"/>
                </a:solidFill>
              </a:rPr>
              <a:t>Hewlett-Packard</a:t>
            </a:r>
            <a:r>
              <a:rPr lang="ru-RU" sz="1200" dirty="0">
                <a:solidFill>
                  <a:schemeClr val="tx1"/>
                </a:solidFill>
              </a:rPr>
              <a:t>. В 1970-х и 1980-х годах Паккард был советником Белого дома по вопросам безопасности и менеджмента.</a:t>
            </a:r>
          </a:p>
          <a:p>
            <a:pPr marL="0" indent="180975" algn="just">
              <a:buNone/>
            </a:pPr>
            <a:r>
              <a:rPr lang="ru-RU" sz="1200" dirty="0" err="1">
                <a:solidFill>
                  <a:schemeClr val="tx1"/>
                </a:solidFill>
              </a:rPr>
              <a:t>Хьюлеттом</a:t>
            </a:r>
            <a:r>
              <a:rPr lang="ru-RU" sz="1200" dirty="0">
                <a:solidFill>
                  <a:schemeClr val="tx1"/>
                </a:solidFill>
              </a:rPr>
              <a:t> и Паккардом была разработана целая шкала ценностей «Путь </a:t>
            </a:r>
            <a:r>
              <a:rPr lang="ru-RU" sz="1200" dirty="0" err="1">
                <a:solidFill>
                  <a:schemeClr val="tx1"/>
                </a:solidFill>
              </a:rPr>
              <a:t>Хьюлетта</a:t>
            </a:r>
            <a:r>
              <a:rPr lang="ru-RU" sz="1200" dirty="0">
                <a:solidFill>
                  <a:schemeClr val="tx1"/>
                </a:solidFill>
              </a:rPr>
              <a:t> и Паккарда», в основе которой лежит основной принцип развития компании — постоянное движение вперед с учетом трансформаций рынка, а также неустанная забота о качестве жизни своих сотрудников.</a:t>
            </a:r>
          </a:p>
          <a:p>
            <a:pPr marL="0" indent="180975" algn="just">
              <a:buNone/>
            </a:pPr>
            <a:r>
              <a:rPr lang="ru-RU" sz="1200" dirty="0">
                <a:solidFill>
                  <a:schemeClr val="tx1"/>
                </a:solidFill>
              </a:rPr>
              <a:t>Паккард активно участвовал в общественной жизни страны. Возглавлял многие фонды (в поддержку университетов, молодежных организаций, обществ планирования семьи и др.) и благотворительные организации. Большую роль сыграл в основании самого большого в мире </a:t>
            </a:r>
            <a:r>
              <a:rPr lang="ru-RU" sz="1200" dirty="0" err="1">
                <a:solidFill>
                  <a:schemeClr val="tx1"/>
                </a:solidFill>
              </a:rPr>
              <a:t>Монтерейского</a:t>
            </a:r>
            <a:r>
              <a:rPr lang="ru-RU" sz="1200" dirty="0">
                <a:solidFill>
                  <a:schemeClr val="tx1"/>
                </a:solidFill>
              </a:rPr>
              <a:t> Аквариума, на устройство которого семьей Паккарда было пожертвовано 55 млн. долларов. С полным правом можно сказать, что его вклад в дело социального и научно-технического развития страны беспрецедентен.</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189</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99330" name="Picture 2" descr="p030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416" y="1488"/>
            <a:ext cx="827584" cy="9254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4573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19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smtClean="0"/>
              <a:t>Мера информации</a:t>
            </a:r>
            <a:endParaRPr lang="ru-RU" sz="3200" dirty="0"/>
          </a:p>
        </p:txBody>
      </p:sp>
      <p:sp>
        <p:nvSpPr>
          <p:cNvPr id="4" name="Объект 2"/>
          <p:cNvSpPr>
            <a:spLocks noGrp="1"/>
          </p:cNvSpPr>
          <p:nvPr>
            <p:ph idx="1"/>
          </p:nvPr>
        </p:nvSpPr>
        <p:spPr>
          <a:xfrm>
            <a:off x="754857" y="836712"/>
            <a:ext cx="7992888" cy="288032"/>
          </a:xfrm>
        </p:spPr>
        <p:txBody>
          <a:bodyPr anchor="t" anchorCtr="0">
            <a:noAutofit/>
          </a:bodyPr>
          <a:lstStyle/>
          <a:p>
            <a:pPr marL="285750" indent="-285750">
              <a:buFont typeface="Wingdings" pitchFamily="2" charset="2"/>
              <a:buChar char="ü"/>
            </a:pPr>
            <a:r>
              <a:rPr lang="ru-RU" sz="1600" b="1" u="sng" dirty="0">
                <a:solidFill>
                  <a:schemeClr val="accent1">
                    <a:lumMod val="50000"/>
                  </a:schemeClr>
                </a:solidFill>
                <a:effectLst>
                  <a:outerShdw blurRad="38100" dist="38100" dir="2700000" algn="tl">
                    <a:srgbClr val="000000">
                      <a:alpha val="43137"/>
                    </a:srgbClr>
                  </a:outerShdw>
                </a:effectLst>
              </a:rPr>
              <a:t>Семантическая мера информации</a:t>
            </a:r>
            <a:endParaRPr lang="ru-RU" sz="1600" u="sng" dirty="0">
              <a:solidFill>
                <a:schemeClr val="accent1">
                  <a:lumMod val="50000"/>
                </a:schemeClr>
              </a:solidFill>
              <a:effectLst>
                <a:outerShdw blurRad="38100" dist="38100" dir="2700000" algn="tl">
                  <a:srgbClr val="000000">
                    <a:alpha val="43137"/>
                  </a:srgbClr>
                </a:outerShdw>
              </a:effectLst>
            </a:endParaRPr>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Прямоугольник 1"/>
          <p:cNvSpPr/>
          <p:nvPr/>
        </p:nvSpPr>
        <p:spPr>
          <a:xfrm>
            <a:off x="755576" y="1196752"/>
            <a:ext cx="7407299" cy="1600438"/>
          </a:xfrm>
          <a:prstGeom prst="rect">
            <a:avLst/>
          </a:prstGeom>
        </p:spPr>
        <p:txBody>
          <a:bodyPr wrap="square">
            <a:spAutoFit/>
          </a:bodyPr>
          <a:lstStyle/>
          <a:p>
            <a:pPr algn="just"/>
            <a:r>
              <a:rPr lang="ru-RU" sz="1400" b="1" dirty="0"/>
              <a:t>Семантическая мера </a:t>
            </a:r>
            <a:r>
              <a:rPr lang="ru-RU" sz="1400" dirty="0" smtClean="0"/>
              <a:t>- отображает </a:t>
            </a:r>
            <a:r>
              <a:rPr lang="ru-RU" sz="1400" dirty="0"/>
              <a:t>смысловое содержания </a:t>
            </a:r>
            <a:r>
              <a:rPr lang="ru-RU" sz="1400" dirty="0" smtClean="0"/>
              <a:t>информации. Для </a:t>
            </a:r>
            <a:r>
              <a:rPr lang="ru-RU" sz="1400" dirty="0"/>
              <a:t>измерения смыслового содержания информации, т.е. ее количества на семантическом уровне, наибольшее признание получила </a:t>
            </a:r>
            <a:r>
              <a:rPr lang="ru-RU" sz="1400" i="1" dirty="0"/>
              <a:t>тезаурусная мера</a:t>
            </a:r>
            <a:r>
              <a:rPr lang="ru-RU" sz="1400" dirty="0"/>
              <a:t>, которая связывает </a:t>
            </a:r>
            <a:r>
              <a:rPr lang="ru-RU" sz="1400" dirty="0" smtClean="0"/>
              <a:t>семантические </a:t>
            </a:r>
            <a:r>
              <a:rPr lang="ru-RU" sz="1400" dirty="0"/>
              <a:t>свойства информации со способностью пользователя принимать поступившее </a:t>
            </a:r>
            <a:r>
              <a:rPr lang="ru-RU" sz="1400" dirty="0" smtClean="0"/>
              <a:t>сообщение</a:t>
            </a:r>
            <a:r>
              <a:rPr lang="ru-RU" sz="1400" dirty="0"/>
              <a:t>. Для этого используется понятие </a:t>
            </a:r>
            <a:r>
              <a:rPr lang="ru-RU" sz="1400" dirty="0" smtClean="0"/>
              <a:t>тезаурус </a:t>
            </a:r>
            <a:r>
              <a:rPr lang="ru-RU" sz="1400" dirty="0"/>
              <a:t>пользователя.</a:t>
            </a:r>
          </a:p>
          <a:p>
            <a:endParaRPr lang="ru-RU" sz="1400" dirty="0" smtClean="0"/>
          </a:p>
          <a:p>
            <a:r>
              <a:rPr lang="ru-RU" sz="1400" b="1" dirty="0" smtClean="0">
                <a:effectLst>
                  <a:outerShdw blurRad="38100" dist="38100" dir="2700000" algn="tl">
                    <a:srgbClr val="000000">
                      <a:alpha val="43137"/>
                    </a:srgbClr>
                  </a:outerShdw>
                </a:effectLst>
              </a:rPr>
              <a:t>Тезаурус </a:t>
            </a:r>
            <a:r>
              <a:rPr lang="ru-RU" sz="1400" dirty="0" smtClean="0"/>
              <a:t> </a:t>
            </a:r>
            <a:r>
              <a:rPr lang="ru-RU" sz="1400" dirty="0"/>
              <a:t>— это совокупность сведений, которыми располагает </a:t>
            </a:r>
            <a:r>
              <a:rPr lang="ru-RU" sz="1400" dirty="0" smtClean="0"/>
              <a:t>пользователь </a:t>
            </a:r>
            <a:r>
              <a:rPr lang="ru-RU" sz="1400" dirty="0"/>
              <a:t>или система</a:t>
            </a:r>
            <a:r>
              <a:rPr lang="ru-RU" sz="1400" dirty="0" smtClean="0"/>
              <a:t>.</a:t>
            </a:r>
          </a:p>
        </p:txBody>
      </p:sp>
      <p:sp>
        <p:nvSpPr>
          <p:cNvPr id="8" name="Прямоугольник 7"/>
          <p:cNvSpPr/>
          <p:nvPr/>
        </p:nvSpPr>
        <p:spPr>
          <a:xfrm>
            <a:off x="785317" y="4941168"/>
            <a:ext cx="7551290" cy="1200329"/>
          </a:xfrm>
          <a:prstGeom prst="rect">
            <a:avLst/>
          </a:prstGeom>
          <a:ln>
            <a:solidFill>
              <a:schemeClr val="tx1"/>
            </a:solidFill>
            <a:prstDash val="dash"/>
          </a:ln>
        </p:spPr>
        <p:txBody>
          <a:bodyPr wrap="square">
            <a:spAutoFit/>
          </a:bodyPr>
          <a:lstStyle/>
          <a:p>
            <a:pPr algn="just"/>
            <a:r>
              <a:rPr lang="ru-RU" sz="1200" b="1" u="sng" dirty="0" smtClean="0"/>
              <a:t>Пример</a:t>
            </a:r>
            <a:r>
              <a:rPr lang="ru-RU" sz="1200" b="1" i="1" dirty="0" smtClean="0"/>
              <a:t>.</a:t>
            </a:r>
            <a:r>
              <a:rPr lang="ru-RU" sz="1200" dirty="0" smtClean="0"/>
              <a:t> Количество </a:t>
            </a:r>
            <a:r>
              <a:rPr lang="ru-RU" sz="1200" dirty="0"/>
              <a:t>семантической информации в сообщении, количество новых знаний, получаемых пользователем, является величиной относительной. Одно и то же сообщение может иметь смысловое содержание для компетентного пользователя и быть бессмысленным (семантический шум) для пользователя некомпетентного. Относительной мерой количества семантической информации может служить коэффициент содержательности С, который определяется как отношение количества семантической информации к ее объему: C=</a:t>
            </a:r>
            <a:r>
              <a:rPr lang="ru-RU" sz="1200" dirty="0" err="1"/>
              <a:t>Ic</a:t>
            </a:r>
            <a:r>
              <a:rPr lang="ru-RU" sz="1200" dirty="0"/>
              <a:t>/</a:t>
            </a:r>
            <a:r>
              <a:rPr lang="ru-RU" sz="1200" dirty="0" err="1"/>
              <a:t>Vd</a:t>
            </a:r>
            <a:endParaRPr lang="ru-RU" sz="12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017835010"/>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ОСБОРН АДАМ</a:t>
            </a:r>
          </a:p>
        </p:txBody>
      </p:sp>
      <p:sp>
        <p:nvSpPr>
          <p:cNvPr id="3" name="Объект 2"/>
          <p:cNvSpPr>
            <a:spLocks noGrp="1"/>
          </p:cNvSpPr>
          <p:nvPr>
            <p:ph idx="1"/>
          </p:nvPr>
        </p:nvSpPr>
        <p:spPr>
          <a:xfrm>
            <a:off x="755576" y="982960"/>
            <a:ext cx="7615808" cy="4534272"/>
          </a:xfrm>
        </p:spPr>
        <p:txBody>
          <a:bodyPr anchor="t" anchorCtr="0">
            <a:noAutofit/>
          </a:bodyPr>
          <a:lstStyle/>
          <a:p>
            <a:pPr marL="0" indent="180975" algn="just">
              <a:buNone/>
            </a:pPr>
            <a:r>
              <a:rPr lang="ru-RU" sz="1400" dirty="0">
                <a:solidFill>
                  <a:schemeClr val="tx1"/>
                </a:solidFill>
              </a:rPr>
              <a:t>ОСБОРН Адам (</a:t>
            </a:r>
            <a:r>
              <a:rPr lang="ru-RU" sz="1400" dirty="0" err="1">
                <a:solidFill>
                  <a:schemeClr val="tx1"/>
                </a:solidFill>
              </a:rPr>
              <a:t>Osborne</a:t>
            </a:r>
            <a:r>
              <a:rPr lang="ru-RU" sz="1400" dirty="0">
                <a:solidFill>
                  <a:schemeClr val="tx1"/>
                </a:solidFill>
              </a:rPr>
              <a:t> </a:t>
            </a:r>
            <a:r>
              <a:rPr lang="ru-RU" sz="1400" dirty="0" err="1">
                <a:solidFill>
                  <a:schemeClr val="tx1"/>
                </a:solidFill>
              </a:rPr>
              <a:t>Adam</a:t>
            </a:r>
            <a:r>
              <a:rPr lang="ru-RU" sz="1400" dirty="0">
                <a:solidFill>
                  <a:schemeClr val="tx1"/>
                </a:solidFill>
              </a:rPr>
              <a:t>) (р. 1940), американский предприниматель в области компьютеров, уроженец Таиланда. Создатель компании </a:t>
            </a:r>
            <a:r>
              <a:rPr lang="ru-RU" sz="1400" dirty="0" err="1">
                <a:solidFill>
                  <a:schemeClr val="tx1"/>
                </a:solidFill>
              </a:rPr>
              <a:t>Osborne</a:t>
            </a:r>
            <a:r>
              <a:rPr lang="ru-RU" sz="1400" dirty="0">
                <a:solidFill>
                  <a:schemeClr val="tx1"/>
                </a:solidFill>
              </a:rPr>
              <a:t>, производителя первых портативных персональных компьютеров.</a:t>
            </a:r>
          </a:p>
          <a:p>
            <a:pPr marL="0" indent="180975" algn="just">
              <a:buNone/>
            </a:pPr>
            <a:r>
              <a:rPr lang="ru-RU" sz="1400" dirty="0">
                <a:solidFill>
                  <a:schemeClr val="tx1"/>
                </a:solidFill>
              </a:rPr>
              <a:t>Закончил </a:t>
            </a:r>
            <a:r>
              <a:rPr lang="ru-RU" sz="1400" dirty="0" err="1">
                <a:solidFill>
                  <a:schemeClr val="tx1"/>
                </a:solidFill>
              </a:rPr>
              <a:t>Бирмингемский</a:t>
            </a:r>
            <a:r>
              <a:rPr lang="ru-RU" sz="1400" dirty="0">
                <a:solidFill>
                  <a:schemeClr val="tx1"/>
                </a:solidFill>
              </a:rPr>
              <a:t> и </a:t>
            </a:r>
            <a:r>
              <a:rPr lang="ru-RU" sz="1400" dirty="0" err="1">
                <a:solidFill>
                  <a:schemeClr val="tx1"/>
                </a:solidFill>
              </a:rPr>
              <a:t>Делавэрский</a:t>
            </a:r>
            <a:r>
              <a:rPr lang="ru-RU" sz="1400" dirty="0">
                <a:solidFill>
                  <a:schemeClr val="tx1"/>
                </a:solidFill>
              </a:rPr>
              <a:t> университеты. В 1968 году защитил докторскую диссертацию по химической технологии. Начал работать с компьютерами в корпорации </a:t>
            </a:r>
            <a:r>
              <a:rPr lang="ru-RU" sz="1400" dirty="0" err="1">
                <a:solidFill>
                  <a:schemeClr val="tx1"/>
                </a:solidFill>
              </a:rPr>
              <a:t>Shell</a:t>
            </a:r>
            <a:r>
              <a:rPr lang="ru-RU" sz="1400" dirty="0">
                <a:solidFill>
                  <a:schemeClr val="tx1"/>
                </a:solidFill>
              </a:rPr>
              <a:t> </a:t>
            </a:r>
            <a:r>
              <a:rPr lang="ru-RU" sz="1400" dirty="0" err="1">
                <a:solidFill>
                  <a:schemeClr val="tx1"/>
                </a:solidFill>
              </a:rPr>
              <a:t>Development</a:t>
            </a:r>
            <a:r>
              <a:rPr lang="ru-RU" sz="1400" dirty="0">
                <a:solidFill>
                  <a:schemeClr val="tx1"/>
                </a:solidFill>
              </a:rPr>
              <a:t> в Калифорнии в конце 1960-х, а затем основал собственную компанию </a:t>
            </a:r>
            <a:r>
              <a:rPr lang="ru-RU" sz="1400" dirty="0" err="1">
                <a:solidFill>
                  <a:schemeClr val="tx1"/>
                </a:solidFill>
              </a:rPr>
              <a:t>Osborne</a:t>
            </a:r>
            <a:r>
              <a:rPr lang="ru-RU" sz="1400" dirty="0">
                <a:solidFill>
                  <a:schemeClr val="tx1"/>
                </a:solidFill>
              </a:rPr>
              <a:t> &amp; </a:t>
            </a:r>
            <a:r>
              <a:rPr lang="ru-RU" sz="1400" dirty="0" err="1">
                <a:solidFill>
                  <a:schemeClr val="tx1"/>
                </a:solidFill>
              </a:rPr>
              <a:t>Associates</a:t>
            </a:r>
            <a:r>
              <a:rPr lang="ru-RU" sz="1400" dirty="0">
                <a:solidFill>
                  <a:schemeClr val="tx1"/>
                </a:solidFill>
              </a:rPr>
              <a:t> (1970) в Беркли (Калифорния). Работал издателем, консультантом-программистом с 1970 по 1979 годы. Пробовал себя и в области литературы. В 1979 Осборн продал свое издательство компании </a:t>
            </a:r>
            <a:r>
              <a:rPr lang="ru-RU" sz="1400" dirty="0" err="1">
                <a:solidFill>
                  <a:schemeClr val="tx1"/>
                </a:solidFill>
              </a:rPr>
              <a:t>McGraw-Hil</a:t>
            </a:r>
            <a:r>
              <a:rPr lang="ru-RU" sz="1400" dirty="0">
                <a:solidFill>
                  <a:schemeClr val="tx1"/>
                </a:solidFill>
              </a:rPr>
              <a:t>.</a:t>
            </a:r>
          </a:p>
          <a:p>
            <a:pPr marL="0" indent="180975" algn="just">
              <a:buNone/>
            </a:pPr>
            <a:r>
              <a:rPr lang="ru-RU" sz="1400" dirty="0">
                <a:solidFill>
                  <a:schemeClr val="tx1"/>
                </a:solidFill>
              </a:rPr>
              <a:t>В 1980 он основал компьютерную фирму </a:t>
            </a:r>
            <a:r>
              <a:rPr lang="ru-RU" sz="1400" dirty="0" err="1">
                <a:solidFill>
                  <a:schemeClr val="tx1"/>
                </a:solidFill>
              </a:rPr>
              <a:t>Osborne</a:t>
            </a:r>
            <a:r>
              <a:rPr lang="ru-RU" sz="1400" dirty="0">
                <a:solidFill>
                  <a:schemeClr val="tx1"/>
                </a:solidFill>
              </a:rPr>
              <a:t> </a:t>
            </a:r>
            <a:r>
              <a:rPr lang="ru-RU" sz="1400" dirty="0" err="1">
                <a:solidFill>
                  <a:schemeClr val="tx1"/>
                </a:solidFill>
              </a:rPr>
              <a:t>Computer</a:t>
            </a:r>
            <a:r>
              <a:rPr lang="ru-RU" sz="1400" dirty="0">
                <a:solidFill>
                  <a:schemeClr val="tx1"/>
                </a:solidFill>
              </a:rPr>
              <a:t> </a:t>
            </a:r>
            <a:r>
              <a:rPr lang="ru-RU" sz="1400" dirty="0" err="1">
                <a:solidFill>
                  <a:schemeClr val="tx1"/>
                </a:solidFill>
              </a:rPr>
              <a:t>Corporation</a:t>
            </a:r>
            <a:r>
              <a:rPr lang="ru-RU" sz="1400" dirty="0">
                <a:solidFill>
                  <a:schemeClr val="tx1"/>
                </a:solidFill>
              </a:rPr>
              <a:t>, вложив в это 250 тысяч долларов собственных денег. Компания начала выпускать первый портативный персональный компьютер, имевший размер чемоданчика. Это был еще не ноутбук, так как весил он 11 кг, но уже мог умещаться под сиденьем самолета. </a:t>
            </a:r>
            <a:r>
              <a:rPr lang="ru-RU" sz="1400" dirty="0" err="1">
                <a:solidFill>
                  <a:schemeClr val="tx1"/>
                </a:solidFill>
              </a:rPr>
              <a:t>Osborne</a:t>
            </a:r>
            <a:r>
              <a:rPr lang="ru-RU" sz="1400" dirty="0">
                <a:solidFill>
                  <a:schemeClr val="tx1"/>
                </a:solidFill>
              </a:rPr>
              <a:t> I стал бестселлером при цене в 1795 долларов, включавшей стоимость всего оборудования, футляра, программ обработки текстов и электронных таблиц. Спрос на него был так велик, что спустя два с половиной года компания обанкротилась, не справившись со своими обязательствами. Тогда Осборн основал компанию </a:t>
            </a:r>
            <a:r>
              <a:rPr lang="ru-RU" sz="1400" dirty="0" err="1">
                <a:solidFill>
                  <a:schemeClr val="tx1"/>
                </a:solidFill>
              </a:rPr>
              <a:t>Paperback</a:t>
            </a:r>
            <a:r>
              <a:rPr lang="ru-RU" sz="1400" dirty="0">
                <a:solidFill>
                  <a:schemeClr val="tx1"/>
                </a:solidFill>
              </a:rPr>
              <a:t> </a:t>
            </a:r>
            <a:r>
              <a:rPr lang="ru-RU" sz="1400" dirty="0" err="1">
                <a:solidFill>
                  <a:schemeClr val="tx1"/>
                </a:solidFill>
              </a:rPr>
              <a:t>Software</a:t>
            </a:r>
            <a:r>
              <a:rPr lang="ru-RU" sz="1400" dirty="0">
                <a:solidFill>
                  <a:schemeClr val="tx1"/>
                </a:solidFill>
              </a:rPr>
              <a:t>, которая вскоре также развалилась после утраты авторских прав в пользу компании </a:t>
            </a:r>
            <a:r>
              <a:rPr lang="ru-RU" sz="1400" dirty="0" err="1">
                <a:solidFill>
                  <a:schemeClr val="tx1"/>
                </a:solidFill>
              </a:rPr>
              <a:t>Lotus</a:t>
            </a:r>
            <a:r>
              <a:rPr lang="ru-RU" sz="1400" dirty="0">
                <a:solidFill>
                  <a:schemeClr val="tx1"/>
                </a:solidFill>
              </a:rPr>
              <a:t> </a:t>
            </a:r>
            <a:r>
              <a:rPr lang="ru-RU" sz="1400" dirty="0" err="1">
                <a:solidFill>
                  <a:schemeClr val="tx1"/>
                </a:solidFill>
              </a:rPr>
              <a:t>Development</a:t>
            </a:r>
            <a:r>
              <a:rPr lang="ru-RU" sz="1400" dirty="0">
                <a:solidFill>
                  <a:schemeClr val="tx1"/>
                </a:solidFill>
              </a:rPr>
              <a:t>.</a:t>
            </a:r>
          </a:p>
          <a:p>
            <a:pPr marL="0" indent="180975" algn="just">
              <a:buNone/>
            </a:pPr>
            <a:r>
              <a:rPr lang="ru-RU" sz="1400" dirty="0">
                <a:solidFill>
                  <a:schemeClr val="tx1"/>
                </a:solidFill>
              </a:rPr>
              <a:t>В 1990 году Осборн создал два новых предприятия — компанию по производству печатных плат в Индии для продажи их в США и компанию, занимающуюся искусственным интеллектом.</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190</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05113517"/>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МАККРАКЕН ЭДВАРД</a:t>
            </a:r>
          </a:p>
        </p:txBody>
      </p:sp>
      <p:sp>
        <p:nvSpPr>
          <p:cNvPr id="3" name="Объект 2"/>
          <p:cNvSpPr>
            <a:spLocks noGrp="1"/>
          </p:cNvSpPr>
          <p:nvPr>
            <p:ph idx="1"/>
          </p:nvPr>
        </p:nvSpPr>
        <p:spPr>
          <a:xfrm>
            <a:off x="755576" y="982960"/>
            <a:ext cx="7615808" cy="5110336"/>
          </a:xfrm>
        </p:spPr>
        <p:txBody>
          <a:bodyPr anchor="t" anchorCtr="0">
            <a:noAutofit/>
          </a:bodyPr>
          <a:lstStyle/>
          <a:p>
            <a:pPr marL="0" indent="180975" algn="just">
              <a:buNone/>
            </a:pPr>
            <a:r>
              <a:rPr lang="ru-RU" sz="900" dirty="0">
                <a:solidFill>
                  <a:schemeClr val="tx1"/>
                </a:solidFill>
              </a:rPr>
              <a:t>МАККРАКЕН Эдвард (</a:t>
            </a:r>
            <a:r>
              <a:rPr lang="ru-RU" sz="900" dirty="0" err="1">
                <a:solidFill>
                  <a:schemeClr val="tx1"/>
                </a:solidFill>
              </a:rPr>
              <a:t>McCracken</a:t>
            </a:r>
            <a:r>
              <a:rPr lang="ru-RU" sz="900" dirty="0">
                <a:solidFill>
                  <a:schemeClr val="tx1"/>
                </a:solidFill>
              </a:rPr>
              <a:t> </a:t>
            </a:r>
            <a:r>
              <a:rPr lang="ru-RU" sz="900" dirty="0" err="1">
                <a:solidFill>
                  <a:schemeClr val="tx1"/>
                </a:solidFill>
              </a:rPr>
              <a:t>Edward</a:t>
            </a:r>
            <a:r>
              <a:rPr lang="ru-RU" sz="900" dirty="0">
                <a:solidFill>
                  <a:schemeClr val="tx1"/>
                </a:solidFill>
              </a:rPr>
              <a:t> R.) (р. 1943), председатель и главный исполнительный директор (CEO)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a:t>
            </a:r>
            <a:r>
              <a:rPr lang="ru-RU" sz="900" dirty="0" err="1">
                <a:solidFill>
                  <a:schemeClr val="tx1"/>
                </a:solidFill>
              </a:rPr>
              <a:t>Inc</a:t>
            </a:r>
            <a:r>
              <a:rPr lang="ru-RU" sz="900" dirty="0">
                <a:solidFill>
                  <a:schemeClr val="tx1"/>
                </a:solidFill>
              </a:rPr>
              <a:t>., крупнейшего мирового производителя средств компьютерной визуализации, высокопроизводительных рабочих станций и серверов.</a:t>
            </a:r>
          </a:p>
          <a:p>
            <a:pPr marL="0" indent="180975" algn="just">
              <a:buNone/>
            </a:pPr>
            <a:r>
              <a:rPr lang="ru-RU" sz="900" dirty="0">
                <a:solidFill>
                  <a:schemeClr val="tx1"/>
                </a:solidFill>
              </a:rPr>
              <a:t>Родился близ </a:t>
            </a:r>
            <a:r>
              <a:rPr lang="ru-RU" sz="900" dirty="0" err="1">
                <a:solidFill>
                  <a:schemeClr val="tx1"/>
                </a:solidFill>
              </a:rPr>
              <a:t>Фэрчайлда</a:t>
            </a:r>
            <a:r>
              <a:rPr lang="ru-RU" sz="900" dirty="0">
                <a:solidFill>
                  <a:schemeClr val="tx1"/>
                </a:solidFill>
              </a:rPr>
              <a:t> (шт. Айова) в небогатой фермерской семье. Посещал маленькую деревенскую школу. С десяти лет выращивал на ферме бычков, чтобы заработать на образование.</a:t>
            </a:r>
          </a:p>
          <a:p>
            <a:pPr marL="0" indent="180975" algn="just">
              <a:buNone/>
            </a:pPr>
            <a:r>
              <a:rPr lang="ru-RU" sz="900" dirty="0">
                <a:solidFill>
                  <a:schemeClr val="tx1"/>
                </a:solidFill>
              </a:rPr>
              <a:t>В 1966 году </a:t>
            </a:r>
            <a:r>
              <a:rPr lang="ru-RU" sz="900" dirty="0" err="1">
                <a:solidFill>
                  <a:schemeClr val="tx1"/>
                </a:solidFill>
              </a:rPr>
              <a:t>Маккракен</a:t>
            </a:r>
            <a:r>
              <a:rPr lang="ru-RU" sz="900" dirty="0">
                <a:solidFill>
                  <a:schemeClr val="tx1"/>
                </a:solidFill>
              </a:rPr>
              <a:t> окончил Государственный университет Айовы со степенью бакалавра точных наук и в 1968 году — </a:t>
            </a:r>
            <a:r>
              <a:rPr lang="ru-RU" sz="900" dirty="0" err="1">
                <a:solidFill>
                  <a:schemeClr val="tx1"/>
                </a:solidFill>
              </a:rPr>
              <a:t>Стэнфордский</a:t>
            </a:r>
            <a:r>
              <a:rPr lang="ru-RU" sz="900" dirty="0">
                <a:solidFill>
                  <a:schemeClr val="tx1"/>
                </a:solidFill>
              </a:rPr>
              <a:t> университет (по специальности электротехника). Вскоре он был принят на должность менеджера по продуктам и обучающим программам в компанию </a:t>
            </a:r>
            <a:r>
              <a:rPr lang="ru-RU" sz="900" dirty="0" err="1">
                <a:solidFill>
                  <a:schemeClr val="tx1"/>
                </a:solidFill>
              </a:rPr>
              <a:t>Hewlett-Packard</a:t>
            </a:r>
            <a:r>
              <a:rPr lang="ru-RU" sz="900" dirty="0">
                <a:solidFill>
                  <a:schemeClr val="tx1"/>
                </a:solidFill>
              </a:rPr>
              <a:t>, где он проработал 16 лет и дослужился до главного менеджера группы компьютерных систем.</a:t>
            </a:r>
          </a:p>
          <a:p>
            <a:pPr marL="0" indent="180975" algn="just">
              <a:buNone/>
            </a:pPr>
            <a:r>
              <a:rPr lang="ru-RU" sz="900" dirty="0">
                <a:solidFill>
                  <a:schemeClr val="tx1"/>
                </a:solidFill>
              </a:rPr>
              <a:t>В 1984 году </a:t>
            </a:r>
            <a:r>
              <a:rPr lang="ru-RU" sz="900" dirty="0" err="1">
                <a:solidFill>
                  <a:schemeClr val="tx1"/>
                </a:solidFill>
              </a:rPr>
              <a:t>Маккракен</a:t>
            </a:r>
            <a:r>
              <a:rPr lang="ru-RU" sz="900" dirty="0">
                <a:solidFill>
                  <a:schemeClr val="tx1"/>
                </a:solidFill>
              </a:rPr>
              <a:t> был приглашен в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на должность председателя и главного исполнительного директора.</a:t>
            </a:r>
          </a:p>
          <a:p>
            <a:pPr marL="0" indent="180975" algn="just">
              <a:buNone/>
            </a:pPr>
            <a:r>
              <a:rPr lang="ru-RU" sz="900" dirty="0">
                <a:solidFill>
                  <a:schemeClr val="tx1"/>
                </a:solidFill>
              </a:rPr>
              <a:t>Невысокий, спокойный, он не соответствует привычному для стремительно развивающейся компьютерной индустрии образу грозного и решительного CEO. В своей деятельности </a:t>
            </a:r>
            <a:r>
              <a:rPr lang="ru-RU" sz="900" dirty="0" err="1">
                <a:solidFill>
                  <a:schemeClr val="tx1"/>
                </a:solidFill>
              </a:rPr>
              <a:t>Маккракен</a:t>
            </a:r>
            <a:r>
              <a:rPr lang="ru-RU" sz="900" dirty="0">
                <a:solidFill>
                  <a:schemeClr val="tx1"/>
                </a:solidFill>
              </a:rPr>
              <a:t> сделал ставку на медитативный метод стимулирования своей интуиции и творческих способностей. И это принесло свои плоды. За 10 лет, которые </a:t>
            </a:r>
            <a:r>
              <a:rPr lang="ru-RU" sz="900" dirty="0" err="1">
                <a:solidFill>
                  <a:schemeClr val="tx1"/>
                </a:solidFill>
              </a:rPr>
              <a:t>Маккракен</a:t>
            </a:r>
            <a:r>
              <a:rPr lang="ru-RU" sz="900" dirty="0">
                <a:solidFill>
                  <a:schemeClr val="tx1"/>
                </a:solidFill>
              </a:rPr>
              <a:t> провел у руля компании, доходы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выросли с 5,3 млн. долларов до более чем 1,5 млрд., а общее количество работающих превысило 11 600 человек по всему миру, включая сотрудников поглощенной компании </a:t>
            </a:r>
            <a:r>
              <a:rPr lang="ru-RU" sz="900" dirty="0" err="1">
                <a:solidFill>
                  <a:schemeClr val="tx1"/>
                </a:solidFill>
              </a:rPr>
              <a:t>Cray</a:t>
            </a:r>
            <a:r>
              <a:rPr lang="ru-RU" sz="900" dirty="0">
                <a:solidFill>
                  <a:schemeClr val="tx1"/>
                </a:solidFill>
              </a:rPr>
              <a:t> </a:t>
            </a:r>
            <a:r>
              <a:rPr lang="ru-RU" sz="900" dirty="0" err="1">
                <a:solidFill>
                  <a:schemeClr val="tx1"/>
                </a:solidFill>
              </a:rPr>
              <a:t>Research</a:t>
            </a:r>
            <a:r>
              <a:rPr lang="ru-RU" sz="900" dirty="0">
                <a:solidFill>
                  <a:schemeClr val="tx1"/>
                </a:solidFill>
              </a:rPr>
              <a:t>, </a:t>
            </a:r>
            <a:r>
              <a:rPr lang="ru-RU" sz="900" dirty="0" err="1">
                <a:solidFill>
                  <a:schemeClr val="tx1"/>
                </a:solidFill>
              </a:rPr>
              <a:t>Inc</a:t>
            </a:r>
            <a:r>
              <a:rPr lang="ru-RU" sz="900" dirty="0">
                <a:solidFill>
                  <a:schemeClr val="tx1"/>
                </a:solidFill>
              </a:rPr>
              <a:t>. Доход компании за 1995 год составил 2,6 млрд. долларов, чистая прибыль — 216 млн. долларов. Около 35% продаж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составили программы для технического конструирования, 20% — визуальное моделирование, 20% — научные цели и 20% — индустрия развлечений.</a:t>
            </a:r>
          </a:p>
          <a:p>
            <a:pPr marL="0" indent="180975" algn="just">
              <a:buNone/>
            </a:pPr>
            <a:r>
              <a:rPr lang="ru-RU" sz="900" dirty="0">
                <a:solidFill>
                  <a:schemeClr val="tx1"/>
                </a:solidFill>
              </a:rPr>
              <a:t>Значительную часть этого успеха приписывают комфортной атмосфере, царящей в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Когда в главном офисе компании проходят показы фильмов, в которых была использована технология SGI, повсюду бывают расставлены автоматы, продающие прохладительные напитки, и столы для пинг-понга. </a:t>
            </a:r>
          </a:p>
          <a:p>
            <a:pPr marL="0" indent="180975" algn="just">
              <a:buNone/>
            </a:pPr>
            <a:r>
              <a:rPr lang="ru-RU" sz="900" dirty="0">
                <a:solidFill>
                  <a:schemeClr val="tx1"/>
                </a:solidFill>
              </a:rPr>
              <a:t>Придерживаясь философии тесной взаимосвязи с потребителем, </a:t>
            </a:r>
            <a:r>
              <a:rPr lang="ru-RU" sz="900" dirty="0" err="1">
                <a:solidFill>
                  <a:schemeClr val="tx1"/>
                </a:solidFill>
              </a:rPr>
              <a:t>Маккракен</a:t>
            </a:r>
            <a:r>
              <a:rPr lang="ru-RU" sz="900" dirty="0">
                <a:solidFill>
                  <a:schemeClr val="tx1"/>
                </a:solidFill>
              </a:rPr>
              <a:t> считает, что нельзя следовать политике долгосрочного планирования. Это дает возможность оперативно вносить изменения в продукты компании и адаптировать их к быстро меняющимся условиям рынка визуальных компьютерных продуктов. Компания считает, что значительную часть мультимедиа-индустрии будущего составит интерактивное телевидение. Первый такой проект компании уже воплощен в жизнь. </a:t>
            </a:r>
          </a:p>
          <a:p>
            <a:pPr marL="0" indent="180975" algn="just">
              <a:buNone/>
            </a:pPr>
            <a:r>
              <a:rPr lang="ru-RU" sz="900" dirty="0" err="1">
                <a:solidFill>
                  <a:schemeClr val="tx1"/>
                </a:solidFill>
              </a:rPr>
              <a:t>Маккракен</a:t>
            </a:r>
            <a:r>
              <a:rPr lang="ru-RU" sz="900" dirty="0">
                <a:solidFill>
                  <a:schemeClr val="tx1"/>
                </a:solidFill>
              </a:rPr>
              <a:t> активно участвует в общественной жизни. В 1993 году он был назначен Биллом Клинтоном на должность сопредседателя Национального консультативного комитета по информационной инфраструктуре (</a:t>
            </a:r>
            <a:r>
              <a:rPr lang="ru-RU" sz="900" dirty="0" err="1">
                <a:solidFill>
                  <a:schemeClr val="tx1"/>
                </a:solidFill>
              </a:rPr>
              <a:t>The</a:t>
            </a:r>
            <a:r>
              <a:rPr lang="ru-RU" sz="900" dirty="0">
                <a:solidFill>
                  <a:schemeClr val="tx1"/>
                </a:solidFill>
              </a:rPr>
              <a:t> </a:t>
            </a:r>
            <a:r>
              <a:rPr lang="ru-RU" sz="900" dirty="0" err="1">
                <a:solidFill>
                  <a:schemeClr val="tx1"/>
                </a:solidFill>
              </a:rPr>
              <a:t>United</a:t>
            </a:r>
            <a:r>
              <a:rPr lang="ru-RU" sz="900" dirty="0">
                <a:solidFill>
                  <a:schemeClr val="tx1"/>
                </a:solidFill>
              </a:rPr>
              <a:t> </a:t>
            </a:r>
            <a:r>
              <a:rPr lang="ru-RU" sz="900" dirty="0" err="1">
                <a:solidFill>
                  <a:schemeClr val="tx1"/>
                </a:solidFill>
              </a:rPr>
              <a:t>States</a:t>
            </a:r>
            <a:r>
              <a:rPr lang="ru-RU" sz="900" dirty="0">
                <a:solidFill>
                  <a:schemeClr val="tx1"/>
                </a:solidFill>
              </a:rPr>
              <a:t> </a:t>
            </a:r>
            <a:r>
              <a:rPr lang="ru-RU" sz="900" dirty="0" err="1">
                <a:solidFill>
                  <a:schemeClr val="tx1"/>
                </a:solidFill>
              </a:rPr>
              <a:t>Advisory</a:t>
            </a:r>
            <a:r>
              <a:rPr lang="ru-RU" sz="900" dirty="0">
                <a:solidFill>
                  <a:schemeClr val="tx1"/>
                </a:solidFill>
              </a:rPr>
              <a:t> </a:t>
            </a:r>
            <a:r>
              <a:rPr lang="ru-RU" sz="900" dirty="0" err="1">
                <a:solidFill>
                  <a:schemeClr val="tx1"/>
                </a:solidFill>
              </a:rPr>
              <a:t>Council</a:t>
            </a:r>
            <a:r>
              <a:rPr lang="ru-RU" sz="900" dirty="0">
                <a:solidFill>
                  <a:schemeClr val="tx1"/>
                </a:solidFill>
              </a:rPr>
              <a:t> </a:t>
            </a:r>
            <a:r>
              <a:rPr lang="ru-RU" sz="900" dirty="0" err="1">
                <a:solidFill>
                  <a:schemeClr val="tx1"/>
                </a:solidFill>
              </a:rPr>
              <a:t>for</a:t>
            </a:r>
            <a:r>
              <a:rPr lang="ru-RU" sz="900" dirty="0">
                <a:solidFill>
                  <a:schemeClr val="tx1"/>
                </a:solidFill>
              </a:rPr>
              <a:t> </a:t>
            </a:r>
            <a:r>
              <a:rPr lang="ru-RU" sz="900" dirty="0" err="1">
                <a:solidFill>
                  <a:schemeClr val="tx1"/>
                </a:solidFill>
              </a:rPr>
              <a:t>the</a:t>
            </a:r>
            <a:r>
              <a:rPr lang="ru-RU" sz="900" dirty="0">
                <a:solidFill>
                  <a:schemeClr val="tx1"/>
                </a:solidFill>
              </a:rPr>
              <a:t> </a:t>
            </a:r>
            <a:r>
              <a:rPr lang="ru-RU" sz="900" dirty="0" err="1">
                <a:solidFill>
                  <a:schemeClr val="tx1"/>
                </a:solidFill>
              </a:rPr>
              <a:t>National</a:t>
            </a:r>
            <a:r>
              <a:rPr lang="ru-RU" sz="900" dirty="0">
                <a:solidFill>
                  <a:schemeClr val="tx1"/>
                </a:solidFill>
              </a:rPr>
              <a:t> </a:t>
            </a:r>
            <a:r>
              <a:rPr lang="ru-RU" sz="900" dirty="0" err="1">
                <a:solidFill>
                  <a:schemeClr val="tx1"/>
                </a:solidFill>
              </a:rPr>
              <a:t>Information</a:t>
            </a:r>
            <a:r>
              <a:rPr lang="ru-RU" sz="900" dirty="0">
                <a:solidFill>
                  <a:schemeClr val="tx1"/>
                </a:solidFill>
              </a:rPr>
              <a:t> </a:t>
            </a:r>
            <a:r>
              <a:rPr lang="ru-RU" sz="900" dirty="0" err="1">
                <a:solidFill>
                  <a:schemeClr val="tx1"/>
                </a:solidFill>
              </a:rPr>
              <a:t>Infrastructure</a:t>
            </a:r>
            <a:r>
              <a:rPr lang="ru-RU" sz="900" dirty="0">
                <a:solidFill>
                  <a:schemeClr val="tx1"/>
                </a:solidFill>
              </a:rPr>
              <a:t> </a:t>
            </a:r>
            <a:r>
              <a:rPr lang="ru-RU" sz="900" dirty="0" err="1">
                <a:solidFill>
                  <a:schemeClr val="tx1"/>
                </a:solidFill>
              </a:rPr>
              <a:t>Advisory</a:t>
            </a:r>
            <a:r>
              <a:rPr lang="ru-RU" sz="900" dirty="0">
                <a:solidFill>
                  <a:schemeClr val="tx1"/>
                </a:solidFill>
              </a:rPr>
              <a:t> </a:t>
            </a:r>
            <a:r>
              <a:rPr lang="ru-RU" sz="900" dirty="0" err="1">
                <a:solidFill>
                  <a:schemeClr val="tx1"/>
                </a:solidFill>
              </a:rPr>
              <a:t>Council</a:t>
            </a:r>
            <a:r>
              <a:rPr lang="ru-RU" sz="900" dirty="0">
                <a:solidFill>
                  <a:schemeClr val="tx1"/>
                </a:solidFill>
              </a:rPr>
              <a:t>). </a:t>
            </a:r>
            <a:r>
              <a:rPr lang="ru-RU" sz="900" dirty="0" err="1">
                <a:solidFill>
                  <a:schemeClr val="tx1"/>
                </a:solidFill>
              </a:rPr>
              <a:t>Маккракен</a:t>
            </a:r>
            <a:r>
              <a:rPr lang="ru-RU" sz="900" dirty="0">
                <a:solidFill>
                  <a:schemeClr val="tx1"/>
                </a:solidFill>
              </a:rPr>
              <a:t> также является директором нескольких корпораций, благотворительного фонда, заведует фондом Государственного университета Айовы.</a:t>
            </a:r>
          </a:p>
          <a:p>
            <a:pPr marL="0" indent="180975" algn="just">
              <a:buNone/>
            </a:pPr>
            <a:r>
              <a:rPr lang="ru-RU" sz="900" dirty="0">
                <a:solidFill>
                  <a:schemeClr val="tx1"/>
                </a:solidFill>
              </a:rPr>
              <a:t>Компания под руководством </a:t>
            </a:r>
            <a:r>
              <a:rPr lang="ru-RU" sz="900" dirty="0" err="1">
                <a:solidFill>
                  <a:schemeClr val="tx1"/>
                </a:solidFill>
              </a:rPr>
              <a:t>Маккракена</a:t>
            </a:r>
            <a:r>
              <a:rPr lang="ru-RU" sz="900" dirty="0">
                <a:solidFill>
                  <a:schemeClr val="tx1"/>
                </a:solidFill>
              </a:rPr>
              <a:t> привлекалась индустрией развлечений к созданию компьютерных эффектов в анимационных фильмах — таких хитах, как </a:t>
            </a:r>
            <a:r>
              <a:rPr lang="ru-RU" sz="900" dirty="0" err="1">
                <a:solidFill>
                  <a:schemeClr val="tx1"/>
                </a:solidFill>
              </a:rPr>
              <a:t>Toy</a:t>
            </a:r>
            <a:r>
              <a:rPr lang="ru-RU" sz="900" dirty="0">
                <a:solidFill>
                  <a:schemeClr val="tx1"/>
                </a:solidFill>
              </a:rPr>
              <a:t> </a:t>
            </a:r>
            <a:r>
              <a:rPr lang="ru-RU" sz="900" dirty="0" err="1">
                <a:solidFill>
                  <a:schemeClr val="tx1"/>
                </a:solidFill>
              </a:rPr>
              <a:t>Story</a:t>
            </a:r>
            <a:r>
              <a:rPr lang="ru-RU" sz="900" dirty="0">
                <a:solidFill>
                  <a:schemeClr val="tx1"/>
                </a:solidFill>
              </a:rPr>
              <a:t>, </a:t>
            </a:r>
            <a:r>
              <a:rPr lang="ru-RU" sz="900" dirty="0" err="1">
                <a:solidFill>
                  <a:schemeClr val="tx1"/>
                </a:solidFill>
              </a:rPr>
              <a:t>Apollo</a:t>
            </a:r>
            <a:r>
              <a:rPr lang="ru-RU" sz="900" dirty="0">
                <a:solidFill>
                  <a:schemeClr val="tx1"/>
                </a:solidFill>
              </a:rPr>
              <a:t> 13 и других. Предусмотрено активное участие </a:t>
            </a:r>
            <a:r>
              <a:rPr lang="ru-RU" sz="900" dirty="0" err="1">
                <a:solidFill>
                  <a:schemeClr val="tx1"/>
                </a:solidFill>
              </a:rPr>
              <a:t>Маккракена</a:t>
            </a:r>
            <a:r>
              <a:rPr lang="ru-RU" sz="900" dirty="0">
                <a:solidFill>
                  <a:schemeClr val="tx1"/>
                </a:solidFill>
              </a:rPr>
              <a:t> в работе созданной в 1997 году Стивеном Спилбергом электронной киностудии «</a:t>
            </a:r>
            <a:r>
              <a:rPr lang="ru-RU" sz="900" dirty="0" err="1">
                <a:solidFill>
                  <a:schemeClr val="tx1"/>
                </a:solidFill>
              </a:rPr>
              <a:t>DreamWork</a:t>
            </a:r>
            <a:r>
              <a:rPr lang="ru-RU" sz="900" dirty="0">
                <a:solidFill>
                  <a:schemeClr val="tx1"/>
                </a:solidFill>
              </a:rPr>
              <a:t>».</a:t>
            </a:r>
          </a:p>
          <a:p>
            <a:pPr marL="0" indent="180975" algn="just">
              <a:buNone/>
            </a:pPr>
            <a:r>
              <a:rPr lang="ru-RU" sz="900" dirty="0">
                <a:solidFill>
                  <a:schemeClr val="tx1"/>
                </a:solidFill>
              </a:rPr>
              <a:t>Среди многочисленных наград </a:t>
            </a:r>
            <a:r>
              <a:rPr lang="ru-RU" sz="900" dirty="0" err="1">
                <a:solidFill>
                  <a:schemeClr val="tx1"/>
                </a:solidFill>
              </a:rPr>
              <a:t>Маккракена</a:t>
            </a:r>
            <a:r>
              <a:rPr lang="ru-RU" sz="900" dirty="0">
                <a:solidFill>
                  <a:schemeClr val="tx1"/>
                </a:solidFill>
              </a:rPr>
              <a:t> — национальная медаль США за вклад в развитие технологии (1995), в частности за основополагающие работы в области трехмерной визуализации и суперкомпьютерных технологий, а также за его заслуги в превращении </a:t>
            </a:r>
            <a:r>
              <a:rPr lang="ru-RU" sz="900" dirty="0" err="1">
                <a:solidFill>
                  <a:schemeClr val="tx1"/>
                </a:solidFill>
              </a:rPr>
              <a:t>Silicon</a:t>
            </a:r>
            <a:r>
              <a:rPr lang="ru-RU" sz="900" dirty="0">
                <a:solidFill>
                  <a:schemeClr val="tx1"/>
                </a:solidFill>
              </a:rPr>
              <a:t> </a:t>
            </a:r>
            <a:r>
              <a:rPr lang="ru-RU" sz="900" dirty="0" err="1">
                <a:solidFill>
                  <a:schemeClr val="tx1"/>
                </a:solidFill>
              </a:rPr>
              <a:t>Graphics</a:t>
            </a:r>
            <a:r>
              <a:rPr lang="ru-RU" sz="900" dirty="0">
                <a:solidFill>
                  <a:schemeClr val="tx1"/>
                </a:solidFill>
              </a:rPr>
              <a:t> в глобальную мировую корпорацию передовых технологий. Эта медаль ежегодно вручается президентом США в качестве высшей награды за вклад в развитие современных технологий.</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191</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3426" name="Picture 2" descr="p061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416" y="0"/>
            <a:ext cx="827584" cy="9254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229447"/>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ЛЯПУНОВ АЛЕКСЕЙ АНДРЕЕВИЧ</a:t>
            </a:r>
          </a:p>
        </p:txBody>
      </p:sp>
      <p:sp>
        <p:nvSpPr>
          <p:cNvPr id="3" name="Объект 2"/>
          <p:cNvSpPr>
            <a:spLocks noGrp="1"/>
          </p:cNvSpPr>
          <p:nvPr>
            <p:ph idx="1"/>
          </p:nvPr>
        </p:nvSpPr>
        <p:spPr>
          <a:xfrm>
            <a:off x="755576" y="982960"/>
            <a:ext cx="7615808" cy="3958208"/>
          </a:xfrm>
        </p:spPr>
        <p:txBody>
          <a:bodyPr anchor="t" anchorCtr="0">
            <a:noAutofit/>
          </a:bodyPr>
          <a:lstStyle/>
          <a:p>
            <a:pPr marL="0" indent="180975" algn="just">
              <a:buNone/>
            </a:pPr>
            <a:r>
              <a:rPr lang="ru-RU" sz="1400" dirty="0">
                <a:solidFill>
                  <a:schemeClr val="tx1"/>
                </a:solidFill>
              </a:rPr>
              <a:t>ЛЯПУНОВ Алексей Андреевич (1911-73), российский математик, член-корреспондент АН СССР (1964). Автор трудов по теории множеств, математическим вопросам кибернетики, математической лингвистике.</a:t>
            </a:r>
          </a:p>
          <a:p>
            <a:pPr marL="0" indent="180975" algn="just">
              <a:buNone/>
            </a:pPr>
            <a:r>
              <a:rPr lang="ru-RU" sz="1400" dirty="0">
                <a:solidFill>
                  <a:schemeClr val="tx1"/>
                </a:solidFill>
              </a:rPr>
              <a:t>Один из первых отечественных ученых, оценивших значение кибернетики. Под его руководством начались первые в нашей стране работы по кибернетике. В конце 1950-х годов Ляпунов сформулировал основные направления развития кибернетики, на основе которых в последующие десятилетия получили развитие общие и математические основы кибернетики, вычислительные машины, программирование и другие направления науки, разработал математическую теорию управляющих (кибернетических) систем. В 1954-64 годах Ляпунов организовал и вел семинар по кибернетике в МГУ.</a:t>
            </a:r>
          </a:p>
          <a:p>
            <a:pPr marL="0" indent="180975" algn="just">
              <a:buNone/>
            </a:pPr>
            <a:r>
              <a:rPr lang="ru-RU" sz="1400" dirty="0">
                <a:solidFill>
                  <a:schemeClr val="tx1"/>
                </a:solidFill>
              </a:rPr>
              <a:t>Ляпунов создал первые учебные курсы программирования и разработал операторный метод программирования. Заложил основы машинного перевода и математической лингвистики, биологической кибернетики и математических методов в биологии.</a:t>
            </a:r>
          </a:p>
          <a:p>
            <a:pPr marL="0" indent="180975" algn="just">
              <a:buNone/>
            </a:pPr>
            <a:r>
              <a:rPr lang="ru-RU" sz="1400" dirty="0">
                <a:solidFill>
                  <a:schemeClr val="tx1"/>
                </a:solidFill>
              </a:rPr>
              <a:t>С 1958 года руководил выходом сборника «Проблемы кибернетики», серии книг «Кибернетика в монографиях», выпуском на русском языке зарубежных работ по этой проблематике.</a:t>
            </a:r>
          </a:p>
          <a:p>
            <a:pPr marL="0" indent="180975" algn="just">
              <a:buNone/>
            </a:pPr>
            <a:r>
              <a:rPr lang="ru-RU" sz="1400" dirty="0">
                <a:solidFill>
                  <a:schemeClr val="tx1"/>
                </a:solidFill>
              </a:rPr>
              <a:t>Последние годы жизни работал в Новосибирском Академгородке, участвовал в становлении Новосибирского университета, преподавал там кибернетику и математику.</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192</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4450" name="Picture 2" descr="P024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8175" y="0"/>
            <a:ext cx="885825" cy="990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177800505"/>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ВОНГ ЧАРЛЬЗ</a:t>
            </a:r>
          </a:p>
        </p:txBody>
      </p:sp>
      <p:sp>
        <p:nvSpPr>
          <p:cNvPr id="3" name="Объект 2"/>
          <p:cNvSpPr>
            <a:spLocks noGrp="1"/>
          </p:cNvSpPr>
          <p:nvPr>
            <p:ph idx="1"/>
          </p:nvPr>
        </p:nvSpPr>
        <p:spPr>
          <a:xfrm>
            <a:off x="755576" y="982960"/>
            <a:ext cx="7615808" cy="4606280"/>
          </a:xfrm>
        </p:spPr>
        <p:txBody>
          <a:bodyPr anchor="t" anchorCtr="0">
            <a:noAutofit/>
          </a:bodyPr>
          <a:lstStyle/>
          <a:p>
            <a:pPr marL="0" indent="180975" algn="just">
              <a:buNone/>
            </a:pPr>
            <a:r>
              <a:rPr lang="ru-RU" sz="900" dirty="0">
                <a:solidFill>
                  <a:schemeClr val="tx1"/>
                </a:solidFill>
              </a:rPr>
              <a:t>ВОНГ (</a:t>
            </a:r>
            <a:r>
              <a:rPr lang="ru-RU" sz="900" dirty="0" err="1">
                <a:solidFill>
                  <a:schemeClr val="tx1"/>
                </a:solidFill>
              </a:rPr>
              <a:t>Wang</a:t>
            </a:r>
            <a:r>
              <a:rPr lang="ru-RU" sz="900" dirty="0">
                <a:solidFill>
                  <a:schemeClr val="tx1"/>
                </a:solidFill>
              </a:rPr>
              <a:t>) Чарлз (р. 1941), американский предприниматель (китайского происхождения), президент и исполнительный директор компании </a:t>
            </a:r>
            <a:r>
              <a:rPr lang="ru-RU" sz="900" dirty="0" err="1">
                <a:solidFill>
                  <a:schemeClr val="tx1"/>
                </a:solidFill>
              </a:rPr>
              <a:t>Computer</a:t>
            </a:r>
            <a:r>
              <a:rPr lang="ru-RU" sz="900" dirty="0">
                <a:solidFill>
                  <a:schemeClr val="tx1"/>
                </a:solidFill>
              </a:rPr>
              <a:t> </a:t>
            </a:r>
            <a:r>
              <a:rPr lang="ru-RU" sz="900" dirty="0" err="1">
                <a:solidFill>
                  <a:schemeClr val="tx1"/>
                </a:solidFill>
              </a:rPr>
              <a:t>Associates</a:t>
            </a:r>
            <a:r>
              <a:rPr lang="ru-RU" sz="900" dirty="0">
                <a:solidFill>
                  <a:schemeClr val="tx1"/>
                </a:solidFill>
              </a:rPr>
              <a:t> (CA). Компания специализируется на выпуске программного обеспечения (программные продукты в области системного управления, СУБД, компьютерные средства экономического и финансового управления).</a:t>
            </a:r>
          </a:p>
          <a:p>
            <a:pPr marL="0" indent="180975" algn="just">
              <a:buNone/>
            </a:pPr>
            <a:r>
              <a:rPr lang="ru-RU" sz="900" dirty="0">
                <a:solidFill>
                  <a:schemeClr val="tx1"/>
                </a:solidFill>
              </a:rPr>
              <a:t>Родился в Шанхае в состоятельной семье юриста. После прихода коммунистов к власти в Китае в 1949 году семья была вынуждена эмигрировать в Соединенные Штаты, где осела в Нью-Йорке. Получив свободу, новоиспеченные иммигранты лишились прежнего достатка. Вонг пошел в американскую школу, ни слова не зная по-английски. В дальнейшем он положил немало сил, чтобы избавиться от «несмываемого» восточного акцента. Как многие переселенцы его поколения, он в полной мере испытал, что такое быть иммигрантом, да еще из Китая. Тем не менее благодаря своим незаурядным способностям, волевому характеру ему удалось поступить в колледж в </a:t>
            </a:r>
            <a:r>
              <a:rPr lang="ru-RU" sz="900" dirty="0" err="1">
                <a:solidFill>
                  <a:schemeClr val="tx1"/>
                </a:solidFill>
              </a:rPr>
              <a:t>Квинзе</a:t>
            </a:r>
            <a:r>
              <a:rPr lang="ru-RU" sz="900" dirty="0">
                <a:solidFill>
                  <a:schemeClr val="tx1"/>
                </a:solidFill>
              </a:rPr>
              <a:t> и успешно его закончить.</a:t>
            </a:r>
          </a:p>
          <a:p>
            <a:pPr marL="0" indent="180975" algn="just">
              <a:buNone/>
            </a:pPr>
            <a:r>
              <a:rPr lang="ru-RU" sz="900" dirty="0">
                <a:solidFill>
                  <a:schemeClr val="tx1"/>
                </a:solidFill>
              </a:rPr>
              <a:t>Там же в колледже в начале 1960-х годов он встретился с Руссом </a:t>
            </a:r>
            <a:r>
              <a:rPr lang="ru-RU" sz="900" dirty="0" err="1">
                <a:solidFill>
                  <a:schemeClr val="tx1"/>
                </a:solidFill>
              </a:rPr>
              <a:t>Артцем</a:t>
            </a:r>
            <a:r>
              <a:rPr lang="ru-RU" sz="900" dirty="0">
                <a:solidFill>
                  <a:schemeClr val="tx1"/>
                </a:solidFill>
              </a:rPr>
              <a:t>, неформальная связь с которым во многом определила планы Вонга в области бизнеса. </a:t>
            </a:r>
          </a:p>
          <a:p>
            <a:pPr marL="0" indent="180975" algn="just">
              <a:buNone/>
            </a:pPr>
            <a:r>
              <a:rPr lang="ru-RU" sz="900" dirty="0">
                <a:solidFill>
                  <a:schemeClr val="tx1"/>
                </a:solidFill>
              </a:rPr>
              <a:t>В 1976 году Вонг совместно с </a:t>
            </a:r>
            <a:r>
              <a:rPr lang="ru-RU" sz="900" dirty="0" err="1">
                <a:solidFill>
                  <a:schemeClr val="tx1"/>
                </a:solidFill>
              </a:rPr>
              <a:t>Артцем</a:t>
            </a:r>
            <a:r>
              <a:rPr lang="ru-RU" sz="900" dirty="0">
                <a:solidFill>
                  <a:schemeClr val="tx1"/>
                </a:solidFill>
              </a:rPr>
              <a:t> основал компанию </a:t>
            </a:r>
            <a:r>
              <a:rPr lang="ru-RU" sz="900" dirty="0" err="1">
                <a:solidFill>
                  <a:schemeClr val="tx1"/>
                </a:solidFill>
              </a:rPr>
              <a:t>Computer</a:t>
            </a:r>
            <a:r>
              <a:rPr lang="ru-RU" sz="900" dirty="0">
                <a:solidFill>
                  <a:schemeClr val="tx1"/>
                </a:solidFill>
              </a:rPr>
              <a:t> </a:t>
            </a:r>
            <a:r>
              <a:rPr lang="ru-RU" sz="900" dirty="0" err="1">
                <a:solidFill>
                  <a:schemeClr val="tx1"/>
                </a:solidFill>
              </a:rPr>
              <a:t>Associates</a:t>
            </a:r>
            <a:r>
              <a:rPr lang="ru-RU" sz="900" dirty="0">
                <a:solidFill>
                  <a:schemeClr val="tx1"/>
                </a:solidFill>
              </a:rPr>
              <a:t>, которой в недалеком будущем суждено было стать крупнейшей (второй после </a:t>
            </a:r>
            <a:r>
              <a:rPr lang="ru-RU" sz="900" dirty="0" err="1">
                <a:solidFill>
                  <a:schemeClr val="tx1"/>
                </a:solidFill>
              </a:rPr>
              <a:t>Microsoft</a:t>
            </a:r>
            <a:r>
              <a:rPr lang="ru-RU" sz="900" dirty="0">
                <a:solidFill>
                  <a:schemeClr val="tx1"/>
                </a:solidFill>
              </a:rPr>
              <a:t>) компьютерной фирмой в области программного обеспечения. Первым успешным продуктом компании была программа сортировки данных (СA </a:t>
            </a:r>
            <a:r>
              <a:rPr lang="ru-RU" sz="900" dirty="0" err="1">
                <a:solidFill>
                  <a:schemeClr val="tx1"/>
                </a:solidFill>
              </a:rPr>
              <a:t>Sort</a:t>
            </a:r>
            <a:r>
              <a:rPr lang="ru-RU" sz="900" dirty="0">
                <a:solidFill>
                  <a:schemeClr val="tx1"/>
                </a:solidFill>
              </a:rPr>
              <a:t>). Тонко уловив конъюнктуру (пользователям приходилось около 25% на эту процедуру), Вонг приобрел права на эту программу у швейцарской фирмы. Благодаря своим первым удачным шагам </a:t>
            </a:r>
            <a:r>
              <a:rPr lang="ru-RU" sz="900" dirty="0" err="1">
                <a:solidFill>
                  <a:schemeClr val="tx1"/>
                </a:solidFill>
              </a:rPr>
              <a:t>Computer</a:t>
            </a:r>
            <a:r>
              <a:rPr lang="ru-RU" sz="900" dirty="0">
                <a:solidFill>
                  <a:schemeClr val="tx1"/>
                </a:solidFill>
              </a:rPr>
              <a:t> </a:t>
            </a:r>
            <a:r>
              <a:rPr lang="ru-RU" sz="900" dirty="0" err="1">
                <a:solidFill>
                  <a:schemeClr val="tx1"/>
                </a:solidFill>
              </a:rPr>
              <a:t>Associates</a:t>
            </a:r>
            <a:r>
              <a:rPr lang="ru-RU" sz="900" dirty="0">
                <a:solidFill>
                  <a:schemeClr val="tx1"/>
                </a:solidFill>
              </a:rPr>
              <a:t> завоевала репутацию одного из лучших знатоков рынка софтвера. </a:t>
            </a:r>
          </a:p>
          <a:p>
            <a:pPr marL="0" indent="180975" algn="just">
              <a:buNone/>
            </a:pPr>
            <a:r>
              <a:rPr lang="ru-RU" sz="900" dirty="0">
                <a:solidFill>
                  <a:schemeClr val="tx1"/>
                </a:solidFill>
              </a:rPr>
              <a:t>С начала 1990-х годов компания становится лидером в области управления хранением и резервным копированием данных. Последним достижением в этой области является продукт </a:t>
            </a:r>
            <a:r>
              <a:rPr lang="ru-RU" sz="900" dirty="0" err="1">
                <a:solidFill>
                  <a:schemeClr val="tx1"/>
                </a:solidFill>
              </a:rPr>
              <a:t>ARCserve</a:t>
            </a:r>
            <a:r>
              <a:rPr lang="ru-RU" sz="900" dirty="0">
                <a:solidFill>
                  <a:schemeClr val="tx1"/>
                </a:solidFill>
              </a:rPr>
              <a:t>.</a:t>
            </a:r>
          </a:p>
          <a:p>
            <a:pPr marL="0" indent="180975" algn="just">
              <a:buNone/>
            </a:pPr>
            <a:r>
              <a:rPr lang="ru-RU" sz="900" dirty="0">
                <a:solidFill>
                  <a:schemeClr val="tx1"/>
                </a:solidFill>
              </a:rPr>
              <a:t>Принадлежащая CA технология </a:t>
            </a:r>
            <a:r>
              <a:rPr lang="ru-RU" sz="900" dirty="0" err="1">
                <a:solidFill>
                  <a:schemeClr val="tx1"/>
                </a:solidFill>
              </a:rPr>
              <a:t>ARCserve</a:t>
            </a:r>
            <a:r>
              <a:rPr lang="ru-RU" sz="900" dirty="0">
                <a:solidFill>
                  <a:schemeClr val="tx1"/>
                </a:solidFill>
              </a:rPr>
              <a:t> обеспечивает сквозное управление средствами хранения данных для всех ресурсов информационных технологий (ИТ), включая рабочие станции, серверы, базы данных, системы групповой работы, приложения и </a:t>
            </a:r>
            <a:r>
              <a:rPr lang="ru-RU" sz="900" dirty="0" err="1">
                <a:solidFill>
                  <a:schemeClr val="tx1"/>
                </a:solidFill>
              </a:rPr>
              <a:t>web</a:t>
            </a:r>
            <a:r>
              <a:rPr lang="ru-RU" sz="900" dirty="0">
                <a:solidFill>
                  <a:schemeClr val="tx1"/>
                </a:solidFill>
              </a:rPr>
              <a:t>-серверы. Эта технология позволяет осуществлять целостное управление хранилищами на любых платформах — от настольных ПК до </a:t>
            </a:r>
            <a:r>
              <a:rPr lang="ru-RU" sz="900" dirty="0" err="1">
                <a:solidFill>
                  <a:schemeClr val="tx1"/>
                </a:solidFill>
              </a:rPr>
              <a:t>мейнфреймов</a:t>
            </a:r>
            <a:r>
              <a:rPr lang="ru-RU" sz="900" dirty="0">
                <a:solidFill>
                  <a:schemeClr val="tx1"/>
                </a:solidFill>
              </a:rPr>
              <a:t>. Играя роль всеобъемлющего интегрированного решения по управлению средствами хранения, </a:t>
            </a:r>
            <a:r>
              <a:rPr lang="ru-RU" sz="900" dirty="0" err="1">
                <a:solidFill>
                  <a:schemeClr val="tx1"/>
                </a:solidFill>
              </a:rPr>
              <a:t>ARCserve</a:t>
            </a:r>
            <a:r>
              <a:rPr lang="ru-RU" sz="900" dirty="0">
                <a:solidFill>
                  <a:schemeClr val="tx1"/>
                </a:solidFill>
              </a:rPr>
              <a:t> обеспечивает не только простое резервное копирование, но также архивирование, восстановление сбоев, сетевую миграцию данных, </a:t>
            </a:r>
            <a:r>
              <a:rPr lang="ru-RU" sz="900" dirty="0" err="1">
                <a:solidFill>
                  <a:schemeClr val="tx1"/>
                </a:solidFill>
              </a:rPr>
              <a:t>реплицирование</a:t>
            </a:r>
            <a:r>
              <a:rPr lang="ru-RU" sz="900" dirty="0">
                <a:solidFill>
                  <a:schemeClr val="tx1"/>
                </a:solidFill>
              </a:rPr>
              <a:t> и управление носителями и устройствами.</a:t>
            </a:r>
          </a:p>
          <a:p>
            <a:pPr marL="0" indent="180975" algn="just">
              <a:buNone/>
            </a:pPr>
            <a:r>
              <a:rPr lang="ru-RU" sz="900" dirty="0">
                <a:solidFill>
                  <a:schemeClr val="tx1"/>
                </a:solidFill>
              </a:rPr>
              <a:t>Вонг, будучи удачливым предпринимателем, обладает репутацией «агрессивного» руководителя. Под его более чем двадцатилетним руководством компанией СА было поглощено более 60 фирм, сотни бывших сотрудников которых были выброшены на улицу. СМИ резко критиковали Вонга за бесчеловечное отношение к людям, тем не менее он остался непреклонен, считая выбранную стратегию единственно приемлемой.</a:t>
            </a:r>
          </a:p>
          <a:p>
            <a:pPr marL="0" indent="180975" algn="just">
              <a:buNone/>
            </a:pPr>
            <a:r>
              <a:rPr lang="ru-RU" sz="900" dirty="0">
                <a:solidFill>
                  <a:schemeClr val="tx1"/>
                </a:solidFill>
              </a:rPr>
              <a:t>Подбором сотрудников занимается специальное подразделение менеджеров, которое разработало целый комплекс интервью, распространяющихся абсолютно на всех приглашаемых в фирму людей. Сам Вонг играет не последнюю роль в этих обязательных мероприятиях.</a:t>
            </a:r>
          </a:p>
          <a:p>
            <a:pPr marL="0" indent="180975" algn="just">
              <a:buNone/>
            </a:pPr>
            <a:r>
              <a:rPr lang="ru-RU" sz="900" dirty="0">
                <a:solidFill>
                  <a:schemeClr val="tx1"/>
                </a:solidFill>
              </a:rPr>
              <a:t>При отборе людей Вонг исходит из очень простого принципа — прежде всего он считает, что руководителю, если он претендует на звание лидера, необходимо определить собственные достоинства и недостатки, чтобы добиться создания сбалансированного штата сотрудников. Работа с людьми остается приоритетным сегментом в его бизнесе.</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193</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7522" name="Picture 2" descr="p062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417" y="-1"/>
            <a:ext cx="827584" cy="92546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68044211"/>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БАРРЕТТ КРЕЙГ</a:t>
            </a:r>
          </a:p>
        </p:txBody>
      </p:sp>
      <p:sp>
        <p:nvSpPr>
          <p:cNvPr id="3" name="Объект 2"/>
          <p:cNvSpPr>
            <a:spLocks noGrp="1"/>
          </p:cNvSpPr>
          <p:nvPr>
            <p:ph idx="1"/>
          </p:nvPr>
        </p:nvSpPr>
        <p:spPr>
          <a:xfrm>
            <a:off x="755576" y="982960"/>
            <a:ext cx="7615808" cy="4822304"/>
          </a:xfrm>
        </p:spPr>
        <p:txBody>
          <a:bodyPr anchor="t" anchorCtr="0">
            <a:noAutofit/>
          </a:bodyPr>
          <a:lstStyle/>
          <a:p>
            <a:pPr marL="0" indent="180975" algn="just">
              <a:buNone/>
            </a:pPr>
            <a:r>
              <a:rPr lang="ru-RU" sz="1400" dirty="0">
                <a:solidFill>
                  <a:schemeClr val="tx1"/>
                </a:solidFill>
              </a:rPr>
              <a:t>БАРРЕТТ </a:t>
            </a:r>
            <a:r>
              <a:rPr lang="ru-RU" sz="1400" dirty="0" err="1">
                <a:solidFill>
                  <a:schemeClr val="tx1"/>
                </a:solidFill>
              </a:rPr>
              <a:t>Крейг</a:t>
            </a:r>
            <a:r>
              <a:rPr lang="ru-RU" sz="1400" dirty="0">
                <a:solidFill>
                  <a:schemeClr val="tx1"/>
                </a:solidFill>
              </a:rPr>
              <a:t> (</a:t>
            </a:r>
            <a:r>
              <a:rPr lang="ru-RU" sz="1400" dirty="0" err="1">
                <a:solidFill>
                  <a:schemeClr val="tx1"/>
                </a:solidFill>
              </a:rPr>
              <a:t>Barrett</a:t>
            </a:r>
            <a:r>
              <a:rPr lang="ru-RU" sz="1400" dirty="0">
                <a:solidFill>
                  <a:schemeClr val="tx1"/>
                </a:solidFill>
              </a:rPr>
              <a:t> </a:t>
            </a:r>
            <a:r>
              <a:rPr lang="ru-RU" sz="1400" dirty="0" err="1">
                <a:solidFill>
                  <a:schemeClr val="tx1"/>
                </a:solidFill>
              </a:rPr>
              <a:t>Craig</a:t>
            </a:r>
            <a:r>
              <a:rPr lang="ru-RU" sz="1400" dirty="0">
                <a:solidFill>
                  <a:schemeClr val="tx1"/>
                </a:solidFill>
              </a:rPr>
              <a:t> R.) (р. 29 августа 1939, Сан-Франциско, шт. Калифорния), американский ученый и предприниматель, глава корпорации </a:t>
            </a:r>
            <a:r>
              <a:rPr lang="ru-RU" sz="1400" dirty="0" err="1">
                <a:solidFill>
                  <a:schemeClr val="tx1"/>
                </a:solidFill>
              </a:rPr>
              <a:t>Intel</a:t>
            </a:r>
            <a:r>
              <a:rPr lang="ru-RU" sz="1400" dirty="0">
                <a:solidFill>
                  <a:schemeClr val="tx1"/>
                </a:solidFill>
              </a:rPr>
              <a:t> — мирового лидера в области микропроцессорных технологий.</a:t>
            </a:r>
          </a:p>
          <a:p>
            <a:pPr marL="0" indent="180975" algn="just">
              <a:buNone/>
            </a:pPr>
            <a:r>
              <a:rPr lang="ru-RU" sz="1400" dirty="0">
                <a:solidFill>
                  <a:schemeClr val="tx1"/>
                </a:solidFill>
              </a:rPr>
              <a:t>С 1957 по 1964 год </a:t>
            </a:r>
            <a:r>
              <a:rPr lang="ru-RU" sz="1400" dirty="0" err="1">
                <a:solidFill>
                  <a:schemeClr val="tx1"/>
                </a:solidFill>
              </a:rPr>
              <a:t>Барретт</a:t>
            </a:r>
            <a:r>
              <a:rPr lang="ru-RU" sz="1400" dirty="0">
                <a:solidFill>
                  <a:schemeClr val="tx1"/>
                </a:solidFill>
              </a:rPr>
              <a:t> учился в </a:t>
            </a:r>
            <a:r>
              <a:rPr lang="ru-RU" sz="1400" dirty="0" err="1">
                <a:solidFill>
                  <a:schemeClr val="tx1"/>
                </a:solidFill>
              </a:rPr>
              <a:t>Стэнфордском</a:t>
            </a:r>
            <a:r>
              <a:rPr lang="ru-RU" sz="1400" dirty="0">
                <a:solidFill>
                  <a:schemeClr val="tx1"/>
                </a:solidFill>
              </a:rPr>
              <a:t> университете (шт. Калифорния), по окончании которого получил степень доктора физики по специальности материаловедение. В 1964-74 годах работал в должности адъюнкт-профессора на факультете материаловедения того же университета.</a:t>
            </a:r>
          </a:p>
          <a:p>
            <a:pPr marL="0" indent="180975" algn="just">
              <a:buNone/>
            </a:pPr>
            <a:r>
              <a:rPr lang="ru-RU" sz="1400" dirty="0">
                <a:solidFill>
                  <a:schemeClr val="tx1"/>
                </a:solidFill>
              </a:rPr>
              <a:t>В 1969 году за свои исследования в области материаловедения </a:t>
            </a:r>
            <a:r>
              <a:rPr lang="ru-RU" sz="1400" dirty="0" err="1">
                <a:solidFill>
                  <a:schemeClr val="tx1"/>
                </a:solidFill>
              </a:rPr>
              <a:t>Барретт</a:t>
            </a:r>
            <a:r>
              <a:rPr lang="ru-RU" sz="1400" dirty="0">
                <a:solidFill>
                  <a:schemeClr val="tx1"/>
                </a:solidFill>
              </a:rPr>
              <a:t> был удостоен золотой медали имени Харди, присуждаемой Американским институтом инженеров горной и металлургической промышленности. </a:t>
            </a:r>
            <a:r>
              <a:rPr lang="ru-RU" sz="1400" dirty="0" err="1">
                <a:solidFill>
                  <a:schemeClr val="tx1"/>
                </a:solidFill>
              </a:rPr>
              <a:t>Крейг</a:t>
            </a:r>
            <a:r>
              <a:rPr lang="ru-RU" sz="1400" dirty="0">
                <a:solidFill>
                  <a:schemeClr val="tx1"/>
                </a:solidFill>
              </a:rPr>
              <a:t> </a:t>
            </a:r>
            <a:r>
              <a:rPr lang="ru-RU" sz="1400" dirty="0" err="1">
                <a:solidFill>
                  <a:schemeClr val="tx1"/>
                </a:solidFill>
              </a:rPr>
              <a:t>Барретт</a:t>
            </a:r>
            <a:r>
              <a:rPr lang="ru-RU" sz="1400" dirty="0">
                <a:solidFill>
                  <a:schemeClr val="tx1"/>
                </a:solidFill>
              </a:rPr>
              <a:t> — член американской Национальной академии инженерии, автор более 40 технических статей, в которых анализируется влияние микроструктуры на свойства материалов, а также учебника «Основы материаловедения», изданного в семидесятых годах и до сих пор широко используемого в университетах США. </a:t>
            </a:r>
          </a:p>
          <a:p>
            <a:pPr marL="0" indent="180975" algn="just">
              <a:buNone/>
            </a:pPr>
            <a:r>
              <a:rPr lang="ru-RU" sz="1400" dirty="0">
                <a:solidFill>
                  <a:schemeClr val="tx1"/>
                </a:solidFill>
              </a:rPr>
              <a:t>В 1974 году поступил в корпорацию </a:t>
            </a:r>
            <a:r>
              <a:rPr lang="ru-RU" sz="1400" dirty="0" err="1">
                <a:solidFill>
                  <a:schemeClr val="tx1"/>
                </a:solidFill>
              </a:rPr>
              <a:t>Intel</a:t>
            </a:r>
            <a:r>
              <a:rPr lang="ru-RU" sz="1400" dirty="0">
                <a:solidFill>
                  <a:schemeClr val="tx1"/>
                </a:solidFill>
              </a:rPr>
              <a:t> в качестве менеджера по технологическому развитию. В 1984 году он занял должность вице-президента, в 1987 — старшего вице-президента, а в 1990 — исполнительного вице-президента. В 1992 году </a:t>
            </a:r>
            <a:r>
              <a:rPr lang="ru-RU" sz="1400" dirty="0" err="1">
                <a:solidFill>
                  <a:schemeClr val="tx1"/>
                </a:solidFill>
              </a:rPr>
              <a:t>Крейг</a:t>
            </a:r>
            <a:r>
              <a:rPr lang="ru-RU" sz="1400" dirty="0">
                <a:solidFill>
                  <a:schemeClr val="tx1"/>
                </a:solidFill>
              </a:rPr>
              <a:t> </a:t>
            </a:r>
            <a:r>
              <a:rPr lang="ru-RU" sz="1400" dirty="0" err="1">
                <a:solidFill>
                  <a:schemeClr val="tx1"/>
                </a:solidFill>
              </a:rPr>
              <a:t>Барретт</a:t>
            </a:r>
            <a:r>
              <a:rPr lang="ru-RU" sz="1400" dirty="0">
                <a:solidFill>
                  <a:schemeClr val="tx1"/>
                </a:solidFill>
              </a:rPr>
              <a:t> был избран в совет директоров корпорации </a:t>
            </a:r>
            <a:r>
              <a:rPr lang="ru-RU" sz="1400" dirty="0" err="1">
                <a:solidFill>
                  <a:schemeClr val="tx1"/>
                </a:solidFill>
              </a:rPr>
              <a:t>Intel</a:t>
            </a:r>
            <a:r>
              <a:rPr lang="ru-RU" sz="1400" dirty="0">
                <a:solidFill>
                  <a:schemeClr val="tx1"/>
                </a:solidFill>
              </a:rPr>
              <a:t>. В мае 1997 года доктор </a:t>
            </a:r>
            <a:r>
              <a:rPr lang="ru-RU" sz="1400" dirty="0" err="1">
                <a:solidFill>
                  <a:schemeClr val="tx1"/>
                </a:solidFill>
              </a:rPr>
              <a:t>Барретт</a:t>
            </a:r>
            <a:r>
              <a:rPr lang="ru-RU" sz="1400" dirty="0">
                <a:solidFill>
                  <a:schemeClr val="tx1"/>
                </a:solidFill>
              </a:rPr>
              <a:t> стал четвертым президентом </a:t>
            </a:r>
            <a:r>
              <a:rPr lang="ru-RU" sz="1400" dirty="0" err="1">
                <a:solidFill>
                  <a:schemeClr val="tx1"/>
                </a:solidFill>
              </a:rPr>
              <a:t>Intel</a:t>
            </a:r>
            <a:r>
              <a:rPr lang="ru-RU" sz="1400" dirty="0">
                <a:solidFill>
                  <a:schemeClr val="tx1"/>
                </a:solidFill>
              </a:rPr>
              <a:t>, а в 1998 году — исполнительным директором корпорации.</a:t>
            </a:r>
          </a:p>
          <a:p>
            <a:pPr marL="0" indent="180975" algn="just">
              <a:buNone/>
            </a:pPr>
            <a:r>
              <a:rPr lang="ru-RU" sz="1400" dirty="0" err="1">
                <a:solidFill>
                  <a:schemeClr val="tx1"/>
                </a:solidFill>
              </a:rPr>
              <a:t>Барретт</a:t>
            </a:r>
            <a:r>
              <a:rPr lang="ru-RU" sz="1400" dirty="0">
                <a:solidFill>
                  <a:schemeClr val="tx1"/>
                </a:solidFill>
              </a:rPr>
              <a:t> возглавляет Совет по полупроводниковым технологиям Департамента торговли США, является членом советов директоров корпорации </a:t>
            </a:r>
            <a:r>
              <a:rPr lang="ru-RU" sz="1400" dirty="0" err="1">
                <a:solidFill>
                  <a:schemeClr val="tx1"/>
                </a:solidFill>
              </a:rPr>
              <a:t>Intel</a:t>
            </a:r>
            <a:r>
              <a:rPr lang="ru-RU" sz="1400" dirty="0">
                <a:solidFill>
                  <a:schemeClr val="tx1"/>
                </a:solidFill>
              </a:rPr>
              <a:t> и ассоциации U. S. </a:t>
            </a:r>
            <a:r>
              <a:rPr lang="ru-RU" sz="1400" dirty="0" err="1">
                <a:solidFill>
                  <a:schemeClr val="tx1"/>
                </a:solidFill>
              </a:rPr>
              <a:t>Semiconductor</a:t>
            </a:r>
            <a:r>
              <a:rPr lang="ru-RU" sz="1400" dirty="0">
                <a:solidFill>
                  <a:schemeClr val="tx1"/>
                </a:solidFill>
              </a:rPr>
              <a:t> </a:t>
            </a:r>
            <a:r>
              <a:rPr lang="ru-RU" sz="1400" dirty="0" err="1">
                <a:solidFill>
                  <a:schemeClr val="tx1"/>
                </a:solidFill>
              </a:rPr>
              <a:t>Industry</a:t>
            </a:r>
            <a:r>
              <a:rPr lang="ru-RU" sz="1400" dirty="0">
                <a:solidFill>
                  <a:schemeClr val="tx1"/>
                </a:solidFill>
              </a:rPr>
              <a:t> </a:t>
            </a:r>
            <a:r>
              <a:rPr lang="ru-RU" sz="1400" dirty="0" err="1">
                <a:solidFill>
                  <a:schemeClr val="tx1"/>
                </a:solidFill>
              </a:rPr>
              <a:t>Association</a:t>
            </a:r>
            <a:r>
              <a:rPr lang="ru-RU" sz="1400" dirty="0">
                <a:solidFill>
                  <a:schemeClr val="tx1"/>
                </a:solidFill>
              </a:rPr>
              <a:t>.</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194</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06434591"/>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ГЕЙТС УИЛЬЯМ</a:t>
            </a:r>
          </a:p>
        </p:txBody>
      </p:sp>
      <p:sp>
        <p:nvSpPr>
          <p:cNvPr id="3" name="Объект 2"/>
          <p:cNvSpPr>
            <a:spLocks noGrp="1"/>
          </p:cNvSpPr>
          <p:nvPr>
            <p:ph idx="1"/>
          </p:nvPr>
        </p:nvSpPr>
        <p:spPr>
          <a:xfrm>
            <a:off x="755576" y="982960"/>
            <a:ext cx="7615808" cy="4606280"/>
          </a:xfrm>
        </p:spPr>
        <p:txBody>
          <a:bodyPr anchor="t" anchorCtr="0">
            <a:noAutofit/>
          </a:bodyPr>
          <a:lstStyle/>
          <a:p>
            <a:pPr marL="0" indent="180975" algn="just">
              <a:buNone/>
            </a:pPr>
            <a:r>
              <a:rPr lang="ru-RU" sz="1200" dirty="0">
                <a:solidFill>
                  <a:schemeClr val="tx1"/>
                </a:solidFill>
              </a:rPr>
              <a:t>ГЕЙТС (</a:t>
            </a:r>
            <a:r>
              <a:rPr lang="ru-RU" sz="1200" dirty="0" err="1">
                <a:solidFill>
                  <a:schemeClr val="tx1"/>
                </a:solidFill>
              </a:rPr>
              <a:t>Gates</a:t>
            </a:r>
            <a:r>
              <a:rPr lang="ru-RU" sz="1200" dirty="0">
                <a:solidFill>
                  <a:schemeClr val="tx1"/>
                </a:solidFill>
              </a:rPr>
              <a:t>) Уильям (Билл) Генри III (р. 28 октября 1955, Сиэтл, шт. Вашингтон), американский предприниматель и изобретатель в области электронно-вычислительной техники, председатель и CEO ведущей компании в мире в области программного обеспечения </a:t>
            </a:r>
            <a:r>
              <a:rPr lang="ru-RU" sz="1200" dirty="0" err="1">
                <a:solidFill>
                  <a:schemeClr val="tx1"/>
                </a:solidFill>
              </a:rPr>
              <a:t>Microsoft</a:t>
            </a:r>
            <a:r>
              <a:rPr lang="ru-RU" sz="1200" dirty="0">
                <a:solidFill>
                  <a:schemeClr val="tx1"/>
                </a:solidFill>
              </a:rPr>
              <a:t>.</a:t>
            </a:r>
          </a:p>
          <a:p>
            <a:pPr marL="0" indent="180975" algn="just">
              <a:buNone/>
            </a:pPr>
            <a:r>
              <a:rPr lang="ru-RU" sz="1200" dirty="0">
                <a:solidFill>
                  <a:schemeClr val="tx1"/>
                </a:solidFill>
              </a:rPr>
              <a:t>Родился в семье видного адвоката. Уже в средней школе проявил незаурядные математические способности. Будучи учеником старших классов, создал свою первую компанию </a:t>
            </a:r>
            <a:r>
              <a:rPr lang="ru-RU" sz="1200" dirty="0" err="1">
                <a:solidFill>
                  <a:schemeClr val="tx1"/>
                </a:solidFill>
              </a:rPr>
              <a:t>Traf</a:t>
            </a:r>
            <a:r>
              <a:rPr lang="ru-RU" sz="1200" dirty="0">
                <a:solidFill>
                  <a:schemeClr val="tx1"/>
                </a:solidFill>
              </a:rPr>
              <a:t>-O-</a:t>
            </a:r>
            <a:r>
              <a:rPr lang="ru-RU" sz="1200" dirty="0" err="1">
                <a:solidFill>
                  <a:schemeClr val="tx1"/>
                </a:solidFill>
              </a:rPr>
              <a:t>Data</a:t>
            </a:r>
            <a:r>
              <a:rPr lang="ru-RU" sz="1200" dirty="0">
                <a:solidFill>
                  <a:schemeClr val="tx1"/>
                </a:solidFill>
              </a:rPr>
              <a:t>, занимавшуюся продажей программ для определения интенсивности дорожного движения.</a:t>
            </a:r>
          </a:p>
          <a:p>
            <a:pPr marL="0" indent="180975" algn="just">
              <a:buNone/>
            </a:pPr>
            <a:r>
              <a:rPr lang="ru-RU" sz="1200" dirty="0">
                <a:solidFill>
                  <a:schemeClr val="tx1"/>
                </a:solidFill>
              </a:rPr>
              <a:t>В 1975 году, бросив Гарвардский университет, где он готовился стать правоведом, как его отец, Гейтс совместно со своим школьным товарищем Полом Алленом основал компанию </a:t>
            </a:r>
            <a:r>
              <a:rPr lang="ru-RU" sz="1200" dirty="0" err="1">
                <a:solidFill>
                  <a:schemeClr val="tx1"/>
                </a:solidFill>
              </a:rPr>
              <a:t>Microsoft</a:t>
            </a:r>
            <a:r>
              <a:rPr lang="ru-RU" sz="1200" dirty="0">
                <a:solidFill>
                  <a:schemeClr val="tx1"/>
                </a:solidFill>
              </a:rPr>
              <a:t>. Первой задачей новой фирмы стала адаптация языка Бейсик для использования в одном из первых коммерческих микрокомпьютеров — «Альтаире» Эдварда Робертса. </a:t>
            </a:r>
          </a:p>
          <a:p>
            <a:pPr marL="0" indent="180975" algn="just">
              <a:buNone/>
            </a:pPr>
            <a:r>
              <a:rPr lang="ru-RU" sz="1200" dirty="0">
                <a:solidFill>
                  <a:schemeClr val="tx1"/>
                </a:solidFill>
              </a:rPr>
              <a:t>В 1980 году </a:t>
            </a:r>
            <a:r>
              <a:rPr lang="ru-RU" sz="1200" dirty="0" err="1">
                <a:solidFill>
                  <a:schemeClr val="tx1"/>
                </a:solidFill>
              </a:rPr>
              <a:t>Microsoft</a:t>
            </a:r>
            <a:r>
              <a:rPr lang="ru-RU" sz="1200" dirty="0">
                <a:solidFill>
                  <a:schemeClr val="tx1"/>
                </a:solidFill>
              </a:rPr>
              <a:t> разработала операционную систему MS-DOS (</a:t>
            </a:r>
            <a:r>
              <a:rPr lang="ru-RU" sz="1200" dirty="0" err="1">
                <a:solidFill>
                  <a:schemeClr val="tx1"/>
                </a:solidFill>
              </a:rPr>
              <a:t>Microsoft</a:t>
            </a:r>
            <a:r>
              <a:rPr lang="ru-RU" sz="1200" dirty="0">
                <a:solidFill>
                  <a:schemeClr val="tx1"/>
                </a:solidFill>
              </a:rPr>
              <a:t> </a:t>
            </a:r>
            <a:r>
              <a:rPr lang="ru-RU" sz="1200" dirty="0" err="1">
                <a:solidFill>
                  <a:schemeClr val="tx1"/>
                </a:solidFill>
              </a:rPr>
              <a:t>Disk</a:t>
            </a:r>
            <a:r>
              <a:rPr lang="ru-RU" sz="1200" dirty="0">
                <a:solidFill>
                  <a:schemeClr val="tx1"/>
                </a:solidFill>
              </a:rPr>
              <a:t> </a:t>
            </a:r>
            <a:r>
              <a:rPr lang="ru-RU" sz="1200" dirty="0" err="1">
                <a:solidFill>
                  <a:schemeClr val="tx1"/>
                </a:solidFill>
              </a:rPr>
              <a:t>Operation</a:t>
            </a:r>
            <a:r>
              <a:rPr lang="ru-RU" sz="1200" dirty="0">
                <a:solidFill>
                  <a:schemeClr val="tx1"/>
                </a:solidFill>
              </a:rPr>
              <a:t> </a:t>
            </a:r>
            <a:r>
              <a:rPr lang="ru-RU" sz="1200" dirty="0" err="1">
                <a:solidFill>
                  <a:schemeClr val="tx1"/>
                </a:solidFill>
              </a:rPr>
              <a:t>System</a:t>
            </a:r>
            <a:r>
              <a:rPr lang="ru-RU" sz="1200" dirty="0">
                <a:solidFill>
                  <a:schemeClr val="tx1"/>
                </a:solidFill>
              </a:rPr>
              <a:t>) для первого IBM PC, ставшую к середине 1980-х годов основной операционной системой на американском рынке микрокомпьютеров. Затем Гейтс приступил к разработке прикладных программ — электронных таблиц </a:t>
            </a:r>
            <a:r>
              <a:rPr lang="ru-RU" sz="1200" dirty="0" err="1">
                <a:solidFill>
                  <a:schemeClr val="tx1"/>
                </a:solidFill>
              </a:rPr>
              <a:t>Excel</a:t>
            </a:r>
            <a:r>
              <a:rPr lang="ru-RU" sz="1200" dirty="0">
                <a:solidFill>
                  <a:schemeClr val="tx1"/>
                </a:solidFill>
              </a:rPr>
              <a:t> и текстового редактора </a:t>
            </a:r>
            <a:r>
              <a:rPr lang="ru-RU" sz="1200" dirty="0" err="1">
                <a:solidFill>
                  <a:schemeClr val="tx1"/>
                </a:solidFill>
              </a:rPr>
              <a:t>Word</a:t>
            </a:r>
            <a:r>
              <a:rPr lang="ru-RU" sz="1200" dirty="0">
                <a:solidFill>
                  <a:schemeClr val="tx1"/>
                </a:solidFill>
              </a:rPr>
              <a:t>, и к концу 1980-х </a:t>
            </a:r>
            <a:r>
              <a:rPr lang="ru-RU" sz="1200" dirty="0" err="1">
                <a:solidFill>
                  <a:schemeClr val="tx1"/>
                </a:solidFill>
              </a:rPr>
              <a:t>Microsoft</a:t>
            </a:r>
            <a:r>
              <a:rPr lang="ru-RU" sz="1200" dirty="0">
                <a:solidFill>
                  <a:schemeClr val="tx1"/>
                </a:solidFill>
              </a:rPr>
              <a:t> стала лидером и в этой области.</a:t>
            </a:r>
          </a:p>
          <a:p>
            <a:pPr marL="0" indent="180975" algn="just">
              <a:buNone/>
            </a:pPr>
            <a:r>
              <a:rPr lang="ru-RU" sz="1200" dirty="0">
                <a:solidFill>
                  <a:schemeClr val="tx1"/>
                </a:solidFill>
              </a:rPr>
              <a:t>В 1986 году, выпустив акции компании в свободную продажу, Гейтс в возрасте 31 года стал миллиардером. В 1990 году компания представила оболочку </a:t>
            </a:r>
            <a:r>
              <a:rPr lang="ru-RU" sz="1200" dirty="0" err="1">
                <a:solidFill>
                  <a:schemeClr val="tx1"/>
                </a:solidFill>
              </a:rPr>
              <a:t>Windows</a:t>
            </a:r>
            <a:r>
              <a:rPr lang="ru-RU" sz="1200" dirty="0">
                <a:solidFill>
                  <a:schemeClr val="tx1"/>
                </a:solidFill>
              </a:rPr>
              <a:t> 3.0, в которой вербальные команды были заменены на пиктограммы, выбираемые с помощью «мыши», что значительно облегчило пользование компьютером. В начале 1990-х годов «Окна» продавались в количестве 1 миллиона копий в месяц. К концу 1990-х годов около 90% всех персональных компьютеров в мире были оснащены программным обеспечением </a:t>
            </a:r>
            <a:r>
              <a:rPr lang="ru-RU" sz="1200" dirty="0" err="1">
                <a:solidFill>
                  <a:schemeClr val="tx1"/>
                </a:solidFill>
              </a:rPr>
              <a:t>Microsoft</a:t>
            </a:r>
            <a:r>
              <a:rPr lang="ru-RU" sz="1200" dirty="0">
                <a:solidFill>
                  <a:schemeClr val="tx1"/>
                </a:solidFill>
              </a:rPr>
              <a:t>.</a:t>
            </a:r>
          </a:p>
          <a:p>
            <a:pPr marL="0" indent="180975" algn="just">
              <a:buNone/>
            </a:pPr>
            <a:r>
              <a:rPr lang="ru-RU" sz="1200" dirty="0">
                <a:solidFill>
                  <a:schemeClr val="tx1"/>
                </a:solidFill>
              </a:rPr>
              <a:t>О работоспособности Билла Гейтса, а также его уникальном качестве эффективно включиться в работу на любом ее этапе ходят легенды. Безусловно, Гейтс принадлежит к когорте самых незаурядных бизнесменов новой генерации. В 1995 году он выпустил книгу «Дорога в будущее», которая стала бестселлером.</a:t>
            </a:r>
          </a:p>
          <a:p>
            <a:pPr marL="0" indent="180975" algn="just">
              <a:buNone/>
            </a:pPr>
            <a:r>
              <a:rPr lang="ru-RU" sz="1200" dirty="0">
                <a:solidFill>
                  <a:schemeClr val="tx1"/>
                </a:solidFill>
              </a:rPr>
              <a:t>В 1997 возглавил список самых богатых людей в мире</a:t>
            </a:r>
            <a:r>
              <a:rPr lang="ru-RU" sz="1200" dirty="0" smtClean="0">
                <a:solidFill>
                  <a:schemeClr val="tx1"/>
                </a:solidFill>
              </a:rPr>
              <a:t>.</a:t>
            </a:r>
            <a:endParaRPr lang="ru-RU" sz="1200" dirty="0">
              <a:solidFill>
                <a:schemeClr val="tx1"/>
              </a:solidFill>
            </a:endParaRP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195</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106498" name="Picture 2" descr="P013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417" y="0"/>
            <a:ext cx="827584" cy="102335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564023756"/>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a:t>ЧЕМБЕРС ДЖОН</a:t>
            </a:r>
          </a:p>
        </p:txBody>
      </p:sp>
      <p:sp>
        <p:nvSpPr>
          <p:cNvPr id="3" name="Объект 2"/>
          <p:cNvSpPr>
            <a:spLocks noGrp="1"/>
          </p:cNvSpPr>
          <p:nvPr>
            <p:ph idx="1"/>
          </p:nvPr>
        </p:nvSpPr>
        <p:spPr>
          <a:xfrm>
            <a:off x="827584" y="982960"/>
            <a:ext cx="7543800" cy="4246240"/>
          </a:xfrm>
        </p:spPr>
        <p:txBody>
          <a:bodyPr anchor="t" anchorCtr="0">
            <a:noAutofit/>
          </a:bodyPr>
          <a:lstStyle/>
          <a:p>
            <a:pPr marL="0" indent="180975" algn="just">
              <a:buNone/>
            </a:pPr>
            <a:r>
              <a:rPr lang="ru-RU" sz="1400" dirty="0">
                <a:solidFill>
                  <a:schemeClr val="tx1"/>
                </a:solidFill>
              </a:rPr>
              <a:t>ЧЕМБЕРС (</a:t>
            </a:r>
            <a:r>
              <a:rPr lang="ru-RU" sz="1400" dirty="0" err="1">
                <a:solidFill>
                  <a:schemeClr val="tx1"/>
                </a:solidFill>
              </a:rPr>
              <a:t>Chambers</a:t>
            </a:r>
            <a:r>
              <a:rPr lang="ru-RU" sz="1400" dirty="0">
                <a:solidFill>
                  <a:schemeClr val="tx1"/>
                </a:solidFill>
              </a:rPr>
              <a:t>) Джон, американский предприниматель, президент и главный исполнительный директор компьютерной компании </a:t>
            </a:r>
            <a:r>
              <a:rPr lang="ru-RU" sz="1400" dirty="0" err="1">
                <a:solidFill>
                  <a:schemeClr val="tx1"/>
                </a:solidFill>
              </a:rPr>
              <a:t>Cisco</a:t>
            </a:r>
            <a:r>
              <a:rPr lang="ru-RU" sz="1400" dirty="0">
                <a:solidFill>
                  <a:schemeClr val="tx1"/>
                </a:solidFill>
              </a:rPr>
              <a:t> </a:t>
            </a:r>
            <a:r>
              <a:rPr lang="ru-RU" sz="1400" dirty="0" err="1">
                <a:solidFill>
                  <a:schemeClr val="tx1"/>
                </a:solidFill>
              </a:rPr>
              <a:t>Systems</a:t>
            </a:r>
            <a:r>
              <a:rPr lang="ru-RU" sz="1400" dirty="0">
                <a:solidFill>
                  <a:schemeClr val="tx1"/>
                </a:solidFill>
              </a:rPr>
              <a:t>, ведущего производителя оборудования для построения инфраструктуры глобальных сетей (Интернет), организации межсетевого взаимодействия, создания узлов для удаленного доступа и подключения корпоративных сетей к глобальным. В конце 1990-х годов компания превратилась в глобального рыночного лидера. Ее доход в 1998 году составил 8,5 млрд. долларов.</a:t>
            </a:r>
          </a:p>
          <a:p>
            <a:pPr marL="0" indent="180975" algn="just">
              <a:buNone/>
            </a:pPr>
            <a:r>
              <a:rPr lang="ru-RU" sz="1400" dirty="0" err="1">
                <a:solidFill>
                  <a:schemeClr val="tx1"/>
                </a:solidFill>
              </a:rPr>
              <a:t>Чемберс</a:t>
            </a:r>
            <a:r>
              <a:rPr lang="ru-RU" sz="1400" dirty="0">
                <a:solidFill>
                  <a:schemeClr val="tx1"/>
                </a:solidFill>
              </a:rPr>
              <a:t> окончил университет штата Индианы по специальности финансы и управление, позднее получил юридическое образование в области бизнеса. Свою профессиональную карьеру начал в компании </a:t>
            </a:r>
            <a:r>
              <a:rPr lang="ru-RU" sz="1400" dirty="0" err="1">
                <a:solidFill>
                  <a:schemeClr val="tx1"/>
                </a:solidFill>
              </a:rPr>
              <a:t>Ванга</a:t>
            </a:r>
            <a:r>
              <a:rPr lang="ru-RU" sz="1400" dirty="0">
                <a:solidFill>
                  <a:schemeClr val="tx1"/>
                </a:solidFill>
              </a:rPr>
              <a:t>, затем работал в IBM. Взлет его карьеры начался с переходом в </a:t>
            </a:r>
            <a:r>
              <a:rPr lang="ru-RU" sz="1400" dirty="0" err="1">
                <a:solidFill>
                  <a:schemeClr val="tx1"/>
                </a:solidFill>
              </a:rPr>
              <a:t>Cisco</a:t>
            </a:r>
            <a:r>
              <a:rPr lang="ru-RU" sz="1400" dirty="0">
                <a:solidFill>
                  <a:schemeClr val="tx1"/>
                </a:solidFill>
              </a:rPr>
              <a:t>, где проявились его незаурядные способности менеджера.</a:t>
            </a:r>
          </a:p>
          <a:p>
            <a:pPr marL="0" indent="180975" algn="just">
              <a:buNone/>
            </a:pPr>
            <a:r>
              <a:rPr lang="ru-RU" sz="1400" dirty="0">
                <a:solidFill>
                  <a:schemeClr val="tx1"/>
                </a:solidFill>
              </a:rPr>
              <a:t>В 1996 году по опросу журнала «</a:t>
            </a:r>
            <a:r>
              <a:rPr lang="ru-RU" sz="1400" dirty="0" err="1">
                <a:solidFill>
                  <a:schemeClr val="tx1"/>
                </a:solidFill>
              </a:rPr>
              <a:t>Business</a:t>
            </a:r>
            <a:r>
              <a:rPr lang="ru-RU" sz="1400" dirty="0">
                <a:solidFill>
                  <a:schemeClr val="tx1"/>
                </a:solidFill>
              </a:rPr>
              <a:t> </a:t>
            </a:r>
            <a:r>
              <a:rPr lang="ru-RU" sz="1400" dirty="0" err="1">
                <a:solidFill>
                  <a:schemeClr val="tx1"/>
                </a:solidFill>
              </a:rPr>
              <a:t>Week</a:t>
            </a:r>
            <a:r>
              <a:rPr lang="ru-RU" sz="1400" dirty="0">
                <a:solidFill>
                  <a:schemeClr val="tx1"/>
                </a:solidFill>
              </a:rPr>
              <a:t>» </a:t>
            </a:r>
            <a:r>
              <a:rPr lang="ru-RU" sz="1400" dirty="0" err="1">
                <a:solidFill>
                  <a:schemeClr val="tx1"/>
                </a:solidFill>
              </a:rPr>
              <a:t>Чемберс</a:t>
            </a:r>
            <a:r>
              <a:rPr lang="ru-RU" sz="1400" dirty="0">
                <a:solidFill>
                  <a:schemeClr val="tx1"/>
                </a:solidFill>
              </a:rPr>
              <a:t> вошел в десятку лучших менеджеров года. Он сумел наладить плодотворное сотрудничество с компьютерными гигантами </a:t>
            </a:r>
            <a:r>
              <a:rPr lang="ru-RU" sz="1400" dirty="0" err="1">
                <a:solidFill>
                  <a:schemeClr val="tx1"/>
                </a:solidFill>
              </a:rPr>
              <a:t>Microsoft</a:t>
            </a:r>
            <a:r>
              <a:rPr lang="ru-RU" sz="1400" dirty="0">
                <a:solidFill>
                  <a:schemeClr val="tx1"/>
                </a:solidFill>
              </a:rPr>
              <a:t> и </a:t>
            </a:r>
            <a:r>
              <a:rPr lang="ru-RU" sz="1400" dirty="0" err="1">
                <a:solidFill>
                  <a:schemeClr val="tx1"/>
                </a:solidFill>
              </a:rPr>
              <a:t>Intel</a:t>
            </a:r>
            <a:r>
              <a:rPr lang="ru-RU" sz="1400" dirty="0">
                <a:solidFill>
                  <a:schemeClr val="tx1"/>
                </a:solidFill>
              </a:rPr>
              <a:t>, союз которых по выражению журнала «</a:t>
            </a:r>
            <a:r>
              <a:rPr lang="ru-RU" sz="1400" dirty="0" err="1">
                <a:solidFill>
                  <a:schemeClr val="tx1"/>
                </a:solidFill>
              </a:rPr>
              <a:t>Fortune</a:t>
            </a:r>
            <a:r>
              <a:rPr lang="ru-RU" sz="1400" dirty="0">
                <a:solidFill>
                  <a:schemeClr val="tx1"/>
                </a:solidFill>
              </a:rPr>
              <a:t>» был назван стратегическим альянсом.</a:t>
            </a:r>
          </a:p>
          <a:p>
            <a:pPr marL="0" indent="180975" algn="just">
              <a:buNone/>
            </a:pPr>
            <a:r>
              <a:rPr lang="ru-RU" sz="1400" dirty="0">
                <a:solidFill>
                  <a:schemeClr val="tx1"/>
                </a:solidFill>
              </a:rPr>
              <a:t>В 1998 году </a:t>
            </a:r>
            <a:r>
              <a:rPr lang="ru-RU" sz="1400" dirty="0" err="1">
                <a:solidFill>
                  <a:schemeClr val="tx1"/>
                </a:solidFill>
              </a:rPr>
              <a:t>Чемберс</a:t>
            </a:r>
            <a:r>
              <a:rPr lang="ru-RU" sz="1400" dirty="0">
                <a:solidFill>
                  <a:schemeClr val="tx1"/>
                </a:solidFill>
              </a:rPr>
              <a:t>, единственный из американцев, был удостоен специальной премии японского премьер-министра в области бизнеса. </a:t>
            </a:r>
            <a:r>
              <a:rPr lang="ru-RU" sz="1400" dirty="0" err="1">
                <a:solidFill>
                  <a:schemeClr val="tx1"/>
                </a:solidFill>
              </a:rPr>
              <a:t>Чемберс</a:t>
            </a:r>
            <a:r>
              <a:rPr lang="ru-RU" sz="1400" dirty="0">
                <a:solidFill>
                  <a:schemeClr val="tx1"/>
                </a:solidFill>
              </a:rPr>
              <a:t> является советником президента Билла Клинтона в области бизнеса, вице-президента Альберта Гора и американского Конгресса в области производства</a:t>
            </a:r>
            <a:r>
              <a:rPr lang="ru-RU" sz="1400" dirty="0" smtClean="0">
                <a:solidFill>
                  <a:schemeClr val="tx1"/>
                </a:solidFill>
              </a:rPr>
              <a:t>.</a:t>
            </a:r>
            <a:endParaRPr lang="ru-RU" sz="1400" dirty="0">
              <a:solidFill>
                <a:schemeClr val="tx1"/>
              </a:solidFill>
            </a:endParaRP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196</a:t>
            </a:fld>
            <a:endParaRPr lang="ru-RU"/>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96258" name="Picture 2" descr="p058ap"/>
          <p:cNvPicPr>
            <a:picLocks noChangeAspect="1" noChangeArrowheads="1"/>
          </p:cNvPicPr>
          <p:nvPr/>
        </p:nvPicPr>
        <p:blipFill rotWithShape="1">
          <a:blip r:embed="rId2">
            <a:extLst>
              <a:ext uri="{28A0092B-C50C-407E-A947-70E740481C1C}">
                <a14:useLocalDpi xmlns:a14="http://schemas.microsoft.com/office/drawing/2010/main" val="0"/>
              </a:ext>
            </a:extLst>
          </a:blip>
          <a:srcRect l="17235" r="16099" b="43459"/>
          <a:stretch/>
        </p:blipFill>
        <p:spPr bwMode="auto">
          <a:xfrm>
            <a:off x="8316416" y="0"/>
            <a:ext cx="827584" cy="9509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51548200"/>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Autofit/>
          </a:bodyPr>
          <a:lstStyle/>
          <a:p>
            <a:r>
              <a:rPr lang="ru-RU" sz="3200" b="1" dirty="0" smtClean="0"/>
              <a:t>Бизяев Алексей Анатольевич</a:t>
            </a:r>
            <a:endParaRPr lang="ru-RU" sz="3200" b="1" dirty="0"/>
          </a:p>
        </p:txBody>
      </p:sp>
      <p:sp>
        <p:nvSpPr>
          <p:cNvPr id="3" name="Объект 2"/>
          <p:cNvSpPr>
            <a:spLocks noGrp="1"/>
          </p:cNvSpPr>
          <p:nvPr>
            <p:ph idx="1"/>
          </p:nvPr>
        </p:nvSpPr>
        <p:spPr>
          <a:xfrm>
            <a:off x="755576" y="982960"/>
            <a:ext cx="7632848" cy="2230016"/>
          </a:xfrm>
        </p:spPr>
        <p:txBody>
          <a:bodyPr anchor="t" anchorCtr="0">
            <a:noAutofit/>
          </a:bodyPr>
          <a:lstStyle/>
          <a:p>
            <a:pPr marL="0" indent="180975" algn="just">
              <a:buNone/>
            </a:pPr>
            <a:r>
              <a:rPr lang="ru-RU" sz="1400" dirty="0" smtClean="0">
                <a:solidFill>
                  <a:schemeClr val="tx1"/>
                </a:solidFill>
              </a:rPr>
              <a:t>Бизяев Алексей Анатольевич – разработал данные лекции для студентов НГТУ, факультета РЭФ.</a:t>
            </a:r>
          </a:p>
          <a:p>
            <a:pPr marL="0" indent="180975" algn="just">
              <a:buNone/>
            </a:pPr>
            <a:endParaRPr lang="ru-RU" sz="1400" dirty="0" smtClean="0">
              <a:solidFill>
                <a:schemeClr val="tx1"/>
              </a:solidFill>
            </a:endParaRPr>
          </a:p>
        </p:txBody>
      </p:sp>
      <p:cxnSp>
        <p:nvCxnSpPr>
          <p:cNvPr id="6" name="Прямая соединительная линия 5"/>
          <p:cNvCxnSpPr/>
          <p:nvPr/>
        </p:nvCxnSpPr>
        <p:spPr>
          <a:xfrm>
            <a:off x="755576" y="908720"/>
            <a:ext cx="7632848" cy="0"/>
          </a:xfrm>
          <a:prstGeom prst="line">
            <a:avLst/>
          </a:prstGeom>
        </p:spPr>
        <p:style>
          <a:lnRef idx="2">
            <a:schemeClr val="accent6"/>
          </a:lnRef>
          <a:fillRef idx="0">
            <a:schemeClr val="accent6"/>
          </a:fillRef>
          <a:effectRef idx="1">
            <a:schemeClr val="accent6"/>
          </a:effectRef>
          <a:fontRef idx="minor">
            <a:schemeClr val="tx1"/>
          </a:fontRef>
        </p:style>
      </p:cxn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0392" y="0"/>
            <a:ext cx="1033264" cy="1033264"/>
          </a:xfrm>
          <a:prstGeom prst="rect">
            <a:avLst/>
          </a:prstGeom>
        </p:spPr>
      </p:pic>
      <p:sp>
        <p:nvSpPr>
          <p:cNvPr id="7" name="Прямоугольник 6"/>
          <p:cNvSpPr/>
          <p:nvPr/>
        </p:nvSpPr>
        <p:spPr>
          <a:xfrm>
            <a:off x="755576" y="5229200"/>
            <a:ext cx="7560840" cy="900246"/>
          </a:xfrm>
          <a:prstGeom prst="rect">
            <a:avLst/>
          </a:prstGeom>
          <a:ln>
            <a:solidFill>
              <a:schemeClr val="tx1"/>
            </a:solidFill>
            <a:prstDash val="sysDash"/>
          </a:ln>
        </p:spPr>
        <p:txBody>
          <a:bodyPr wrap="square">
            <a:spAutoFit/>
          </a:bodyPr>
          <a:lstStyle/>
          <a:p>
            <a:r>
              <a:rPr lang="ru-RU" sz="1050" dirty="0"/>
              <a:t>По поводу использования данной презентации в своем курсе обращайтесь:</a:t>
            </a:r>
          </a:p>
          <a:p>
            <a:r>
              <a:rPr lang="ru-RU" sz="1050" dirty="0"/>
              <a:t>«Новосибирский государственный технический университет»,  факультет РЭФ, </a:t>
            </a:r>
            <a:r>
              <a:rPr lang="ru-RU" sz="1050" dirty="0" smtClean="0"/>
              <a:t>кафедра </a:t>
            </a:r>
            <a:r>
              <a:rPr lang="ru-RU" sz="1050" dirty="0"/>
              <a:t>КТРС, IV-530а</a:t>
            </a:r>
          </a:p>
          <a:p>
            <a:r>
              <a:rPr lang="ru-RU" sz="1050" dirty="0"/>
              <a:t>Тел.: +7(383) 3460633</a:t>
            </a:r>
          </a:p>
          <a:p>
            <a:r>
              <a:rPr lang="ru-RU" sz="1050" dirty="0"/>
              <a:t>Сот.: +7-905-958-6134</a:t>
            </a:r>
          </a:p>
          <a:p>
            <a:r>
              <a:rPr lang="ru-RU" sz="1050" dirty="0"/>
              <a:t>E-mail: </a:t>
            </a:r>
            <a:r>
              <a:rPr lang="ru-RU" sz="1050" dirty="0" smtClean="0"/>
              <a:t>bizyaev@ngs.ru</a:t>
            </a:r>
            <a:endParaRPr lang="ru-RU" sz="1050" dirty="0"/>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
        <p:nvSpPr>
          <p:cNvPr id="8" name="Номер слайда 7"/>
          <p:cNvSpPr>
            <a:spLocks noGrp="1"/>
          </p:cNvSpPr>
          <p:nvPr>
            <p:ph type="sldNum" sz="quarter" idx="12"/>
          </p:nvPr>
        </p:nvSpPr>
        <p:spPr/>
        <p:txBody>
          <a:bodyPr/>
          <a:lstStyle/>
          <a:p>
            <a:fld id="{B19B0651-EE4F-4900-A07F-96A6BFA9D0F0}" type="slidenum">
              <a:rPr lang="ru-RU" smtClean="0"/>
              <a:t>197</a:t>
            </a:fld>
            <a:endParaRPr lang="ru-RU"/>
          </a:p>
        </p:txBody>
      </p:sp>
    </p:spTree>
    <p:extLst>
      <p:ext uri="{BB962C8B-B14F-4D97-AF65-F5344CB8AC3E}">
        <p14:creationId xmlns:p14="http://schemas.microsoft.com/office/powerpoint/2010/main" val="4070865589"/>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71600" y="2492896"/>
            <a:ext cx="7272808" cy="808112"/>
          </a:xfrm>
        </p:spPr>
        <p:txBody>
          <a:bodyPr>
            <a:noAutofit/>
          </a:bodyPr>
          <a:lstStyle/>
          <a:p>
            <a:r>
              <a:rPr lang="ru-RU" dirty="0" smtClean="0"/>
              <a:t>Спасибо за внимание!</a:t>
            </a:r>
            <a:endParaRPr lang="ru-RU" dirty="0"/>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
        <p:nvSpPr>
          <p:cNvPr id="3" name="Номер слайда 2"/>
          <p:cNvSpPr>
            <a:spLocks noGrp="1"/>
          </p:cNvSpPr>
          <p:nvPr>
            <p:ph type="sldNum" sz="quarter" idx="12"/>
          </p:nvPr>
        </p:nvSpPr>
        <p:spPr/>
        <p:txBody>
          <a:bodyPr/>
          <a:lstStyle/>
          <a:p>
            <a:fld id="{B19B0651-EE4F-4900-A07F-96A6BFA9D0F0}" type="slidenum">
              <a:rPr lang="ru-RU" smtClean="0"/>
              <a:t>198</a:t>
            </a:fld>
            <a:endParaRPr lang="ru-RU"/>
          </a:p>
        </p:txBody>
      </p:sp>
    </p:spTree>
    <p:extLst>
      <p:ext uri="{BB962C8B-B14F-4D97-AF65-F5344CB8AC3E}">
        <p14:creationId xmlns:p14="http://schemas.microsoft.com/office/powerpoint/2010/main" val="533538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920880" cy="576064"/>
          </a:xfrm>
        </p:spPr>
        <p:txBody>
          <a:bodyPr>
            <a:noAutofit/>
          </a:bodyPr>
          <a:lstStyle/>
          <a:p>
            <a:r>
              <a:rPr lang="ru-RU" sz="3200" dirty="0" smtClean="0"/>
              <a:t>Зачётные единицы</a:t>
            </a:r>
            <a:endParaRPr lang="ru-RU" sz="3200" dirty="0"/>
          </a:p>
        </p:txBody>
      </p:sp>
      <p:sp>
        <p:nvSpPr>
          <p:cNvPr id="3" name="Объект 2"/>
          <p:cNvSpPr>
            <a:spLocks noGrp="1"/>
          </p:cNvSpPr>
          <p:nvPr>
            <p:ph idx="1"/>
          </p:nvPr>
        </p:nvSpPr>
        <p:spPr>
          <a:xfrm>
            <a:off x="719572" y="1202879"/>
            <a:ext cx="7740860" cy="4170338"/>
          </a:xfrm>
        </p:spPr>
        <p:txBody>
          <a:bodyPr anchor="t" anchorCtr="0">
            <a:noAutofit/>
          </a:bodyPr>
          <a:lstStyle/>
          <a:p>
            <a:r>
              <a:rPr lang="ru-RU" sz="1100" b="1" dirty="0">
                <a:solidFill>
                  <a:schemeClr val="tx1"/>
                </a:solidFill>
              </a:rPr>
              <a:t>Основные понятия информатики</a:t>
            </a:r>
            <a:r>
              <a:rPr lang="ru-RU" sz="1100" dirty="0">
                <a:solidFill>
                  <a:schemeClr val="tx1"/>
                </a:solidFill>
              </a:rPr>
              <a:t>. </a:t>
            </a:r>
            <a:endParaRPr lang="ru-RU" sz="1100" dirty="0" smtClean="0">
              <a:solidFill>
                <a:schemeClr val="tx1"/>
              </a:solidFill>
            </a:endParaRPr>
          </a:p>
          <a:p>
            <a:r>
              <a:rPr lang="ru-RU" sz="1100" b="1" dirty="0">
                <a:solidFill>
                  <a:schemeClr val="tx1"/>
                </a:solidFill>
              </a:rPr>
              <a:t>Основные этапы развития вычислительной техники</a:t>
            </a:r>
          </a:p>
          <a:p>
            <a:r>
              <a:rPr lang="ru-RU" sz="1100" b="1" dirty="0" smtClean="0">
                <a:solidFill>
                  <a:schemeClr val="tx1"/>
                </a:solidFill>
              </a:rPr>
              <a:t>Меры </a:t>
            </a:r>
            <a:r>
              <a:rPr lang="ru-RU" sz="1100" b="1" dirty="0">
                <a:solidFill>
                  <a:schemeClr val="tx1"/>
                </a:solidFill>
              </a:rPr>
              <a:t>и единицы измерения информации</a:t>
            </a:r>
            <a:r>
              <a:rPr lang="ru-RU" sz="1100" b="1" dirty="0" smtClean="0">
                <a:solidFill>
                  <a:schemeClr val="tx1"/>
                </a:solidFill>
              </a:rPr>
              <a:t>.</a:t>
            </a:r>
            <a:endParaRPr lang="ru-RU" sz="1100" dirty="0">
              <a:solidFill>
                <a:schemeClr val="tx1"/>
              </a:solidFill>
            </a:endParaRPr>
          </a:p>
          <a:p>
            <a:r>
              <a:rPr lang="ru-RU" sz="1100" b="1" dirty="0">
                <a:solidFill>
                  <a:schemeClr val="tx1"/>
                </a:solidFill>
              </a:rPr>
              <a:t>Системы счисления.</a:t>
            </a:r>
            <a:r>
              <a:rPr lang="ru-RU" sz="1100" dirty="0">
                <a:solidFill>
                  <a:schemeClr val="tx1"/>
                </a:solidFill>
              </a:rPr>
              <a:t> </a:t>
            </a:r>
            <a:r>
              <a:rPr lang="ru-RU" sz="1100" dirty="0" smtClean="0">
                <a:solidFill>
                  <a:schemeClr val="tx1"/>
                </a:solidFill>
              </a:rPr>
              <a:t> </a:t>
            </a:r>
            <a:r>
              <a:rPr lang="ru-RU" sz="1100" b="1" dirty="0" smtClean="0">
                <a:solidFill>
                  <a:schemeClr val="tx1"/>
                </a:solidFill>
              </a:rPr>
              <a:t>Кодирование </a:t>
            </a:r>
            <a:r>
              <a:rPr lang="ru-RU" sz="1100" b="1" dirty="0">
                <a:solidFill>
                  <a:schemeClr val="tx1"/>
                </a:solidFill>
              </a:rPr>
              <a:t>данных в ЭВМ.</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Основные </a:t>
            </a:r>
            <a:r>
              <a:rPr lang="ru-RU" sz="1100" b="1" dirty="0">
                <a:solidFill>
                  <a:schemeClr val="tx1"/>
                </a:solidFill>
              </a:rPr>
              <a:t>понятия алгебры логики.</a:t>
            </a:r>
            <a:r>
              <a:rPr lang="ru-RU" sz="1100" dirty="0">
                <a:solidFill>
                  <a:schemeClr val="tx1"/>
                </a:solidFill>
              </a:rPr>
              <a:t> </a:t>
            </a:r>
            <a:r>
              <a:rPr lang="ru-RU" sz="1100" dirty="0" smtClean="0">
                <a:solidFill>
                  <a:schemeClr val="tx1"/>
                </a:solidFill>
              </a:rPr>
              <a:t> </a:t>
            </a:r>
            <a:r>
              <a:rPr lang="ru-RU" sz="1100" b="1" dirty="0" smtClean="0">
                <a:solidFill>
                  <a:schemeClr val="tx1"/>
                </a:solidFill>
              </a:rPr>
              <a:t>Логические </a:t>
            </a:r>
            <a:r>
              <a:rPr lang="ru-RU" sz="1100" b="1" dirty="0">
                <a:solidFill>
                  <a:schemeClr val="tx1"/>
                </a:solidFill>
              </a:rPr>
              <a:t>основы ЭВМ.</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Состав </a:t>
            </a:r>
            <a:r>
              <a:rPr lang="ru-RU" sz="1100" b="1" dirty="0">
                <a:solidFill>
                  <a:schemeClr val="tx1"/>
                </a:solidFill>
              </a:rPr>
              <a:t>и назначение основных элементов персонального компьютера. </a:t>
            </a:r>
            <a:endParaRPr lang="ru-RU" sz="1100" b="1" dirty="0" smtClean="0">
              <a:solidFill>
                <a:schemeClr val="tx1"/>
              </a:solidFill>
            </a:endParaRPr>
          </a:p>
          <a:p>
            <a:r>
              <a:rPr lang="ru-RU" sz="1100" b="1" dirty="0" smtClean="0">
                <a:solidFill>
                  <a:schemeClr val="tx1"/>
                </a:solidFill>
              </a:rPr>
              <a:t>Запоминающие </a:t>
            </a:r>
            <a:r>
              <a:rPr lang="ru-RU" sz="1100" b="1" dirty="0">
                <a:solidFill>
                  <a:schemeClr val="tx1"/>
                </a:solidFill>
              </a:rPr>
              <a:t>устройства:</a:t>
            </a:r>
            <a:r>
              <a:rPr lang="ru-RU" sz="1100" dirty="0">
                <a:solidFill>
                  <a:schemeClr val="tx1"/>
                </a:solidFill>
              </a:rPr>
              <a:t> </a:t>
            </a:r>
            <a:r>
              <a:rPr lang="ru-RU" sz="1100" b="1" dirty="0">
                <a:solidFill>
                  <a:schemeClr val="tx1"/>
                </a:solidFill>
              </a:rPr>
              <a:t>классификация, принцип работы, основные характеристики</a:t>
            </a:r>
            <a:r>
              <a:rPr lang="ru-RU" sz="1100" dirty="0">
                <a:solidFill>
                  <a:schemeClr val="tx1"/>
                </a:solidFill>
              </a:rPr>
              <a:t>.  </a:t>
            </a:r>
            <a:r>
              <a:rPr lang="ru-RU" sz="1100" b="1" dirty="0" smtClean="0">
                <a:solidFill>
                  <a:schemeClr val="tx1"/>
                </a:solidFill>
              </a:rPr>
              <a:t>Устройства </a:t>
            </a:r>
            <a:r>
              <a:rPr lang="ru-RU" sz="1100" b="1" dirty="0">
                <a:solidFill>
                  <a:schemeClr val="tx1"/>
                </a:solidFill>
              </a:rPr>
              <a:t>ввода-вывода данных, их разновидности и основные характеристики</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Классификация </a:t>
            </a:r>
            <a:r>
              <a:rPr lang="ru-RU" sz="1100" b="1" dirty="0">
                <a:solidFill>
                  <a:schemeClr val="tx1"/>
                </a:solidFill>
              </a:rPr>
              <a:t>программного обеспечения</a:t>
            </a:r>
            <a:r>
              <a:rPr lang="ru-RU" sz="1100" dirty="0">
                <a:solidFill>
                  <a:schemeClr val="tx1"/>
                </a:solidFill>
              </a:rPr>
              <a:t>. </a:t>
            </a:r>
            <a:r>
              <a:rPr lang="ru-RU" sz="1100" b="1" dirty="0">
                <a:solidFill>
                  <a:schemeClr val="tx1"/>
                </a:solidFill>
              </a:rPr>
              <a:t>Виды программного обеспечения и их характеристики. </a:t>
            </a:r>
            <a:endParaRPr lang="ru-RU" sz="1100" b="1" dirty="0" smtClean="0">
              <a:solidFill>
                <a:schemeClr val="tx1"/>
              </a:solidFill>
            </a:endParaRPr>
          </a:p>
          <a:p>
            <a:r>
              <a:rPr lang="ru-RU" sz="1100" b="1" dirty="0" smtClean="0">
                <a:solidFill>
                  <a:schemeClr val="tx1"/>
                </a:solidFill>
              </a:rPr>
              <a:t>Понятие </a:t>
            </a:r>
            <a:r>
              <a:rPr lang="ru-RU" sz="1100" b="1" dirty="0">
                <a:solidFill>
                  <a:schemeClr val="tx1"/>
                </a:solidFill>
              </a:rPr>
              <a:t>и назначение операционной системы</a:t>
            </a:r>
            <a:r>
              <a:rPr lang="ru-RU" sz="1100" dirty="0">
                <a:solidFill>
                  <a:schemeClr val="tx1"/>
                </a:solidFill>
              </a:rPr>
              <a:t>. </a:t>
            </a:r>
            <a:r>
              <a:rPr lang="ru-RU" sz="1100" b="1" dirty="0">
                <a:solidFill>
                  <a:schemeClr val="tx1"/>
                </a:solidFill>
              </a:rPr>
              <a:t>Разновидности операционных систем. Служебное (сервисное) обеспечение. </a:t>
            </a:r>
            <a:endParaRPr lang="ru-RU" sz="1100" b="1" dirty="0" smtClean="0">
              <a:solidFill>
                <a:schemeClr val="tx1"/>
              </a:solidFill>
            </a:endParaRPr>
          </a:p>
          <a:p>
            <a:r>
              <a:rPr lang="ru-RU" sz="1100" b="1" dirty="0" smtClean="0">
                <a:solidFill>
                  <a:schemeClr val="tx1"/>
                </a:solidFill>
              </a:rPr>
              <a:t>Файловая  </a:t>
            </a:r>
            <a:r>
              <a:rPr lang="ru-RU" sz="1100" b="1" dirty="0">
                <a:solidFill>
                  <a:schemeClr val="tx1"/>
                </a:solidFill>
              </a:rPr>
              <a:t>структура операционных систем. </a:t>
            </a:r>
            <a:endParaRPr lang="ru-RU" sz="1100" b="1" dirty="0" smtClean="0">
              <a:solidFill>
                <a:schemeClr val="tx1"/>
              </a:solidFill>
            </a:endParaRPr>
          </a:p>
          <a:p>
            <a:r>
              <a:rPr lang="ru-RU" sz="1100" b="1" dirty="0" smtClean="0">
                <a:solidFill>
                  <a:schemeClr val="tx1"/>
                </a:solidFill>
              </a:rPr>
              <a:t>Основы </a:t>
            </a:r>
            <a:r>
              <a:rPr lang="ru-RU" sz="1100" b="1" dirty="0">
                <a:solidFill>
                  <a:schemeClr val="tx1"/>
                </a:solidFill>
              </a:rPr>
              <a:t>машинной графики</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Программное </a:t>
            </a:r>
            <a:r>
              <a:rPr lang="ru-RU" sz="1100" b="1" dirty="0">
                <a:solidFill>
                  <a:schemeClr val="tx1"/>
                </a:solidFill>
              </a:rPr>
              <a:t>обеспечение обработки текстовых данных</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Принципы </a:t>
            </a:r>
            <a:r>
              <a:rPr lang="ru-RU" sz="1100" b="1" dirty="0">
                <a:solidFill>
                  <a:schemeClr val="tx1"/>
                </a:solidFill>
              </a:rPr>
              <a:t>построения сетей</a:t>
            </a:r>
            <a:r>
              <a:rPr lang="ru-RU" sz="1100" dirty="0">
                <a:solidFill>
                  <a:schemeClr val="tx1"/>
                </a:solidFill>
              </a:rPr>
              <a:t>. </a:t>
            </a:r>
            <a:r>
              <a:rPr lang="ru-RU" sz="1100" b="1" dirty="0">
                <a:solidFill>
                  <a:schemeClr val="tx1"/>
                </a:solidFill>
              </a:rPr>
              <a:t>Сетевое оборудование</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Сервисы </a:t>
            </a:r>
            <a:r>
              <a:rPr lang="ru-RU" sz="1100" b="1" dirty="0">
                <a:solidFill>
                  <a:schemeClr val="tx1"/>
                </a:solidFill>
              </a:rPr>
              <a:t>Интернета</a:t>
            </a:r>
            <a:r>
              <a:rPr lang="ru-RU" sz="1100" dirty="0">
                <a:solidFill>
                  <a:schemeClr val="tx1"/>
                </a:solidFill>
              </a:rPr>
              <a:t>. </a:t>
            </a:r>
            <a:endParaRPr lang="ru-RU" sz="1100" dirty="0" smtClean="0">
              <a:solidFill>
                <a:schemeClr val="tx1"/>
              </a:solidFill>
            </a:endParaRPr>
          </a:p>
          <a:p>
            <a:r>
              <a:rPr lang="ru-RU" sz="1100" b="1" dirty="0" smtClean="0">
                <a:solidFill>
                  <a:schemeClr val="tx1"/>
                </a:solidFill>
              </a:rPr>
              <a:t>Защита </a:t>
            </a:r>
            <a:r>
              <a:rPr lang="ru-RU" sz="1100" b="1" dirty="0">
                <a:solidFill>
                  <a:schemeClr val="tx1"/>
                </a:solidFill>
              </a:rPr>
              <a:t>информации в локальных и глобальных компьютерных сетях</a:t>
            </a:r>
            <a:r>
              <a:rPr lang="ru-RU" sz="1100" dirty="0">
                <a:solidFill>
                  <a:schemeClr val="tx1"/>
                </a:solidFill>
              </a:rPr>
              <a:t>. </a:t>
            </a:r>
          </a:p>
          <a:p>
            <a:r>
              <a:rPr lang="ru-RU" sz="1100" b="1" dirty="0">
                <a:solidFill>
                  <a:schemeClr val="tx1"/>
                </a:solidFill>
              </a:rPr>
              <a:t>Шифрование данных</a:t>
            </a:r>
            <a:r>
              <a:rPr lang="ru-RU" sz="1100" dirty="0">
                <a:solidFill>
                  <a:schemeClr val="tx1"/>
                </a:solidFill>
              </a:rPr>
              <a:t>. </a:t>
            </a:r>
            <a:r>
              <a:rPr lang="ru-RU" sz="1100" b="1" dirty="0">
                <a:solidFill>
                  <a:schemeClr val="tx1"/>
                </a:solidFill>
              </a:rPr>
              <a:t>Электронная подпись. </a:t>
            </a:r>
            <a:endParaRPr lang="ru-RU" sz="1100" dirty="0">
              <a:solidFill>
                <a:schemeClr val="tx1"/>
              </a:solidFill>
            </a:endParaRPr>
          </a:p>
        </p:txBody>
      </p:sp>
      <p:sp>
        <p:nvSpPr>
          <p:cNvPr id="4" name="Номер слайда 3"/>
          <p:cNvSpPr>
            <a:spLocks noGrp="1"/>
          </p:cNvSpPr>
          <p:nvPr>
            <p:ph type="sldNum" sz="quarter" idx="12"/>
          </p:nvPr>
        </p:nvSpPr>
        <p:spPr>
          <a:xfrm>
            <a:off x="8362900" y="6477223"/>
            <a:ext cx="762000" cy="365125"/>
          </a:xfrm>
        </p:spPr>
        <p:txBody>
          <a:bodyPr/>
          <a:lstStyle/>
          <a:p>
            <a:fld id="{B19B0651-EE4F-4900-A07F-96A6BFA9D0F0}" type="slidenum">
              <a:rPr lang="ru-RU" smtClean="0"/>
              <a:t>2</a:t>
            </a:fld>
            <a:endParaRPr lang="ru-RU" dirty="0"/>
          </a:p>
        </p:txBody>
      </p:sp>
      <p:sp>
        <p:nvSpPr>
          <p:cNvPr id="7" name="Заголовок 1"/>
          <p:cNvSpPr txBox="1">
            <a:spLocks/>
          </p:cNvSpPr>
          <p:nvPr/>
        </p:nvSpPr>
        <p:spPr>
          <a:xfrm>
            <a:off x="827584" y="836712"/>
            <a:ext cx="7920880" cy="36004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ru-RU" sz="2000" dirty="0" smtClean="0">
                <a:solidFill>
                  <a:schemeClr val="accent1">
                    <a:lumMod val="75000"/>
                  </a:schemeClr>
                </a:solidFill>
              </a:rPr>
              <a:t>Информационные технологии, часть 1</a:t>
            </a:r>
            <a:endParaRPr lang="ru-RU" sz="2000" dirty="0">
              <a:solidFill>
                <a:schemeClr val="accent1">
                  <a:lumMod val="75000"/>
                </a:schemeClr>
              </a:solidFill>
            </a:endParaRPr>
          </a:p>
        </p:txBody>
      </p:sp>
      <p:cxnSp>
        <p:nvCxnSpPr>
          <p:cNvPr id="6" name="Прямая соединительная линия 5"/>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21160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smtClean="0"/>
              <a:t>Мера информации</a:t>
            </a:r>
            <a:endParaRPr lang="ru-RU" sz="3200" dirty="0"/>
          </a:p>
        </p:txBody>
      </p:sp>
      <p:sp>
        <p:nvSpPr>
          <p:cNvPr id="4" name="Объект 2"/>
          <p:cNvSpPr>
            <a:spLocks noGrp="1"/>
          </p:cNvSpPr>
          <p:nvPr>
            <p:ph idx="1"/>
          </p:nvPr>
        </p:nvSpPr>
        <p:spPr>
          <a:xfrm>
            <a:off x="754857" y="908720"/>
            <a:ext cx="7992888" cy="288032"/>
          </a:xfrm>
        </p:spPr>
        <p:txBody>
          <a:bodyPr anchor="t" anchorCtr="0">
            <a:noAutofit/>
          </a:bodyPr>
          <a:lstStyle/>
          <a:p>
            <a:pPr marL="285750" indent="-285750">
              <a:buFont typeface="Wingdings" pitchFamily="2" charset="2"/>
              <a:buChar char="ü"/>
            </a:pPr>
            <a:r>
              <a:rPr lang="ru-RU" sz="1600" b="1" u="sng" dirty="0">
                <a:solidFill>
                  <a:schemeClr val="accent1">
                    <a:lumMod val="50000"/>
                  </a:schemeClr>
                </a:solidFill>
                <a:effectLst>
                  <a:outerShdw blurRad="38100" dist="38100" dir="2700000" algn="tl">
                    <a:srgbClr val="000000">
                      <a:alpha val="43137"/>
                    </a:srgbClr>
                  </a:outerShdw>
                </a:effectLst>
              </a:rPr>
              <a:t>Прагматическая мера информации</a:t>
            </a:r>
            <a:endParaRPr lang="ru-RU" sz="1600" u="sng" dirty="0">
              <a:solidFill>
                <a:schemeClr val="accent1">
                  <a:lumMod val="50000"/>
                </a:schemeClr>
              </a:solidFill>
              <a:effectLst>
                <a:outerShdw blurRad="38100" dist="38100" dir="2700000" algn="tl">
                  <a:srgbClr val="000000">
                    <a:alpha val="43137"/>
                  </a:srgbClr>
                </a:outerShdw>
              </a:effectLst>
            </a:endParaRPr>
          </a:p>
        </p:txBody>
      </p:sp>
      <p:cxnSp>
        <p:nvCxnSpPr>
          <p:cNvPr id="3" name="Прямая соединительная линия 2"/>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Прямоугольник 1"/>
          <p:cNvSpPr/>
          <p:nvPr/>
        </p:nvSpPr>
        <p:spPr>
          <a:xfrm>
            <a:off x="790650" y="1251337"/>
            <a:ext cx="7597774" cy="1169551"/>
          </a:xfrm>
          <a:prstGeom prst="rect">
            <a:avLst/>
          </a:prstGeom>
        </p:spPr>
        <p:txBody>
          <a:bodyPr wrap="square">
            <a:spAutoFit/>
          </a:bodyPr>
          <a:lstStyle/>
          <a:p>
            <a:pPr algn="just"/>
            <a:r>
              <a:rPr lang="ru-RU" sz="1400" b="1" dirty="0"/>
              <a:t>Прагматическая мера </a:t>
            </a:r>
            <a:r>
              <a:rPr lang="ru-RU" sz="1400" b="1" dirty="0" smtClean="0"/>
              <a:t>информации</a:t>
            </a:r>
            <a:r>
              <a:rPr lang="ru-RU" sz="1400" dirty="0" smtClean="0"/>
              <a:t> </a:t>
            </a:r>
            <a:r>
              <a:rPr lang="ru-RU" sz="1400" b="1" dirty="0" smtClean="0"/>
              <a:t>- </a:t>
            </a:r>
            <a:r>
              <a:rPr lang="ru-RU" sz="1400" dirty="0" smtClean="0"/>
              <a:t>эта </a:t>
            </a:r>
            <a:r>
              <a:rPr lang="ru-RU" sz="1400" dirty="0"/>
              <a:t>мера определяет полезность информации (ценность) для достижения пользователем </a:t>
            </a:r>
            <a:r>
              <a:rPr lang="ru-RU" sz="1400" dirty="0" smtClean="0"/>
              <a:t>поставленной </a:t>
            </a:r>
            <a:r>
              <a:rPr lang="ru-RU" sz="1400" dirty="0"/>
              <a:t>цели. Эта мера также величина относительная, обусловленная особенностями использования этой информации в той или иной системе. Ценность информации </a:t>
            </a:r>
            <a:r>
              <a:rPr lang="ru-RU" sz="1400" dirty="0" smtClean="0"/>
              <a:t>целесообразно </a:t>
            </a:r>
            <a:r>
              <a:rPr lang="ru-RU" sz="1400" dirty="0"/>
              <a:t>измерять в тех же самых единицах (или близких к ним), в которых измеряется </a:t>
            </a:r>
            <a:r>
              <a:rPr lang="ru-RU" sz="1400" dirty="0" smtClean="0"/>
              <a:t>целевая </a:t>
            </a:r>
            <a:r>
              <a:rPr lang="ru-RU" sz="1400" dirty="0"/>
              <a:t>функция.</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600846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Показатели качества </a:t>
            </a:r>
            <a:r>
              <a:rPr lang="ru-RU" sz="3200" b="1" dirty="0" smtClean="0"/>
              <a:t>информации</a:t>
            </a:r>
            <a:endParaRPr lang="ru-RU" sz="3200" dirty="0"/>
          </a:p>
        </p:txBody>
      </p:sp>
      <p:sp>
        <p:nvSpPr>
          <p:cNvPr id="3" name="Прямоугольник 2"/>
          <p:cNvSpPr/>
          <p:nvPr/>
        </p:nvSpPr>
        <p:spPr>
          <a:xfrm>
            <a:off x="755576" y="865466"/>
            <a:ext cx="7992888" cy="830997"/>
          </a:xfrm>
          <a:prstGeom prst="rect">
            <a:avLst/>
          </a:prstGeom>
        </p:spPr>
        <p:txBody>
          <a:bodyPr wrap="square">
            <a:spAutoFit/>
          </a:bodyPr>
          <a:lstStyle/>
          <a:p>
            <a:r>
              <a:rPr lang="ru-RU" sz="1200" b="1" u="sng" dirty="0"/>
              <a:t>Репрезентативность информации </a:t>
            </a:r>
            <a:r>
              <a:rPr lang="ru-RU" sz="1200" dirty="0"/>
              <a:t>связана с правильностью ее отбора и </a:t>
            </a:r>
            <a:r>
              <a:rPr lang="ru-RU" sz="1200" dirty="0" smtClean="0"/>
              <a:t>формирования </a:t>
            </a:r>
            <a:r>
              <a:rPr lang="ru-RU" sz="1200" dirty="0"/>
              <a:t>в целях адекватного отражения свойств объекта. Важнейшее значение здесь имеют:</a:t>
            </a:r>
          </a:p>
          <a:p>
            <a:r>
              <a:rPr lang="ru-RU" sz="1200" dirty="0" smtClean="0"/>
              <a:t>• правильность </a:t>
            </a:r>
            <a:r>
              <a:rPr lang="ru-RU" sz="1200" dirty="0"/>
              <a:t>концепции, на базе которой сформулировано исходное понятие;</a:t>
            </a:r>
          </a:p>
          <a:p>
            <a:r>
              <a:rPr lang="ru-RU" sz="1200" dirty="0" smtClean="0"/>
              <a:t>• обоснованность </a:t>
            </a:r>
            <a:r>
              <a:rPr lang="ru-RU" sz="1200" dirty="0"/>
              <a:t>отбора существенных признаков и связей отображаемого явления.</a:t>
            </a:r>
          </a:p>
        </p:txBody>
      </p:sp>
      <p:sp>
        <p:nvSpPr>
          <p:cNvPr id="4" name="Прямоугольник 3"/>
          <p:cNvSpPr/>
          <p:nvPr/>
        </p:nvSpPr>
        <p:spPr>
          <a:xfrm>
            <a:off x="791580" y="1712507"/>
            <a:ext cx="7956884" cy="830997"/>
          </a:xfrm>
          <a:prstGeom prst="rect">
            <a:avLst/>
          </a:prstGeom>
        </p:spPr>
        <p:txBody>
          <a:bodyPr wrap="square">
            <a:spAutoFit/>
          </a:bodyPr>
          <a:lstStyle/>
          <a:p>
            <a:pPr algn="just"/>
            <a:r>
              <a:rPr lang="ru-RU" sz="1200" b="1" u="sng" dirty="0"/>
              <a:t>Содержательность информации </a:t>
            </a:r>
            <a:r>
              <a:rPr lang="ru-RU" sz="1200" dirty="0"/>
              <a:t>отражает семантическую емкость, равную отношению количества семантической информации в сообщении к объему </a:t>
            </a:r>
            <a:r>
              <a:rPr lang="ru-RU" sz="1200" dirty="0" smtClean="0"/>
              <a:t>обрабатываемых данных</a:t>
            </a:r>
            <a:r>
              <a:rPr lang="ru-RU" sz="1200" dirty="0"/>
              <a:t>, т.е. С = </a:t>
            </a:r>
            <a:r>
              <a:rPr lang="ru-RU" sz="1200" dirty="0" err="1"/>
              <a:t>Ic</a:t>
            </a:r>
            <a:r>
              <a:rPr lang="ru-RU" sz="1200" dirty="0"/>
              <a:t>/</a:t>
            </a:r>
            <a:r>
              <a:rPr lang="ru-RU" sz="1200" dirty="0" err="1"/>
              <a:t>Vd</a:t>
            </a:r>
            <a:endParaRPr lang="ru-RU" sz="1200" dirty="0"/>
          </a:p>
          <a:p>
            <a:pPr algn="just"/>
            <a:r>
              <a:rPr lang="ru-RU" sz="1200" dirty="0"/>
              <a:t>С увеличением содержательности информации растет семантическая пропускная </a:t>
            </a:r>
            <a:r>
              <a:rPr lang="ru-RU" sz="1200" dirty="0" smtClean="0"/>
              <a:t>способность </a:t>
            </a:r>
            <a:r>
              <a:rPr lang="ru-RU" sz="1200" dirty="0"/>
              <a:t>информационной системы, так как для получения одних и тех же сведений </a:t>
            </a:r>
            <a:r>
              <a:rPr lang="ru-RU" sz="1200" dirty="0" smtClean="0"/>
              <a:t>требуется </a:t>
            </a:r>
            <a:r>
              <a:rPr lang="ru-RU" sz="1200" dirty="0"/>
              <a:t>преобразовать меньший объем </a:t>
            </a:r>
            <a:r>
              <a:rPr lang="ru-RU" sz="1200" dirty="0" smtClean="0"/>
              <a:t>данных. </a:t>
            </a:r>
          </a:p>
        </p:txBody>
      </p:sp>
      <p:sp>
        <p:nvSpPr>
          <p:cNvPr id="5" name="Прямоугольник 4"/>
          <p:cNvSpPr/>
          <p:nvPr/>
        </p:nvSpPr>
        <p:spPr>
          <a:xfrm>
            <a:off x="791580" y="2547790"/>
            <a:ext cx="7956884" cy="461665"/>
          </a:xfrm>
          <a:prstGeom prst="rect">
            <a:avLst/>
          </a:prstGeom>
        </p:spPr>
        <p:txBody>
          <a:bodyPr wrap="square">
            <a:spAutoFit/>
          </a:bodyPr>
          <a:lstStyle/>
          <a:p>
            <a:pPr algn="just"/>
            <a:r>
              <a:rPr lang="ru-RU" sz="1200" b="1" u="sng" dirty="0"/>
              <a:t>К</a:t>
            </a:r>
            <a:r>
              <a:rPr lang="ru-RU" sz="1200" b="1" u="sng" dirty="0" smtClean="0"/>
              <a:t>оэффициент </a:t>
            </a:r>
            <a:r>
              <a:rPr lang="ru-RU" sz="1200" b="1" u="sng" dirty="0"/>
              <a:t>информативности</a:t>
            </a:r>
            <a:r>
              <a:rPr lang="ru-RU" sz="1200" dirty="0"/>
              <a:t>, характеризующийся отношением количества синтаксической информации (по Шеннону) к объему данных </a:t>
            </a:r>
            <a:r>
              <a:rPr lang="ru-RU" sz="1200" dirty="0" smtClean="0"/>
              <a:t>Y </a:t>
            </a:r>
            <a:r>
              <a:rPr lang="ru-RU" sz="1200" dirty="0"/>
              <a:t>= </a:t>
            </a:r>
            <a:r>
              <a:rPr lang="ru-RU" sz="1200" dirty="0" smtClean="0"/>
              <a:t>I/</a:t>
            </a:r>
            <a:r>
              <a:rPr lang="ru-RU" sz="1200" dirty="0" err="1" smtClean="0"/>
              <a:t>Vd</a:t>
            </a:r>
            <a:r>
              <a:rPr lang="ru-RU" sz="1200" dirty="0" smtClean="0"/>
              <a:t>.</a:t>
            </a:r>
            <a:endParaRPr lang="ru-RU" sz="1200" dirty="0"/>
          </a:p>
        </p:txBody>
      </p:sp>
      <p:sp>
        <p:nvSpPr>
          <p:cNvPr id="8" name="Прямоугольник 7"/>
          <p:cNvSpPr/>
          <p:nvPr/>
        </p:nvSpPr>
        <p:spPr>
          <a:xfrm>
            <a:off x="791580" y="3019020"/>
            <a:ext cx="7937809" cy="830997"/>
          </a:xfrm>
          <a:prstGeom prst="rect">
            <a:avLst/>
          </a:prstGeom>
        </p:spPr>
        <p:txBody>
          <a:bodyPr wrap="square">
            <a:spAutoFit/>
          </a:bodyPr>
          <a:lstStyle/>
          <a:p>
            <a:pPr algn="just"/>
            <a:r>
              <a:rPr lang="ru-RU" sz="1200" b="1" u="sng" dirty="0"/>
              <a:t>Достаточность </a:t>
            </a:r>
            <a:r>
              <a:rPr lang="ru-RU" sz="1200" dirty="0"/>
              <a:t>(полнота) информации означает, что она содержит мини­мальный, но достаточный для принятия правильного решения состав (набор показателей). Понятие полноты информации связано с ее смысловым содержанием (семантикой) и праг­матикой. Как неполная, т.е. недостаточная для принятия правильного решения, так и избы­точная информация снижает эффективность принимаемых пользователем решений.</a:t>
            </a:r>
          </a:p>
        </p:txBody>
      </p:sp>
      <p:sp>
        <p:nvSpPr>
          <p:cNvPr id="9" name="Прямоугольник 8"/>
          <p:cNvSpPr/>
          <p:nvPr/>
        </p:nvSpPr>
        <p:spPr>
          <a:xfrm>
            <a:off x="791580" y="3850017"/>
            <a:ext cx="7937809" cy="830997"/>
          </a:xfrm>
          <a:prstGeom prst="rect">
            <a:avLst/>
          </a:prstGeom>
        </p:spPr>
        <p:txBody>
          <a:bodyPr wrap="square">
            <a:spAutoFit/>
          </a:bodyPr>
          <a:lstStyle/>
          <a:p>
            <a:pPr algn="just"/>
            <a:r>
              <a:rPr lang="ru-RU" sz="1200" b="1" u="sng" dirty="0"/>
              <a:t>Доступность</a:t>
            </a:r>
            <a:r>
              <a:rPr lang="ru-RU" sz="1200" dirty="0"/>
              <a:t> информации восприятию пользователя обеспечивается выполнени­ем соответствующих процедур ее получения и преобразования. Например, в информацион­ной системе информация преобразовывается к доступной и удобной для восприятия пользователя форме. Это достигается, в частности, и путем согласования ее семантической формы с тезаурусом пользователя.</a:t>
            </a:r>
          </a:p>
        </p:txBody>
      </p:sp>
      <p:sp>
        <p:nvSpPr>
          <p:cNvPr id="10" name="Прямоугольник 9"/>
          <p:cNvSpPr/>
          <p:nvPr/>
        </p:nvSpPr>
        <p:spPr>
          <a:xfrm>
            <a:off x="791580" y="4681014"/>
            <a:ext cx="7937808" cy="646331"/>
          </a:xfrm>
          <a:prstGeom prst="rect">
            <a:avLst/>
          </a:prstGeom>
        </p:spPr>
        <p:txBody>
          <a:bodyPr wrap="square">
            <a:spAutoFit/>
          </a:bodyPr>
          <a:lstStyle/>
          <a:p>
            <a:pPr algn="just"/>
            <a:r>
              <a:rPr lang="ru-RU" sz="1200" b="1" u="sng" dirty="0"/>
              <a:t>Актуальность</a:t>
            </a:r>
            <a:r>
              <a:rPr lang="ru-RU" sz="1200" dirty="0"/>
              <a:t> информации определяется степенью сохранения ценности инфор­мации для управления в момент ее использования и зависит от динамики изменения ее ха­рактеристик и от интервала времени, прошедшего с момента возникновения данной информации.</a:t>
            </a:r>
          </a:p>
        </p:txBody>
      </p:sp>
      <p:sp>
        <p:nvSpPr>
          <p:cNvPr id="11" name="Прямоугольник 10"/>
          <p:cNvSpPr/>
          <p:nvPr/>
        </p:nvSpPr>
        <p:spPr>
          <a:xfrm>
            <a:off x="791580" y="5317910"/>
            <a:ext cx="7937808" cy="461665"/>
          </a:xfrm>
          <a:prstGeom prst="rect">
            <a:avLst/>
          </a:prstGeom>
        </p:spPr>
        <p:txBody>
          <a:bodyPr wrap="square">
            <a:spAutoFit/>
          </a:bodyPr>
          <a:lstStyle/>
          <a:p>
            <a:r>
              <a:rPr lang="ru-RU" sz="1200" b="1" u="sng" dirty="0"/>
              <a:t>Своевременность</a:t>
            </a:r>
            <a:r>
              <a:rPr lang="ru-RU" sz="1200" dirty="0"/>
              <a:t> информации означает ее поступление не позже заранее на­значенного момента </a:t>
            </a:r>
            <a:r>
              <a:rPr lang="ru-RU" sz="1200" dirty="0" smtClean="0"/>
              <a:t>времени, согласованного </a:t>
            </a:r>
            <a:r>
              <a:rPr lang="ru-RU" sz="1200" dirty="0"/>
              <a:t>с временем решения поставленной задачи.</a:t>
            </a:r>
          </a:p>
        </p:txBody>
      </p:sp>
      <p:cxnSp>
        <p:nvCxnSpPr>
          <p:cNvPr id="12" name="Прямая соединительная линия 11"/>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201141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Показатели качества </a:t>
            </a:r>
            <a:r>
              <a:rPr lang="ru-RU" sz="3200" b="1" dirty="0" smtClean="0"/>
              <a:t>информации</a:t>
            </a:r>
            <a:endParaRPr lang="ru-RU" sz="3200" dirty="0"/>
          </a:p>
        </p:txBody>
      </p:sp>
      <p:sp>
        <p:nvSpPr>
          <p:cNvPr id="3" name="Прямоугольник 2"/>
          <p:cNvSpPr/>
          <p:nvPr/>
        </p:nvSpPr>
        <p:spPr>
          <a:xfrm>
            <a:off x="755576" y="865466"/>
            <a:ext cx="7992888" cy="1384995"/>
          </a:xfrm>
          <a:prstGeom prst="rect">
            <a:avLst/>
          </a:prstGeom>
        </p:spPr>
        <p:txBody>
          <a:bodyPr wrap="square">
            <a:spAutoFit/>
          </a:bodyPr>
          <a:lstStyle/>
          <a:p>
            <a:pPr algn="just"/>
            <a:r>
              <a:rPr lang="ru-RU" sz="1200" b="1" u="sng" dirty="0"/>
              <a:t>Точность</a:t>
            </a:r>
            <a:r>
              <a:rPr lang="ru-RU" sz="1200" dirty="0"/>
              <a:t> информации определяется степенью близости получаемой информации к реальному состоянию объекта, процесса, явления и т.п. Для информации, отображаемой цифровым кодом, известны четыре классификационных понятия точности:</a:t>
            </a:r>
          </a:p>
          <a:p>
            <a:pPr marL="171450" lvl="0" indent="-171450" algn="just">
              <a:buFont typeface="Arial" pitchFamily="34" charset="0"/>
              <a:buChar char="•"/>
            </a:pPr>
            <a:r>
              <a:rPr lang="ru-RU" sz="1200" dirty="0"/>
              <a:t>формальная точность, измеряемая значением единицы младшего разряда числа;</a:t>
            </a:r>
          </a:p>
          <a:p>
            <a:pPr marL="171450" lvl="0" indent="-171450" algn="just">
              <a:buFont typeface="Arial" pitchFamily="34" charset="0"/>
              <a:buChar char="•"/>
            </a:pPr>
            <a:r>
              <a:rPr lang="ru-RU" sz="1200" dirty="0"/>
              <a:t>реальная точность, определяемая значением единицы последнего разряда числа, вер­ность которого гарантируется;</a:t>
            </a:r>
          </a:p>
          <a:p>
            <a:pPr marL="171450" lvl="0" indent="-171450" algn="just">
              <a:buFont typeface="Arial" pitchFamily="34" charset="0"/>
              <a:buChar char="•"/>
            </a:pPr>
            <a:r>
              <a:rPr lang="ru-RU" sz="1200" dirty="0"/>
              <a:t>максимальная точность, которую можно получить в конкретных условиях функциони­рования системы;</a:t>
            </a:r>
          </a:p>
          <a:p>
            <a:pPr marL="171450" lvl="0" indent="-171450" algn="just">
              <a:buFont typeface="Arial" pitchFamily="34" charset="0"/>
              <a:buChar char="•"/>
            </a:pPr>
            <a:r>
              <a:rPr lang="ru-RU" sz="1200" dirty="0"/>
              <a:t>необходимая точность, определяемая функциональным назначением показателя</a:t>
            </a:r>
            <a:r>
              <a:rPr lang="ru-RU" sz="1200" dirty="0" smtClean="0"/>
              <a:t>.</a:t>
            </a:r>
            <a:endParaRPr lang="ru-RU" sz="1200" dirty="0"/>
          </a:p>
        </p:txBody>
      </p:sp>
      <p:sp>
        <p:nvSpPr>
          <p:cNvPr id="2" name="Прямоугольник 1"/>
          <p:cNvSpPr/>
          <p:nvPr/>
        </p:nvSpPr>
        <p:spPr>
          <a:xfrm>
            <a:off x="611560" y="5013176"/>
            <a:ext cx="7992888" cy="1107996"/>
          </a:xfrm>
          <a:prstGeom prst="rect">
            <a:avLst/>
          </a:prstGeom>
          <a:ln>
            <a:solidFill>
              <a:schemeClr val="tx1"/>
            </a:solidFill>
            <a:prstDash val="dash"/>
          </a:ln>
        </p:spPr>
        <p:txBody>
          <a:bodyPr wrap="square">
            <a:spAutoFit/>
          </a:bodyPr>
          <a:lstStyle/>
          <a:p>
            <a:pPr algn="just"/>
            <a:r>
              <a:rPr lang="ru-RU" sz="1100" dirty="0"/>
              <a:t>Такие параметры качества </a:t>
            </a:r>
            <a:r>
              <a:rPr lang="ru-RU" sz="1100" i="1" dirty="0"/>
              <a:t>информации</a:t>
            </a:r>
            <a:r>
              <a:rPr lang="ru-RU" sz="1100" dirty="0"/>
              <a:t>, как </a:t>
            </a:r>
            <a:r>
              <a:rPr lang="ru-RU" sz="1100" i="1" dirty="0"/>
              <a:t>реп­резентативность</a:t>
            </a:r>
            <a:r>
              <a:rPr lang="ru-RU" sz="1100" dirty="0"/>
              <a:t>, </a:t>
            </a:r>
            <a:r>
              <a:rPr lang="ru-RU" sz="1100" i="1" dirty="0"/>
              <a:t>содержательность</a:t>
            </a:r>
            <a:r>
              <a:rPr lang="ru-RU" sz="1100" dirty="0"/>
              <a:t>, </a:t>
            </a:r>
            <a:r>
              <a:rPr lang="ru-RU" sz="1100" i="1" dirty="0"/>
              <a:t>достаточность</a:t>
            </a:r>
            <a:r>
              <a:rPr lang="ru-RU" sz="1100" dirty="0"/>
              <a:t>, </a:t>
            </a:r>
            <a:r>
              <a:rPr lang="ru-RU" sz="1100" i="1" dirty="0"/>
              <a:t>доступность</a:t>
            </a:r>
            <a:r>
              <a:rPr lang="ru-RU" sz="1100" dirty="0"/>
              <a:t>, </a:t>
            </a:r>
            <a:r>
              <a:rPr lang="ru-RU" sz="1100" i="1" dirty="0"/>
              <a:t>устойчивость</a:t>
            </a:r>
            <a:r>
              <a:rPr lang="ru-RU" sz="1100" dirty="0"/>
              <a:t>, целиком определяются на методическом уровне разработки информационных систем. </a:t>
            </a:r>
            <a:endParaRPr lang="ru-RU" sz="1100" dirty="0" smtClean="0"/>
          </a:p>
          <a:p>
            <a:pPr algn="just"/>
            <a:r>
              <a:rPr lang="ru-RU" sz="1100" dirty="0" smtClean="0"/>
              <a:t>Параметры </a:t>
            </a:r>
            <a:r>
              <a:rPr lang="ru-RU" sz="1100" i="1" dirty="0"/>
              <a:t>актуальности</a:t>
            </a:r>
            <a:r>
              <a:rPr lang="ru-RU" sz="1100" dirty="0"/>
              <a:t>, </a:t>
            </a:r>
            <a:r>
              <a:rPr lang="ru-RU" sz="1100" i="1" dirty="0"/>
              <a:t>своевременности</a:t>
            </a:r>
            <a:r>
              <a:rPr lang="ru-RU" sz="1100" dirty="0"/>
              <a:t>, </a:t>
            </a:r>
            <a:r>
              <a:rPr lang="ru-RU" sz="1100" i="1" dirty="0"/>
              <a:t>точности</a:t>
            </a:r>
            <a:r>
              <a:rPr lang="ru-RU" sz="1100" dirty="0"/>
              <a:t> и </a:t>
            </a:r>
            <a:r>
              <a:rPr lang="ru-RU" sz="1100" i="1" dirty="0"/>
              <a:t>достоверности</a:t>
            </a:r>
            <a:r>
              <a:rPr lang="ru-RU" sz="1100" dirty="0"/>
              <a:t> обусловливаются в большей степе­ни также на методическом уровне, однако на их величину существенно влияет и характер функционирования системы, в первую очередь ее надежность. При этом параметры акту­альности и точности жестко связаны соответственно с параметрами своевременности и до­стоверности.</a:t>
            </a:r>
          </a:p>
        </p:txBody>
      </p:sp>
      <p:sp>
        <p:nvSpPr>
          <p:cNvPr id="12" name="Прямоугольник 11"/>
          <p:cNvSpPr/>
          <p:nvPr/>
        </p:nvSpPr>
        <p:spPr>
          <a:xfrm>
            <a:off x="755576" y="2250461"/>
            <a:ext cx="7992888" cy="830997"/>
          </a:xfrm>
          <a:prstGeom prst="rect">
            <a:avLst/>
          </a:prstGeom>
        </p:spPr>
        <p:txBody>
          <a:bodyPr wrap="square">
            <a:spAutoFit/>
          </a:bodyPr>
          <a:lstStyle/>
          <a:p>
            <a:pPr algn="just"/>
            <a:r>
              <a:rPr lang="ru-RU" sz="1200" b="1" u="sng" dirty="0"/>
              <a:t>Достоверность</a:t>
            </a:r>
            <a:r>
              <a:rPr lang="ru-RU" sz="1200" dirty="0"/>
              <a:t> информации определяется ее свойством отражать реально суще­ствующие объекты с необходимой точностью. Измеряется достоверность информации дове­рительной вероятностью необходимой точности, т.е. вероятностью того, что отображаемое информацией значение параметра отличается от истинного значения этого параметра в пре­делах необходимой точности</a:t>
            </a:r>
            <a:r>
              <a:rPr lang="ru-RU" sz="1200" dirty="0" smtClean="0"/>
              <a:t>.</a:t>
            </a:r>
            <a:endParaRPr lang="ru-RU" sz="1200" dirty="0"/>
          </a:p>
        </p:txBody>
      </p:sp>
      <p:sp>
        <p:nvSpPr>
          <p:cNvPr id="13" name="Прямоугольник 12"/>
          <p:cNvSpPr/>
          <p:nvPr/>
        </p:nvSpPr>
        <p:spPr>
          <a:xfrm>
            <a:off x="774626" y="3125867"/>
            <a:ext cx="7973838" cy="646331"/>
          </a:xfrm>
          <a:prstGeom prst="rect">
            <a:avLst/>
          </a:prstGeom>
        </p:spPr>
        <p:txBody>
          <a:bodyPr wrap="square">
            <a:spAutoFit/>
          </a:bodyPr>
          <a:lstStyle/>
          <a:p>
            <a:pPr algn="just"/>
            <a:r>
              <a:rPr lang="ru-RU" sz="1200" b="1" u="sng" dirty="0"/>
              <a:t>Устойчивость</a:t>
            </a:r>
            <a:r>
              <a:rPr lang="ru-RU" sz="1200" dirty="0"/>
              <a:t> информации отражает ее способность реагировать на изменения исходных данных без нарушения необходимой точности. Устойчивость информации, как и репрезентативность, обусловлена выбранной методикой ее отбора и формирования.</a:t>
            </a:r>
          </a:p>
        </p:txBody>
      </p:sp>
      <p:cxnSp>
        <p:nvCxnSpPr>
          <p:cNvPr id="8" name="Прямая соединительная линия 7"/>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1004248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683568" y="908719"/>
            <a:ext cx="8352928"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4000 - 1300 до н.э</a:t>
            </a:r>
            <a:r>
              <a:rPr kumimoji="0" lang="ru-RU" sz="1200" b="1" i="0" strike="noStrike" cap="none" normalizeH="0" baseline="0" dirty="0" smtClean="0">
                <a:ln>
                  <a:noFill/>
                </a:ln>
                <a:solidFill>
                  <a:schemeClr val="tx1"/>
                </a:solidFill>
                <a:effectLst/>
                <a:ea typeface="Times New Roman" pitchFamily="18" charset="0"/>
                <a:cs typeface="Arial" pitchFamily="34" charset="0"/>
              </a:rPr>
              <a:t>. </a:t>
            </a:r>
            <a:r>
              <a:rPr kumimoji="0" lang="ru-RU" sz="1200" b="0" i="0" strike="noStrike" cap="none" normalizeH="0" baseline="0" dirty="0" smtClean="0">
                <a:ln>
                  <a:noFill/>
                </a:ln>
                <a:solidFill>
                  <a:schemeClr val="tx1"/>
                </a:solidFill>
                <a:effectLst/>
                <a:ea typeface="Times New Roman" pitchFamily="18" charset="0"/>
                <a:cs typeface="Arial" pitchFamily="34" charset="0"/>
              </a:rPr>
              <a:t>Представители первой известной шумерской цивилизации записывают информацию на покрытых глиной дощечках</a:t>
            </a:r>
            <a:endParaRPr kumimoji="0" lang="ru-RU" sz="1200" b="0" i="0"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3000 до н. э.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Вавилоне изобретены счеты</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1612 - 1614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Джон Непер ввел десятичную точку, сформулировал понятие логарифма и использовал пронумерованные палочки ("кости Непера") для вычислений</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1623</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Вильгельм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Шикард</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изобрел "вычисляющие часы" с зубчатым колесным механизмом, которые помогают умножать многоразрядные числа</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1642 - 1643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Блез</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Паскаль создал первый механический сумматор на основе зубчатых колес.</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1666</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Англии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Сэмюэль</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Морланд</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изобрел механический калькулятор, который мог складывать и вычитать.</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1674</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Годфрид</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Лейбниц построил «Шаговый счетчик» - калькулятор, использующий ступенчатую передачу.</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1774</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lang="en-US" sz="1200" dirty="0" smtClean="0">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Филип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Мэтьюз</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построил и продал несколько вычислительных устройств, обладавших точностью до 12 знаков.</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1777</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Граф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Стэхоупский</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III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изобрел умножающий калькулятор.</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1786</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Дж. Мюллер придумал и описал «Разностную машину", но не смог найти средств, чтобы построить ее.</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1801</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ткацком станке Джозефа-Марии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Жакарда</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для управления процессом изготовления ткани использовалась связанная последовательность </a:t>
            </a:r>
            <a:r>
              <a:rPr kumimoji="0" lang="ru-RU" sz="1200" b="0" i="0" u="sng" strike="noStrike" cap="none" normalizeH="0" baseline="0" dirty="0" smtClean="0">
                <a:ln>
                  <a:noFill/>
                </a:ln>
                <a:solidFill>
                  <a:schemeClr val="tx1"/>
                </a:solidFill>
                <a:effectLst/>
                <a:ea typeface="Times New Roman" pitchFamily="18" charset="0"/>
                <a:cs typeface="Arial" pitchFamily="34" charset="0"/>
              </a:rPr>
              <a:t>перфорированных карт</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1820</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Арифмометр Томаса, созданный на основе разработанного Лейбницем принципа шагового барабана, продемонстрирован на заседании Французской Академии Наук, после чего стал первым калькулятором, имевшим коммерческий успех.</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1822</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Чарльз Беббидж приступил к созданию «Разностной машины"</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1829</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Уильям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Остин</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Барт запатентовал еще довольно громоздкую, но работающую пишущую машинку, первую в Америке.</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1834-35</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Беббидж приступил к проектированию «Аналитической машины».</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1842-43</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Августа Ада, графиня Лавлейс, транслировала памфлет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Луиджи</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Менабра</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на «Аналитической машине», присовокупив собственный комментарий</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1854 </a:t>
            </a:r>
            <a:r>
              <a:rPr kumimoji="0" lang="en-US"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Джордж Буль опубликовал "Исследование законов мышления", где привел описание системы символических и логических рассуждений, ставшей фундаментом для компьютерного проектирования</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1858</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Проложен телеграфный кабель через Атлантический океан с обеспечением сервиса в течение нескольких дней</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1861</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Трансконтинентальная телеграфная линия соединила восточное и западное побережья Америки</a:t>
            </a:r>
            <a:r>
              <a:rPr lang="en-US" sz="1200" dirty="0">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53856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5576" y="830317"/>
            <a:ext cx="7632848"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u="sng" dirty="0" smtClean="0">
                <a:ea typeface="Times New Roman" pitchFamily="18" charset="0"/>
                <a:cs typeface="Arial" pitchFamily="34" charset="0"/>
              </a:rPr>
              <a:t>1876</a:t>
            </a:r>
            <a:r>
              <a:rPr lang="ru-RU" sz="1200" dirty="0" smtClean="0">
                <a:ea typeface="Times New Roman" pitchFamily="18" charset="0"/>
                <a:cs typeface="Arial" pitchFamily="34" charset="0"/>
              </a:rPr>
              <a:t> </a:t>
            </a:r>
            <a:r>
              <a:rPr lang="ru-RU" sz="1200" dirty="0" err="1">
                <a:ea typeface="Times New Roman" pitchFamily="18" charset="0"/>
                <a:cs typeface="Arial" pitchFamily="34" charset="0"/>
              </a:rPr>
              <a:t>Александер</a:t>
            </a:r>
            <a:r>
              <a:rPr lang="ru-RU" sz="1200" dirty="0">
                <a:ea typeface="Times New Roman" pitchFamily="18" charset="0"/>
                <a:cs typeface="Arial" pitchFamily="34" charset="0"/>
              </a:rPr>
              <a:t> </a:t>
            </a:r>
            <a:r>
              <a:rPr lang="ru-RU" sz="1200" dirty="0" err="1">
                <a:ea typeface="Times New Roman" pitchFamily="18" charset="0"/>
                <a:cs typeface="Arial" pitchFamily="34" charset="0"/>
              </a:rPr>
              <a:t>Грэм</a:t>
            </a:r>
            <a:r>
              <a:rPr lang="ru-RU" sz="1200" dirty="0">
                <a:ea typeface="Times New Roman" pitchFamily="18" charset="0"/>
                <a:cs typeface="Arial" pitchFamily="34" charset="0"/>
              </a:rPr>
              <a:t> Белл изобрел и запатентовал телефон</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1882 </a:t>
            </a:r>
            <a:r>
              <a:rPr lang="ru-RU" sz="1200" dirty="0">
                <a:ea typeface="Times New Roman" pitchFamily="18" charset="0"/>
                <a:cs typeface="Arial" pitchFamily="34" charset="0"/>
              </a:rPr>
              <a:t>Уильям </a:t>
            </a:r>
            <a:r>
              <a:rPr lang="ru-RU" sz="1200" dirty="0" err="1">
                <a:ea typeface="Times New Roman" pitchFamily="18" charset="0"/>
                <a:cs typeface="Arial" pitchFamily="34" charset="0"/>
              </a:rPr>
              <a:t>Бэрроуз</a:t>
            </a:r>
            <a:r>
              <a:rPr lang="ru-RU" sz="1200" dirty="0">
                <a:ea typeface="Times New Roman" pitchFamily="18" charset="0"/>
                <a:cs typeface="Arial" pitchFamily="34" charset="0"/>
              </a:rPr>
              <a:t> оставил работу банковского клерка и посвятил себя изобретению счетной машины</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1889</a:t>
            </a:r>
            <a:r>
              <a:rPr lang="ru-RU" sz="1200" dirty="0">
                <a:ea typeface="Times New Roman" pitchFamily="18" charset="0"/>
                <a:cs typeface="Arial" pitchFamily="34" charset="0"/>
              </a:rPr>
              <a:t> По итогам специального конкурса, электрические табуляторы Германа </a:t>
            </a:r>
            <a:r>
              <a:rPr lang="ru-RU" sz="1200" dirty="0" err="1">
                <a:ea typeface="Times New Roman" pitchFamily="18" charset="0"/>
                <a:cs typeface="Arial" pitchFamily="34" charset="0"/>
              </a:rPr>
              <a:t>Холлеритабыли</a:t>
            </a:r>
            <a:r>
              <a:rPr lang="ru-RU" sz="1200" dirty="0">
                <a:ea typeface="Times New Roman" pitchFamily="18" charset="0"/>
                <a:cs typeface="Arial" pitchFamily="34" charset="0"/>
              </a:rPr>
              <a:t> выбраны для использования в переписи населения 1890 года</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1893 </a:t>
            </a:r>
            <a:r>
              <a:rPr lang="ru-RU" sz="1200" dirty="0">
                <a:ea typeface="Times New Roman" pitchFamily="18" charset="0"/>
                <a:cs typeface="Arial" pitchFamily="34" charset="0"/>
              </a:rPr>
              <a:t>Изобретен первый калькулятор с четырьмя функциями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1901</a:t>
            </a:r>
            <a:r>
              <a:rPr lang="ru-RU" sz="1200" dirty="0">
                <a:ea typeface="Times New Roman" pitchFamily="18" charset="0"/>
                <a:cs typeface="Arial" pitchFamily="34" charset="0"/>
              </a:rPr>
              <a:t> Появился </a:t>
            </a:r>
            <a:r>
              <a:rPr lang="ru-RU" sz="1200" dirty="0" smtClean="0">
                <a:ea typeface="Times New Roman" pitchFamily="18" charset="0"/>
                <a:cs typeface="Arial" pitchFamily="34" charset="0"/>
              </a:rPr>
              <a:t>клавишный </a:t>
            </a:r>
            <a:r>
              <a:rPr lang="ru-RU" sz="1200" dirty="0">
                <a:ea typeface="Times New Roman" pitchFamily="18" charset="0"/>
                <a:cs typeface="Arial" pitchFamily="34" charset="0"/>
              </a:rPr>
              <a:t>перфоратор</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u="sng" dirty="0">
                <a:ea typeface="Times New Roman" pitchFamily="18" charset="0"/>
                <a:cs typeface="Arial" pitchFamily="34" charset="0"/>
              </a:rPr>
              <a:t>1904</a:t>
            </a:r>
            <a:r>
              <a:rPr lang="ru-RU" sz="1200" dirty="0">
                <a:ea typeface="Times New Roman" pitchFamily="18" charset="0"/>
                <a:cs typeface="Arial" pitchFamily="34" charset="0"/>
              </a:rPr>
              <a:t> Джон Флеминг запатентовал диодную электровакуумную лампу</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1906 </a:t>
            </a:r>
            <a:r>
              <a:rPr lang="ru-RU" sz="1200" dirty="0">
                <a:ea typeface="Times New Roman" pitchFamily="18" charset="0"/>
                <a:cs typeface="Arial" pitchFamily="34" charset="0"/>
              </a:rPr>
              <a:t>На основе диода Флеминга Ли де </a:t>
            </a:r>
            <a:r>
              <a:rPr lang="ru-RU" sz="1200" dirty="0" err="1">
                <a:ea typeface="Times New Roman" pitchFamily="18" charset="0"/>
                <a:cs typeface="Arial" pitchFamily="34" charset="0"/>
              </a:rPr>
              <a:t>Форест</a:t>
            </a:r>
            <a:r>
              <a:rPr lang="ru-RU" sz="1200" dirty="0">
                <a:ea typeface="Times New Roman" pitchFamily="18" charset="0"/>
                <a:cs typeface="Arial" pitchFamily="34" charset="0"/>
              </a:rPr>
              <a:t> создал триодную электровакуумную лампу</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1908</a:t>
            </a:r>
            <a:r>
              <a:rPr lang="ru-RU" sz="1200" dirty="0">
                <a:ea typeface="Times New Roman" pitchFamily="18" charset="0"/>
                <a:cs typeface="Arial" pitchFamily="34" charset="0"/>
              </a:rPr>
              <a:t> Британский ученый </a:t>
            </a:r>
            <a:r>
              <a:rPr lang="ru-RU" sz="1200" dirty="0" err="1">
                <a:ea typeface="Times New Roman" pitchFamily="18" charset="0"/>
                <a:cs typeface="Arial" pitchFamily="34" charset="0"/>
              </a:rPr>
              <a:t>Кемпбел</a:t>
            </a:r>
            <a:r>
              <a:rPr lang="ru-RU" sz="1200" dirty="0">
                <a:ea typeface="Times New Roman" pitchFamily="18" charset="0"/>
                <a:cs typeface="Arial" pitchFamily="34" charset="0"/>
              </a:rPr>
              <a:t> </a:t>
            </a:r>
            <a:r>
              <a:rPr lang="ru-RU" sz="1200" dirty="0" err="1">
                <a:ea typeface="Times New Roman" pitchFamily="18" charset="0"/>
                <a:cs typeface="Arial" pitchFamily="34" charset="0"/>
              </a:rPr>
              <a:t>Свинтон</a:t>
            </a:r>
            <a:r>
              <a:rPr lang="ru-RU" sz="1200" dirty="0">
                <a:ea typeface="Times New Roman" pitchFamily="18" charset="0"/>
                <a:cs typeface="Arial" pitchFamily="34" charset="0"/>
              </a:rPr>
              <a:t> описал метод электронной развертки, что знаменовало использование электронно-лучевой трубки в телевизионных приемниках</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1915</a:t>
            </a:r>
            <a:r>
              <a:rPr lang="ru-RU" sz="1200" dirty="0">
                <a:ea typeface="Times New Roman" pitchFamily="18" charset="0"/>
                <a:cs typeface="Arial" pitchFamily="34" charset="0"/>
              </a:rPr>
              <a:t> Физик Мэнсон </a:t>
            </a:r>
            <a:r>
              <a:rPr lang="ru-RU" sz="1200" dirty="0" err="1">
                <a:ea typeface="Times New Roman" pitchFamily="18" charset="0"/>
                <a:cs typeface="Arial" pitchFamily="34" charset="0"/>
              </a:rPr>
              <a:t>Бенедикс</a:t>
            </a:r>
            <a:r>
              <a:rPr lang="ru-RU" sz="1200" dirty="0">
                <a:ea typeface="Times New Roman" pitchFamily="18" charset="0"/>
                <a:cs typeface="Arial" pitchFamily="34" charset="0"/>
              </a:rPr>
              <a:t> обнаружил, что германиевый кристалл может быть использован для преобразования переменного тока в постоянный</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1920-1921</a:t>
            </a:r>
            <a:r>
              <a:rPr lang="ru-RU" sz="1200" dirty="0">
                <a:ea typeface="Times New Roman" pitchFamily="18" charset="0"/>
                <a:cs typeface="Arial" pitchFamily="34" charset="0"/>
              </a:rPr>
              <a:t> Слово </a:t>
            </a:r>
            <a:r>
              <a:rPr lang="ru-RU" sz="1200" dirty="0" smtClean="0">
                <a:ea typeface="Times New Roman" pitchFamily="18" charset="0"/>
                <a:cs typeface="Arial" pitchFamily="34" charset="0"/>
              </a:rPr>
              <a:t>«Робот» </a:t>
            </a:r>
            <a:r>
              <a:rPr lang="ru-RU" sz="1200" dirty="0">
                <a:ea typeface="Times New Roman" pitchFamily="18" charset="0"/>
                <a:cs typeface="Arial" pitchFamily="34" charset="0"/>
              </a:rPr>
              <a:t>(производное от чешского термина для обозначения принудительного труда) впервые использовано Карелом Чапеком в его пьесе "РУР - Универсальные Роботы </a:t>
            </a:r>
            <a:r>
              <a:rPr lang="ru-RU" sz="1200" dirty="0" err="1">
                <a:ea typeface="Times New Roman" pitchFamily="18" charset="0"/>
                <a:cs typeface="Arial" pitchFamily="34" charset="0"/>
              </a:rPr>
              <a:t>Россума</a:t>
            </a:r>
            <a:r>
              <a:rPr lang="ru-RU" sz="1200" dirty="0">
                <a:ea typeface="Times New Roman" pitchFamily="18" charset="0"/>
                <a:cs typeface="Arial" pitchFamily="34" charset="0"/>
              </a:rPr>
              <a:t>"</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smtClean="0">
                <a:ea typeface="Times New Roman" pitchFamily="18" charset="0"/>
                <a:cs typeface="Arial" pitchFamily="34" charset="0"/>
              </a:rPr>
              <a:t>1929</a:t>
            </a:r>
            <a:r>
              <a:rPr lang="ru-RU" sz="1200" dirty="0" smtClean="0">
                <a:ea typeface="Times New Roman" pitchFamily="18" charset="0"/>
                <a:cs typeface="Arial" pitchFamily="34" charset="0"/>
              </a:rPr>
              <a:t> </a:t>
            </a:r>
            <a:r>
              <a:rPr lang="ru-RU" sz="1200" dirty="0">
                <a:ea typeface="Times New Roman" pitchFamily="18" charset="0"/>
                <a:cs typeface="Arial" pitchFamily="34" charset="0"/>
              </a:rPr>
              <a:t>Переданы первые сигналы цветного телевещания</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1931 </a:t>
            </a:r>
            <a:r>
              <a:rPr lang="ru-RU" sz="1200" dirty="0">
                <a:ea typeface="Times New Roman" pitchFamily="18" charset="0"/>
                <a:cs typeface="Arial" pitchFamily="34" charset="0"/>
              </a:rPr>
              <a:t>Преподаватель из Мичигана </a:t>
            </a:r>
            <a:r>
              <a:rPr lang="ru-RU" sz="1200" dirty="0" err="1">
                <a:ea typeface="Times New Roman" pitchFamily="18" charset="0"/>
                <a:cs typeface="Arial" pitchFamily="34" charset="0"/>
              </a:rPr>
              <a:t>Рейнолд</a:t>
            </a:r>
            <a:r>
              <a:rPr lang="ru-RU" sz="1200" dirty="0">
                <a:ea typeface="Times New Roman" pitchFamily="18" charset="0"/>
                <a:cs typeface="Arial" pitchFamily="34" charset="0"/>
              </a:rPr>
              <a:t> Джонсон изобрел способ подсчета ответов на </a:t>
            </a:r>
            <a:r>
              <a:rPr lang="ru-RU" sz="1200" dirty="0" smtClean="0">
                <a:ea typeface="Times New Roman" pitchFamily="18" charset="0"/>
                <a:cs typeface="Arial" pitchFamily="34" charset="0"/>
              </a:rPr>
              <a:t>«Программируемые» </a:t>
            </a:r>
            <a:r>
              <a:rPr lang="ru-RU" sz="1200" dirty="0">
                <a:ea typeface="Times New Roman" pitchFamily="18" charset="0"/>
                <a:cs typeface="Arial" pitchFamily="34" charset="0"/>
              </a:rPr>
              <a:t>тесты с помощью отметок проводящего карандаша на таблице-панели; вскоре IBM купила эту технологию</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u="sng" dirty="0">
                <a:ea typeface="Times New Roman" pitchFamily="18" charset="0"/>
                <a:cs typeface="Arial" pitchFamily="34" charset="0"/>
              </a:rPr>
              <a:t>1935</a:t>
            </a:r>
            <a:r>
              <a:rPr lang="ru-RU" sz="1200" b="1" dirty="0">
                <a:ea typeface="Times New Roman" pitchFamily="18" charset="0"/>
                <a:cs typeface="Arial" pitchFamily="34" charset="0"/>
              </a:rPr>
              <a:t> </a:t>
            </a:r>
            <a:r>
              <a:rPr lang="ru-RU" sz="1200" dirty="0">
                <a:ea typeface="Times New Roman" pitchFamily="18" charset="0"/>
                <a:cs typeface="Arial" pitchFamily="34" charset="0"/>
              </a:rPr>
              <a:t>IBM разработала счетную умножающую машину "601" на перфокартах и электрическую пишущую машинку</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1936</a:t>
            </a:r>
            <a:r>
              <a:rPr lang="ru-RU" sz="1200" dirty="0">
                <a:ea typeface="Times New Roman" pitchFamily="18" charset="0"/>
                <a:cs typeface="Arial" pitchFamily="34" charset="0"/>
              </a:rPr>
              <a:t> В Германии Конрад </a:t>
            </a:r>
            <a:r>
              <a:rPr lang="ru-RU" sz="1200" dirty="0" err="1">
                <a:ea typeface="Times New Roman" pitchFamily="18" charset="0"/>
                <a:cs typeface="Arial" pitchFamily="34" charset="0"/>
              </a:rPr>
              <a:t>Зусе</a:t>
            </a:r>
            <a:r>
              <a:rPr lang="ru-RU" sz="1200" dirty="0">
                <a:ea typeface="Times New Roman" pitchFamily="18" charset="0"/>
                <a:cs typeface="Arial" pitchFamily="34" charset="0"/>
              </a:rPr>
              <a:t> приходит к выводу, что программы, состоящие из битовых комбинаций, можно запоминать; он подает заявку на патентование метода автоматического выполнения вычислений с использованием "памяти комбинаций"</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u="sng" dirty="0">
                <a:ea typeface="Times New Roman" pitchFamily="18" charset="0"/>
                <a:cs typeface="Arial" pitchFamily="34" charset="0"/>
              </a:rPr>
              <a:t>1937</a:t>
            </a:r>
            <a:r>
              <a:rPr lang="ru-RU" sz="1200" dirty="0">
                <a:ea typeface="Times New Roman" pitchFamily="18" charset="0"/>
                <a:cs typeface="Arial" pitchFamily="34" charset="0"/>
              </a:rPr>
              <a:t> Клод Шеннон публикует работу о принципах построения двоичного электрического </a:t>
            </a:r>
            <a:r>
              <a:rPr lang="ru-RU" sz="1200" dirty="0" smtClean="0">
                <a:ea typeface="Times New Roman" pitchFamily="18" charset="0"/>
                <a:cs typeface="Arial" pitchFamily="34" charset="0"/>
              </a:rPr>
              <a:t>сумматора. </a:t>
            </a:r>
            <a:r>
              <a:rPr lang="ru-RU" sz="1200" dirty="0">
                <a:ea typeface="Times New Roman" pitchFamily="18" charset="0"/>
                <a:cs typeface="Arial" pitchFamily="34" charset="0"/>
              </a:rPr>
              <a:t>Джордж </a:t>
            </a:r>
            <a:r>
              <a:rPr lang="ru-RU" sz="1200" dirty="0" err="1">
                <a:ea typeface="Times New Roman" pitchFamily="18" charset="0"/>
                <a:cs typeface="Arial" pitchFamily="34" charset="0"/>
              </a:rPr>
              <a:t>Стибитц</a:t>
            </a:r>
            <a:r>
              <a:rPr lang="ru-RU" sz="1200" dirty="0">
                <a:ea typeface="Times New Roman" pitchFamily="18" charset="0"/>
                <a:cs typeface="Arial" pitchFamily="34" charset="0"/>
              </a:rPr>
              <a:t> разработал двоичную схему на основе Булевой </a:t>
            </a:r>
            <a:r>
              <a:rPr lang="ru-RU" sz="1200" dirty="0" smtClean="0">
                <a:ea typeface="Times New Roman" pitchFamily="18" charset="0"/>
                <a:cs typeface="Arial" pitchFamily="34" charset="0"/>
              </a:rPr>
              <a:t>алгебры. </a:t>
            </a:r>
            <a:r>
              <a:rPr lang="ru-RU" sz="1200" dirty="0" err="1">
                <a:ea typeface="Times New Roman" pitchFamily="18" charset="0"/>
                <a:cs typeface="Arial" pitchFamily="34" charset="0"/>
              </a:rPr>
              <a:t>Говард</a:t>
            </a:r>
            <a:r>
              <a:rPr lang="ru-RU" sz="1200" dirty="0">
                <a:ea typeface="Times New Roman" pitchFamily="18" charset="0"/>
                <a:cs typeface="Arial" pitchFamily="34" charset="0"/>
              </a:rPr>
              <a:t> </a:t>
            </a:r>
            <a:r>
              <a:rPr lang="ru-RU" sz="1200" dirty="0" err="1">
                <a:ea typeface="Times New Roman" pitchFamily="18" charset="0"/>
                <a:cs typeface="Arial" pitchFamily="34" charset="0"/>
              </a:rPr>
              <a:t>Эйкен</a:t>
            </a:r>
            <a:r>
              <a:rPr lang="ru-RU" sz="1200" dirty="0">
                <a:ea typeface="Times New Roman" pitchFamily="18" charset="0"/>
                <a:cs typeface="Arial" pitchFamily="34" charset="0"/>
              </a:rPr>
              <a:t> предложил IBM разработать цифровую вычислительную машину, способную выполнять четыре фундаментальных арифметических операции в определенном порядке. В статье Алана Тьюринга "О вычислимых числах" введено понятие Машины Тьюринга.</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766487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5576" y="870476"/>
            <a:ext cx="8110561"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1938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Уильям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Хьюлетт</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и Дэвид Паккард основали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Hewlett-Packard</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 гараже в Пало-Альто К.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Зусе</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завершил построение электромеханического двоичного компьютера Z1</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1939</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Джон Винсент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Атанасофф</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вместе со своим студентом Клиффордом Берри построил прототип электронного цифрового компьютера с использованием </a:t>
            </a:r>
            <a:r>
              <a:rPr kumimoji="0" lang="ru-RU" sz="1200" b="0" i="0" u="sng" strike="noStrike" cap="none" normalizeH="0" baseline="0" dirty="0" smtClean="0">
                <a:ln>
                  <a:noFill/>
                </a:ln>
                <a:solidFill>
                  <a:schemeClr val="tx1"/>
                </a:solidFill>
                <a:effectLst/>
                <a:ea typeface="Times New Roman" pitchFamily="18" charset="0"/>
                <a:cs typeface="Arial" pitchFamily="34" charset="0"/>
              </a:rPr>
              <a:t>двоичной арифметики</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1940</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К.Зусе</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завершил разработку Z2, который использовал телефонные реле вместо механических логических схем</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1941</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К.Зусе</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завершил разработку Z3: первая полностью функциональная программа исполнялась на электромеханическом цифровом компьютере</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1943</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Moore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School</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of</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Electrical</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Engineering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 Филадельфии 31 мая началась работа по конструированию «</a:t>
            </a:r>
            <a:r>
              <a:rPr kumimoji="0" lang="ru-RU" sz="1200" b="0" i="0" u="sng" strike="noStrike" cap="none" normalizeH="0" baseline="0" dirty="0" smtClean="0">
                <a:ln>
                  <a:noFill/>
                </a:ln>
                <a:solidFill>
                  <a:schemeClr val="tx1"/>
                </a:solidFill>
                <a:effectLst/>
                <a:ea typeface="Times New Roman" pitchFamily="18" charset="0"/>
                <a:cs typeface="Arial" pitchFamily="34" charset="0"/>
              </a:rPr>
              <a:t>ENIAC»</a:t>
            </a:r>
            <a:endParaRPr kumimoji="0" lang="ru-RU" sz="1200" b="0" i="0" u="sng"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1944</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 Гарвардском университете 7 августа открыта построенная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Говардом</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Эйкеном</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машина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Howard</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Mark</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(также известная как IBM ASCC -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Automatic</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Sequence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Controlled</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Calculator</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1945</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«ENIAC» построена и начала работать Джон фон Нейман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John</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von</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Neumann</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 своем докладе по проектированию «</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EDVAC</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(Electronic Discrete Variable Automatic Computer)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ввел</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понятие</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запоминаемой</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программ</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процессе работы над прототипом машины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Mark</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II Грейс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Мюррей</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Хоппер обнаружила первую компьютерную ошибку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bug</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вызвавшую сбой в работе реле</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1946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В Университете Пенсильвании введена в действие «ENIA»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Макли</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Артур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Баркс</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Герман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Голдстайн</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и Джон фон Нейман опубликовали работу "Предварительное обсуждение логического проектирования электронного вычислительного инструмента". В Американском институте инженеров электротехники (IEE) основан подкомитет по большим вычислительным устройствам</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sng" strike="noStrike" cap="none" normalizeH="0" baseline="0" dirty="0" smtClean="0">
                <a:ln>
                  <a:noFill/>
                </a:ln>
                <a:solidFill>
                  <a:schemeClr val="tx1"/>
                </a:solidFill>
                <a:effectLst/>
                <a:ea typeface="Times New Roman" pitchFamily="18" charset="0"/>
                <a:cs typeface="Arial" pitchFamily="34" charset="0"/>
              </a:rPr>
              <a:t>1947</a:t>
            </a:r>
            <a:r>
              <a:rPr kumimoji="0" lang="ru-RU" sz="1200" b="0" i="0" u="sng"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Джон Бардин и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Уолтер</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Бреттейн</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сообщили руководству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Bell</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Labs</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что они вместе с Уильямом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Шокли</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разработали первый транзистор</a:t>
            </a:r>
            <a:endParaRPr kumimoji="0" lang="ru-RU" sz="1200" b="0" i="0" u="none" strike="noStrike" cap="none" normalizeH="0" baseline="0" dirty="0" smtClean="0">
              <a:ln>
                <a:noFill/>
              </a:ln>
              <a:solidFill>
                <a:schemeClr val="tx1"/>
              </a:solidFill>
              <a:effectLst/>
              <a:cs typeface="Arial" pitchFamily="34" charset="0"/>
            </a:endParaRPr>
          </a:p>
          <a:p>
            <a:pPr marL="171450" marR="0" lvl="0" indent="-17145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200" b="1" i="0" u="none" strike="noStrike" cap="none" normalizeH="0" baseline="0" dirty="0" smtClean="0">
                <a:ln>
                  <a:noFill/>
                </a:ln>
                <a:solidFill>
                  <a:schemeClr val="tx1"/>
                </a:solidFill>
                <a:effectLst/>
                <a:ea typeface="Times New Roman" pitchFamily="18" charset="0"/>
                <a:cs typeface="Arial" pitchFamily="34" charset="0"/>
              </a:rPr>
              <a:t>1948</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В качестве компьютерного запоминающего устройства введены накопители на магнитном барабане Клод Шеннон опубликовал "Математическую теорию связи", заложив таким образом основу современного понимания коммуникационных процессов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Hачал</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работать SSEC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Selective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Sequence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Electronic</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Calculator</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 компьютер, использующий как электронику, так и реле Введен в действие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Manchester</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Mark</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I (известный как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baby</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tx1"/>
                </a:solidFill>
                <a:effectLst/>
                <a:ea typeface="Times New Roman" pitchFamily="18" charset="0"/>
                <a:cs typeface="Arial" pitchFamily="34" charset="0"/>
              </a:rPr>
              <a:t>machine</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 первый цифровой компьютер с запоминаемой программой на основе электровакуумных ламп. Ричард Хемминг сформулировал способ обнаружения и корректировки ошибок в блоках данных</a:t>
            </a:r>
            <a:endParaRPr kumimoji="0" lang="ru-RU" sz="1200" b="0" i="0" u="none" strike="noStrike" cap="none" normalizeH="0" baseline="0" dirty="0" smtClean="0">
              <a:ln>
                <a:noFill/>
              </a:ln>
              <a:solidFill>
                <a:schemeClr val="tx1"/>
              </a:solidFill>
              <a:effectLst/>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5922839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611560" y="836712"/>
            <a:ext cx="8352928"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u="sng" dirty="0">
                <a:ea typeface="Times New Roman" pitchFamily="18" charset="0"/>
                <a:cs typeface="Arial" pitchFamily="34" charset="0"/>
              </a:rPr>
              <a:t>1949</a:t>
            </a:r>
            <a:r>
              <a:rPr lang="ru-RU" sz="1200" dirty="0">
                <a:ea typeface="Times New Roman" pitchFamily="18" charset="0"/>
                <a:cs typeface="Arial" pitchFamily="34" charset="0"/>
              </a:rPr>
              <a:t> </a:t>
            </a:r>
            <a:r>
              <a:rPr lang="ru-RU" sz="1200" dirty="0" err="1">
                <a:ea typeface="Times New Roman" pitchFamily="18" charset="0"/>
                <a:cs typeface="Arial" pitchFamily="34" charset="0"/>
              </a:rPr>
              <a:t>Whirlwind</a:t>
            </a:r>
            <a:r>
              <a:rPr lang="ru-RU" sz="1200" dirty="0">
                <a:ea typeface="Times New Roman" pitchFamily="18" charset="0"/>
                <a:cs typeface="Arial" pitchFamily="34" charset="0"/>
              </a:rPr>
              <a:t> ("Вихрь"), первый компьютер для решения задач реального времени, был разработан под руководством </a:t>
            </a:r>
            <a:r>
              <a:rPr lang="ru-RU" sz="1200" dirty="0" err="1">
                <a:ea typeface="Times New Roman" pitchFamily="18" charset="0"/>
                <a:cs typeface="Arial" pitchFamily="34" charset="0"/>
              </a:rPr>
              <a:t>Джея</a:t>
            </a:r>
            <a:r>
              <a:rPr lang="ru-RU" sz="1200" dirty="0">
                <a:ea typeface="Times New Roman" pitchFamily="18" charset="0"/>
                <a:cs typeface="Arial" pitchFamily="34" charset="0"/>
              </a:rPr>
              <a:t> </a:t>
            </a:r>
            <a:r>
              <a:rPr lang="ru-RU" sz="1200" dirty="0" err="1">
                <a:ea typeface="Times New Roman" pitchFamily="18" charset="0"/>
                <a:cs typeface="Arial" pitchFamily="34" charset="0"/>
              </a:rPr>
              <a:t>Форрестера</a:t>
            </a:r>
            <a:r>
              <a:rPr lang="ru-RU" sz="1200" dirty="0">
                <a:ea typeface="Times New Roman" pitchFamily="18" charset="0"/>
                <a:cs typeface="Arial" pitchFamily="34" charset="0"/>
              </a:rPr>
              <a:t> в Массачусетском технологическом институте (MIT); он содержал около 5000 электровакуумных ламп Разработанный Джоном </a:t>
            </a:r>
            <a:r>
              <a:rPr lang="ru-RU" sz="1200" dirty="0" err="1">
                <a:ea typeface="Times New Roman" pitchFamily="18" charset="0"/>
                <a:cs typeface="Arial" pitchFamily="34" charset="0"/>
              </a:rPr>
              <a:t>Макли</a:t>
            </a:r>
            <a:r>
              <a:rPr lang="ru-RU" sz="1200" dirty="0">
                <a:ea typeface="Times New Roman" pitchFamily="18" charset="0"/>
                <a:cs typeface="Arial" pitchFamily="34" charset="0"/>
              </a:rPr>
              <a:t> "</a:t>
            </a:r>
            <a:r>
              <a:rPr lang="ru-RU" sz="1200" dirty="0" err="1">
                <a:ea typeface="Times New Roman" pitchFamily="18" charset="0"/>
                <a:cs typeface="Arial" pitchFamily="34" charset="0"/>
              </a:rPr>
              <a:t>Short</a:t>
            </a:r>
            <a:r>
              <a:rPr lang="ru-RU" sz="1200" dirty="0">
                <a:ea typeface="Times New Roman" pitchFamily="18" charset="0"/>
                <a:cs typeface="Arial" pitchFamily="34" charset="0"/>
              </a:rPr>
              <a:t> </a:t>
            </a:r>
            <a:r>
              <a:rPr lang="ru-RU" sz="1200" dirty="0" err="1">
                <a:ea typeface="Times New Roman" pitchFamily="18" charset="0"/>
                <a:cs typeface="Arial" pitchFamily="34" charset="0"/>
              </a:rPr>
              <a:t>Order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Code</a:t>
            </a:r>
            <a:r>
              <a:rPr lang="ru-RU" sz="1200" dirty="0">
                <a:ea typeface="Times New Roman" pitchFamily="18" charset="0"/>
                <a:cs typeface="Arial" pitchFamily="34" charset="0"/>
              </a:rPr>
              <a:t>" можно считать первым языком программирования высокого уровня</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1951 </a:t>
            </a:r>
            <a:r>
              <a:rPr lang="ru-RU" sz="1200" dirty="0">
                <a:ea typeface="Times New Roman" pitchFamily="18" charset="0"/>
                <a:cs typeface="Arial" pitchFamily="34" charset="0"/>
              </a:rPr>
              <a:t>Первый компьютер </a:t>
            </a:r>
            <a:r>
              <a:rPr lang="ru-RU" sz="1200" dirty="0" err="1">
                <a:ea typeface="Times New Roman" pitchFamily="18" charset="0"/>
                <a:cs typeface="Arial" pitchFamily="34" charset="0"/>
              </a:rPr>
              <a:t>Univac</a:t>
            </a:r>
            <a:r>
              <a:rPr lang="ru-RU" sz="1200" dirty="0">
                <a:ea typeface="Times New Roman" pitchFamily="18" charset="0"/>
                <a:cs typeface="Arial" pitchFamily="34" charset="0"/>
              </a:rPr>
              <a:t> I установлен в Американском агентстве по переписи населения. </a:t>
            </a:r>
            <a:r>
              <a:rPr lang="ru-RU" sz="1200" dirty="0" err="1">
                <a:ea typeface="Times New Roman" pitchFamily="18" charset="0"/>
                <a:cs typeface="Arial" pitchFamily="34" charset="0"/>
              </a:rPr>
              <a:t>Джей</a:t>
            </a:r>
            <a:r>
              <a:rPr lang="ru-RU" sz="1200" dirty="0">
                <a:ea typeface="Times New Roman" pitchFamily="18" charset="0"/>
                <a:cs typeface="Arial" pitchFamily="34" charset="0"/>
              </a:rPr>
              <a:t> </a:t>
            </a:r>
            <a:r>
              <a:rPr lang="ru-RU" sz="1200" dirty="0" err="1">
                <a:ea typeface="Times New Roman" pitchFamily="18" charset="0"/>
                <a:cs typeface="Arial" pitchFamily="34" charset="0"/>
              </a:rPr>
              <a:t>Форрестер</a:t>
            </a:r>
            <a:r>
              <a:rPr lang="ru-RU" sz="1200" dirty="0">
                <a:ea typeface="Times New Roman" pitchFamily="18" charset="0"/>
                <a:cs typeface="Arial" pitchFamily="34" charset="0"/>
              </a:rPr>
              <a:t> подал заявку на патентование матричной памяти на магнитных сердечниках Уильям </a:t>
            </a:r>
            <a:r>
              <a:rPr lang="ru-RU" sz="1200" dirty="0" err="1">
                <a:ea typeface="Times New Roman" pitchFamily="18" charset="0"/>
                <a:cs typeface="Arial" pitchFamily="34" charset="0"/>
              </a:rPr>
              <a:t>Шокли</a:t>
            </a:r>
            <a:r>
              <a:rPr lang="ru-RU" sz="1200" dirty="0">
                <a:ea typeface="Times New Roman" pitchFamily="18" charset="0"/>
                <a:cs typeface="Arial" pitchFamily="34" charset="0"/>
              </a:rPr>
              <a:t> изобрел транзистор с p-n переходом (</a:t>
            </a:r>
            <a:r>
              <a:rPr lang="ru-RU" sz="1200" dirty="0" err="1">
                <a:ea typeface="Times New Roman" pitchFamily="18" charset="0"/>
                <a:cs typeface="Arial" pitchFamily="34" charset="0"/>
              </a:rPr>
              <a:t>junction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transistor</a:t>
            </a:r>
            <a:r>
              <a:rPr lang="ru-RU" sz="1200" dirty="0">
                <a:ea typeface="Times New Roman" pitchFamily="18" charset="0"/>
                <a:cs typeface="Arial" pitchFamily="34" charset="0"/>
              </a:rPr>
              <a:t>) Дэвид </a:t>
            </a:r>
            <a:r>
              <a:rPr lang="ru-RU" sz="1200" dirty="0" err="1">
                <a:ea typeface="Times New Roman" pitchFamily="18" charset="0"/>
                <a:cs typeface="Arial" pitchFamily="34" charset="0"/>
              </a:rPr>
              <a:t>Уилер</a:t>
            </a:r>
            <a:r>
              <a:rPr lang="ru-RU" sz="1200" dirty="0">
                <a:ea typeface="Times New Roman" pitchFamily="18" charset="0"/>
                <a:cs typeface="Arial" pitchFamily="34" charset="0"/>
              </a:rPr>
              <a:t>, Морис Уилкс и Стенли </a:t>
            </a:r>
            <a:r>
              <a:rPr lang="ru-RU" sz="1200" dirty="0" err="1">
                <a:ea typeface="Times New Roman" pitchFamily="18" charset="0"/>
                <a:cs typeface="Arial" pitchFamily="34" charset="0"/>
              </a:rPr>
              <a:t>Джилл</a:t>
            </a:r>
            <a:r>
              <a:rPr lang="ru-RU" sz="1200" dirty="0">
                <a:ea typeface="Times New Roman" pitchFamily="18" charset="0"/>
                <a:cs typeface="Arial" pitchFamily="34" charset="0"/>
              </a:rPr>
              <a:t> ввели понятие подпрограммы и предложили "</a:t>
            </a:r>
            <a:r>
              <a:rPr lang="ru-RU" sz="1200" dirty="0" err="1">
                <a:ea typeface="Times New Roman" pitchFamily="18" charset="0"/>
                <a:cs typeface="Arial" pitchFamily="34" charset="0"/>
              </a:rPr>
              <a:t>Wheeler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jump</a:t>
            </a:r>
            <a:r>
              <a:rPr lang="ru-RU" sz="1200" dirty="0">
                <a:ea typeface="Times New Roman" pitchFamily="18" charset="0"/>
                <a:cs typeface="Arial" pitchFamily="34" charset="0"/>
              </a:rPr>
              <a:t>" в качестве средства для реализации этого </a:t>
            </a:r>
            <a:r>
              <a:rPr lang="ru-RU" sz="1200" dirty="0" smtClean="0">
                <a:ea typeface="Times New Roman" pitchFamily="18" charset="0"/>
                <a:cs typeface="Arial" pitchFamily="34" charset="0"/>
              </a:rPr>
              <a:t>понятия Бетти </a:t>
            </a:r>
            <a:r>
              <a:rPr lang="ru-RU" sz="1200" dirty="0" err="1">
                <a:ea typeface="Times New Roman" pitchFamily="18" charset="0"/>
                <a:cs typeface="Arial" pitchFamily="34" charset="0"/>
              </a:rPr>
              <a:t>Холбертон</a:t>
            </a:r>
            <a:r>
              <a:rPr lang="ru-RU" sz="1200" dirty="0">
                <a:ea typeface="Times New Roman" pitchFamily="18" charset="0"/>
                <a:cs typeface="Arial" pitchFamily="34" charset="0"/>
              </a:rPr>
              <a:t> создает генератор "сортировка/слияние" - предшественник компилятора</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1952</a:t>
            </a:r>
            <a:r>
              <a:rPr lang="ru-RU" sz="1200" dirty="0">
                <a:ea typeface="Times New Roman" pitchFamily="18" charset="0"/>
                <a:cs typeface="Arial" pitchFamily="34" charset="0"/>
              </a:rPr>
              <a:t> Грейс </a:t>
            </a:r>
            <a:r>
              <a:rPr lang="ru-RU" sz="1200" dirty="0" err="1">
                <a:ea typeface="Times New Roman" pitchFamily="18" charset="0"/>
                <a:cs typeface="Arial" pitchFamily="34" charset="0"/>
              </a:rPr>
              <a:t>Мюррей</a:t>
            </a:r>
            <a:r>
              <a:rPr lang="ru-RU" sz="1200" dirty="0">
                <a:ea typeface="Times New Roman" pitchFamily="18" charset="0"/>
                <a:cs typeface="Arial" pitchFamily="34" charset="0"/>
              </a:rPr>
              <a:t> Хоппер разработал "A-O" - первый компилятор. Введены в действие два компьютера на основе фон-неймановской архитектуры: </a:t>
            </a:r>
            <a:r>
              <a:rPr lang="ru-RU" sz="1200" dirty="0" err="1">
                <a:ea typeface="Times New Roman" pitchFamily="18" charset="0"/>
                <a:cs typeface="Arial" pitchFamily="34" charset="0"/>
              </a:rPr>
              <a:t>Illiac</a:t>
            </a:r>
            <a:r>
              <a:rPr lang="ru-RU" sz="1200" dirty="0">
                <a:ea typeface="Times New Roman" pitchFamily="18" charset="0"/>
                <a:cs typeface="Arial" pitchFamily="34" charset="0"/>
              </a:rPr>
              <a:t> I в Университете Иллинойса и </a:t>
            </a:r>
            <a:r>
              <a:rPr lang="ru-RU" sz="1200" dirty="0" err="1">
                <a:ea typeface="Times New Roman" pitchFamily="18" charset="0"/>
                <a:cs typeface="Arial" pitchFamily="34" charset="0"/>
              </a:rPr>
              <a:t>Ordvac</a:t>
            </a:r>
            <a:r>
              <a:rPr lang="ru-RU" sz="1200" dirty="0">
                <a:ea typeface="Times New Roman" pitchFamily="18" charset="0"/>
                <a:cs typeface="Arial" pitchFamily="34" charset="0"/>
              </a:rPr>
              <a:t>, специально построенный для военных нужд В ходе телетрансляции компьютер </a:t>
            </a:r>
            <a:r>
              <a:rPr lang="ru-RU" sz="1200" dirty="0" err="1">
                <a:ea typeface="Times New Roman" pitchFamily="18" charset="0"/>
                <a:cs typeface="Arial" pitchFamily="34" charset="0"/>
              </a:rPr>
              <a:t>Univac</a:t>
            </a:r>
            <a:r>
              <a:rPr lang="ru-RU" sz="1200" dirty="0">
                <a:ea typeface="Times New Roman" pitchFamily="18" charset="0"/>
                <a:cs typeface="Arial" pitchFamily="34" charset="0"/>
              </a:rPr>
              <a:t> I предсказал исход американских президентских выборов, что вызвало всплеск интереса к компьютерным технологиям. Выпущен IBM 701, получивший известность под названием </a:t>
            </a:r>
            <a:r>
              <a:rPr lang="ru-RU" sz="1200" dirty="0" err="1">
                <a:ea typeface="Times New Roman" pitchFamily="18" charset="0"/>
                <a:cs typeface="Arial" pitchFamily="34" charset="0"/>
              </a:rPr>
              <a:t>Defence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Calculator</a:t>
            </a:r>
            <a:endParaRPr lang="ru-RU" sz="1200" b="1" dirty="0" smtClean="0">
              <a:ea typeface="Times New Roman" pitchFamily="18" charset="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smtClean="0">
                <a:ea typeface="Times New Roman" pitchFamily="18" charset="0"/>
                <a:cs typeface="Arial" pitchFamily="34" charset="0"/>
              </a:rPr>
              <a:t>1953</a:t>
            </a:r>
            <a:r>
              <a:rPr lang="ru-RU" sz="1200" dirty="0" smtClean="0">
                <a:ea typeface="Times New Roman" pitchFamily="18" charset="0"/>
                <a:cs typeface="Arial" pitchFamily="34" charset="0"/>
              </a:rPr>
              <a:t> </a:t>
            </a:r>
            <a:r>
              <a:rPr lang="ru-RU" sz="1200" dirty="0">
                <a:ea typeface="Times New Roman" pitchFamily="18" charset="0"/>
                <a:cs typeface="Arial" pitchFamily="34" charset="0"/>
              </a:rPr>
              <a:t>Начинает выпускаться </a:t>
            </a:r>
            <a:r>
              <a:rPr lang="ru-RU" sz="1200" dirty="0" smtClean="0">
                <a:ea typeface="Times New Roman" pitchFamily="18" charset="0"/>
                <a:cs typeface="Arial" pitchFamily="34" charset="0"/>
              </a:rPr>
              <a:t>«IBM 650», </a:t>
            </a:r>
            <a:r>
              <a:rPr lang="ru-RU" sz="1200" dirty="0">
                <a:ea typeface="Times New Roman" pitchFamily="18" charset="0"/>
                <a:cs typeface="Arial" pitchFamily="34" charset="0"/>
              </a:rPr>
              <a:t>известный как </a:t>
            </a:r>
            <a:r>
              <a:rPr lang="ru-RU" sz="1200" dirty="0" smtClean="0">
                <a:ea typeface="Times New Roman" pitchFamily="18" charset="0"/>
                <a:cs typeface="Arial" pitchFamily="34" charset="0"/>
              </a:rPr>
              <a:t>«</a:t>
            </a:r>
            <a:r>
              <a:rPr lang="ru-RU" sz="1200" dirty="0" err="1" smtClean="0">
                <a:ea typeface="Times New Roman" pitchFamily="18" charset="0"/>
                <a:cs typeface="Arial" pitchFamily="34" charset="0"/>
              </a:rPr>
              <a:t>Magnetic</a:t>
            </a:r>
            <a:r>
              <a:rPr lang="ru-RU" sz="1200" dirty="0" smtClean="0">
                <a:ea typeface="Times New Roman" pitchFamily="18" charset="0"/>
                <a:cs typeface="Arial" pitchFamily="34" charset="0"/>
              </a:rPr>
              <a:t> </a:t>
            </a:r>
            <a:r>
              <a:rPr lang="ru-RU" sz="1200" dirty="0" err="1">
                <a:ea typeface="Times New Roman" pitchFamily="18" charset="0"/>
                <a:cs typeface="Arial" pitchFamily="34" charset="0"/>
              </a:rPr>
              <a:t>Drum</a:t>
            </a:r>
            <a:r>
              <a:rPr lang="ru-RU" sz="1200" dirty="0">
                <a:ea typeface="Times New Roman" pitchFamily="18" charset="0"/>
                <a:cs typeface="Arial" pitchFamily="34" charset="0"/>
              </a:rPr>
              <a:t> </a:t>
            </a:r>
            <a:r>
              <a:rPr lang="ru-RU" sz="1200" dirty="0" err="1" smtClean="0">
                <a:ea typeface="Times New Roman" pitchFamily="18" charset="0"/>
                <a:cs typeface="Arial" pitchFamily="34" charset="0"/>
              </a:rPr>
              <a:t>Calculator</a:t>
            </a:r>
            <a:r>
              <a:rPr lang="ru-RU" sz="1200" dirty="0" smtClean="0">
                <a:ea typeface="Times New Roman" pitchFamily="18" charset="0"/>
                <a:cs typeface="Arial" pitchFamily="34" charset="0"/>
              </a:rPr>
              <a:t>». </a:t>
            </a:r>
            <a:r>
              <a:rPr lang="ru-RU" sz="1200" dirty="0">
                <a:ea typeface="Times New Roman" pitchFamily="18" charset="0"/>
                <a:cs typeface="Arial" pitchFamily="34" charset="0"/>
              </a:rPr>
              <a:t>Получил признание как первый коммерческий компьютер</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1954</a:t>
            </a:r>
            <a:r>
              <a:rPr lang="ru-RU" sz="1200" dirty="0">
                <a:ea typeface="Times New Roman" pitchFamily="18" charset="0"/>
                <a:cs typeface="Arial" pitchFamily="34" charset="0"/>
              </a:rPr>
              <a:t> </a:t>
            </a:r>
            <a:r>
              <a:rPr lang="ru-RU" sz="1200" dirty="0" err="1">
                <a:ea typeface="Times New Roman" pitchFamily="18" charset="0"/>
                <a:cs typeface="Arial" pitchFamily="34" charset="0"/>
              </a:rPr>
              <a:t>UniPrinter</a:t>
            </a:r>
            <a:r>
              <a:rPr lang="ru-RU" sz="1200" dirty="0">
                <a:ea typeface="Times New Roman" pitchFamily="18" charset="0"/>
                <a:cs typeface="Arial" pitchFamily="34" charset="0"/>
              </a:rPr>
              <a:t>, разработанный Эрлом </a:t>
            </a:r>
            <a:r>
              <a:rPr lang="ru-RU" sz="1200" dirty="0" err="1">
                <a:ea typeface="Times New Roman" pitchFamily="18" charset="0"/>
                <a:cs typeface="Arial" pitchFamily="34" charset="0"/>
              </a:rPr>
              <a:t>Мастерсоном</a:t>
            </a:r>
            <a:r>
              <a:rPr lang="ru-RU" sz="1200" dirty="0">
                <a:ea typeface="Times New Roman" pitchFamily="18" charset="0"/>
                <a:cs typeface="Arial" pitchFamily="34" charset="0"/>
              </a:rPr>
              <a:t>, печатает со скоростью 600 строк в минут </a:t>
            </a:r>
            <a:r>
              <a:rPr lang="ru-RU" sz="1200" dirty="0" err="1">
                <a:ea typeface="Times New Roman" pitchFamily="18" charset="0"/>
                <a:cs typeface="Arial" pitchFamily="34" charset="0"/>
              </a:rPr>
              <a:t>Texas</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Instrument</a:t>
            </a:r>
            <a:r>
              <a:rPr lang="ru-RU" sz="1200" dirty="0">
                <a:ea typeface="Times New Roman" pitchFamily="18" charset="0"/>
                <a:cs typeface="Arial" pitchFamily="34" charset="0"/>
              </a:rPr>
              <a:t> объявила о выпуске кремниевого транзистора. </a:t>
            </a:r>
            <a:r>
              <a:rPr lang="ru-RU" sz="1200" dirty="0" err="1">
                <a:ea typeface="Times New Roman" pitchFamily="18" charset="0"/>
                <a:cs typeface="Arial" pitchFamily="34" charset="0"/>
              </a:rPr>
              <a:t>Univac</a:t>
            </a:r>
            <a:r>
              <a:rPr lang="ru-RU" sz="1200" dirty="0">
                <a:ea typeface="Times New Roman" pitchFamily="18" charset="0"/>
                <a:cs typeface="Arial" pitchFamily="34" charset="0"/>
              </a:rPr>
              <a:t> 1103A стала первой коммерческой вычислительной машиной с памятью на ферритовых сердечниках</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1957</a:t>
            </a:r>
            <a:r>
              <a:rPr lang="ru-RU" sz="1200" dirty="0">
                <a:ea typeface="Times New Roman" pitchFamily="18" charset="0"/>
                <a:cs typeface="Arial" pitchFamily="34" charset="0"/>
              </a:rPr>
              <a:t> Джон Бэкус и его сотрудники установили в IBM (</a:t>
            </a:r>
            <a:r>
              <a:rPr lang="ru-RU" sz="1200" dirty="0" err="1">
                <a:ea typeface="Times New Roman" pitchFamily="18" charset="0"/>
                <a:cs typeface="Arial" pitchFamily="34" charset="0"/>
              </a:rPr>
              <a:t>Westinghouse</a:t>
            </a:r>
            <a:r>
              <a:rPr lang="ru-RU" sz="1200" dirty="0">
                <a:ea typeface="Times New Roman" pitchFamily="18" charset="0"/>
                <a:cs typeface="Arial" pitchFamily="34" charset="0"/>
              </a:rPr>
              <a:t>) первый компилятор языка Фортран Один из первых компьютеров на транзисторах </a:t>
            </a:r>
            <a:r>
              <a:rPr lang="ru-RU" sz="1200" dirty="0" err="1">
                <a:ea typeface="Times New Roman" pitchFamily="18" charset="0"/>
                <a:cs typeface="Arial" pitchFamily="34" charset="0"/>
              </a:rPr>
              <a:t>Atlas</a:t>
            </a:r>
            <a:r>
              <a:rPr lang="ru-RU" sz="1200" dirty="0">
                <a:ea typeface="Times New Roman" pitchFamily="18" charset="0"/>
                <a:cs typeface="Arial" pitchFamily="34" charset="0"/>
              </a:rPr>
              <a:t> </a:t>
            </a:r>
            <a:r>
              <a:rPr lang="ru-RU" sz="1200" dirty="0" err="1">
                <a:ea typeface="Times New Roman" pitchFamily="18" charset="0"/>
                <a:cs typeface="Arial" pitchFamily="34" charset="0"/>
              </a:rPr>
              <a:t>Guidance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выпущенный фирмой </a:t>
            </a:r>
            <a:r>
              <a:rPr lang="ru-RU" sz="1200" dirty="0" err="1">
                <a:ea typeface="Times New Roman" pitchFamily="18" charset="0"/>
                <a:cs typeface="Arial" pitchFamily="34" charset="0"/>
              </a:rPr>
              <a:t>Burroughs</a:t>
            </a:r>
            <a:r>
              <a:rPr lang="ru-RU" sz="1200" dirty="0">
                <a:ea typeface="Times New Roman" pitchFamily="18" charset="0"/>
                <a:cs typeface="Arial" pitchFamily="34" charset="0"/>
              </a:rPr>
              <a:t>, нашел применение при управлении запуском ракеты </a:t>
            </a:r>
            <a:r>
              <a:rPr lang="ru-RU" sz="1200" dirty="0" err="1">
                <a:ea typeface="Times New Roman" pitchFamily="18" charset="0"/>
                <a:cs typeface="Arial" pitchFamily="34" charset="0"/>
              </a:rPr>
              <a:t>Atlas</a:t>
            </a:r>
            <a:r>
              <a:rPr lang="ru-RU" sz="1200" dirty="0">
                <a:ea typeface="Times New Roman" pitchFamily="18" charset="0"/>
                <a:cs typeface="Arial" pitchFamily="34" charset="0"/>
              </a:rPr>
              <a:t> Гордон </a:t>
            </a:r>
            <a:r>
              <a:rPr lang="ru-RU" sz="1200" dirty="0" err="1">
                <a:ea typeface="Times New Roman" pitchFamily="18" charset="0"/>
                <a:cs typeface="Arial" pitchFamily="34" charset="0"/>
              </a:rPr>
              <a:t>Мур</a:t>
            </a:r>
            <a:r>
              <a:rPr lang="ru-RU" sz="1200" dirty="0">
                <a:ea typeface="Times New Roman" pitchFamily="18" charset="0"/>
                <a:cs typeface="Arial" pitchFamily="34" charset="0"/>
              </a:rPr>
              <a:t>, Роберт </a:t>
            </a:r>
            <a:r>
              <a:rPr lang="ru-RU" sz="1200" dirty="0" err="1">
                <a:ea typeface="Times New Roman" pitchFamily="18" charset="0"/>
                <a:cs typeface="Arial" pitchFamily="34" charset="0"/>
              </a:rPr>
              <a:t>Нойс</a:t>
            </a:r>
            <a:r>
              <a:rPr lang="ru-RU" sz="1200" dirty="0">
                <a:ea typeface="Times New Roman" pitchFamily="18" charset="0"/>
                <a:cs typeface="Arial" pitchFamily="34" charset="0"/>
              </a:rPr>
              <a:t> и другие основали компанию </a:t>
            </a:r>
            <a:r>
              <a:rPr lang="ru-RU" sz="1200" dirty="0" err="1">
                <a:ea typeface="Times New Roman" pitchFamily="18" charset="0"/>
                <a:cs typeface="Arial" pitchFamily="34" charset="0"/>
              </a:rPr>
              <a:t>Fairchild</a:t>
            </a:r>
            <a:r>
              <a:rPr lang="ru-RU" sz="1200" dirty="0">
                <a:ea typeface="Times New Roman" pitchFamily="18" charset="0"/>
                <a:cs typeface="Arial" pitchFamily="34" charset="0"/>
              </a:rPr>
              <a:t> </a:t>
            </a:r>
            <a:r>
              <a:rPr lang="ru-RU" sz="1200" dirty="0" err="1">
                <a:ea typeface="Times New Roman" pitchFamily="18" charset="0"/>
                <a:cs typeface="Arial" pitchFamily="34" charset="0"/>
              </a:rPr>
              <a:t>Semiconductor</a:t>
            </a:r>
            <a:r>
              <a:rPr lang="ru-RU" sz="1200" dirty="0">
                <a:ea typeface="Times New Roman" pitchFamily="18" charset="0"/>
                <a:cs typeface="Arial" pitchFamily="34" charset="0"/>
              </a:rPr>
              <a:t> Зарегистрирована фирма </a:t>
            </a:r>
            <a:r>
              <a:rPr lang="ru-RU" sz="1200" dirty="0" err="1">
                <a:ea typeface="Times New Roman" pitchFamily="18" charset="0"/>
                <a:cs typeface="Arial" pitchFamily="34" charset="0"/>
              </a:rPr>
              <a:t>Control</a:t>
            </a:r>
            <a:r>
              <a:rPr lang="ru-RU" sz="1200" dirty="0">
                <a:ea typeface="Times New Roman" pitchFamily="18" charset="0"/>
                <a:cs typeface="Arial" pitchFamily="34" charset="0"/>
              </a:rPr>
              <a:t> </a:t>
            </a:r>
            <a:r>
              <a:rPr lang="ru-RU" sz="1200" dirty="0" err="1">
                <a:ea typeface="Times New Roman" pitchFamily="18" charset="0"/>
                <a:cs typeface="Arial" pitchFamily="34" charset="0"/>
              </a:rPr>
              <a:t>Data</a:t>
            </a:r>
            <a:r>
              <a:rPr lang="ru-RU" sz="1200" dirty="0">
                <a:ea typeface="Times New Roman" pitchFamily="18" charset="0"/>
                <a:cs typeface="Arial" pitchFamily="34" charset="0"/>
              </a:rPr>
              <a:t> 4 В России запущен первый спутник: началась "космическая гонка"</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1958</a:t>
            </a:r>
            <a:r>
              <a:rPr lang="ru-RU" sz="1200" dirty="0">
                <a:ea typeface="Times New Roman" pitchFamily="18" charset="0"/>
                <a:cs typeface="Arial" pitchFamily="34" charset="0"/>
              </a:rPr>
              <a:t> Основана </a:t>
            </a:r>
            <a:r>
              <a:rPr lang="ru-RU" sz="1200" dirty="0" err="1">
                <a:ea typeface="Times New Roman" pitchFamily="18" charset="0"/>
                <a:cs typeface="Arial" pitchFamily="34" charset="0"/>
              </a:rPr>
              <a:t>Digital</a:t>
            </a:r>
            <a:r>
              <a:rPr lang="ru-RU" sz="1200" dirty="0">
                <a:ea typeface="Times New Roman" pitchFamily="18" charset="0"/>
                <a:cs typeface="Arial" pitchFamily="34" charset="0"/>
              </a:rPr>
              <a:t> </a:t>
            </a:r>
            <a:r>
              <a:rPr lang="ru-RU" sz="1200" dirty="0" err="1">
                <a:ea typeface="Times New Roman" pitchFamily="18" charset="0"/>
                <a:cs typeface="Arial" pitchFamily="34" charset="0"/>
              </a:rPr>
              <a:t>Equipment</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Corp</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1959</a:t>
            </a:r>
            <a:r>
              <a:rPr lang="ru-RU" sz="1200" dirty="0">
                <a:ea typeface="Times New Roman" pitchFamily="18" charset="0"/>
                <a:cs typeface="Arial" pitchFamily="34" charset="0"/>
              </a:rPr>
              <a:t> С целью создания языка </a:t>
            </a:r>
            <a:r>
              <a:rPr lang="ru-RU" sz="1200" dirty="0" err="1">
                <a:ea typeface="Times New Roman" pitchFamily="18" charset="0"/>
                <a:cs typeface="Arial" pitchFamily="34" charset="0"/>
              </a:rPr>
              <a:t>Cobol</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Common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Business</a:t>
            </a:r>
            <a:r>
              <a:rPr lang="ru-RU" sz="1200" dirty="0">
                <a:ea typeface="Times New Roman" pitchFamily="18" charset="0"/>
                <a:cs typeface="Arial" pitchFamily="34" charset="0"/>
              </a:rPr>
              <a:t> </a:t>
            </a:r>
            <a:r>
              <a:rPr lang="ru-RU" sz="1200" dirty="0" err="1">
                <a:ea typeface="Times New Roman" pitchFamily="18" charset="0"/>
                <a:cs typeface="Arial" pitchFamily="34" charset="0"/>
              </a:rPr>
              <a:t>Oriented</a:t>
            </a:r>
            <a:r>
              <a:rPr lang="ru-RU" sz="1200" dirty="0">
                <a:ea typeface="Times New Roman" pitchFamily="18" charset="0"/>
                <a:cs typeface="Arial" pitchFamily="34" charset="0"/>
              </a:rPr>
              <a:t> </a:t>
            </a:r>
            <a:r>
              <a:rPr lang="ru-RU" sz="1200" dirty="0" err="1">
                <a:ea typeface="Times New Roman" pitchFamily="18" charset="0"/>
                <a:cs typeface="Arial" pitchFamily="34" charset="0"/>
              </a:rPr>
              <a:t>Language</a:t>
            </a:r>
            <a:r>
              <a:rPr lang="ru-RU" sz="1200" dirty="0">
                <a:ea typeface="Times New Roman" pitchFamily="18" charset="0"/>
                <a:cs typeface="Arial" pitchFamily="34" charset="0"/>
              </a:rPr>
              <a:t>) основан Комитет </a:t>
            </a:r>
            <a:r>
              <a:rPr lang="ru-RU" sz="1200" dirty="0" err="1">
                <a:ea typeface="Times New Roman" pitchFamily="18" charset="0"/>
                <a:cs typeface="Arial" pitchFamily="34" charset="0"/>
              </a:rPr>
              <a:t>Codasyl</a:t>
            </a:r>
            <a:r>
              <a:rPr lang="ru-RU" sz="1200" dirty="0">
                <a:ea typeface="Times New Roman" pitchFamily="18" charset="0"/>
                <a:cs typeface="Arial" pitchFamily="34" charset="0"/>
              </a:rPr>
              <a:t> (</a:t>
            </a:r>
            <a:r>
              <a:rPr lang="ru-RU" sz="1200" dirty="0" err="1">
                <a:ea typeface="Times New Roman" pitchFamily="18" charset="0"/>
                <a:cs typeface="Arial" pitchFamily="34" charset="0"/>
              </a:rPr>
              <a:t>The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Committee</a:t>
            </a:r>
            <a:r>
              <a:rPr lang="ru-RU" sz="1200" dirty="0">
                <a:ea typeface="Times New Roman" pitchFamily="18" charset="0"/>
                <a:cs typeface="Arial" pitchFamily="34" charset="0"/>
              </a:rPr>
              <a:t> </a:t>
            </a:r>
            <a:r>
              <a:rPr lang="ru-RU" sz="1200" dirty="0" err="1">
                <a:ea typeface="Times New Roman" pitchFamily="18" charset="0"/>
                <a:cs typeface="Arial" pitchFamily="34" charset="0"/>
              </a:rPr>
              <a:t>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Data</a:t>
            </a:r>
            <a:r>
              <a:rPr lang="ru-RU" sz="1200" dirty="0">
                <a:ea typeface="Times New Roman" pitchFamily="18" charset="0"/>
                <a:cs typeface="Arial" pitchFamily="34" charset="0"/>
              </a:rPr>
              <a:t> </a:t>
            </a:r>
            <a:r>
              <a:rPr lang="ru-RU" sz="1200" dirty="0" err="1">
                <a:ea typeface="Times New Roman" pitchFamily="18" charset="0"/>
                <a:cs typeface="Arial" pitchFamily="34" charset="0"/>
              </a:rPr>
              <a:t>Systems</a:t>
            </a:r>
            <a:r>
              <a:rPr lang="ru-RU" sz="1200" dirty="0">
                <a:ea typeface="Times New Roman" pitchFamily="18" charset="0"/>
                <a:cs typeface="Arial" pitchFamily="34" charset="0"/>
              </a:rPr>
              <a:t> </a:t>
            </a:r>
            <a:r>
              <a:rPr lang="ru-RU" sz="1200" dirty="0" err="1">
                <a:ea typeface="Times New Roman" pitchFamily="18" charset="0"/>
                <a:cs typeface="Arial" pitchFamily="34" charset="0"/>
              </a:rPr>
              <a:t>Languages</a:t>
            </a:r>
            <a:r>
              <a:rPr lang="ru-RU" sz="1200" dirty="0">
                <a:ea typeface="Times New Roman" pitchFamily="18" charset="0"/>
                <a:cs typeface="Arial" pitchFamily="34" charset="0"/>
              </a:rPr>
              <a:t> Джон Маккарти разработал LISP (</a:t>
            </a:r>
            <a:r>
              <a:rPr lang="ru-RU" sz="1200" dirty="0" err="1">
                <a:ea typeface="Times New Roman" pitchFamily="18" charset="0"/>
                <a:cs typeface="Arial" pitchFamily="34" charset="0"/>
              </a:rPr>
              <a:t>list</a:t>
            </a:r>
            <a:r>
              <a:rPr lang="ru-RU" sz="1200" dirty="0">
                <a:ea typeface="Times New Roman" pitchFamily="18" charset="0"/>
                <a:cs typeface="Arial" pitchFamily="34" charset="0"/>
              </a:rPr>
              <a:t> </a:t>
            </a:r>
            <a:r>
              <a:rPr lang="ru-RU" sz="1200" dirty="0" err="1">
                <a:ea typeface="Times New Roman" pitchFamily="18" charset="0"/>
                <a:cs typeface="Arial" pitchFamily="34" charset="0"/>
              </a:rPr>
              <a:t>processing</a:t>
            </a:r>
            <a:r>
              <a:rPr lang="ru-RU" sz="1200" dirty="0">
                <a:ea typeface="Times New Roman" pitchFamily="18" charset="0"/>
                <a:cs typeface="Arial" pitchFamily="34" charset="0"/>
              </a:rPr>
              <a:t>) - язык для использования в задачах искусственного интеллекта На выставке в Париже продемонстрирован первый японский коммерческий компьютер на транзисторах NEAC 2201, выпущенный компанией NEC Роберт </a:t>
            </a:r>
            <a:r>
              <a:rPr lang="ru-RU" sz="1200" dirty="0" err="1">
                <a:ea typeface="Times New Roman" pitchFamily="18" charset="0"/>
                <a:cs typeface="Arial" pitchFamily="34" charset="0"/>
              </a:rPr>
              <a:t>Нойси</a:t>
            </a:r>
            <a:r>
              <a:rPr lang="ru-RU" sz="1200" dirty="0">
                <a:ea typeface="Times New Roman" pitchFamily="18" charset="0"/>
                <a:cs typeface="Arial" pitchFamily="34" charset="0"/>
              </a:rPr>
              <a:t> Гордон </a:t>
            </a:r>
            <a:r>
              <a:rPr lang="ru-RU" sz="1200" dirty="0" err="1">
                <a:ea typeface="Times New Roman" pitchFamily="18" charset="0"/>
                <a:cs typeface="Arial" pitchFamily="34" charset="0"/>
              </a:rPr>
              <a:t>Мур</a:t>
            </a:r>
            <a:r>
              <a:rPr lang="ru-RU" sz="1200" dirty="0">
                <a:ea typeface="Times New Roman" pitchFamily="18" charset="0"/>
                <a:cs typeface="Arial" pitchFamily="34" charset="0"/>
              </a:rPr>
              <a:t>) от имени </a:t>
            </a:r>
            <a:r>
              <a:rPr lang="ru-RU" sz="1200" dirty="0" err="1">
                <a:ea typeface="Times New Roman" pitchFamily="18" charset="0"/>
                <a:cs typeface="Arial" pitchFamily="34" charset="0"/>
              </a:rPr>
              <a:t>Fairchild</a:t>
            </a:r>
            <a:r>
              <a:rPr lang="ru-RU" sz="1200" dirty="0">
                <a:ea typeface="Times New Roman" pitchFamily="18" charset="0"/>
                <a:cs typeface="Arial" pitchFamily="34" charset="0"/>
              </a:rPr>
              <a:t> </a:t>
            </a:r>
            <a:r>
              <a:rPr lang="ru-RU" sz="1200" dirty="0" err="1">
                <a:ea typeface="Times New Roman" pitchFamily="18" charset="0"/>
                <a:cs typeface="Arial" pitchFamily="34" charset="0"/>
              </a:rPr>
              <a:t>Semiconductor</a:t>
            </a:r>
            <a:r>
              <a:rPr lang="ru-RU" sz="1200" dirty="0">
                <a:ea typeface="Times New Roman" pitchFamily="18" charset="0"/>
                <a:cs typeface="Arial" pitchFamily="34" charset="0"/>
              </a:rPr>
              <a:t> подали заявку на патентование технологии интегральных схем ЮНЕСКО спонсировала первую крупномасштабную международную конференцию по компьютерным </a:t>
            </a:r>
            <a:r>
              <a:rPr lang="ru-RU" sz="1200" dirty="0" smtClean="0">
                <a:ea typeface="Times New Roman" pitchFamily="18" charset="0"/>
                <a:cs typeface="Arial" pitchFamily="34" charset="0"/>
              </a:rPr>
              <a:t>технологиям</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8858868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611560" y="836712"/>
            <a:ext cx="8352928"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1960</a:t>
            </a:r>
            <a:r>
              <a:rPr lang="ru-RU" sz="1200" dirty="0">
                <a:ea typeface="Times New Roman" pitchFamily="18" charset="0"/>
                <a:cs typeface="Arial" pitchFamily="34" charset="0"/>
              </a:rPr>
              <a:t> В результате совместной работы европейских и американских ученых разработан стандарт для </a:t>
            </a:r>
            <a:r>
              <a:rPr lang="ru-RU" sz="1200" dirty="0" err="1">
                <a:ea typeface="Times New Roman" pitchFamily="18" charset="0"/>
                <a:cs typeface="Arial" pitchFamily="34" charset="0"/>
              </a:rPr>
              <a:t>Algol</a:t>
            </a:r>
            <a:r>
              <a:rPr lang="ru-RU" sz="1200" dirty="0">
                <a:ea typeface="Times New Roman" pitchFamily="18" charset="0"/>
                <a:cs typeface="Arial" pitchFamily="34" charset="0"/>
              </a:rPr>
              <a:t> 60 В </a:t>
            </a:r>
            <a:r>
              <a:rPr lang="ru-RU" sz="1200" dirty="0" err="1">
                <a:ea typeface="Times New Roman" pitchFamily="18" charset="0"/>
                <a:cs typeface="Arial" pitchFamily="34" charset="0"/>
              </a:rPr>
              <a:t>Корнелльском</a:t>
            </a:r>
            <a:r>
              <a:rPr lang="ru-RU" sz="1200" dirty="0">
                <a:ea typeface="Times New Roman" pitchFamily="18" charset="0"/>
                <a:cs typeface="Arial" pitchFamily="34" charset="0"/>
              </a:rPr>
              <a:t> Университете Фрэнк </a:t>
            </a:r>
            <a:r>
              <a:rPr lang="ru-RU" sz="1200" dirty="0" err="1">
                <a:ea typeface="Times New Roman" pitchFamily="18" charset="0"/>
                <a:cs typeface="Arial" pitchFamily="34" charset="0"/>
              </a:rPr>
              <a:t>Розенблатт</a:t>
            </a:r>
            <a:r>
              <a:rPr lang="ru-RU" sz="1200" dirty="0">
                <a:ea typeface="Times New Roman" pitchFamily="18" charset="0"/>
                <a:cs typeface="Arial" pitchFamily="34" charset="0"/>
              </a:rPr>
              <a:t> построил компьютерное устройство </a:t>
            </a:r>
            <a:r>
              <a:rPr lang="ru-RU" sz="1200" dirty="0" err="1">
                <a:ea typeface="Times New Roman" pitchFamily="18" charset="0"/>
                <a:cs typeface="Arial" pitchFamily="34" charset="0"/>
              </a:rPr>
              <a:t>Perceptron</a:t>
            </a:r>
            <a:r>
              <a:rPr lang="ru-RU" sz="1200" dirty="0">
                <a:ea typeface="Times New Roman" pitchFamily="18" charset="0"/>
                <a:cs typeface="Arial" pitchFamily="34" charset="0"/>
              </a:rPr>
              <a:t>, способное к обучению на основе метода проб и ошибок с использованием нейронных сетей Компания DEC объявила о выпуске PDP-1, первого коммерческого компьютера с монитором и клавиатурным вводом</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1961</a:t>
            </a:r>
            <a:r>
              <a:rPr lang="ru-RU" sz="1200" dirty="0">
                <a:ea typeface="Times New Roman" pitchFamily="18" charset="0"/>
                <a:cs typeface="Arial" pitchFamily="34" charset="0"/>
              </a:rPr>
              <a:t> В </a:t>
            </a:r>
            <a:r>
              <a:rPr lang="ru-RU" sz="1200" dirty="0" err="1">
                <a:ea typeface="Times New Roman" pitchFamily="18" charset="0"/>
                <a:cs typeface="Arial" pitchFamily="34" charset="0"/>
              </a:rPr>
              <a:t>Массачусетсском</a:t>
            </a:r>
            <a:r>
              <a:rPr lang="ru-RU" sz="1200" dirty="0">
                <a:ea typeface="Times New Roman" pitchFamily="18" charset="0"/>
                <a:cs typeface="Arial" pitchFamily="34" charset="0"/>
              </a:rPr>
              <a:t> технологическом институте (MIT) Фернандо </a:t>
            </a:r>
            <a:r>
              <a:rPr lang="ru-RU" sz="1200" dirty="0" err="1">
                <a:ea typeface="Times New Roman" pitchFamily="18" charset="0"/>
                <a:cs typeface="Arial" pitchFamily="34" charset="0"/>
              </a:rPr>
              <a:t>Корбато</a:t>
            </a:r>
            <a:r>
              <a:rPr lang="ru-RU" sz="1200" dirty="0">
                <a:ea typeface="Times New Roman" pitchFamily="18" charset="0"/>
                <a:cs typeface="Arial" pitchFamily="34" charset="0"/>
              </a:rPr>
              <a:t> (</a:t>
            </a:r>
            <a:r>
              <a:rPr lang="ru-RU" sz="1200" dirty="0" err="1">
                <a:ea typeface="Times New Roman" pitchFamily="18" charset="0"/>
                <a:cs typeface="Arial" pitchFamily="34" charset="0"/>
              </a:rPr>
              <a:t>Fernando</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Corbato</a:t>
            </a:r>
            <a:r>
              <a:rPr lang="ru-RU" sz="1200" dirty="0">
                <a:ea typeface="Times New Roman" pitchFamily="18" charset="0"/>
                <a:cs typeface="Arial" pitchFamily="34" charset="0"/>
              </a:rPr>
              <a:t>) разработал принципы разделения времени при коллективном доступе пользователей к вычислительной системе Компьютер IBM 7030 показал в 30 раз большую производительность по сравнению с моделью 704, что подстегнуло работы в области суперкомпьютеров</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1962</a:t>
            </a:r>
            <a:r>
              <a:rPr lang="ru-RU" sz="1200" dirty="0">
                <a:ea typeface="Times New Roman" pitchFamily="18" charset="0"/>
                <a:cs typeface="Arial" pitchFamily="34" charset="0"/>
              </a:rPr>
              <a:t> Первые кафедры информатики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Science</a:t>
            </a:r>
            <a:r>
              <a:rPr lang="ru-RU" sz="1200" dirty="0">
                <a:ea typeface="Times New Roman" pitchFamily="18" charset="0"/>
                <a:cs typeface="Arial" pitchFamily="34" charset="0"/>
              </a:rPr>
              <a:t>) основаны в Университетах </a:t>
            </a:r>
            <a:r>
              <a:rPr lang="ru-RU" sz="1200" dirty="0" err="1">
                <a:ea typeface="Times New Roman" pitchFamily="18" charset="0"/>
                <a:cs typeface="Arial" pitchFamily="34" charset="0"/>
              </a:rPr>
              <a:t>Стенфорда</a:t>
            </a:r>
            <a:r>
              <a:rPr lang="ru-RU" sz="1200" dirty="0">
                <a:ea typeface="Times New Roman" pitchFamily="18" charset="0"/>
                <a:cs typeface="Arial" pitchFamily="34" charset="0"/>
              </a:rPr>
              <a:t> и </a:t>
            </a:r>
            <a:r>
              <a:rPr lang="ru-RU" sz="1200" dirty="0" err="1">
                <a:ea typeface="Times New Roman" pitchFamily="18" charset="0"/>
                <a:cs typeface="Arial" pitchFamily="34" charset="0"/>
              </a:rPr>
              <a:t>Пэдью</a:t>
            </a:r>
            <a:r>
              <a:rPr lang="ru-RU" sz="1200" dirty="0">
                <a:ea typeface="Times New Roman" pitchFamily="18" charset="0"/>
                <a:cs typeface="Arial" pitchFamily="34" charset="0"/>
              </a:rPr>
              <a:t>) Росс Перо основал </a:t>
            </a:r>
            <a:r>
              <a:rPr lang="ru-RU" sz="1200" dirty="0" err="1">
                <a:ea typeface="Times New Roman" pitchFamily="18" charset="0"/>
                <a:cs typeface="Arial" pitchFamily="34" charset="0"/>
              </a:rPr>
              <a:t>Electronic</a:t>
            </a:r>
            <a:r>
              <a:rPr lang="ru-RU" sz="1200" dirty="0">
                <a:ea typeface="Times New Roman" pitchFamily="18" charset="0"/>
                <a:cs typeface="Arial" pitchFamily="34" charset="0"/>
              </a:rPr>
              <a:t> </a:t>
            </a:r>
            <a:r>
              <a:rPr lang="ru-RU" sz="1200" dirty="0" err="1">
                <a:ea typeface="Times New Roman" pitchFamily="18" charset="0"/>
                <a:cs typeface="Arial" pitchFamily="34" charset="0"/>
              </a:rPr>
              <a:t>Data</a:t>
            </a:r>
            <a:r>
              <a:rPr lang="ru-RU" sz="1200" dirty="0">
                <a:ea typeface="Times New Roman" pitchFamily="18" charset="0"/>
                <a:cs typeface="Arial" pitchFamily="34" charset="0"/>
              </a:rPr>
              <a:t> </a:t>
            </a:r>
            <a:r>
              <a:rPr lang="ru-RU" sz="1200" dirty="0" err="1">
                <a:ea typeface="Times New Roman" pitchFamily="18" charset="0"/>
                <a:cs typeface="Arial" pitchFamily="34" charset="0"/>
              </a:rPr>
              <a:t>Systems</a:t>
            </a:r>
            <a:r>
              <a:rPr lang="ru-RU" sz="1200" dirty="0">
                <a:ea typeface="Times New Roman" pitchFamily="18" charset="0"/>
                <a:cs typeface="Arial" pitchFamily="34" charset="0"/>
              </a:rPr>
              <a:t> - компанию, которой суждено было стать крупнейшей в мире в области компьютерного сервиса Первая видеоигра изобретена студентом выпускного курса </a:t>
            </a:r>
            <a:r>
              <a:rPr lang="ru-RU" sz="1200" dirty="0" err="1">
                <a:ea typeface="Times New Roman" pitchFamily="18" charset="0"/>
                <a:cs typeface="Arial" pitchFamily="34" charset="0"/>
              </a:rPr>
              <a:t>Массачусетсского</a:t>
            </a:r>
            <a:r>
              <a:rPr lang="ru-RU" sz="1200" dirty="0">
                <a:ea typeface="Times New Roman" pitchFamily="18" charset="0"/>
                <a:cs typeface="Arial" pitchFamily="34" charset="0"/>
              </a:rPr>
              <a:t> технологического института (MIT) Стивом Расселом; очень скоро в нее стали играть во всех компьютерных лабораториях США В Англии создан суперкомпьютер </a:t>
            </a:r>
            <a:r>
              <a:rPr lang="ru-RU" sz="1200" dirty="0" err="1">
                <a:ea typeface="Times New Roman" pitchFamily="18" charset="0"/>
                <a:cs typeface="Arial" pitchFamily="34" charset="0"/>
              </a:rPr>
              <a:t>Atlas</a:t>
            </a:r>
            <a:r>
              <a:rPr lang="ru-RU" sz="1200" dirty="0">
                <a:ea typeface="Times New Roman" pitchFamily="18" charset="0"/>
                <a:cs typeface="Arial" pitchFamily="34" charset="0"/>
              </a:rPr>
              <a:t> - самый мощный в мире; среди задействованных в нем новых решений - виртуальная память и конвейерные операции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1963</a:t>
            </a:r>
            <a:r>
              <a:rPr lang="ru-RU" sz="1200" dirty="0">
                <a:ea typeface="Times New Roman" pitchFamily="18" charset="0"/>
                <a:cs typeface="Arial" pitchFamily="34" charset="0"/>
              </a:rPr>
              <a:t> В MIT Иван Сазерленд разработал систему </a:t>
            </a:r>
            <a:r>
              <a:rPr lang="ru-RU" sz="1200" dirty="0" err="1">
                <a:ea typeface="Times New Roman" pitchFamily="18" charset="0"/>
                <a:cs typeface="Arial" pitchFamily="34" charset="0"/>
              </a:rPr>
              <a:t>Sketchpad</a:t>
            </a:r>
            <a:r>
              <a:rPr lang="ru-RU" sz="1200" dirty="0">
                <a:ea typeface="Times New Roman" pitchFamily="18" charset="0"/>
                <a:cs typeface="Arial" pitchFamily="34" charset="0"/>
              </a:rPr>
              <a:t>, положившую начало эре компьютерной графики ANSI - Американский институт национальных стандартов - сертифицировал код ASCII 7</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1964</a:t>
            </a:r>
            <a:r>
              <a:rPr lang="ru-RU" sz="1200" dirty="0">
                <a:ea typeface="Times New Roman" pitchFamily="18" charset="0"/>
                <a:cs typeface="Arial" pitchFamily="34" charset="0"/>
              </a:rPr>
              <a:t> IBM объявила о производстве серии компьютеров "третьего поколения" - </a:t>
            </a:r>
            <a:r>
              <a:rPr lang="ru-RU" sz="1200" dirty="0" err="1">
                <a:ea typeface="Times New Roman" pitchFamily="18" charset="0"/>
                <a:cs typeface="Arial" pitchFamily="34" charset="0"/>
              </a:rPr>
              <a:t>System</a:t>
            </a:r>
            <a:r>
              <a:rPr lang="ru-RU" sz="1200" dirty="0">
                <a:ea typeface="Times New Roman" pitchFamily="18" charset="0"/>
                <a:cs typeface="Arial" pitchFamily="34" charset="0"/>
              </a:rPr>
              <a:t>/360 В Дартмутском колледже Джон Кемени) и Томас </a:t>
            </a:r>
            <a:r>
              <a:rPr lang="ru-RU" sz="1200" dirty="0" err="1">
                <a:ea typeface="Times New Roman" pitchFamily="18" charset="0"/>
                <a:cs typeface="Arial" pitchFamily="34" charset="0"/>
              </a:rPr>
              <a:t>Куртц</a:t>
            </a:r>
            <a:r>
              <a:rPr lang="ru-RU" sz="1200" dirty="0">
                <a:ea typeface="Times New Roman" pitchFamily="18" charset="0"/>
                <a:cs typeface="Arial" pitchFamily="34" charset="0"/>
              </a:rPr>
              <a:t> разработали BASIC (</a:t>
            </a:r>
            <a:r>
              <a:rPr lang="ru-RU" sz="1200" dirty="0" err="1">
                <a:ea typeface="Times New Roman" pitchFamily="18" charset="0"/>
                <a:cs typeface="Arial" pitchFamily="34" charset="0"/>
              </a:rPr>
              <a:t>Beginner's</a:t>
            </a:r>
            <a:r>
              <a:rPr lang="ru-RU" sz="1200" dirty="0">
                <a:ea typeface="Times New Roman" pitchFamily="18" charset="0"/>
                <a:cs typeface="Arial" pitchFamily="34" charset="0"/>
              </a:rPr>
              <a:t> </a:t>
            </a:r>
            <a:r>
              <a:rPr lang="ru-RU" sz="1200" dirty="0" err="1">
                <a:ea typeface="Times New Roman" pitchFamily="18" charset="0"/>
                <a:cs typeface="Arial" pitchFamily="34" charset="0"/>
              </a:rPr>
              <a:t>All</a:t>
            </a:r>
            <a:r>
              <a:rPr lang="ru-RU" sz="1200" dirty="0">
                <a:ea typeface="Times New Roman" pitchFamily="18" charset="0"/>
                <a:cs typeface="Arial" pitchFamily="34" charset="0"/>
              </a:rPr>
              <a:t> </a:t>
            </a:r>
            <a:r>
              <a:rPr lang="ru-RU" sz="1200" dirty="0" err="1">
                <a:ea typeface="Times New Roman" pitchFamily="18" charset="0"/>
                <a:cs typeface="Arial" pitchFamily="34" charset="0"/>
              </a:rPr>
              <a:t>Purpose</a:t>
            </a:r>
            <a:r>
              <a:rPr lang="ru-RU" sz="1200" dirty="0">
                <a:ea typeface="Times New Roman" pitchFamily="18" charset="0"/>
                <a:cs typeface="Arial" pitchFamily="34" charset="0"/>
              </a:rPr>
              <a:t> </a:t>
            </a:r>
            <a:r>
              <a:rPr lang="ru-RU" sz="1200" dirty="0" err="1">
                <a:ea typeface="Times New Roman" pitchFamily="18" charset="0"/>
                <a:cs typeface="Arial" pitchFamily="34" charset="0"/>
              </a:rPr>
              <a:t>Symbolic</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Instruction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Code</a:t>
            </a:r>
            <a:r>
              <a:rPr lang="ru-RU" sz="1200" dirty="0">
                <a:ea typeface="Times New Roman" pitchFamily="18" charset="0"/>
                <a:cs typeface="Arial" pitchFamily="34" charset="0"/>
              </a:rPr>
              <a:t>) IBM завершила семилетний проект </a:t>
            </a:r>
            <a:r>
              <a:rPr lang="ru-RU" sz="1200" dirty="0" err="1">
                <a:ea typeface="Times New Roman" pitchFamily="18" charset="0"/>
                <a:cs typeface="Arial" pitchFamily="34" charset="0"/>
              </a:rPr>
              <a:t>Sabre</a:t>
            </a:r>
            <a:r>
              <a:rPr lang="ru-RU" sz="1200" dirty="0">
                <a:ea typeface="Times New Roman" pitchFamily="18" charset="0"/>
                <a:cs typeface="Arial" pitchFamily="34" charset="0"/>
              </a:rPr>
              <a:t>, предназначенный для автоматизации бронирования мест при авиаперевозках Разработанный Сеймуром </a:t>
            </a:r>
            <a:r>
              <a:rPr lang="ru-RU" sz="1200" dirty="0" err="1">
                <a:ea typeface="Times New Roman" pitchFamily="18" charset="0"/>
                <a:cs typeface="Arial" pitchFamily="34" charset="0"/>
              </a:rPr>
              <a:t>Креем</a:t>
            </a:r>
            <a:r>
              <a:rPr lang="ru-RU" sz="1200" dirty="0">
                <a:ea typeface="Times New Roman" pitchFamily="18" charset="0"/>
                <a:cs typeface="Arial" pitchFamily="34" charset="0"/>
              </a:rPr>
              <a:t> и выпущенный компанией </a:t>
            </a:r>
            <a:r>
              <a:rPr lang="ru-RU" sz="1200" dirty="0" err="1">
                <a:ea typeface="Times New Roman" pitchFamily="18" charset="0"/>
                <a:cs typeface="Arial" pitchFamily="34" charset="0"/>
              </a:rPr>
              <a:t>Control</a:t>
            </a:r>
            <a:r>
              <a:rPr lang="ru-RU" sz="1200" dirty="0">
                <a:ea typeface="Times New Roman" pitchFamily="18" charset="0"/>
                <a:cs typeface="Arial" pitchFamily="34" charset="0"/>
              </a:rPr>
              <a:t> </a:t>
            </a:r>
            <a:r>
              <a:rPr lang="ru-RU" sz="1200" dirty="0" err="1">
                <a:ea typeface="Times New Roman" pitchFamily="18" charset="0"/>
                <a:cs typeface="Arial" pitchFamily="34" charset="0"/>
              </a:rPr>
              <a:t>Data</a:t>
            </a:r>
            <a:r>
              <a:rPr lang="ru-RU" sz="1200" dirty="0">
                <a:ea typeface="Times New Roman" pitchFamily="18" charset="0"/>
                <a:cs typeface="Arial" pitchFamily="34" charset="0"/>
              </a:rPr>
              <a:t>, CDC 6600 стал первым суперкомпьютером, который имел успех на рынке IBM разработала систему автоматизированного проектирования </a:t>
            </a:r>
            <a:r>
              <a:rPr lang="ru-RU" sz="1200" dirty="0" err="1">
                <a:ea typeface="Times New Roman" pitchFamily="18" charset="0"/>
                <a:cs typeface="Arial" pitchFamily="34" charset="0"/>
              </a:rPr>
              <a:t>Даг</a:t>
            </a:r>
            <a:r>
              <a:rPr lang="ru-RU" sz="1200" dirty="0">
                <a:ea typeface="Times New Roman" pitchFamily="18" charset="0"/>
                <a:cs typeface="Arial" pitchFamily="34" charset="0"/>
              </a:rPr>
              <a:t> </a:t>
            </a:r>
            <a:r>
              <a:rPr lang="ru-RU" sz="1200" dirty="0" err="1">
                <a:ea typeface="Times New Roman" pitchFamily="18" charset="0"/>
                <a:cs typeface="Arial" pitchFamily="34" charset="0"/>
              </a:rPr>
              <a:t>Энгелбарт</a:t>
            </a:r>
            <a:r>
              <a:rPr lang="ru-RU" sz="1200" dirty="0">
                <a:ea typeface="Times New Roman" pitchFamily="18" charset="0"/>
                <a:cs typeface="Arial" pitchFamily="34" charset="0"/>
              </a:rPr>
              <a:t> изобрел компьютерную </a:t>
            </a:r>
            <a:r>
              <a:rPr lang="ru-RU" sz="1200" dirty="0" smtClean="0">
                <a:ea typeface="Times New Roman" pitchFamily="18" charset="0"/>
                <a:cs typeface="Arial" pitchFamily="34" charset="0"/>
              </a:rPr>
              <a:t>мышь</a:t>
            </a:r>
            <a:endParaRPr lang="en-US" sz="1200" dirty="0" smtClean="0">
              <a:ea typeface="Times New Roman" pitchFamily="18" charset="0"/>
              <a:cs typeface="Arial" pitchFamily="34" charset="0"/>
            </a:endParaRPr>
          </a:p>
          <a:p>
            <a:pPr marL="17145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1965 </a:t>
            </a:r>
            <a:r>
              <a:rPr lang="ru-RU" sz="1200" dirty="0">
                <a:ea typeface="Times New Roman" pitchFamily="18" charset="0"/>
                <a:cs typeface="Arial" pitchFamily="34" charset="0"/>
              </a:rPr>
              <a:t>Компания DEC выпустила PDP-8 - первый миникомпьютер на базе транзисторных схем </a:t>
            </a:r>
            <a:r>
              <a:rPr lang="ru-RU" sz="1200" dirty="0" err="1">
                <a:ea typeface="Times New Roman" pitchFamily="18" charset="0"/>
                <a:cs typeface="Arial" pitchFamily="34" charset="0"/>
              </a:rPr>
              <a:t>Project</a:t>
            </a:r>
            <a:r>
              <a:rPr lang="ru-RU" sz="1200" dirty="0">
                <a:ea typeface="Times New Roman" pitchFamily="18" charset="0"/>
                <a:cs typeface="Arial" pitchFamily="34" charset="0"/>
              </a:rPr>
              <a:t> MAC - проект по созданию системы разделения времени - привел к построению операционной системы </a:t>
            </a:r>
            <a:r>
              <a:rPr lang="ru-RU" sz="1200" dirty="0" err="1">
                <a:ea typeface="Times New Roman" pitchFamily="18" charset="0"/>
                <a:cs typeface="Arial" pitchFamily="34" charset="0"/>
              </a:rPr>
              <a:t>Multics</a:t>
            </a:r>
            <a:r>
              <a:rPr lang="ru-RU" sz="1200" dirty="0">
                <a:ea typeface="Times New Roman" pitchFamily="18" charset="0"/>
                <a:cs typeface="Arial" pitchFamily="34" charset="0"/>
              </a:rPr>
              <a:t> Морис Уилкс на основе идеи Гордона </a:t>
            </a:r>
            <a:r>
              <a:rPr lang="ru-RU" sz="1200" dirty="0" err="1">
                <a:ea typeface="Times New Roman" pitchFamily="18" charset="0"/>
                <a:cs typeface="Arial" pitchFamily="34" charset="0"/>
              </a:rPr>
              <a:t>Скеротта</a:t>
            </a:r>
            <a:r>
              <a:rPr lang="ru-RU" sz="1200" dirty="0">
                <a:ea typeface="Times New Roman" pitchFamily="18" charset="0"/>
                <a:cs typeface="Arial" pitchFamily="34" charset="0"/>
              </a:rPr>
              <a:t> предложил технологию </a:t>
            </a:r>
            <a:r>
              <a:rPr lang="ru-RU" sz="1200" dirty="0" smtClean="0">
                <a:ea typeface="Times New Roman" pitchFamily="18" charset="0"/>
                <a:cs typeface="Arial" pitchFamily="34" charset="0"/>
              </a:rPr>
              <a:t>кэш-памяти</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7338463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4807" y="869906"/>
            <a:ext cx="8110561"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dirty="0" smtClean="0">
                <a:ea typeface="Times New Roman" pitchFamily="18" charset="0"/>
                <a:cs typeface="Arial" pitchFamily="34" charset="0"/>
              </a:rPr>
              <a:t>1967</a:t>
            </a:r>
            <a:r>
              <a:rPr lang="ru-RU" sz="1200" dirty="0" smtClean="0">
                <a:ea typeface="Times New Roman" pitchFamily="18" charset="0"/>
                <a:cs typeface="Arial" pitchFamily="34" charset="0"/>
              </a:rPr>
              <a:t> </a:t>
            </a:r>
            <a:r>
              <a:rPr lang="ru-RU" sz="1200" dirty="0">
                <a:ea typeface="Times New Roman" pitchFamily="18" charset="0"/>
                <a:cs typeface="Arial" pitchFamily="34" charset="0"/>
              </a:rPr>
              <a:t>В Норвежском вычислительном центре Оле-Йохан Дал и </a:t>
            </a:r>
            <a:r>
              <a:rPr lang="ru-RU" sz="1200" dirty="0" err="1">
                <a:ea typeface="Times New Roman" pitchFamily="18" charset="0"/>
                <a:cs typeface="Arial" pitchFamily="34" charset="0"/>
              </a:rPr>
              <a:t>Кристен</a:t>
            </a:r>
            <a:r>
              <a:rPr lang="ru-RU" sz="1200" dirty="0">
                <a:ea typeface="Times New Roman" pitchFamily="18" charset="0"/>
                <a:cs typeface="Arial" pitchFamily="34" charset="0"/>
              </a:rPr>
              <a:t> </a:t>
            </a:r>
            <a:r>
              <a:rPr lang="ru-RU" sz="1200" dirty="0" err="1">
                <a:ea typeface="Times New Roman" pitchFamily="18" charset="0"/>
                <a:cs typeface="Arial" pitchFamily="34" charset="0"/>
              </a:rPr>
              <a:t>Нигаард</a:t>
            </a:r>
            <a:r>
              <a:rPr lang="ru-RU" sz="1200" dirty="0">
                <a:ea typeface="Times New Roman" pitchFamily="18" charset="0"/>
                <a:cs typeface="Arial" pitchFamily="34" charset="0"/>
              </a:rPr>
              <a:t> завершили работу над </a:t>
            </a:r>
            <a:r>
              <a:rPr lang="ru-RU" sz="1200" dirty="0" err="1">
                <a:ea typeface="Times New Roman" pitchFamily="18" charset="0"/>
                <a:cs typeface="Arial" pitchFamily="34" charset="0"/>
              </a:rPr>
              <a:t>Simula</a:t>
            </a:r>
            <a:r>
              <a:rPr lang="ru-RU" sz="1200" dirty="0">
                <a:ea typeface="Times New Roman" pitchFamily="18" charset="0"/>
                <a:cs typeface="Arial" pitchFamily="34" charset="0"/>
              </a:rPr>
              <a:t> - первым объектно-ориентированным языком Джек </a:t>
            </a:r>
            <a:r>
              <a:rPr lang="ru-RU" sz="1200" dirty="0" err="1">
                <a:ea typeface="Times New Roman" pitchFamily="18" charset="0"/>
                <a:cs typeface="Arial" pitchFamily="34" charset="0"/>
              </a:rPr>
              <a:t>Килби</a:t>
            </a:r>
            <a:r>
              <a:rPr lang="ru-RU" sz="1200" dirty="0">
                <a:ea typeface="Times New Roman" pitchFamily="18" charset="0"/>
                <a:cs typeface="Arial" pitchFamily="34" charset="0"/>
              </a:rPr>
              <a:t>, Джерри </a:t>
            </a:r>
            <a:r>
              <a:rPr lang="ru-RU" sz="1200" dirty="0" err="1">
                <a:ea typeface="Times New Roman" pitchFamily="18" charset="0"/>
                <a:cs typeface="Arial" pitchFamily="34" charset="0"/>
              </a:rPr>
              <a:t>Меримен</a:t>
            </a:r>
            <a:r>
              <a:rPr lang="ru-RU" sz="1200" dirty="0">
                <a:ea typeface="Times New Roman" pitchFamily="18" charset="0"/>
                <a:cs typeface="Arial" pitchFamily="34" charset="0"/>
              </a:rPr>
              <a:t> и Джеймс </a:t>
            </a:r>
            <a:r>
              <a:rPr lang="ru-RU" sz="1200" dirty="0" err="1">
                <a:ea typeface="Times New Roman" pitchFamily="18" charset="0"/>
                <a:cs typeface="Arial" pitchFamily="34" charset="0"/>
              </a:rPr>
              <a:t>ван</a:t>
            </a:r>
            <a:r>
              <a:rPr lang="ru-RU" sz="1200" dirty="0">
                <a:ea typeface="Times New Roman" pitchFamily="18" charset="0"/>
                <a:cs typeface="Arial" pitchFamily="34" charset="0"/>
              </a:rPr>
              <a:t> </a:t>
            </a:r>
            <a:r>
              <a:rPr lang="ru-RU" sz="1200" dirty="0" err="1">
                <a:ea typeface="Times New Roman" pitchFamily="18" charset="0"/>
                <a:cs typeface="Arial" pitchFamily="34" charset="0"/>
              </a:rPr>
              <a:t>Тассел</a:t>
            </a:r>
            <a:r>
              <a:rPr lang="ru-RU" sz="1200" dirty="0">
                <a:ea typeface="Times New Roman" pitchFamily="18" charset="0"/>
                <a:cs typeface="Arial" pitchFamily="34" charset="0"/>
              </a:rPr>
              <a:t> изобрели карманный калькулятор с четырьмя функциями Дональд Кнут в своем фундаментальном труде впервые систематически описывает алгоритмы и структуры данных отдельно от программ, в которых они могут быть использованы</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1968</a:t>
            </a:r>
            <a:r>
              <a:rPr lang="ru-RU" sz="1200" dirty="0">
                <a:ea typeface="Times New Roman" pitchFamily="18" charset="0"/>
                <a:cs typeface="Arial" pitchFamily="34" charset="0"/>
              </a:rPr>
              <a:t> Конференция под эгидой Научного комитета НАТО идентифицирует кризис разработки ПО (</a:t>
            </a:r>
            <a:r>
              <a:rPr lang="ru-RU" sz="1200" dirty="0" err="1">
                <a:ea typeface="Times New Roman" pitchFamily="18" charset="0"/>
                <a:cs typeface="Arial" pitchFamily="34" charset="0"/>
              </a:rPr>
              <a:t>Software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crisis</a:t>
            </a:r>
            <a:r>
              <a:rPr lang="ru-RU" sz="1200" dirty="0">
                <a:ea typeface="Times New Roman" pitchFamily="18" charset="0"/>
                <a:cs typeface="Arial" pitchFamily="34" charset="0"/>
              </a:rPr>
              <a:t>) и вводит термин программной инженерии (</a:t>
            </a:r>
            <a:r>
              <a:rPr lang="ru-RU" sz="1200" dirty="0" err="1">
                <a:ea typeface="Times New Roman" pitchFamily="18" charset="0"/>
                <a:cs typeface="Arial" pitchFamily="34" charset="0"/>
              </a:rPr>
              <a:t>software</a:t>
            </a:r>
            <a:r>
              <a:rPr lang="ru-RU" sz="1200" dirty="0">
                <a:ea typeface="Times New Roman" pitchFamily="18" charset="0"/>
                <a:cs typeface="Arial" pitchFamily="34" charset="0"/>
              </a:rPr>
              <a:t> </a:t>
            </a:r>
            <a:r>
              <a:rPr lang="ru-RU" sz="1200" dirty="0" err="1">
                <a:ea typeface="Times New Roman" pitchFamily="18" charset="0"/>
                <a:cs typeface="Arial" pitchFamily="34" charset="0"/>
              </a:rPr>
              <a:t>engineering</a:t>
            </a:r>
            <a:r>
              <a:rPr lang="ru-RU" sz="1200" dirty="0">
                <a:ea typeface="Times New Roman" pitchFamily="18" charset="0"/>
                <a:cs typeface="Arial" pitchFamily="34" charset="0"/>
              </a:rPr>
              <a:t>) </a:t>
            </a:r>
            <a:r>
              <a:rPr lang="ru-RU" sz="1200" dirty="0" err="1">
                <a:ea typeface="Times New Roman" pitchFamily="18" charset="0"/>
                <a:cs typeface="Arial" pitchFamily="34" charset="0"/>
              </a:rPr>
              <a:t>Эдсгар</a:t>
            </a:r>
            <a:r>
              <a:rPr lang="ru-RU" sz="1200" dirty="0">
                <a:ea typeface="Times New Roman" pitchFamily="18" charset="0"/>
                <a:cs typeface="Arial" pitchFamily="34" charset="0"/>
              </a:rPr>
              <a:t> </a:t>
            </a:r>
            <a:r>
              <a:rPr lang="ru-RU" sz="1200" dirty="0" err="1">
                <a:ea typeface="Times New Roman" pitchFamily="18" charset="0"/>
                <a:cs typeface="Arial" pitchFamily="34" charset="0"/>
              </a:rPr>
              <a:t>Дейкстра</a:t>
            </a:r>
            <a:r>
              <a:rPr lang="ru-RU" sz="1200" dirty="0">
                <a:ea typeface="Times New Roman" pitchFamily="18" charset="0"/>
                <a:cs typeface="Arial" pitchFamily="34" charset="0"/>
              </a:rPr>
              <a:t> обосновал вредоносность оператора "</a:t>
            </a:r>
            <a:r>
              <a:rPr lang="ru-RU" sz="1200" dirty="0" err="1">
                <a:ea typeface="Times New Roman" pitchFamily="18" charset="0"/>
                <a:cs typeface="Arial" pitchFamily="34" charset="0"/>
              </a:rPr>
              <a:t>goto</a:t>
            </a:r>
            <a:r>
              <a:rPr lang="ru-RU" sz="1200" dirty="0">
                <a:ea typeface="Times New Roman" pitchFamily="18" charset="0"/>
                <a:cs typeface="Arial" pitchFamily="34" charset="0"/>
              </a:rPr>
              <a:t>", что явилось началом эры структурного программирования Фирма </a:t>
            </a:r>
            <a:r>
              <a:rPr lang="ru-RU" sz="1200" dirty="0" err="1">
                <a:ea typeface="Times New Roman" pitchFamily="18" charset="0"/>
                <a:cs typeface="Arial" pitchFamily="34" charset="0"/>
              </a:rPr>
              <a:t>Burroughs</a:t>
            </a:r>
            <a:r>
              <a:rPr lang="ru-RU" sz="1200" dirty="0">
                <a:ea typeface="Times New Roman" pitchFamily="18" charset="0"/>
                <a:cs typeface="Arial" pitchFamily="34" charset="0"/>
              </a:rPr>
              <a:t> представила B2500 и B3500 - первые компьютеры на интегральных схемах Введен в действие Федеральный стандарт обработки информации, использующий шестизначный формат данных YYMMDD; так была заложена основа проблемы 2000 года Сеймур Крей разработал CDC 7600 - суперкомпьютер с производительностью 40 MFLOPS Роберт </a:t>
            </a:r>
            <a:r>
              <a:rPr lang="ru-RU" sz="1200" dirty="0" err="1">
                <a:ea typeface="Times New Roman" pitchFamily="18" charset="0"/>
                <a:cs typeface="Arial" pitchFamily="34" charset="0"/>
              </a:rPr>
              <a:t>Нойс</a:t>
            </a:r>
            <a:r>
              <a:rPr lang="ru-RU" sz="1200" dirty="0">
                <a:ea typeface="Times New Roman" pitchFamily="18" charset="0"/>
                <a:cs typeface="Arial" pitchFamily="34" charset="0"/>
              </a:rPr>
              <a:t>, Энди </a:t>
            </a:r>
            <a:r>
              <a:rPr lang="ru-RU" sz="1200" dirty="0" err="1">
                <a:ea typeface="Times New Roman" pitchFamily="18" charset="0"/>
                <a:cs typeface="Arial" pitchFamily="34" charset="0"/>
              </a:rPr>
              <a:t>Гроув</a:t>
            </a:r>
            <a:r>
              <a:rPr lang="ru-RU" sz="1200" dirty="0">
                <a:ea typeface="Times New Roman" pitchFamily="18" charset="0"/>
                <a:cs typeface="Arial" pitchFamily="34" charset="0"/>
              </a:rPr>
              <a:t> и Гордон </a:t>
            </a:r>
            <a:r>
              <a:rPr lang="ru-RU" sz="1200" dirty="0" err="1">
                <a:ea typeface="Times New Roman" pitchFamily="18" charset="0"/>
                <a:cs typeface="Arial" pitchFamily="34" charset="0"/>
              </a:rPr>
              <a:t>Мур</a:t>
            </a:r>
            <a:r>
              <a:rPr lang="ru-RU" sz="1200" dirty="0">
                <a:ea typeface="Times New Roman" pitchFamily="18" charset="0"/>
                <a:cs typeface="Arial" pitchFamily="34" charset="0"/>
              </a:rPr>
              <a:t> (</a:t>
            </a:r>
            <a:r>
              <a:rPr lang="ru-RU" sz="1200" dirty="0" err="1">
                <a:ea typeface="Times New Roman" pitchFamily="18" charset="0"/>
                <a:cs typeface="Arial" pitchFamily="34" charset="0"/>
              </a:rPr>
              <a:t>Gordon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Moore</a:t>
            </a:r>
            <a:r>
              <a:rPr lang="ru-RU" sz="1200" dirty="0">
                <a:ea typeface="Times New Roman" pitchFamily="18" charset="0"/>
                <a:cs typeface="Arial" pitchFamily="34" charset="0"/>
              </a:rPr>
              <a:t>) основали корпорацию </a:t>
            </a:r>
            <a:r>
              <a:rPr lang="ru-RU" sz="1200" dirty="0" err="1">
                <a:ea typeface="Times New Roman" pitchFamily="18" charset="0"/>
                <a:cs typeface="Arial" pitchFamily="34" charset="0"/>
              </a:rPr>
              <a:t>Intel</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1969</a:t>
            </a:r>
            <a:r>
              <a:rPr lang="ru-RU" sz="1200" dirty="0">
                <a:ea typeface="Times New Roman" pitchFamily="18" charset="0"/>
                <a:cs typeface="Arial" pitchFamily="34" charset="0"/>
              </a:rPr>
              <a:t> </a:t>
            </a:r>
            <a:r>
              <a:rPr lang="ru-RU" sz="1200" dirty="0" err="1">
                <a:ea typeface="Times New Roman" pitchFamily="18" charset="0"/>
                <a:cs typeface="Arial" pitchFamily="34" charset="0"/>
              </a:rPr>
              <a:t>Bell</a:t>
            </a:r>
            <a:r>
              <a:rPr lang="ru-RU" sz="1200" dirty="0">
                <a:ea typeface="Times New Roman" pitchFamily="18" charset="0"/>
                <a:cs typeface="Arial" pitchFamily="34" charset="0"/>
              </a:rPr>
              <a:t> </a:t>
            </a:r>
            <a:r>
              <a:rPr lang="ru-RU" sz="1200" dirty="0" err="1">
                <a:ea typeface="Times New Roman" pitchFamily="18" charset="0"/>
                <a:cs typeface="Arial" pitchFamily="34" charset="0"/>
              </a:rPr>
              <a:t>Labs</a:t>
            </a:r>
            <a:r>
              <a:rPr lang="ru-RU" sz="1200" dirty="0">
                <a:ea typeface="Times New Roman" pitchFamily="18" charset="0"/>
                <a:cs typeface="Arial" pitchFamily="34" charset="0"/>
              </a:rPr>
              <a:t> прекратила работу в рамках </a:t>
            </a:r>
            <a:r>
              <a:rPr lang="ru-RU" sz="1200" dirty="0" err="1">
                <a:ea typeface="Times New Roman" pitchFamily="18" charset="0"/>
                <a:cs typeface="Arial" pitchFamily="34" charset="0"/>
              </a:rPr>
              <a:t>Project</a:t>
            </a:r>
            <a:r>
              <a:rPr lang="ru-RU" sz="1200" dirty="0">
                <a:ea typeface="Times New Roman" pitchFamily="18" charset="0"/>
                <a:cs typeface="Arial" pitchFamily="34" charset="0"/>
              </a:rPr>
              <a:t> MAC и приступила к созданию </a:t>
            </a:r>
            <a:r>
              <a:rPr lang="ru-RU" sz="1200" dirty="0" err="1">
                <a:ea typeface="Times New Roman" pitchFamily="18" charset="0"/>
                <a:cs typeface="Arial" pitchFamily="34" charset="0"/>
              </a:rPr>
              <a:t>Unix</a:t>
            </a:r>
            <a:r>
              <a:rPr lang="ru-RU" sz="1200" dirty="0">
                <a:ea typeface="Times New Roman" pitchFamily="18" charset="0"/>
                <a:cs typeface="Arial" pitchFamily="34" charset="0"/>
              </a:rPr>
              <a:t>. Введен в действие стандарт RS-232-C, облегчающий обмен данными между компьютером и периферийными устройствами Министерство обороны США начинает финансирование программы исследований сетевых технологий в рамках сети ARPANET с четырьмя первыми узлами в Университете UCLA, Калифорнийском университете в Санта-Барбара, Университете Юта и SRI</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1970</a:t>
            </a:r>
            <a:r>
              <a:rPr lang="ru-RU" sz="1200" dirty="0">
                <a:ea typeface="Times New Roman" pitchFamily="18" charset="0"/>
                <a:cs typeface="Arial" pitchFamily="34" charset="0"/>
              </a:rPr>
              <a:t> </a:t>
            </a:r>
            <a:r>
              <a:rPr lang="ru-RU" sz="1200" dirty="0" err="1">
                <a:ea typeface="Times New Roman" pitchFamily="18" charset="0"/>
                <a:cs typeface="Arial" pitchFamily="34" charset="0"/>
              </a:rPr>
              <a:t>Деннис</a:t>
            </a:r>
            <a:r>
              <a:rPr lang="ru-RU" sz="1200" dirty="0">
                <a:ea typeface="Times New Roman" pitchFamily="18" charset="0"/>
                <a:cs typeface="Arial" pitchFamily="34" charset="0"/>
              </a:rPr>
              <a:t> Ричи и Кеннет Томсон в </a:t>
            </a:r>
            <a:r>
              <a:rPr lang="ru-RU" sz="1200" dirty="0" err="1">
                <a:ea typeface="Times New Roman" pitchFamily="18" charset="0"/>
                <a:cs typeface="Arial" pitchFamily="34" charset="0"/>
              </a:rPr>
              <a:t>Bell</a:t>
            </a:r>
            <a:r>
              <a:rPr lang="ru-RU" sz="1200" dirty="0">
                <a:ea typeface="Times New Roman" pitchFamily="18" charset="0"/>
                <a:cs typeface="Arial" pitchFamily="34" charset="0"/>
              </a:rPr>
              <a:t> </a:t>
            </a:r>
            <a:r>
              <a:rPr lang="ru-RU" sz="1200" dirty="0" err="1">
                <a:ea typeface="Times New Roman" pitchFamily="18" charset="0"/>
                <a:cs typeface="Arial" pitchFamily="34" charset="0"/>
              </a:rPr>
              <a:t>Labs</a:t>
            </a:r>
            <a:r>
              <a:rPr lang="ru-RU" sz="1200" dirty="0">
                <a:ea typeface="Times New Roman" pitchFamily="18" charset="0"/>
                <a:cs typeface="Arial" pitchFamily="34" charset="0"/>
              </a:rPr>
              <a:t> разработали </a:t>
            </a:r>
            <a:r>
              <a:rPr lang="ru-RU" sz="1200" dirty="0" err="1">
                <a:ea typeface="Times New Roman" pitchFamily="18" charset="0"/>
                <a:cs typeface="Arial" pitchFamily="34" charset="0"/>
              </a:rPr>
              <a:t>Unix</a:t>
            </a:r>
            <a:r>
              <a:rPr lang="ru-RU" sz="1200" dirty="0">
                <a:ea typeface="Times New Roman" pitchFamily="18" charset="0"/>
                <a:cs typeface="Arial" pitchFamily="34" charset="0"/>
              </a:rPr>
              <a:t> Информационный бюллетень </a:t>
            </a:r>
            <a:r>
              <a:rPr lang="ru-RU" sz="1200" dirty="0" err="1">
                <a:ea typeface="Times New Roman" pitchFamily="18" charset="0"/>
                <a:cs typeface="Arial" pitchFamily="34" charset="0"/>
              </a:rPr>
              <a:t>The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Group</a:t>
            </a:r>
            <a:r>
              <a:rPr lang="ru-RU" sz="1200" dirty="0">
                <a:ea typeface="Times New Roman" pitchFamily="18" charset="0"/>
                <a:cs typeface="Arial" pitchFamily="34" charset="0"/>
              </a:rPr>
              <a:t> News преобразован в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 ежемесячный журнал для всех членов IEEE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Society</a:t>
            </a:r>
            <a:r>
              <a:rPr lang="ru-RU" sz="1200" dirty="0">
                <a:ea typeface="Times New Roman" pitchFamily="18" charset="0"/>
                <a:cs typeface="Arial" pitchFamily="34" charset="0"/>
              </a:rPr>
              <a:t>, которое формально образовалось из IEEE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a:t>
            </a:r>
            <a:r>
              <a:rPr lang="ru-RU" sz="1200" dirty="0" err="1">
                <a:ea typeface="Times New Roman" pitchFamily="18" charset="0"/>
                <a:cs typeface="Arial" pitchFamily="34" charset="0"/>
              </a:rPr>
              <a:t>Group</a:t>
            </a:r>
            <a:r>
              <a:rPr lang="ru-RU" sz="1200" dirty="0">
                <a:ea typeface="Times New Roman" pitchFamily="18" charset="0"/>
                <a:cs typeface="Arial" pitchFamily="34" charset="0"/>
              </a:rPr>
              <a:t> В </a:t>
            </a:r>
            <a:r>
              <a:rPr lang="ru-RU" sz="1200" dirty="0" err="1">
                <a:ea typeface="Times New Roman" pitchFamily="18" charset="0"/>
                <a:cs typeface="Arial" pitchFamily="34" charset="0"/>
              </a:rPr>
              <a:t>Стэнфордском</a:t>
            </a:r>
            <a:r>
              <a:rPr lang="ru-RU" sz="1200" dirty="0">
                <a:ea typeface="Times New Roman" pitchFamily="18" charset="0"/>
                <a:cs typeface="Arial" pitchFamily="34" charset="0"/>
              </a:rPr>
              <a:t> университете фирма </a:t>
            </a:r>
            <a:r>
              <a:rPr lang="ru-RU" sz="1200" dirty="0" err="1">
                <a:ea typeface="Times New Roman" pitchFamily="18" charset="0"/>
                <a:cs typeface="Arial" pitchFamily="34" charset="0"/>
              </a:rPr>
              <a:t>Xerox</a:t>
            </a:r>
            <a:r>
              <a:rPr lang="ru-RU" sz="1200" dirty="0">
                <a:ea typeface="Times New Roman" pitchFamily="18" charset="0"/>
                <a:cs typeface="Arial" pitchFamily="34" charset="0"/>
              </a:rPr>
              <a:t> основала </a:t>
            </a:r>
            <a:r>
              <a:rPr lang="ru-RU" sz="1200" dirty="0" err="1">
                <a:ea typeface="Times New Roman" pitchFamily="18" charset="0"/>
                <a:cs typeface="Arial" pitchFamily="34" charset="0"/>
              </a:rPr>
              <a:t>Palo</a:t>
            </a:r>
            <a:r>
              <a:rPr lang="ru-RU" sz="1200" dirty="0">
                <a:ea typeface="Times New Roman" pitchFamily="18" charset="0"/>
                <a:cs typeface="Arial" pitchFamily="34" charset="0"/>
              </a:rPr>
              <a:t> </a:t>
            </a:r>
            <a:r>
              <a:rPr lang="ru-RU" sz="1200" dirty="0" err="1">
                <a:ea typeface="Times New Roman" pitchFamily="18" charset="0"/>
                <a:cs typeface="Arial" pitchFamily="34" charset="0"/>
              </a:rPr>
              <a:t>Alto</a:t>
            </a:r>
            <a:r>
              <a:rPr lang="ru-RU" sz="1200" dirty="0">
                <a:ea typeface="Times New Roman" pitchFamily="18" charset="0"/>
                <a:cs typeface="Arial" pitchFamily="34" charset="0"/>
              </a:rPr>
              <a:t> </a:t>
            </a:r>
            <a:r>
              <a:rPr lang="ru-RU" sz="1200" dirty="0" err="1">
                <a:ea typeface="Times New Roman" pitchFamily="18" charset="0"/>
                <a:cs typeface="Arial" pitchFamily="34" charset="0"/>
              </a:rPr>
              <a:t>Research</a:t>
            </a:r>
            <a:r>
              <a:rPr lang="ru-RU" sz="1200" dirty="0">
                <a:ea typeface="Times New Roman" pitchFamily="18" charset="0"/>
                <a:cs typeface="Arial" pitchFamily="34" charset="0"/>
              </a:rPr>
              <a:t> </a:t>
            </a:r>
            <a:r>
              <a:rPr lang="ru-RU" sz="1200" dirty="0" err="1">
                <a:ea typeface="Times New Roman" pitchFamily="18" charset="0"/>
                <a:cs typeface="Arial" pitchFamily="34" charset="0"/>
              </a:rPr>
              <a:t>Center</a:t>
            </a:r>
            <a:r>
              <a:rPr lang="ru-RU" sz="1200" dirty="0">
                <a:ea typeface="Times New Roman" pitchFamily="18" charset="0"/>
                <a:cs typeface="Arial" pitchFamily="34" charset="0"/>
              </a:rPr>
              <a:t> (PARC), для проведения исследований в области компьютерных технологий Е.Ф. Кодд выполнил описание реляционной модели. Появились гибкие ("</a:t>
            </a:r>
            <a:r>
              <a:rPr lang="ru-RU" sz="1200" dirty="0" err="1">
                <a:ea typeface="Times New Roman" pitchFamily="18" charset="0"/>
                <a:cs typeface="Arial" pitchFamily="34" charset="0"/>
              </a:rPr>
              <a:t>floppy</a:t>
            </a:r>
            <a:r>
              <a:rPr lang="ru-RU" sz="1200" dirty="0">
                <a:ea typeface="Times New Roman" pitchFamily="18" charset="0"/>
                <a:cs typeface="Arial" pitchFamily="34" charset="0"/>
              </a:rPr>
              <a:t>") диски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1971</a:t>
            </a:r>
            <a:r>
              <a:rPr lang="ru-RU" sz="1200" dirty="0">
                <a:ea typeface="Times New Roman" pitchFamily="18" charset="0"/>
                <a:cs typeface="Arial" pitchFamily="34" charset="0"/>
              </a:rPr>
              <a:t> Тед </a:t>
            </a:r>
            <a:r>
              <a:rPr lang="ru-RU" sz="1200" dirty="0" err="1">
                <a:ea typeface="Times New Roman" pitchFamily="18" charset="0"/>
                <a:cs typeface="Arial" pitchFamily="34" charset="0"/>
              </a:rPr>
              <a:t>Хофф</a:t>
            </a:r>
            <a:r>
              <a:rPr lang="ru-RU" sz="1200" dirty="0">
                <a:ea typeface="Times New Roman" pitchFamily="18" charset="0"/>
                <a:cs typeface="Arial" pitchFamily="34" charset="0"/>
              </a:rPr>
              <a:t>, С. </a:t>
            </a:r>
            <a:r>
              <a:rPr lang="ru-RU" sz="1200" dirty="0" err="1">
                <a:ea typeface="Times New Roman" pitchFamily="18" charset="0"/>
                <a:cs typeface="Arial" pitchFamily="34" charset="0"/>
              </a:rPr>
              <a:t>Мэзор</a:t>
            </a:r>
            <a:r>
              <a:rPr lang="ru-RU" sz="1200" dirty="0">
                <a:ea typeface="Times New Roman" pitchFamily="18" charset="0"/>
                <a:cs typeface="Arial" pitchFamily="34" charset="0"/>
              </a:rPr>
              <a:t> и Ф. </a:t>
            </a:r>
            <a:r>
              <a:rPr lang="ru-RU" sz="1200" dirty="0" err="1">
                <a:ea typeface="Times New Roman" pitchFamily="18" charset="0"/>
                <a:cs typeface="Arial" pitchFamily="34" charset="0"/>
              </a:rPr>
              <a:t>Фэджин</a:t>
            </a:r>
            <a:r>
              <a:rPr lang="ru-RU" sz="1200" dirty="0">
                <a:ea typeface="Times New Roman" pitchFamily="18" charset="0"/>
                <a:cs typeface="Arial" pitchFamily="34" charset="0"/>
              </a:rPr>
              <a:t> разработали микропроцессор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4004 - первый "компьютер на чипе" Рой </a:t>
            </a:r>
            <a:r>
              <a:rPr lang="ru-RU" sz="1200" dirty="0" err="1">
                <a:ea typeface="Times New Roman" pitchFamily="18" charset="0"/>
                <a:cs typeface="Arial" pitchFamily="34" charset="0"/>
              </a:rPr>
              <a:t>Томлисон</a:t>
            </a:r>
            <a:r>
              <a:rPr lang="ru-RU" sz="1200" dirty="0">
                <a:ea typeface="Times New Roman" pitchFamily="18" charset="0"/>
                <a:cs typeface="Arial" pitchFamily="34" charset="0"/>
              </a:rPr>
              <a:t> из "</a:t>
            </a:r>
            <a:r>
              <a:rPr lang="ru-RU" sz="1200" dirty="0" err="1">
                <a:ea typeface="Times New Roman" pitchFamily="18" charset="0"/>
                <a:cs typeface="Arial" pitchFamily="34" charset="0"/>
              </a:rPr>
              <a:t>Bolt</a:t>
            </a:r>
            <a:r>
              <a:rPr lang="ru-RU" sz="1200" dirty="0">
                <a:ea typeface="Times New Roman" pitchFamily="18" charset="0"/>
                <a:cs typeface="Arial" pitchFamily="34" charset="0"/>
              </a:rPr>
              <a:t> </a:t>
            </a:r>
            <a:r>
              <a:rPr lang="ru-RU" sz="1200" dirty="0" err="1">
                <a:ea typeface="Times New Roman" pitchFamily="18" charset="0"/>
                <a:cs typeface="Arial" pitchFamily="34" charset="0"/>
              </a:rPr>
              <a:t>Beranek</a:t>
            </a:r>
            <a:r>
              <a:rPr lang="ru-RU" sz="1200" dirty="0">
                <a:ea typeface="Times New Roman" pitchFamily="18" charset="0"/>
                <a:cs typeface="Arial" pitchFamily="34" charset="0"/>
              </a:rPr>
              <a:t> </a:t>
            </a:r>
            <a:r>
              <a:rPr lang="ru-RU" sz="1200" dirty="0" err="1">
                <a:ea typeface="Times New Roman" pitchFamily="18" charset="0"/>
                <a:cs typeface="Arial" pitchFamily="34" charset="0"/>
              </a:rPr>
              <a:t>and</a:t>
            </a:r>
            <a:r>
              <a:rPr lang="ru-RU" sz="1200" dirty="0">
                <a:ea typeface="Times New Roman" pitchFamily="18" charset="0"/>
                <a:cs typeface="Arial" pitchFamily="34" charset="0"/>
              </a:rPr>
              <a:t> </a:t>
            </a:r>
            <a:r>
              <a:rPr lang="ru-RU" sz="1200" dirty="0" err="1">
                <a:ea typeface="Times New Roman" pitchFamily="18" charset="0"/>
                <a:cs typeface="Arial" pitchFamily="34" charset="0"/>
              </a:rPr>
              <a:t>Newman</a:t>
            </a:r>
            <a:r>
              <a:rPr lang="ru-RU" sz="1200" dirty="0">
                <a:ea typeface="Times New Roman" pitchFamily="18" charset="0"/>
                <a:cs typeface="Arial" pitchFamily="34" charset="0"/>
              </a:rPr>
              <a:t>" послал первое сообщение по электронной почте </a:t>
            </a:r>
            <a:r>
              <a:rPr lang="ru-RU" sz="1200" dirty="0" err="1">
                <a:ea typeface="Times New Roman" pitchFamily="18" charset="0"/>
                <a:cs typeface="Arial" pitchFamily="34" charset="0"/>
              </a:rPr>
              <a:t>Никлаус</a:t>
            </a:r>
            <a:r>
              <a:rPr lang="ru-RU" sz="1200" dirty="0">
                <a:ea typeface="Times New Roman" pitchFamily="18" charset="0"/>
                <a:cs typeface="Arial" pitchFamily="34" charset="0"/>
              </a:rPr>
              <a:t> Вирт разработал язык </a:t>
            </a:r>
            <a:r>
              <a:rPr lang="ru-RU" sz="1200" dirty="0" err="1" smtClean="0">
                <a:ea typeface="Times New Roman" pitchFamily="18" charset="0"/>
                <a:cs typeface="Arial" pitchFamily="34" charset="0"/>
              </a:rPr>
              <a:t>Pascal</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577910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29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5576" y="836712"/>
            <a:ext cx="8110561"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1972</a:t>
            </a:r>
            <a:r>
              <a:rPr lang="ru-RU" sz="1200" dirty="0">
                <a:ea typeface="Times New Roman" pitchFamily="18" charset="0"/>
                <a:cs typeface="Arial" pitchFamily="34" charset="0"/>
              </a:rPr>
              <a:t> Появился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8008, первый 8-разрядный микропроцессор Видеоигра </a:t>
            </a:r>
            <a:r>
              <a:rPr lang="ru-RU" sz="1200" dirty="0" err="1">
                <a:ea typeface="Times New Roman" pitchFamily="18" charset="0"/>
                <a:cs typeface="Arial" pitchFamily="34" charset="0"/>
              </a:rPr>
              <a:t>Pong</a:t>
            </a:r>
            <a:r>
              <a:rPr lang="ru-RU" sz="1200" dirty="0">
                <a:ea typeface="Times New Roman" pitchFamily="18" charset="0"/>
                <a:cs typeface="Arial" pitchFamily="34" charset="0"/>
              </a:rPr>
              <a:t>, разработанная </a:t>
            </a:r>
            <a:r>
              <a:rPr lang="ru-RU" sz="1200" dirty="0" err="1">
                <a:ea typeface="Times New Roman" pitchFamily="18" charset="0"/>
                <a:cs typeface="Arial" pitchFamily="34" charset="0"/>
              </a:rPr>
              <a:t>Ноланом</a:t>
            </a:r>
            <a:r>
              <a:rPr lang="ru-RU" sz="1200" dirty="0">
                <a:ea typeface="Times New Roman" pitchFamily="18" charset="0"/>
                <a:cs typeface="Arial" pitchFamily="34" charset="0"/>
              </a:rPr>
              <a:t> </a:t>
            </a:r>
            <a:r>
              <a:rPr lang="ru-RU" sz="1200" dirty="0" err="1">
                <a:ea typeface="Times New Roman" pitchFamily="18" charset="0"/>
                <a:cs typeface="Arial" pitchFamily="34" charset="0"/>
              </a:rPr>
              <a:t>Бушнеллом</a:t>
            </a:r>
            <a:r>
              <a:rPr lang="ru-RU" sz="1200" dirty="0">
                <a:ea typeface="Times New Roman" pitchFamily="18" charset="0"/>
                <a:cs typeface="Arial" pitchFamily="34" charset="0"/>
              </a:rPr>
              <a:t>, стала настолько популярной, что он основал </a:t>
            </a:r>
            <a:r>
              <a:rPr lang="ru-RU" sz="1200" dirty="0" err="1">
                <a:ea typeface="Times New Roman" pitchFamily="18" charset="0"/>
                <a:cs typeface="Arial" pitchFamily="34" charset="0"/>
              </a:rPr>
              <a:t>Atari</a:t>
            </a:r>
            <a:r>
              <a:rPr lang="ru-RU" sz="1200" dirty="0">
                <a:ea typeface="Times New Roman" pitchFamily="18" charset="0"/>
                <a:cs typeface="Arial" pitchFamily="34" charset="0"/>
              </a:rPr>
              <a:t> - первую фирму для коммерческого производства компьютерных игр На основе идей Алана </a:t>
            </a:r>
            <a:r>
              <a:rPr lang="ru-RU" sz="1200" dirty="0" err="1">
                <a:ea typeface="Times New Roman" pitchFamily="18" charset="0"/>
                <a:cs typeface="Arial" pitchFamily="34" charset="0"/>
              </a:rPr>
              <a:t>Кея</a:t>
            </a:r>
            <a:r>
              <a:rPr lang="ru-RU" sz="1200" dirty="0">
                <a:ea typeface="Times New Roman" pitchFamily="18" charset="0"/>
                <a:cs typeface="Arial" pitchFamily="34" charset="0"/>
              </a:rPr>
              <a:t> в </a:t>
            </a:r>
            <a:r>
              <a:rPr lang="ru-RU" sz="1200" dirty="0" err="1">
                <a:ea typeface="Times New Roman" pitchFamily="18" charset="0"/>
                <a:cs typeface="Arial" pitchFamily="34" charset="0"/>
              </a:rPr>
              <a:t>Xerox</a:t>
            </a:r>
            <a:r>
              <a:rPr lang="ru-RU" sz="1200" dirty="0">
                <a:ea typeface="Times New Roman" pitchFamily="18" charset="0"/>
                <a:cs typeface="Arial" pitchFamily="34" charset="0"/>
              </a:rPr>
              <a:t> PARC разработан язык </a:t>
            </a:r>
            <a:r>
              <a:rPr lang="ru-RU" sz="1200" dirty="0" err="1">
                <a:ea typeface="Times New Roman" pitchFamily="18" charset="0"/>
                <a:cs typeface="Arial" pitchFamily="34" charset="0"/>
              </a:rPr>
              <a:t>Smalltalk</a:t>
            </a:r>
            <a:r>
              <a:rPr lang="ru-RU" sz="1200" dirty="0">
                <a:ea typeface="Times New Roman" pitchFamily="18" charset="0"/>
                <a:cs typeface="Arial" pitchFamily="34" charset="0"/>
              </a:rPr>
              <a:t>. </a:t>
            </a:r>
            <a:r>
              <a:rPr lang="ru-RU" sz="1200" dirty="0" err="1">
                <a:ea typeface="Times New Roman" pitchFamily="18" charset="0"/>
                <a:cs typeface="Arial" pitchFamily="34" charset="0"/>
              </a:rPr>
              <a:t>Деннисом</a:t>
            </a:r>
            <a:r>
              <a:rPr lang="ru-RU" sz="1200" dirty="0">
                <a:ea typeface="Times New Roman" pitchFamily="18" charset="0"/>
                <a:cs typeface="Arial" pitchFamily="34" charset="0"/>
              </a:rPr>
              <a:t> </a:t>
            </a:r>
            <a:r>
              <a:rPr lang="ru-RU" sz="1200" dirty="0" err="1">
                <a:ea typeface="Times New Roman" pitchFamily="18" charset="0"/>
                <a:cs typeface="Arial" pitchFamily="34" charset="0"/>
              </a:rPr>
              <a:t>Ритчи</a:t>
            </a:r>
            <a:r>
              <a:rPr lang="ru-RU" sz="1200" dirty="0">
                <a:ea typeface="Times New Roman" pitchFamily="18" charset="0"/>
                <a:cs typeface="Arial" pitchFamily="34" charset="0"/>
              </a:rPr>
              <a:t> был создан язык </a:t>
            </a:r>
            <a:r>
              <a:rPr lang="ru-RU" sz="1200" dirty="0" err="1">
                <a:ea typeface="Times New Roman" pitchFamily="18" charset="0"/>
                <a:cs typeface="Arial" pitchFamily="34" charset="0"/>
              </a:rPr>
              <a:t>Cи</a:t>
            </a:r>
            <a:r>
              <a:rPr lang="ru-RU" sz="1200" dirty="0">
                <a:ea typeface="Times New Roman" pitchFamily="18" charset="0"/>
                <a:cs typeface="Arial" pitchFamily="34" charset="0"/>
              </a:rPr>
              <a:t> (его предшественник носил имя "B"). В Университете Марселя Элейн </a:t>
            </a:r>
            <a:r>
              <a:rPr lang="ru-RU" sz="1200" dirty="0" err="1">
                <a:ea typeface="Times New Roman" pitchFamily="18" charset="0"/>
                <a:cs typeface="Arial" pitchFamily="34" charset="0"/>
              </a:rPr>
              <a:t>Колмерю</a:t>
            </a:r>
            <a:r>
              <a:rPr lang="ru-RU" sz="1200" dirty="0">
                <a:ea typeface="Times New Roman" pitchFamily="18" charset="0"/>
                <a:cs typeface="Arial" pitchFamily="34" charset="0"/>
              </a:rPr>
              <a:t> разработал </a:t>
            </a:r>
            <a:r>
              <a:rPr lang="ru-RU" sz="1200" dirty="0" err="1">
                <a:ea typeface="Times New Roman" pitchFamily="18" charset="0"/>
                <a:cs typeface="Arial" pitchFamily="34" charset="0"/>
              </a:rPr>
              <a:t>Prolog</a:t>
            </a:r>
            <a:r>
              <a:rPr lang="ru-RU" sz="1200" dirty="0">
                <a:ea typeface="Times New Roman" pitchFamily="18" charset="0"/>
                <a:cs typeface="Arial" pitchFamily="34" charset="0"/>
              </a:rPr>
              <a:t>, ставший первым популярным языком логического программирования. Появились компьютеры PDP 11/45 фирмы DEC. Стив Возняк построил и принялся продавать прямо в общежитии Университета Беркли свой нашумевший "Голубой ящик" (</a:t>
            </a:r>
            <a:r>
              <a:rPr lang="ru-RU" sz="1200" dirty="0" err="1">
                <a:ea typeface="Times New Roman" pitchFamily="18" charset="0"/>
                <a:cs typeface="Arial" pitchFamily="34" charset="0"/>
              </a:rPr>
              <a:t>blue</a:t>
            </a:r>
            <a:r>
              <a:rPr lang="ru-RU" sz="1200" dirty="0">
                <a:ea typeface="Times New Roman" pitchFamily="18" charset="0"/>
                <a:cs typeface="Arial" pitchFamily="34" charset="0"/>
              </a:rPr>
              <a:t> </a:t>
            </a:r>
            <a:r>
              <a:rPr lang="ru-RU" sz="1200" dirty="0" err="1">
                <a:ea typeface="Times New Roman" pitchFamily="18" charset="0"/>
                <a:cs typeface="Arial" pitchFamily="34" charset="0"/>
              </a:rPr>
              <a:t>box</a:t>
            </a:r>
            <a:r>
              <a:rPr lang="ru-RU" sz="1200" dirty="0">
                <a:ea typeface="Times New Roman" pitchFamily="18" charset="0"/>
                <a:cs typeface="Arial" pitchFamily="34" charset="0"/>
              </a:rPr>
              <a:t>) - тоновый генератор, который позволял делать бесплатные телефонные звонки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1973</a:t>
            </a:r>
            <a:r>
              <a:rPr lang="ru-RU" sz="1200" dirty="0">
                <a:ea typeface="Times New Roman" pitchFamily="18" charset="0"/>
                <a:cs typeface="Arial" pitchFamily="34" charset="0"/>
              </a:rPr>
              <a:t> В </a:t>
            </a:r>
            <a:r>
              <a:rPr lang="ru-RU" sz="1200" dirty="0" err="1">
                <a:ea typeface="Times New Roman" pitchFamily="18" charset="0"/>
                <a:cs typeface="Arial" pitchFamily="34" charset="0"/>
              </a:rPr>
              <a:t>Xerox</a:t>
            </a:r>
            <a:r>
              <a:rPr lang="ru-RU" sz="1200" dirty="0">
                <a:ea typeface="Times New Roman" pitchFamily="18" charset="0"/>
                <a:cs typeface="Arial" pitchFamily="34" charset="0"/>
              </a:rPr>
              <a:t> PARC разработан экспериментальный ПК, названный </a:t>
            </a:r>
            <a:r>
              <a:rPr lang="ru-RU" sz="1200" dirty="0" err="1">
                <a:ea typeface="Times New Roman" pitchFamily="18" charset="0"/>
                <a:cs typeface="Arial" pitchFamily="34" charset="0"/>
              </a:rPr>
              <a:t>Alto</a:t>
            </a:r>
            <a:r>
              <a:rPr lang="ru-RU" sz="1200" dirty="0">
                <a:ea typeface="Times New Roman" pitchFamily="18" charset="0"/>
                <a:cs typeface="Arial" pitchFamily="34" charset="0"/>
              </a:rPr>
              <a:t>, в котором применялась мышь, </a:t>
            </a:r>
            <a:r>
              <a:rPr lang="ru-RU" sz="1200" dirty="0" err="1">
                <a:ea typeface="Times New Roman" pitchFamily="18" charset="0"/>
                <a:cs typeface="Arial" pitchFamily="34" charset="0"/>
              </a:rPr>
              <a:t>Ethernet</a:t>
            </a:r>
            <a:r>
              <a:rPr lang="ru-RU" sz="1200" dirty="0">
                <a:ea typeface="Times New Roman" pitchFamily="18" charset="0"/>
                <a:cs typeface="Arial" pitchFamily="34" charset="0"/>
              </a:rPr>
              <a:t> и графический интерфейс пользователя В </a:t>
            </a:r>
            <a:r>
              <a:rPr lang="ru-RU" sz="1200" dirty="0" err="1">
                <a:ea typeface="Times New Roman" pitchFamily="18" charset="0"/>
                <a:cs typeface="Arial" pitchFamily="34" charset="0"/>
              </a:rPr>
              <a:t>Стэнфордском</a:t>
            </a:r>
            <a:r>
              <a:rPr lang="ru-RU" sz="1200" dirty="0">
                <a:ea typeface="Times New Roman" pitchFamily="18" charset="0"/>
                <a:cs typeface="Arial" pitchFamily="34" charset="0"/>
              </a:rPr>
              <a:t> Университете под руководством </a:t>
            </a:r>
            <a:r>
              <a:rPr lang="ru-RU" sz="1200" dirty="0" err="1">
                <a:ea typeface="Times New Roman" pitchFamily="18" charset="0"/>
                <a:cs typeface="Arial" pitchFamily="34" charset="0"/>
              </a:rPr>
              <a:t>Винтона</a:t>
            </a:r>
            <a:r>
              <a:rPr lang="ru-RU" sz="1200" dirty="0">
                <a:ea typeface="Times New Roman" pitchFamily="18" charset="0"/>
                <a:cs typeface="Arial" pitchFamily="34" charset="0"/>
              </a:rPr>
              <a:t> </a:t>
            </a:r>
            <a:r>
              <a:rPr lang="ru-RU" sz="1200" dirty="0" err="1">
                <a:ea typeface="Times New Roman" pitchFamily="18" charset="0"/>
                <a:cs typeface="Arial" pitchFamily="34" charset="0"/>
              </a:rPr>
              <a:t>Серфа</a:t>
            </a:r>
            <a:r>
              <a:rPr lang="ru-RU" sz="1200" dirty="0">
                <a:ea typeface="Times New Roman" pitchFamily="18" charset="0"/>
                <a:cs typeface="Arial" pitchFamily="34" charset="0"/>
              </a:rPr>
              <a:t> началась работа над </a:t>
            </a:r>
            <a:r>
              <a:rPr lang="ru-RU" sz="1200" dirty="0" err="1">
                <a:ea typeface="Times New Roman" pitchFamily="18" charset="0"/>
                <a:cs typeface="Arial" pitchFamily="34" charset="0"/>
              </a:rPr>
              <a:t>Transmission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Control</a:t>
            </a:r>
            <a:r>
              <a:rPr lang="ru-RU" sz="1200" dirty="0">
                <a:ea typeface="Times New Roman" pitchFamily="18" charset="0"/>
                <a:cs typeface="Arial" pitchFamily="34" charset="0"/>
              </a:rPr>
              <a:t> </a:t>
            </a:r>
            <a:r>
              <a:rPr lang="ru-RU" sz="1200" dirty="0" err="1">
                <a:ea typeface="Times New Roman" pitchFamily="18" charset="0"/>
                <a:cs typeface="Arial" pitchFamily="34" charset="0"/>
              </a:rPr>
              <a:t>Protocol</a:t>
            </a:r>
            <a:r>
              <a:rPr lang="ru-RU" sz="1200" dirty="0">
                <a:ea typeface="Times New Roman" pitchFamily="18" charset="0"/>
                <a:cs typeface="Arial" pitchFamily="34" charset="0"/>
              </a:rPr>
              <a:t> (TCP)</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1974</a:t>
            </a:r>
            <a:r>
              <a:rPr lang="ru-RU" sz="1200" dirty="0">
                <a:ea typeface="Times New Roman" pitchFamily="18" charset="0"/>
                <a:cs typeface="Arial" pitchFamily="34" charset="0"/>
              </a:rPr>
              <a:t> Чарльз </a:t>
            </a:r>
            <a:r>
              <a:rPr lang="ru-RU" sz="1200" dirty="0" err="1">
                <a:ea typeface="Times New Roman" pitchFamily="18" charset="0"/>
                <a:cs typeface="Arial" pitchFamily="34" charset="0"/>
              </a:rPr>
              <a:t>Симони</a:t>
            </a:r>
            <a:r>
              <a:rPr lang="ru-RU" sz="1200" dirty="0">
                <a:ea typeface="Times New Roman" pitchFamily="18" charset="0"/>
                <a:cs typeface="Arial" pitchFamily="34" charset="0"/>
              </a:rPr>
              <a:t> в центре </a:t>
            </a:r>
            <a:r>
              <a:rPr lang="ru-RU" sz="1200" dirty="0" err="1">
                <a:ea typeface="Times New Roman" pitchFamily="18" charset="0"/>
                <a:cs typeface="Arial" pitchFamily="34" charset="0"/>
              </a:rPr>
              <a:t>Xerox</a:t>
            </a:r>
            <a:r>
              <a:rPr lang="ru-RU" sz="1200" dirty="0">
                <a:ea typeface="Times New Roman" pitchFamily="18" charset="0"/>
                <a:cs typeface="Arial" pitchFamily="34" charset="0"/>
              </a:rPr>
              <a:t> PARC написал первое приложение с использованием принципа WYSIWYG (</a:t>
            </a:r>
            <a:r>
              <a:rPr lang="ru-RU" sz="1200" dirty="0" err="1">
                <a:ea typeface="Times New Roman" pitchFamily="18" charset="0"/>
                <a:cs typeface="Arial" pitchFamily="34" charset="0"/>
              </a:rPr>
              <a:t>What</a:t>
            </a:r>
            <a:r>
              <a:rPr lang="ru-RU" sz="1200" dirty="0">
                <a:ea typeface="Times New Roman" pitchFamily="18" charset="0"/>
                <a:cs typeface="Arial" pitchFamily="34" charset="0"/>
              </a:rPr>
              <a:t> </a:t>
            </a:r>
            <a:r>
              <a:rPr lang="ru-RU" sz="1200" dirty="0" err="1">
                <a:ea typeface="Times New Roman" pitchFamily="18" charset="0"/>
                <a:cs typeface="Arial" pitchFamily="34" charset="0"/>
              </a:rPr>
              <a:t>You</a:t>
            </a:r>
            <a:r>
              <a:rPr lang="ru-RU" sz="1200" dirty="0">
                <a:ea typeface="Times New Roman" pitchFamily="18" charset="0"/>
                <a:cs typeface="Arial" pitchFamily="34" charset="0"/>
              </a:rPr>
              <a:t> </a:t>
            </a:r>
            <a:r>
              <a:rPr lang="ru-RU" sz="1200" dirty="0" err="1">
                <a:ea typeface="Times New Roman" pitchFamily="18" charset="0"/>
                <a:cs typeface="Arial" pitchFamily="34" charset="0"/>
              </a:rPr>
              <a:t>See</a:t>
            </a:r>
            <a:r>
              <a:rPr lang="ru-RU" sz="1200" dirty="0">
                <a:ea typeface="Times New Roman" pitchFamily="18" charset="0"/>
                <a:cs typeface="Arial" pitchFamily="34" charset="0"/>
              </a:rPr>
              <a:t> </a:t>
            </a:r>
            <a:r>
              <a:rPr lang="ru-RU" sz="1200" dirty="0" err="1">
                <a:ea typeface="Times New Roman" pitchFamily="18" charset="0"/>
                <a:cs typeface="Arial" pitchFamily="34" charset="0"/>
              </a:rPr>
              <a:t>Is</a:t>
            </a:r>
            <a:r>
              <a:rPr lang="ru-RU" sz="1200" dirty="0">
                <a:ea typeface="Times New Roman" pitchFamily="18" charset="0"/>
                <a:cs typeface="Arial" pitchFamily="34" charset="0"/>
              </a:rPr>
              <a:t> </a:t>
            </a:r>
            <a:r>
              <a:rPr lang="ru-RU" sz="1200" dirty="0" err="1">
                <a:ea typeface="Times New Roman" pitchFamily="18" charset="0"/>
                <a:cs typeface="Arial" pitchFamily="34" charset="0"/>
              </a:rPr>
              <a:t>What</a:t>
            </a:r>
            <a:r>
              <a:rPr lang="ru-RU" sz="1200" dirty="0">
                <a:ea typeface="Times New Roman" pitchFamily="18" charset="0"/>
                <a:cs typeface="Arial" pitchFamily="34" charset="0"/>
              </a:rPr>
              <a:t> </a:t>
            </a:r>
            <a:r>
              <a:rPr lang="ru-RU" sz="1200" dirty="0" err="1">
                <a:ea typeface="Times New Roman" pitchFamily="18" charset="0"/>
                <a:cs typeface="Arial" pitchFamily="34" charset="0"/>
              </a:rPr>
              <a:t>You</a:t>
            </a:r>
            <a:r>
              <a:rPr lang="ru-RU" sz="1200" dirty="0">
                <a:ea typeface="Times New Roman" pitchFamily="18" charset="0"/>
                <a:cs typeface="Arial" pitchFamily="34" charset="0"/>
              </a:rPr>
              <a:t> </a:t>
            </a:r>
            <a:r>
              <a:rPr lang="ru-RU" sz="1200" dirty="0" err="1">
                <a:ea typeface="Times New Roman" pitchFamily="18" charset="0"/>
                <a:cs typeface="Arial" pitchFamily="34" charset="0"/>
              </a:rPr>
              <a:t>Get</a:t>
            </a:r>
            <a:r>
              <a:rPr lang="ru-RU" sz="1200" dirty="0">
                <a:ea typeface="Times New Roman" pitchFamily="18" charset="0"/>
                <a:cs typeface="Arial" pitchFamily="34" charset="0"/>
              </a:rPr>
              <a:t>)</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1975</a:t>
            </a:r>
            <a:r>
              <a:rPr lang="ru-RU" sz="1200" dirty="0">
                <a:ea typeface="Times New Roman" pitchFamily="18" charset="0"/>
                <a:cs typeface="Arial" pitchFamily="34" charset="0"/>
              </a:rPr>
              <a:t> Первый ПК - </a:t>
            </a:r>
            <a:r>
              <a:rPr lang="ru-RU" sz="1200" dirty="0" err="1">
                <a:ea typeface="Times New Roman" pitchFamily="18" charset="0"/>
                <a:cs typeface="Arial" pitchFamily="34" charset="0"/>
              </a:rPr>
              <a:t>Altair</a:t>
            </a:r>
            <a:r>
              <a:rPr lang="ru-RU" sz="1200" dirty="0">
                <a:ea typeface="Times New Roman" pitchFamily="18" charset="0"/>
                <a:cs typeface="Arial" pitchFamily="34" charset="0"/>
              </a:rPr>
              <a:t> 8800, доступный для потребителя в виде комплекта компонентов, появился на обложке январского выпуска журнала </a:t>
            </a:r>
            <a:r>
              <a:rPr lang="ru-RU" sz="1200" dirty="0" err="1">
                <a:ea typeface="Times New Roman" pitchFamily="18" charset="0"/>
                <a:cs typeface="Arial" pitchFamily="34" charset="0"/>
              </a:rPr>
              <a:t>Popular</a:t>
            </a:r>
            <a:r>
              <a:rPr lang="ru-RU" sz="1200" dirty="0">
                <a:ea typeface="Times New Roman" pitchFamily="18" charset="0"/>
                <a:cs typeface="Arial" pitchFamily="34" charset="0"/>
              </a:rPr>
              <a:t> </a:t>
            </a:r>
            <a:r>
              <a:rPr lang="ru-RU" sz="1200" dirty="0" err="1">
                <a:ea typeface="Times New Roman" pitchFamily="18" charset="0"/>
                <a:cs typeface="Arial" pitchFamily="34" charset="0"/>
              </a:rPr>
              <a:t>Electronic</a:t>
            </a:r>
            <a:r>
              <a:rPr lang="ru-RU" sz="1200" dirty="0">
                <a:ea typeface="Times New Roman" pitchFamily="18" charset="0"/>
                <a:cs typeface="Arial" pitchFamily="34" charset="0"/>
              </a:rPr>
              <a:t> В IBM Джон Кокке начал работу над проектом 801 с целью создания миникомпьютера на архитектуре, названной позже RISC Фредерик Брукс опубликовал книгу "Мифический Человеко-месяц" ("</a:t>
            </a:r>
            <a:r>
              <a:rPr lang="ru-RU" sz="1200" dirty="0" err="1">
                <a:ea typeface="Times New Roman" pitchFamily="18" charset="0"/>
                <a:cs typeface="Arial" pitchFamily="34" charset="0"/>
              </a:rPr>
              <a:t>The</a:t>
            </a:r>
            <a:r>
              <a:rPr lang="ru-RU" sz="1200" dirty="0">
                <a:ea typeface="Times New Roman" pitchFamily="18" charset="0"/>
                <a:cs typeface="Arial" pitchFamily="34" charset="0"/>
              </a:rPr>
              <a:t> </a:t>
            </a:r>
            <a:r>
              <a:rPr lang="ru-RU" sz="1200" dirty="0" err="1">
                <a:ea typeface="Times New Roman" pitchFamily="18" charset="0"/>
                <a:cs typeface="Arial" pitchFamily="34" charset="0"/>
              </a:rPr>
              <a:t>Mythical</a:t>
            </a:r>
            <a:r>
              <a:rPr lang="ru-RU" sz="1200" dirty="0">
                <a:ea typeface="Times New Roman" pitchFamily="18" charset="0"/>
                <a:cs typeface="Arial" pitchFamily="34" charset="0"/>
              </a:rPr>
              <a:t> </a:t>
            </a:r>
            <a:r>
              <a:rPr lang="ru-RU" sz="1200" dirty="0" err="1">
                <a:ea typeface="Times New Roman" pitchFamily="18" charset="0"/>
                <a:cs typeface="Arial" pitchFamily="34" charset="0"/>
              </a:rPr>
              <a:t>Man</a:t>
            </a:r>
            <a:r>
              <a:rPr lang="ru-RU" sz="1200" dirty="0">
                <a:ea typeface="Times New Roman" pitchFamily="18" charset="0"/>
                <a:cs typeface="Arial" pitchFamily="34" charset="0"/>
              </a:rPr>
              <a:t> </a:t>
            </a:r>
            <a:r>
              <a:rPr lang="ru-RU" sz="1200" dirty="0" err="1">
                <a:ea typeface="Times New Roman" pitchFamily="18" charset="0"/>
                <a:cs typeface="Arial" pitchFamily="34" charset="0"/>
              </a:rPr>
              <a:t>Month</a:t>
            </a:r>
            <a:r>
              <a:rPr lang="ru-RU" sz="1200" dirty="0">
                <a:ea typeface="Times New Roman" pitchFamily="18" charset="0"/>
                <a:cs typeface="Arial" pitchFamily="34" charset="0"/>
              </a:rPr>
              <a:t>"), в которой охарактеризовал разработку ПО как "жестокую схватку с ужасным чудовищем в яме со смолой". Один из выводов - "если проект не укладывается в сроки, то добавление новых разработчиков лишь усугубит положение"</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1976</a:t>
            </a:r>
            <a:r>
              <a:rPr lang="ru-RU" sz="1200" dirty="0">
                <a:ea typeface="Times New Roman" pitchFamily="18" charset="0"/>
                <a:cs typeface="Arial" pitchFamily="34" charset="0"/>
              </a:rPr>
              <a:t> Фирма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a:t>
            </a:r>
            <a:r>
              <a:rPr lang="ru-RU" sz="1200" dirty="0" err="1">
                <a:ea typeface="Times New Roman" pitchFamily="18" charset="0"/>
                <a:cs typeface="Arial" pitchFamily="34" charset="0"/>
              </a:rPr>
              <a:t>Research</a:t>
            </a:r>
            <a:r>
              <a:rPr lang="ru-RU" sz="1200" dirty="0">
                <a:ea typeface="Times New Roman" pitchFamily="18" charset="0"/>
                <a:cs typeface="Arial" pitchFamily="34" charset="0"/>
              </a:rPr>
              <a:t> выпустила Cray-1 - первый суперкомпьютер с векторной архитектурой Гэри </a:t>
            </a:r>
            <a:r>
              <a:rPr lang="ru-RU" sz="1200" dirty="0" err="1">
                <a:ea typeface="Times New Roman" pitchFamily="18" charset="0"/>
                <a:cs typeface="Arial" pitchFamily="34" charset="0"/>
              </a:rPr>
              <a:t>Килдэлл</a:t>
            </a:r>
            <a:r>
              <a:rPr lang="ru-RU" sz="1200" dirty="0">
                <a:ea typeface="Times New Roman" pitchFamily="18" charset="0"/>
                <a:cs typeface="Arial" pitchFamily="34" charset="0"/>
              </a:rPr>
              <a:t> разработал операционную систему CP/M для 8-разрядных ПК Стив Джобс и Стив Возняк спроектировали и построили - на основе монтажных плат - компьютер </a:t>
            </a:r>
            <a:r>
              <a:rPr lang="ru-RU" sz="1200" dirty="0" err="1">
                <a:ea typeface="Times New Roman" pitchFamily="18" charset="0"/>
                <a:cs typeface="Arial" pitchFamily="34" charset="0"/>
              </a:rPr>
              <a:t>Apple</a:t>
            </a:r>
            <a:r>
              <a:rPr lang="ru-RU" sz="1200" dirty="0">
                <a:ea typeface="Times New Roman" pitchFamily="18" charset="0"/>
                <a:cs typeface="Arial" pitchFamily="34" charset="0"/>
              </a:rPr>
              <a:t> 1</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1977</a:t>
            </a:r>
            <a:r>
              <a:rPr lang="ru-RU" sz="1200" dirty="0">
                <a:ea typeface="Times New Roman" pitchFamily="18" charset="0"/>
                <a:cs typeface="Arial" pitchFamily="34" charset="0"/>
              </a:rPr>
              <a:t> Стив Джобс и Стив Возняк 3 января учредили </a:t>
            </a:r>
            <a:r>
              <a:rPr lang="ru-RU" sz="1200" dirty="0" err="1">
                <a:ea typeface="Times New Roman" pitchFamily="18" charset="0"/>
                <a:cs typeface="Arial" pitchFamily="34" charset="0"/>
              </a:rPr>
              <a:t>Apple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весной объявлено о компьютере </a:t>
            </a:r>
            <a:r>
              <a:rPr lang="ru-RU" sz="1200" dirty="0" err="1">
                <a:ea typeface="Times New Roman" pitchFamily="18" charset="0"/>
                <a:cs typeface="Arial" pitchFamily="34" charset="0"/>
              </a:rPr>
              <a:t>Apple</a:t>
            </a:r>
            <a:r>
              <a:rPr lang="ru-RU" sz="1200" dirty="0">
                <a:ea typeface="Times New Roman" pitchFamily="18" charset="0"/>
                <a:cs typeface="Arial" pitchFamily="34" charset="0"/>
              </a:rPr>
              <a:t> II, который стал своего рода эталоном для персональных компьютеров Билл Гейтс и Пол Аллен основали </a:t>
            </a:r>
            <a:r>
              <a:rPr lang="ru-RU" sz="1200" dirty="0" err="1">
                <a:ea typeface="Times New Roman" pitchFamily="18" charset="0"/>
                <a:cs typeface="Arial" pitchFamily="34" charset="0"/>
              </a:rPr>
              <a:t>Microsoft</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1978</a:t>
            </a:r>
            <a:r>
              <a:rPr lang="ru-RU" sz="1200" dirty="0">
                <a:ea typeface="Times New Roman" pitchFamily="18" charset="0"/>
                <a:cs typeface="Arial" pitchFamily="34" charset="0"/>
              </a:rPr>
              <a:t> DEC выпустила VAX 11/780 - 32-разрядный компьютер, ставший популярным в научных и технических приложениях</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1979</a:t>
            </a:r>
            <a:r>
              <a:rPr lang="ru-RU" sz="1200" dirty="0">
                <a:ea typeface="Times New Roman" pitchFamily="18" charset="0"/>
                <a:cs typeface="Arial" pitchFamily="34" charset="0"/>
              </a:rPr>
              <a:t> </a:t>
            </a:r>
            <a:r>
              <a:rPr lang="ru-RU" sz="1200" dirty="0" err="1">
                <a:ea typeface="Times New Roman" pitchFamily="18" charset="0"/>
                <a:cs typeface="Arial" pitchFamily="34" charset="0"/>
              </a:rPr>
              <a:t>Motorola</a:t>
            </a:r>
            <a:r>
              <a:rPr lang="ru-RU" sz="1200" dirty="0">
                <a:ea typeface="Times New Roman" pitchFamily="18" charset="0"/>
                <a:cs typeface="Arial" pitchFamily="34" charset="0"/>
              </a:rPr>
              <a:t> выпустила микропроцессор 68000, который позднее поддержал компьютеры </a:t>
            </a:r>
            <a:r>
              <a:rPr lang="ru-RU" sz="1200" dirty="0" err="1">
                <a:ea typeface="Times New Roman" pitchFamily="18" charset="0"/>
                <a:cs typeface="Arial" pitchFamily="34" charset="0"/>
              </a:rPr>
              <a:t>Macintosh</a:t>
            </a:r>
            <a:r>
              <a:rPr lang="ru-RU" sz="1200" dirty="0">
                <a:ea typeface="Times New Roman" pitchFamily="18" charset="0"/>
                <a:cs typeface="Arial" pitchFamily="34" charset="0"/>
              </a:rPr>
              <a:t> В результате разработок </a:t>
            </a:r>
            <a:r>
              <a:rPr lang="ru-RU" sz="1200" dirty="0" err="1">
                <a:ea typeface="Times New Roman" pitchFamily="18" charset="0"/>
                <a:cs typeface="Arial" pitchFamily="34" charset="0"/>
              </a:rPr>
              <a:t>Sony</a:t>
            </a:r>
            <a:r>
              <a:rPr lang="ru-RU" sz="1200" dirty="0">
                <a:ea typeface="Times New Roman" pitchFamily="18" charset="0"/>
                <a:cs typeface="Arial" pitchFamily="34" charset="0"/>
              </a:rPr>
              <a:t> и </a:t>
            </a:r>
            <a:r>
              <a:rPr lang="ru-RU" sz="1200" dirty="0" err="1">
                <a:ea typeface="Times New Roman" pitchFamily="18" charset="0"/>
                <a:cs typeface="Arial" pitchFamily="34" charset="0"/>
              </a:rPr>
              <a:t>Philips</a:t>
            </a:r>
            <a:r>
              <a:rPr lang="ru-RU" sz="1200" dirty="0">
                <a:ea typeface="Times New Roman" pitchFamily="18" charset="0"/>
                <a:cs typeface="Arial" pitchFamily="34" charset="0"/>
              </a:rPr>
              <a:t> появились цифровые </a:t>
            </a:r>
            <a:r>
              <a:rPr lang="ru-RU" sz="1200" dirty="0" smtClean="0">
                <a:ea typeface="Times New Roman" pitchFamily="18" charset="0"/>
                <a:cs typeface="Arial" pitchFamily="34" charset="0"/>
              </a:rPr>
              <a:t>видеодиски</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575729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920880" cy="576064"/>
          </a:xfrm>
        </p:spPr>
        <p:txBody>
          <a:bodyPr>
            <a:noAutofit/>
          </a:bodyPr>
          <a:lstStyle/>
          <a:p>
            <a:r>
              <a:rPr lang="ru-RU" sz="3200" dirty="0"/>
              <a:t>Зачётные единицы</a:t>
            </a:r>
          </a:p>
        </p:txBody>
      </p:sp>
      <p:sp>
        <p:nvSpPr>
          <p:cNvPr id="3" name="Объект 2"/>
          <p:cNvSpPr>
            <a:spLocks noGrp="1"/>
          </p:cNvSpPr>
          <p:nvPr>
            <p:ph idx="1"/>
          </p:nvPr>
        </p:nvSpPr>
        <p:spPr>
          <a:xfrm>
            <a:off x="824186" y="1196752"/>
            <a:ext cx="7492230" cy="4824536"/>
          </a:xfrm>
        </p:spPr>
        <p:txBody>
          <a:bodyPr anchor="t" anchorCtr="0">
            <a:noAutofit/>
          </a:bodyPr>
          <a:lstStyle/>
          <a:p>
            <a:r>
              <a:rPr lang="ru-RU" sz="1100" b="1" dirty="0">
                <a:solidFill>
                  <a:schemeClr val="tx1"/>
                </a:solidFill>
              </a:rPr>
              <a:t>Моделирование как метод познания.</a:t>
            </a:r>
            <a:r>
              <a:rPr lang="ru-RU" sz="1100" dirty="0">
                <a:solidFill>
                  <a:schemeClr val="tx1"/>
                </a:solidFill>
              </a:rPr>
              <a:t> </a:t>
            </a:r>
          </a:p>
          <a:p>
            <a:r>
              <a:rPr lang="ru-RU" sz="1100" b="1" dirty="0">
                <a:solidFill>
                  <a:schemeClr val="tx1"/>
                </a:solidFill>
              </a:rPr>
              <a:t>Классификация и формы представления моделей. </a:t>
            </a:r>
            <a:endParaRPr lang="ru-RU" sz="1100" dirty="0">
              <a:solidFill>
                <a:schemeClr val="tx1"/>
              </a:solidFill>
            </a:endParaRPr>
          </a:p>
          <a:p>
            <a:r>
              <a:rPr lang="ru-RU" sz="1100" b="1" dirty="0">
                <a:solidFill>
                  <a:schemeClr val="tx1"/>
                </a:solidFill>
              </a:rPr>
              <a:t>Методы и технологии моделирования.  </a:t>
            </a:r>
            <a:endParaRPr lang="ru-RU" sz="1100" dirty="0">
              <a:solidFill>
                <a:schemeClr val="tx1"/>
              </a:solidFill>
            </a:endParaRPr>
          </a:p>
          <a:p>
            <a:r>
              <a:rPr lang="ru-RU" sz="1100" b="1" dirty="0">
                <a:solidFill>
                  <a:schemeClr val="tx1"/>
                </a:solidFill>
              </a:rPr>
              <a:t>Информационная модель объекта</a:t>
            </a:r>
            <a:r>
              <a:rPr lang="ru-RU" sz="1100" dirty="0">
                <a:solidFill>
                  <a:schemeClr val="tx1"/>
                </a:solidFill>
              </a:rPr>
              <a:t>. </a:t>
            </a:r>
          </a:p>
          <a:p>
            <a:r>
              <a:rPr lang="ru-RU" sz="1100" b="1" dirty="0">
                <a:solidFill>
                  <a:schemeClr val="tx1"/>
                </a:solidFill>
              </a:rPr>
              <a:t>Алгоритм и его свойства</a:t>
            </a:r>
            <a:r>
              <a:rPr lang="ru-RU" sz="1100" dirty="0">
                <a:solidFill>
                  <a:schemeClr val="tx1"/>
                </a:solidFill>
              </a:rPr>
              <a:t>. </a:t>
            </a:r>
            <a:r>
              <a:rPr lang="ru-RU" sz="1100" b="1" dirty="0">
                <a:solidFill>
                  <a:schemeClr val="tx1"/>
                </a:solidFill>
              </a:rPr>
              <a:t>Способы записи алгоритмов</a:t>
            </a:r>
            <a:r>
              <a:rPr lang="ru-RU" sz="1100" dirty="0">
                <a:solidFill>
                  <a:schemeClr val="tx1"/>
                </a:solidFill>
              </a:rPr>
              <a:t>. </a:t>
            </a:r>
          </a:p>
          <a:p>
            <a:r>
              <a:rPr lang="ru-RU" sz="1100" b="1" dirty="0">
                <a:solidFill>
                  <a:schemeClr val="tx1"/>
                </a:solidFill>
              </a:rPr>
              <a:t>Линейная алгоритмическая структура</a:t>
            </a:r>
            <a:r>
              <a:rPr lang="ru-RU" sz="1100" dirty="0">
                <a:solidFill>
                  <a:schemeClr val="tx1"/>
                </a:solidFill>
              </a:rPr>
              <a:t>. </a:t>
            </a:r>
          </a:p>
          <a:p>
            <a:r>
              <a:rPr lang="ru-RU" sz="1100" b="1" dirty="0">
                <a:solidFill>
                  <a:schemeClr val="tx1"/>
                </a:solidFill>
              </a:rPr>
              <a:t>Разветвляющаяся алгоритмическая структура</a:t>
            </a:r>
            <a:r>
              <a:rPr lang="ru-RU" sz="1100" dirty="0">
                <a:solidFill>
                  <a:schemeClr val="tx1"/>
                </a:solidFill>
              </a:rPr>
              <a:t>. </a:t>
            </a:r>
          </a:p>
          <a:p>
            <a:r>
              <a:rPr lang="ru-RU" sz="1100" b="1" dirty="0">
                <a:solidFill>
                  <a:schemeClr val="tx1"/>
                </a:solidFill>
              </a:rPr>
              <a:t>Циклические алгоритмические структуры</a:t>
            </a:r>
            <a:r>
              <a:rPr lang="ru-RU" sz="1100" dirty="0">
                <a:solidFill>
                  <a:schemeClr val="tx1"/>
                </a:solidFill>
              </a:rPr>
              <a:t>. </a:t>
            </a:r>
          </a:p>
          <a:p>
            <a:r>
              <a:rPr lang="ru-RU" sz="1100" b="1" dirty="0">
                <a:solidFill>
                  <a:schemeClr val="tx1"/>
                </a:solidFill>
              </a:rPr>
              <a:t>Основные операторы циклов и ветвления</a:t>
            </a:r>
            <a:r>
              <a:rPr lang="ru-RU" sz="1100" dirty="0">
                <a:solidFill>
                  <a:schemeClr val="tx1"/>
                </a:solidFill>
              </a:rPr>
              <a:t>. </a:t>
            </a:r>
          </a:p>
          <a:p>
            <a:r>
              <a:rPr lang="ru-RU" sz="1100" b="1" dirty="0">
                <a:solidFill>
                  <a:schemeClr val="tx1"/>
                </a:solidFill>
              </a:rPr>
              <a:t>Типовые алгоритмы</a:t>
            </a:r>
            <a:r>
              <a:rPr lang="ru-RU" sz="1100" dirty="0">
                <a:solidFill>
                  <a:schemeClr val="tx1"/>
                </a:solidFill>
              </a:rPr>
              <a:t>. </a:t>
            </a:r>
          </a:p>
          <a:p>
            <a:r>
              <a:rPr lang="ru-RU" sz="1100" b="1" dirty="0">
                <a:solidFill>
                  <a:schemeClr val="tx1"/>
                </a:solidFill>
              </a:rPr>
              <a:t>Трансляция, компиляция и интерпретация. </a:t>
            </a:r>
            <a:endParaRPr lang="ru-RU" sz="1100" dirty="0">
              <a:solidFill>
                <a:schemeClr val="tx1"/>
              </a:solidFill>
            </a:endParaRPr>
          </a:p>
          <a:p>
            <a:r>
              <a:rPr lang="ru-RU" sz="1100" b="1" dirty="0">
                <a:solidFill>
                  <a:schemeClr val="tx1"/>
                </a:solidFill>
              </a:rPr>
              <a:t>Эволюция и классификация языков программирования.</a:t>
            </a:r>
            <a:r>
              <a:rPr lang="ru-RU" sz="1100" dirty="0">
                <a:solidFill>
                  <a:schemeClr val="tx1"/>
                </a:solidFill>
              </a:rPr>
              <a:t>  </a:t>
            </a:r>
          </a:p>
          <a:p>
            <a:r>
              <a:rPr lang="ru-RU" sz="1100" b="1" dirty="0">
                <a:solidFill>
                  <a:schemeClr val="tx1"/>
                </a:solidFill>
              </a:rPr>
              <a:t>Интегрированные среды программирования.</a:t>
            </a:r>
            <a:r>
              <a:rPr lang="ru-RU" sz="1100" dirty="0">
                <a:solidFill>
                  <a:schemeClr val="tx1"/>
                </a:solidFill>
              </a:rPr>
              <a:t> </a:t>
            </a:r>
          </a:p>
          <a:p>
            <a:r>
              <a:rPr lang="ru-RU" sz="1100" b="1" dirty="0">
                <a:solidFill>
                  <a:schemeClr val="tx1"/>
                </a:solidFill>
              </a:rPr>
              <a:t>Этапы решения задач на компьютерах.</a:t>
            </a:r>
            <a:r>
              <a:rPr lang="ru-RU" sz="1100" dirty="0">
                <a:solidFill>
                  <a:schemeClr val="tx1"/>
                </a:solidFill>
              </a:rPr>
              <a:t> </a:t>
            </a:r>
          </a:p>
          <a:p>
            <a:r>
              <a:rPr lang="ru-RU" sz="1100" b="1" dirty="0">
                <a:solidFill>
                  <a:schemeClr val="tx1"/>
                </a:solidFill>
              </a:rPr>
              <a:t>Структурное программирование.</a:t>
            </a:r>
            <a:r>
              <a:rPr lang="ru-RU" sz="1100" dirty="0">
                <a:solidFill>
                  <a:schemeClr val="tx1"/>
                </a:solidFill>
              </a:rPr>
              <a:t> </a:t>
            </a:r>
          </a:p>
          <a:p>
            <a:r>
              <a:rPr lang="ru-RU" sz="1100" b="1" dirty="0">
                <a:solidFill>
                  <a:schemeClr val="tx1"/>
                </a:solidFill>
              </a:rPr>
              <a:t>Объектно-ориентированное программирование</a:t>
            </a:r>
            <a:r>
              <a:rPr lang="ru-RU" sz="1100" dirty="0">
                <a:solidFill>
                  <a:schemeClr val="tx1"/>
                </a:solidFill>
              </a:rPr>
              <a:t>.  </a:t>
            </a:r>
          </a:p>
          <a:p>
            <a:r>
              <a:rPr lang="ru-RU" sz="1100" b="1" dirty="0">
                <a:solidFill>
                  <a:schemeClr val="tx1"/>
                </a:solidFill>
              </a:rPr>
              <a:t>Общее понятие о базах данных (БД)</a:t>
            </a:r>
            <a:r>
              <a:rPr lang="ru-RU" sz="1100" dirty="0">
                <a:solidFill>
                  <a:schemeClr val="tx1"/>
                </a:solidFill>
              </a:rPr>
              <a:t>. </a:t>
            </a:r>
          </a:p>
          <a:p>
            <a:r>
              <a:rPr lang="ru-RU" sz="1100" b="1" dirty="0">
                <a:solidFill>
                  <a:schemeClr val="tx1"/>
                </a:solidFill>
              </a:rPr>
              <a:t>Модели данных в информационных системах</a:t>
            </a:r>
            <a:r>
              <a:rPr lang="ru-RU" sz="1100" dirty="0">
                <a:solidFill>
                  <a:schemeClr val="tx1"/>
                </a:solidFill>
              </a:rPr>
              <a:t>. </a:t>
            </a:r>
            <a:r>
              <a:rPr lang="ru-RU" sz="1100" b="1" dirty="0">
                <a:solidFill>
                  <a:schemeClr val="tx1"/>
                </a:solidFill>
              </a:rPr>
              <a:t>Реляционная модель базы данных</a:t>
            </a:r>
            <a:r>
              <a:rPr lang="ru-RU" sz="1100" dirty="0">
                <a:solidFill>
                  <a:schemeClr val="tx1"/>
                </a:solidFill>
              </a:rPr>
              <a:t>. </a:t>
            </a:r>
          </a:p>
          <a:p>
            <a:r>
              <a:rPr lang="ru-RU" sz="1100" b="1" dirty="0">
                <a:solidFill>
                  <a:schemeClr val="tx1"/>
                </a:solidFill>
              </a:rPr>
              <a:t>Основные операции с данными</a:t>
            </a:r>
            <a:r>
              <a:rPr lang="ru-RU" sz="1100" dirty="0">
                <a:solidFill>
                  <a:schemeClr val="tx1"/>
                </a:solidFill>
              </a:rPr>
              <a:t>. </a:t>
            </a:r>
          </a:p>
          <a:p>
            <a:r>
              <a:rPr lang="ru-RU" sz="1100" b="1" dirty="0">
                <a:solidFill>
                  <a:schemeClr val="tx1"/>
                </a:solidFill>
              </a:rPr>
              <a:t>Назначение и основы использования систем искусственного интеллекта. </a:t>
            </a:r>
          </a:p>
          <a:p>
            <a:endParaRPr lang="ru-RU" sz="1100" dirty="0">
              <a:solidFill>
                <a:schemeClr val="tx1"/>
              </a:solidFill>
            </a:endParaRPr>
          </a:p>
        </p:txBody>
      </p:sp>
      <p:sp>
        <p:nvSpPr>
          <p:cNvPr id="4" name="Номер слайда 3"/>
          <p:cNvSpPr>
            <a:spLocks noGrp="1"/>
          </p:cNvSpPr>
          <p:nvPr>
            <p:ph type="sldNum" sz="quarter" idx="12"/>
          </p:nvPr>
        </p:nvSpPr>
        <p:spPr>
          <a:xfrm>
            <a:off x="8362900" y="6477223"/>
            <a:ext cx="762000" cy="365125"/>
          </a:xfrm>
        </p:spPr>
        <p:txBody>
          <a:bodyPr/>
          <a:lstStyle/>
          <a:p>
            <a:fld id="{B19B0651-EE4F-4900-A07F-96A6BFA9D0F0}" type="slidenum">
              <a:rPr lang="ru-RU" smtClean="0"/>
              <a:t>3</a:t>
            </a:fld>
            <a:endParaRPr lang="ru-RU" dirty="0"/>
          </a:p>
        </p:txBody>
      </p:sp>
      <p:sp>
        <p:nvSpPr>
          <p:cNvPr id="5" name="Заголовок 1"/>
          <p:cNvSpPr txBox="1">
            <a:spLocks/>
          </p:cNvSpPr>
          <p:nvPr/>
        </p:nvSpPr>
        <p:spPr>
          <a:xfrm>
            <a:off x="827584" y="836712"/>
            <a:ext cx="7920880" cy="36004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ru-RU" sz="2000" dirty="0">
                <a:solidFill>
                  <a:schemeClr val="accent1">
                    <a:lumMod val="75000"/>
                  </a:schemeClr>
                </a:solidFill>
              </a:rPr>
              <a:t>Информационные технологии, часть </a:t>
            </a:r>
            <a:r>
              <a:rPr lang="ru-RU" sz="2000" dirty="0" smtClean="0">
                <a:solidFill>
                  <a:schemeClr val="accent1">
                    <a:lumMod val="75000"/>
                  </a:schemeClr>
                </a:solidFill>
              </a:rPr>
              <a:t>2</a:t>
            </a:r>
            <a:endParaRPr lang="ru-RU" sz="2000" dirty="0">
              <a:solidFill>
                <a:schemeClr val="accent1">
                  <a:lumMod val="75000"/>
                </a:schemeClr>
              </a:solidFill>
            </a:endParaRPr>
          </a:p>
        </p:txBody>
      </p:sp>
      <p:cxnSp>
        <p:nvCxnSpPr>
          <p:cNvPr id="8" name="Прямая соединительная линия 7"/>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6" name="Нижний колонтитул 5"/>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76465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30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5576" y="949196"/>
            <a:ext cx="8110561"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1980</a:t>
            </a:r>
            <a:r>
              <a:rPr lang="ru-RU" sz="1200" dirty="0">
                <a:ea typeface="Times New Roman" pitchFamily="18" charset="0"/>
                <a:cs typeface="Arial" pitchFamily="34" charset="0"/>
              </a:rPr>
              <a:t> IBM выбрала MS DOS от </a:t>
            </a:r>
            <a:r>
              <a:rPr lang="ru-RU" sz="1200" dirty="0" err="1">
                <a:ea typeface="Times New Roman" pitchFamily="18" charset="0"/>
                <a:cs typeface="Arial" pitchFamily="34" charset="0"/>
              </a:rPr>
              <a:t>Microsoft</a:t>
            </a:r>
            <a:r>
              <a:rPr lang="ru-RU" sz="1200" dirty="0">
                <a:ea typeface="Times New Roman" pitchFamily="18" charset="0"/>
                <a:cs typeface="Arial" pitchFamily="34" charset="0"/>
              </a:rPr>
              <a:t> в качестве операционной системы для своих ПК В результате разработок по заказу Министерства обороны США создан язык </a:t>
            </a:r>
            <a:r>
              <a:rPr lang="ru-RU" sz="1200" dirty="0" err="1">
                <a:ea typeface="Times New Roman" pitchFamily="18" charset="0"/>
                <a:cs typeface="Arial" pitchFamily="34" charset="0"/>
              </a:rPr>
              <a:t>Ada</a:t>
            </a:r>
            <a:r>
              <a:rPr lang="ru-RU" sz="1200" dirty="0">
                <a:ea typeface="Times New Roman" pitchFamily="18" charset="0"/>
                <a:cs typeface="Arial" pitchFamily="34" charset="0"/>
              </a:rPr>
              <a:t>, предназначенный для встроенных приложений и управления процессами в реальном времени Уэйн </a:t>
            </a:r>
            <a:r>
              <a:rPr lang="ru-RU" sz="1200" dirty="0" err="1">
                <a:ea typeface="Times New Roman" pitchFamily="18" charset="0"/>
                <a:cs typeface="Arial" pitchFamily="34" charset="0"/>
              </a:rPr>
              <a:t>Рэтлифф</a:t>
            </a:r>
            <a:r>
              <a:rPr lang="ru-RU" sz="1200" dirty="0">
                <a:ea typeface="Times New Roman" pitchFamily="18" charset="0"/>
                <a:cs typeface="Arial" pitchFamily="34" charset="0"/>
              </a:rPr>
              <a:t> разработал </a:t>
            </a:r>
            <a:r>
              <a:rPr lang="ru-RU" sz="1200" dirty="0" err="1">
                <a:ea typeface="Times New Roman" pitchFamily="18" charset="0"/>
                <a:cs typeface="Arial" pitchFamily="34" charset="0"/>
              </a:rPr>
              <a:t>dBase</a:t>
            </a:r>
            <a:r>
              <a:rPr lang="ru-RU" sz="1200" dirty="0">
                <a:ea typeface="Times New Roman" pitchFamily="18" charset="0"/>
                <a:cs typeface="Arial" pitchFamily="34" charset="0"/>
              </a:rPr>
              <a:t> II - первую СУБД для ПК Создан первый "портативный" переносной компьютер </a:t>
            </a:r>
            <a:r>
              <a:rPr lang="ru-RU" sz="1200" dirty="0" err="1">
                <a:ea typeface="Times New Roman" pitchFamily="18" charset="0"/>
                <a:cs typeface="Arial" pitchFamily="34" charset="0"/>
              </a:rPr>
              <a:t>Osborne</a:t>
            </a:r>
            <a:r>
              <a:rPr lang="ru-RU" sz="1200" dirty="0">
                <a:ea typeface="Times New Roman" pitchFamily="18" charset="0"/>
                <a:cs typeface="Arial" pitchFamily="34" charset="0"/>
              </a:rPr>
              <a:t> 1 весом 24 фунта и размером с чемодан. В Университете Беркли Дэвид Паттерсон ввел в употребление термин "сокращенный набор команд" (</a:t>
            </a:r>
            <a:r>
              <a:rPr lang="ru-RU" sz="1200" dirty="0" err="1">
                <a:ea typeface="Times New Roman" pitchFamily="18" charset="0"/>
                <a:cs typeface="Arial" pitchFamily="34" charset="0"/>
              </a:rPr>
              <a:t>reduced-instruction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set</a:t>
            </a:r>
            <a:r>
              <a:rPr lang="ru-RU" sz="1200" dirty="0">
                <a:ea typeface="Times New Roman" pitchFamily="18" charset="0"/>
                <a:cs typeface="Arial" pitchFamily="34" charset="0"/>
              </a:rPr>
              <a:t>)</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1981</a:t>
            </a:r>
            <a:r>
              <a:rPr lang="ru-RU" sz="1200" dirty="0">
                <a:ea typeface="Times New Roman" pitchFamily="18" charset="0"/>
                <a:cs typeface="Arial" pitchFamily="34" charset="0"/>
              </a:rPr>
              <a:t> Началось массовое производство IBM PC с открытой архитектурой, что послужило корпоративной Америке сигналом о начале рыночной экспансии настольных компьютеров</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1982</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Columbia</a:t>
            </a:r>
            <a:r>
              <a:rPr lang="ru-RU" sz="1200" dirty="0">
                <a:ea typeface="Times New Roman" pitchFamily="18" charset="0"/>
                <a:cs typeface="Arial" pitchFamily="34" charset="0"/>
              </a:rPr>
              <a:t> </a:t>
            </a:r>
            <a:r>
              <a:rPr lang="ru-RU" sz="1200" dirty="0" err="1">
                <a:ea typeface="Times New Roman" pitchFamily="18" charset="0"/>
                <a:cs typeface="Arial" pitchFamily="34" charset="0"/>
              </a:rPr>
              <a:t>Data</a:t>
            </a:r>
            <a:r>
              <a:rPr lang="ru-RU" sz="1200" dirty="0">
                <a:ea typeface="Times New Roman" pitchFamily="18" charset="0"/>
                <a:cs typeface="Arial" pitchFamily="34" charset="0"/>
              </a:rPr>
              <a:t> </a:t>
            </a:r>
            <a:r>
              <a:rPr lang="ru-RU" sz="1200" dirty="0" err="1">
                <a:ea typeface="Times New Roman" pitchFamily="18" charset="0"/>
                <a:cs typeface="Arial" pitchFamily="34" charset="0"/>
              </a:rPr>
              <a:t>Products</a:t>
            </a:r>
            <a:r>
              <a:rPr lang="ru-RU" sz="1200" dirty="0">
                <a:ea typeface="Times New Roman" pitchFamily="18" charset="0"/>
                <a:cs typeface="Arial" pitchFamily="34" charset="0"/>
              </a:rPr>
              <a:t> выпустила первый "клон" компьютеров IBM PC; вскоре по тому же пути последовала </a:t>
            </a:r>
            <a:r>
              <a:rPr lang="ru-RU" sz="1200" dirty="0" err="1">
                <a:ea typeface="Times New Roman" pitchFamily="18" charset="0"/>
                <a:cs typeface="Arial" pitchFamily="34" charset="0"/>
              </a:rPr>
              <a:t>Compaq</a:t>
            </a:r>
            <a:r>
              <a:rPr lang="ru-RU" sz="1200" dirty="0">
                <a:ea typeface="Times New Roman" pitchFamily="18" charset="0"/>
                <a:cs typeface="Arial" pitchFamily="34" charset="0"/>
              </a:rPr>
              <a:t> Журнал </a:t>
            </a:r>
            <a:r>
              <a:rPr lang="ru-RU" sz="1200" dirty="0" err="1">
                <a:ea typeface="Times New Roman" pitchFamily="18" charset="0"/>
                <a:cs typeface="Arial" pitchFamily="34" charset="0"/>
              </a:rPr>
              <a:t>Time</a:t>
            </a:r>
            <a:r>
              <a:rPr lang="ru-RU" sz="1200" dirty="0">
                <a:ea typeface="Times New Roman" pitchFamily="18" charset="0"/>
                <a:cs typeface="Arial" pitchFamily="34" charset="0"/>
              </a:rPr>
              <a:t> назвал компьютер "Человеком Года".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X-MP - система из двух параллельно работающих компьютеров Cray-1 - оказалась в три раза быстрее, чем Cray-1 Японские разработчики приступили к проекту "компьютерные системы пятого поколения", ориентируясь на принципы искусственного интеллекта Коммерческий сервис электронной почты охватил 25 городов США </a:t>
            </a:r>
            <a:r>
              <a:rPr lang="ru-RU" sz="1200" dirty="0" err="1">
                <a:ea typeface="Times New Roman" pitchFamily="18" charset="0"/>
                <a:cs typeface="Arial" pitchFamily="34" charset="0"/>
              </a:rPr>
              <a:t>Compaq</a:t>
            </a:r>
            <a:r>
              <a:rPr lang="ru-RU" sz="1200" dirty="0">
                <a:ea typeface="Times New Roman" pitchFamily="18" charset="0"/>
                <a:cs typeface="Arial" pitchFamily="34" charset="0"/>
              </a:rPr>
              <a:t> выпустила портативный IBM PC</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1983 </a:t>
            </a:r>
            <a:r>
              <a:rPr lang="ru-RU" sz="1200" dirty="0">
                <a:ea typeface="Times New Roman" pitchFamily="18" charset="0"/>
                <a:cs typeface="Arial" pitchFamily="34" charset="0"/>
              </a:rPr>
              <a:t>Переход к TCP/IP ознаменовал начало эпохи создания глобальной "сети сетей" Как провозвестники грядущего бума, связанного с системами параллельных вычислений, основаны фирмы </a:t>
            </a:r>
            <a:r>
              <a:rPr lang="ru-RU" sz="1200" dirty="0" err="1">
                <a:ea typeface="Times New Roman" pitchFamily="18" charset="0"/>
                <a:cs typeface="Arial" pitchFamily="34" charset="0"/>
              </a:rPr>
              <a:t>Thinking</a:t>
            </a:r>
            <a:r>
              <a:rPr lang="ru-RU" sz="1200" dirty="0">
                <a:ea typeface="Times New Roman" pitchFamily="18" charset="0"/>
                <a:cs typeface="Arial" pitchFamily="34" charset="0"/>
              </a:rPr>
              <a:t> </a:t>
            </a:r>
            <a:r>
              <a:rPr lang="ru-RU" sz="1200" dirty="0" err="1">
                <a:ea typeface="Times New Roman" pitchFamily="18" charset="0"/>
                <a:cs typeface="Arial" pitchFamily="34" charset="0"/>
              </a:rPr>
              <a:t>Machines</a:t>
            </a:r>
            <a:r>
              <a:rPr lang="ru-RU" sz="1200" dirty="0">
                <a:ea typeface="Times New Roman" pitchFamily="18" charset="0"/>
                <a:cs typeface="Arial" pitchFamily="34" charset="0"/>
              </a:rPr>
              <a:t> и </a:t>
            </a:r>
            <a:r>
              <a:rPr lang="ru-RU" sz="1200" dirty="0" err="1">
                <a:ea typeface="Times New Roman" pitchFamily="18" charset="0"/>
                <a:cs typeface="Arial" pitchFamily="34" charset="0"/>
              </a:rPr>
              <a:t>Ncube</a:t>
            </a:r>
            <a:r>
              <a:rPr lang="ru-RU" sz="1200" dirty="0">
                <a:ea typeface="Times New Roman" pitchFamily="18" charset="0"/>
                <a:cs typeface="Arial" pitchFamily="34" charset="0"/>
              </a:rPr>
              <a:t> В </a:t>
            </a:r>
            <a:r>
              <a:rPr lang="ru-RU" sz="1200" dirty="0" err="1">
                <a:ea typeface="Times New Roman" pitchFamily="18" charset="0"/>
                <a:cs typeface="Arial" pitchFamily="34" charset="0"/>
              </a:rPr>
              <a:t>Bell</a:t>
            </a:r>
            <a:r>
              <a:rPr lang="ru-RU" sz="1200" dirty="0">
                <a:ea typeface="Times New Roman" pitchFamily="18" charset="0"/>
                <a:cs typeface="Arial" pitchFamily="34" charset="0"/>
              </a:rPr>
              <a:t> </a:t>
            </a:r>
            <a:r>
              <a:rPr lang="ru-RU" sz="1200" dirty="0" err="1">
                <a:ea typeface="Times New Roman" pitchFamily="18" charset="0"/>
                <a:cs typeface="Arial" pitchFamily="34" charset="0"/>
              </a:rPr>
              <a:t>Labs</a:t>
            </a:r>
            <a:r>
              <a:rPr lang="ru-RU" sz="1200" dirty="0">
                <a:ea typeface="Times New Roman" pitchFamily="18" charset="0"/>
                <a:cs typeface="Arial" pitchFamily="34" charset="0"/>
              </a:rPr>
              <a:t> концерна AT&amp;T Бьерн Страуструп разработал язык C++ - объектное расширение </a:t>
            </a:r>
            <a:r>
              <a:rPr lang="ru-RU" sz="1200" dirty="0" err="1">
                <a:ea typeface="Times New Roman" pitchFamily="18" charset="0"/>
                <a:cs typeface="Arial" pitchFamily="34" charset="0"/>
              </a:rPr>
              <a:t>Cи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1984 </a:t>
            </a:r>
            <a:r>
              <a:rPr lang="ru-RU" sz="1200" dirty="0">
                <a:ea typeface="Times New Roman" pitchFamily="18" charset="0"/>
                <a:cs typeface="Arial" pitchFamily="34" charset="0"/>
              </a:rPr>
              <a:t>Устройства CD-ROM, введенные компаниями </a:t>
            </a:r>
            <a:r>
              <a:rPr lang="ru-RU" sz="1200" dirty="0" err="1">
                <a:ea typeface="Times New Roman" pitchFamily="18" charset="0"/>
                <a:cs typeface="Arial" pitchFamily="34" charset="0"/>
              </a:rPr>
              <a:t>Sony</a:t>
            </a:r>
            <a:r>
              <a:rPr lang="ru-RU" sz="1200" dirty="0">
                <a:ea typeface="Times New Roman" pitchFamily="18" charset="0"/>
                <a:cs typeface="Arial" pitchFamily="34" charset="0"/>
              </a:rPr>
              <a:t> и </a:t>
            </a:r>
            <a:r>
              <a:rPr lang="ru-RU" sz="1200" dirty="0" err="1">
                <a:ea typeface="Times New Roman" pitchFamily="18" charset="0"/>
                <a:cs typeface="Arial" pitchFamily="34" charset="0"/>
              </a:rPr>
              <a:t>Philips</a:t>
            </a:r>
            <a:r>
              <a:rPr lang="ru-RU" sz="1200" dirty="0">
                <a:ea typeface="Times New Roman" pitchFamily="18" charset="0"/>
                <a:cs typeface="Arial" pitchFamily="34" charset="0"/>
              </a:rPr>
              <a:t>, обеспечили значительное увеличение объема памяти для цифровых данных. </a:t>
            </a:r>
            <a:r>
              <a:rPr lang="ru-RU" sz="1200" dirty="0" err="1">
                <a:ea typeface="Times New Roman" pitchFamily="18" charset="0"/>
                <a:cs typeface="Arial" pitchFamily="34" charset="0"/>
              </a:rPr>
              <a:t>Motorola</a:t>
            </a:r>
            <a:r>
              <a:rPr lang="ru-RU" sz="1200" dirty="0">
                <a:ea typeface="Times New Roman" pitchFamily="18" charset="0"/>
                <a:cs typeface="Arial" pitchFamily="34" charset="0"/>
              </a:rPr>
              <a:t> выпустила MC68020 на 250 000 транзисторах. Писатель Уильям </a:t>
            </a:r>
            <a:r>
              <a:rPr lang="ru-RU" sz="1200" dirty="0" err="1">
                <a:ea typeface="Times New Roman" pitchFamily="18" charset="0"/>
                <a:cs typeface="Arial" pitchFamily="34" charset="0"/>
              </a:rPr>
              <a:t>Гибсон</a:t>
            </a:r>
            <a:r>
              <a:rPr lang="ru-RU" sz="1200" dirty="0">
                <a:ea typeface="Times New Roman" pitchFamily="18" charset="0"/>
                <a:cs typeface="Arial" pitchFamily="34" charset="0"/>
              </a:rPr>
              <a:t> в романе "</a:t>
            </a:r>
            <a:r>
              <a:rPr lang="ru-RU" sz="1200" dirty="0" err="1">
                <a:ea typeface="Times New Roman" pitchFamily="18" charset="0"/>
                <a:cs typeface="Arial" pitchFamily="34" charset="0"/>
              </a:rPr>
              <a:t>Neuromancer</a:t>
            </a:r>
            <a:r>
              <a:rPr lang="ru-RU" sz="1200" dirty="0">
                <a:ea typeface="Times New Roman" pitchFamily="18" charset="0"/>
                <a:cs typeface="Arial" pitchFamily="34" charset="0"/>
              </a:rPr>
              <a:t>" впервые использовал термин "киберпространство" (</a:t>
            </a:r>
            <a:r>
              <a:rPr lang="ru-RU" sz="1200" dirty="0" err="1">
                <a:ea typeface="Times New Roman" pitchFamily="18" charset="0"/>
                <a:cs typeface="Arial" pitchFamily="34" charset="0"/>
              </a:rPr>
              <a:t>cyberspace</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приступила к производству чипов 16-bit 80286</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1985</a:t>
            </a:r>
            <a:r>
              <a:rPr lang="ru-RU" sz="1200" dirty="0">
                <a:ea typeface="Times New Roman" pitchFamily="18" charset="0"/>
                <a:cs typeface="Arial" pitchFamily="34" charset="0"/>
              </a:rPr>
              <a:t> С выпуском компьютера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2 и параллельного процессора </a:t>
            </a:r>
            <a:r>
              <a:rPr lang="ru-RU" sz="1200" dirty="0" err="1">
                <a:ea typeface="Times New Roman" pitchFamily="18" charset="0"/>
                <a:cs typeface="Arial" pitchFamily="34" charset="0"/>
              </a:rPr>
              <a:t>Connection</a:t>
            </a:r>
            <a:r>
              <a:rPr lang="ru-RU" sz="1200" dirty="0">
                <a:ea typeface="Times New Roman" pitchFamily="18" charset="0"/>
                <a:cs typeface="Arial" pitchFamily="34" charset="0"/>
              </a:rPr>
              <a:t> </a:t>
            </a:r>
            <a:r>
              <a:rPr lang="ru-RU" sz="1200" dirty="0" err="1">
                <a:ea typeface="Times New Roman" pitchFamily="18" charset="0"/>
                <a:cs typeface="Arial" pitchFamily="34" charset="0"/>
              </a:rPr>
              <a:t>Machine</a:t>
            </a:r>
            <a:r>
              <a:rPr lang="ru-RU" sz="1200" dirty="0">
                <a:ea typeface="Times New Roman" pitchFamily="18" charset="0"/>
                <a:cs typeface="Arial" pitchFamily="34" charset="0"/>
              </a:rPr>
              <a:t> фирмы </a:t>
            </a:r>
            <a:r>
              <a:rPr lang="ru-RU" sz="1200" dirty="0" err="1">
                <a:ea typeface="Times New Roman" pitchFamily="18" charset="0"/>
                <a:cs typeface="Arial" pitchFamily="34" charset="0"/>
              </a:rPr>
              <a:t>Thinking</a:t>
            </a:r>
            <a:r>
              <a:rPr lang="ru-RU" sz="1200" dirty="0">
                <a:ea typeface="Times New Roman" pitchFamily="18" charset="0"/>
                <a:cs typeface="Arial" pitchFamily="34" charset="0"/>
              </a:rPr>
              <a:t> </a:t>
            </a:r>
            <a:r>
              <a:rPr lang="ru-RU" sz="1200" dirty="0" err="1">
                <a:ea typeface="Times New Roman" pitchFamily="18" charset="0"/>
                <a:cs typeface="Arial" pitchFamily="34" charset="0"/>
              </a:rPr>
              <a:t>Machine</a:t>
            </a:r>
            <a:r>
              <a:rPr lang="ru-RU" sz="1200" dirty="0">
                <a:ea typeface="Times New Roman" pitchFamily="18" charset="0"/>
                <a:cs typeface="Arial" pitchFamily="34" charset="0"/>
              </a:rPr>
              <a:t> производительность суперкомпьютеров достигла 1 млрд. операций в секунду. Фирма </a:t>
            </a:r>
            <a:r>
              <a:rPr lang="ru-RU" sz="1200" dirty="0" err="1">
                <a:ea typeface="Times New Roman" pitchFamily="18" charset="0"/>
                <a:cs typeface="Arial" pitchFamily="34" charset="0"/>
              </a:rPr>
              <a:t>Inmos</a:t>
            </a:r>
            <a:r>
              <a:rPr lang="ru-RU" sz="1200" dirty="0">
                <a:ea typeface="Times New Roman" pitchFamily="18" charset="0"/>
                <a:cs typeface="Arial" pitchFamily="34" charset="0"/>
              </a:rPr>
              <a:t> представила транспьютеры на основе специальной архитектуры параллельной обработки. С разработкой </a:t>
            </a:r>
            <a:r>
              <a:rPr lang="ru-RU" sz="1200" dirty="0" err="1">
                <a:ea typeface="Times New Roman" pitchFamily="18" charset="0"/>
                <a:cs typeface="Arial" pitchFamily="34" charset="0"/>
              </a:rPr>
              <a:t>Windows</a:t>
            </a:r>
            <a:r>
              <a:rPr lang="ru-RU" sz="1200" dirty="0">
                <a:ea typeface="Times New Roman" pitchFamily="18" charset="0"/>
                <a:cs typeface="Arial" pitchFamily="34" charset="0"/>
              </a:rPr>
              <a:t> 1.0 компания </a:t>
            </a:r>
            <a:r>
              <a:rPr lang="ru-RU" sz="1200" dirty="0" err="1">
                <a:ea typeface="Times New Roman" pitchFamily="18" charset="0"/>
                <a:cs typeface="Arial" pitchFamily="34" charset="0"/>
              </a:rPr>
              <a:t>Microsoft</a:t>
            </a:r>
            <a:r>
              <a:rPr lang="ru-RU" sz="1200" dirty="0">
                <a:ea typeface="Times New Roman" pitchFamily="18" charset="0"/>
                <a:cs typeface="Arial" pitchFamily="34" charset="0"/>
              </a:rPr>
              <a:t> привнесла в DOS-совместимые компьютеры особенности, до того присущие только компьютерам </a:t>
            </a:r>
            <a:r>
              <a:rPr lang="ru-RU" sz="1200" dirty="0" err="1">
                <a:ea typeface="Times New Roman" pitchFamily="18" charset="0"/>
                <a:cs typeface="Arial" pitchFamily="34" charset="0"/>
              </a:rPr>
              <a:t>Macintosh</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начала выпускать чип 80386 с 32-битовой обработкой и встроенным управлением памятью</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1986</a:t>
            </a:r>
            <a:r>
              <a:rPr lang="ru-RU" sz="1200" dirty="0">
                <a:ea typeface="Times New Roman" pitchFamily="18" charset="0"/>
                <a:cs typeface="Arial" pitchFamily="34" charset="0"/>
              </a:rPr>
              <a:t> Статья в </a:t>
            </a:r>
            <a:r>
              <a:rPr lang="ru-RU" sz="1200" dirty="0" err="1">
                <a:ea typeface="Times New Roman" pitchFamily="18" charset="0"/>
                <a:cs typeface="Arial" pitchFamily="34" charset="0"/>
              </a:rPr>
              <a:t>Wall</a:t>
            </a:r>
            <a:r>
              <a:rPr lang="ru-RU" sz="1200" dirty="0">
                <a:ea typeface="Times New Roman" pitchFamily="18" charset="0"/>
                <a:cs typeface="Arial" pitchFamily="34" charset="0"/>
              </a:rPr>
              <a:t> </a:t>
            </a:r>
            <a:r>
              <a:rPr lang="ru-RU" sz="1200" dirty="0" err="1">
                <a:ea typeface="Times New Roman" pitchFamily="18" charset="0"/>
                <a:cs typeface="Arial" pitchFamily="34" charset="0"/>
              </a:rPr>
              <a:t>Street</a:t>
            </a:r>
            <a:r>
              <a:rPr lang="ru-RU" sz="1200" dirty="0">
                <a:ea typeface="Times New Roman" pitchFamily="18" charset="0"/>
                <a:cs typeface="Arial" pitchFamily="34" charset="0"/>
              </a:rPr>
              <a:t> </a:t>
            </a:r>
            <a:r>
              <a:rPr lang="ru-RU" sz="1200" dirty="0" err="1">
                <a:ea typeface="Times New Roman" pitchFamily="18" charset="0"/>
                <a:cs typeface="Arial" pitchFamily="34" charset="0"/>
              </a:rPr>
              <a:t>Journal</a:t>
            </a:r>
            <a:r>
              <a:rPr lang="ru-RU" sz="1200" dirty="0">
                <a:ea typeface="Times New Roman" pitchFamily="18" charset="0"/>
                <a:cs typeface="Arial" pitchFamily="34" charset="0"/>
              </a:rPr>
              <a:t> сыграла свою роль в популяризации понятия (и термина!) CASE (</a:t>
            </a:r>
            <a:r>
              <a:rPr lang="ru-RU" sz="1200" dirty="0" err="1">
                <a:ea typeface="Times New Roman" pitchFamily="18" charset="0"/>
                <a:cs typeface="Arial" pitchFamily="34" charset="0"/>
              </a:rPr>
              <a:t>Computer-Aided</a:t>
            </a:r>
            <a:r>
              <a:rPr lang="ru-RU" sz="1200" dirty="0">
                <a:ea typeface="Times New Roman" pitchFamily="18" charset="0"/>
                <a:cs typeface="Arial" pitchFamily="34" charset="0"/>
              </a:rPr>
              <a:t> </a:t>
            </a:r>
            <a:r>
              <a:rPr lang="ru-RU" sz="1200" dirty="0" err="1">
                <a:ea typeface="Times New Roman" pitchFamily="18" charset="0"/>
                <a:cs typeface="Arial" pitchFamily="34" charset="0"/>
              </a:rPr>
              <a:t>Software</a:t>
            </a:r>
            <a:r>
              <a:rPr lang="ru-RU" sz="1200" dirty="0">
                <a:ea typeface="Times New Roman" pitchFamily="18" charset="0"/>
                <a:cs typeface="Arial" pitchFamily="34" charset="0"/>
              </a:rPr>
              <a:t> </a:t>
            </a:r>
            <a:r>
              <a:rPr lang="ru-RU" sz="1200" dirty="0" err="1">
                <a:ea typeface="Times New Roman" pitchFamily="18" charset="0"/>
                <a:cs typeface="Arial" pitchFamily="34" charset="0"/>
              </a:rPr>
              <a:t>Engineering</a:t>
            </a:r>
            <a:r>
              <a:rPr lang="ru-RU" sz="1200" dirty="0" smtClean="0">
                <a:ea typeface="Times New Roman" pitchFamily="18" charset="0"/>
                <a:cs typeface="Arial" pitchFamily="34" charset="0"/>
              </a:rPr>
              <a:t>)</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5777512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31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755576" y="830317"/>
            <a:ext cx="8110561"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1988</a:t>
            </a:r>
            <a:r>
              <a:rPr lang="ru-RU" sz="1200" dirty="0">
                <a:ea typeface="Times New Roman" pitchFamily="18" charset="0"/>
                <a:cs typeface="Arial" pitchFamily="34" charset="0"/>
              </a:rPr>
              <a:t> Выпущенная фирмой </a:t>
            </a:r>
            <a:r>
              <a:rPr lang="ru-RU" sz="1200" dirty="0" err="1">
                <a:ea typeface="Times New Roman" pitchFamily="18" charset="0"/>
                <a:cs typeface="Arial" pitchFamily="34" charset="0"/>
              </a:rPr>
              <a:t>Motorola</a:t>
            </a:r>
            <a:r>
              <a:rPr lang="ru-RU" sz="1200" dirty="0">
                <a:ea typeface="Times New Roman" pitchFamily="18" charset="0"/>
                <a:cs typeface="Arial" pitchFamily="34" charset="0"/>
              </a:rPr>
              <a:t> серия 88000 32-разрядных RISC микропроцессоров позволила довести скорость обработки до 17 млн. операций в секунду. Студент выпускного курса Роберт Моррис младший, запустив разработанную им вирусную (</a:t>
            </a:r>
            <a:r>
              <a:rPr lang="ru-RU" sz="1200" dirty="0" err="1">
                <a:ea typeface="Times New Roman" pitchFamily="18" charset="0"/>
                <a:cs typeface="Arial" pitchFamily="34" charset="0"/>
              </a:rPr>
              <a:t>worm</a:t>
            </a:r>
            <a:r>
              <a:rPr lang="ru-RU" sz="1200" dirty="0">
                <a:ea typeface="Times New Roman" pitchFamily="18" charset="0"/>
                <a:cs typeface="Arial" pitchFamily="34" charset="0"/>
              </a:rPr>
              <a:t>) программу в </a:t>
            </a:r>
            <a:r>
              <a:rPr lang="ru-RU" sz="1200" dirty="0" err="1">
                <a:ea typeface="Times New Roman" pitchFamily="18" charset="0"/>
                <a:cs typeface="Arial" pitchFamily="34" charset="0"/>
              </a:rPr>
              <a:t>Internet</a:t>
            </a:r>
            <a:r>
              <a:rPr lang="ru-RU" sz="1200" dirty="0">
                <a:ea typeface="Times New Roman" pitchFamily="18" charset="0"/>
                <a:cs typeface="Arial" pitchFamily="34" charset="0"/>
              </a:rPr>
              <a:t>, обратил всеобщее внимание на проблему обеспечения безопасности сетей</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1989 </a:t>
            </a:r>
            <a:r>
              <a:rPr lang="ru-RU" sz="1200" dirty="0">
                <a:ea typeface="Times New Roman" pitchFamily="18" charset="0"/>
                <a:cs typeface="Arial" pitchFamily="34" charset="0"/>
              </a:rPr>
              <a:t>Тим </a:t>
            </a:r>
            <a:r>
              <a:rPr lang="ru-RU" sz="1200" dirty="0" err="1">
                <a:ea typeface="Times New Roman" pitchFamily="18" charset="0"/>
                <a:cs typeface="Arial" pitchFamily="34" charset="0"/>
              </a:rPr>
              <a:t>Бернерс</a:t>
            </a:r>
            <a:r>
              <a:rPr lang="ru-RU" sz="1200" dirty="0">
                <a:ea typeface="Times New Roman" pitchFamily="18" charset="0"/>
                <a:cs typeface="Arial" pitchFamily="34" charset="0"/>
              </a:rPr>
              <a:t>-Ли предложил CERN (Европейскому совету ядерных исследований) проект </a:t>
            </a:r>
            <a:r>
              <a:rPr lang="ru-RU" sz="1200" dirty="0" err="1">
                <a:ea typeface="Times New Roman" pitchFamily="18" charset="0"/>
                <a:cs typeface="Arial" pitchFamily="34" charset="0"/>
              </a:rPr>
              <a:t>World</a:t>
            </a:r>
            <a:r>
              <a:rPr lang="ru-RU" sz="1200" dirty="0">
                <a:ea typeface="Times New Roman" pitchFamily="18" charset="0"/>
                <a:cs typeface="Arial" pitchFamily="34" charset="0"/>
              </a:rPr>
              <a:t> </a:t>
            </a:r>
            <a:r>
              <a:rPr lang="ru-RU" sz="1200" dirty="0" err="1">
                <a:ea typeface="Times New Roman" pitchFamily="18" charset="0"/>
                <a:cs typeface="Arial" pitchFamily="34" charset="0"/>
              </a:rPr>
              <a:t>Wide</a:t>
            </a:r>
            <a:r>
              <a:rPr lang="ru-RU" sz="1200" dirty="0">
                <a:ea typeface="Times New Roman" pitchFamily="18" charset="0"/>
                <a:cs typeface="Arial" pitchFamily="34" charset="0"/>
              </a:rPr>
              <a:t> </a:t>
            </a:r>
            <a:r>
              <a:rPr lang="ru-RU" sz="1200" dirty="0" err="1">
                <a:ea typeface="Times New Roman" pitchFamily="18" charset="0"/>
                <a:cs typeface="Arial" pitchFamily="34" charset="0"/>
              </a:rPr>
              <a:t>Web</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представила чип 80486 на 1,2 млн. транзисторов. Сеймур Крей основал фирму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Computer</a:t>
            </a:r>
            <a:r>
              <a:rPr lang="ru-RU" sz="1200" dirty="0">
                <a:ea typeface="Times New Roman" pitchFamily="18" charset="0"/>
                <a:cs typeface="Arial" pitchFamily="34" charset="0"/>
              </a:rPr>
              <a:t> и приступил к разработке Cray3, использующей чипы на арсениде галлия. Выпущен первый набор эталонных тестов SPEC </a:t>
            </a:r>
            <a:r>
              <a:rPr lang="ru-RU" sz="1200" dirty="0" err="1">
                <a:ea typeface="Times New Roman" pitchFamily="18" charset="0"/>
                <a:cs typeface="Arial" pitchFamily="34" charset="0"/>
              </a:rPr>
              <a:t>benchmarks</a:t>
            </a:r>
            <a:r>
              <a:rPr lang="ru-RU" sz="1200" dirty="0">
                <a:ea typeface="Times New Roman" pitchFamily="18" charset="0"/>
                <a:cs typeface="Arial" pitchFamily="34" charset="0"/>
              </a:rPr>
              <a:t>, который облегчил сравнение производительности компьютеров для вычислительных задач в научных приложениях</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1990 </a:t>
            </a:r>
            <a:r>
              <a:rPr lang="ru-RU" sz="1200" dirty="0">
                <a:ea typeface="Times New Roman" pitchFamily="18" charset="0"/>
                <a:cs typeface="Arial" pitchFamily="34" charset="0"/>
              </a:rPr>
              <a:t>В мае </a:t>
            </a:r>
            <a:r>
              <a:rPr lang="ru-RU" sz="1200" dirty="0" err="1">
                <a:ea typeface="Times New Roman" pitchFamily="18" charset="0"/>
                <a:cs typeface="Arial" pitchFamily="34" charset="0"/>
              </a:rPr>
              <a:t>Microsoft</a:t>
            </a:r>
            <a:r>
              <a:rPr lang="ru-RU" sz="1200" dirty="0">
                <a:ea typeface="Times New Roman" pitchFamily="18" charset="0"/>
                <a:cs typeface="Arial" pitchFamily="34" charset="0"/>
              </a:rPr>
              <a:t> представила </a:t>
            </a:r>
            <a:r>
              <a:rPr lang="ru-RU" sz="1200" dirty="0" err="1">
                <a:ea typeface="Times New Roman" pitchFamily="18" charset="0"/>
                <a:cs typeface="Arial" pitchFamily="34" charset="0"/>
              </a:rPr>
              <a:t>Windows</a:t>
            </a:r>
            <a:r>
              <a:rPr lang="ru-RU" sz="1200" dirty="0">
                <a:ea typeface="Times New Roman" pitchFamily="18" charset="0"/>
                <a:cs typeface="Arial" pitchFamily="34" charset="0"/>
              </a:rPr>
              <a:t> 3.0, что дало новый импульс юридическому спору с </a:t>
            </a:r>
            <a:r>
              <a:rPr lang="ru-RU" sz="1200" dirty="0" err="1">
                <a:ea typeface="Times New Roman" pitchFamily="18" charset="0"/>
                <a:cs typeface="Arial" pitchFamily="34" charset="0"/>
              </a:rPr>
              <a:t>Apple</a:t>
            </a:r>
            <a:r>
              <a:rPr lang="ru-RU" sz="1200" dirty="0">
                <a:ea typeface="Times New Roman" pitchFamily="18" charset="0"/>
                <a:cs typeface="Arial" pitchFamily="34" charset="0"/>
              </a:rPr>
              <a:t> относительно "сходства" реализованных принципов "</a:t>
            </a:r>
            <a:r>
              <a:rPr lang="ru-RU" sz="1200" dirty="0" err="1">
                <a:ea typeface="Times New Roman" pitchFamily="18" charset="0"/>
                <a:cs typeface="Arial" pitchFamily="34" charset="0"/>
              </a:rPr>
              <a:t>look</a:t>
            </a:r>
            <a:r>
              <a:rPr lang="ru-RU" sz="1200" dirty="0">
                <a:ea typeface="Times New Roman" pitchFamily="18" charset="0"/>
                <a:cs typeface="Arial" pitchFamily="34" charset="0"/>
              </a:rPr>
              <a:t> </a:t>
            </a:r>
            <a:r>
              <a:rPr lang="ru-RU" sz="1200" dirty="0" err="1">
                <a:ea typeface="Times New Roman" pitchFamily="18" charset="0"/>
                <a:cs typeface="Arial" pitchFamily="34" charset="0"/>
              </a:rPr>
              <a:t>and</a:t>
            </a:r>
            <a:r>
              <a:rPr lang="ru-RU" sz="1200" dirty="0">
                <a:ea typeface="Times New Roman" pitchFamily="18" charset="0"/>
                <a:cs typeface="Arial" pitchFamily="34" charset="0"/>
              </a:rPr>
              <a:t> </a:t>
            </a:r>
            <a:r>
              <a:rPr lang="ru-RU" sz="1200" dirty="0" err="1">
                <a:ea typeface="Times New Roman" pitchFamily="18" charset="0"/>
                <a:cs typeface="Arial" pitchFamily="34" charset="0"/>
              </a:rPr>
              <a:t>feel</a:t>
            </a:r>
            <a:r>
              <a:rPr lang="ru-RU" sz="1200" dirty="0">
                <a:ea typeface="Times New Roman" pitchFamily="18" charset="0"/>
                <a:cs typeface="Arial" pitchFamily="34" charset="0"/>
              </a:rPr>
              <a:t>" с решениями в операционной системе </a:t>
            </a:r>
            <a:r>
              <a:rPr lang="ru-RU" sz="1200" dirty="0" err="1">
                <a:ea typeface="Times New Roman" pitchFamily="18" charset="0"/>
                <a:cs typeface="Arial" pitchFamily="34" charset="0"/>
              </a:rPr>
              <a:t>Macintosh</a:t>
            </a:r>
            <a:r>
              <a:rPr lang="ru-RU" sz="1200" dirty="0">
                <a:ea typeface="Times New Roman" pitchFamily="18" charset="0"/>
                <a:cs typeface="Arial" pitchFamily="34" charset="0"/>
              </a:rPr>
              <a:t>. </a:t>
            </a:r>
            <a:r>
              <a:rPr lang="ru-RU" sz="1200" dirty="0" err="1">
                <a:ea typeface="Times New Roman" pitchFamily="18" charset="0"/>
                <a:cs typeface="Arial" pitchFamily="34" charset="0"/>
              </a:rPr>
              <a:t>Hewlett-Packard</a:t>
            </a:r>
            <a:r>
              <a:rPr lang="ru-RU" sz="1200" dirty="0">
                <a:ea typeface="Times New Roman" pitchFamily="18" charset="0"/>
                <a:cs typeface="Arial" pitchFamily="34" charset="0"/>
              </a:rPr>
              <a:t> и IBM приступили к производству компьютеров с RISC-архитектурой. Тим </a:t>
            </a:r>
            <a:r>
              <a:rPr lang="ru-RU" sz="1200" dirty="0" err="1">
                <a:ea typeface="Times New Roman" pitchFamily="18" charset="0"/>
                <a:cs typeface="Arial" pitchFamily="34" charset="0"/>
              </a:rPr>
              <a:t>Бернерс</a:t>
            </a:r>
            <a:r>
              <a:rPr lang="ru-RU" sz="1200" dirty="0">
                <a:ea typeface="Times New Roman" pitchFamily="18" charset="0"/>
                <a:cs typeface="Arial" pitchFamily="34" charset="0"/>
              </a:rPr>
              <a:t>-Ли написал прототип для </a:t>
            </a:r>
            <a:r>
              <a:rPr lang="ru-RU" sz="1200" dirty="0" err="1">
                <a:ea typeface="Times New Roman" pitchFamily="18" charset="0"/>
                <a:cs typeface="Arial" pitchFamily="34" charset="0"/>
              </a:rPr>
              <a:t>World</a:t>
            </a:r>
            <a:r>
              <a:rPr lang="ru-RU" sz="1200" dirty="0">
                <a:ea typeface="Times New Roman" pitchFamily="18" charset="0"/>
                <a:cs typeface="Arial" pitchFamily="34" charset="0"/>
              </a:rPr>
              <a:t> </a:t>
            </a:r>
            <a:r>
              <a:rPr lang="ru-RU" sz="1200" dirty="0" err="1">
                <a:ea typeface="Times New Roman" pitchFamily="18" charset="0"/>
                <a:cs typeface="Arial" pitchFamily="34" charset="0"/>
              </a:rPr>
              <a:t>Wide</a:t>
            </a:r>
            <a:r>
              <a:rPr lang="ru-RU" sz="1200" dirty="0">
                <a:ea typeface="Times New Roman" pitchFamily="18" charset="0"/>
                <a:cs typeface="Arial" pitchFamily="34" charset="0"/>
              </a:rPr>
              <a:t> </a:t>
            </a:r>
            <a:r>
              <a:rPr lang="ru-RU" sz="1200" dirty="0" err="1">
                <a:ea typeface="Times New Roman" pitchFamily="18" charset="0"/>
                <a:cs typeface="Arial" pitchFamily="34" charset="0"/>
              </a:rPr>
              <a:t>Web</a:t>
            </a:r>
            <a:r>
              <a:rPr lang="ru-RU" sz="1200" dirty="0">
                <a:ea typeface="Times New Roman" pitchFamily="18" charset="0"/>
                <a:cs typeface="Arial" pitchFamily="34" charset="0"/>
              </a:rPr>
              <a:t> с использованием других его инноваций - URL, HTML и HTTP</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1991</a:t>
            </a:r>
            <a:r>
              <a:rPr lang="ru-RU" sz="1200" dirty="0">
                <a:ea typeface="Times New Roman" pitchFamily="18" charset="0"/>
                <a:cs typeface="Arial" pitchFamily="34" charset="0"/>
              </a:rPr>
              <a:t> Японское Министерство труда и промышленности принимает решение о прекращении программы по компьютерам пятого поколения; вместо этого запланировано приступить к разработке компьютеров шестого поколения на основе нейронных сетей.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a:t>
            </a:r>
            <a:r>
              <a:rPr lang="ru-RU" sz="1200" dirty="0" err="1">
                <a:ea typeface="Times New Roman" pitchFamily="18" charset="0"/>
                <a:cs typeface="Arial" pitchFamily="34" charset="0"/>
              </a:rPr>
              <a:t>Research</a:t>
            </a:r>
            <a:r>
              <a:rPr lang="ru-RU" sz="1200" dirty="0">
                <a:ea typeface="Times New Roman" pitchFamily="18" charset="0"/>
                <a:cs typeface="Arial" pitchFamily="34" charset="0"/>
              </a:rPr>
              <a:t> представила компьютер </a:t>
            </a:r>
            <a:r>
              <a:rPr lang="ru-RU" sz="1200" dirty="0" err="1">
                <a:ea typeface="Times New Roman" pitchFamily="18" charset="0"/>
                <a:cs typeface="Arial" pitchFamily="34" charset="0"/>
              </a:rPr>
              <a:t>Cray</a:t>
            </a:r>
            <a:r>
              <a:rPr lang="ru-RU" sz="1200" dirty="0">
                <a:ea typeface="Times New Roman" pitchFamily="18" charset="0"/>
                <a:cs typeface="Arial" pitchFamily="34" charset="0"/>
              </a:rPr>
              <a:t> Y-MP C90 производительностью в 16 GFLOPS на 16 процессорах. Альянс IBM, </a:t>
            </a:r>
            <a:r>
              <a:rPr lang="ru-RU" sz="1200" dirty="0" err="1">
                <a:ea typeface="Times New Roman" pitchFamily="18" charset="0"/>
                <a:cs typeface="Arial" pitchFamily="34" charset="0"/>
              </a:rPr>
              <a:t>Motorola</a:t>
            </a:r>
            <a:r>
              <a:rPr lang="ru-RU" sz="1200" dirty="0">
                <a:ea typeface="Times New Roman" pitchFamily="18" charset="0"/>
                <a:cs typeface="Arial" pitchFamily="34" charset="0"/>
              </a:rPr>
              <a:t> и </a:t>
            </a:r>
            <a:r>
              <a:rPr lang="ru-RU" sz="1200" dirty="0" err="1">
                <a:ea typeface="Times New Roman" pitchFamily="18" charset="0"/>
                <a:cs typeface="Arial" pitchFamily="34" charset="0"/>
              </a:rPr>
              <a:t>Apple</a:t>
            </a:r>
            <a:r>
              <a:rPr lang="ru-RU" sz="1200" dirty="0">
                <a:ea typeface="Times New Roman" pitchFamily="18" charset="0"/>
                <a:cs typeface="Arial" pitchFamily="34" charset="0"/>
              </a:rPr>
              <a:t> по разработке микропроцессора на </a:t>
            </a:r>
            <a:r>
              <a:rPr lang="ru-RU" sz="1200" dirty="0" err="1">
                <a:ea typeface="Times New Roman" pitchFamily="18" charset="0"/>
                <a:cs typeface="Arial" pitchFamily="34" charset="0"/>
              </a:rPr>
              <a:t>PowerPC</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1993</a:t>
            </a:r>
            <a:r>
              <a:rPr lang="ru-RU" sz="1200" dirty="0">
                <a:ea typeface="Times New Roman" pitchFamily="18" charset="0"/>
                <a:cs typeface="Arial" pitchFamily="34" charset="0"/>
              </a:rPr>
              <a:t>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представила </a:t>
            </a:r>
            <a:r>
              <a:rPr lang="ru-RU" sz="1200" dirty="0" err="1">
                <a:ea typeface="Times New Roman" pitchFamily="18" charset="0"/>
                <a:cs typeface="Arial" pitchFamily="34" charset="0"/>
              </a:rPr>
              <a:t>Pentium</a:t>
            </a:r>
            <a:r>
              <a:rPr lang="ru-RU" sz="1200" dirty="0">
                <a:ea typeface="Times New Roman" pitchFamily="18" charset="0"/>
                <a:cs typeface="Arial" pitchFamily="34" charset="0"/>
              </a:rPr>
              <a:t>. В Национальном Центре суперкомпьютерных приложений Иллинойского университета студенты и инженеры создали NCSA </a:t>
            </a:r>
            <a:r>
              <a:rPr lang="ru-RU" sz="1200" dirty="0" err="1">
                <a:ea typeface="Times New Roman" pitchFamily="18" charset="0"/>
                <a:cs typeface="Arial" pitchFamily="34" charset="0"/>
              </a:rPr>
              <a:t>Mosaic</a:t>
            </a:r>
            <a:r>
              <a:rPr lang="ru-RU" sz="1200" dirty="0">
                <a:ea typeface="Times New Roman" pitchFamily="18" charset="0"/>
                <a:cs typeface="Arial" pitchFamily="34" charset="0"/>
              </a:rPr>
              <a:t> - графический интерфейс пользователя для навигации в WWW</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1994 </a:t>
            </a:r>
            <a:r>
              <a:rPr lang="ru-RU" sz="1200" dirty="0">
                <a:ea typeface="Times New Roman" pitchFamily="18" charset="0"/>
                <a:cs typeface="Arial" pitchFamily="34" charset="0"/>
              </a:rPr>
              <a:t>В апреле Джим Кларк и Марк </a:t>
            </a:r>
            <a:r>
              <a:rPr lang="ru-RU" sz="1200" dirty="0" err="1">
                <a:ea typeface="Times New Roman" pitchFamily="18" charset="0"/>
                <a:cs typeface="Arial" pitchFamily="34" charset="0"/>
              </a:rPr>
              <a:t>Андриссен</a:t>
            </a:r>
            <a:r>
              <a:rPr lang="ru-RU" sz="1200" dirty="0">
                <a:ea typeface="Times New Roman" pitchFamily="18" charset="0"/>
                <a:cs typeface="Arial" pitchFamily="34" charset="0"/>
              </a:rPr>
              <a:t> основали </a:t>
            </a:r>
            <a:r>
              <a:rPr lang="ru-RU" sz="1200" dirty="0" err="1">
                <a:ea typeface="Times New Roman" pitchFamily="18" charset="0"/>
                <a:cs typeface="Arial" pitchFamily="34" charset="0"/>
              </a:rPr>
              <a:t>Netscape</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Communications</a:t>
            </a:r>
            <a:r>
              <a:rPr lang="ru-RU" sz="1200" dirty="0">
                <a:ea typeface="Times New Roman" pitchFamily="18" charset="0"/>
                <a:cs typeface="Arial" pitchFamily="34" charset="0"/>
              </a:rPr>
              <a:t> (первоначально - </a:t>
            </a:r>
            <a:r>
              <a:rPr lang="ru-RU" sz="1200" dirty="0" err="1">
                <a:ea typeface="Times New Roman" pitchFamily="18" charset="0"/>
                <a:cs typeface="Arial" pitchFamily="34" charset="0"/>
              </a:rPr>
              <a:t>Mosaic</a:t>
            </a:r>
            <a:r>
              <a:rPr lang="ru-RU" sz="1200" dirty="0">
                <a:ea typeface="Times New Roman" pitchFamily="18" charset="0"/>
                <a:cs typeface="Arial" pitchFamily="34" charset="0"/>
              </a:rPr>
              <a:t> </a:t>
            </a:r>
            <a:r>
              <a:rPr lang="ru-RU" sz="1200" dirty="0" err="1">
                <a:ea typeface="Times New Roman" pitchFamily="18" charset="0"/>
                <a:cs typeface="Arial" pitchFamily="34" charset="0"/>
              </a:rPr>
              <a:t>Communications</a:t>
            </a:r>
            <a:r>
              <a:rPr lang="ru-RU" sz="1200" dirty="0">
                <a:ea typeface="Times New Roman" pitchFamily="18" charset="0"/>
                <a:cs typeface="Arial" pitchFamily="34" charset="0"/>
              </a:rPr>
              <a:t>). В университете Южной Калифорнии Леонард </a:t>
            </a:r>
            <a:r>
              <a:rPr lang="ru-RU" sz="1200" dirty="0" err="1">
                <a:ea typeface="Times New Roman" pitchFamily="18" charset="0"/>
                <a:cs typeface="Arial" pitchFamily="34" charset="0"/>
              </a:rPr>
              <a:t>Адлеман</a:t>
            </a:r>
            <a:r>
              <a:rPr lang="ru-RU" sz="1200" dirty="0">
                <a:ea typeface="Times New Roman" pitchFamily="18" charset="0"/>
                <a:cs typeface="Arial" pitchFamily="34" charset="0"/>
              </a:rPr>
              <a:t> продемонстрировал, что ДНК может быть использована как вычислительное средство Стал доступным первый браузер </a:t>
            </a:r>
            <a:r>
              <a:rPr lang="ru-RU" sz="1200" dirty="0" err="1">
                <a:ea typeface="Times New Roman" pitchFamily="18" charset="0"/>
                <a:cs typeface="Arial" pitchFamily="34" charset="0"/>
              </a:rPr>
              <a:t>Netscape</a:t>
            </a:r>
            <a:r>
              <a:rPr lang="ru-RU" sz="1200" dirty="0">
                <a:ea typeface="Times New Roman" pitchFamily="18" charset="0"/>
                <a:cs typeface="Arial" pitchFamily="34" charset="0"/>
              </a:rPr>
              <a:t>, и число пользователей WWW начало стремительно расти</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a:ea typeface="Times New Roman" pitchFamily="18" charset="0"/>
                <a:cs typeface="Arial" pitchFamily="34" charset="0"/>
              </a:rPr>
              <a:t>1995</a:t>
            </a:r>
            <a:r>
              <a:rPr lang="ru-RU" sz="1200" dirty="0">
                <a:ea typeface="Times New Roman" pitchFamily="18" charset="0"/>
                <a:cs typeface="Arial" pitchFamily="34" charset="0"/>
              </a:rPr>
              <a:t> На экраны вышла "Игрушечная история" - первый полнометражный фильм, целиком сделанный при помощи компьютеров Появился язык </a:t>
            </a:r>
            <a:r>
              <a:rPr lang="ru-RU" sz="1200" dirty="0" err="1">
                <a:ea typeface="Times New Roman" pitchFamily="18" charset="0"/>
                <a:cs typeface="Arial" pitchFamily="34" charset="0"/>
              </a:rPr>
              <a:t>Java</a:t>
            </a:r>
            <a:r>
              <a:rPr lang="ru-RU" sz="1200" dirty="0">
                <a:ea typeface="Times New Roman" pitchFamily="18" charset="0"/>
                <a:cs typeface="Arial" pitchFamily="34" charset="0"/>
              </a:rPr>
              <a:t>, призванный обеспечить создание платформенно-независимых приложений; первым </a:t>
            </a:r>
            <a:r>
              <a:rPr lang="ru-RU" sz="1200" dirty="0" err="1">
                <a:ea typeface="Times New Roman" pitchFamily="18" charset="0"/>
                <a:cs typeface="Arial" pitchFamily="34" charset="0"/>
              </a:rPr>
              <a:t>Java</a:t>
            </a:r>
            <a:r>
              <a:rPr lang="ru-RU" sz="1200" dirty="0">
                <a:ea typeface="Times New Roman" pitchFamily="18" charset="0"/>
                <a:cs typeface="Arial" pitchFamily="34" charset="0"/>
              </a:rPr>
              <a:t>-апплетом стал </a:t>
            </a:r>
            <a:r>
              <a:rPr lang="ru-RU" sz="1200" dirty="0" err="1" smtClean="0">
                <a:ea typeface="Times New Roman" pitchFamily="18" charset="0"/>
                <a:cs typeface="Arial" pitchFamily="34" charset="0"/>
              </a:rPr>
              <a:t>Duke</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1379288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32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История развития </a:t>
            </a:r>
            <a:r>
              <a:rPr lang="ru-RU" sz="3200" b="1" dirty="0" smtClean="0"/>
              <a:t>компьютеров</a:t>
            </a:r>
            <a:endParaRPr lang="ru-RU" sz="3200" dirty="0"/>
          </a:p>
        </p:txBody>
      </p:sp>
      <p:sp>
        <p:nvSpPr>
          <p:cNvPr id="2" name="Rectangle 1"/>
          <p:cNvSpPr>
            <a:spLocks noChangeArrowheads="1"/>
          </p:cNvSpPr>
          <p:nvPr/>
        </p:nvSpPr>
        <p:spPr bwMode="auto">
          <a:xfrm>
            <a:off x="611560" y="836712"/>
            <a:ext cx="8110561"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lvl="0" indent="-171450" algn="just" eaLnBrk="0" fontAlgn="base" hangingPunct="0">
              <a:spcBef>
                <a:spcPct val="0"/>
              </a:spcBef>
              <a:spcAft>
                <a:spcPct val="0"/>
              </a:spcAft>
              <a:buFont typeface="Arial" pitchFamily="34" charset="0"/>
              <a:buChar char="•"/>
            </a:pPr>
            <a:r>
              <a:rPr lang="en-US" sz="1200" b="1" dirty="0" smtClean="0">
                <a:ea typeface="Times New Roman" pitchFamily="18" charset="0"/>
                <a:cs typeface="Arial" pitchFamily="34" charset="0"/>
              </a:rPr>
              <a:t>1</a:t>
            </a:r>
            <a:r>
              <a:rPr lang="ru-RU" sz="1200" b="1" dirty="0" smtClean="0">
                <a:ea typeface="Times New Roman" pitchFamily="18" charset="0"/>
                <a:cs typeface="Arial" pitchFamily="34" charset="0"/>
              </a:rPr>
              <a:t>996 </a:t>
            </a:r>
            <a:r>
              <a:rPr lang="ru-RU" sz="1200" dirty="0" err="1">
                <a:ea typeface="Times New Roman" pitchFamily="18" charset="0"/>
                <a:cs typeface="Arial" pitchFamily="34" charset="0"/>
              </a:rPr>
              <a:t>Intel</a:t>
            </a:r>
            <a:r>
              <a:rPr lang="ru-RU" sz="1200" dirty="0">
                <a:ea typeface="Times New Roman" pitchFamily="18" charset="0"/>
                <a:cs typeface="Arial" pitchFamily="34" charset="0"/>
              </a:rPr>
              <a:t> объявил о выпуске </a:t>
            </a:r>
            <a:r>
              <a:rPr lang="en-US" sz="1200" dirty="0">
                <a:ea typeface="Times New Roman" pitchFamily="18" charset="0"/>
                <a:cs typeface="Arial" pitchFamily="34" charset="0"/>
              </a:rPr>
              <a:t>Pentium</a:t>
            </a:r>
            <a:r>
              <a:rPr lang="ru-RU" sz="1200" dirty="0">
                <a:ea typeface="Times New Roman" pitchFamily="18" charset="0"/>
                <a:cs typeface="Arial" pitchFamily="34" charset="0"/>
              </a:rPr>
              <a:t> </a:t>
            </a:r>
            <a:r>
              <a:rPr lang="ru-RU" sz="1200" dirty="0" err="1">
                <a:ea typeface="Times New Roman" pitchFamily="18" charset="0"/>
                <a:cs typeface="Arial" pitchFamily="34" charset="0"/>
              </a:rPr>
              <a:t>Pro</a:t>
            </a:r>
            <a:r>
              <a:rPr lang="ru-RU" sz="1200" dirty="0">
                <a:ea typeface="Times New Roman" pitchFamily="18" charset="0"/>
                <a:cs typeface="Arial" pitchFamily="34" charset="0"/>
              </a:rPr>
              <a:t>. </a:t>
            </a:r>
            <a:r>
              <a:rPr lang="ru-RU" sz="1200" dirty="0"/>
              <a:t>В</a:t>
            </a:r>
            <a:r>
              <a:rPr lang="ru-RU" sz="1200" dirty="0" smtClean="0"/>
              <a:t>ыход </a:t>
            </a:r>
            <a:r>
              <a:rPr lang="ru-RU" sz="1200" dirty="0"/>
              <a:t>ОС </a:t>
            </a:r>
            <a:r>
              <a:rPr lang="ru-RU" sz="1200" dirty="0" err="1"/>
              <a:t>Windows</a:t>
            </a:r>
            <a:r>
              <a:rPr lang="ru-RU" sz="1200" dirty="0"/>
              <a:t> NT 4.</a:t>
            </a:r>
            <a:endParaRPr lang="ru-RU" sz="1200" dirty="0" smtClean="0">
              <a:ea typeface="Times New Roman" pitchFamily="18" charset="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smtClean="0"/>
              <a:t>1997 </a:t>
            </a:r>
            <a:r>
              <a:rPr lang="ru-RU" sz="1200" dirty="0"/>
              <a:t>Первая победа в шахматах компьютерной программы в матче с сильнейшим гроссмейстером, </a:t>
            </a:r>
            <a:r>
              <a:rPr lang="ru-RU" sz="1200" dirty="0" err="1"/>
              <a:t>Deep</a:t>
            </a:r>
            <a:r>
              <a:rPr lang="ru-RU" sz="1200" dirty="0"/>
              <a:t> </a:t>
            </a:r>
            <a:r>
              <a:rPr lang="ru-RU" sz="1200" dirty="0" err="1"/>
              <a:t>Blue</a:t>
            </a:r>
            <a:r>
              <a:rPr lang="ru-RU" sz="1200" dirty="0"/>
              <a:t> побеждает Гарри Каспарова (2 победы, 3 ничьих и 1 поражение). В</a:t>
            </a:r>
            <a:r>
              <a:rPr lang="ru-RU" sz="1200" dirty="0" smtClean="0"/>
              <a:t>ыход </a:t>
            </a:r>
            <a:r>
              <a:rPr lang="ru-RU" sz="1200" dirty="0"/>
              <a:t>ОС </a:t>
            </a:r>
            <a:r>
              <a:rPr lang="ru-RU" sz="1200" dirty="0" err="1"/>
              <a:t>Mac</a:t>
            </a:r>
            <a:r>
              <a:rPr lang="ru-RU" sz="1200" dirty="0"/>
              <a:t> OS 8</a:t>
            </a:r>
            <a:endParaRPr lang="ru-RU" sz="1200" dirty="0" smtClean="0"/>
          </a:p>
          <a:p>
            <a:pPr marL="171450" lvl="0" indent="-171450" algn="just" eaLnBrk="0" fontAlgn="base" hangingPunct="0">
              <a:spcBef>
                <a:spcPct val="0"/>
              </a:spcBef>
              <a:spcAft>
                <a:spcPct val="0"/>
              </a:spcAft>
              <a:buFont typeface="Arial" pitchFamily="34" charset="0"/>
              <a:buChar char="•"/>
            </a:pPr>
            <a:r>
              <a:rPr lang="ru-RU" sz="1200" b="1" dirty="0" smtClean="0"/>
              <a:t>1998 </a:t>
            </a:r>
            <a:r>
              <a:rPr lang="ru-RU" sz="1200" dirty="0"/>
              <a:t>В</a:t>
            </a:r>
            <a:r>
              <a:rPr lang="ru-RU" sz="1200" dirty="0" smtClean="0"/>
              <a:t>ыпуск </a:t>
            </a:r>
            <a:r>
              <a:rPr lang="ru-RU" sz="1200" dirty="0"/>
              <a:t>моноблочного ПК </a:t>
            </a:r>
            <a:r>
              <a:rPr lang="ru-RU" sz="1200" dirty="0" err="1" smtClean="0"/>
              <a:t>iMac</a:t>
            </a:r>
            <a:r>
              <a:rPr lang="ru-RU" sz="1200" dirty="0"/>
              <a:t>; выход ОС </a:t>
            </a:r>
            <a:r>
              <a:rPr lang="ru-RU" sz="1200" dirty="0" err="1"/>
              <a:t>Windows</a:t>
            </a:r>
            <a:r>
              <a:rPr lang="ru-RU" sz="1200" dirty="0"/>
              <a:t> </a:t>
            </a:r>
            <a:r>
              <a:rPr lang="ru-RU" sz="1200" dirty="0" smtClean="0"/>
              <a:t>98.</a:t>
            </a:r>
          </a:p>
          <a:p>
            <a:pPr marL="171450" lvl="0" indent="-171450" algn="just" eaLnBrk="0" fontAlgn="base" hangingPunct="0">
              <a:spcBef>
                <a:spcPct val="0"/>
              </a:spcBef>
              <a:spcAft>
                <a:spcPct val="0"/>
              </a:spcAft>
              <a:buFont typeface="Arial" pitchFamily="34" charset="0"/>
              <a:buChar char="•"/>
            </a:pPr>
            <a:r>
              <a:rPr lang="ru-RU" sz="1200" b="1" dirty="0" smtClean="0"/>
              <a:t>1999 </a:t>
            </a:r>
            <a:r>
              <a:rPr lang="ru-RU" sz="1200" dirty="0"/>
              <a:t>выход версии 2.2 ядра ОС </a:t>
            </a:r>
            <a:r>
              <a:rPr lang="ru-RU" sz="1200" dirty="0" err="1"/>
              <a:t>Linux</a:t>
            </a:r>
            <a:r>
              <a:rPr lang="ru-RU" sz="1200" dirty="0" smtClean="0"/>
              <a:t>.</a:t>
            </a:r>
          </a:p>
          <a:p>
            <a:pPr marL="171450" lvl="0" indent="-171450" algn="just" eaLnBrk="0" fontAlgn="base" hangingPunct="0">
              <a:spcBef>
                <a:spcPct val="0"/>
              </a:spcBef>
              <a:spcAft>
                <a:spcPct val="0"/>
              </a:spcAft>
              <a:buFont typeface="Arial" pitchFamily="34" charset="0"/>
              <a:buChar char="•"/>
            </a:pPr>
            <a:r>
              <a:rPr lang="ru-RU" sz="1200" b="1" dirty="0" smtClean="0"/>
              <a:t>2000 </a:t>
            </a:r>
            <a:r>
              <a:rPr lang="ru-RU" sz="1200" dirty="0"/>
              <a:t>выход ОС </a:t>
            </a:r>
            <a:r>
              <a:rPr lang="ru-RU" sz="1200" dirty="0" err="1"/>
              <a:t>Windows</a:t>
            </a:r>
            <a:r>
              <a:rPr lang="ru-RU" sz="1200" dirty="0"/>
              <a:t> 2000 и ОС </a:t>
            </a:r>
            <a:r>
              <a:rPr lang="ru-RU" sz="1200" dirty="0" err="1"/>
              <a:t>Windows</a:t>
            </a:r>
            <a:r>
              <a:rPr lang="ru-RU" sz="1200" dirty="0"/>
              <a:t> </a:t>
            </a:r>
            <a:r>
              <a:rPr lang="ru-RU" sz="1200" dirty="0" err="1" smtClean="0"/>
              <a:t>Me</a:t>
            </a:r>
            <a:r>
              <a:rPr lang="ru-RU" sz="1200" dirty="0"/>
              <a:t>. Запуск проектов UDDI и </a:t>
            </a:r>
            <a:r>
              <a:rPr lang="ru-RU" sz="1200" dirty="0" err="1"/>
              <a:t>ebXML</a:t>
            </a:r>
            <a:r>
              <a:rPr lang="ru-RU" sz="1200" dirty="0"/>
              <a:t>, направленных на интеграцию электронного бизнеса в мировом масштабе</a:t>
            </a:r>
            <a:r>
              <a:rPr lang="ru-RU" sz="1200" dirty="0" smtClean="0"/>
              <a:t>.</a:t>
            </a:r>
          </a:p>
          <a:p>
            <a:pPr marL="171450" lvl="0" indent="-171450" algn="just" eaLnBrk="0" fontAlgn="base" hangingPunct="0">
              <a:spcBef>
                <a:spcPct val="0"/>
              </a:spcBef>
              <a:spcAft>
                <a:spcPct val="0"/>
              </a:spcAft>
              <a:buFont typeface="Arial" pitchFamily="34" charset="0"/>
              <a:buChar char="•"/>
            </a:pPr>
            <a:r>
              <a:rPr lang="ru-RU" sz="1200" b="1" dirty="0" smtClean="0"/>
              <a:t>2001 </a:t>
            </a:r>
            <a:r>
              <a:rPr lang="ru-RU" sz="1200" dirty="0" smtClean="0"/>
              <a:t>Выход </a:t>
            </a:r>
            <a:r>
              <a:rPr lang="ru-RU" sz="1200" dirty="0"/>
              <a:t>ОС </a:t>
            </a:r>
            <a:r>
              <a:rPr lang="ru-RU" sz="1200" dirty="0" err="1"/>
              <a:t>Windows</a:t>
            </a:r>
            <a:r>
              <a:rPr lang="ru-RU" sz="1200" dirty="0"/>
              <a:t> XP. Появились гибкие </a:t>
            </a:r>
            <a:r>
              <a:rPr lang="ru-RU" sz="1200" dirty="0" smtClean="0"/>
              <a:t>дисплеи.</a:t>
            </a:r>
          </a:p>
          <a:p>
            <a:pPr marL="171450" lvl="0" indent="-171450" algn="just" eaLnBrk="0" fontAlgn="base" hangingPunct="0">
              <a:spcBef>
                <a:spcPct val="0"/>
              </a:spcBef>
              <a:spcAft>
                <a:spcPct val="0"/>
              </a:spcAft>
              <a:buFont typeface="Arial" pitchFamily="34" charset="0"/>
              <a:buChar char="•"/>
            </a:pPr>
            <a:r>
              <a:rPr lang="ru-RU" sz="1200" dirty="0" smtClean="0">
                <a:cs typeface="Arial" pitchFamily="34" charset="0"/>
              </a:rPr>
              <a:t>2002 </a:t>
            </a:r>
            <a:r>
              <a:rPr lang="ru-RU" sz="1200" dirty="0" smtClean="0"/>
              <a:t>Выпуск </a:t>
            </a:r>
            <a:r>
              <a:rPr lang="ru-RU" sz="1200" dirty="0"/>
              <a:t>серверной ОС </a:t>
            </a:r>
            <a:r>
              <a:rPr lang="ru-RU" sz="1200" dirty="0" err="1"/>
              <a:t>Windows</a:t>
            </a:r>
            <a:r>
              <a:rPr lang="ru-RU" sz="1200" dirty="0"/>
              <a:t> </a:t>
            </a:r>
            <a:r>
              <a:rPr lang="ru-RU" sz="1200" dirty="0" err="1"/>
              <a:t>Server</a:t>
            </a:r>
            <a:r>
              <a:rPr lang="ru-RU" sz="1200" dirty="0"/>
              <a:t> 2003. Разработан </a:t>
            </a:r>
            <a:r>
              <a:rPr lang="ru-RU" sz="1200" dirty="0" err="1"/>
              <a:t>Earth</a:t>
            </a:r>
            <a:r>
              <a:rPr lang="ru-RU" sz="1200" dirty="0"/>
              <a:t> </a:t>
            </a:r>
            <a:r>
              <a:rPr lang="ru-RU" sz="1200" dirty="0" err="1"/>
              <a:t>Simulator</a:t>
            </a:r>
            <a:r>
              <a:rPr lang="ru-RU" sz="1200" dirty="0"/>
              <a:t> — самый быстрый суперкомпьютер с 2002 по 2004 год: NEC для японского агентства аэрокосмических исследований</a:t>
            </a:r>
            <a:endParaRPr lang="ru-RU" sz="1200" dirty="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smtClean="0"/>
              <a:t>2003 </a:t>
            </a:r>
            <a:r>
              <a:rPr lang="ru-RU" sz="1200" dirty="0"/>
              <a:t>Разработан стереоскопический </a:t>
            </a:r>
            <a:r>
              <a:rPr lang="ru-RU" sz="1200" dirty="0" smtClean="0"/>
              <a:t>3D-дисплей.</a:t>
            </a:r>
          </a:p>
          <a:p>
            <a:pPr marL="171450" lvl="0" indent="-171450" algn="just" eaLnBrk="0" fontAlgn="base" hangingPunct="0">
              <a:spcBef>
                <a:spcPct val="0"/>
              </a:spcBef>
              <a:spcAft>
                <a:spcPct val="0"/>
              </a:spcAft>
              <a:buFont typeface="Arial" pitchFamily="34" charset="0"/>
              <a:buChar char="•"/>
            </a:pPr>
            <a:r>
              <a:rPr lang="ru-RU" sz="1200" b="1" dirty="0" smtClean="0"/>
              <a:t>2004 </a:t>
            </a:r>
            <a:r>
              <a:rPr lang="ru-RU" sz="1200" dirty="0"/>
              <a:t>Создан полевой транзистор на углеродной </a:t>
            </a:r>
            <a:r>
              <a:rPr lang="ru-RU" sz="1200" dirty="0" err="1"/>
              <a:t>нанотрубке</a:t>
            </a:r>
            <a:r>
              <a:rPr lang="ru-RU" sz="1200" dirty="0"/>
              <a:t>: </a:t>
            </a:r>
            <a:r>
              <a:rPr lang="ru-RU" sz="1200" dirty="0" err="1" smtClean="0"/>
              <a:t>Infineon</a:t>
            </a:r>
            <a:r>
              <a:rPr lang="ru-RU" sz="1200" dirty="0" smtClean="0"/>
              <a:t>.</a:t>
            </a:r>
          </a:p>
          <a:p>
            <a:pPr marL="171450" lvl="0" indent="-171450" algn="just" eaLnBrk="0" fontAlgn="base" hangingPunct="0">
              <a:spcBef>
                <a:spcPct val="0"/>
              </a:spcBef>
              <a:spcAft>
                <a:spcPct val="0"/>
              </a:spcAft>
              <a:buFont typeface="Arial" pitchFamily="34" charset="0"/>
              <a:buChar char="•"/>
            </a:pPr>
            <a:r>
              <a:rPr lang="ru-RU" sz="1200" b="1" dirty="0" smtClean="0"/>
              <a:t>2005 </a:t>
            </a:r>
            <a:r>
              <a:rPr lang="ru-RU" sz="1200" dirty="0"/>
              <a:t>Разработан прототип полевого транзистора на одной </a:t>
            </a:r>
            <a:r>
              <a:rPr lang="ru-RU" sz="1200" dirty="0" smtClean="0"/>
              <a:t>молекуле.</a:t>
            </a:r>
            <a:endParaRPr lang="ru-RU" sz="1200" dirty="0" smtClean="0">
              <a:cs typeface="Arial" pitchFamily="34" charset="0"/>
            </a:endParaRPr>
          </a:p>
          <a:p>
            <a:pPr marL="171450" lvl="0" indent="-171450" algn="just" eaLnBrk="0" fontAlgn="base" hangingPunct="0">
              <a:spcBef>
                <a:spcPct val="0"/>
              </a:spcBef>
              <a:spcAft>
                <a:spcPct val="0"/>
              </a:spcAft>
              <a:buFont typeface="Arial" pitchFamily="34" charset="0"/>
              <a:buChar char="•"/>
            </a:pPr>
            <a:r>
              <a:rPr lang="ru-RU" sz="1200" b="1" dirty="0" smtClean="0"/>
              <a:t>2006 </a:t>
            </a:r>
            <a:r>
              <a:rPr lang="ru-RU" sz="1200" dirty="0" smtClean="0">
                <a:cs typeface="Arial" pitchFamily="34" charset="0"/>
              </a:rPr>
              <a:t>Разработан </a:t>
            </a:r>
            <a:r>
              <a:rPr lang="ru-RU" sz="1200" dirty="0" err="1">
                <a:cs typeface="Arial" pitchFamily="34" charset="0"/>
              </a:rPr>
              <a:t>терагерцовый</a:t>
            </a:r>
            <a:r>
              <a:rPr lang="ru-RU" sz="1200" dirty="0">
                <a:cs typeface="Arial" pitchFamily="34" charset="0"/>
              </a:rPr>
              <a:t> </a:t>
            </a:r>
            <a:r>
              <a:rPr lang="ru-RU" sz="1200" dirty="0" smtClean="0">
                <a:cs typeface="Arial" pitchFamily="34" charset="0"/>
              </a:rPr>
              <a:t>транзистор; Разработан </a:t>
            </a:r>
            <a:r>
              <a:rPr lang="ru-RU" sz="1200" dirty="0">
                <a:cs typeface="Arial" pitchFamily="34" charset="0"/>
              </a:rPr>
              <a:t>эмиссионный дисплей на углеродных </a:t>
            </a:r>
            <a:r>
              <a:rPr lang="ru-RU" sz="1200" dirty="0" err="1" smtClean="0">
                <a:cs typeface="Arial" pitchFamily="34" charset="0"/>
              </a:rPr>
              <a:t>нанотрубках</a:t>
            </a:r>
            <a:r>
              <a:rPr lang="ru-RU" sz="1200" dirty="0" smtClean="0">
                <a:cs typeface="Arial" pitchFamily="34" charset="0"/>
              </a:rPr>
              <a:t>; </a:t>
            </a:r>
          </a:p>
          <a:p>
            <a:pPr marL="171450" lvl="0" indent="-171450" algn="just" eaLnBrk="0" fontAlgn="base" hangingPunct="0">
              <a:spcBef>
                <a:spcPct val="0"/>
              </a:spcBef>
              <a:spcAft>
                <a:spcPct val="0"/>
              </a:spcAft>
              <a:buFont typeface="Arial" pitchFamily="34" charset="0"/>
              <a:buChar char="•"/>
            </a:pPr>
            <a:r>
              <a:rPr lang="ru-RU" sz="1200" b="1" dirty="0" smtClean="0"/>
              <a:t>2007 </a:t>
            </a:r>
            <a:r>
              <a:rPr lang="ru-RU" sz="1200" dirty="0" smtClean="0"/>
              <a:t>Суперкомпьютер </a:t>
            </a:r>
            <a:r>
              <a:rPr lang="ru-RU" sz="1200" dirty="0" err="1" smtClean="0"/>
              <a:t>Blue</a:t>
            </a:r>
            <a:r>
              <a:rPr lang="ru-RU" sz="1200" dirty="0" smtClean="0"/>
              <a:t> </a:t>
            </a:r>
            <a:r>
              <a:rPr lang="ru-RU" sz="1200" dirty="0" err="1" smtClean="0"/>
              <a:t>Gene</a:t>
            </a:r>
            <a:r>
              <a:rPr lang="ru-RU" sz="1200" dirty="0" smtClean="0"/>
              <a:t>/P производительностью 1 </a:t>
            </a:r>
            <a:r>
              <a:rPr lang="ru-RU" sz="1200" dirty="0" err="1" smtClean="0"/>
              <a:t>петафлопс</a:t>
            </a:r>
            <a:r>
              <a:rPr lang="ru-RU" sz="1200" dirty="0" smtClean="0"/>
              <a:t> (квадриллион операций в секунду). Появились компьютерные системы распознавания лиц, превосходящие возможности человека.</a:t>
            </a:r>
          </a:p>
          <a:p>
            <a:pPr marL="171450" lvl="0" indent="-171450" algn="just" eaLnBrk="0" fontAlgn="base" hangingPunct="0">
              <a:spcBef>
                <a:spcPct val="0"/>
              </a:spcBef>
              <a:spcAft>
                <a:spcPct val="0"/>
              </a:spcAft>
              <a:buFont typeface="Arial" pitchFamily="34" charset="0"/>
              <a:buChar char="•"/>
            </a:pPr>
            <a:r>
              <a:rPr lang="ru-RU" sz="1200" b="1" dirty="0" smtClean="0"/>
              <a:t>2008 </a:t>
            </a:r>
            <a:r>
              <a:rPr lang="ru-RU" sz="1200" dirty="0"/>
              <a:t>выход ультрапортативного ноутбука </a:t>
            </a:r>
            <a:r>
              <a:rPr lang="ru-RU" sz="1200" dirty="0" err="1"/>
              <a:t>MacBook</a:t>
            </a:r>
            <a:r>
              <a:rPr lang="ru-RU" sz="1200" dirty="0"/>
              <a:t> </a:t>
            </a:r>
            <a:r>
              <a:rPr lang="ru-RU" sz="1200" dirty="0" err="1"/>
              <a:t>Air</a:t>
            </a:r>
            <a:r>
              <a:rPr lang="ru-RU" sz="1200" dirty="0"/>
              <a:t> и цифрового сетевого мультимедийного проигрывателя </a:t>
            </a:r>
            <a:r>
              <a:rPr lang="ru-RU" sz="1200" dirty="0" err="1"/>
              <a:t>Apple</a:t>
            </a:r>
            <a:r>
              <a:rPr lang="ru-RU" sz="1200" dirty="0"/>
              <a:t> TV. </a:t>
            </a:r>
            <a:r>
              <a:rPr lang="ru-RU" sz="1200" dirty="0" smtClean="0"/>
              <a:t>Выпуск </a:t>
            </a:r>
            <a:r>
              <a:rPr lang="ru-RU" sz="1200" dirty="0"/>
              <a:t>ОС </a:t>
            </a:r>
            <a:r>
              <a:rPr lang="ru-RU" sz="1200" dirty="0" err="1"/>
              <a:t>Windows</a:t>
            </a:r>
            <a:r>
              <a:rPr lang="ru-RU" sz="1200" dirty="0"/>
              <a:t> </a:t>
            </a:r>
            <a:r>
              <a:rPr lang="ru-RU" sz="1200" dirty="0" err="1"/>
              <a:t>Server</a:t>
            </a:r>
            <a:r>
              <a:rPr lang="ru-RU" sz="1200" dirty="0"/>
              <a:t> 2008. Суперкомпьютер IBM </a:t>
            </a:r>
            <a:r>
              <a:rPr lang="ru-RU" sz="1200" dirty="0" err="1"/>
              <a:t>Roadrunner</a:t>
            </a:r>
            <a:r>
              <a:rPr lang="ru-RU" sz="1200" dirty="0"/>
              <a:t> превысил производительность в 1 </a:t>
            </a:r>
            <a:r>
              <a:rPr lang="ru-RU" sz="1200" dirty="0" err="1"/>
              <a:t>петафлоп</a:t>
            </a:r>
            <a:r>
              <a:rPr lang="ru-RU" sz="1200" dirty="0"/>
              <a:t> (квадриллион операций в секунду) и стал самым быстрым компьютером в </a:t>
            </a:r>
            <a:r>
              <a:rPr lang="ru-RU" sz="1200" dirty="0" smtClean="0"/>
              <a:t>мире.</a:t>
            </a:r>
          </a:p>
          <a:p>
            <a:pPr marL="171450" lvl="0" indent="-171450" algn="just" eaLnBrk="0" fontAlgn="base" hangingPunct="0">
              <a:spcBef>
                <a:spcPct val="0"/>
              </a:spcBef>
              <a:spcAft>
                <a:spcPct val="0"/>
              </a:spcAft>
              <a:buFont typeface="Arial" pitchFamily="34" charset="0"/>
              <a:buChar char="•"/>
            </a:pPr>
            <a:r>
              <a:rPr lang="ru-RU" sz="1200" b="1" dirty="0" smtClean="0"/>
              <a:t>2009 </a:t>
            </a:r>
            <a:r>
              <a:rPr lang="ru-RU" sz="1200" dirty="0"/>
              <a:t>Корпорация </a:t>
            </a:r>
            <a:r>
              <a:rPr lang="ru-RU" sz="1200" dirty="0" err="1"/>
              <a:t>Oracle</a:t>
            </a:r>
            <a:r>
              <a:rPr lang="ru-RU" sz="1200" dirty="0"/>
              <a:t> покупает </a:t>
            </a:r>
            <a:r>
              <a:rPr lang="ru-RU" sz="1200" dirty="0" err="1"/>
              <a:t>Sun</a:t>
            </a:r>
            <a:r>
              <a:rPr lang="ru-RU" sz="1200" dirty="0"/>
              <a:t> </a:t>
            </a:r>
            <a:r>
              <a:rPr lang="ru-RU" sz="1200" dirty="0" err="1" smtClean="0"/>
              <a:t>Microsystems</a:t>
            </a:r>
            <a:r>
              <a:rPr lang="ru-RU" sz="1200" dirty="0" smtClean="0"/>
              <a:t>. </a:t>
            </a:r>
            <a:r>
              <a:rPr lang="ru-RU" sz="1200" dirty="0" err="1"/>
              <a:t>Microsoft</a:t>
            </a:r>
            <a:r>
              <a:rPr lang="ru-RU" sz="1200" dirty="0"/>
              <a:t> выпускает ОС </a:t>
            </a:r>
            <a:r>
              <a:rPr lang="ru-RU" sz="1200" dirty="0" err="1"/>
              <a:t>Windows</a:t>
            </a:r>
            <a:r>
              <a:rPr lang="ru-RU" sz="1200" dirty="0"/>
              <a:t> 7. Суперкомпьютер </a:t>
            </a:r>
            <a:r>
              <a:rPr lang="ru-RU" sz="1200" dirty="0" err="1"/>
              <a:t>Cray</a:t>
            </a:r>
            <a:r>
              <a:rPr lang="ru-RU" sz="1200" dirty="0"/>
              <a:t> XT5 (</a:t>
            </a:r>
            <a:r>
              <a:rPr lang="ru-RU" sz="1200" dirty="0" err="1"/>
              <a:t>Jaguar</a:t>
            </a:r>
            <a:r>
              <a:rPr lang="ru-RU" sz="1200" dirty="0"/>
              <a:t>) стал самой производительной в мире компьютерной </a:t>
            </a:r>
            <a:r>
              <a:rPr lang="ru-RU" sz="1200" dirty="0" smtClean="0"/>
              <a:t>системой.</a:t>
            </a:r>
            <a:endParaRPr lang="ru-RU" sz="1200" dirty="0">
              <a:cs typeface="Arial" pitchFamily="34" charset="0"/>
            </a:endParaRPr>
          </a:p>
        </p:txBody>
      </p:sp>
      <p:cxnSp>
        <p:nvCxnSpPr>
          <p:cNvPr id="5" name="Прямая соединительная линия 4"/>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dirty="0" smtClean="0"/>
              <a:t>А.А. Бизяев</a:t>
            </a:r>
            <a:endParaRPr lang="ru-RU" dirty="0"/>
          </a:p>
        </p:txBody>
      </p:sp>
    </p:spTree>
    <p:extLst>
      <p:ext uri="{BB962C8B-B14F-4D97-AF65-F5344CB8AC3E}">
        <p14:creationId xmlns:p14="http://schemas.microsoft.com/office/powerpoint/2010/main" val="2657013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7560840" cy="504056"/>
          </a:xfrm>
        </p:spPr>
        <p:txBody>
          <a:bodyPr>
            <a:noAutofit/>
          </a:bodyPr>
          <a:lstStyle/>
          <a:p>
            <a:r>
              <a:rPr lang="ru-RU" sz="3200" dirty="0" smtClean="0"/>
              <a:t>Основные этапы развития компьютеров</a:t>
            </a:r>
            <a:endParaRPr lang="ru-RU" sz="3200"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33</a:t>
            </a:fld>
            <a:endParaRPr lang="ru-RU" dirty="0"/>
          </a:p>
        </p:txBody>
      </p:sp>
      <p:graphicFrame>
        <p:nvGraphicFramePr>
          <p:cNvPr id="6" name="Таблица 5"/>
          <p:cNvGraphicFramePr>
            <a:graphicFrameLocks noGrp="1"/>
          </p:cNvGraphicFramePr>
          <p:nvPr>
            <p:extLst>
              <p:ext uri="{D42A27DB-BD31-4B8C-83A1-F6EECF244321}">
                <p14:modId xmlns:p14="http://schemas.microsoft.com/office/powerpoint/2010/main" val="1134546874"/>
              </p:ext>
            </p:extLst>
          </p:nvPr>
        </p:nvGraphicFramePr>
        <p:xfrm>
          <a:off x="683568" y="908720"/>
          <a:ext cx="8064895" cy="5486400"/>
        </p:xfrm>
        <a:graphic>
          <a:graphicData uri="http://schemas.openxmlformats.org/drawingml/2006/table">
            <a:tbl>
              <a:tblPr firstRow="1" bandRow="1">
                <a:tableStyleId>{5C22544A-7EE6-4342-B048-85BDC9FD1C3A}</a:tableStyleId>
              </a:tblPr>
              <a:tblGrid>
                <a:gridCol w="486674"/>
                <a:gridCol w="1460024"/>
                <a:gridCol w="1149645"/>
                <a:gridCol w="4968552"/>
              </a:tblGrid>
              <a:tr h="221673">
                <a:tc>
                  <a:txBody>
                    <a:bodyPr/>
                    <a:lstStyle/>
                    <a:p>
                      <a:pPr algn="ctr"/>
                      <a:r>
                        <a:rPr lang="ru-RU" sz="900" dirty="0" smtClean="0"/>
                        <a:t>Год</a:t>
                      </a:r>
                      <a:endParaRPr lang="ru-RU" sz="900" dirty="0"/>
                    </a:p>
                  </a:txBody>
                  <a:tcPr/>
                </a:tc>
                <a:tc>
                  <a:txBody>
                    <a:bodyPr/>
                    <a:lstStyle/>
                    <a:p>
                      <a:pPr algn="ctr"/>
                      <a:r>
                        <a:rPr lang="ru-RU" sz="900" dirty="0" smtClean="0"/>
                        <a:t>Название</a:t>
                      </a:r>
                      <a:endParaRPr lang="ru-RU" sz="900" dirty="0"/>
                    </a:p>
                  </a:txBody>
                  <a:tcPr/>
                </a:tc>
                <a:tc>
                  <a:txBody>
                    <a:bodyPr/>
                    <a:lstStyle/>
                    <a:p>
                      <a:pPr algn="ctr"/>
                      <a:r>
                        <a:rPr lang="ru-RU" sz="900" dirty="0" smtClean="0"/>
                        <a:t>Создатель</a:t>
                      </a:r>
                      <a:endParaRPr lang="ru-RU" sz="900" dirty="0"/>
                    </a:p>
                  </a:txBody>
                  <a:tcPr/>
                </a:tc>
                <a:tc>
                  <a:txBody>
                    <a:bodyPr/>
                    <a:lstStyle/>
                    <a:p>
                      <a:pPr algn="ctr"/>
                      <a:r>
                        <a:rPr lang="ru-RU" sz="900" dirty="0" smtClean="0"/>
                        <a:t>Примечание</a:t>
                      </a:r>
                      <a:endParaRPr lang="ru-RU" sz="900" dirty="0"/>
                    </a:p>
                  </a:txBody>
                  <a:tcPr/>
                </a:tc>
              </a:tr>
              <a:tr h="215778">
                <a:tc>
                  <a:txBody>
                    <a:bodyPr/>
                    <a:lstStyle/>
                    <a:p>
                      <a:r>
                        <a:rPr lang="ru-RU" sz="900" b="0" i="0" u="none" strike="noStrike" baseline="0" dirty="0" smtClean="0">
                          <a:solidFill>
                            <a:schemeClr val="tx1"/>
                          </a:solidFill>
                        </a:rPr>
                        <a:t>1834</a:t>
                      </a:r>
                      <a:endParaRPr lang="ru-RU" sz="900" b="0" dirty="0">
                        <a:solidFill>
                          <a:schemeClr val="tx1"/>
                        </a:solidFill>
                      </a:endParaRPr>
                    </a:p>
                  </a:txBody>
                  <a:tcPr/>
                </a:tc>
                <a:tc>
                  <a:txBody>
                    <a:bodyPr/>
                    <a:lstStyle/>
                    <a:p>
                      <a:r>
                        <a:rPr lang="ru-RU" sz="900" b="0" i="0" u="none" strike="noStrike" baseline="0" dirty="0" smtClean="0">
                          <a:solidFill>
                            <a:schemeClr val="tx1"/>
                          </a:solidFill>
                        </a:rPr>
                        <a:t>Аналитическая машина</a:t>
                      </a:r>
                      <a:endParaRPr lang="ru-RU" sz="900" b="0" dirty="0">
                        <a:solidFill>
                          <a:schemeClr val="tx1"/>
                        </a:solidFill>
                      </a:endParaRPr>
                    </a:p>
                  </a:txBody>
                  <a:tcPr/>
                </a:tc>
                <a:tc>
                  <a:txBody>
                    <a:bodyPr/>
                    <a:lstStyle/>
                    <a:p>
                      <a:r>
                        <a:rPr lang="ru-RU" sz="900" b="0" i="0" u="none" strike="noStrike" baseline="0" dirty="0" smtClean="0">
                          <a:solidFill>
                            <a:schemeClr val="tx1"/>
                          </a:solidFill>
                        </a:rPr>
                        <a:t>Бэббидж</a:t>
                      </a:r>
                      <a:endParaRPr lang="ru-RU" sz="900" b="0" dirty="0">
                        <a:solidFill>
                          <a:schemeClr val="tx1"/>
                        </a:solidFill>
                      </a:endParaRPr>
                    </a:p>
                  </a:txBody>
                  <a:tcPr/>
                </a:tc>
                <a:tc>
                  <a:txBody>
                    <a:bodyPr/>
                    <a:lstStyle/>
                    <a:p>
                      <a:r>
                        <a:rPr lang="ru-RU" sz="900" b="0" i="0" u="none" strike="noStrike" baseline="0" dirty="0" smtClean="0">
                          <a:solidFill>
                            <a:schemeClr val="tx1"/>
                          </a:solidFill>
                        </a:rPr>
                        <a:t>Первая попытка построить цифровой компьютер</a:t>
                      </a:r>
                      <a:endParaRPr lang="ru-RU" sz="900" b="0" dirty="0">
                        <a:solidFill>
                          <a:schemeClr val="tx1"/>
                        </a:solidFill>
                      </a:endParaRPr>
                    </a:p>
                  </a:txBody>
                  <a:tcPr/>
                </a:tc>
              </a:tr>
              <a:tr h="215778">
                <a:tc>
                  <a:txBody>
                    <a:bodyPr/>
                    <a:lstStyle/>
                    <a:p>
                      <a:r>
                        <a:rPr lang="ru-RU" sz="900" b="0" i="0" u="none" strike="noStrike" kern="1200" baseline="0" dirty="0" smtClean="0">
                          <a:solidFill>
                            <a:schemeClr val="tx1"/>
                          </a:solidFill>
                          <a:latin typeface="+mn-lt"/>
                          <a:ea typeface="+mn-ea"/>
                          <a:cs typeface="+mn-cs"/>
                        </a:rPr>
                        <a:t>1936</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Z1</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err="1" smtClean="0">
                          <a:solidFill>
                            <a:schemeClr val="tx1"/>
                          </a:solidFill>
                        </a:rPr>
                        <a:t>Зус</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Первая релейная вычислительная машина</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1943</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COLOSSUS</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Британия</a:t>
                      </a:r>
                    </a:p>
                  </a:txBody>
                  <a:tcPr/>
                </a:tc>
                <a:tc>
                  <a:txBody>
                    <a:bodyPr/>
                    <a:lstStyle/>
                    <a:p>
                      <a:r>
                        <a:rPr lang="ru-RU" sz="900" b="0" i="0" u="none" strike="noStrike" baseline="0" dirty="0" smtClean="0">
                          <a:solidFill>
                            <a:schemeClr val="tx1"/>
                          </a:solidFill>
                        </a:rPr>
                        <a:t>Первый электронный компьютер</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1944</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Mark</a:t>
                      </a:r>
                      <a:r>
                        <a:rPr lang="ru-RU" sz="900" b="0" i="0" u="none" strike="noStrike" baseline="0" dirty="0" smtClean="0">
                          <a:solidFill>
                            <a:schemeClr val="tx1"/>
                          </a:solidFill>
                        </a:rPr>
                        <a:t>1</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err="1" smtClean="0">
                          <a:solidFill>
                            <a:schemeClr val="tx1"/>
                          </a:solidFill>
                        </a:rPr>
                        <a:t>Айкен</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американский многоцелевой компьютер</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1946</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ENIAC I</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err="1" smtClean="0">
                          <a:solidFill>
                            <a:schemeClr val="tx1"/>
                          </a:solidFill>
                        </a:rPr>
                        <a:t>Экерт</a:t>
                      </a:r>
                      <a:r>
                        <a:rPr lang="ru-RU" sz="900" b="0" i="0" u="none" strike="noStrike" baseline="0" dirty="0" smtClean="0">
                          <a:solidFill>
                            <a:schemeClr val="tx1"/>
                          </a:solidFill>
                        </a:rPr>
                        <a:t>/</a:t>
                      </a:r>
                      <a:r>
                        <a:rPr lang="ru-RU" sz="900" b="0" i="0" u="none" strike="noStrike" baseline="0" dirty="0" err="1" smtClean="0">
                          <a:solidFill>
                            <a:schemeClr val="tx1"/>
                          </a:solidFill>
                        </a:rPr>
                        <a:t>Моушли</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Отсюда начинается история современных компьютеров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1949</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EDSAC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Уилкс</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компьютер с программами, хранящимися в памяти</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1951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Whirlwind I</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МТИ</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компьютер реального времени</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1952</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IAS</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Фон Нейман</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Этот проект используется в большинстве современных компьютеров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kern="1200" baseline="0" dirty="0" smtClean="0">
                          <a:solidFill>
                            <a:schemeClr val="tx1"/>
                          </a:solidFill>
                          <a:latin typeface="+mn-lt"/>
                          <a:ea typeface="+mn-ea"/>
                          <a:cs typeface="+mn-cs"/>
                        </a:rPr>
                        <a:t>PDP-1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DEC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мини-компьютер (продано 50 экземпляров)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1961</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kern="1200" baseline="0" dirty="0" smtClean="0">
                          <a:solidFill>
                            <a:schemeClr val="tx1"/>
                          </a:solidFill>
                          <a:latin typeface="+mn-lt"/>
                          <a:ea typeface="+mn-ea"/>
                          <a:cs typeface="+mn-cs"/>
                        </a:rPr>
                        <a:t>1401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kern="1200" baseline="0" dirty="0" smtClean="0">
                          <a:solidFill>
                            <a:schemeClr val="tx1"/>
                          </a:solidFill>
                          <a:latin typeface="+mn-lt"/>
                          <a:ea typeface="+mn-ea"/>
                          <a:cs typeface="+mn-cs"/>
                        </a:rPr>
                        <a:t>IBM</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Очень популярный маленький компьютер</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1962</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kern="1200" baseline="0" dirty="0" smtClean="0">
                          <a:solidFill>
                            <a:schemeClr val="tx1"/>
                          </a:solidFill>
                          <a:latin typeface="+mn-lt"/>
                          <a:ea typeface="+mn-ea"/>
                          <a:cs typeface="+mn-cs"/>
                        </a:rPr>
                        <a:t>7094</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kern="1200" baseline="0" dirty="0" smtClean="0">
                          <a:solidFill>
                            <a:schemeClr val="tx1"/>
                          </a:solidFill>
                          <a:latin typeface="+mn-lt"/>
                          <a:ea typeface="+mn-ea"/>
                          <a:cs typeface="+mn-cs"/>
                        </a:rPr>
                        <a:t>IBM</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Очень популярная небольшая вычислительная машина</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1963</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B5000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Burroughs</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Первая машина, разработанная для языка высокого уровня</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1964</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kern="1200" baseline="0" dirty="0" smtClean="0">
                          <a:solidFill>
                            <a:schemeClr val="tx1"/>
                          </a:solidFill>
                          <a:latin typeface="+mn-lt"/>
                          <a:ea typeface="+mn-ea"/>
                          <a:cs typeface="+mn-cs"/>
                        </a:rPr>
                        <a:t>360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kern="1200" baseline="0" dirty="0" smtClean="0">
                          <a:solidFill>
                            <a:schemeClr val="tx1"/>
                          </a:solidFill>
                          <a:latin typeface="+mn-lt"/>
                          <a:ea typeface="+mn-ea"/>
                          <a:cs typeface="+mn-cs"/>
                        </a:rPr>
                        <a:t>IBM</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Первое семейство компьютеров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1964</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6600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CDC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суперкомпьютер для научных расчетов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1965</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PDP-8</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DEC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мини-компьютер массового потребления (продано 50 000 экземпляров)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1970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PDP-11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DEC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Эти мини-компьютеры доминировали на компьютерном рынке в 70-е годы.</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1974</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kern="1200" baseline="0" dirty="0" smtClean="0">
                          <a:solidFill>
                            <a:schemeClr val="tx1"/>
                          </a:solidFill>
                          <a:latin typeface="+mn-lt"/>
                          <a:ea typeface="+mn-ea"/>
                          <a:cs typeface="+mn-cs"/>
                        </a:rPr>
                        <a:t>8080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Intel</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универсальный 8-битный компьютер на микросхеме</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1974</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CRAY-1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Cray</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векторный супер-компьютер</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1978</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VAX</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DEC</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32-битный суперминикомпьютер</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1981</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IBM PC</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IBM</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Началась эра современных персональных Компьютеров</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1985</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MIPS</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MIPS</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компьютер </a:t>
                      </a:r>
                      <a:r>
                        <a:rPr lang="en-US" sz="900" b="0" i="0" u="none" strike="noStrike" baseline="0" dirty="0" smtClean="0">
                          <a:solidFill>
                            <a:schemeClr val="tx1"/>
                          </a:solidFill>
                        </a:rPr>
                        <a:t>RISC</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1987</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SPARC</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Sun</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Первая рабочая станция RISC на основе процессора </a:t>
                      </a:r>
                      <a:r>
                        <a:rPr lang="en-US" sz="900" b="0" i="0" u="none" strike="noStrike" baseline="0" dirty="0" smtClean="0">
                          <a:solidFill>
                            <a:schemeClr val="tx1"/>
                          </a:solidFill>
                        </a:rPr>
                        <a:t>SPARC</a:t>
                      </a:r>
                      <a:endParaRPr lang="ru-RU" sz="900" b="0" i="0" u="none" strike="noStrike" kern="1200" baseline="0" dirty="0">
                        <a:solidFill>
                          <a:schemeClr val="tx1"/>
                        </a:solidFill>
                        <a:latin typeface="+mn-lt"/>
                        <a:ea typeface="+mn-ea"/>
                        <a:cs typeface="+mn-cs"/>
                      </a:endParaRPr>
                    </a:p>
                  </a:txBody>
                  <a:tcPr/>
                </a:tc>
              </a:tr>
              <a:tr h="215778">
                <a:tc>
                  <a:txBody>
                    <a:bodyPr/>
                    <a:lstStyle/>
                    <a:p>
                      <a:r>
                        <a:rPr lang="ru-RU" sz="900" b="0" i="0" u="none" strike="noStrike" kern="1200" baseline="0" dirty="0" smtClean="0">
                          <a:solidFill>
                            <a:schemeClr val="tx1"/>
                          </a:solidFill>
                          <a:latin typeface="+mn-lt"/>
                          <a:ea typeface="+mn-ea"/>
                          <a:cs typeface="+mn-cs"/>
                        </a:rPr>
                        <a:t>1990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RS6000</a:t>
                      </a:r>
                      <a:endParaRPr lang="ru-RU" sz="900" b="0" i="0" u="none" strike="noStrike" kern="1200" baseline="0" dirty="0">
                        <a:solidFill>
                          <a:schemeClr val="tx1"/>
                        </a:solidFill>
                        <a:latin typeface="+mn-lt"/>
                        <a:ea typeface="+mn-ea"/>
                        <a:cs typeface="+mn-cs"/>
                      </a:endParaRPr>
                    </a:p>
                  </a:txBody>
                  <a:tcPr/>
                </a:tc>
                <a:tc>
                  <a:txBody>
                    <a:bodyPr/>
                    <a:lstStyle/>
                    <a:p>
                      <a:r>
                        <a:rPr lang="en-US" sz="900" b="0" i="0" u="none" strike="noStrike" baseline="0" dirty="0" smtClean="0">
                          <a:solidFill>
                            <a:schemeClr val="tx1"/>
                          </a:solidFill>
                        </a:rPr>
                        <a:t>IBM</a:t>
                      </a:r>
                      <a:endParaRPr lang="ru-RU" sz="900" b="0" i="0" u="none" strike="noStrike" kern="1200" baseline="0" dirty="0">
                        <a:solidFill>
                          <a:schemeClr val="tx1"/>
                        </a:solidFill>
                        <a:latin typeface="+mn-lt"/>
                        <a:ea typeface="+mn-ea"/>
                        <a:cs typeface="+mn-cs"/>
                      </a:endParaRPr>
                    </a:p>
                  </a:txBody>
                  <a:tcPr/>
                </a:tc>
                <a:tc>
                  <a:txBody>
                    <a:bodyPr/>
                    <a:lstStyle/>
                    <a:p>
                      <a:r>
                        <a:rPr lang="ru-RU" sz="900" b="0" i="0" u="none" strike="noStrike" baseline="0" dirty="0" smtClean="0">
                          <a:solidFill>
                            <a:schemeClr val="tx1"/>
                          </a:solidFill>
                        </a:rPr>
                        <a:t>Первый </a:t>
                      </a:r>
                      <a:r>
                        <a:rPr lang="ru-RU" sz="900" b="0" i="0" u="none" strike="noStrike" baseline="0" dirty="0" err="1" smtClean="0">
                          <a:solidFill>
                            <a:schemeClr val="tx1"/>
                          </a:solidFill>
                        </a:rPr>
                        <a:t>суперскалярный</a:t>
                      </a:r>
                      <a:r>
                        <a:rPr lang="ru-RU" sz="900" b="0" i="0" u="none" strike="noStrike" baseline="0" dirty="0" smtClean="0">
                          <a:solidFill>
                            <a:schemeClr val="tx1"/>
                          </a:solidFill>
                        </a:rPr>
                        <a:t> компьютер</a:t>
                      </a:r>
                      <a:endParaRPr lang="ru-RU" sz="900" b="0" i="0" u="none" strike="noStrike" kern="1200" baseline="0" dirty="0">
                        <a:solidFill>
                          <a:schemeClr val="tx1"/>
                        </a:solidFill>
                        <a:latin typeface="+mn-lt"/>
                        <a:ea typeface="+mn-ea"/>
                        <a:cs typeface="+mn-cs"/>
                      </a:endParaRPr>
                    </a:p>
                  </a:txBody>
                  <a:tcPr/>
                </a:tc>
              </a:tr>
            </a:tbl>
          </a:graphicData>
        </a:graphic>
      </p:graphicFrame>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329296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6781800" cy="576064"/>
          </a:xfrm>
        </p:spPr>
        <p:txBody>
          <a:bodyPr>
            <a:noAutofit/>
          </a:bodyPr>
          <a:lstStyle/>
          <a:p>
            <a:r>
              <a:rPr lang="ru-RU" sz="3200" dirty="0" smtClean="0"/>
              <a:t>Поколения компьютеров</a:t>
            </a:r>
            <a:endParaRPr lang="ru-RU" sz="3200" dirty="0"/>
          </a:p>
        </p:txBody>
      </p:sp>
      <p:sp>
        <p:nvSpPr>
          <p:cNvPr id="3" name="Объект 2"/>
          <p:cNvSpPr>
            <a:spLocks noGrp="1"/>
          </p:cNvSpPr>
          <p:nvPr>
            <p:ph idx="1"/>
          </p:nvPr>
        </p:nvSpPr>
        <p:spPr>
          <a:xfrm>
            <a:off x="827584" y="908720"/>
            <a:ext cx="7992888" cy="5256584"/>
          </a:xfrm>
        </p:spPr>
        <p:txBody>
          <a:bodyPr anchor="t" anchorCtr="0">
            <a:noAutofit/>
          </a:bodyPr>
          <a:lstStyle/>
          <a:p>
            <a:pPr>
              <a:buFont typeface="Wingdings" pitchFamily="2" charset="2"/>
              <a:buChar char="Ø"/>
            </a:pPr>
            <a:r>
              <a:rPr lang="ru-RU" sz="1200" b="1" u="sng" dirty="0">
                <a:solidFill>
                  <a:schemeClr val="tx1"/>
                </a:solidFill>
                <a:effectLst>
                  <a:outerShdw blurRad="38100" dist="38100" dir="2700000" algn="tl">
                    <a:srgbClr val="000000">
                      <a:alpha val="43137"/>
                    </a:srgbClr>
                  </a:outerShdw>
                </a:effectLst>
              </a:rPr>
              <a:t>«Нулевое» </a:t>
            </a:r>
            <a:r>
              <a:rPr lang="ru-RU" sz="1200" u="sng" dirty="0">
                <a:solidFill>
                  <a:schemeClr val="tx1"/>
                </a:solidFill>
              </a:rPr>
              <a:t>– до 1940 года. </a:t>
            </a:r>
            <a:endParaRPr lang="ru-RU" sz="1200" u="sng" dirty="0" smtClean="0">
              <a:solidFill>
                <a:schemeClr val="tx1"/>
              </a:solidFill>
            </a:endParaRPr>
          </a:p>
          <a:p>
            <a:pPr lvl="1">
              <a:buFont typeface="Wingdings" pitchFamily="2" charset="2"/>
              <a:buChar char="ü"/>
            </a:pPr>
            <a:r>
              <a:rPr lang="ru-RU" sz="1100" dirty="0" smtClean="0">
                <a:solidFill>
                  <a:schemeClr val="tx1"/>
                </a:solidFill>
              </a:rPr>
              <a:t>Вычислительный </a:t>
            </a:r>
            <a:r>
              <a:rPr lang="ru-RU" sz="1100" dirty="0">
                <a:solidFill>
                  <a:schemeClr val="tx1"/>
                </a:solidFill>
              </a:rPr>
              <a:t>элемент – механический. </a:t>
            </a:r>
            <a:endParaRPr lang="ru-RU" sz="1100" dirty="0" smtClean="0">
              <a:solidFill>
                <a:schemeClr val="tx1"/>
              </a:solidFill>
            </a:endParaRPr>
          </a:p>
          <a:p>
            <a:pPr lvl="1">
              <a:buFont typeface="Wingdings" pitchFamily="2" charset="2"/>
              <a:buChar char="ü"/>
            </a:pPr>
            <a:r>
              <a:rPr lang="ru-RU" sz="1100" dirty="0" smtClean="0">
                <a:solidFill>
                  <a:schemeClr val="tx1"/>
                </a:solidFill>
              </a:rPr>
              <a:t>Арифмометры</a:t>
            </a:r>
            <a:r>
              <a:rPr lang="ru-RU" sz="1100" dirty="0">
                <a:solidFill>
                  <a:schemeClr val="tx1"/>
                </a:solidFill>
              </a:rPr>
              <a:t>, механические счетные машины</a:t>
            </a:r>
            <a:r>
              <a:rPr lang="ru-RU" sz="1100" dirty="0" smtClean="0">
                <a:solidFill>
                  <a:schemeClr val="tx1"/>
                </a:solidFill>
              </a:rPr>
              <a:t>.</a:t>
            </a:r>
          </a:p>
          <a:p>
            <a:pPr lvl="1">
              <a:buFont typeface="Wingdings" pitchFamily="2" charset="2"/>
              <a:buChar char="ü"/>
            </a:pPr>
            <a:r>
              <a:rPr lang="ru-RU" sz="1100" dirty="0">
                <a:solidFill>
                  <a:schemeClr val="tx1"/>
                </a:solidFill>
              </a:rPr>
              <a:t>Простые арифметические операции.</a:t>
            </a:r>
            <a:endParaRPr lang="ru-RU" sz="1100" dirty="0" smtClean="0">
              <a:solidFill>
                <a:schemeClr val="tx1"/>
              </a:solidFill>
            </a:endParaRPr>
          </a:p>
          <a:p>
            <a:pPr>
              <a:buFont typeface="Wingdings" pitchFamily="2" charset="2"/>
              <a:buChar char="Ø"/>
            </a:pPr>
            <a:r>
              <a:rPr lang="ru-RU" sz="1200" b="1" dirty="0" smtClean="0">
                <a:solidFill>
                  <a:schemeClr val="tx1"/>
                </a:solidFill>
                <a:effectLst>
                  <a:outerShdw blurRad="38100" dist="38100" dir="2700000" algn="tl">
                    <a:srgbClr val="000000">
                      <a:alpha val="43137"/>
                    </a:srgbClr>
                  </a:outerShdw>
                </a:effectLst>
              </a:rPr>
              <a:t>«</a:t>
            </a:r>
            <a:r>
              <a:rPr lang="ru-RU" sz="1200" b="1" u="sng" dirty="0">
                <a:solidFill>
                  <a:schemeClr val="tx1"/>
                </a:solidFill>
                <a:effectLst>
                  <a:outerShdw blurRad="38100" dist="38100" dir="2700000" algn="tl">
                    <a:srgbClr val="000000">
                      <a:alpha val="43137"/>
                    </a:srgbClr>
                  </a:outerShdw>
                </a:effectLst>
              </a:rPr>
              <a:t>Первое» </a:t>
            </a:r>
            <a:r>
              <a:rPr lang="ru-RU" sz="1200" u="sng" dirty="0">
                <a:solidFill>
                  <a:schemeClr val="tx1"/>
                </a:solidFill>
              </a:rPr>
              <a:t>– 1940-1950. </a:t>
            </a:r>
            <a:endParaRPr lang="ru-RU" sz="1200" u="sng" dirty="0" smtClean="0">
              <a:solidFill>
                <a:schemeClr val="tx1"/>
              </a:solidFill>
            </a:endParaRPr>
          </a:p>
          <a:p>
            <a:pPr lvl="1">
              <a:buFont typeface="Wingdings" pitchFamily="2" charset="2"/>
              <a:buChar char="ü"/>
            </a:pPr>
            <a:r>
              <a:rPr lang="ru-RU" sz="1100" dirty="0" smtClean="0">
                <a:solidFill>
                  <a:schemeClr val="tx1"/>
                </a:solidFill>
              </a:rPr>
              <a:t>Вычислительный </a:t>
            </a:r>
            <a:r>
              <a:rPr lang="ru-RU" sz="1100" dirty="0">
                <a:solidFill>
                  <a:schemeClr val="tx1"/>
                </a:solidFill>
              </a:rPr>
              <a:t>элемент – электронные лампы. </a:t>
            </a:r>
            <a:endParaRPr lang="ru-RU" sz="1100" dirty="0" smtClean="0">
              <a:solidFill>
                <a:schemeClr val="tx1"/>
              </a:solidFill>
            </a:endParaRPr>
          </a:p>
          <a:p>
            <a:pPr lvl="1">
              <a:buFont typeface="Wingdings" pitchFamily="2" charset="2"/>
              <a:buChar char="ü"/>
            </a:pPr>
            <a:r>
              <a:rPr lang="ru-RU" sz="1100" dirty="0" smtClean="0">
                <a:solidFill>
                  <a:schemeClr val="tx1"/>
                </a:solidFill>
              </a:rPr>
              <a:t>Быстродействие </a:t>
            </a:r>
            <a:r>
              <a:rPr lang="ru-RU" sz="1100" dirty="0">
                <a:solidFill>
                  <a:schemeClr val="tx1"/>
                </a:solidFill>
              </a:rPr>
              <a:t>– до нескольких десятков тысяч операций в секунду. </a:t>
            </a:r>
            <a:endParaRPr lang="ru-RU" sz="1100" dirty="0" smtClean="0">
              <a:solidFill>
                <a:schemeClr val="tx1"/>
              </a:solidFill>
            </a:endParaRPr>
          </a:p>
          <a:p>
            <a:pPr lvl="1">
              <a:buFont typeface="Wingdings" pitchFamily="2" charset="2"/>
              <a:buChar char="ü"/>
            </a:pPr>
            <a:r>
              <a:rPr lang="ru-RU" sz="1100" dirty="0">
                <a:solidFill>
                  <a:schemeClr val="tx1"/>
                </a:solidFill>
              </a:rPr>
              <a:t>«Большие» ЭВМ.</a:t>
            </a:r>
            <a:endParaRPr lang="ru-RU" sz="1100" dirty="0" smtClean="0">
              <a:solidFill>
                <a:schemeClr val="tx1"/>
              </a:solidFill>
            </a:endParaRPr>
          </a:p>
          <a:p>
            <a:pPr>
              <a:buFont typeface="Wingdings" pitchFamily="2" charset="2"/>
              <a:buChar char="Ø"/>
            </a:pPr>
            <a:r>
              <a:rPr lang="ru-RU" sz="1200" b="1" u="sng" dirty="0" smtClean="0">
                <a:solidFill>
                  <a:schemeClr val="tx1"/>
                </a:solidFill>
                <a:effectLst>
                  <a:outerShdw blurRad="38100" dist="38100" dir="2700000" algn="tl">
                    <a:srgbClr val="000000">
                      <a:alpha val="43137"/>
                    </a:srgbClr>
                  </a:outerShdw>
                </a:effectLst>
              </a:rPr>
              <a:t>«</a:t>
            </a:r>
            <a:r>
              <a:rPr lang="ru-RU" sz="1200" b="1" u="sng" dirty="0">
                <a:solidFill>
                  <a:schemeClr val="tx1"/>
                </a:solidFill>
                <a:effectLst>
                  <a:outerShdw blurRad="38100" dist="38100" dir="2700000" algn="tl">
                    <a:srgbClr val="000000">
                      <a:alpha val="43137"/>
                    </a:srgbClr>
                  </a:outerShdw>
                </a:effectLst>
              </a:rPr>
              <a:t>Второе» </a:t>
            </a:r>
            <a:r>
              <a:rPr lang="ru-RU" sz="1200" u="sng" dirty="0">
                <a:solidFill>
                  <a:schemeClr val="tx1"/>
                </a:solidFill>
              </a:rPr>
              <a:t>–1950-1964. </a:t>
            </a:r>
            <a:endParaRPr lang="ru-RU" sz="1200" u="sng" dirty="0" smtClean="0">
              <a:solidFill>
                <a:schemeClr val="tx1"/>
              </a:solidFill>
            </a:endParaRPr>
          </a:p>
          <a:p>
            <a:pPr lvl="1">
              <a:buFont typeface="Wingdings" pitchFamily="2" charset="2"/>
              <a:buChar char="ü"/>
            </a:pPr>
            <a:r>
              <a:rPr lang="ru-RU" sz="1100" dirty="0" smtClean="0">
                <a:solidFill>
                  <a:schemeClr val="tx1"/>
                </a:solidFill>
              </a:rPr>
              <a:t>Вычислительный </a:t>
            </a:r>
            <a:r>
              <a:rPr lang="ru-RU" sz="1100" dirty="0">
                <a:solidFill>
                  <a:schemeClr val="tx1"/>
                </a:solidFill>
              </a:rPr>
              <a:t>элемент – транзисторы. </a:t>
            </a:r>
            <a:endParaRPr lang="ru-RU" sz="1100" dirty="0" smtClean="0">
              <a:solidFill>
                <a:schemeClr val="tx1"/>
              </a:solidFill>
            </a:endParaRPr>
          </a:p>
          <a:p>
            <a:pPr lvl="1">
              <a:buFont typeface="Wingdings" pitchFamily="2" charset="2"/>
              <a:buChar char="ü"/>
            </a:pPr>
            <a:r>
              <a:rPr lang="ru-RU" sz="1100" dirty="0" smtClean="0">
                <a:solidFill>
                  <a:schemeClr val="tx1"/>
                </a:solidFill>
              </a:rPr>
              <a:t>Быстродействие </a:t>
            </a:r>
            <a:r>
              <a:rPr lang="ru-RU" sz="1100" dirty="0">
                <a:solidFill>
                  <a:schemeClr val="tx1"/>
                </a:solidFill>
              </a:rPr>
              <a:t>– до 1-2 млн. операций в секунду. </a:t>
            </a:r>
            <a:endParaRPr lang="ru-RU" sz="1100" dirty="0" smtClean="0">
              <a:solidFill>
                <a:schemeClr val="tx1"/>
              </a:solidFill>
            </a:endParaRPr>
          </a:p>
          <a:p>
            <a:pPr lvl="1">
              <a:buFont typeface="Wingdings" pitchFamily="2" charset="2"/>
              <a:buChar char="ü"/>
            </a:pPr>
            <a:r>
              <a:rPr lang="ru-RU" sz="1100" dirty="0" err="1">
                <a:solidFill>
                  <a:schemeClr val="tx1"/>
                </a:solidFill>
              </a:rPr>
              <a:t>Мини-ЭВМ</a:t>
            </a:r>
            <a:r>
              <a:rPr lang="ru-RU" sz="1100" dirty="0">
                <a:solidFill>
                  <a:schemeClr val="tx1"/>
                </a:solidFill>
              </a:rPr>
              <a:t>.</a:t>
            </a:r>
            <a:endParaRPr lang="ru-RU" sz="1100" dirty="0" smtClean="0">
              <a:solidFill>
                <a:schemeClr val="tx1"/>
              </a:solidFill>
            </a:endParaRPr>
          </a:p>
          <a:p>
            <a:pPr>
              <a:buFont typeface="Wingdings" pitchFamily="2" charset="2"/>
              <a:buChar char="Ø"/>
            </a:pPr>
            <a:r>
              <a:rPr lang="ru-RU" sz="1200" b="1" u="sng" dirty="0" smtClean="0">
                <a:solidFill>
                  <a:schemeClr val="tx1"/>
                </a:solidFill>
                <a:effectLst>
                  <a:outerShdw blurRad="38100" dist="38100" dir="2700000" algn="tl">
                    <a:srgbClr val="000000">
                      <a:alpha val="43137"/>
                    </a:srgbClr>
                  </a:outerShdw>
                </a:effectLst>
              </a:rPr>
              <a:t>«</a:t>
            </a:r>
            <a:r>
              <a:rPr lang="ru-RU" sz="1200" b="1" u="sng" dirty="0">
                <a:solidFill>
                  <a:schemeClr val="tx1"/>
                </a:solidFill>
                <a:effectLst>
                  <a:outerShdw blurRad="38100" dist="38100" dir="2700000" algn="tl">
                    <a:srgbClr val="000000">
                      <a:alpha val="43137"/>
                    </a:srgbClr>
                  </a:outerShdw>
                </a:effectLst>
              </a:rPr>
              <a:t>Третье» </a:t>
            </a:r>
            <a:r>
              <a:rPr lang="ru-RU" sz="1200" u="sng" dirty="0">
                <a:solidFill>
                  <a:schemeClr val="tx1"/>
                </a:solidFill>
              </a:rPr>
              <a:t>– 1964-1971. </a:t>
            </a:r>
            <a:endParaRPr lang="ru-RU" sz="1200" u="sng" dirty="0" smtClean="0">
              <a:solidFill>
                <a:schemeClr val="tx1"/>
              </a:solidFill>
            </a:endParaRPr>
          </a:p>
          <a:p>
            <a:pPr lvl="1">
              <a:buFont typeface="Wingdings" pitchFamily="2" charset="2"/>
              <a:buChar char="ü"/>
            </a:pPr>
            <a:r>
              <a:rPr lang="ru-RU" sz="1100" dirty="0" smtClean="0">
                <a:solidFill>
                  <a:schemeClr val="tx1"/>
                </a:solidFill>
              </a:rPr>
              <a:t>Вычислительный </a:t>
            </a:r>
            <a:r>
              <a:rPr lang="ru-RU" sz="1100" dirty="0">
                <a:solidFill>
                  <a:schemeClr val="tx1"/>
                </a:solidFill>
              </a:rPr>
              <a:t>элемент – </a:t>
            </a:r>
            <a:r>
              <a:rPr lang="ru-RU" sz="1100" dirty="0" err="1">
                <a:solidFill>
                  <a:schemeClr val="tx1"/>
                </a:solidFill>
              </a:rPr>
              <a:t>сверхинтегральные</a:t>
            </a:r>
            <a:r>
              <a:rPr lang="ru-RU" sz="1100" dirty="0">
                <a:solidFill>
                  <a:schemeClr val="tx1"/>
                </a:solidFill>
              </a:rPr>
              <a:t> </a:t>
            </a:r>
            <a:r>
              <a:rPr lang="ru-RU" sz="1100" dirty="0" smtClean="0">
                <a:solidFill>
                  <a:schemeClr val="tx1"/>
                </a:solidFill>
              </a:rPr>
              <a:t>схемы.</a:t>
            </a:r>
          </a:p>
          <a:p>
            <a:pPr lvl="1">
              <a:buFont typeface="Wingdings" pitchFamily="2" charset="2"/>
              <a:buChar char="ü"/>
            </a:pPr>
            <a:r>
              <a:rPr lang="ru-RU" sz="1100" dirty="0" smtClean="0">
                <a:solidFill>
                  <a:schemeClr val="tx1"/>
                </a:solidFill>
              </a:rPr>
              <a:t>Быстродействие </a:t>
            </a:r>
            <a:r>
              <a:rPr lang="ru-RU" sz="1100" dirty="0">
                <a:solidFill>
                  <a:schemeClr val="tx1"/>
                </a:solidFill>
              </a:rPr>
              <a:t>– до 300 млн. операций в секунду. Микро-ЭВМ, предназначенные для работы с одним пользователем. Первые операционные системы</a:t>
            </a:r>
            <a:r>
              <a:rPr lang="ru-RU" sz="1100" dirty="0" smtClean="0">
                <a:solidFill>
                  <a:schemeClr val="tx1"/>
                </a:solidFill>
              </a:rPr>
              <a:t>.</a:t>
            </a:r>
          </a:p>
          <a:p>
            <a:pPr>
              <a:buFont typeface="Wingdings" pitchFamily="2" charset="2"/>
              <a:buChar char="Ø"/>
            </a:pPr>
            <a:r>
              <a:rPr lang="ru-RU" sz="1200" b="1" u="sng" dirty="0" smtClean="0">
                <a:solidFill>
                  <a:schemeClr val="tx1"/>
                </a:solidFill>
                <a:effectLst>
                  <a:outerShdw blurRad="38100" dist="38100" dir="2700000" algn="tl">
                    <a:srgbClr val="000000">
                      <a:alpha val="43137"/>
                    </a:srgbClr>
                  </a:outerShdw>
                </a:effectLst>
              </a:rPr>
              <a:t>«</a:t>
            </a:r>
            <a:r>
              <a:rPr lang="ru-RU" sz="1200" b="1" u="sng" dirty="0">
                <a:solidFill>
                  <a:schemeClr val="tx1"/>
                </a:solidFill>
                <a:effectLst>
                  <a:outerShdw blurRad="38100" dist="38100" dir="2700000" algn="tl">
                    <a:srgbClr val="000000">
                      <a:alpha val="43137"/>
                    </a:srgbClr>
                  </a:outerShdw>
                </a:effectLst>
              </a:rPr>
              <a:t>Четвертое» </a:t>
            </a:r>
            <a:r>
              <a:rPr lang="ru-RU" sz="1200" u="sng" dirty="0">
                <a:solidFill>
                  <a:schemeClr val="tx1"/>
                </a:solidFill>
              </a:rPr>
              <a:t>– 1971-… </a:t>
            </a:r>
            <a:endParaRPr lang="ru-RU" sz="1200" u="sng" dirty="0" smtClean="0">
              <a:solidFill>
                <a:schemeClr val="tx1"/>
              </a:solidFill>
            </a:endParaRPr>
          </a:p>
          <a:p>
            <a:pPr lvl="1">
              <a:buFont typeface="Wingdings" pitchFamily="2" charset="2"/>
              <a:buChar char="ü"/>
            </a:pPr>
            <a:r>
              <a:rPr lang="ru-RU" sz="1100" dirty="0" smtClean="0">
                <a:solidFill>
                  <a:schemeClr val="tx1"/>
                </a:solidFill>
              </a:rPr>
              <a:t>Вычислительный </a:t>
            </a:r>
            <a:r>
              <a:rPr lang="ru-RU" sz="1100" dirty="0">
                <a:solidFill>
                  <a:schemeClr val="tx1"/>
                </a:solidFill>
              </a:rPr>
              <a:t>элемент – </a:t>
            </a:r>
            <a:r>
              <a:rPr lang="ru-RU" sz="1100" dirty="0" smtClean="0">
                <a:solidFill>
                  <a:schemeClr val="tx1"/>
                </a:solidFill>
              </a:rPr>
              <a:t>микропроцессоры.</a:t>
            </a:r>
          </a:p>
          <a:p>
            <a:pPr lvl="1">
              <a:buFont typeface="Wingdings" pitchFamily="2" charset="2"/>
              <a:buChar char="ü"/>
            </a:pPr>
            <a:r>
              <a:rPr lang="ru-RU" sz="1100" dirty="0" smtClean="0">
                <a:solidFill>
                  <a:schemeClr val="tx1"/>
                </a:solidFill>
              </a:rPr>
              <a:t>Быстродействие </a:t>
            </a:r>
            <a:r>
              <a:rPr lang="ru-RU" sz="1100" dirty="0">
                <a:solidFill>
                  <a:schemeClr val="tx1"/>
                </a:solidFill>
              </a:rPr>
              <a:t>миллиарды операций в секунду. </a:t>
            </a:r>
            <a:endParaRPr lang="ru-RU" sz="1100" dirty="0" smtClean="0">
              <a:solidFill>
                <a:schemeClr val="tx1"/>
              </a:solidFill>
            </a:endParaRPr>
          </a:p>
          <a:p>
            <a:pPr lvl="1">
              <a:buFont typeface="Wingdings" pitchFamily="2" charset="2"/>
              <a:buChar char="ü"/>
            </a:pPr>
            <a:r>
              <a:rPr lang="ru-RU" sz="1100" dirty="0" smtClean="0">
                <a:solidFill>
                  <a:schemeClr val="tx1"/>
                </a:solidFill>
              </a:rPr>
              <a:t>Персональные </a:t>
            </a:r>
            <a:r>
              <a:rPr lang="ru-RU" sz="1100" dirty="0">
                <a:solidFill>
                  <a:schemeClr val="tx1"/>
                </a:solidFill>
              </a:rPr>
              <a:t>ЭВМ. Готовые прикладные программы, графический интерфейс, использование технологий мультимедиа. Глобальные компьютерные сети</a:t>
            </a:r>
            <a:r>
              <a:rPr lang="ru-RU" sz="1100" dirty="0" smtClean="0">
                <a:solidFill>
                  <a:schemeClr val="tx1"/>
                </a:solidFill>
              </a:rPr>
              <a:t>.</a:t>
            </a:r>
          </a:p>
          <a:p>
            <a:pPr>
              <a:buFont typeface="Wingdings" pitchFamily="2" charset="2"/>
              <a:buChar char="Ø"/>
            </a:pPr>
            <a:r>
              <a:rPr lang="ru-RU" sz="1200" b="1" u="sng" dirty="0" smtClean="0">
                <a:solidFill>
                  <a:schemeClr val="tx1"/>
                </a:solidFill>
                <a:effectLst>
                  <a:outerShdw blurRad="38100" dist="38100" dir="2700000" algn="tl">
                    <a:srgbClr val="000000">
                      <a:alpha val="43137"/>
                    </a:srgbClr>
                  </a:outerShdw>
                </a:effectLst>
              </a:rPr>
              <a:t>«</a:t>
            </a:r>
            <a:r>
              <a:rPr lang="ru-RU" sz="1200" b="1" u="sng" dirty="0">
                <a:solidFill>
                  <a:schemeClr val="tx1"/>
                </a:solidFill>
                <a:effectLst>
                  <a:outerShdw blurRad="38100" dist="38100" dir="2700000" algn="tl">
                    <a:srgbClr val="000000">
                      <a:alpha val="43137"/>
                    </a:srgbClr>
                  </a:outerShdw>
                </a:effectLst>
              </a:rPr>
              <a:t>Пятое» </a:t>
            </a:r>
            <a:r>
              <a:rPr lang="ru-RU" sz="1200" u="sng" dirty="0">
                <a:solidFill>
                  <a:schemeClr val="tx1"/>
                </a:solidFill>
              </a:rPr>
              <a:t>– (?) – </a:t>
            </a:r>
            <a:endParaRPr lang="ru-RU" sz="1200" u="sng" dirty="0" smtClean="0">
              <a:solidFill>
                <a:schemeClr val="tx1"/>
              </a:solidFill>
            </a:endParaRPr>
          </a:p>
          <a:p>
            <a:pPr lvl="1">
              <a:buFont typeface="Wingdings" pitchFamily="2" charset="2"/>
              <a:buChar char="ü"/>
            </a:pPr>
            <a:r>
              <a:rPr lang="ru-RU" sz="1100" dirty="0" err="1" smtClean="0">
                <a:solidFill>
                  <a:schemeClr val="tx1"/>
                </a:solidFill>
              </a:rPr>
              <a:t>Нанотехнологии</a:t>
            </a:r>
            <a:r>
              <a:rPr lang="ru-RU" sz="1100" dirty="0">
                <a:solidFill>
                  <a:schemeClr val="tx1"/>
                </a:solidFill>
              </a:rPr>
              <a:t>. </a:t>
            </a:r>
            <a:endParaRPr lang="ru-RU" sz="1100" dirty="0" smtClean="0">
              <a:solidFill>
                <a:schemeClr val="tx1"/>
              </a:solidFill>
            </a:endParaRPr>
          </a:p>
          <a:p>
            <a:pPr lvl="1">
              <a:buFont typeface="Wingdings" pitchFamily="2" charset="2"/>
              <a:buChar char="ü"/>
            </a:pPr>
            <a:r>
              <a:rPr lang="ru-RU" sz="1100" dirty="0" smtClean="0">
                <a:solidFill>
                  <a:schemeClr val="tx1"/>
                </a:solidFill>
              </a:rPr>
              <a:t>Компьютеры </a:t>
            </a:r>
            <a:r>
              <a:rPr lang="ru-RU" sz="1100" dirty="0">
                <a:solidFill>
                  <a:schemeClr val="tx1"/>
                </a:solidFill>
              </a:rPr>
              <a:t>на основе отдельных молекул и даже атомов. </a:t>
            </a:r>
            <a:r>
              <a:rPr lang="ru-RU" sz="1100" dirty="0" err="1">
                <a:solidFill>
                  <a:schemeClr val="tx1"/>
                </a:solidFill>
              </a:rPr>
              <a:t>Нейросети</a:t>
            </a:r>
            <a:r>
              <a:rPr lang="ru-RU" sz="1100" dirty="0">
                <a:solidFill>
                  <a:schemeClr val="tx1"/>
                </a:solidFill>
              </a:rPr>
              <a:t>, моделирующие структуру нервной системы человека. «Биологические компьютеры</a:t>
            </a:r>
            <a:r>
              <a:rPr lang="ru-RU" sz="1100" dirty="0" smtClean="0">
                <a:solidFill>
                  <a:schemeClr val="tx1"/>
                </a:solidFill>
              </a:rPr>
              <a:t>».</a:t>
            </a:r>
            <a:endParaRPr lang="ru-RU" sz="1100" dirty="0">
              <a:solidFill>
                <a:schemeClr val="tx1"/>
              </a:solidFill>
            </a:endParaRPr>
          </a:p>
        </p:txBody>
      </p:sp>
      <p:sp>
        <p:nvSpPr>
          <p:cNvPr id="5" name="Номер слайда 4"/>
          <p:cNvSpPr>
            <a:spLocks noGrp="1"/>
          </p:cNvSpPr>
          <p:nvPr>
            <p:ph type="sldNum" sz="quarter" idx="12"/>
          </p:nvPr>
        </p:nvSpPr>
        <p:spPr>
          <a:xfrm>
            <a:off x="8382000" y="6492463"/>
            <a:ext cx="762000" cy="365125"/>
          </a:xfrm>
        </p:spPr>
        <p:txBody>
          <a:bodyPr/>
          <a:lstStyle/>
          <a:p>
            <a:fld id="{B19B0651-EE4F-4900-A07F-96A6BFA9D0F0}" type="slidenum">
              <a:rPr lang="ru-RU" smtClean="0"/>
              <a:t>34</a:t>
            </a:fld>
            <a:endParaRPr lang="ru-RU" dirty="0"/>
          </a:p>
        </p:txBody>
      </p:sp>
      <p:cxnSp>
        <p:nvCxnSpPr>
          <p:cNvPr id="6" name="Прямая соединительная линия 5"/>
          <p:cNvCxnSpPr/>
          <p:nvPr/>
        </p:nvCxnSpPr>
        <p:spPr>
          <a:xfrm>
            <a:off x="844034" y="908720"/>
            <a:ext cx="7455634"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Нижний колонтитул 3"/>
          <p:cNvSpPr>
            <a:spLocks noGrp="1"/>
          </p:cNvSpPr>
          <p:nvPr>
            <p:ph type="ftr" sz="quarter" idx="11"/>
          </p:nvPr>
        </p:nvSpPr>
        <p:spPr>
          <a:xfrm>
            <a:off x="-4029" y="6486797"/>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6207029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332656"/>
            <a:ext cx="6781800" cy="576064"/>
          </a:xfrm>
        </p:spPr>
        <p:txBody>
          <a:bodyPr>
            <a:noAutofit/>
          </a:bodyPr>
          <a:lstStyle/>
          <a:p>
            <a:r>
              <a:rPr lang="ru-RU" sz="3200" dirty="0"/>
              <a:t>Поколения компьютеров</a:t>
            </a:r>
          </a:p>
        </p:txBody>
      </p:sp>
      <p:sp>
        <p:nvSpPr>
          <p:cNvPr id="5" name="Прямоугольник 4"/>
          <p:cNvSpPr/>
          <p:nvPr/>
        </p:nvSpPr>
        <p:spPr>
          <a:xfrm>
            <a:off x="796052" y="1343880"/>
            <a:ext cx="7503615" cy="861774"/>
          </a:xfrm>
          <a:prstGeom prst="rect">
            <a:avLst/>
          </a:prstGeom>
        </p:spPr>
        <p:txBody>
          <a:bodyPr wrap="square">
            <a:spAutoFit/>
          </a:bodyPr>
          <a:lstStyle/>
          <a:p>
            <a:pPr marL="742950" lvl="1" indent="-285750">
              <a:buFont typeface="Wingdings" pitchFamily="2" charset="2"/>
              <a:buChar char="ü"/>
            </a:pPr>
            <a:r>
              <a:rPr lang="ru-RU" sz="1600" dirty="0" smtClean="0"/>
              <a:t>Вычислительный </a:t>
            </a:r>
            <a:r>
              <a:rPr lang="ru-RU" sz="1600" dirty="0"/>
              <a:t>элемент – механический. </a:t>
            </a:r>
            <a:endParaRPr lang="ru-RU" sz="1600" dirty="0" smtClean="0"/>
          </a:p>
          <a:p>
            <a:pPr marL="742950" lvl="1" indent="-285750">
              <a:buFont typeface="Wingdings" pitchFamily="2" charset="2"/>
              <a:buChar char="ü"/>
            </a:pPr>
            <a:r>
              <a:rPr lang="ru-RU" sz="1600" dirty="0" smtClean="0"/>
              <a:t>Простые </a:t>
            </a:r>
            <a:r>
              <a:rPr lang="ru-RU" sz="1600" dirty="0"/>
              <a:t>арифметические операции. </a:t>
            </a:r>
            <a:endParaRPr lang="ru-RU" sz="1600" dirty="0" smtClean="0"/>
          </a:p>
          <a:p>
            <a:pPr marL="742950" lvl="1" indent="-285750">
              <a:buFont typeface="Wingdings" pitchFamily="2" charset="2"/>
              <a:buChar char="ü"/>
            </a:pPr>
            <a:r>
              <a:rPr lang="ru-RU" sz="1600" dirty="0" smtClean="0"/>
              <a:t>Арифмометры</a:t>
            </a:r>
            <a:r>
              <a:rPr lang="ru-RU" sz="1600" dirty="0"/>
              <a:t>, механические счетные машины</a:t>
            </a:r>
            <a:r>
              <a:rPr lang="ru-RU" sz="1600" dirty="0" smtClean="0"/>
              <a:t>.</a:t>
            </a:r>
            <a:endParaRPr lang="ru-RU" sz="1600"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6227" y="4196818"/>
            <a:ext cx="2144595" cy="1608446"/>
          </a:xfrm>
          <a:prstGeom prst="rect">
            <a:avLst/>
          </a:prstGeom>
          <a:ln>
            <a:noFill/>
          </a:ln>
          <a:effectLst>
            <a:outerShdw blurRad="190500" algn="tl" rotWithShape="0">
              <a:srgbClr val="000000">
                <a:alpha val="70000"/>
              </a:srgbClr>
            </a:outerShdw>
          </a:effectLst>
        </p:spPr>
      </p:pic>
      <p:sp>
        <p:nvSpPr>
          <p:cNvPr id="8" name="Номер слайда 7"/>
          <p:cNvSpPr>
            <a:spLocks noGrp="1"/>
          </p:cNvSpPr>
          <p:nvPr>
            <p:ph type="sldNum" sz="quarter" idx="12"/>
          </p:nvPr>
        </p:nvSpPr>
        <p:spPr>
          <a:xfrm>
            <a:off x="8382000" y="6492875"/>
            <a:ext cx="762000" cy="365125"/>
          </a:xfrm>
        </p:spPr>
        <p:txBody>
          <a:bodyPr/>
          <a:lstStyle/>
          <a:p>
            <a:fld id="{B19B0651-EE4F-4900-A07F-96A6BFA9D0F0}" type="slidenum">
              <a:rPr lang="ru-RU" smtClean="0"/>
              <a:t>35</a:t>
            </a:fld>
            <a:endParaRPr lang="ru-RU" dirty="0"/>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b="8292"/>
          <a:stretch/>
        </p:blipFill>
        <p:spPr>
          <a:xfrm>
            <a:off x="1608412" y="4196818"/>
            <a:ext cx="2367740" cy="1608446"/>
          </a:xfrm>
          <a:prstGeom prst="rect">
            <a:avLst/>
          </a:prstGeom>
          <a:ln>
            <a:noFill/>
          </a:ln>
          <a:effectLst>
            <a:outerShdw blurRad="190500" algn="tl" rotWithShape="0">
              <a:srgbClr val="000000">
                <a:alpha val="70000"/>
              </a:srgbClr>
            </a:outerShdw>
          </a:effectLst>
        </p:spPr>
      </p:pic>
      <p:pic>
        <p:nvPicPr>
          <p:cNvPr id="3" name="Рисунок 2"/>
          <p:cNvPicPr>
            <a:picLocks noChangeAspect="1"/>
          </p:cNvPicPr>
          <p:nvPr/>
        </p:nvPicPr>
        <p:blipFill rotWithShape="1">
          <a:blip r:embed="rId4">
            <a:extLst>
              <a:ext uri="{28A0092B-C50C-407E-A947-70E740481C1C}">
                <a14:useLocalDpi xmlns:a14="http://schemas.microsoft.com/office/drawing/2010/main" val="0"/>
              </a:ext>
            </a:extLst>
          </a:blip>
          <a:srcRect l="12590" t="9211" r="10945" b="15838"/>
          <a:stretch/>
        </p:blipFill>
        <p:spPr>
          <a:xfrm>
            <a:off x="326921" y="4196818"/>
            <a:ext cx="1230704" cy="1608446"/>
          </a:xfrm>
          <a:prstGeom prst="rect">
            <a:avLst/>
          </a:prstGeom>
          <a:ln>
            <a:noFill/>
          </a:ln>
          <a:effectLst>
            <a:outerShdw blurRad="190500" algn="tl" rotWithShape="0">
              <a:srgbClr val="000000">
                <a:alpha val="70000"/>
              </a:srgbClr>
            </a:outerShdw>
          </a:effectLst>
        </p:spPr>
      </p:pic>
      <p:sp>
        <p:nvSpPr>
          <p:cNvPr id="7" name="TextBox 6"/>
          <p:cNvSpPr txBox="1"/>
          <p:nvPr/>
        </p:nvSpPr>
        <p:spPr>
          <a:xfrm>
            <a:off x="326921" y="5805264"/>
            <a:ext cx="850746" cy="307777"/>
          </a:xfrm>
          <a:prstGeom prst="rect">
            <a:avLst/>
          </a:prstGeom>
          <a:noFill/>
        </p:spPr>
        <p:txBody>
          <a:bodyPr wrap="none" rtlCol="0">
            <a:spAutoFit/>
          </a:bodyPr>
          <a:lstStyle/>
          <a:p>
            <a:r>
              <a:rPr lang="ru-RU" sz="1400" dirty="0" smtClean="0"/>
              <a:t>«Счеты»</a:t>
            </a:r>
            <a:endParaRPr lang="ru-RU" sz="1400" dirty="0"/>
          </a:p>
        </p:txBody>
      </p:sp>
      <p:sp>
        <p:nvSpPr>
          <p:cNvPr id="9" name="Прямоугольник 8"/>
          <p:cNvSpPr/>
          <p:nvPr/>
        </p:nvSpPr>
        <p:spPr>
          <a:xfrm>
            <a:off x="796053" y="961451"/>
            <a:ext cx="3210174"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«Нулевое» – (с … до 1940) </a:t>
            </a:r>
          </a:p>
        </p:txBody>
      </p:sp>
      <p:cxnSp>
        <p:nvCxnSpPr>
          <p:cNvPr id="11" name="Прямая соединительная линия 10"/>
          <p:cNvCxnSpPr/>
          <p:nvPr/>
        </p:nvCxnSpPr>
        <p:spPr>
          <a:xfrm>
            <a:off x="844034" y="908720"/>
            <a:ext cx="7455634" cy="0"/>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Рисунок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8809" y="1097163"/>
            <a:ext cx="1370295" cy="1650312"/>
          </a:xfrm>
          <a:prstGeom prst="rect">
            <a:avLst/>
          </a:prstGeom>
          <a:ln>
            <a:noFill/>
          </a:ln>
          <a:effectLst>
            <a:outerShdw blurRad="190500" algn="tl" rotWithShape="0">
              <a:srgbClr val="000000">
                <a:alpha val="70000"/>
              </a:srgbClr>
            </a:outerShdw>
          </a:effectLst>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36207" y="1109119"/>
            <a:ext cx="1138968" cy="1669217"/>
          </a:xfrm>
          <a:prstGeom prst="rect">
            <a:avLst/>
          </a:prstGeom>
          <a:ln>
            <a:noFill/>
          </a:ln>
          <a:effectLst>
            <a:outerShdw blurRad="190500" algn="tl" rotWithShape="0">
              <a:srgbClr val="000000">
                <a:alpha val="70000"/>
              </a:srgbClr>
            </a:outerShdw>
          </a:effectLst>
        </p:spPr>
      </p:pic>
      <p:pic>
        <p:nvPicPr>
          <p:cNvPr id="17" name="Рисунок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200000">
            <a:off x="1712394" y="1640391"/>
            <a:ext cx="663734" cy="3434679"/>
          </a:xfrm>
          <a:prstGeom prst="rect">
            <a:avLst/>
          </a:prstGeom>
          <a:ln>
            <a:noFill/>
          </a:ln>
          <a:effectLst>
            <a:outerShdw blurRad="190500" algn="tl" rotWithShape="0">
              <a:srgbClr val="000000">
                <a:alpha val="70000"/>
              </a:srgbClr>
            </a:outerShdw>
          </a:effectLst>
        </p:spPr>
      </p:pic>
      <p:pic>
        <p:nvPicPr>
          <p:cNvPr id="110594" name="Picture 2" descr="http://t2.gstatic.com/images?q=tbn:ANd9GcR-ZdipTdegD79PcP3s7WfuCvrJHV1oFG6QVgDTFt9aqQU13YvK"/>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83184" y="4175789"/>
            <a:ext cx="2647043" cy="1608446"/>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p:nvSpPr>
        <p:spPr>
          <a:xfrm>
            <a:off x="1592041" y="5805264"/>
            <a:ext cx="4572000" cy="307777"/>
          </a:xfrm>
          <a:prstGeom prst="rect">
            <a:avLst/>
          </a:prstGeom>
        </p:spPr>
        <p:txBody>
          <a:bodyPr>
            <a:spAutoFit/>
          </a:bodyPr>
          <a:lstStyle/>
          <a:p>
            <a:r>
              <a:rPr lang="ru-RU" sz="1400" dirty="0" smtClean="0"/>
              <a:t>«Палочки Непера»</a:t>
            </a:r>
            <a:endParaRPr lang="ru-RU" sz="1400" dirty="0"/>
          </a:p>
        </p:txBody>
      </p:sp>
      <p:sp>
        <p:nvSpPr>
          <p:cNvPr id="12" name="Прямоугольник 11"/>
          <p:cNvSpPr/>
          <p:nvPr/>
        </p:nvSpPr>
        <p:spPr>
          <a:xfrm>
            <a:off x="4006599" y="5810413"/>
            <a:ext cx="1813317" cy="307777"/>
          </a:xfrm>
          <a:prstGeom prst="rect">
            <a:avLst/>
          </a:prstGeom>
        </p:spPr>
        <p:txBody>
          <a:bodyPr wrap="none">
            <a:spAutoFit/>
          </a:bodyPr>
          <a:lstStyle/>
          <a:p>
            <a:r>
              <a:rPr lang="ru-RU" sz="1400" dirty="0" smtClean="0"/>
              <a:t>«Машина Бэббиджа»</a:t>
            </a:r>
            <a:endParaRPr lang="ru-RU" sz="1400" dirty="0"/>
          </a:p>
        </p:txBody>
      </p:sp>
      <p:sp>
        <p:nvSpPr>
          <p:cNvPr id="13" name="Прямоугольник 12"/>
          <p:cNvSpPr/>
          <p:nvPr/>
        </p:nvSpPr>
        <p:spPr>
          <a:xfrm>
            <a:off x="333023" y="3733806"/>
            <a:ext cx="2407454" cy="307777"/>
          </a:xfrm>
          <a:prstGeom prst="rect">
            <a:avLst/>
          </a:prstGeom>
        </p:spPr>
        <p:txBody>
          <a:bodyPr wrap="none">
            <a:spAutoFit/>
          </a:bodyPr>
          <a:lstStyle/>
          <a:p>
            <a:r>
              <a:rPr lang="ru-RU" sz="1400" dirty="0" smtClean="0"/>
              <a:t>«Логарифмическая линейка»</a:t>
            </a:r>
            <a:endParaRPr lang="ru-RU" sz="1400" dirty="0"/>
          </a:p>
        </p:txBody>
      </p:sp>
      <p:sp>
        <p:nvSpPr>
          <p:cNvPr id="14" name="Прямоугольник 13"/>
          <p:cNvSpPr/>
          <p:nvPr/>
        </p:nvSpPr>
        <p:spPr>
          <a:xfrm>
            <a:off x="6283184" y="5784235"/>
            <a:ext cx="2156681" cy="307777"/>
          </a:xfrm>
          <a:prstGeom prst="rect">
            <a:avLst/>
          </a:prstGeom>
        </p:spPr>
        <p:txBody>
          <a:bodyPr wrap="none">
            <a:spAutoFit/>
          </a:bodyPr>
          <a:lstStyle/>
          <a:p>
            <a:r>
              <a:rPr lang="ru-RU" sz="1400" dirty="0" smtClean="0"/>
              <a:t>«Машина </a:t>
            </a:r>
            <a:r>
              <a:rPr lang="ru-RU" sz="1400" dirty="0" err="1"/>
              <a:t>Блеза</a:t>
            </a:r>
            <a:r>
              <a:rPr lang="ru-RU" sz="1400" dirty="0"/>
              <a:t> </a:t>
            </a:r>
            <a:r>
              <a:rPr lang="ru-RU" sz="1400" dirty="0" smtClean="0"/>
              <a:t>Паскаля»</a:t>
            </a:r>
            <a:endParaRPr lang="ru-RU" sz="1400" dirty="0"/>
          </a:p>
        </p:txBody>
      </p:sp>
      <p:pic>
        <p:nvPicPr>
          <p:cNvPr id="110596" name="Picture 4" descr="http://upload.wikimedia.org/wikipedia/commons/thumb/8/80/Arts_et_Metiers_Pascaline_dsc03869.jpg/250px-Arts_et_Metiers_Pascaline_dsc03869.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93277" y="3420625"/>
            <a:ext cx="1212780" cy="664604"/>
          </a:xfrm>
          <a:prstGeom prst="rect">
            <a:avLst/>
          </a:prstGeom>
          <a:noFill/>
          <a:extLst>
            <a:ext uri="{909E8E84-426E-40DD-AFC4-6F175D3DCCD1}">
              <a14:hiddenFill xmlns:a14="http://schemas.microsoft.com/office/drawing/2010/main">
                <a:solidFill>
                  <a:srgbClr val="FFFFFF"/>
                </a:solidFill>
              </a14:hiddenFill>
            </a:ext>
          </a:extLst>
        </p:spPr>
      </p:pic>
      <p:pic>
        <p:nvPicPr>
          <p:cNvPr id="110598" name="Picture 6" descr="http://t3.gstatic.com/images?q=tbn:ANd9GcRJ7JyZNgp01p_Qn455X6VKAuY35JqkluSW1W0U_v-_WxXwwk72pA"/>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53813" y="0"/>
            <a:ext cx="470392" cy="57466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10600" name="Picture 8" descr="http://t0.gstatic.com/images?q=tbn:ANd9GcSjmbc0tIVkLxMJ9YA2fXhBzuR689wK-2TQxAAZpAWNT8mnJr3vT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100392" y="12204"/>
            <a:ext cx="484417" cy="56246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8" name="Нижний колонтитул 17"/>
          <p:cNvSpPr>
            <a:spLocks noGrp="1"/>
          </p:cNvSpPr>
          <p:nvPr>
            <p:ph type="ftr" sz="quarter" idx="11"/>
          </p:nvPr>
        </p:nvSpPr>
        <p:spPr>
          <a:xfrm>
            <a:off x="0" y="6492875"/>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2592619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404664"/>
            <a:ext cx="6781800" cy="576064"/>
          </a:xfrm>
        </p:spPr>
        <p:txBody>
          <a:bodyPr>
            <a:noAutofit/>
          </a:bodyPr>
          <a:lstStyle/>
          <a:p>
            <a:r>
              <a:rPr lang="ru-RU" sz="3200" dirty="0"/>
              <a:t>Поколения компьютеров</a:t>
            </a:r>
          </a:p>
        </p:txBody>
      </p:sp>
      <p:sp>
        <p:nvSpPr>
          <p:cNvPr id="2" name="Прямоугольник 1"/>
          <p:cNvSpPr/>
          <p:nvPr/>
        </p:nvSpPr>
        <p:spPr>
          <a:xfrm>
            <a:off x="722378" y="980728"/>
            <a:ext cx="8026086" cy="3293209"/>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«Первое» </a:t>
            </a:r>
            <a:r>
              <a:rPr lang="ru-RU" b="1" u="sng" dirty="0" smtClean="0">
                <a:solidFill>
                  <a:schemeClr val="accent1">
                    <a:lumMod val="50000"/>
                  </a:schemeClr>
                </a:solidFill>
                <a:effectLst>
                  <a:outerShdw blurRad="38100" dist="38100" dir="2700000" algn="tl">
                    <a:srgbClr val="000000">
                      <a:alpha val="43137"/>
                    </a:srgbClr>
                  </a:outerShdw>
                </a:effectLst>
              </a:rPr>
              <a:t>(1940-1950)</a:t>
            </a:r>
          </a:p>
          <a:p>
            <a:pPr marL="285750" indent="-285750">
              <a:buFont typeface="Wingdings" pitchFamily="2" charset="2"/>
              <a:buChar char="ü"/>
            </a:pPr>
            <a:r>
              <a:rPr lang="ru-RU" sz="1600" dirty="0" smtClean="0"/>
              <a:t>Вычислительный </a:t>
            </a:r>
            <a:r>
              <a:rPr lang="ru-RU" sz="1600" dirty="0"/>
              <a:t>элемент – электронные лампы. </a:t>
            </a:r>
            <a:endParaRPr lang="ru-RU" sz="1600" dirty="0" smtClean="0"/>
          </a:p>
          <a:p>
            <a:pPr marL="285750" indent="-285750">
              <a:buFont typeface="Wingdings" pitchFamily="2" charset="2"/>
              <a:buChar char="ü"/>
            </a:pPr>
            <a:r>
              <a:rPr lang="ru-RU" sz="1600" dirty="0" smtClean="0"/>
              <a:t>Быстродействие </a:t>
            </a:r>
            <a:r>
              <a:rPr lang="ru-RU" sz="1600" dirty="0"/>
              <a:t>– до нескольких десятков тысяч операций в секунду</a:t>
            </a:r>
            <a:r>
              <a:rPr lang="ru-RU" sz="1600" dirty="0" smtClean="0"/>
              <a:t>.</a:t>
            </a:r>
          </a:p>
          <a:p>
            <a:pPr marL="285750" indent="-285750">
              <a:buFont typeface="Wingdings" pitchFamily="2" charset="2"/>
              <a:buChar char="ü"/>
            </a:pPr>
            <a:r>
              <a:rPr lang="ru-RU" sz="1600" dirty="0"/>
              <a:t>Ввод информации - с перфоленты и кинопленки. </a:t>
            </a:r>
          </a:p>
          <a:p>
            <a:pPr marL="285750" indent="-285750">
              <a:buFont typeface="Wingdings" pitchFamily="2" charset="2"/>
              <a:buChar char="ü"/>
            </a:pPr>
            <a:r>
              <a:rPr lang="ru-RU" sz="1600" dirty="0" smtClean="0"/>
              <a:t>«</a:t>
            </a:r>
            <a:r>
              <a:rPr lang="ru-RU" sz="1600" dirty="0"/>
              <a:t>Большие» ЭВМ</a:t>
            </a:r>
            <a:r>
              <a:rPr lang="ru-RU" sz="1600" dirty="0" smtClean="0"/>
              <a:t>.</a:t>
            </a:r>
            <a:endParaRPr lang="ru-RU" sz="1600" dirty="0"/>
          </a:p>
          <a:p>
            <a:pPr marL="628650" lvl="1" indent="-171450">
              <a:buFont typeface="Arial" pitchFamily="34" charset="0"/>
              <a:buChar char="•"/>
            </a:pPr>
            <a:r>
              <a:rPr lang="ru-RU" sz="1400" b="1" dirty="0" smtClean="0"/>
              <a:t>«</a:t>
            </a:r>
            <a:r>
              <a:rPr lang="en-US" sz="1400" b="1" dirty="0" smtClean="0"/>
              <a:t>Colossus</a:t>
            </a:r>
            <a:r>
              <a:rPr lang="ru-RU" sz="1400" b="1" dirty="0" smtClean="0"/>
              <a:t>» </a:t>
            </a:r>
            <a:r>
              <a:rPr lang="ru-RU" sz="1400" dirty="0" smtClean="0"/>
              <a:t>– </a:t>
            </a:r>
            <a:r>
              <a:rPr lang="ru-RU" sz="1400" dirty="0"/>
              <a:t>секретная разработка британского </a:t>
            </a:r>
            <a:r>
              <a:rPr lang="ru-RU" sz="1400" dirty="0" smtClean="0"/>
              <a:t>правительства </a:t>
            </a:r>
            <a:r>
              <a:rPr lang="en-US" sz="1400" dirty="0" smtClean="0"/>
              <a:t>(</a:t>
            </a:r>
            <a:r>
              <a:rPr lang="ru-RU" sz="1400" dirty="0" smtClean="0"/>
              <a:t>1500 </a:t>
            </a:r>
            <a:r>
              <a:rPr lang="ru-RU" sz="1400" dirty="0"/>
              <a:t>электронных </a:t>
            </a:r>
            <a:r>
              <a:rPr lang="ru-RU" sz="1400" dirty="0" smtClean="0"/>
              <a:t>ламп).</a:t>
            </a:r>
          </a:p>
          <a:p>
            <a:pPr marL="628650" lvl="1" indent="-171450">
              <a:buFont typeface="Arial" pitchFamily="34" charset="0"/>
              <a:buChar char="•"/>
            </a:pPr>
            <a:r>
              <a:rPr lang="ru-RU" sz="1400" b="1" dirty="0" smtClean="0"/>
              <a:t>«</a:t>
            </a:r>
            <a:r>
              <a:rPr lang="en-US" sz="1400" b="1" dirty="0" smtClean="0"/>
              <a:t>ENIAC</a:t>
            </a:r>
            <a:r>
              <a:rPr lang="ru-RU" sz="1400" b="1" dirty="0" smtClean="0"/>
              <a:t>» </a:t>
            </a:r>
            <a:r>
              <a:rPr lang="en-US" sz="1400" b="1" dirty="0" smtClean="0"/>
              <a:t>(</a:t>
            </a:r>
            <a:r>
              <a:rPr lang="en-US" sz="1400" b="1" dirty="0"/>
              <a:t>Electronic Numerical Integrator And Calculator </a:t>
            </a:r>
            <a:r>
              <a:rPr lang="en-US" sz="1400" b="1" dirty="0" smtClean="0"/>
              <a:t>)</a:t>
            </a:r>
            <a:r>
              <a:rPr lang="ru-RU" sz="1400" dirty="0" smtClean="0"/>
              <a:t>. </a:t>
            </a:r>
            <a:r>
              <a:rPr lang="ru-RU" sz="1400" dirty="0"/>
              <a:t>Создатели: Д</a:t>
            </a:r>
            <a:r>
              <a:rPr lang="ru-RU" sz="1400" i="1" dirty="0"/>
              <a:t>жон </a:t>
            </a:r>
            <a:r>
              <a:rPr lang="ru-RU" sz="1400" i="1" dirty="0" err="1"/>
              <a:t>Моушли</a:t>
            </a:r>
            <a:r>
              <a:rPr lang="ru-RU" sz="1400" i="1" dirty="0"/>
              <a:t> и Дж. </a:t>
            </a:r>
            <a:r>
              <a:rPr lang="ru-RU" sz="1400" i="1" dirty="0" err="1"/>
              <a:t>Преспер</a:t>
            </a:r>
            <a:r>
              <a:rPr lang="ru-RU" sz="1400" i="1" dirty="0"/>
              <a:t> </a:t>
            </a:r>
            <a:r>
              <a:rPr lang="ru-RU" sz="1400" i="1" dirty="0" err="1"/>
              <a:t>Экерт</a:t>
            </a:r>
            <a:r>
              <a:rPr lang="ru-RU" sz="1400" dirty="0"/>
              <a:t>. Вес </a:t>
            </a:r>
            <a:r>
              <a:rPr lang="ru-RU" sz="1400" dirty="0" smtClean="0"/>
              <a:t>машины: </a:t>
            </a:r>
            <a:r>
              <a:rPr lang="ru-RU" sz="1400" i="1" dirty="0"/>
              <a:t>30 тонн</a:t>
            </a:r>
            <a:r>
              <a:rPr lang="ru-RU" sz="1400" dirty="0"/>
              <a:t>. Минусы: </a:t>
            </a:r>
            <a:r>
              <a:rPr lang="ru-RU" sz="1400" i="1" dirty="0"/>
              <a:t>использование десятичной системы счисления</a:t>
            </a:r>
            <a:r>
              <a:rPr lang="ru-RU" sz="1400" dirty="0"/>
              <a:t>; </a:t>
            </a:r>
            <a:r>
              <a:rPr lang="ru-RU" sz="1400" i="1" dirty="0"/>
              <a:t>множество переключателей и кабелей</a:t>
            </a:r>
            <a:r>
              <a:rPr lang="ru-RU" sz="1400" dirty="0"/>
              <a:t>. </a:t>
            </a:r>
          </a:p>
          <a:p>
            <a:pPr marL="628650" lvl="1" indent="-171450">
              <a:buFont typeface="Arial" pitchFamily="34" charset="0"/>
              <a:buChar char="•"/>
            </a:pPr>
            <a:r>
              <a:rPr lang="ru-RU" sz="1400" b="1" dirty="0" smtClean="0"/>
              <a:t>«</a:t>
            </a:r>
            <a:r>
              <a:rPr lang="en-US" sz="1400" b="1" dirty="0"/>
              <a:t>EDVAC Computer</a:t>
            </a:r>
            <a:r>
              <a:rPr lang="ru-RU" sz="1400" b="1" dirty="0" smtClean="0"/>
              <a:t>».</a:t>
            </a:r>
            <a:r>
              <a:rPr lang="ru-RU" sz="1400" dirty="0" smtClean="0"/>
              <a:t> </a:t>
            </a:r>
            <a:r>
              <a:rPr lang="ru-RU" sz="1400" dirty="0"/>
              <a:t>Достижение: </a:t>
            </a:r>
            <a:r>
              <a:rPr lang="ru-RU" sz="1400" i="1" dirty="0"/>
              <a:t>первая машина с программой в памяти</a:t>
            </a:r>
            <a:r>
              <a:rPr lang="ru-RU" sz="1400" dirty="0"/>
              <a:t>.</a:t>
            </a:r>
          </a:p>
          <a:p>
            <a:pPr marL="628650" lvl="1" indent="-171450">
              <a:buFont typeface="Arial" pitchFamily="34" charset="0"/>
              <a:buChar char="•"/>
            </a:pPr>
            <a:r>
              <a:rPr lang="ru-RU" sz="1400" b="1" dirty="0" smtClean="0"/>
              <a:t>«</a:t>
            </a:r>
            <a:r>
              <a:rPr lang="ru-RU" sz="1400" b="1" dirty="0" err="1" smtClean="0"/>
              <a:t>Whirlwind</a:t>
            </a:r>
            <a:r>
              <a:rPr lang="ru-RU" sz="1400" b="1" dirty="0" smtClean="0"/>
              <a:t> I»</a:t>
            </a:r>
            <a:r>
              <a:rPr lang="ru-RU" sz="1400" dirty="0" smtClean="0"/>
              <a:t>. </a:t>
            </a:r>
            <a:r>
              <a:rPr lang="ru-RU" sz="1400" i="1" dirty="0"/>
              <a:t>Слова малой длины, работа в реальном времени</a:t>
            </a:r>
            <a:r>
              <a:rPr lang="ru-RU" sz="1400" dirty="0"/>
              <a:t>.</a:t>
            </a:r>
          </a:p>
          <a:p>
            <a:pPr marL="628650" lvl="1" indent="-171450">
              <a:buFont typeface="Arial" pitchFamily="34" charset="0"/>
              <a:buChar char="•"/>
            </a:pPr>
            <a:r>
              <a:rPr lang="ru-RU" sz="1400" b="1" dirty="0" smtClean="0"/>
              <a:t>«</a:t>
            </a:r>
            <a:r>
              <a:rPr lang="en-US" sz="1400" b="1" dirty="0" smtClean="0"/>
              <a:t>IBM </a:t>
            </a:r>
            <a:r>
              <a:rPr lang="ru-RU" sz="1400" b="1" dirty="0" smtClean="0"/>
              <a:t>701»</a:t>
            </a:r>
            <a:r>
              <a:rPr lang="ru-RU" sz="1400" dirty="0" smtClean="0"/>
              <a:t>. </a:t>
            </a:r>
            <a:r>
              <a:rPr lang="ru-RU" sz="1400" i="1" dirty="0"/>
              <a:t>Первый компьютер, лидирующий на рынке в течение 10 лет</a:t>
            </a:r>
            <a:r>
              <a:rPr lang="ru-RU" sz="1400" dirty="0" smtClean="0"/>
              <a:t>.</a:t>
            </a:r>
          </a:p>
          <a:p>
            <a:pPr marL="628650" lvl="1" indent="-171450">
              <a:buFont typeface="Arial" pitchFamily="34" charset="0"/>
              <a:buChar char="•"/>
            </a:pPr>
            <a:r>
              <a:rPr lang="ru-RU" sz="1400" b="1" dirty="0" smtClean="0"/>
              <a:t>«Урал-2».</a:t>
            </a:r>
          </a:p>
          <a:p>
            <a:pPr marL="628650" lvl="1" indent="-171450">
              <a:buFont typeface="Arial" pitchFamily="34" charset="0"/>
              <a:buChar char="•"/>
            </a:pPr>
            <a:r>
              <a:rPr lang="ru-RU" sz="1400" b="1" dirty="0" smtClean="0"/>
              <a:t>«Марк-1».</a:t>
            </a:r>
            <a:endParaRPr lang="en-US" sz="1400" b="1" dirty="0" smtClean="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261467"/>
            <a:ext cx="2072123" cy="1581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Номер слайда 5"/>
          <p:cNvSpPr>
            <a:spLocks noGrp="1"/>
          </p:cNvSpPr>
          <p:nvPr>
            <p:ph type="sldNum" sz="quarter" idx="12"/>
          </p:nvPr>
        </p:nvSpPr>
        <p:spPr>
          <a:xfrm>
            <a:off x="8388424" y="6492875"/>
            <a:ext cx="762000" cy="365125"/>
          </a:xfrm>
        </p:spPr>
        <p:txBody>
          <a:bodyPr/>
          <a:lstStyle/>
          <a:p>
            <a:fld id="{B19B0651-EE4F-4900-A07F-96A6BFA9D0F0}" type="slidenum">
              <a:rPr lang="ru-RU" smtClean="0"/>
              <a:t>36</a:t>
            </a:fld>
            <a:endParaRPr lang="ru-RU" dirty="0"/>
          </a:p>
        </p:txBody>
      </p:sp>
      <p:cxnSp>
        <p:nvCxnSpPr>
          <p:cNvPr id="7" name="Прямая соединительная линия 6"/>
          <p:cNvCxnSpPr/>
          <p:nvPr/>
        </p:nvCxnSpPr>
        <p:spPr>
          <a:xfrm>
            <a:off x="827584" y="980728"/>
            <a:ext cx="7455634"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4933" y="5843187"/>
            <a:ext cx="2052726" cy="307777"/>
          </a:xfrm>
          <a:prstGeom prst="rect">
            <a:avLst/>
          </a:prstGeom>
          <a:noFill/>
        </p:spPr>
        <p:txBody>
          <a:bodyPr wrap="square" rtlCol="0">
            <a:spAutoFit/>
          </a:bodyPr>
          <a:lstStyle/>
          <a:p>
            <a:r>
              <a:rPr lang="ru-RU" sz="1400" dirty="0" smtClean="0"/>
              <a:t>«</a:t>
            </a:r>
            <a:r>
              <a:rPr lang="en-US" sz="1400" b="1" dirty="0"/>
              <a:t>ENIAC</a:t>
            </a:r>
            <a:r>
              <a:rPr lang="ru-RU" sz="1400" dirty="0" smtClean="0"/>
              <a:t>»</a:t>
            </a:r>
            <a:endParaRPr lang="ru-RU" sz="1400" dirty="0"/>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9760" y="4261467"/>
            <a:ext cx="2160240" cy="1572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2575181" y="5834392"/>
            <a:ext cx="2160240" cy="307777"/>
          </a:xfrm>
          <a:prstGeom prst="rect">
            <a:avLst/>
          </a:prstGeom>
          <a:noFill/>
        </p:spPr>
        <p:txBody>
          <a:bodyPr wrap="square" rtlCol="0">
            <a:spAutoFit/>
          </a:bodyPr>
          <a:lstStyle/>
          <a:p>
            <a:r>
              <a:rPr lang="ru-RU" sz="1400" dirty="0" smtClean="0"/>
              <a:t>«</a:t>
            </a:r>
            <a:r>
              <a:rPr lang="en-US" sz="1400" b="1" dirty="0" smtClean="0"/>
              <a:t>EDVAC</a:t>
            </a:r>
            <a:r>
              <a:rPr lang="ru-RU" sz="1400" dirty="0" smtClean="0"/>
              <a:t>»</a:t>
            </a:r>
            <a:endParaRPr lang="ru-RU" sz="1400" dirty="0"/>
          </a:p>
        </p:txBody>
      </p:sp>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8024" y="4223330"/>
            <a:ext cx="2095500" cy="1571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p:cNvSpPr txBox="1"/>
          <p:nvPr/>
        </p:nvSpPr>
        <p:spPr>
          <a:xfrm>
            <a:off x="4788024" y="5839787"/>
            <a:ext cx="2095500" cy="307777"/>
          </a:xfrm>
          <a:prstGeom prst="rect">
            <a:avLst/>
          </a:prstGeom>
          <a:noFill/>
        </p:spPr>
        <p:txBody>
          <a:bodyPr wrap="square" rtlCol="0">
            <a:spAutoFit/>
          </a:bodyPr>
          <a:lstStyle/>
          <a:p>
            <a:r>
              <a:rPr lang="ru-RU" sz="1400" dirty="0" smtClean="0"/>
              <a:t>«</a:t>
            </a:r>
            <a:r>
              <a:rPr lang="ru-RU" sz="1400" b="1" dirty="0" err="1"/>
              <a:t>Whirlwind</a:t>
            </a:r>
            <a:r>
              <a:rPr lang="ru-RU" sz="1400" b="1" dirty="0"/>
              <a:t> I</a:t>
            </a:r>
            <a:r>
              <a:rPr lang="ru-RU" sz="1400" dirty="0" smtClean="0"/>
              <a:t>»</a:t>
            </a:r>
            <a:endParaRPr lang="ru-RU" sz="1400" dirty="0"/>
          </a:p>
        </p:txBody>
      </p:sp>
      <p:pic>
        <p:nvPicPr>
          <p:cNvPr id="12" name="Рисунок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6236" y="4191153"/>
            <a:ext cx="1204220" cy="1603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Рисунок 14"/>
          <p:cNvPicPr>
            <a:picLocks noChangeAspect="1"/>
          </p:cNvPicPr>
          <p:nvPr/>
        </p:nvPicPr>
        <p:blipFill rotWithShape="1">
          <a:blip r:embed="rId7">
            <a:extLst>
              <a:ext uri="{28A0092B-C50C-407E-A947-70E740481C1C}">
                <a14:useLocalDpi xmlns:a14="http://schemas.microsoft.com/office/drawing/2010/main" val="0"/>
              </a:ext>
            </a:extLst>
          </a:blip>
          <a:srcRect l="16940" t="15093" r="18397"/>
          <a:stretch/>
        </p:blipFill>
        <p:spPr>
          <a:xfrm>
            <a:off x="7662300" y="5208283"/>
            <a:ext cx="658944" cy="6489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TextBox 12"/>
          <p:cNvSpPr txBox="1"/>
          <p:nvPr/>
        </p:nvSpPr>
        <p:spPr>
          <a:xfrm>
            <a:off x="6994007" y="5832936"/>
            <a:ext cx="1185195" cy="307777"/>
          </a:xfrm>
          <a:prstGeom prst="rect">
            <a:avLst/>
          </a:prstGeom>
          <a:noFill/>
        </p:spPr>
        <p:txBody>
          <a:bodyPr wrap="square" rtlCol="0">
            <a:spAutoFit/>
          </a:bodyPr>
          <a:lstStyle/>
          <a:p>
            <a:r>
              <a:rPr lang="ru-RU" sz="1400" dirty="0" smtClean="0"/>
              <a:t>«</a:t>
            </a:r>
            <a:r>
              <a:rPr lang="en-US" sz="1400" b="1" dirty="0"/>
              <a:t>IBM </a:t>
            </a:r>
            <a:r>
              <a:rPr lang="ru-RU" sz="1400" b="1" dirty="0"/>
              <a:t>701</a:t>
            </a:r>
            <a:r>
              <a:rPr lang="ru-RU" sz="1400" dirty="0" smtClean="0"/>
              <a:t>»</a:t>
            </a:r>
            <a:endParaRPr lang="ru-RU" sz="1400" dirty="0"/>
          </a:p>
        </p:txBody>
      </p:sp>
      <p:pic>
        <p:nvPicPr>
          <p:cNvPr id="18" name="Рисунок 17"/>
          <p:cNvPicPr>
            <a:picLocks noChangeAspect="1"/>
          </p:cNvPicPr>
          <p:nvPr/>
        </p:nvPicPr>
        <p:blipFill rotWithShape="1">
          <a:blip r:embed="rId8">
            <a:extLst>
              <a:ext uri="{28A0092B-C50C-407E-A947-70E740481C1C}">
                <a14:useLocalDpi xmlns:a14="http://schemas.microsoft.com/office/drawing/2010/main" val="0"/>
              </a:ext>
            </a:extLst>
          </a:blip>
          <a:srcRect l="6539" t="31088" r="40139" b="37825"/>
          <a:stretch/>
        </p:blipFill>
        <p:spPr>
          <a:xfrm rot="5400000">
            <a:off x="7949650" y="1344600"/>
            <a:ext cx="1296144" cy="568401"/>
          </a:xfrm>
          <a:prstGeom prst="rect">
            <a:avLst/>
          </a:prstGeom>
          <a:ln>
            <a:noFill/>
          </a:ln>
          <a:effectLst>
            <a:softEdge rad="112500"/>
          </a:effectLst>
        </p:spPr>
      </p:pic>
      <p:pic>
        <p:nvPicPr>
          <p:cNvPr id="89090" name="Picture 2" descr="http://t0.gstatic.com/images?q=tbn:ANd9GcRP3wMH1ghqBZ01SqEnMRBBK8EB88roYbEh0e4HQ789guUc88R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25867" y="4191153"/>
            <a:ext cx="755576" cy="952026"/>
          </a:xfrm>
          <a:prstGeom prst="rect">
            <a:avLst/>
          </a:prstGeom>
          <a:noFill/>
          <a:extLst>
            <a:ext uri="{909E8E84-426E-40DD-AFC4-6F175D3DCCD1}">
              <a14:hiddenFill xmlns:a14="http://schemas.microsoft.com/office/drawing/2010/main">
                <a:solidFill>
                  <a:srgbClr val="FFFFFF"/>
                </a:solidFill>
              </a14:hiddenFill>
            </a:ext>
          </a:extLst>
        </p:spPr>
      </p:pic>
      <p:sp>
        <p:nvSpPr>
          <p:cNvPr id="14" name="Нижний колонтитул 13"/>
          <p:cNvSpPr>
            <a:spLocks noGrp="1"/>
          </p:cNvSpPr>
          <p:nvPr>
            <p:ph type="ftr" sz="quarter" idx="11"/>
          </p:nvPr>
        </p:nvSpPr>
        <p:spPr>
          <a:xfrm>
            <a:off x="0" y="6492874"/>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17341859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404664"/>
            <a:ext cx="6781800" cy="576064"/>
          </a:xfrm>
        </p:spPr>
        <p:txBody>
          <a:bodyPr>
            <a:noAutofit/>
          </a:bodyPr>
          <a:lstStyle/>
          <a:p>
            <a:r>
              <a:rPr lang="ru-RU" sz="3200" dirty="0"/>
              <a:t>Поколения компьютеров</a:t>
            </a:r>
          </a:p>
        </p:txBody>
      </p:sp>
      <p:sp>
        <p:nvSpPr>
          <p:cNvPr id="2" name="Прямоугольник 1"/>
          <p:cNvSpPr/>
          <p:nvPr/>
        </p:nvSpPr>
        <p:spPr>
          <a:xfrm>
            <a:off x="755576" y="980728"/>
            <a:ext cx="8208912" cy="2616101"/>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«Второе» </a:t>
            </a:r>
            <a:r>
              <a:rPr lang="ru-RU" b="1" u="sng" dirty="0" smtClean="0">
                <a:solidFill>
                  <a:schemeClr val="accent1">
                    <a:lumMod val="50000"/>
                  </a:schemeClr>
                </a:solidFill>
                <a:effectLst>
                  <a:outerShdw blurRad="38100" dist="38100" dir="2700000" algn="tl">
                    <a:srgbClr val="000000">
                      <a:alpha val="43137"/>
                    </a:srgbClr>
                  </a:outerShdw>
                </a:effectLst>
              </a:rPr>
              <a:t>(1950-1964)</a:t>
            </a:r>
          </a:p>
          <a:p>
            <a:pPr marL="285750" indent="-285750">
              <a:buFont typeface="Wingdings" pitchFamily="2" charset="2"/>
              <a:buChar char="ü"/>
            </a:pPr>
            <a:r>
              <a:rPr lang="ru-RU" sz="1600" dirty="0" smtClean="0"/>
              <a:t>Вычислительный </a:t>
            </a:r>
            <a:r>
              <a:rPr lang="ru-RU" sz="1600" dirty="0"/>
              <a:t>элемент – транзисторы. </a:t>
            </a:r>
            <a:endParaRPr lang="ru-RU" sz="1600" dirty="0" smtClean="0"/>
          </a:p>
          <a:p>
            <a:pPr marL="285750" indent="-285750">
              <a:buFont typeface="Wingdings" pitchFamily="2" charset="2"/>
              <a:buChar char="ü"/>
            </a:pPr>
            <a:r>
              <a:rPr lang="ru-RU" sz="1600" dirty="0" smtClean="0"/>
              <a:t>Быстродействие </a:t>
            </a:r>
            <a:r>
              <a:rPr lang="ru-RU" sz="1600" dirty="0"/>
              <a:t>– до 1-2 млн. операций в секунду. </a:t>
            </a:r>
            <a:endParaRPr lang="ru-RU" sz="1600" dirty="0" smtClean="0"/>
          </a:p>
          <a:p>
            <a:pPr marL="285750" indent="-285750">
              <a:buFont typeface="Wingdings" pitchFamily="2" charset="2"/>
              <a:buChar char="ü"/>
            </a:pPr>
            <a:r>
              <a:rPr lang="ru-RU" sz="1600" dirty="0" err="1" smtClean="0"/>
              <a:t>Мини-ЭВМ</a:t>
            </a:r>
            <a:r>
              <a:rPr lang="ru-RU" sz="1600" dirty="0" smtClean="0"/>
              <a:t>.</a:t>
            </a:r>
          </a:p>
          <a:p>
            <a:pPr marL="742950" lvl="1" indent="-285750">
              <a:buFont typeface="Wingdings" pitchFamily="2" charset="2"/>
              <a:buChar char="§"/>
            </a:pPr>
            <a:r>
              <a:rPr lang="ru-RU" sz="1400" dirty="0"/>
              <a:t>Развиваются способы хранения информации: широко используется магнитная лента, позже появляются диски. В этот период была замечена первая компьютерная игра</a:t>
            </a:r>
            <a:r>
              <a:rPr lang="ru-RU" sz="1400" dirty="0" smtClean="0"/>
              <a:t>.</a:t>
            </a:r>
            <a:endParaRPr lang="en-US" sz="1400" dirty="0" smtClean="0"/>
          </a:p>
          <a:p>
            <a:pPr marL="742950" lvl="1" indent="-285750">
              <a:buFont typeface="Wingdings" pitchFamily="2" charset="2"/>
              <a:buChar char="§"/>
            </a:pPr>
            <a:r>
              <a:rPr lang="ru-RU" sz="1400" dirty="0" smtClean="0"/>
              <a:t>«</a:t>
            </a:r>
            <a:r>
              <a:rPr lang="en-US" sz="1400" dirty="0" smtClean="0"/>
              <a:t>CDC</a:t>
            </a:r>
            <a:r>
              <a:rPr lang="ru-RU" sz="1400" dirty="0" smtClean="0"/>
              <a:t>6600»</a:t>
            </a:r>
            <a:r>
              <a:rPr lang="en-US" sz="1400" dirty="0"/>
              <a:t> </a:t>
            </a:r>
            <a:r>
              <a:rPr lang="en-US" sz="1400" dirty="0" smtClean="0"/>
              <a:t>- </a:t>
            </a:r>
            <a:r>
              <a:rPr lang="ru-RU" sz="1400" dirty="0" smtClean="0"/>
              <a:t>имел возможность параллельного </a:t>
            </a:r>
            <a:r>
              <a:rPr lang="ru-RU" sz="1400" dirty="0"/>
              <a:t>выполнения команд</a:t>
            </a:r>
            <a:r>
              <a:rPr lang="ru-RU" sz="1400" dirty="0" smtClean="0"/>
              <a:t>.</a:t>
            </a:r>
            <a:endParaRPr lang="en-US" sz="1400" dirty="0" smtClean="0"/>
          </a:p>
          <a:p>
            <a:pPr marL="742950" lvl="1" indent="-285750">
              <a:buFont typeface="Wingdings" pitchFamily="2" charset="2"/>
              <a:buChar char="§"/>
            </a:pPr>
            <a:r>
              <a:rPr lang="ru-RU" sz="1400" dirty="0" smtClean="0"/>
              <a:t>«NEAC-2203» </a:t>
            </a:r>
            <a:r>
              <a:rPr lang="ru-RU" sz="1400" dirty="0"/>
              <a:t>1960 год. Произведенный компанией «</a:t>
            </a:r>
            <a:r>
              <a:rPr lang="ru-RU" sz="1400" dirty="0" err="1"/>
              <a:t>Nippon</a:t>
            </a:r>
            <a:r>
              <a:rPr lang="ru-RU" sz="1400" dirty="0"/>
              <a:t> </a:t>
            </a:r>
            <a:r>
              <a:rPr lang="ru-RU" sz="1400" dirty="0" err="1"/>
              <a:t>Electric</a:t>
            </a:r>
            <a:r>
              <a:rPr lang="ru-RU" sz="1400" dirty="0"/>
              <a:t> </a:t>
            </a:r>
            <a:r>
              <a:rPr lang="ru-RU" sz="1400" dirty="0" err="1"/>
              <a:t>Company</a:t>
            </a:r>
            <a:r>
              <a:rPr lang="ru-RU" sz="1400" dirty="0"/>
              <a:t>», эта машина, основанная на барабане, </a:t>
            </a:r>
            <a:r>
              <a:rPr lang="ru-RU" sz="1400" dirty="0" smtClean="0"/>
              <a:t>одна </a:t>
            </a:r>
            <a:r>
              <a:rPr lang="ru-RU" sz="1400" dirty="0"/>
              <a:t>из первых транзисторных японских компьютеров</a:t>
            </a:r>
            <a:r>
              <a:rPr lang="ru-RU" sz="1400" dirty="0" smtClean="0"/>
              <a:t>.</a:t>
            </a:r>
          </a:p>
          <a:p>
            <a:pPr marL="742950" lvl="1" indent="-285750">
              <a:buFont typeface="Wingdings" pitchFamily="2" charset="2"/>
              <a:buChar char="§"/>
            </a:pPr>
            <a:r>
              <a:rPr lang="ru-RU" sz="1400" dirty="0" smtClean="0"/>
              <a:t>«М-222».</a:t>
            </a:r>
          </a:p>
          <a:p>
            <a:pPr marL="742950" lvl="1" indent="-285750">
              <a:buFont typeface="Wingdings" pitchFamily="2" charset="2"/>
              <a:buChar char="§"/>
            </a:pPr>
            <a:r>
              <a:rPr lang="ru-RU" sz="1400" dirty="0" smtClean="0"/>
              <a:t>«БЭСМ-6».</a:t>
            </a:r>
            <a:endParaRPr lang="ru-RU" sz="1400"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4377283"/>
            <a:ext cx="1920213" cy="144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Номер слайда 5"/>
          <p:cNvSpPr>
            <a:spLocks noGrp="1"/>
          </p:cNvSpPr>
          <p:nvPr>
            <p:ph type="sldNum" sz="quarter" idx="12"/>
          </p:nvPr>
        </p:nvSpPr>
        <p:spPr>
          <a:xfrm>
            <a:off x="8379555" y="6484299"/>
            <a:ext cx="762000" cy="365125"/>
          </a:xfrm>
        </p:spPr>
        <p:txBody>
          <a:bodyPr/>
          <a:lstStyle/>
          <a:p>
            <a:fld id="{B19B0651-EE4F-4900-A07F-96A6BFA9D0F0}" type="slidenum">
              <a:rPr lang="ru-RU" smtClean="0"/>
              <a:t>37</a:t>
            </a:fld>
            <a:endParaRPr lang="ru-RU" dirty="0"/>
          </a:p>
        </p:txBody>
      </p:sp>
      <p:cxnSp>
        <p:nvCxnSpPr>
          <p:cNvPr id="7" name="Прямая соединительная линия 6"/>
          <p:cNvCxnSpPr/>
          <p:nvPr/>
        </p:nvCxnSpPr>
        <p:spPr>
          <a:xfrm>
            <a:off x="827584" y="980728"/>
            <a:ext cx="7455634"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4377283"/>
            <a:ext cx="2067216" cy="144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186036" y="5828456"/>
            <a:ext cx="2060692" cy="307777"/>
          </a:xfrm>
          <a:prstGeom prst="rect">
            <a:avLst/>
          </a:prstGeom>
          <a:noFill/>
        </p:spPr>
        <p:txBody>
          <a:bodyPr wrap="square" rtlCol="0">
            <a:spAutoFit/>
          </a:bodyPr>
          <a:lstStyle/>
          <a:p>
            <a:r>
              <a:rPr lang="ru-RU" sz="1400" dirty="0" smtClean="0"/>
              <a:t>«</a:t>
            </a:r>
            <a:r>
              <a:rPr lang="en-US" sz="1400" dirty="0" smtClean="0"/>
              <a:t>CDC 6600</a:t>
            </a:r>
            <a:r>
              <a:rPr lang="ru-RU" sz="1400" dirty="0" smtClean="0"/>
              <a:t>»</a:t>
            </a:r>
            <a:endParaRPr lang="ru-RU" sz="1400" dirty="0"/>
          </a:p>
        </p:txBody>
      </p:sp>
      <p:pic>
        <p:nvPicPr>
          <p:cNvPr id="11" name="Рисунок 10"/>
          <p:cNvPicPr>
            <a:picLocks noChangeAspect="1"/>
          </p:cNvPicPr>
          <p:nvPr/>
        </p:nvPicPr>
        <p:blipFill rotWithShape="1">
          <a:blip r:embed="rId5" cstate="print">
            <a:extLst>
              <a:ext uri="{28A0092B-C50C-407E-A947-70E740481C1C}">
                <a14:useLocalDpi xmlns:a14="http://schemas.microsoft.com/office/drawing/2010/main" val="0"/>
              </a:ext>
            </a:extLst>
          </a:blip>
          <a:srcRect l="7199" t="34066" r="11826" b="38990"/>
          <a:stretch/>
        </p:blipFill>
        <p:spPr>
          <a:xfrm>
            <a:off x="6804248" y="1028412"/>
            <a:ext cx="2247106" cy="560802"/>
          </a:xfrm>
          <a:prstGeom prst="rect">
            <a:avLst/>
          </a:prstGeom>
          <a:ln>
            <a:noFill/>
          </a:ln>
          <a:effectLst>
            <a:softEdge rad="112500"/>
          </a:effectLst>
        </p:spPr>
      </p:pic>
      <p:pic>
        <p:nvPicPr>
          <p:cNvPr id="12" name="Рисунок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23570" y="4390429"/>
            <a:ext cx="2177936" cy="144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TextBox 12"/>
          <p:cNvSpPr txBox="1"/>
          <p:nvPr/>
        </p:nvSpPr>
        <p:spPr>
          <a:xfrm>
            <a:off x="6423570" y="5819575"/>
            <a:ext cx="2060692" cy="307777"/>
          </a:xfrm>
          <a:prstGeom prst="rect">
            <a:avLst/>
          </a:prstGeom>
          <a:noFill/>
        </p:spPr>
        <p:txBody>
          <a:bodyPr wrap="square" rtlCol="0">
            <a:spAutoFit/>
          </a:bodyPr>
          <a:lstStyle/>
          <a:p>
            <a:r>
              <a:rPr lang="ru-RU" sz="1400" dirty="0" smtClean="0"/>
              <a:t>«NEAC-2203»</a:t>
            </a:r>
            <a:endParaRPr lang="ru-RU" sz="1400" dirty="0"/>
          </a:p>
        </p:txBody>
      </p:sp>
      <p:sp>
        <p:nvSpPr>
          <p:cNvPr id="14" name="TextBox 13"/>
          <p:cNvSpPr txBox="1"/>
          <p:nvPr/>
        </p:nvSpPr>
        <p:spPr>
          <a:xfrm>
            <a:off x="2378774" y="5819574"/>
            <a:ext cx="1698412" cy="307777"/>
          </a:xfrm>
          <a:prstGeom prst="rect">
            <a:avLst/>
          </a:prstGeom>
          <a:noFill/>
        </p:spPr>
        <p:txBody>
          <a:bodyPr wrap="square" rtlCol="0">
            <a:spAutoFit/>
          </a:bodyPr>
          <a:lstStyle/>
          <a:p>
            <a:r>
              <a:rPr lang="ru-RU" sz="1400" dirty="0" smtClean="0"/>
              <a:t>«БЭСМ-6»</a:t>
            </a:r>
            <a:endParaRPr lang="ru-RU" sz="1400" dirty="0"/>
          </a:p>
        </p:txBody>
      </p:sp>
      <p:sp>
        <p:nvSpPr>
          <p:cNvPr id="15" name="TextBox 14"/>
          <p:cNvSpPr txBox="1"/>
          <p:nvPr/>
        </p:nvSpPr>
        <p:spPr>
          <a:xfrm>
            <a:off x="4450854" y="5830589"/>
            <a:ext cx="1698412" cy="307777"/>
          </a:xfrm>
          <a:prstGeom prst="rect">
            <a:avLst/>
          </a:prstGeom>
          <a:noFill/>
        </p:spPr>
        <p:txBody>
          <a:bodyPr wrap="square" rtlCol="0">
            <a:spAutoFit/>
          </a:bodyPr>
          <a:lstStyle/>
          <a:p>
            <a:r>
              <a:rPr lang="ru-RU" sz="1400" dirty="0" smtClean="0"/>
              <a:t>«</a:t>
            </a:r>
            <a:r>
              <a:rPr lang="en-US" sz="1400" dirty="0" smtClean="0"/>
              <a:t>Z</a:t>
            </a:r>
            <a:r>
              <a:rPr lang="ru-RU" sz="1400" dirty="0" smtClean="0"/>
              <a:t>11»</a:t>
            </a:r>
            <a:endParaRPr lang="ru-RU" sz="1400" dirty="0"/>
          </a:p>
        </p:txBody>
      </p:sp>
      <p:pic>
        <p:nvPicPr>
          <p:cNvPr id="16" name="Рисунок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8774" y="4368899"/>
            <a:ext cx="1931392" cy="14485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Нижний колонтитул 4"/>
          <p:cNvSpPr>
            <a:spLocks noGrp="1"/>
          </p:cNvSpPr>
          <p:nvPr>
            <p:ph type="ftr" sz="quarter" idx="11"/>
          </p:nvPr>
        </p:nvSpPr>
        <p:spPr>
          <a:xfrm>
            <a:off x="0" y="6463595"/>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17341859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404664"/>
            <a:ext cx="6781800" cy="576064"/>
          </a:xfrm>
        </p:spPr>
        <p:txBody>
          <a:bodyPr>
            <a:noAutofit/>
          </a:bodyPr>
          <a:lstStyle/>
          <a:p>
            <a:r>
              <a:rPr lang="ru-RU" sz="3200" dirty="0"/>
              <a:t>Поколения компьютеров</a:t>
            </a:r>
          </a:p>
        </p:txBody>
      </p:sp>
      <p:sp>
        <p:nvSpPr>
          <p:cNvPr id="2" name="Прямоугольник 1"/>
          <p:cNvSpPr/>
          <p:nvPr/>
        </p:nvSpPr>
        <p:spPr>
          <a:xfrm>
            <a:off x="683568" y="1004764"/>
            <a:ext cx="7488832" cy="2031325"/>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«Третье» </a:t>
            </a:r>
            <a:r>
              <a:rPr lang="en-US" b="1" u="sng" dirty="0" smtClean="0">
                <a:solidFill>
                  <a:schemeClr val="accent1">
                    <a:lumMod val="50000"/>
                  </a:schemeClr>
                </a:solidFill>
                <a:effectLst>
                  <a:outerShdw blurRad="38100" dist="38100" dir="2700000" algn="tl">
                    <a:srgbClr val="000000">
                      <a:alpha val="43137"/>
                    </a:srgbClr>
                  </a:outerShdw>
                </a:effectLst>
              </a:rPr>
              <a:t>(</a:t>
            </a:r>
            <a:r>
              <a:rPr lang="ru-RU" b="1" u="sng" dirty="0" smtClean="0">
                <a:solidFill>
                  <a:schemeClr val="accent1">
                    <a:lumMod val="50000"/>
                  </a:schemeClr>
                </a:solidFill>
                <a:effectLst>
                  <a:outerShdw blurRad="38100" dist="38100" dir="2700000" algn="tl">
                    <a:srgbClr val="000000">
                      <a:alpha val="43137"/>
                    </a:srgbClr>
                  </a:outerShdw>
                </a:effectLst>
              </a:rPr>
              <a:t>1964-1971</a:t>
            </a:r>
            <a:r>
              <a:rPr lang="en-US" b="1" u="sng" dirty="0" smtClean="0">
                <a:solidFill>
                  <a:schemeClr val="accent1">
                    <a:lumMod val="50000"/>
                  </a:schemeClr>
                </a:solidFill>
                <a:effectLst>
                  <a:outerShdw blurRad="38100" dist="38100" dir="2700000" algn="tl">
                    <a:srgbClr val="000000">
                      <a:alpha val="43137"/>
                    </a:srgbClr>
                  </a:outerShdw>
                </a:effectLst>
              </a:rPr>
              <a:t>)</a:t>
            </a:r>
          </a:p>
          <a:p>
            <a:pPr marL="285750" indent="-285750">
              <a:buFont typeface="Wingdings" pitchFamily="2" charset="2"/>
              <a:buChar char="ü"/>
            </a:pPr>
            <a:r>
              <a:rPr lang="ru-RU" sz="1600" dirty="0" smtClean="0"/>
              <a:t>Вычислительный элемент –</a:t>
            </a:r>
            <a:r>
              <a:rPr lang="en-US" sz="1600" dirty="0" smtClean="0"/>
              <a:t> </a:t>
            </a:r>
            <a:r>
              <a:rPr lang="ru-RU" sz="1600" dirty="0" smtClean="0"/>
              <a:t>интегральные схемы. </a:t>
            </a:r>
            <a:endParaRPr lang="en-US" sz="1600" dirty="0" smtClean="0"/>
          </a:p>
          <a:p>
            <a:pPr marL="285750" indent="-285750">
              <a:buFont typeface="Wingdings" pitchFamily="2" charset="2"/>
              <a:buChar char="ü"/>
            </a:pPr>
            <a:r>
              <a:rPr lang="ru-RU" sz="1600" dirty="0" smtClean="0"/>
              <a:t>Быстродействие – до 300 млн. операций в секунду. </a:t>
            </a:r>
            <a:endParaRPr lang="en-US" sz="1600" dirty="0" smtClean="0"/>
          </a:p>
          <a:p>
            <a:pPr marL="285750" indent="-285750">
              <a:buFont typeface="Wingdings" pitchFamily="2" charset="2"/>
              <a:buChar char="ü"/>
            </a:pPr>
            <a:r>
              <a:rPr lang="ru-RU" sz="1600" dirty="0" smtClean="0"/>
              <a:t>Микро-ЭВМ, предназначенные для работы с одним пользователем. </a:t>
            </a:r>
            <a:endParaRPr lang="en-US" sz="1600" dirty="0" smtClean="0"/>
          </a:p>
          <a:p>
            <a:pPr marL="742950" lvl="1" indent="-285750">
              <a:buFont typeface="Wingdings" pitchFamily="2" charset="2"/>
              <a:buChar char="§"/>
            </a:pPr>
            <a:r>
              <a:rPr lang="ru-RU" sz="1400" dirty="0" smtClean="0"/>
              <a:t>Появились первые операционные системы.</a:t>
            </a:r>
          </a:p>
          <a:p>
            <a:pPr marL="742950" lvl="1" indent="-285750">
              <a:buFont typeface="Wingdings" pitchFamily="2" charset="2"/>
              <a:buChar char="§"/>
            </a:pPr>
            <a:r>
              <a:rPr lang="ru-RU" sz="1400" dirty="0" smtClean="0"/>
              <a:t>Появились серии компьютеров  «</a:t>
            </a:r>
            <a:r>
              <a:rPr lang="en-US" sz="1400" dirty="0" smtClean="0"/>
              <a:t>PDP</a:t>
            </a:r>
            <a:r>
              <a:rPr lang="ru-RU" sz="1400" dirty="0" smtClean="0"/>
              <a:t>».</a:t>
            </a:r>
          </a:p>
          <a:p>
            <a:pPr marL="742950" lvl="1" indent="-285750">
              <a:buFont typeface="Wingdings" pitchFamily="2" charset="2"/>
              <a:buChar char="§"/>
            </a:pPr>
            <a:r>
              <a:rPr lang="ru-RU" sz="1400" dirty="0" smtClean="0"/>
              <a:t>«</a:t>
            </a:r>
            <a:r>
              <a:rPr lang="en-US" sz="1400" dirty="0" smtClean="0"/>
              <a:t>IBM System-360</a:t>
            </a:r>
            <a:r>
              <a:rPr lang="ru-RU" sz="1400" dirty="0" smtClean="0"/>
              <a:t>».</a:t>
            </a:r>
          </a:p>
          <a:p>
            <a:pPr marL="742950" lvl="1" indent="-285750">
              <a:buFont typeface="Wingdings" pitchFamily="2" charset="2"/>
              <a:buChar char="§"/>
            </a:pPr>
            <a:r>
              <a:rPr lang="ru-RU" sz="1400" dirty="0" smtClean="0"/>
              <a:t>«ЕС-1012», «ЕС-1032», «ЕС-1033», «ЕС-1022», </a:t>
            </a:r>
            <a:r>
              <a:rPr lang="ru-RU" sz="1400" dirty="0"/>
              <a:t>«</a:t>
            </a:r>
            <a:r>
              <a:rPr lang="ru-RU" sz="1400" dirty="0" smtClean="0"/>
              <a:t>ЕС-1060».</a:t>
            </a:r>
            <a:endParaRPr lang="ru-RU" sz="1400"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9034" y="4315014"/>
            <a:ext cx="1143000" cy="1524000"/>
          </a:xfrm>
          <a:prstGeom prst="rect">
            <a:avLst/>
          </a:prstGeom>
          <a:ln>
            <a:noFill/>
          </a:ln>
          <a:effectLst>
            <a:outerShdw blurRad="190500" algn="tl" rotWithShape="0">
              <a:srgbClr val="000000">
                <a:alpha val="70000"/>
              </a:srgbClr>
            </a:outerShdw>
          </a:effectLst>
        </p:spPr>
      </p:pic>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38</a:t>
            </a:fld>
            <a:endParaRPr lang="ru-RU" dirty="0"/>
          </a:p>
        </p:txBody>
      </p:sp>
      <p:cxnSp>
        <p:nvCxnSpPr>
          <p:cNvPr id="7" name="Прямая соединительная линия 6"/>
          <p:cNvCxnSpPr/>
          <p:nvPr/>
        </p:nvCxnSpPr>
        <p:spPr>
          <a:xfrm>
            <a:off x="827584" y="980728"/>
            <a:ext cx="745563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7399034" y="5841187"/>
            <a:ext cx="1013614" cy="307777"/>
          </a:xfrm>
          <a:prstGeom prst="rect">
            <a:avLst/>
          </a:prstGeom>
        </p:spPr>
        <p:txBody>
          <a:bodyPr wrap="square">
            <a:spAutoFit/>
          </a:bodyPr>
          <a:lstStyle/>
          <a:p>
            <a:pPr marL="0" lvl="1"/>
            <a:r>
              <a:rPr lang="ru-RU" sz="1400" dirty="0" smtClean="0"/>
              <a:t>«</a:t>
            </a:r>
            <a:r>
              <a:rPr lang="en-US" sz="1400" dirty="0" smtClean="0"/>
              <a:t>PDP-11</a:t>
            </a:r>
            <a:r>
              <a:rPr lang="ru-RU" sz="1400" dirty="0" smtClean="0"/>
              <a:t>»</a:t>
            </a:r>
            <a:endParaRPr lang="ru-RU" sz="1400" dirty="0"/>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8426" y="4303951"/>
            <a:ext cx="2635061" cy="1517795"/>
          </a:xfrm>
          <a:prstGeom prst="rect">
            <a:avLst/>
          </a:prstGeom>
          <a:ln>
            <a:noFill/>
          </a:ln>
          <a:effectLst>
            <a:outerShdw blurRad="190500" algn="tl" rotWithShape="0">
              <a:srgbClr val="000000">
                <a:alpha val="70000"/>
              </a:srgbClr>
            </a:outerShdw>
          </a:effectLst>
        </p:spPr>
      </p:pic>
      <p:sp>
        <p:nvSpPr>
          <p:cNvPr id="10" name="Прямоугольник 9"/>
          <p:cNvSpPr/>
          <p:nvPr/>
        </p:nvSpPr>
        <p:spPr>
          <a:xfrm>
            <a:off x="4718426" y="5841187"/>
            <a:ext cx="1013614" cy="307777"/>
          </a:xfrm>
          <a:prstGeom prst="rect">
            <a:avLst/>
          </a:prstGeom>
        </p:spPr>
        <p:txBody>
          <a:bodyPr wrap="square">
            <a:spAutoFit/>
          </a:bodyPr>
          <a:lstStyle/>
          <a:p>
            <a:pPr marL="0" lvl="1"/>
            <a:r>
              <a:rPr lang="ru-RU" sz="1400" dirty="0" smtClean="0"/>
              <a:t>«</a:t>
            </a:r>
            <a:r>
              <a:rPr lang="en-US" sz="1400" dirty="0" smtClean="0"/>
              <a:t>PDP-8</a:t>
            </a:r>
            <a:r>
              <a:rPr lang="ru-RU" sz="1400" dirty="0" smtClean="0"/>
              <a:t>»</a:t>
            </a:r>
            <a:endParaRPr lang="ru-RU" sz="1400" dirty="0"/>
          </a:p>
        </p:txBody>
      </p:sp>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7266" y="1016596"/>
            <a:ext cx="997785" cy="961281"/>
          </a:xfrm>
          <a:prstGeom prst="rect">
            <a:avLst/>
          </a:prstGeom>
          <a:ln>
            <a:noFill/>
          </a:ln>
          <a:effectLst>
            <a:softEdge rad="112500"/>
          </a:effectLst>
        </p:spPr>
      </p:pic>
      <p:pic>
        <p:nvPicPr>
          <p:cNvPr id="14" name="Рисунок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4315014"/>
            <a:ext cx="2118742" cy="1496937"/>
          </a:xfrm>
          <a:prstGeom prst="rect">
            <a:avLst/>
          </a:prstGeom>
          <a:ln>
            <a:noFill/>
          </a:ln>
          <a:effectLst>
            <a:outerShdw blurRad="190500" algn="tl" rotWithShape="0">
              <a:srgbClr val="000000">
                <a:alpha val="70000"/>
              </a:srgbClr>
            </a:outerShdw>
          </a:effectLst>
        </p:spPr>
      </p:pic>
      <p:sp>
        <p:nvSpPr>
          <p:cNvPr id="15" name="Прямоугольник 14"/>
          <p:cNvSpPr/>
          <p:nvPr/>
        </p:nvSpPr>
        <p:spPr>
          <a:xfrm>
            <a:off x="395536" y="5846630"/>
            <a:ext cx="2118742" cy="307777"/>
          </a:xfrm>
          <a:prstGeom prst="rect">
            <a:avLst/>
          </a:prstGeom>
        </p:spPr>
        <p:txBody>
          <a:bodyPr wrap="square">
            <a:spAutoFit/>
          </a:bodyPr>
          <a:lstStyle/>
          <a:p>
            <a:r>
              <a:rPr lang="ru-RU" sz="1400" dirty="0" smtClean="0"/>
              <a:t>«</a:t>
            </a:r>
            <a:r>
              <a:rPr lang="en-US" sz="1400" dirty="0" smtClean="0"/>
              <a:t>IBM System-360</a:t>
            </a:r>
            <a:r>
              <a:rPr lang="ru-RU" sz="1400" dirty="0" smtClean="0"/>
              <a:t>»</a:t>
            </a:r>
            <a:endParaRPr lang="ru-RU" sz="1400" dirty="0"/>
          </a:p>
        </p:txBody>
      </p:sp>
      <p:pic>
        <p:nvPicPr>
          <p:cNvPr id="16" name="Рисунок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7784" y="4315014"/>
            <a:ext cx="1980804" cy="1488169"/>
          </a:xfrm>
          <a:prstGeom prst="rect">
            <a:avLst/>
          </a:prstGeom>
          <a:ln>
            <a:noFill/>
          </a:ln>
          <a:effectLst>
            <a:outerShdw blurRad="190500" algn="tl" rotWithShape="0">
              <a:srgbClr val="000000">
                <a:alpha val="70000"/>
              </a:srgbClr>
            </a:outerShdw>
          </a:effectLst>
        </p:spPr>
      </p:pic>
      <p:sp>
        <p:nvSpPr>
          <p:cNvPr id="17" name="Прямоугольник 16"/>
          <p:cNvSpPr/>
          <p:nvPr/>
        </p:nvSpPr>
        <p:spPr>
          <a:xfrm>
            <a:off x="2627784" y="5820026"/>
            <a:ext cx="1287760" cy="307777"/>
          </a:xfrm>
          <a:prstGeom prst="rect">
            <a:avLst/>
          </a:prstGeom>
        </p:spPr>
        <p:txBody>
          <a:bodyPr wrap="square">
            <a:spAutoFit/>
          </a:bodyPr>
          <a:lstStyle/>
          <a:p>
            <a:r>
              <a:rPr lang="ru-RU" sz="1400" dirty="0" smtClean="0"/>
              <a:t>«ЕС-1060»</a:t>
            </a:r>
            <a:endParaRPr lang="ru-RU" sz="14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341859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404664"/>
            <a:ext cx="7560840" cy="576064"/>
          </a:xfrm>
        </p:spPr>
        <p:txBody>
          <a:bodyPr>
            <a:noAutofit/>
          </a:bodyPr>
          <a:lstStyle/>
          <a:p>
            <a:r>
              <a:rPr lang="ru-RU" sz="3200" dirty="0"/>
              <a:t>Поколения компьютеров</a:t>
            </a:r>
          </a:p>
        </p:txBody>
      </p:sp>
      <p:sp>
        <p:nvSpPr>
          <p:cNvPr id="2" name="Прямоугольник 1"/>
          <p:cNvSpPr/>
          <p:nvPr/>
        </p:nvSpPr>
        <p:spPr>
          <a:xfrm>
            <a:off x="802854" y="980728"/>
            <a:ext cx="7632848" cy="1846659"/>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a:t>
            </a:r>
            <a:r>
              <a:rPr lang="ru-RU" b="1" u="sng" dirty="0" smtClean="0">
                <a:solidFill>
                  <a:schemeClr val="accent1">
                    <a:lumMod val="50000"/>
                  </a:schemeClr>
                </a:solidFill>
                <a:effectLst>
                  <a:outerShdw blurRad="38100" dist="38100" dir="2700000" algn="tl">
                    <a:srgbClr val="000000">
                      <a:alpha val="43137"/>
                    </a:srgbClr>
                  </a:outerShdw>
                </a:effectLst>
              </a:rPr>
              <a:t>Четвёртое</a:t>
            </a:r>
            <a:r>
              <a:rPr lang="ru-RU" b="1" u="sng" dirty="0">
                <a:solidFill>
                  <a:schemeClr val="accent1">
                    <a:lumMod val="50000"/>
                  </a:schemeClr>
                </a:solidFill>
                <a:effectLst>
                  <a:outerShdw blurRad="38100" dist="38100" dir="2700000" algn="tl">
                    <a:srgbClr val="000000">
                      <a:alpha val="43137"/>
                    </a:srgbClr>
                  </a:outerShdw>
                </a:effectLst>
              </a:rPr>
              <a:t>» </a:t>
            </a:r>
            <a:r>
              <a:rPr lang="en-US" b="1" u="sng" dirty="0">
                <a:solidFill>
                  <a:schemeClr val="accent1">
                    <a:lumMod val="50000"/>
                  </a:schemeClr>
                </a:solidFill>
                <a:effectLst>
                  <a:outerShdw blurRad="38100" dist="38100" dir="2700000" algn="tl">
                    <a:srgbClr val="000000">
                      <a:alpha val="43137"/>
                    </a:srgbClr>
                  </a:outerShdw>
                </a:effectLst>
              </a:rPr>
              <a:t>(</a:t>
            </a:r>
            <a:r>
              <a:rPr lang="ru-RU" b="1" u="sng" dirty="0" smtClean="0">
                <a:solidFill>
                  <a:schemeClr val="accent1">
                    <a:lumMod val="50000"/>
                  </a:schemeClr>
                </a:solidFill>
                <a:effectLst>
                  <a:outerShdw blurRad="38100" dist="38100" dir="2700000" algn="tl">
                    <a:srgbClr val="000000">
                      <a:alpha val="43137"/>
                    </a:srgbClr>
                  </a:outerShdw>
                </a:effectLst>
              </a:rPr>
              <a:t>1971-…</a:t>
            </a:r>
            <a:r>
              <a:rPr lang="en-US" b="1" u="sng" dirty="0" smtClean="0">
                <a:solidFill>
                  <a:schemeClr val="accent1">
                    <a:lumMod val="50000"/>
                  </a:schemeClr>
                </a:solidFill>
                <a:effectLst>
                  <a:outerShdw blurRad="38100" dist="38100" dir="2700000" algn="tl">
                    <a:srgbClr val="000000">
                      <a:alpha val="43137"/>
                    </a:srgbClr>
                  </a:outerShdw>
                </a:effectLst>
              </a:rPr>
              <a:t>)</a:t>
            </a:r>
          </a:p>
          <a:p>
            <a:pPr marL="285750" indent="-285750">
              <a:buFont typeface="Wingdings" pitchFamily="2" charset="2"/>
              <a:buChar char="ü"/>
            </a:pPr>
            <a:r>
              <a:rPr lang="ru-RU" sz="1600" dirty="0" smtClean="0"/>
              <a:t>Вычислительный </a:t>
            </a:r>
            <a:r>
              <a:rPr lang="ru-RU" sz="1600" dirty="0"/>
              <a:t>элемент – микропроцессоры. </a:t>
            </a:r>
            <a:endParaRPr lang="en-US" sz="1600" dirty="0" smtClean="0"/>
          </a:p>
          <a:p>
            <a:pPr marL="285750" indent="-285750">
              <a:buFont typeface="Wingdings" pitchFamily="2" charset="2"/>
              <a:buChar char="ü"/>
            </a:pPr>
            <a:r>
              <a:rPr lang="ru-RU" sz="1600" dirty="0" smtClean="0"/>
              <a:t>Быстродействие </a:t>
            </a:r>
            <a:r>
              <a:rPr lang="ru-RU" sz="1600" dirty="0"/>
              <a:t>миллиарды операций в секунду. </a:t>
            </a:r>
            <a:endParaRPr lang="en-US" sz="1600" dirty="0" smtClean="0"/>
          </a:p>
          <a:p>
            <a:pPr marL="742950" lvl="1" indent="-285750">
              <a:buFont typeface="Wingdings" pitchFamily="2" charset="2"/>
              <a:buChar char="§"/>
            </a:pPr>
            <a:r>
              <a:rPr lang="ru-RU" sz="1600" dirty="0" smtClean="0"/>
              <a:t>Персональные </a:t>
            </a:r>
            <a:r>
              <a:rPr lang="ru-RU" sz="1600" dirty="0"/>
              <a:t>ЭВМ. </a:t>
            </a:r>
            <a:endParaRPr lang="ru-RU" sz="1600" dirty="0" smtClean="0"/>
          </a:p>
          <a:p>
            <a:pPr marL="742950" lvl="1" indent="-285750">
              <a:buFont typeface="Wingdings" pitchFamily="2" charset="2"/>
              <a:buChar char="§"/>
            </a:pPr>
            <a:r>
              <a:rPr lang="ru-RU" sz="1600" dirty="0" smtClean="0"/>
              <a:t>Готовые </a:t>
            </a:r>
            <a:r>
              <a:rPr lang="ru-RU" sz="1600" dirty="0"/>
              <a:t>прикладные программы, графический интерфейс, использование технологий мультимедиа. </a:t>
            </a:r>
            <a:endParaRPr lang="ru-RU" sz="1600" dirty="0" smtClean="0"/>
          </a:p>
          <a:p>
            <a:pPr marL="742950" lvl="1" indent="-285750">
              <a:buFont typeface="Wingdings" pitchFamily="2" charset="2"/>
              <a:buChar char="§"/>
            </a:pPr>
            <a:r>
              <a:rPr lang="ru-RU" sz="1600" dirty="0" smtClean="0"/>
              <a:t>Глобальные </a:t>
            </a:r>
            <a:r>
              <a:rPr lang="ru-RU" sz="1600" dirty="0"/>
              <a:t>компьютерные сети.</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3524" y="4301720"/>
            <a:ext cx="1908065" cy="1455178"/>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7453" y="4303109"/>
            <a:ext cx="1980609" cy="1458998"/>
          </a:xfrm>
          <a:prstGeom prst="rect">
            <a:avLst/>
          </a:prstGeom>
          <a:ln>
            <a:noFill/>
          </a:ln>
          <a:effectLst>
            <a:outerShdw blurRad="292100" dist="139700" dir="2700000" algn="tl" rotWithShape="0">
              <a:srgbClr val="333333">
                <a:alpha val="65000"/>
              </a:srgbClr>
            </a:outerShdw>
          </a:effectLst>
        </p:spPr>
      </p:pic>
      <p:sp>
        <p:nvSpPr>
          <p:cNvPr id="8" name="Номер слайда 7"/>
          <p:cNvSpPr>
            <a:spLocks noGrp="1"/>
          </p:cNvSpPr>
          <p:nvPr>
            <p:ph type="sldNum" sz="quarter" idx="12"/>
          </p:nvPr>
        </p:nvSpPr>
        <p:spPr>
          <a:xfrm>
            <a:off x="8382000" y="6492875"/>
            <a:ext cx="762000" cy="365125"/>
          </a:xfrm>
        </p:spPr>
        <p:txBody>
          <a:bodyPr/>
          <a:lstStyle/>
          <a:p>
            <a:fld id="{B19B0651-EE4F-4900-A07F-96A6BFA9D0F0}" type="slidenum">
              <a:rPr lang="ru-RU" smtClean="0"/>
              <a:t>39</a:t>
            </a:fld>
            <a:endParaRPr lang="ru-RU" dirty="0"/>
          </a:p>
        </p:txBody>
      </p:sp>
      <p:cxnSp>
        <p:nvCxnSpPr>
          <p:cNvPr id="9" name="Прямая соединительная линия 8"/>
          <p:cNvCxnSpPr/>
          <p:nvPr/>
        </p:nvCxnSpPr>
        <p:spPr>
          <a:xfrm>
            <a:off x="827584" y="980728"/>
            <a:ext cx="745563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55576" y="5733256"/>
            <a:ext cx="726481" cy="307777"/>
          </a:xfrm>
          <a:prstGeom prst="rect">
            <a:avLst/>
          </a:prstGeom>
          <a:noFill/>
        </p:spPr>
        <p:txBody>
          <a:bodyPr wrap="none" rtlCol="0">
            <a:spAutoFit/>
          </a:bodyPr>
          <a:lstStyle/>
          <a:p>
            <a:r>
              <a:rPr lang="ru-RU" sz="1400" dirty="0" smtClean="0"/>
              <a:t>«ДВК»</a:t>
            </a:r>
            <a:endParaRPr lang="ru-RU" sz="1400" dirty="0"/>
          </a:p>
        </p:txBody>
      </p:sp>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4922" y="970087"/>
            <a:ext cx="1161559" cy="967966"/>
          </a:xfrm>
          <a:prstGeom prst="rect">
            <a:avLst/>
          </a:prstGeom>
          <a:ln>
            <a:noFill/>
          </a:ln>
          <a:effectLst>
            <a:softEdge rad="112500"/>
          </a:effectLst>
        </p:spPr>
      </p:pic>
      <p:pic>
        <p:nvPicPr>
          <p:cNvPr id="11" name="Рисунок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7296" y="4296511"/>
            <a:ext cx="1389522" cy="1458998"/>
          </a:xfrm>
          <a:prstGeom prst="rect">
            <a:avLst/>
          </a:prstGeom>
          <a:ln>
            <a:noFill/>
          </a:ln>
          <a:effectLst>
            <a:outerShdw blurRad="190500" algn="tl" rotWithShape="0">
              <a:srgbClr val="000000">
                <a:alpha val="70000"/>
              </a:srgbClr>
            </a:outerShdw>
          </a:effectLst>
        </p:spPr>
      </p:pic>
      <p:sp>
        <p:nvSpPr>
          <p:cNvPr id="12" name="TextBox 11"/>
          <p:cNvSpPr txBox="1"/>
          <p:nvPr/>
        </p:nvSpPr>
        <p:spPr>
          <a:xfrm>
            <a:off x="4205991" y="5761363"/>
            <a:ext cx="826573" cy="307777"/>
          </a:xfrm>
          <a:prstGeom prst="rect">
            <a:avLst/>
          </a:prstGeom>
          <a:noFill/>
        </p:spPr>
        <p:txBody>
          <a:bodyPr wrap="none" rtlCol="0">
            <a:spAutoFit/>
          </a:bodyPr>
          <a:lstStyle/>
          <a:p>
            <a:r>
              <a:rPr lang="ru-RU" sz="1400" dirty="0" smtClean="0"/>
              <a:t>Ноутбук</a:t>
            </a:r>
            <a:endParaRPr lang="ru-RU" sz="1400" dirty="0"/>
          </a:p>
        </p:txBody>
      </p:sp>
      <p:sp>
        <p:nvSpPr>
          <p:cNvPr id="13" name="TextBox 12"/>
          <p:cNvSpPr txBox="1"/>
          <p:nvPr/>
        </p:nvSpPr>
        <p:spPr>
          <a:xfrm>
            <a:off x="6444774" y="5746452"/>
            <a:ext cx="1417439" cy="307777"/>
          </a:xfrm>
          <a:prstGeom prst="rect">
            <a:avLst/>
          </a:prstGeom>
          <a:noFill/>
        </p:spPr>
        <p:txBody>
          <a:bodyPr wrap="none" rtlCol="0">
            <a:spAutoFit/>
          </a:bodyPr>
          <a:lstStyle/>
          <a:p>
            <a:r>
              <a:rPr lang="ru-RU" sz="1400" dirty="0" smtClean="0"/>
              <a:t>Настольный ПК</a:t>
            </a:r>
            <a:endParaRPr lang="ru-RU" sz="1400" dirty="0"/>
          </a:p>
        </p:txBody>
      </p:sp>
      <p:pic>
        <p:nvPicPr>
          <p:cNvPr id="109570" name="Picture 2" descr="C:\Алексей\НГТУ\Дисциплины\Информатика\Лекции по Информатике, часть 1\Photo IBM\post-3-119279429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7744" y="4308318"/>
            <a:ext cx="2194398" cy="14537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34185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dirty="0" smtClean="0"/>
              <a:t>Список литературы</a:t>
            </a:r>
            <a:endParaRPr lang="ru-RU" sz="3200" dirty="0"/>
          </a:p>
        </p:txBody>
      </p:sp>
      <p:sp>
        <p:nvSpPr>
          <p:cNvPr id="2" name="Прямоугольник 1"/>
          <p:cNvSpPr/>
          <p:nvPr/>
        </p:nvSpPr>
        <p:spPr>
          <a:xfrm>
            <a:off x="755576" y="1196752"/>
            <a:ext cx="8064896" cy="2677656"/>
          </a:xfrm>
          <a:prstGeom prst="rect">
            <a:avLst/>
          </a:prstGeom>
        </p:spPr>
        <p:txBody>
          <a:bodyPr wrap="square">
            <a:spAutoFit/>
          </a:bodyPr>
          <a:lstStyle/>
          <a:p>
            <a:pPr marL="285750" indent="-285750">
              <a:buFont typeface="Arial" pitchFamily="34" charset="0"/>
              <a:buChar char="•"/>
            </a:pPr>
            <a:r>
              <a:rPr lang="ru-RU" sz="1400" dirty="0" smtClean="0"/>
              <a:t>Примерная </a:t>
            </a:r>
            <a:r>
              <a:rPr lang="ru-RU" sz="1400" dirty="0"/>
              <a:t>программ дисциплины «Информатика». Министерство образования РФ, 2000.</a:t>
            </a:r>
          </a:p>
          <a:p>
            <a:pPr marL="285750" indent="-285750">
              <a:buFont typeface="Arial" pitchFamily="34" charset="0"/>
              <a:buChar char="•"/>
            </a:pPr>
            <a:r>
              <a:rPr lang="ru-RU" sz="1400" dirty="0"/>
              <a:t>Информатика. Базовый курс. Учебник для ВУЗов. Под ред. С.В. </a:t>
            </a:r>
            <a:r>
              <a:rPr lang="ru-RU" sz="1400" dirty="0" err="1"/>
              <a:t>Симановича</a:t>
            </a:r>
            <a:r>
              <a:rPr lang="ru-RU" sz="1400" dirty="0"/>
              <a:t>. Питер, 2006.</a:t>
            </a:r>
          </a:p>
          <a:p>
            <a:pPr marL="285750" indent="-285750">
              <a:buFont typeface="Arial" pitchFamily="34" charset="0"/>
              <a:buChar char="•"/>
            </a:pPr>
            <a:r>
              <a:rPr lang="ru-RU" sz="1400" dirty="0"/>
              <a:t>Могилев А.В., Пак Н.И., </a:t>
            </a:r>
            <a:r>
              <a:rPr lang="ru-RU" sz="1400" dirty="0" err="1"/>
              <a:t>Хеннер</a:t>
            </a:r>
            <a:r>
              <a:rPr lang="ru-RU" sz="1400" dirty="0"/>
              <a:t> Е.К. Информатика. Учебное пособие для студентов </a:t>
            </a:r>
            <a:r>
              <a:rPr lang="ru-RU" sz="1400" dirty="0" err="1"/>
              <a:t>пед</a:t>
            </a:r>
            <a:r>
              <a:rPr lang="ru-RU" sz="1400" dirty="0"/>
              <a:t>. ВУЗов. М.: Академия, 2004.</a:t>
            </a:r>
          </a:p>
          <a:p>
            <a:pPr marL="285750" indent="-285750">
              <a:buFont typeface="Arial" pitchFamily="34" charset="0"/>
              <a:buChar char="•"/>
            </a:pPr>
            <a:r>
              <a:rPr lang="ru-RU" sz="1400" dirty="0"/>
              <a:t>Соболь Б.В., Галин А.Б., Панов Ю.В., Рашидова Е.В., Садовой Н.Н. Информатика. Учебник. – Ростов н/Д, Феникс, 2005.</a:t>
            </a:r>
          </a:p>
          <a:p>
            <a:pPr marL="285750" indent="-285750">
              <a:buFont typeface="Arial" pitchFamily="34" charset="0"/>
              <a:buChar char="•"/>
            </a:pPr>
            <a:r>
              <a:rPr lang="ru-RU" sz="1400" dirty="0" err="1"/>
              <a:t>Сырецкий</a:t>
            </a:r>
            <a:r>
              <a:rPr lang="ru-RU" sz="1400" dirty="0"/>
              <a:t> Г.А. Информатика. Базовый курс. </a:t>
            </a:r>
            <a:endParaRPr lang="ru-RU" sz="1400" dirty="0" smtClean="0"/>
          </a:p>
          <a:p>
            <a:pPr marL="285750" indent="-285750">
              <a:buFont typeface="Arial" pitchFamily="34" charset="0"/>
              <a:buChar char="•"/>
            </a:pPr>
            <a:r>
              <a:rPr lang="ru-RU" sz="1400" dirty="0" smtClean="0"/>
              <a:t>Материалы </a:t>
            </a:r>
            <a:r>
              <a:rPr lang="ru-RU" sz="1400" dirty="0"/>
              <a:t>тестов ФЭПО для технических направлений и специальностей. http://</a:t>
            </a:r>
            <a:r>
              <a:rPr lang="ru-RU" sz="1400" dirty="0" smtClean="0"/>
              <a:t>www.fepo.ru/index.php?menu=structs_demo</a:t>
            </a:r>
          </a:p>
          <a:p>
            <a:pPr marL="285750" indent="-285750">
              <a:buFont typeface="Arial" pitchFamily="34" charset="0"/>
              <a:buChar char="•"/>
            </a:pPr>
            <a:r>
              <a:rPr lang="ru-RU" sz="1400" dirty="0" err="1" smtClean="0"/>
              <a:t>Таненбаум</a:t>
            </a:r>
            <a:r>
              <a:rPr lang="ru-RU" sz="1400" dirty="0" smtClean="0"/>
              <a:t> Э. Архитектура компьютера.</a:t>
            </a:r>
            <a:endParaRPr lang="en-US" sz="1400" dirty="0" smtClean="0"/>
          </a:p>
          <a:p>
            <a:pPr marL="285750" indent="-285750">
              <a:buFont typeface="Arial" pitchFamily="34" charset="0"/>
              <a:buChar char="•"/>
            </a:pPr>
            <a:r>
              <a:rPr lang="en-US" sz="1400" dirty="0"/>
              <a:t>http://www.3dnews.ru/offsyanka/613751</a:t>
            </a:r>
          </a:p>
          <a:p>
            <a:pPr marL="285750" indent="-285750">
              <a:buFont typeface="Arial" pitchFamily="34" charset="0"/>
              <a:buChar char="•"/>
            </a:pPr>
            <a:endParaRPr lang="ru-RU" sz="1400" dirty="0"/>
          </a:p>
        </p:txBody>
      </p:sp>
      <p:cxnSp>
        <p:nvCxnSpPr>
          <p:cNvPr id="5" name="Прямая соединительная линия 4"/>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8" name="Заголовок 1"/>
          <p:cNvSpPr txBox="1">
            <a:spLocks/>
          </p:cNvSpPr>
          <p:nvPr/>
        </p:nvSpPr>
        <p:spPr>
          <a:xfrm>
            <a:off x="827584" y="836712"/>
            <a:ext cx="7920880" cy="36004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Arial" pitchFamily="34" charset="0"/>
              <a:buChar char="•"/>
            </a:pPr>
            <a:r>
              <a:rPr lang="ru-RU" sz="2000" dirty="0" smtClean="0">
                <a:solidFill>
                  <a:schemeClr val="accent1">
                    <a:lumMod val="75000"/>
                  </a:schemeClr>
                </a:solidFill>
              </a:rPr>
              <a:t>Литература</a:t>
            </a:r>
            <a:endParaRPr lang="ru-RU" sz="2000" dirty="0">
              <a:solidFill>
                <a:schemeClr val="accent1">
                  <a:lumMod val="75000"/>
                </a:schemeClr>
              </a:solidFill>
            </a:endParaRPr>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1464784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755576" y="404664"/>
            <a:ext cx="6781800" cy="576064"/>
          </a:xfrm>
        </p:spPr>
        <p:txBody>
          <a:bodyPr>
            <a:noAutofit/>
          </a:bodyPr>
          <a:lstStyle/>
          <a:p>
            <a:r>
              <a:rPr lang="ru-RU" sz="3200" dirty="0"/>
              <a:t>Поколения компьютеров</a:t>
            </a:r>
          </a:p>
        </p:txBody>
      </p:sp>
      <p:sp>
        <p:nvSpPr>
          <p:cNvPr id="2" name="Прямоугольник 1"/>
          <p:cNvSpPr/>
          <p:nvPr/>
        </p:nvSpPr>
        <p:spPr>
          <a:xfrm>
            <a:off x="827584" y="1052736"/>
            <a:ext cx="7632848" cy="1200329"/>
          </a:xfrm>
          <a:prstGeom prst="rect">
            <a:avLst/>
          </a:prstGeom>
        </p:spPr>
        <p:txBody>
          <a:bodyPr wrap="squar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«Пятое»  </a:t>
            </a:r>
            <a:r>
              <a:rPr lang="ru-RU" b="1" u="sng" dirty="0" smtClean="0">
                <a:solidFill>
                  <a:schemeClr val="accent1">
                    <a:lumMod val="50000"/>
                  </a:schemeClr>
                </a:solidFill>
                <a:effectLst>
                  <a:outerShdw blurRad="38100" dist="38100" dir="2700000" algn="tl">
                    <a:srgbClr val="000000">
                      <a:alpha val="43137"/>
                    </a:srgbClr>
                  </a:outerShdw>
                </a:effectLst>
              </a:rPr>
              <a:t>(? Будущее) </a:t>
            </a:r>
            <a:r>
              <a:rPr lang="ru-RU" dirty="0" smtClean="0"/>
              <a:t> </a:t>
            </a:r>
          </a:p>
          <a:p>
            <a:pPr marL="285750" indent="-285750">
              <a:buFont typeface="Wingdings" pitchFamily="2" charset="2"/>
              <a:buChar char="ü"/>
            </a:pPr>
            <a:r>
              <a:rPr lang="ru-RU" dirty="0" err="1" smtClean="0"/>
              <a:t>Нанотехнологии</a:t>
            </a:r>
            <a:r>
              <a:rPr lang="ru-RU" dirty="0"/>
              <a:t>. </a:t>
            </a:r>
            <a:r>
              <a:rPr lang="ru-RU" dirty="0" smtClean="0"/>
              <a:t>Компьютеры </a:t>
            </a:r>
            <a:r>
              <a:rPr lang="ru-RU" dirty="0"/>
              <a:t>на основе отдельных молекул и даже атомов. </a:t>
            </a:r>
            <a:r>
              <a:rPr lang="ru-RU" dirty="0" err="1"/>
              <a:t>Нейросети</a:t>
            </a:r>
            <a:r>
              <a:rPr lang="ru-RU" dirty="0"/>
              <a:t>, моделирующие структуру нервной системы человека. «Биологические компьютеры</a:t>
            </a:r>
            <a:r>
              <a:rPr lang="ru-RU" dirty="0" smtClean="0"/>
              <a:t>».</a:t>
            </a:r>
          </a:p>
        </p:txBody>
      </p:sp>
      <p:sp>
        <p:nvSpPr>
          <p:cNvPr id="5" name="Номер слайда 4"/>
          <p:cNvSpPr>
            <a:spLocks noGrp="1"/>
          </p:cNvSpPr>
          <p:nvPr>
            <p:ph type="sldNum" sz="quarter" idx="12"/>
          </p:nvPr>
        </p:nvSpPr>
        <p:spPr>
          <a:xfrm>
            <a:off x="8373925" y="6492875"/>
            <a:ext cx="762000" cy="365125"/>
          </a:xfrm>
        </p:spPr>
        <p:txBody>
          <a:bodyPr/>
          <a:lstStyle/>
          <a:p>
            <a:fld id="{B19B0651-EE4F-4900-A07F-96A6BFA9D0F0}" type="slidenum">
              <a:rPr lang="ru-RU" smtClean="0"/>
              <a:t>40</a:t>
            </a:fld>
            <a:endParaRPr lang="ru-RU" dirty="0"/>
          </a:p>
        </p:txBody>
      </p:sp>
      <p:cxnSp>
        <p:nvCxnSpPr>
          <p:cNvPr id="6" name="Прямая соединительная линия 5"/>
          <p:cNvCxnSpPr/>
          <p:nvPr/>
        </p:nvCxnSpPr>
        <p:spPr>
          <a:xfrm>
            <a:off x="827584" y="980728"/>
            <a:ext cx="7455634"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6974" y="3966933"/>
            <a:ext cx="2024559" cy="1652478"/>
          </a:xfrm>
          <a:prstGeom prst="rect">
            <a:avLst/>
          </a:prstGeom>
          <a:ln>
            <a:noFill/>
          </a:ln>
          <a:effectLst>
            <a:outerShdw blurRad="190500" algn="tl" rotWithShape="0">
              <a:srgbClr val="000000">
                <a:alpha val="70000"/>
              </a:srgbClr>
            </a:outerShdw>
          </a:effectLst>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996" y="3949994"/>
            <a:ext cx="2376264" cy="1652479"/>
          </a:xfrm>
          <a:prstGeom prst="rect">
            <a:avLst/>
          </a:prstGeom>
          <a:ln>
            <a:noFill/>
          </a:ln>
          <a:effectLst>
            <a:outerShdw blurRad="190500" algn="tl" rotWithShape="0">
              <a:srgbClr val="000000">
                <a:alpha val="70000"/>
              </a:srgbClr>
            </a:outerShdw>
          </a:effectLst>
        </p:spPr>
      </p:pic>
      <p:sp>
        <p:nvSpPr>
          <p:cNvPr id="9" name="TextBox 8"/>
          <p:cNvSpPr txBox="1"/>
          <p:nvPr/>
        </p:nvSpPr>
        <p:spPr>
          <a:xfrm>
            <a:off x="632070" y="5615203"/>
            <a:ext cx="1005853" cy="369332"/>
          </a:xfrm>
          <a:prstGeom prst="rect">
            <a:avLst/>
          </a:prstGeom>
          <a:noFill/>
        </p:spPr>
        <p:txBody>
          <a:bodyPr wrap="none" rtlCol="0">
            <a:spAutoFit/>
          </a:bodyPr>
          <a:lstStyle/>
          <a:p>
            <a:r>
              <a:rPr lang="ru-RU" dirty="0" smtClean="0"/>
              <a:t>«</a:t>
            </a:r>
            <a:r>
              <a:rPr lang="ru-RU" dirty="0" err="1" smtClean="0"/>
              <a:t>Кубит</a:t>
            </a:r>
            <a:r>
              <a:rPr lang="ru-RU" dirty="0" smtClean="0"/>
              <a:t>»</a:t>
            </a:r>
            <a:endParaRPr lang="ru-RU" dirty="0"/>
          </a:p>
        </p:txBody>
      </p:sp>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6294" y="3949994"/>
            <a:ext cx="1674809" cy="1652478"/>
          </a:xfrm>
          <a:prstGeom prst="rect">
            <a:avLst/>
          </a:prstGeom>
          <a:ln>
            <a:noFill/>
          </a:ln>
          <a:effectLst>
            <a:outerShdw blurRad="190500" algn="tl" rotWithShape="0">
              <a:srgbClr val="000000">
                <a:alpha val="70000"/>
              </a:srgbClr>
            </a:outerShdw>
          </a:effec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341859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41</a:t>
            </a:fld>
            <a:endParaRPr lang="ru-RU" dirty="0"/>
          </a:p>
        </p:txBody>
      </p:sp>
      <p:sp>
        <p:nvSpPr>
          <p:cNvPr id="4" name="Прямоугольник 3"/>
          <p:cNvSpPr/>
          <p:nvPr/>
        </p:nvSpPr>
        <p:spPr>
          <a:xfrm>
            <a:off x="494961" y="908720"/>
            <a:ext cx="7560840"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Машина Тьюринга</a:t>
            </a:r>
            <a:endParaRPr lang="ru-RU" b="1" u="sng" dirty="0">
              <a:solidFill>
                <a:schemeClr val="accent1">
                  <a:lumMod val="50000"/>
                </a:schemeClr>
              </a:solidFill>
              <a:effectLst>
                <a:outerShdw blurRad="38100" dist="38100" dir="2700000" algn="tl">
                  <a:srgbClr val="000000">
                    <a:alpha val="43137"/>
                  </a:srgbClr>
                </a:outerShdw>
              </a:effectLst>
            </a:endParaRPr>
          </a:p>
        </p:txBody>
      </p:sp>
      <p:cxnSp>
        <p:nvCxnSpPr>
          <p:cNvPr id="6" name="Прямая соединительная линия 5"/>
          <p:cNvCxnSpPr/>
          <p:nvPr/>
        </p:nvCxnSpPr>
        <p:spPr>
          <a:xfrm>
            <a:off x="494961" y="908720"/>
            <a:ext cx="8037479"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530060" y="1278052"/>
            <a:ext cx="8002380" cy="523220"/>
          </a:xfrm>
          <a:prstGeom prst="rect">
            <a:avLst/>
          </a:prstGeom>
        </p:spPr>
        <p:txBody>
          <a:bodyPr wrap="square">
            <a:spAutoFit/>
          </a:bodyPr>
          <a:lstStyle/>
          <a:p>
            <a:pPr algn="just"/>
            <a:r>
              <a:rPr lang="ru-RU" sz="1400" b="1" dirty="0" smtClean="0"/>
              <a:t>Машина Тьюринга </a:t>
            </a:r>
            <a:r>
              <a:rPr lang="ru-RU" sz="1400" b="1" dirty="0"/>
              <a:t>(МТ) </a:t>
            </a:r>
            <a:r>
              <a:rPr lang="ru-RU" sz="1400" dirty="0"/>
              <a:t>— абстрактный исполнитель (абстрактная вычислительная машина). Была предложена Аланом Тьюрингом в 1936 году для формализации понятия </a:t>
            </a:r>
            <a:r>
              <a:rPr lang="ru-RU" sz="1400" dirty="0" smtClean="0"/>
              <a:t>алгоритма</a:t>
            </a:r>
            <a:r>
              <a:rPr lang="en-US" sz="1400" dirty="0"/>
              <a:t>.</a:t>
            </a:r>
            <a:endParaRPr lang="ru-RU" sz="1400" dirty="0"/>
          </a:p>
        </p:txBody>
      </p:sp>
      <p:sp>
        <p:nvSpPr>
          <p:cNvPr id="8" name="Прямоугольник 7"/>
          <p:cNvSpPr/>
          <p:nvPr/>
        </p:nvSpPr>
        <p:spPr>
          <a:xfrm>
            <a:off x="494961" y="1801272"/>
            <a:ext cx="8037479" cy="3970318"/>
          </a:xfrm>
          <a:prstGeom prst="rect">
            <a:avLst/>
          </a:prstGeom>
        </p:spPr>
        <p:txBody>
          <a:bodyPr wrap="square">
            <a:spAutoFit/>
          </a:bodyPr>
          <a:lstStyle/>
          <a:p>
            <a:pPr indent="457200" algn="just"/>
            <a:r>
              <a:rPr lang="ru-RU" sz="1400" dirty="0" smtClean="0"/>
              <a:t>В состав </a:t>
            </a:r>
            <a:r>
              <a:rPr lang="ru-RU" sz="1400" dirty="0"/>
              <a:t>машины Тьюринга входит бесконечная в обе стороны лента (возможны машины Тьюринга, которые имеют несколько бесконечных лент), разделённая на ячейки, и управляющее устройство, способное находиться в одном из множества состояний. Число возможных состояний управляющего устройства конечно и точно задано.</a:t>
            </a:r>
          </a:p>
          <a:p>
            <a:pPr indent="457200" algn="just"/>
            <a:r>
              <a:rPr lang="ru-RU" sz="1400" dirty="0"/>
              <a:t> </a:t>
            </a:r>
            <a:r>
              <a:rPr lang="ru-RU" sz="1400" dirty="0" smtClean="0"/>
              <a:t>Управляющее </a:t>
            </a:r>
            <a:r>
              <a:rPr lang="ru-RU" sz="1400" dirty="0"/>
              <a:t>устройство может перемещаться влево и вправо по ленте, читать и записывать в ячейки ленты символы некоторого конечного алфавита. Выделяется особый пустой символ, заполняющий все клетки ленты, кроме тех из них (конечного числа), на которых записаны входные данные.</a:t>
            </a:r>
          </a:p>
          <a:p>
            <a:pPr indent="457200" algn="just"/>
            <a:r>
              <a:rPr lang="ru-RU" sz="1400" dirty="0"/>
              <a:t> </a:t>
            </a:r>
            <a:r>
              <a:rPr lang="ru-RU" sz="1400" dirty="0" smtClean="0"/>
              <a:t>Управляющее </a:t>
            </a:r>
            <a:r>
              <a:rPr lang="ru-RU" sz="1400" dirty="0"/>
              <a:t>устройство работает согласно правилам перехода, которые представляют алгоритм, реализуемый данной машиной Тьюринга. Каждое правило перехода предписывает машине, в зависимости от текущего состояния и наблюдаемого в текущей клетке символа, записать в эту клетку новый символ, перейти в новое состояние и переместиться на одну клетку влево или вправо. Некоторые состояния машины Тьюринга могут быть помечены как терминальные, и переход в любое из них означает конец работы, остановку алгоритма.</a:t>
            </a:r>
          </a:p>
          <a:p>
            <a:pPr indent="457200" algn="just"/>
            <a:r>
              <a:rPr lang="ru-RU" sz="1400" dirty="0"/>
              <a:t> </a:t>
            </a:r>
            <a:r>
              <a:rPr lang="ru-RU" sz="1400" dirty="0" smtClean="0"/>
              <a:t>Машина </a:t>
            </a:r>
            <a:r>
              <a:rPr lang="ru-RU" sz="1400" dirty="0"/>
              <a:t>Тьюринга называется детерминированной, если каждой комбинации состояния и ленточного символа в таблице соответствует не более одного правила. Если существует пара «ленточный символ — состояние», для которой существует 2 и более команд, такая машина Тьюринга называется недетерминированной.</a:t>
            </a:r>
          </a:p>
        </p:txBody>
      </p:sp>
      <p:sp>
        <p:nvSpPr>
          <p:cNvPr id="3" name="Нижний колонтитул 2"/>
          <p:cNvSpPr>
            <a:spLocks noGrp="1"/>
          </p:cNvSpPr>
          <p:nvPr>
            <p:ph type="ftr" sz="quarter" idx="11"/>
          </p:nvPr>
        </p:nvSpPr>
        <p:spPr>
          <a:xfrm>
            <a:off x="15588" y="6439671"/>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38271588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42</a:t>
            </a:fld>
            <a:endParaRPr lang="ru-RU" dirty="0"/>
          </a:p>
        </p:txBody>
      </p:sp>
      <p:sp>
        <p:nvSpPr>
          <p:cNvPr id="4" name="Прямоугольник 3"/>
          <p:cNvSpPr/>
          <p:nvPr/>
        </p:nvSpPr>
        <p:spPr>
          <a:xfrm>
            <a:off x="494961" y="908720"/>
            <a:ext cx="7560840"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Машина Тьюринга</a:t>
            </a:r>
            <a:endParaRPr lang="ru-RU" b="1" u="sng" dirty="0">
              <a:solidFill>
                <a:schemeClr val="accent1">
                  <a:lumMod val="50000"/>
                </a:schemeClr>
              </a:solidFill>
              <a:effectLst>
                <a:outerShdw blurRad="38100" dist="38100" dir="2700000" algn="tl">
                  <a:srgbClr val="000000">
                    <a:alpha val="43137"/>
                  </a:srgbClr>
                </a:outerShdw>
              </a:effectLst>
            </a:endParaRPr>
          </a:p>
        </p:txBody>
      </p:sp>
      <p:cxnSp>
        <p:nvCxnSpPr>
          <p:cNvPr id="6" name="Прямая соединительная линия 5"/>
          <p:cNvCxnSpPr/>
          <p:nvPr/>
        </p:nvCxnSpPr>
        <p:spPr>
          <a:xfrm>
            <a:off x="494961" y="908720"/>
            <a:ext cx="8037479"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494961" y="1180490"/>
            <a:ext cx="8037479" cy="1169551"/>
          </a:xfrm>
          <a:prstGeom prst="rect">
            <a:avLst/>
          </a:prstGeom>
        </p:spPr>
        <p:txBody>
          <a:bodyPr wrap="square">
            <a:spAutoFit/>
          </a:bodyPr>
          <a:lstStyle/>
          <a:p>
            <a:pPr indent="180975" algn="just"/>
            <a:r>
              <a:rPr lang="ru-RU" sz="1400" dirty="0" smtClean="0"/>
              <a:t>Машина </a:t>
            </a:r>
            <a:r>
              <a:rPr lang="ru-RU" sz="1400" dirty="0"/>
              <a:t>Тьюринга — автоматическое устройство, которое работает с лентой (1) потенциально неограниченной длины. Лента разделена на ячейки, каждая из которых хранит один символ. Одна из ячеек называется текущей (2). В любой момент времени машина Тьюринга находится в некотором состоянии, которое записано в управляющем устройстве (4). Кроме того, головка чтения/записи (3) управляющего устройства указывает на текущую ячейку.</a:t>
            </a:r>
          </a:p>
        </p:txBody>
      </p:sp>
      <p:pic>
        <p:nvPicPr>
          <p:cNvPr id="901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96687"/>
            <a:ext cx="2600144" cy="136436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Прямоугольник 8"/>
          <p:cNvSpPr/>
          <p:nvPr/>
        </p:nvSpPr>
        <p:spPr>
          <a:xfrm>
            <a:off x="494961" y="4336941"/>
            <a:ext cx="8037479" cy="1815882"/>
          </a:xfrm>
          <a:prstGeom prst="rect">
            <a:avLst/>
          </a:prstGeom>
        </p:spPr>
        <p:txBody>
          <a:bodyPr wrap="square">
            <a:spAutoFit/>
          </a:bodyPr>
          <a:lstStyle/>
          <a:p>
            <a:pPr indent="180975" algn="just"/>
            <a:r>
              <a:rPr lang="ru-RU" sz="1400" dirty="0"/>
              <a:t>Управляющее устройство выполняет одно действие за единицу времени (шаг). Действие включает возможное изменение состояния, возможное изменение символа в текущей ячейке и возможное движение головки чтения/записи в соседнюю ячейку. Эти действия определены в специальной таблице, называемой управляющей таблицей. Обозначим движение вдоль ленты следующими символами: "&lt;" — влево, "&gt;" — вправо, "=" — движение отсутствует.</a:t>
            </a:r>
          </a:p>
          <a:p>
            <a:pPr indent="180975" algn="just"/>
            <a:r>
              <a:rPr lang="ru-RU" sz="1400" dirty="0"/>
              <a:t>Управляющая таблица является программой для машины Тьюринга. Работа машины Тьюринга считается завершённой, когда ни одна строка управляющей таблицы не содержит комбинации текущего символа и текущего состояния.</a:t>
            </a:r>
          </a:p>
        </p:txBody>
      </p:sp>
      <p:pic>
        <p:nvPicPr>
          <p:cNvPr id="90116" name="Picture 4" descr="Структура машины Тьюринг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481645"/>
            <a:ext cx="3842850" cy="136359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7" name="Нижний колонтитул 6"/>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8138512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43</a:t>
            </a:fld>
            <a:endParaRPr lang="ru-RU" dirty="0"/>
          </a:p>
        </p:txBody>
      </p:sp>
      <p:sp>
        <p:nvSpPr>
          <p:cNvPr id="4" name="Прямоугольник 3"/>
          <p:cNvSpPr/>
          <p:nvPr/>
        </p:nvSpPr>
        <p:spPr>
          <a:xfrm>
            <a:off x="494961" y="908720"/>
            <a:ext cx="7560840"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Машина Тьюринга</a:t>
            </a:r>
            <a:endParaRPr lang="ru-RU" b="1" u="sng" dirty="0">
              <a:solidFill>
                <a:schemeClr val="accent1">
                  <a:lumMod val="50000"/>
                </a:schemeClr>
              </a:solidFill>
              <a:effectLst>
                <a:outerShdw blurRad="38100" dist="38100" dir="2700000" algn="tl">
                  <a:srgbClr val="000000">
                    <a:alpha val="43137"/>
                  </a:srgbClr>
                </a:outerShdw>
              </a:effectLst>
            </a:endParaRPr>
          </a:p>
        </p:txBody>
      </p:sp>
      <p:cxnSp>
        <p:nvCxnSpPr>
          <p:cNvPr id="6" name="Прямая соединительная линия 5"/>
          <p:cNvCxnSpPr/>
          <p:nvPr/>
        </p:nvCxnSpPr>
        <p:spPr>
          <a:xfrm>
            <a:off x="494961" y="908720"/>
            <a:ext cx="8037479" cy="0"/>
          </a:xfrm>
          <a:prstGeom prst="line">
            <a:avLst/>
          </a:prstGeom>
        </p:spPr>
        <p:style>
          <a:lnRef idx="2">
            <a:schemeClr val="accent6"/>
          </a:lnRef>
          <a:fillRef idx="0">
            <a:schemeClr val="accent6"/>
          </a:fillRef>
          <a:effectRef idx="1">
            <a:schemeClr val="accent6"/>
          </a:effectRef>
          <a:fontRef idx="minor">
            <a:schemeClr val="tx1"/>
          </a:fontRef>
        </p:style>
      </p:cxnSp>
      <p:graphicFrame>
        <p:nvGraphicFramePr>
          <p:cNvPr id="11" name="Таблица 10"/>
          <p:cNvGraphicFramePr>
            <a:graphicFrameLocks noGrp="1"/>
          </p:cNvGraphicFramePr>
          <p:nvPr>
            <p:extLst>
              <p:ext uri="{D42A27DB-BD31-4B8C-83A1-F6EECF244321}">
                <p14:modId xmlns:p14="http://schemas.microsoft.com/office/powerpoint/2010/main" val="3070517100"/>
              </p:ext>
            </p:extLst>
          </p:nvPr>
        </p:nvGraphicFramePr>
        <p:xfrm>
          <a:off x="1903805" y="1649801"/>
          <a:ext cx="5544617" cy="1386925"/>
        </p:xfrm>
        <a:graphic>
          <a:graphicData uri="http://schemas.openxmlformats.org/drawingml/2006/table">
            <a:tbl>
              <a:tblPr>
                <a:tableStyleId>{E8B1032C-EA38-4F05-BA0D-38AFFFC7BED3}</a:tableStyleId>
              </a:tblPr>
              <a:tblGrid>
                <a:gridCol w="936104"/>
                <a:gridCol w="1584176"/>
                <a:gridCol w="1008112"/>
                <a:gridCol w="1152128"/>
                <a:gridCol w="864097"/>
              </a:tblGrid>
              <a:tr h="288032">
                <a:tc>
                  <a:txBody>
                    <a:bodyPr/>
                    <a:lstStyle/>
                    <a:p>
                      <a:pPr algn="ctr"/>
                      <a:r>
                        <a:rPr lang="ru-RU" sz="1000" dirty="0"/>
                        <a:t>Текущее состояние</a:t>
                      </a:r>
                    </a:p>
                  </a:txBody>
                  <a:tcPr marL="51530" marR="51530" marT="25765" marB="25765" anchor="ctr"/>
                </a:tc>
                <a:tc>
                  <a:txBody>
                    <a:bodyPr/>
                    <a:lstStyle/>
                    <a:p>
                      <a:pPr algn="ctr"/>
                      <a:r>
                        <a:rPr lang="ru-RU" sz="1000" dirty="0"/>
                        <a:t>Текущий символ</a:t>
                      </a:r>
                    </a:p>
                  </a:txBody>
                  <a:tcPr marL="51530" marR="51530" marT="25765" marB="25765" anchor="ctr"/>
                </a:tc>
                <a:tc>
                  <a:txBody>
                    <a:bodyPr/>
                    <a:lstStyle/>
                    <a:p>
                      <a:pPr algn="ctr"/>
                      <a:r>
                        <a:rPr lang="ru-RU" sz="1000" dirty="0"/>
                        <a:t>Новое состояние</a:t>
                      </a:r>
                    </a:p>
                  </a:txBody>
                  <a:tcPr marL="51530" marR="51530" marT="25765" marB="25765" anchor="ctr"/>
                </a:tc>
                <a:tc>
                  <a:txBody>
                    <a:bodyPr/>
                    <a:lstStyle/>
                    <a:p>
                      <a:pPr algn="ctr"/>
                      <a:r>
                        <a:rPr lang="ru-RU" sz="1000"/>
                        <a:t>Новый символ</a:t>
                      </a:r>
                    </a:p>
                  </a:txBody>
                  <a:tcPr marL="51530" marR="51530" marT="25765" marB="25765" anchor="ctr"/>
                </a:tc>
                <a:tc>
                  <a:txBody>
                    <a:bodyPr/>
                    <a:lstStyle/>
                    <a:p>
                      <a:pPr algn="ctr"/>
                      <a:r>
                        <a:rPr lang="ru-RU" sz="1000"/>
                        <a:t>Движение</a:t>
                      </a:r>
                    </a:p>
                  </a:txBody>
                  <a:tcPr marL="51530" marR="51530" marT="25765" marB="25765" anchor="ctr"/>
                </a:tc>
              </a:tr>
              <a:tr h="206119">
                <a:tc>
                  <a:txBody>
                    <a:bodyPr/>
                    <a:lstStyle/>
                    <a:p>
                      <a:pPr algn="ctr"/>
                      <a:r>
                        <a:rPr lang="ru-RU" sz="1000" dirty="0"/>
                        <a:t>1</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2</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&gt;</a:t>
                      </a:r>
                    </a:p>
                  </a:txBody>
                  <a:tcPr marL="51530" marR="51530" marT="25765" marB="25765" anchor="ctr"/>
                </a:tc>
              </a:tr>
              <a:tr h="206119">
                <a:tc>
                  <a:txBody>
                    <a:bodyPr/>
                    <a:lstStyle/>
                    <a:p>
                      <a:pPr algn="ctr"/>
                      <a:r>
                        <a:rPr lang="ru-RU" sz="1000"/>
                        <a:t>2</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3</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&gt;</a:t>
                      </a:r>
                    </a:p>
                  </a:txBody>
                  <a:tcPr marL="51530" marR="51530" marT="25765" marB="25765" anchor="ctr"/>
                </a:tc>
              </a:tr>
              <a:tr h="206119">
                <a:tc>
                  <a:txBody>
                    <a:bodyPr/>
                    <a:lstStyle/>
                    <a:p>
                      <a:pPr algn="ctr"/>
                      <a:r>
                        <a:rPr lang="ru-RU" sz="1000"/>
                        <a:t>3</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4</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&lt;</a:t>
                      </a:r>
                    </a:p>
                  </a:txBody>
                  <a:tcPr marL="51530" marR="51530" marT="25765" marB="25765" anchor="ctr"/>
                </a:tc>
              </a:tr>
              <a:tr h="206119">
                <a:tc>
                  <a:txBody>
                    <a:bodyPr/>
                    <a:lstStyle/>
                    <a:p>
                      <a:pPr algn="ctr"/>
                      <a:r>
                        <a:rPr lang="ru-RU" sz="1000"/>
                        <a:t>4</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4</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&lt;</a:t>
                      </a:r>
                    </a:p>
                  </a:txBody>
                  <a:tcPr marL="51530" marR="51530" marT="25765" marB="25765" anchor="ctr"/>
                </a:tc>
              </a:tr>
              <a:tr h="206119">
                <a:tc>
                  <a:txBody>
                    <a:bodyPr/>
                    <a:lstStyle/>
                    <a:p>
                      <a:pPr algn="ctr"/>
                      <a:r>
                        <a:rPr lang="ru-RU" sz="1000"/>
                        <a:t>4</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a:t>5</a:t>
                      </a:r>
                    </a:p>
                  </a:txBody>
                  <a:tcPr marL="51530" marR="51530" marT="25765" marB="25765" anchor="ctr"/>
                </a:tc>
                <a:tc>
                  <a:txBody>
                    <a:bodyPr/>
                    <a:lstStyle/>
                    <a:p>
                      <a:pPr algn="ctr"/>
                      <a:r>
                        <a:rPr lang="ru-RU" sz="1000"/>
                        <a:t>-</a:t>
                      </a:r>
                    </a:p>
                  </a:txBody>
                  <a:tcPr marL="51530" marR="51530" marT="25765" marB="25765" anchor="ctr"/>
                </a:tc>
                <a:tc>
                  <a:txBody>
                    <a:bodyPr/>
                    <a:lstStyle/>
                    <a:p>
                      <a:pPr algn="ctr"/>
                      <a:r>
                        <a:rPr lang="ru-RU" sz="1000" dirty="0"/>
                        <a:t>=</a:t>
                      </a:r>
                    </a:p>
                  </a:txBody>
                  <a:tcPr marL="51530" marR="51530" marT="25765" marB="25765" anchor="ctr"/>
                </a:tc>
              </a:tr>
            </a:tbl>
          </a:graphicData>
        </a:graphic>
      </p:graphicFrame>
      <p:sp>
        <p:nvSpPr>
          <p:cNvPr id="12" name="Прямоугольник 11"/>
          <p:cNvSpPr/>
          <p:nvPr/>
        </p:nvSpPr>
        <p:spPr>
          <a:xfrm>
            <a:off x="611560" y="1293411"/>
            <a:ext cx="2584490" cy="307777"/>
          </a:xfrm>
          <a:prstGeom prst="rect">
            <a:avLst/>
          </a:prstGeom>
        </p:spPr>
        <p:txBody>
          <a:bodyPr wrap="none">
            <a:spAutoFit/>
          </a:bodyPr>
          <a:lstStyle/>
          <a:p>
            <a:r>
              <a:rPr lang="ru-RU" sz="1400" dirty="0"/>
              <a:t>Пример управляющей таблицы</a:t>
            </a:r>
          </a:p>
        </p:txBody>
      </p:sp>
      <p:sp>
        <p:nvSpPr>
          <p:cNvPr id="13" name="Прямоугольник 12"/>
          <p:cNvSpPr/>
          <p:nvPr/>
        </p:nvSpPr>
        <p:spPr>
          <a:xfrm>
            <a:off x="553260" y="3140968"/>
            <a:ext cx="7920880" cy="2677656"/>
          </a:xfrm>
          <a:prstGeom prst="rect">
            <a:avLst/>
          </a:prstGeom>
        </p:spPr>
        <p:txBody>
          <a:bodyPr wrap="square">
            <a:spAutoFit/>
          </a:bodyPr>
          <a:lstStyle/>
          <a:p>
            <a:pPr indent="180975" algn="just"/>
            <a:r>
              <a:rPr lang="ru-RU" sz="1400" dirty="0"/>
              <a:t>Исходные данные для машины Тьюринга заранее помещаются в клетки ленты. Результат записывается на ту же ленту. Будем считать, что исходное состояние машины Тьюринга равно 1, а входные данные на ленте ограничены символами '#' с обоих концов. (Все ячейки ленты, кроме заполненных минусами, заполнены символами '#'.) Головка управляющего устройства указывает на самый левый символ '−' входных данных. В начале работы лента содержит знак '−' (минус), повторённый n раз (1 ≤ n ≤ 200), а ввод вашей программы содержит целое число k.</a:t>
            </a:r>
          </a:p>
          <a:p>
            <a:pPr indent="180975" algn="just"/>
            <a:r>
              <a:rPr lang="ru-RU" sz="1400" dirty="0"/>
              <a:t>Представьте, что минусы расположены по кругу. Начиная с первого, каждый k-й </a:t>
            </a:r>
            <a:r>
              <a:rPr lang="ru-RU" sz="1400" dirty="0" err="1"/>
              <a:t>незачёркнутый</a:t>
            </a:r>
            <a:r>
              <a:rPr lang="ru-RU" sz="1400" dirty="0"/>
              <a:t> минус зачёркивается, то есть превращается в '+' (плюс). Исполнение останавливается, когда остаётся только один </a:t>
            </a:r>
            <a:r>
              <a:rPr lang="ru-RU" sz="1400" dirty="0" err="1"/>
              <a:t>незачёркнутый</a:t>
            </a:r>
            <a:r>
              <a:rPr lang="ru-RU" sz="1400" dirty="0"/>
              <a:t> минус. Ваша задача — описать управляющую таблицу для машины Тьюринга, которая зачеркнёт все минусы, кроме одного (его позиция определена в соответствии с описанным выше алгоритмом, но вы можете использовать любой способ нахождения позиции) для заданного k. Например, для n = 10 и k = 3 четвёртый минус останется </a:t>
            </a:r>
            <a:r>
              <a:rPr lang="ru-RU" sz="1400" dirty="0" err="1"/>
              <a:t>незачёркнутым</a:t>
            </a:r>
            <a:r>
              <a:rPr lang="ru-RU" sz="1400" dirty="0" smtClean="0"/>
              <a:t>.</a:t>
            </a:r>
            <a:endParaRPr lang="ru-RU" sz="1400" dirty="0"/>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027982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44</a:t>
            </a:fld>
            <a:endParaRPr lang="ru-RU" dirty="0"/>
          </a:p>
        </p:txBody>
      </p:sp>
      <p:sp>
        <p:nvSpPr>
          <p:cNvPr id="4" name="Прямоугольник 3"/>
          <p:cNvSpPr/>
          <p:nvPr/>
        </p:nvSpPr>
        <p:spPr>
          <a:xfrm>
            <a:off x="494961" y="908720"/>
            <a:ext cx="7560840"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Машина Тьюринга</a:t>
            </a:r>
            <a:endParaRPr lang="ru-RU" b="1" u="sng" dirty="0">
              <a:solidFill>
                <a:schemeClr val="accent1">
                  <a:lumMod val="50000"/>
                </a:schemeClr>
              </a:solidFill>
              <a:effectLst>
                <a:outerShdw blurRad="38100" dist="38100" dir="2700000" algn="tl">
                  <a:srgbClr val="000000">
                    <a:alpha val="43137"/>
                  </a:srgbClr>
                </a:outerShdw>
              </a:effectLst>
            </a:endParaRPr>
          </a:p>
        </p:txBody>
      </p:sp>
      <p:cxnSp>
        <p:nvCxnSpPr>
          <p:cNvPr id="6" name="Прямая соединительная линия 5"/>
          <p:cNvCxnSpPr/>
          <p:nvPr/>
        </p:nvCxnSpPr>
        <p:spPr>
          <a:xfrm>
            <a:off x="494961" y="908720"/>
            <a:ext cx="8037479"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485436" y="1278077"/>
            <a:ext cx="8047004" cy="1384995"/>
          </a:xfrm>
          <a:prstGeom prst="rect">
            <a:avLst/>
          </a:prstGeom>
        </p:spPr>
        <p:txBody>
          <a:bodyPr wrap="square">
            <a:spAutoFit/>
          </a:bodyPr>
          <a:lstStyle/>
          <a:p>
            <a:pPr indent="457200" algn="just"/>
            <a:r>
              <a:rPr lang="ru-RU" sz="1400" dirty="0"/>
              <a:t>Разрешается записывать на ленту следующие символы: '+', '#', 'A'..'Z'. Клетки, изначально заполненные минусами, могут содержать только символы '−' и '+'. Клетка, в которой останется минус, не должна меняться. После выполнения головка чтения/записи должна указывать на </a:t>
            </a:r>
            <a:r>
              <a:rPr lang="ru-RU" sz="1400" dirty="0" err="1"/>
              <a:t>незачёркнутый</a:t>
            </a:r>
            <a:r>
              <a:rPr lang="ru-RU" sz="1400" dirty="0"/>
              <a:t> минус. Количество шагов s не должно превосходить 1 000 000. Количество строк p в таблице управления не должно превосходить 10 000. Размер ленты ограничен 10 001 ячейкой (5000 с каждой стороны от начального положения головки чтения/записи).</a:t>
            </a:r>
          </a:p>
        </p:txBody>
      </p:sp>
      <p:sp>
        <p:nvSpPr>
          <p:cNvPr id="7" name="Нижний колонтитул 6"/>
          <p:cNvSpPr>
            <a:spLocks noGrp="1"/>
          </p:cNvSpPr>
          <p:nvPr>
            <p:ph type="ftr" sz="quarter" idx="11"/>
          </p:nvPr>
        </p:nvSpPr>
        <p:spPr>
          <a:xfrm>
            <a:off x="0" y="6492875"/>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29467415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45</a:t>
            </a:fld>
            <a:endParaRPr lang="ru-RU" dirty="0"/>
          </a:p>
        </p:txBody>
      </p:sp>
      <p:sp>
        <p:nvSpPr>
          <p:cNvPr id="3" name="TextBox 2"/>
          <p:cNvSpPr txBox="1"/>
          <p:nvPr/>
        </p:nvSpPr>
        <p:spPr>
          <a:xfrm>
            <a:off x="765522" y="1844823"/>
            <a:ext cx="7766917" cy="923330"/>
          </a:xfrm>
          <a:prstGeom prst="rect">
            <a:avLst/>
          </a:prstGeom>
          <a:noFill/>
        </p:spPr>
        <p:txBody>
          <a:bodyPr wrap="square" rtlCol="0">
            <a:spAutoFit/>
          </a:bodyPr>
          <a:lstStyle/>
          <a:p>
            <a:r>
              <a:rPr lang="ru-RU" u="sng" dirty="0" smtClean="0">
                <a:effectLst>
                  <a:outerShdw blurRad="38100" dist="38100" dir="2700000" algn="tl">
                    <a:srgbClr val="000000">
                      <a:alpha val="43137"/>
                    </a:srgbClr>
                  </a:outerShdw>
                </a:effectLst>
              </a:rPr>
              <a:t>Различаю два вида архитектур компьютеров:</a:t>
            </a:r>
          </a:p>
          <a:p>
            <a:pPr marL="285750" indent="-285750">
              <a:buFont typeface="Wingdings" pitchFamily="2" charset="2"/>
              <a:buChar char="Ø"/>
            </a:pPr>
            <a:r>
              <a:rPr lang="ru-RU" dirty="0" smtClean="0">
                <a:solidFill>
                  <a:schemeClr val="accent1">
                    <a:lumMod val="50000"/>
                  </a:schemeClr>
                </a:solidFill>
              </a:rPr>
              <a:t>«Гарвардская»;</a:t>
            </a:r>
          </a:p>
          <a:p>
            <a:pPr marL="285750" indent="-285750">
              <a:buFont typeface="Wingdings" pitchFamily="2" charset="2"/>
              <a:buChar char="Ø"/>
            </a:pPr>
            <a:r>
              <a:rPr lang="ru-RU" dirty="0" smtClean="0">
                <a:solidFill>
                  <a:schemeClr val="accent1">
                    <a:lumMod val="50000"/>
                  </a:schemeClr>
                </a:solidFill>
              </a:rPr>
              <a:t>«фон Неймана» («Принстонская»).</a:t>
            </a:r>
            <a:endParaRPr lang="ru-RU" dirty="0">
              <a:solidFill>
                <a:schemeClr val="accent1">
                  <a:lumMod val="50000"/>
                </a:schemeClr>
              </a:solidFill>
            </a:endParaRPr>
          </a:p>
        </p:txBody>
      </p:sp>
      <p:sp>
        <p:nvSpPr>
          <p:cNvPr id="4" name="Прямоугольник 3"/>
          <p:cNvSpPr/>
          <p:nvPr/>
        </p:nvSpPr>
        <p:spPr>
          <a:xfrm>
            <a:off x="765523" y="980728"/>
            <a:ext cx="7560840" cy="646331"/>
          </a:xfrm>
          <a:prstGeom prst="rect">
            <a:avLst/>
          </a:prstGeom>
        </p:spPr>
        <p:txBody>
          <a:bodyPr wrap="square">
            <a:spAutoFit/>
          </a:bodyPr>
          <a:lstStyle/>
          <a:p>
            <a:pPr indent="457200"/>
            <a:r>
              <a:rPr lang="ru-RU" dirty="0" smtClean="0"/>
              <a:t>Под «Архитектурой» </a:t>
            </a:r>
            <a:r>
              <a:rPr lang="ru-RU" dirty="0"/>
              <a:t>понимается совокупность свойств и характер ВМ, </a:t>
            </a:r>
            <a:r>
              <a:rPr lang="ru-RU" dirty="0" smtClean="0"/>
              <a:t>рассматриваемая с </a:t>
            </a:r>
            <a:r>
              <a:rPr lang="ru-RU" dirty="0"/>
              <a:t>точки зрения пользователя.</a:t>
            </a:r>
          </a:p>
        </p:txBody>
      </p:sp>
      <p:cxnSp>
        <p:nvCxnSpPr>
          <p:cNvPr id="6" name="Прямая соединительная линия 5"/>
          <p:cNvCxnSpPr/>
          <p:nvPr/>
        </p:nvCxnSpPr>
        <p:spPr>
          <a:xfrm>
            <a:off x="494961" y="908720"/>
            <a:ext cx="8037479"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Нижний колонтитул 6"/>
          <p:cNvSpPr>
            <a:spLocks noGrp="1"/>
          </p:cNvSpPr>
          <p:nvPr>
            <p:ph type="ftr" sz="quarter" idx="11"/>
          </p:nvPr>
        </p:nvSpPr>
        <p:spPr>
          <a:xfrm>
            <a:off x="19229" y="6439671"/>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9008345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46</a:t>
            </a:fld>
            <a:endParaRPr lang="ru-RU" dirty="0"/>
          </a:p>
        </p:txBody>
      </p:sp>
      <p:sp>
        <p:nvSpPr>
          <p:cNvPr id="4" name="Прямоугольник 3"/>
          <p:cNvSpPr/>
          <p:nvPr/>
        </p:nvSpPr>
        <p:spPr>
          <a:xfrm>
            <a:off x="420720" y="908720"/>
            <a:ext cx="6102424" cy="369332"/>
          </a:xfrm>
          <a:prstGeom prst="rect">
            <a:avLst/>
          </a:prstGeom>
        </p:spPr>
        <p:txBody>
          <a:bodyPr wrap="square">
            <a:spAutoFit/>
          </a:bodyPr>
          <a:lstStyle/>
          <a:p>
            <a:r>
              <a:rPr lang="ru-RU" b="1" dirty="0" smtClean="0">
                <a:solidFill>
                  <a:schemeClr val="accent1">
                    <a:lumMod val="50000"/>
                  </a:schemeClr>
                </a:solidFill>
                <a:effectLst>
                  <a:outerShdw blurRad="38100" dist="38100" dir="2700000" algn="tl">
                    <a:srgbClr val="000000">
                      <a:alpha val="43137"/>
                    </a:srgbClr>
                  </a:outerShdw>
                </a:effectLst>
              </a:rPr>
              <a:t>Архитектура «фон </a:t>
            </a:r>
            <a:r>
              <a:rPr lang="ru-RU" b="1" dirty="0">
                <a:solidFill>
                  <a:schemeClr val="accent1">
                    <a:lumMod val="50000"/>
                  </a:schemeClr>
                </a:solidFill>
                <a:effectLst>
                  <a:outerShdw blurRad="38100" dist="38100" dir="2700000" algn="tl">
                    <a:srgbClr val="000000">
                      <a:alpha val="43137"/>
                    </a:srgbClr>
                  </a:outerShdw>
                </a:effectLst>
              </a:rPr>
              <a:t>Неймана</a:t>
            </a:r>
            <a:r>
              <a:rPr lang="ru-RU" b="1" dirty="0" smtClean="0">
                <a:solidFill>
                  <a:schemeClr val="accent1">
                    <a:lumMod val="50000"/>
                  </a:schemeClr>
                </a:solidFill>
                <a:effectLst>
                  <a:outerShdw blurRad="38100" dist="38100" dir="2700000" algn="tl">
                    <a:srgbClr val="000000">
                      <a:alpha val="43137"/>
                    </a:srgbClr>
                  </a:outerShdw>
                </a:effectLst>
              </a:rPr>
              <a:t>»</a:t>
            </a:r>
            <a:endParaRPr lang="ru-RU" b="1" dirty="0">
              <a:solidFill>
                <a:schemeClr val="accent1">
                  <a:lumMod val="50000"/>
                </a:schemeClr>
              </a:solidFill>
              <a:effectLst>
                <a:outerShdw blurRad="38100" dist="38100" dir="2700000" algn="tl">
                  <a:srgbClr val="000000">
                    <a:alpha val="43137"/>
                  </a:srgbClr>
                </a:outerShdw>
              </a:effectLst>
            </a:endParaRPr>
          </a:p>
        </p:txBody>
      </p:sp>
      <p:cxnSp>
        <p:nvCxnSpPr>
          <p:cNvPr id="7" name="Прямая соединительная линия 6"/>
          <p:cNvCxnSpPr/>
          <p:nvPr/>
        </p:nvCxnSpPr>
        <p:spPr>
          <a:xfrm>
            <a:off x="494961" y="908720"/>
            <a:ext cx="8037479"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2492152" y="1340768"/>
            <a:ext cx="381451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Память</a:t>
            </a:r>
            <a:endParaRPr lang="ru-RU" sz="1400" dirty="0"/>
          </a:p>
        </p:txBody>
      </p:sp>
      <p:sp>
        <p:nvSpPr>
          <p:cNvPr id="9" name="Прямоугольник 8"/>
          <p:cNvSpPr/>
          <p:nvPr/>
        </p:nvSpPr>
        <p:spPr>
          <a:xfrm>
            <a:off x="2492152" y="2348880"/>
            <a:ext cx="1359768" cy="961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Устройство управления</a:t>
            </a:r>
            <a:endParaRPr lang="ru-RU" sz="1400" dirty="0"/>
          </a:p>
        </p:txBody>
      </p:sp>
      <p:sp>
        <p:nvSpPr>
          <p:cNvPr id="10" name="Прямоугольник 9"/>
          <p:cNvSpPr/>
          <p:nvPr/>
        </p:nvSpPr>
        <p:spPr>
          <a:xfrm>
            <a:off x="4283968" y="2348880"/>
            <a:ext cx="2022698" cy="961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Арифметико-логическое устройство</a:t>
            </a:r>
            <a:endParaRPr lang="ru-RU" sz="1400" dirty="0"/>
          </a:p>
        </p:txBody>
      </p:sp>
      <p:sp>
        <p:nvSpPr>
          <p:cNvPr id="11" name="Прямоугольник 10"/>
          <p:cNvSpPr/>
          <p:nvPr/>
        </p:nvSpPr>
        <p:spPr>
          <a:xfrm>
            <a:off x="382384" y="3212976"/>
            <a:ext cx="8262631" cy="2816156"/>
          </a:xfrm>
          <a:prstGeom prst="rect">
            <a:avLst/>
          </a:prstGeom>
        </p:spPr>
        <p:txBody>
          <a:bodyPr wrap="square">
            <a:spAutoFit/>
          </a:bodyPr>
          <a:lstStyle/>
          <a:p>
            <a:r>
              <a:rPr lang="ru-RU" sz="1200" b="1" u="sng" dirty="0" smtClean="0">
                <a:solidFill>
                  <a:schemeClr val="accent1">
                    <a:lumMod val="50000"/>
                  </a:schemeClr>
                </a:solidFill>
              </a:rPr>
              <a:t>«Принципы </a:t>
            </a:r>
            <a:r>
              <a:rPr lang="ru-RU" sz="1200" b="1" u="sng" dirty="0">
                <a:solidFill>
                  <a:schemeClr val="accent1">
                    <a:lumMod val="50000"/>
                  </a:schemeClr>
                </a:solidFill>
              </a:rPr>
              <a:t>фон </a:t>
            </a:r>
            <a:r>
              <a:rPr lang="ru-RU" sz="1200" b="1" u="sng" dirty="0" smtClean="0">
                <a:solidFill>
                  <a:schemeClr val="accent1">
                    <a:lumMod val="50000"/>
                  </a:schemeClr>
                </a:solidFill>
              </a:rPr>
              <a:t>Неймана»:</a:t>
            </a:r>
          </a:p>
          <a:p>
            <a:pPr marL="171450" indent="-171450">
              <a:buFont typeface="Wingdings" pitchFamily="2" charset="2"/>
              <a:buChar char="ü"/>
            </a:pPr>
            <a:r>
              <a:rPr lang="ru-RU" sz="1100" b="1" dirty="0">
                <a:effectLst>
                  <a:outerShdw blurRad="38100" dist="38100" dir="2700000" algn="tl">
                    <a:srgbClr val="000000">
                      <a:alpha val="43137"/>
                    </a:srgbClr>
                  </a:outerShdw>
                </a:effectLst>
              </a:rPr>
              <a:t>Принцип двоичного кодирования </a:t>
            </a:r>
            <a:endParaRPr lang="ru-RU" sz="1100" b="1" dirty="0" smtClean="0">
              <a:effectLst>
                <a:outerShdw blurRad="38100" dist="38100" dir="2700000" algn="tl">
                  <a:srgbClr val="000000">
                    <a:alpha val="43137"/>
                  </a:srgbClr>
                </a:outerShdw>
              </a:effectLst>
            </a:endParaRPr>
          </a:p>
          <a:p>
            <a:pPr marL="266700"/>
            <a:r>
              <a:rPr lang="ru-RU" sz="1100" dirty="0" smtClean="0"/>
              <a:t>Согласно </a:t>
            </a:r>
            <a:r>
              <a:rPr lang="ru-RU" sz="1100" dirty="0"/>
              <a:t>этому </a:t>
            </a:r>
            <a:r>
              <a:rPr lang="ru-RU" sz="1100" dirty="0" smtClean="0"/>
              <a:t>принципу, вся </a:t>
            </a:r>
            <a:r>
              <a:rPr lang="ru-RU" sz="1100" dirty="0"/>
              <a:t>информация, поступающая в ЭВМ, кодируется с помощью двоичных сигналов (двоичных цифр, битов) и разделяется на единицы, называемые словами</a:t>
            </a:r>
            <a:r>
              <a:rPr lang="ru-RU" sz="1100" dirty="0" smtClean="0"/>
              <a:t>.</a:t>
            </a:r>
          </a:p>
          <a:p>
            <a:pPr marL="171450" indent="-171450">
              <a:buFont typeface="Wingdings" pitchFamily="2" charset="2"/>
              <a:buChar char="ü"/>
            </a:pPr>
            <a:r>
              <a:rPr lang="ru-RU" sz="1100" b="1" dirty="0" smtClean="0">
                <a:effectLst>
                  <a:outerShdw blurRad="38100" dist="38100" dir="2700000" algn="tl">
                    <a:srgbClr val="000000">
                      <a:alpha val="43137"/>
                    </a:srgbClr>
                  </a:outerShdw>
                </a:effectLst>
              </a:rPr>
              <a:t>Принцип </a:t>
            </a:r>
            <a:r>
              <a:rPr lang="ru-RU" sz="1100" b="1" dirty="0">
                <a:effectLst>
                  <a:outerShdw blurRad="38100" dist="38100" dir="2700000" algn="tl">
                    <a:srgbClr val="000000">
                      <a:alpha val="43137"/>
                    </a:srgbClr>
                  </a:outerShdw>
                </a:effectLst>
              </a:rPr>
              <a:t>однородности </a:t>
            </a:r>
            <a:r>
              <a:rPr lang="ru-RU" sz="1100" b="1" dirty="0" smtClean="0">
                <a:effectLst>
                  <a:outerShdw blurRad="38100" dist="38100" dir="2700000" algn="tl">
                    <a:srgbClr val="000000">
                      <a:alpha val="43137"/>
                    </a:srgbClr>
                  </a:outerShdw>
                </a:effectLst>
              </a:rPr>
              <a:t>памяти </a:t>
            </a:r>
          </a:p>
          <a:p>
            <a:pPr marL="266700"/>
            <a:r>
              <a:rPr lang="ru-RU" sz="1100" dirty="0"/>
              <a:t>Программы</a:t>
            </a:r>
            <a:r>
              <a:rPr lang="ru-RU" sz="1100" dirty="0" smtClean="0"/>
              <a:t> </a:t>
            </a:r>
            <a:r>
              <a:rPr lang="ru-RU" sz="1100" dirty="0"/>
              <a:t>и данные хранятся в одной и той же памяти. Поэтому ЭВМ не различает, что хранится в данной ячейке памяти — число, текст или команда. Над командами можно выполнять такие же действия, как и над </a:t>
            </a:r>
            <a:r>
              <a:rPr lang="ru-RU" sz="1100" dirty="0" smtClean="0"/>
              <a:t>данными.</a:t>
            </a:r>
          </a:p>
          <a:p>
            <a:pPr marL="171450" indent="-171450">
              <a:buFont typeface="Wingdings" pitchFamily="2" charset="2"/>
              <a:buChar char="ü"/>
            </a:pPr>
            <a:r>
              <a:rPr lang="ru-RU" sz="1100" b="1" dirty="0" smtClean="0">
                <a:effectLst>
                  <a:outerShdw blurRad="38100" dist="38100" dir="2700000" algn="tl">
                    <a:srgbClr val="000000">
                      <a:alpha val="43137"/>
                    </a:srgbClr>
                  </a:outerShdw>
                </a:effectLst>
              </a:rPr>
              <a:t>Принцип </a:t>
            </a:r>
            <a:r>
              <a:rPr lang="ru-RU" sz="1100" b="1" dirty="0">
                <a:effectLst>
                  <a:outerShdw blurRad="38100" dist="38100" dir="2700000" algn="tl">
                    <a:srgbClr val="000000">
                      <a:alpha val="43137"/>
                    </a:srgbClr>
                  </a:outerShdw>
                </a:effectLst>
              </a:rPr>
              <a:t>адресуемости памяти </a:t>
            </a:r>
            <a:endParaRPr lang="ru-RU" sz="1100" b="1" dirty="0" smtClean="0">
              <a:effectLst>
                <a:outerShdw blurRad="38100" dist="38100" dir="2700000" algn="tl">
                  <a:srgbClr val="000000">
                    <a:alpha val="43137"/>
                  </a:srgbClr>
                </a:outerShdw>
              </a:effectLst>
            </a:endParaRPr>
          </a:p>
          <a:p>
            <a:pPr marL="266700"/>
            <a:r>
              <a:rPr lang="ru-RU" sz="1100" dirty="0" smtClean="0"/>
              <a:t>Структурно </a:t>
            </a:r>
            <a:r>
              <a:rPr lang="ru-RU" sz="1100" dirty="0"/>
              <a:t>основная память состоит из пронумерованных ячеек; процессору в произвольный момент времени доступна любая ячейка. Отсюда следует возможность давать имена областям памяти, так, чтобы к хранящимся в них значениям можно было бы впоследствии обращаться или менять их в процессе выполнения программы с использованием присвоенных имен</a:t>
            </a:r>
            <a:r>
              <a:rPr lang="ru-RU" sz="1100" dirty="0" smtClean="0"/>
              <a:t>.</a:t>
            </a:r>
          </a:p>
          <a:p>
            <a:pPr marL="171450" indent="-171450">
              <a:buFont typeface="Wingdings" pitchFamily="2" charset="2"/>
              <a:buChar char="ü"/>
            </a:pPr>
            <a:r>
              <a:rPr lang="ru-RU" sz="1100" b="1" dirty="0" smtClean="0">
                <a:effectLst>
                  <a:outerShdw blurRad="38100" dist="38100" dir="2700000" algn="tl">
                    <a:srgbClr val="000000">
                      <a:alpha val="43137"/>
                    </a:srgbClr>
                  </a:outerShdw>
                </a:effectLst>
              </a:rPr>
              <a:t>Принцип </a:t>
            </a:r>
            <a:r>
              <a:rPr lang="ru-RU" sz="1100" b="1" dirty="0">
                <a:effectLst>
                  <a:outerShdw blurRad="38100" dist="38100" dir="2700000" algn="tl">
                    <a:srgbClr val="000000">
                      <a:alpha val="43137"/>
                    </a:srgbClr>
                  </a:outerShdw>
                </a:effectLst>
              </a:rPr>
              <a:t>последовательного программного управления </a:t>
            </a:r>
            <a:endParaRPr lang="ru-RU" sz="1100" b="1" dirty="0" smtClean="0">
              <a:effectLst>
                <a:outerShdw blurRad="38100" dist="38100" dir="2700000" algn="tl">
                  <a:srgbClr val="000000">
                    <a:alpha val="43137"/>
                  </a:srgbClr>
                </a:outerShdw>
              </a:effectLst>
            </a:endParaRPr>
          </a:p>
          <a:p>
            <a:pPr marL="266700"/>
            <a:r>
              <a:rPr lang="ru-RU" sz="1100" dirty="0" smtClean="0"/>
              <a:t>Предполагает</a:t>
            </a:r>
            <a:r>
              <a:rPr lang="ru-RU" sz="1100" dirty="0"/>
              <a:t>, что программа состоит из набора команд, которые выполняются процессором автоматически друг за другом в определенной </a:t>
            </a:r>
            <a:r>
              <a:rPr lang="ru-RU" sz="1100" dirty="0" smtClean="0"/>
              <a:t>последовательности.</a:t>
            </a:r>
          </a:p>
          <a:p>
            <a:pPr marL="171450" indent="-171450">
              <a:buFont typeface="Wingdings" pitchFamily="2" charset="2"/>
              <a:buChar char="ü"/>
            </a:pPr>
            <a:r>
              <a:rPr lang="ru-RU" sz="1100" b="1" dirty="0" smtClean="0">
                <a:effectLst>
                  <a:outerShdw blurRad="38100" dist="38100" dir="2700000" algn="tl">
                    <a:srgbClr val="000000">
                      <a:alpha val="43137"/>
                    </a:srgbClr>
                  </a:outerShdw>
                </a:effectLst>
              </a:rPr>
              <a:t>Принцип </a:t>
            </a:r>
            <a:r>
              <a:rPr lang="ru-RU" sz="1100" b="1" dirty="0">
                <a:effectLst>
                  <a:outerShdw blurRad="38100" dist="38100" dir="2700000" algn="tl">
                    <a:srgbClr val="000000">
                      <a:alpha val="43137"/>
                    </a:srgbClr>
                  </a:outerShdw>
                </a:effectLst>
              </a:rPr>
              <a:t>жесткости архитектуры </a:t>
            </a:r>
            <a:endParaRPr lang="ru-RU" sz="1100" b="1" dirty="0" smtClean="0">
              <a:effectLst>
                <a:outerShdw blurRad="38100" dist="38100" dir="2700000" algn="tl">
                  <a:srgbClr val="000000">
                    <a:alpha val="43137"/>
                  </a:srgbClr>
                </a:outerShdw>
              </a:effectLst>
            </a:endParaRPr>
          </a:p>
          <a:p>
            <a:pPr marL="266700"/>
            <a:r>
              <a:rPr lang="ru-RU" sz="1100" dirty="0" smtClean="0"/>
              <a:t>Неизменяемость </a:t>
            </a:r>
            <a:r>
              <a:rPr lang="ru-RU" sz="1100" dirty="0"/>
              <a:t>в процессе работы топологии, архитектуры, списка команд.</a:t>
            </a:r>
          </a:p>
        </p:txBody>
      </p:sp>
      <p:sp>
        <p:nvSpPr>
          <p:cNvPr id="12" name="Прямоугольник 11"/>
          <p:cNvSpPr/>
          <p:nvPr/>
        </p:nvSpPr>
        <p:spPr>
          <a:xfrm>
            <a:off x="6732240" y="2326221"/>
            <a:ext cx="914400" cy="4572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sz="1400" dirty="0" smtClean="0"/>
              <a:t>Ввод</a:t>
            </a:r>
            <a:endParaRPr lang="ru-RU" sz="1400" dirty="0"/>
          </a:p>
        </p:txBody>
      </p:sp>
      <p:sp>
        <p:nvSpPr>
          <p:cNvPr id="13" name="Прямоугольник 12"/>
          <p:cNvSpPr/>
          <p:nvPr/>
        </p:nvSpPr>
        <p:spPr>
          <a:xfrm>
            <a:off x="6732240" y="2852936"/>
            <a:ext cx="914400" cy="4572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sz="1400" dirty="0" smtClean="0"/>
              <a:t>Вывод</a:t>
            </a:r>
            <a:endParaRPr lang="ru-RU" sz="1400" dirty="0"/>
          </a:p>
        </p:txBody>
      </p:sp>
      <p:cxnSp>
        <p:nvCxnSpPr>
          <p:cNvPr id="17" name="Прямая со стрелкой 16"/>
          <p:cNvCxnSpPr>
            <a:endCxn id="13" idx="1"/>
          </p:cNvCxnSpPr>
          <p:nvPr/>
        </p:nvCxnSpPr>
        <p:spPr>
          <a:xfrm>
            <a:off x="6306666" y="3081536"/>
            <a:ext cx="42557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H="1">
            <a:off x="6306666" y="2559782"/>
            <a:ext cx="42557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flipV="1">
            <a:off x="5580112" y="1988841"/>
            <a:ext cx="0" cy="3600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flipH="1">
            <a:off x="5295317" y="1972550"/>
            <a:ext cx="0" cy="3763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3272619" y="1996986"/>
            <a:ext cx="0" cy="3600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flipH="1">
            <a:off x="2987824" y="1980695"/>
            <a:ext cx="0" cy="3763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3858394" y="2996952"/>
            <a:ext cx="42557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flipH="1">
            <a:off x="3850593" y="2585914"/>
            <a:ext cx="42557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Нижний колонтитул 2"/>
          <p:cNvSpPr>
            <a:spLocks noGrp="1"/>
          </p:cNvSpPr>
          <p:nvPr>
            <p:ph type="ftr" sz="quarter" idx="11"/>
          </p:nvPr>
        </p:nvSpPr>
        <p:spPr>
          <a:xfrm>
            <a:off x="0" y="6458687"/>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1303214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781800" cy="648072"/>
          </a:xfrm>
        </p:spPr>
        <p:txBody>
          <a:bodyPr>
            <a:normAutofit fontScale="90000"/>
          </a:bodyPr>
          <a:lstStyle/>
          <a:p>
            <a:r>
              <a:rPr lang="ru-RU" sz="3600" dirty="0" smtClean="0"/>
              <a:t>Архитектура</a:t>
            </a:r>
            <a:r>
              <a:rPr lang="ru-RU" dirty="0" smtClean="0"/>
              <a:t> </a:t>
            </a:r>
            <a:r>
              <a:rPr lang="ru-RU" sz="3600" dirty="0" smtClean="0"/>
              <a:t>ЭВМ</a:t>
            </a:r>
            <a:endParaRPr lang="ru-RU" dirty="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47</a:t>
            </a:fld>
            <a:endParaRPr lang="ru-RU" dirty="0"/>
          </a:p>
        </p:txBody>
      </p:sp>
      <p:sp>
        <p:nvSpPr>
          <p:cNvPr id="6" name="Прямоугольник 5"/>
          <p:cNvSpPr/>
          <p:nvPr/>
        </p:nvSpPr>
        <p:spPr>
          <a:xfrm>
            <a:off x="420720" y="908720"/>
            <a:ext cx="6102424" cy="369332"/>
          </a:xfrm>
          <a:prstGeom prst="rect">
            <a:avLst/>
          </a:prstGeom>
        </p:spPr>
        <p:txBody>
          <a:bodyPr wrap="squar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Архитектура «</a:t>
            </a:r>
            <a:r>
              <a:rPr lang="ru-RU" b="1" dirty="0">
                <a:solidFill>
                  <a:schemeClr val="accent1">
                    <a:lumMod val="50000"/>
                  </a:schemeClr>
                </a:solidFill>
                <a:effectLst>
                  <a:outerShdw blurRad="38100" dist="38100" dir="2700000" algn="tl">
                    <a:srgbClr val="000000">
                      <a:alpha val="43137"/>
                    </a:srgbClr>
                  </a:outerShdw>
                </a:effectLst>
              </a:rPr>
              <a:t>Гарвардская</a:t>
            </a:r>
            <a:r>
              <a:rPr lang="ru-RU" b="1" dirty="0" smtClean="0">
                <a:solidFill>
                  <a:schemeClr val="accent1">
                    <a:lumMod val="50000"/>
                  </a:schemeClr>
                </a:solidFill>
                <a:effectLst>
                  <a:outerShdw blurRad="38100" dist="38100" dir="2700000" algn="tl">
                    <a:srgbClr val="000000">
                      <a:alpha val="43137"/>
                    </a:srgbClr>
                  </a:outerShdw>
                </a:effectLst>
              </a:rPr>
              <a:t>»</a:t>
            </a:r>
            <a:endParaRPr lang="ru-RU" b="1" dirty="0">
              <a:solidFill>
                <a:schemeClr val="accent1">
                  <a:lumMod val="50000"/>
                </a:schemeClr>
              </a:solidFill>
              <a:effectLst>
                <a:outerShdw blurRad="38100" dist="38100" dir="2700000" algn="tl">
                  <a:srgbClr val="000000">
                    <a:alpha val="43137"/>
                  </a:srgbClr>
                </a:outerShdw>
              </a:effectLst>
            </a:endParaRPr>
          </a:p>
        </p:txBody>
      </p:sp>
      <p:cxnSp>
        <p:nvCxnSpPr>
          <p:cNvPr id="7" name="Прямая соединительная линия 6"/>
          <p:cNvCxnSpPr/>
          <p:nvPr/>
        </p:nvCxnSpPr>
        <p:spPr>
          <a:xfrm>
            <a:off x="494961" y="908720"/>
            <a:ext cx="8037479"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420720" y="1196752"/>
            <a:ext cx="8255736" cy="830997"/>
          </a:xfrm>
          <a:prstGeom prst="rect">
            <a:avLst/>
          </a:prstGeom>
        </p:spPr>
        <p:txBody>
          <a:bodyPr wrap="square">
            <a:spAutoFit/>
          </a:bodyPr>
          <a:lstStyle/>
          <a:p>
            <a:r>
              <a:rPr lang="ru-RU" sz="1200" b="1" u="sng" dirty="0" smtClean="0">
                <a:solidFill>
                  <a:schemeClr val="accent1">
                    <a:lumMod val="50000"/>
                  </a:schemeClr>
                </a:solidFill>
              </a:rPr>
              <a:t>Отличительными </a:t>
            </a:r>
            <a:r>
              <a:rPr lang="ru-RU" sz="1200" b="1" u="sng" dirty="0">
                <a:solidFill>
                  <a:schemeClr val="accent1">
                    <a:lumMod val="50000"/>
                  </a:schemeClr>
                </a:solidFill>
              </a:rPr>
              <a:t>признаками </a:t>
            </a:r>
            <a:r>
              <a:rPr lang="ru-RU" sz="1200" b="1" u="sng" dirty="0" smtClean="0">
                <a:solidFill>
                  <a:schemeClr val="accent1">
                    <a:lumMod val="50000"/>
                  </a:schemeClr>
                </a:solidFill>
              </a:rPr>
              <a:t>являются:</a:t>
            </a:r>
          </a:p>
          <a:p>
            <a:pPr marL="228600" indent="-228600">
              <a:buFont typeface="+mj-lt"/>
              <a:buAutoNum type="arabicPeriod"/>
            </a:pPr>
            <a:r>
              <a:rPr lang="ru-RU" sz="1200" dirty="0"/>
              <a:t>Хранилище инструкций и хранилище данных представляют собой разные физические </a:t>
            </a:r>
            <a:r>
              <a:rPr lang="ru-RU" sz="1200" dirty="0" smtClean="0"/>
              <a:t>устройства;</a:t>
            </a:r>
          </a:p>
          <a:p>
            <a:pPr marL="228600" indent="-228600">
              <a:buFont typeface="+mj-lt"/>
              <a:buAutoNum type="arabicPeriod"/>
            </a:pPr>
            <a:r>
              <a:rPr lang="ru-RU" sz="1200" dirty="0" smtClean="0"/>
              <a:t>Канал </a:t>
            </a:r>
            <a:r>
              <a:rPr lang="ru-RU" sz="1200" dirty="0"/>
              <a:t>инструкций и канал данных также физически разделены.</a:t>
            </a:r>
            <a:br>
              <a:rPr lang="ru-RU" sz="1200" dirty="0"/>
            </a:br>
            <a:endParaRPr lang="ru-RU" sz="1200" dirty="0"/>
          </a:p>
        </p:txBody>
      </p:sp>
      <p:sp>
        <p:nvSpPr>
          <p:cNvPr id="9" name="Прямоугольник 8"/>
          <p:cNvSpPr/>
          <p:nvPr/>
        </p:nvSpPr>
        <p:spPr>
          <a:xfrm>
            <a:off x="395536" y="1778908"/>
            <a:ext cx="8399751" cy="4170372"/>
          </a:xfrm>
          <a:prstGeom prst="rect">
            <a:avLst/>
          </a:prstGeom>
        </p:spPr>
        <p:txBody>
          <a:bodyPr wrap="square">
            <a:spAutoFit/>
          </a:bodyPr>
          <a:lstStyle/>
          <a:p>
            <a:pPr marL="285750" indent="-285750">
              <a:buFont typeface="Wingdings" pitchFamily="2" charset="2"/>
              <a:buChar char="ü"/>
            </a:pPr>
            <a:r>
              <a:rPr lang="ru-RU" sz="1400" b="1" u="sng" dirty="0">
                <a:effectLst>
                  <a:outerShdw blurRad="38100" dist="38100" dir="2700000" algn="tl">
                    <a:srgbClr val="000000">
                      <a:alpha val="43137"/>
                    </a:srgbClr>
                  </a:outerShdw>
                </a:effectLst>
              </a:rPr>
              <a:t>Классическая гарвардская </a:t>
            </a:r>
            <a:r>
              <a:rPr lang="ru-RU" sz="1400" b="1" u="sng" dirty="0" smtClean="0">
                <a:effectLst>
                  <a:outerShdw blurRad="38100" dist="38100" dir="2700000" algn="tl">
                    <a:srgbClr val="000000">
                      <a:alpha val="43137"/>
                    </a:srgbClr>
                  </a:outerShdw>
                </a:effectLst>
              </a:rPr>
              <a:t>архитектура</a:t>
            </a:r>
          </a:p>
          <a:p>
            <a:pPr marL="85725" algn="just"/>
            <a:r>
              <a:rPr lang="ru-RU" sz="1100" dirty="0" smtClean="0"/>
              <a:t>Физическое разделение команд и данных</a:t>
            </a:r>
            <a:r>
              <a:rPr lang="en-US" sz="1100" dirty="0"/>
              <a:t>,</a:t>
            </a:r>
            <a:r>
              <a:rPr lang="ru-RU" sz="1100" dirty="0" smtClean="0"/>
              <a:t> доступ к которым осуществляется через шину инструкций и шину данных. В </a:t>
            </a:r>
            <a:r>
              <a:rPr lang="ru-RU" sz="1100" dirty="0"/>
              <a:t>некоторых системах инструкции могут хранится в памяти только для чтения, в то время как, для сохранения данных обычно требуется память с возможностью чтения и записи. </a:t>
            </a:r>
          </a:p>
          <a:p>
            <a:pPr marL="285750" indent="-285750">
              <a:buFont typeface="Wingdings" pitchFamily="2" charset="2"/>
              <a:buChar char="ü"/>
            </a:pPr>
            <a:r>
              <a:rPr lang="ru-RU" sz="1400" b="1" u="sng" dirty="0">
                <a:effectLst>
                  <a:outerShdw blurRad="38100" dist="38100" dir="2700000" algn="tl">
                    <a:srgbClr val="000000">
                      <a:alpha val="43137"/>
                    </a:srgbClr>
                  </a:outerShdw>
                </a:effectLst>
              </a:rPr>
              <a:t>Модифицированная</a:t>
            </a:r>
            <a:r>
              <a:rPr lang="ru-RU" sz="1400" b="1" u="sng" dirty="0" smtClean="0">
                <a:effectLst>
                  <a:outerShdw blurRad="38100" dist="38100" dir="2700000" algn="tl">
                    <a:srgbClr val="000000">
                      <a:alpha val="43137"/>
                    </a:srgbClr>
                  </a:outerShdw>
                </a:effectLst>
              </a:rPr>
              <a:t> </a:t>
            </a:r>
            <a:r>
              <a:rPr lang="ru-RU" sz="1400" b="1" u="sng" dirty="0">
                <a:effectLst>
                  <a:outerShdw blurRad="38100" dist="38100" dir="2700000" algn="tl">
                    <a:srgbClr val="000000">
                      <a:alpha val="43137"/>
                    </a:srgbClr>
                  </a:outerShdw>
                </a:effectLst>
              </a:rPr>
              <a:t>гарвардская архитектура</a:t>
            </a:r>
          </a:p>
          <a:p>
            <a:pPr marL="85725" algn="just"/>
            <a:r>
              <a:rPr lang="ru-RU" sz="1100" dirty="0" smtClean="0"/>
              <a:t>При </a:t>
            </a:r>
            <a:r>
              <a:rPr lang="ru-RU" sz="1100" dirty="0"/>
              <a:t>разделении каналов передачи команд и данных на кристалле процессора последний должен иметь почти вдвое больше выводов, так как шина адреса и шина данных составляют основную часть выводов микропроцессора. Способом решения этой проблемы стала идея использовать </a:t>
            </a:r>
            <a:r>
              <a:rPr lang="ru-RU" sz="1100" b="1" dirty="0"/>
              <a:t>общие шину данных и шину адреса для всех внешних данных, а внутри процессора использовать шину данных, шину команд и две шины адреса. </a:t>
            </a:r>
            <a:r>
              <a:rPr lang="ru-RU" sz="1100" dirty="0" smtClean="0"/>
              <a:t>Разделение осуществляется </a:t>
            </a:r>
            <a:r>
              <a:rPr lang="ru-RU" sz="1100" dirty="0"/>
              <a:t>при помощи раздельных управляющих сигналов: чтения, записи или выбора области памяти</a:t>
            </a:r>
            <a:r>
              <a:rPr lang="ru-RU" sz="1100" dirty="0" smtClean="0"/>
              <a:t>.</a:t>
            </a:r>
            <a:endParaRPr lang="ru-RU" sz="1100" dirty="0"/>
          </a:p>
          <a:p>
            <a:pPr marL="285750" indent="-285750">
              <a:buFont typeface="Wingdings" pitchFamily="2" charset="2"/>
              <a:buChar char="ü"/>
            </a:pPr>
            <a:r>
              <a:rPr lang="ru-RU" sz="1400" b="1" u="sng" dirty="0" smtClean="0">
                <a:effectLst>
                  <a:outerShdw blurRad="38100" dist="38100" dir="2700000" algn="tl">
                    <a:srgbClr val="000000">
                      <a:alpha val="43137"/>
                    </a:srgbClr>
                  </a:outerShdw>
                </a:effectLst>
              </a:rPr>
              <a:t>Расширенная </a:t>
            </a:r>
            <a:r>
              <a:rPr lang="ru-RU" sz="1400" b="1" u="sng" dirty="0">
                <a:effectLst>
                  <a:outerShdw blurRad="38100" dist="38100" dir="2700000" algn="tl">
                    <a:srgbClr val="000000">
                      <a:alpha val="43137"/>
                    </a:srgbClr>
                  </a:outerShdw>
                </a:effectLst>
              </a:rPr>
              <a:t>гарвардская </a:t>
            </a:r>
            <a:r>
              <a:rPr lang="ru-RU" sz="1400" b="1" u="sng" dirty="0" smtClean="0">
                <a:effectLst>
                  <a:outerShdw blurRad="38100" dist="38100" dir="2700000" algn="tl">
                    <a:srgbClr val="000000">
                      <a:alpha val="43137"/>
                    </a:srgbClr>
                  </a:outerShdw>
                </a:effectLst>
              </a:rPr>
              <a:t>архитектура</a:t>
            </a:r>
          </a:p>
          <a:p>
            <a:pPr marL="85725" algn="just"/>
            <a:r>
              <a:rPr lang="ru-RU" sz="1100" dirty="0"/>
              <a:t>Часто требуется выбрать три </a:t>
            </a:r>
            <a:r>
              <a:rPr lang="ru-RU" sz="1100" dirty="0" smtClean="0"/>
              <a:t>составляющие: </a:t>
            </a:r>
            <a:r>
              <a:rPr lang="ru-RU" sz="1100" dirty="0"/>
              <a:t>два операнда и </a:t>
            </a:r>
            <a:r>
              <a:rPr lang="ru-RU" sz="1100" dirty="0" smtClean="0"/>
              <a:t>инструкцию. </a:t>
            </a:r>
            <a:r>
              <a:rPr lang="ru-RU" sz="1100" dirty="0"/>
              <a:t>Для этого существует кэш-память. В ней может храниться инструкция — следовательно, обе шины остаются свободными и появляется возможность передать два операнда одновременно. </a:t>
            </a:r>
            <a:r>
              <a:rPr lang="ru-RU" sz="1100" b="1" dirty="0"/>
              <a:t>Использование кэш-памяти вместе с разделёнными шинами </a:t>
            </a:r>
            <a:r>
              <a:rPr lang="ru-RU" sz="1100" dirty="0"/>
              <a:t>получило название «</a:t>
            </a:r>
            <a:r>
              <a:rPr lang="ru-RU" sz="1100" dirty="0" err="1"/>
              <a:t>Super</a:t>
            </a:r>
            <a:r>
              <a:rPr lang="ru-RU" sz="1100" dirty="0"/>
              <a:t> </a:t>
            </a:r>
            <a:r>
              <a:rPr lang="ru-RU" sz="1100" dirty="0" err="1"/>
              <a:t>Harvard</a:t>
            </a:r>
            <a:r>
              <a:rPr lang="ru-RU" sz="1100" dirty="0"/>
              <a:t> </a:t>
            </a:r>
            <a:r>
              <a:rPr lang="ru-RU" sz="1100" dirty="0" err="1"/>
              <a:t>Architecture</a:t>
            </a:r>
            <a:r>
              <a:rPr lang="ru-RU" sz="1100" dirty="0"/>
              <a:t>» («SHARC») — расширенная Гарвардская архитектура</a:t>
            </a:r>
            <a:r>
              <a:rPr lang="ru-RU" sz="1100" dirty="0" smtClean="0"/>
              <a:t>.</a:t>
            </a:r>
            <a:endParaRPr lang="ru-RU" sz="1100" b="1" dirty="0"/>
          </a:p>
          <a:p>
            <a:pPr marL="285750" indent="-285750">
              <a:buFont typeface="Wingdings" pitchFamily="2" charset="2"/>
              <a:buChar char="ü"/>
            </a:pPr>
            <a:r>
              <a:rPr lang="ru-RU" sz="1400" b="1" u="sng" dirty="0">
                <a:effectLst>
                  <a:outerShdw blurRad="38100" dist="38100" dir="2700000" algn="tl">
                    <a:srgbClr val="000000">
                      <a:alpha val="43137"/>
                    </a:srgbClr>
                  </a:outerShdw>
                </a:effectLst>
              </a:rPr>
              <a:t>Гибридные модификации с архитектурой </a:t>
            </a:r>
            <a:r>
              <a:rPr lang="ru-RU" sz="1400" b="1" u="sng" dirty="0" smtClean="0">
                <a:effectLst>
                  <a:outerShdw blurRad="38100" dist="38100" dir="2700000" algn="tl">
                    <a:srgbClr val="000000">
                      <a:alpha val="43137"/>
                    </a:srgbClr>
                  </a:outerShdw>
                </a:effectLst>
              </a:rPr>
              <a:t>«фон Неймана»</a:t>
            </a:r>
          </a:p>
          <a:p>
            <a:pPr marL="85725" algn="just"/>
            <a:r>
              <a:rPr lang="ru-RU" sz="1100" dirty="0"/>
              <a:t>Существуют гибридные архитектуры, сочетающие достоинства как </a:t>
            </a:r>
            <a:r>
              <a:rPr lang="ru-RU" sz="1100" dirty="0" smtClean="0"/>
              <a:t>«Гарвардской» </a:t>
            </a:r>
            <a:r>
              <a:rPr lang="ru-RU" sz="1100" dirty="0"/>
              <a:t>так и </a:t>
            </a:r>
            <a:r>
              <a:rPr lang="ru-RU" sz="1100" dirty="0" smtClean="0"/>
              <a:t>«фон Неймановской» </a:t>
            </a:r>
            <a:r>
              <a:rPr lang="ru-RU" sz="1100" dirty="0"/>
              <a:t>архитектур. Современные CISC-процессоры обладают раздельной кэш-памятью 1-го уровня для инструкций и данных, что позволяет им за один рабочий такт получать одновременно и команду, и данные для её выполнения. То есть процессорное ядро, формально, является гарвардским, но </a:t>
            </a:r>
            <a:r>
              <a:rPr lang="ru-RU" sz="1100" dirty="0" err="1" smtClean="0"/>
              <a:t>программно</a:t>
            </a:r>
            <a:r>
              <a:rPr lang="ru-RU" sz="1100" dirty="0" smtClean="0"/>
              <a:t> оно </a:t>
            </a:r>
            <a:r>
              <a:rPr lang="ru-RU" sz="1100" dirty="0"/>
              <a:t>фон Неймановское, что упрощает написание программ. Обычно в данных процессорах одна шина используется и для передачи команд, и для передачи данных, что упрощает конструкцию системы. Современные варианты таких процессоров могут иногда содержать встроенные контроллеры сразу нескольких разнотипных шин для работы с различными типами памяти — например, DDR RAM и </a:t>
            </a:r>
            <a:r>
              <a:rPr lang="ru-RU" sz="1100" dirty="0" err="1"/>
              <a:t>Flash</a:t>
            </a:r>
            <a:r>
              <a:rPr lang="ru-RU" sz="1100" dirty="0" smtClean="0"/>
              <a:t>.</a:t>
            </a:r>
            <a:endParaRPr lang="ru-RU" sz="1600" dirty="0"/>
          </a:p>
        </p:txBody>
      </p:sp>
      <p:sp>
        <p:nvSpPr>
          <p:cNvPr id="3" name="Нижний колонтитул 2"/>
          <p:cNvSpPr>
            <a:spLocks noGrp="1"/>
          </p:cNvSpPr>
          <p:nvPr>
            <p:ph type="ftr" sz="quarter" idx="11"/>
          </p:nvPr>
        </p:nvSpPr>
        <p:spPr>
          <a:xfrm>
            <a:off x="0" y="6450136"/>
            <a:ext cx="4873869" cy="365125"/>
          </a:xfrm>
        </p:spPr>
        <p:txBody>
          <a:bodyPr/>
          <a:lstStyle/>
          <a:p>
            <a:r>
              <a:rPr lang="ru-RU" dirty="0" smtClean="0"/>
              <a:t>А.А. Бизяев</a:t>
            </a:r>
            <a:endParaRPr lang="ru-RU" dirty="0"/>
          </a:p>
        </p:txBody>
      </p:sp>
    </p:spTree>
    <p:extLst>
      <p:ext uri="{BB962C8B-B14F-4D97-AF65-F5344CB8AC3E}">
        <p14:creationId xmlns:p14="http://schemas.microsoft.com/office/powerpoint/2010/main" val="8112808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648072"/>
          </a:xfrm>
        </p:spPr>
        <p:txBody>
          <a:bodyPr>
            <a:noAutofit/>
          </a:bodyPr>
          <a:lstStyle/>
          <a:p>
            <a:r>
              <a:rPr lang="ru-RU" sz="3200" dirty="0"/>
              <a:t>Архитектура ЭВМ</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1498962060"/>
              </p:ext>
            </p:extLst>
          </p:nvPr>
        </p:nvGraphicFramePr>
        <p:xfrm>
          <a:off x="1475656" y="1412776"/>
          <a:ext cx="6002542" cy="3960440"/>
        </p:xfrm>
        <a:graphic>
          <a:graphicData uri="http://schemas.openxmlformats.org/presentationml/2006/ole">
            <mc:AlternateContent xmlns:mc="http://schemas.openxmlformats.org/markup-compatibility/2006">
              <mc:Choice xmlns:v="urn:schemas-microsoft-com:vml" Requires="v">
                <p:oleObj spid="_x0000_s87401" name="Visio" r:id="rId3" imgW="5542636" imgH="3656686" progId="Visio.Drawing.11">
                  <p:embed/>
                </p:oleObj>
              </mc:Choice>
              <mc:Fallback>
                <p:oleObj name="Visio" r:id="rId3" imgW="5542636" imgH="365668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412776"/>
                        <a:ext cx="6002542" cy="3960440"/>
                      </a:xfrm>
                      <a:prstGeom prst="rect">
                        <a:avLst/>
                      </a:prstGeom>
                      <a:noFill/>
                    </p:spPr>
                  </p:pic>
                </p:oleObj>
              </mc:Fallback>
            </mc:AlternateContent>
          </a:graphicData>
        </a:graphic>
      </p:graphicFrame>
      <p:sp>
        <p:nvSpPr>
          <p:cNvPr id="7" name="Номер слайда 6"/>
          <p:cNvSpPr>
            <a:spLocks noGrp="1"/>
          </p:cNvSpPr>
          <p:nvPr>
            <p:ph type="sldNum" sz="quarter" idx="12"/>
          </p:nvPr>
        </p:nvSpPr>
        <p:spPr>
          <a:xfrm>
            <a:off x="8382000" y="6492875"/>
            <a:ext cx="762000" cy="365125"/>
          </a:xfrm>
        </p:spPr>
        <p:txBody>
          <a:bodyPr/>
          <a:lstStyle/>
          <a:p>
            <a:fld id="{B19B0651-EE4F-4900-A07F-96A6BFA9D0F0}" type="slidenum">
              <a:rPr lang="ru-RU" smtClean="0"/>
              <a:t>48</a:t>
            </a:fld>
            <a:endParaRPr lang="ru-RU" dirty="0"/>
          </a:p>
        </p:txBody>
      </p:sp>
      <p:sp>
        <p:nvSpPr>
          <p:cNvPr id="3" name="Прямоугольник 2"/>
          <p:cNvSpPr/>
          <p:nvPr/>
        </p:nvSpPr>
        <p:spPr>
          <a:xfrm>
            <a:off x="683568" y="5805264"/>
            <a:ext cx="7992888" cy="307777"/>
          </a:xfrm>
          <a:prstGeom prst="rect">
            <a:avLst/>
          </a:prstGeom>
        </p:spPr>
        <p:txBody>
          <a:bodyPr wrap="square">
            <a:spAutoFit/>
          </a:bodyPr>
          <a:lstStyle/>
          <a:p>
            <a:r>
              <a:rPr lang="ru-RU" sz="1400" dirty="0" smtClean="0"/>
              <a:t>Рис. Структурная </a:t>
            </a:r>
            <a:r>
              <a:rPr lang="ru-RU" sz="1400" dirty="0"/>
              <a:t>схема персонального компьютера</a:t>
            </a:r>
          </a:p>
        </p:txBody>
      </p:sp>
      <p:cxnSp>
        <p:nvCxnSpPr>
          <p:cNvPr id="8" name="Прямая соединительная линия 7"/>
          <p:cNvCxnSpPr/>
          <p:nvPr/>
        </p:nvCxnSpPr>
        <p:spPr>
          <a:xfrm>
            <a:off x="755576" y="836712"/>
            <a:ext cx="7632848" cy="0"/>
          </a:xfrm>
          <a:prstGeom prst="line">
            <a:avLst/>
          </a:prstGeom>
        </p:spPr>
        <p:style>
          <a:lnRef idx="2">
            <a:schemeClr val="accent6"/>
          </a:lnRef>
          <a:fillRef idx="0">
            <a:schemeClr val="accent6"/>
          </a:fillRef>
          <a:effectRef idx="1">
            <a:schemeClr val="accent6"/>
          </a:effectRef>
          <a:fontRef idx="minor">
            <a:schemeClr val="tx1"/>
          </a:fontRef>
        </p:style>
      </p:cxnSp>
      <p:sp>
        <p:nvSpPr>
          <p:cNvPr id="6" name="Нижний колонтитул 5"/>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144703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4269" y="810042"/>
            <a:ext cx="6781800" cy="314702"/>
          </a:xfrm>
        </p:spPr>
        <p:txBody>
          <a:bodyPr>
            <a:noAutofit/>
          </a:bodyPr>
          <a:lstStyle/>
          <a:p>
            <a:pPr marL="285750" indent="-285750">
              <a:buFont typeface="Wingdings" pitchFamily="2" charset="2"/>
              <a:buChar char="Ø"/>
            </a:pPr>
            <a:r>
              <a:rPr lang="ru-RU" sz="1800" b="1" dirty="0" smtClean="0">
                <a:solidFill>
                  <a:schemeClr val="accent1">
                    <a:lumMod val="50000"/>
                  </a:schemeClr>
                </a:solidFill>
                <a:effectLst>
                  <a:outerShdw blurRad="38100" dist="38100" dir="2700000" algn="tl">
                    <a:srgbClr val="000000">
                      <a:alpha val="43137"/>
                    </a:srgbClr>
                  </a:outerShdw>
                </a:effectLst>
                <a:latin typeface="+mn-lt"/>
              </a:rPr>
              <a:t>Устройство управления</a:t>
            </a:r>
            <a:endParaRPr lang="ru-RU" sz="1800" b="1" dirty="0">
              <a:solidFill>
                <a:schemeClr val="accent1">
                  <a:lumMod val="50000"/>
                </a:schemeClr>
              </a:solidFill>
              <a:effectLst>
                <a:outerShdw blurRad="38100" dist="38100" dir="2700000" algn="tl">
                  <a:srgbClr val="000000">
                    <a:alpha val="43137"/>
                  </a:srgbClr>
                </a:outerShdw>
              </a:effectLst>
              <a:latin typeface="+mn-lt"/>
            </a:endParaRPr>
          </a:p>
        </p:txBody>
      </p:sp>
      <p:sp>
        <p:nvSpPr>
          <p:cNvPr id="4" name="Прямоугольник 3"/>
          <p:cNvSpPr/>
          <p:nvPr/>
        </p:nvSpPr>
        <p:spPr>
          <a:xfrm>
            <a:off x="791580" y="1124744"/>
            <a:ext cx="7560840" cy="1384995"/>
          </a:xfrm>
          <a:prstGeom prst="rect">
            <a:avLst/>
          </a:prstGeom>
        </p:spPr>
        <p:txBody>
          <a:bodyPr wrap="square">
            <a:spAutoFit/>
          </a:bodyPr>
          <a:lstStyle/>
          <a:p>
            <a:pPr algn="just"/>
            <a:r>
              <a:rPr lang="ru-RU" sz="1400" b="1" dirty="0" smtClean="0"/>
              <a:t>Устройство </a:t>
            </a:r>
            <a:r>
              <a:rPr lang="ru-RU" sz="1400" b="1" dirty="0"/>
              <a:t>управления (УУ)</a:t>
            </a:r>
            <a:r>
              <a:rPr lang="ru-RU" sz="1400" dirty="0"/>
              <a:t> - формирует и подает во все блоки машины в нужные моменты времени определенные сигналы управления (управляющие импульсы), обусловленные спецификой выполняемой операции и результатами предыдущих операций; формирует адреса ячеек памяти, используемых выполняемой операцией, и передает эти адреса в соответствующие блоки ЭВМ; опорную последовательность импульсов устройство управления получает от генератора тактовых импульсов;</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p:cNvGraphicFramePr>
            <a:graphicFrameLocks noChangeAspect="1"/>
          </p:cNvGraphicFramePr>
          <p:nvPr>
            <p:extLst>
              <p:ext uri="{D42A27DB-BD31-4B8C-83A1-F6EECF244321}">
                <p14:modId xmlns:p14="http://schemas.microsoft.com/office/powerpoint/2010/main" val="3906045646"/>
              </p:ext>
            </p:extLst>
          </p:nvPr>
        </p:nvGraphicFramePr>
        <p:xfrm>
          <a:off x="2915816" y="2348880"/>
          <a:ext cx="3491880" cy="1978732"/>
        </p:xfrm>
        <a:graphic>
          <a:graphicData uri="http://schemas.openxmlformats.org/presentationml/2006/ole">
            <mc:AlternateContent xmlns:mc="http://schemas.openxmlformats.org/markup-compatibility/2006">
              <mc:Choice xmlns:v="urn:schemas-microsoft-com:vml" Requires="v">
                <p:oleObj spid="_x0000_s88426" name="Visio" r:id="rId4" imgW="4570857" imgH="2586838" progId="Visio.Drawing.11">
                  <p:embed/>
                </p:oleObj>
              </mc:Choice>
              <mc:Fallback>
                <p:oleObj name="Visio" r:id="rId4" imgW="4570857" imgH="2586838"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2348880"/>
                        <a:ext cx="3491880" cy="1978732"/>
                      </a:xfrm>
                      <a:prstGeom prst="rect">
                        <a:avLst/>
                      </a:prstGeom>
                      <a:noFill/>
                    </p:spPr>
                  </p:pic>
                </p:oleObj>
              </mc:Fallback>
            </mc:AlternateContent>
          </a:graphicData>
        </a:graphic>
      </p:graphicFrame>
      <p:sp>
        <p:nvSpPr>
          <p:cNvPr id="8" name="Прямоугольник 7"/>
          <p:cNvSpPr/>
          <p:nvPr/>
        </p:nvSpPr>
        <p:spPr>
          <a:xfrm>
            <a:off x="359532" y="4310390"/>
            <a:ext cx="8424936" cy="1938992"/>
          </a:xfrm>
          <a:prstGeom prst="rect">
            <a:avLst/>
          </a:prstGeom>
        </p:spPr>
        <p:txBody>
          <a:bodyPr wrap="square">
            <a:spAutoFit/>
          </a:bodyPr>
          <a:lstStyle/>
          <a:p>
            <a:pPr marL="171450" indent="-171450" algn="just">
              <a:buFont typeface="Wingdings" pitchFamily="2" charset="2"/>
              <a:buChar char="ü"/>
            </a:pPr>
            <a:r>
              <a:rPr lang="ru-RU" sz="1200" u="sng" dirty="0"/>
              <a:t>Регистр команд</a:t>
            </a:r>
            <a:r>
              <a:rPr lang="ru-RU" sz="1200" dirty="0"/>
              <a:t> – запоминающий регистр, в котором хранится код команды: код выполняемой операции (КОП) и адреса операндов, участвующих в операциях. Регистр команд расположен в интерфейсной части МП, в блоке регистров команд.</a:t>
            </a:r>
          </a:p>
          <a:p>
            <a:pPr marL="171450" indent="-171450" algn="just">
              <a:buFont typeface="Wingdings" pitchFamily="2" charset="2"/>
              <a:buChar char="ü"/>
            </a:pPr>
            <a:r>
              <a:rPr lang="ru-RU" sz="1200" u="sng" dirty="0"/>
              <a:t>Дешифратор операций</a:t>
            </a:r>
            <a:r>
              <a:rPr lang="ru-RU" sz="1200" dirty="0"/>
              <a:t> – логический блок, выбирающий в соответствии с поступающим из регистра команд кодом операции (КОП) один из множества имеющихся у него выходов.</a:t>
            </a:r>
          </a:p>
          <a:p>
            <a:pPr marL="171450" indent="-171450" algn="just">
              <a:buFont typeface="Wingdings" pitchFamily="2" charset="2"/>
              <a:buChar char="ü"/>
            </a:pPr>
            <a:r>
              <a:rPr lang="ru-RU" sz="1200" u="sng" dirty="0"/>
              <a:t>ПЗУ микропрограмм</a:t>
            </a:r>
            <a:r>
              <a:rPr lang="ru-RU" sz="1200" dirty="0"/>
              <a:t> – хранит в своих ячейках управляющие сигналы, необходимые для выполнения в блоках ПК операций обработки информации. Импульс по выбираемому дешифратором операций в соответствии с кодом операции считывает из ПЗУ микропрограмм необходимую последовательность.</a:t>
            </a:r>
          </a:p>
          <a:p>
            <a:pPr marL="171450" indent="-171450" algn="just">
              <a:buFont typeface="Wingdings" pitchFamily="2" charset="2"/>
              <a:buChar char="ü"/>
            </a:pPr>
            <a:r>
              <a:rPr lang="ru-RU" sz="1200" u="sng" dirty="0"/>
              <a:t>Узел формирования адреса</a:t>
            </a:r>
            <a:r>
              <a:rPr lang="ru-RU" sz="1200" dirty="0"/>
              <a:t> – устройство, вычисляющее полный адрес ячейки памяти (регистра) по реквизитам поступающим из регистра команд и регистров МПП. Узел формирования адреса расположен в интерфейсной части МП.</a:t>
            </a:r>
          </a:p>
          <a:p>
            <a:pPr marL="171450" indent="-171450" algn="just">
              <a:buFont typeface="Wingdings" pitchFamily="2" charset="2"/>
              <a:buChar char="ü"/>
            </a:pPr>
            <a:r>
              <a:rPr lang="ru-RU" sz="1200" u="sng" dirty="0"/>
              <a:t>Кодовая шина данных, адреса и инструкций </a:t>
            </a:r>
            <a:r>
              <a:rPr lang="ru-RU" sz="1200" dirty="0"/>
              <a:t>– часть внутренней интерфейсной шины МП</a:t>
            </a:r>
            <a:r>
              <a:rPr lang="ru-RU" sz="1200" dirty="0" smtClean="0"/>
              <a:t>.</a:t>
            </a:r>
            <a:endParaRPr lang="ru-RU" sz="1200" dirty="0"/>
          </a:p>
        </p:txBody>
      </p:sp>
      <p:sp>
        <p:nvSpPr>
          <p:cNvPr id="10" name="Номер слайда 9"/>
          <p:cNvSpPr>
            <a:spLocks noGrp="1"/>
          </p:cNvSpPr>
          <p:nvPr>
            <p:ph type="sldNum" sz="quarter" idx="12"/>
          </p:nvPr>
        </p:nvSpPr>
        <p:spPr>
          <a:xfrm>
            <a:off x="8379555" y="6475672"/>
            <a:ext cx="762000" cy="365125"/>
          </a:xfrm>
        </p:spPr>
        <p:txBody>
          <a:bodyPr/>
          <a:lstStyle/>
          <a:p>
            <a:fld id="{B19B0651-EE4F-4900-A07F-96A6BFA9D0F0}" type="slidenum">
              <a:rPr lang="ru-RU" smtClean="0"/>
              <a:t>49</a:t>
            </a:fld>
            <a:endParaRPr lang="ru-RU" dirty="0"/>
          </a:p>
        </p:txBody>
      </p:sp>
      <p:sp>
        <p:nvSpPr>
          <p:cNvPr id="9"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5" name="Прямая соединительная линия 4"/>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017013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7560840" cy="504056"/>
          </a:xfrm>
        </p:spPr>
        <p:txBody>
          <a:bodyPr>
            <a:noAutofit/>
          </a:bodyPr>
          <a:lstStyle/>
          <a:p>
            <a:r>
              <a:rPr lang="ru-RU" sz="3200" dirty="0" smtClean="0"/>
              <a:t>Темы лекци</a:t>
            </a:r>
            <a:r>
              <a:rPr lang="ru-RU" sz="3200" dirty="0"/>
              <a:t>й</a:t>
            </a:r>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5</a:t>
            </a:fld>
            <a:endParaRPr lang="ru-RU" dirty="0"/>
          </a:p>
        </p:txBody>
      </p:sp>
      <p:sp>
        <p:nvSpPr>
          <p:cNvPr id="4" name="Заголовок 1"/>
          <p:cNvSpPr txBox="1">
            <a:spLocks/>
          </p:cNvSpPr>
          <p:nvPr/>
        </p:nvSpPr>
        <p:spPr>
          <a:xfrm>
            <a:off x="827584" y="908720"/>
            <a:ext cx="7560840" cy="5256584"/>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buFont typeface="+mj-lt"/>
              <a:buAutoNum type="arabicPeriod"/>
            </a:pPr>
            <a:r>
              <a:rPr lang="ru-RU" sz="2000" dirty="0">
                <a:latin typeface="+mn-lt"/>
              </a:rPr>
              <a:t>Основные понятия и определения</a:t>
            </a:r>
            <a:endParaRPr lang="ru-RU" sz="2000" dirty="0" smtClean="0">
              <a:latin typeface="+mn-lt"/>
            </a:endParaRPr>
          </a:p>
          <a:p>
            <a:pPr marL="457200" indent="-457200">
              <a:buFont typeface="+mj-lt"/>
              <a:buAutoNum type="arabicPeriod"/>
            </a:pPr>
            <a:r>
              <a:rPr lang="ru-RU" sz="2000" dirty="0">
                <a:latin typeface="+mn-lt"/>
              </a:rPr>
              <a:t>История развития </a:t>
            </a:r>
            <a:r>
              <a:rPr lang="ru-RU" sz="2000" dirty="0" smtClean="0">
                <a:latin typeface="+mn-lt"/>
              </a:rPr>
              <a:t>ЭВМ</a:t>
            </a:r>
            <a:r>
              <a:rPr lang="en-US" sz="2000" dirty="0" smtClean="0">
                <a:latin typeface="+mn-lt"/>
              </a:rPr>
              <a:t>  </a:t>
            </a:r>
          </a:p>
          <a:p>
            <a:pPr marL="457200" indent="-457200">
              <a:buFont typeface="+mj-lt"/>
              <a:buAutoNum type="arabicPeriod"/>
            </a:pPr>
            <a:r>
              <a:rPr lang="ru-RU" sz="2000" dirty="0" smtClean="0">
                <a:latin typeface="+mn-lt"/>
              </a:rPr>
              <a:t>Архитектура ЭВМ</a:t>
            </a:r>
          </a:p>
          <a:p>
            <a:pPr marL="457200" indent="-457200">
              <a:buFont typeface="+mj-lt"/>
              <a:buAutoNum type="arabicPeriod"/>
            </a:pPr>
            <a:r>
              <a:rPr lang="ru-RU" sz="2000" dirty="0" smtClean="0">
                <a:latin typeface="+mn-lt"/>
              </a:rPr>
              <a:t>Архитектура ЭВМ</a:t>
            </a:r>
          </a:p>
          <a:p>
            <a:pPr marL="457200" indent="-457200">
              <a:buFont typeface="+mj-lt"/>
              <a:buAutoNum type="arabicPeriod"/>
            </a:pPr>
            <a:r>
              <a:rPr lang="ru-RU" sz="2000" dirty="0">
                <a:latin typeface="+mn-lt"/>
              </a:rPr>
              <a:t>Архитектура </a:t>
            </a:r>
            <a:r>
              <a:rPr lang="ru-RU" sz="2000" dirty="0" smtClean="0">
                <a:latin typeface="+mn-lt"/>
              </a:rPr>
              <a:t>ЭВМ</a:t>
            </a:r>
            <a:endParaRPr lang="ru-RU" sz="2000" dirty="0">
              <a:latin typeface="+mn-lt"/>
            </a:endParaRPr>
          </a:p>
          <a:p>
            <a:pPr marL="457200" indent="-457200">
              <a:buFont typeface="+mj-lt"/>
              <a:buAutoNum type="arabicPeriod"/>
            </a:pPr>
            <a:r>
              <a:rPr lang="ru-RU" sz="2000" dirty="0">
                <a:latin typeface="+mn-lt"/>
              </a:rPr>
              <a:t>Представление информации в </a:t>
            </a:r>
            <a:r>
              <a:rPr lang="ru-RU" sz="2000" dirty="0" smtClean="0">
                <a:latin typeface="+mn-lt"/>
              </a:rPr>
              <a:t>ЭВМ</a:t>
            </a:r>
          </a:p>
          <a:p>
            <a:pPr marL="457200" indent="-457200">
              <a:buFont typeface="+mj-lt"/>
              <a:buAutoNum type="arabicPeriod"/>
            </a:pPr>
            <a:r>
              <a:rPr lang="ru-RU" sz="2000" dirty="0">
                <a:latin typeface="+mn-lt"/>
              </a:rPr>
              <a:t>Представление информации в </a:t>
            </a:r>
            <a:r>
              <a:rPr lang="ru-RU" sz="2000" dirty="0" smtClean="0">
                <a:latin typeface="+mn-lt"/>
              </a:rPr>
              <a:t>ЭВМ</a:t>
            </a:r>
          </a:p>
          <a:p>
            <a:pPr marL="457200" indent="-457200">
              <a:buFont typeface="+mj-lt"/>
              <a:buAutoNum type="arabicPeriod"/>
            </a:pPr>
            <a:r>
              <a:rPr lang="ru-RU" sz="2000" dirty="0">
                <a:latin typeface="+mn-lt"/>
              </a:rPr>
              <a:t>Представление информации в </a:t>
            </a:r>
            <a:r>
              <a:rPr lang="ru-RU" sz="2000" dirty="0" smtClean="0">
                <a:latin typeface="+mn-lt"/>
              </a:rPr>
              <a:t>ЭВМ</a:t>
            </a:r>
            <a:endParaRPr lang="ru-RU" sz="2000" dirty="0">
              <a:latin typeface="+mn-lt"/>
            </a:endParaRPr>
          </a:p>
          <a:p>
            <a:pPr marL="457200" indent="-457200">
              <a:buFont typeface="+mj-lt"/>
              <a:buAutoNum type="arabicPeriod"/>
            </a:pPr>
            <a:r>
              <a:rPr lang="ru-RU" sz="2000" dirty="0">
                <a:latin typeface="+mn-lt"/>
              </a:rPr>
              <a:t>Логические основы построения ЭВМ</a:t>
            </a:r>
          </a:p>
          <a:p>
            <a:pPr marL="457200" indent="-457200">
              <a:buFont typeface="+mj-lt"/>
              <a:buAutoNum type="arabicPeriod"/>
            </a:pPr>
            <a:r>
              <a:rPr lang="ru-RU" sz="2000" dirty="0">
                <a:latin typeface="+mn-lt"/>
              </a:rPr>
              <a:t>Телекоммуникационные </a:t>
            </a:r>
            <a:r>
              <a:rPr lang="ru-RU" sz="2000" dirty="0" smtClean="0">
                <a:latin typeface="+mn-lt"/>
              </a:rPr>
              <a:t>сети</a:t>
            </a:r>
          </a:p>
          <a:p>
            <a:pPr marL="457200" indent="-457200">
              <a:buFont typeface="+mj-lt"/>
              <a:buAutoNum type="arabicPeriod"/>
            </a:pPr>
            <a:r>
              <a:rPr lang="ru-RU" sz="2000" dirty="0">
                <a:latin typeface="+mn-lt"/>
              </a:rPr>
              <a:t>Телекоммуникационные </a:t>
            </a:r>
            <a:r>
              <a:rPr lang="ru-RU" sz="2000" dirty="0" smtClean="0">
                <a:latin typeface="+mn-lt"/>
              </a:rPr>
              <a:t>сети</a:t>
            </a:r>
            <a:endParaRPr lang="ru-RU" sz="2000" dirty="0">
              <a:latin typeface="+mn-lt"/>
            </a:endParaRPr>
          </a:p>
          <a:p>
            <a:pPr marL="457200" indent="-457200">
              <a:buFont typeface="+mj-lt"/>
              <a:buAutoNum type="arabicPeriod"/>
            </a:pPr>
            <a:r>
              <a:rPr lang="ru-RU" sz="2000" dirty="0">
                <a:latin typeface="+mn-lt"/>
              </a:rPr>
              <a:t>Дисковые массивы </a:t>
            </a:r>
            <a:r>
              <a:rPr lang="en-US" sz="2000" dirty="0">
                <a:latin typeface="+mn-lt"/>
              </a:rPr>
              <a:t>RAID</a:t>
            </a:r>
            <a:endParaRPr lang="ru-RU" sz="2000" dirty="0">
              <a:latin typeface="+mn-lt"/>
            </a:endParaRPr>
          </a:p>
          <a:p>
            <a:pPr marL="457200" indent="-457200">
              <a:buFont typeface="+mj-lt"/>
              <a:buAutoNum type="arabicPeriod"/>
            </a:pPr>
            <a:r>
              <a:rPr lang="ru-RU" sz="2000" dirty="0">
                <a:latin typeface="+mn-lt"/>
              </a:rPr>
              <a:t>Виды угроз при работе в сети</a:t>
            </a:r>
          </a:p>
          <a:p>
            <a:pPr marL="457200" indent="-457200">
              <a:buFont typeface="+mj-lt"/>
              <a:buAutoNum type="arabicPeriod"/>
            </a:pPr>
            <a:r>
              <a:rPr lang="ru-RU" sz="2000" dirty="0">
                <a:latin typeface="+mn-lt"/>
              </a:rPr>
              <a:t>Способы защиты информации</a:t>
            </a:r>
          </a:p>
          <a:p>
            <a:pPr marL="457200" indent="-457200">
              <a:buFont typeface="Arial" pitchFamily="34" charset="0"/>
              <a:buChar char="•"/>
            </a:pPr>
            <a:endParaRPr lang="ru-RU" sz="2000" dirty="0" smtClean="0">
              <a:latin typeface="+mn-lt"/>
            </a:endParaRPr>
          </a:p>
          <a:p>
            <a:pPr marL="457200" indent="-457200">
              <a:buFont typeface="Arial" pitchFamily="34" charset="0"/>
              <a:buChar char="•"/>
            </a:pPr>
            <a:r>
              <a:rPr lang="ru-RU" sz="2000" dirty="0" smtClean="0">
                <a:latin typeface="+mn-lt"/>
              </a:rPr>
              <a:t>Контрольная </a:t>
            </a:r>
            <a:r>
              <a:rPr lang="ru-RU" sz="2000" dirty="0">
                <a:latin typeface="+mn-lt"/>
              </a:rPr>
              <a:t>работа №1</a:t>
            </a:r>
          </a:p>
          <a:p>
            <a:pPr marL="457200" indent="-457200">
              <a:buFont typeface="Arial" pitchFamily="34" charset="0"/>
              <a:buChar char="•"/>
            </a:pPr>
            <a:r>
              <a:rPr lang="ru-RU" sz="2000" dirty="0">
                <a:latin typeface="+mn-lt"/>
              </a:rPr>
              <a:t>Контрольная работа </a:t>
            </a:r>
            <a:r>
              <a:rPr lang="ru-RU" sz="2000" dirty="0" smtClean="0">
                <a:latin typeface="+mn-lt"/>
              </a:rPr>
              <a:t>№2</a:t>
            </a:r>
            <a:endParaRPr lang="ru-RU" sz="2000" dirty="0">
              <a:latin typeface="+mn-lt"/>
            </a:endParaRPr>
          </a:p>
          <a:p>
            <a:pPr marL="457200" indent="-457200">
              <a:buFont typeface="Arial" pitchFamily="34" charset="0"/>
              <a:buChar char="•"/>
            </a:pPr>
            <a:endParaRPr lang="ru-RU" sz="2000" dirty="0" smtClean="0">
              <a:latin typeface="+mn-lt"/>
            </a:endParaRPr>
          </a:p>
          <a:p>
            <a:pPr marL="457200" indent="-457200">
              <a:buFont typeface="Arial" pitchFamily="34" charset="0"/>
              <a:buChar char="•"/>
            </a:pPr>
            <a:endParaRPr lang="ru-RU" sz="2000" dirty="0">
              <a:latin typeface="+mn-lt"/>
            </a:endParaRPr>
          </a:p>
        </p:txBody>
      </p:sp>
      <p:cxnSp>
        <p:nvCxnSpPr>
          <p:cNvPr id="6" name="Прямая соединительная линия 5"/>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7210734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6581" y="1124744"/>
            <a:ext cx="7691833" cy="954107"/>
          </a:xfrm>
          <a:prstGeom prst="rect">
            <a:avLst/>
          </a:prstGeom>
        </p:spPr>
        <p:txBody>
          <a:bodyPr wrap="square">
            <a:spAutoFit/>
          </a:bodyPr>
          <a:lstStyle/>
          <a:p>
            <a:pPr lvl="0" algn="just"/>
            <a:r>
              <a:rPr lang="ru-RU" sz="1400" b="1" u="sng" dirty="0" smtClean="0"/>
              <a:t>Арифметико-логическое </a:t>
            </a:r>
            <a:r>
              <a:rPr lang="ru-RU" sz="1400" b="1" u="sng" dirty="0"/>
              <a:t>устройство (АЛУ) </a:t>
            </a:r>
            <a:r>
              <a:rPr lang="ru-RU" sz="1400" dirty="0"/>
              <a:t>- предназначено для выполнения всех арифметических и логических операций над числовой и символьной информацией (в некоторых моделях ПК для ускорения выполнения операций к АЛУ подключается дополнительный </a:t>
            </a:r>
            <a:r>
              <a:rPr lang="ru-RU" sz="1400" dirty="0" smtClean="0"/>
              <a:t>«</a:t>
            </a:r>
            <a:r>
              <a:rPr lang="ru-RU" sz="1400" dirty="0"/>
              <a:t>М</a:t>
            </a:r>
            <a:r>
              <a:rPr lang="ru-RU" sz="1400" dirty="0" smtClean="0"/>
              <a:t>атематический сопроцессор»);</a:t>
            </a:r>
            <a:endParaRPr lang="ru-RU" sz="14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532066856"/>
              </p:ext>
            </p:extLst>
          </p:nvPr>
        </p:nvGraphicFramePr>
        <p:xfrm>
          <a:off x="1913641" y="2348880"/>
          <a:ext cx="5849101" cy="1616199"/>
        </p:xfrm>
        <a:graphic>
          <a:graphicData uri="http://schemas.openxmlformats.org/presentationml/2006/ole">
            <mc:AlternateContent xmlns:mc="http://schemas.openxmlformats.org/markup-compatibility/2006">
              <mc:Choice xmlns:v="urn:schemas-microsoft-com:vml" Requires="v">
                <p:oleObj spid="_x0000_s86379" name="Visio" r:id="rId4" imgW="5068062" imgH="1401089" progId="Visio.Drawing.11">
                  <p:embed/>
                </p:oleObj>
              </mc:Choice>
              <mc:Fallback>
                <p:oleObj name="Visio" r:id="rId4" imgW="5068062" imgH="1401089"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3641" y="2348880"/>
                        <a:ext cx="5849101" cy="1616199"/>
                      </a:xfrm>
                      <a:prstGeom prst="rect">
                        <a:avLst/>
                      </a:prstGeom>
                      <a:noFill/>
                      <a:extLst/>
                    </p:spPr>
                  </p:pic>
                </p:oleObj>
              </mc:Fallback>
            </mc:AlternateContent>
          </a:graphicData>
        </a:graphic>
      </p:graphicFrame>
      <p:sp>
        <p:nvSpPr>
          <p:cNvPr id="6" name="Прямоугольник 5"/>
          <p:cNvSpPr/>
          <p:nvPr/>
        </p:nvSpPr>
        <p:spPr>
          <a:xfrm>
            <a:off x="734269" y="4221088"/>
            <a:ext cx="8136904" cy="1600438"/>
          </a:xfrm>
          <a:prstGeom prst="rect">
            <a:avLst/>
          </a:prstGeom>
        </p:spPr>
        <p:txBody>
          <a:bodyPr wrap="square">
            <a:spAutoFit/>
          </a:bodyPr>
          <a:lstStyle/>
          <a:p>
            <a:r>
              <a:rPr lang="ru-RU" sz="1400" dirty="0"/>
              <a:t>Функционально АЛУ состоит из двух регистров, сумматора и схем управления.</a:t>
            </a:r>
          </a:p>
          <a:p>
            <a:pPr marL="171450" indent="-171450" algn="just">
              <a:buFont typeface="Wingdings" pitchFamily="2" charset="2"/>
              <a:buChar char="ü"/>
            </a:pPr>
            <a:r>
              <a:rPr lang="ru-RU" sz="1400" u="sng" dirty="0"/>
              <a:t>Сумматор</a:t>
            </a:r>
            <a:r>
              <a:rPr lang="ru-RU" sz="1400" dirty="0"/>
              <a:t> – вычислительная схема, выполняющая процедуру сложения поступающих на ее вход двоичных кодов; сумматор имеет разрядность двойного слова.</a:t>
            </a:r>
          </a:p>
          <a:p>
            <a:pPr marL="171450" indent="-171450" algn="just">
              <a:buFont typeface="Wingdings" pitchFamily="2" charset="2"/>
              <a:buChar char="ü"/>
            </a:pPr>
            <a:r>
              <a:rPr lang="ru-RU" sz="1400" u="sng" dirty="0"/>
              <a:t>Регистры</a:t>
            </a:r>
            <a:r>
              <a:rPr lang="ru-RU" sz="1400" dirty="0"/>
              <a:t> – быстродействующие ячейки памяти различной длины: регистр 1 имеет разрядность двойного слова, а регистр 2 имеет разрядность слова.</a:t>
            </a:r>
          </a:p>
          <a:p>
            <a:pPr marL="171450" indent="-171450" algn="just">
              <a:buFont typeface="Wingdings" pitchFamily="2" charset="2"/>
              <a:buChar char="ü"/>
            </a:pPr>
            <a:r>
              <a:rPr lang="ru-RU" sz="1400" u="sng" dirty="0"/>
              <a:t>Схема управления</a:t>
            </a:r>
            <a:r>
              <a:rPr lang="ru-RU" sz="1400" dirty="0"/>
              <a:t> – принимает по кодовой шине инструкций управляющие сигналы от устройства управления и преобразует их в сигналы для управления работой регистров и сумматора АЛУ</a:t>
            </a:r>
            <a:r>
              <a:rPr lang="ru-RU" sz="1400" dirty="0" smtClean="0"/>
              <a:t>.</a:t>
            </a:r>
            <a:endParaRPr lang="ru-RU" sz="1400" dirty="0"/>
          </a:p>
        </p:txBody>
      </p:sp>
      <p:sp>
        <p:nvSpPr>
          <p:cNvPr id="8" name="Номер слайда 7"/>
          <p:cNvSpPr>
            <a:spLocks noGrp="1"/>
          </p:cNvSpPr>
          <p:nvPr>
            <p:ph type="sldNum" sz="quarter" idx="12"/>
          </p:nvPr>
        </p:nvSpPr>
        <p:spPr>
          <a:xfrm>
            <a:off x="8382000" y="6492875"/>
            <a:ext cx="762000" cy="365125"/>
          </a:xfrm>
        </p:spPr>
        <p:txBody>
          <a:bodyPr/>
          <a:lstStyle/>
          <a:p>
            <a:fld id="{B19B0651-EE4F-4900-A07F-96A6BFA9D0F0}" type="slidenum">
              <a:rPr lang="ru-RU" smtClean="0"/>
              <a:t>50</a:t>
            </a:fld>
            <a:endParaRPr lang="ru-RU" dirty="0"/>
          </a:p>
        </p:txBody>
      </p:sp>
      <p:sp>
        <p:nvSpPr>
          <p:cNvPr id="9"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10" name="Прямая соединительная линия 9"/>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1" name="Заголовок 1"/>
          <p:cNvSpPr txBox="1">
            <a:spLocks/>
          </p:cNvSpPr>
          <p:nvPr/>
        </p:nvSpPr>
        <p:spPr>
          <a:xfrm>
            <a:off x="734269" y="810042"/>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latin typeface="+mn-lt"/>
              </a:rPr>
              <a:t>Арифметико-логическое </a:t>
            </a:r>
            <a:r>
              <a:rPr lang="ru-RU" sz="1800" b="1" u="sng" dirty="0">
                <a:solidFill>
                  <a:schemeClr val="accent1">
                    <a:lumMod val="50000"/>
                  </a:schemeClr>
                </a:solidFill>
                <a:effectLst>
                  <a:outerShdw blurRad="38100" dist="38100" dir="2700000" algn="tl">
                    <a:srgbClr val="000000">
                      <a:alpha val="43137"/>
                    </a:srgbClr>
                  </a:outerShdw>
                </a:effectLst>
                <a:latin typeface="+mn-lt"/>
              </a:rPr>
              <a:t>устройство</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0016198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810042"/>
            <a:ext cx="6781800" cy="314702"/>
          </a:xfrm>
        </p:spPr>
        <p:txBody>
          <a:bodyPr>
            <a:noAutofit/>
          </a:bodyPr>
          <a:lstStyle/>
          <a:p>
            <a:pPr marL="285750" indent="-285750">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latin typeface="+mn-lt"/>
              </a:rPr>
              <a:t>Микропроцессорная </a:t>
            </a:r>
            <a:r>
              <a:rPr lang="ru-RU" sz="1800" b="1" u="sng" dirty="0">
                <a:solidFill>
                  <a:schemeClr val="accent1">
                    <a:lumMod val="50000"/>
                  </a:schemeClr>
                </a:solidFill>
                <a:effectLst>
                  <a:outerShdw blurRad="38100" dist="38100" dir="2700000" algn="tl">
                    <a:srgbClr val="000000">
                      <a:alpha val="43137"/>
                    </a:srgbClr>
                  </a:outerShdw>
                </a:effectLst>
                <a:latin typeface="+mn-lt"/>
              </a:rPr>
              <a:t>память</a:t>
            </a:r>
          </a:p>
        </p:txBody>
      </p:sp>
      <p:sp>
        <p:nvSpPr>
          <p:cNvPr id="4" name="Прямоугольник 3"/>
          <p:cNvSpPr/>
          <p:nvPr/>
        </p:nvSpPr>
        <p:spPr>
          <a:xfrm>
            <a:off x="741141" y="1124744"/>
            <a:ext cx="7632848" cy="1384995"/>
          </a:xfrm>
          <a:prstGeom prst="rect">
            <a:avLst/>
          </a:prstGeom>
        </p:spPr>
        <p:txBody>
          <a:bodyPr wrap="square">
            <a:spAutoFit/>
          </a:bodyPr>
          <a:lstStyle/>
          <a:p>
            <a:pPr lvl="0" algn="just"/>
            <a:r>
              <a:rPr lang="ru-RU" sz="1400" b="1" u="sng" dirty="0">
                <a:effectLst>
                  <a:outerShdw blurRad="38100" dist="38100" dir="2700000" algn="tl">
                    <a:srgbClr val="000000">
                      <a:alpha val="43137"/>
                    </a:srgbClr>
                  </a:outerShdw>
                </a:effectLst>
              </a:rPr>
              <a:t>М</a:t>
            </a:r>
            <a:r>
              <a:rPr lang="ru-RU" sz="1400" b="1" u="sng" dirty="0" smtClean="0">
                <a:effectLst>
                  <a:outerShdw blurRad="38100" dist="38100" dir="2700000" algn="tl">
                    <a:srgbClr val="000000">
                      <a:alpha val="43137"/>
                    </a:srgbClr>
                  </a:outerShdw>
                </a:effectLst>
              </a:rPr>
              <a:t>икропроцессорная </a:t>
            </a:r>
            <a:r>
              <a:rPr lang="ru-RU" sz="1400" b="1" u="sng" dirty="0">
                <a:effectLst>
                  <a:outerShdw blurRad="38100" dist="38100" dir="2700000" algn="tl">
                    <a:srgbClr val="000000">
                      <a:alpha val="43137"/>
                    </a:srgbClr>
                  </a:outerShdw>
                </a:effectLst>
              </a:rPr>
              <a:t>память (МПП) </a:t>
            </a:r>
            <a:r>
              <a:rPr lang="ru-RU" sz="1400" dirty="0"/>
              <a:t>- служит для кратковременного хранения, записи и выдачи информации, непосредственно используемой в вычислениях в ближайшие такты работы машины. МПП строится на регистрах и используется для обеспечения высокого быстродействия машины, ибо основная память (ОП) не всегда обеспечивает скорость записи, поиска и считывания информации, необходимую для эффективной работы быстродействующего микропроцессора. </a:t>
            </a:r>
            <a:endParaRPr lang="ru-RU" sz="1400" dirty="0" smtClean="0"/>
          </a:p>
        </p:txBody>
      </p:sp>
      <p:sp>
        <p:nvSpPr>
          <p:cNvPr id="5" name="Номер слайда 4"/>
          <p:cNvSpPr>
            <a:spLocks noGrp="1"/>
          </p:cNvSpPr>
          <p:nvPr>
            <p:ph type="sldNum" sz="quarter" idx="12"/>
          </p:nvPr>
        </p:nvSpPr>
        <p:spPr>
          <a:xfrm>
            <a:off x="8382000" y="6492875"/>
            <a:ext cx="762000" cy="365125"/>
          </a:xfrm>
        </p:spPr>
        <p:txBody>
          <a:bodyPr/>
          <a:lstStyle/>
          <a:p>
            <a:fld id="{B19B0651-EE4F-4900-A07F-96A6BFA9D0F0}" type="slidenum">
              <a:rPr lang="ru-RU" smtClean="0"/>
              <a:t>51</a:t>
            </a:fld>
            <a:endParaRPr lang="ru-RU" dirty="0"/>
          </a:p>
        </p:txBody>
      </p:sp>
      <p:sp>
        <p:nvSpPr>
          <p:cNvPr id="3" name="Прямоугольник 2"/>
          <p:cNvSpPr/>
          <p:nvPr/>
        </p:nvSpPr>
        <p:spPr>
          <a:xfrm>
            <a:off x="827584" y="2517324"/>
            <a:ext cx="7632848" cy="523220"/>
          </a:xfrm>
          <a:prstGeom prst="rect">
            <a:avLst/>
          </a:prstGeom>
        </p:spPr>
        <p:txBody>
          <a:bodyPr wrap="square">
            <a:spAutoFit/>
          </a:bodyPr>
          <a:lstStyle/>
          <a:p>
            <a:pPr lvl="0" algn="just"/>
            <a:r>
              <a:rPr lang="ru-RU" sz="1400" b="1" u="sng" dirty="0">
                <a:effectLst>
                  <a:outerShdw blurRad="38100" dist="38100" dir="2700000" algn="tl">
                    <a:srgbClr val="000000">
                      <a:alpha val="43137"/>
                    </a:srgbClr>
                  </a:outerShdw>
                </a:effectLst>
              </a:rPr>
              <a:t>Регистры</a:t>
            </a:r>
            <a:r>
              <a:rPr lang="ru-RU" sz="1400" dirty="0"/>
              <a:t> - быстродействующие ячейки памяти различной длины (в отличие от ячеек ОП, имеющих стандартную длину 1 байт и более низкое быстродействие);</a:t>
            </a:r>
          </a:p>
        </p:txBody>
      </p:sp>
      <p:sp>
        <p:nvSpPr>
          <p:cNvPr id="6" name="Прямоугольник 5"/>
          <p:cNvSpPr/>
          <p:nvPr/>
        </p:nvSpPr>
        <p:spPr>
          <a:xfrm>
            <a:off x="880567" y="3040072"/>
            <a:ext cx="7579865" cy="1384995"/>
          </a:xfrm>
          <a:prstGeom prst="rect">
            <a:avLst/>
          </a:prstGeom>
        </p:spPr>
        <p:txBody>
          <a:bodyPr wrap="square">
            <a:spAutoFit/>
          </a:bodyPr>
          <a:lstStyle/>
          <a:p>
            <a:pPr marL="285750" lvl="0" indent="-285750" algn="just">
              <a:buFont typeface="Wingdings" pitchFamily="2" charset="2"/>
              <a:buChar char="q"/>
            </a:pPr>
            <a:r>
              <a:rPr lang="ru-RU" sz="1400" b="1" u="sng" dirty="0" smtClean="0">
                <a:solidFill>
                  <a:schemeClr val="accent1">
                    <a:lumMod val="50000"/>
                  </a:schemeClr>
                </a:solidFill>
              </a:rPr>
              <a:t>Регистры общего назначения (РОН)</a:t>
            </a:r>
            <a:r>
              <a:rPr lang="ru-RU" sz="1400" b="1" dirty="0" smtClean="0"/>
              <a:t> </a:t>
            </a:r>
            <a:r>
              <a:rPr lang="ru-RU" sz="1400" dirty="0" smtClean="0"/>
              <a:t>- </a:t>
            </a:r>
            <a:r>
              <a:rPr lang="ru-RU" sz="1400" dirty="0"/>
              <a:t>п</a:t>
            </a:r>
            <a:r>
              <a:rPr lang="ru-RU" sz="1400" dirty="0" smtClean="0"/>
              <a:t>редставляющие </a:t>
            </a:r>
            <a:r>
              <a:rPr lang="ru-RU" sz="1400" dirty="0"/>
              <a:t>собой часть регистров процессора, использующихся без ограничения в арифметических операциях, но имеющие определенные </a:t>
            </a:r>
            <a:r>
              <a:rPr lang="ru-RU" sz="1400" dirty="0" smtClean="0"/>
              <a:t>ограничения.</a:t>
            </a:r>
          </a:p>
          <a:p>
            <a:pPr lvl="0" algn="just"/>
            <a:endParaRPr lang="ru-RU" sz="1400" b="1" u="sng" dirty="0" smtClean="0">
              <a:solidFill>
                <a:schemeClr val="accent1">
                  <a:lumMod val="50000"/>
                </a:schemeClr>
              </a:solidFill>
            </a:endParaRPr>
          </a:p>
          <a:p>
            <a:pPr marL="285750" lvl="0" indent="-285750" algn="just">
              <a:buFont typeface="Wingdings" pitchFamily="2" charset="2"/>
              <a:buChar char="q"/>
            </a:pPr>
            <a:r>
              <a:rPr lang="ru-RU" sz="1400" b="1" u="sng" dirty="0" smtClean="0">
                <a:solidFill>
                  <a:schemeClr val="accent1">
                    <a:lumMod val="50000"/>
                  </a:schemeClr>
                </a:solidFill>
              </a:rPr>
              <a:t>Регистры специального назначения (РСП)</a:t>
            </a:r>
            <a:r>
              <a:rPr lang="ru-RU" sz="1400" dirty="0" smtClean="0"/>
              <a:t> - содержат </a:t>
            </a:r>
            <a:r>
              <a:rPr lang="ru-RU" sz="1400" dirty="0"/>
              <a:t>данные, необходимые для работы процессора </a:t>
            </a:r>
            <a:r>
              <a:rPr lang="ru-RU" sz="1400" dirty="0" smtClean="0"/>
              <a:t>- </a:t>
            </a:r>
            <a:r>
              <a:rPr lang="ru-RU" sz="1400" dirty="0"/>
              <a:t>смещения базовых таблиц, уровни </a:t>
            </a:r>
            <a:r>
              <a:rPr lang="ru-RU" sz="1400" dirty="0" smtClean="0"/>
              <a:t>доступа.</a:t>
            </a:r>
            <a:endParaRPr lang="ru-RU" sz="1400" dirty="0">
              <a:solidFill>
                <a:schemeClr val="accent1">
                  <a:lumMod val="50000"/>
                </a:schemeClr>
              </a:solidFill>
            </a:endParaRPr>
          </a:p>
        </p:txBody>
      </p:sp>
      <p:sp>
        <p:nvSpPr>
          <p:cNvPr id="7"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8" name="Прямая соединительная линия 7"/>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9" name="Нижний колонтитул 8"/>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18731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196752"/>
            <a:ext cx="7632848" cy="2677656"/>
          </a:xfrm>
          <a:prstGeom prst="rect">
            <a:avLst/>
          </a:prstGeom>
        </p:spPr>
        <p:txBody>
          <a:bodyPr wrap="square">
            <a:spAutoFit/>
          </a:bodyPr>
          <a:lstStyle/>
          <a:p>
            <a:pPr marL="285750" lvl="0" indent="-285750" algn="just">
              <a:buFont typeface="Wingdings" pitchFamily="2" charset="2"/>
              <a:buChar char="Ø"/>
            </a:pPr>
            <a:r>
              <a:rPr lang="ru-RU" sz="1400" b="1" u="sng" dirty="0">
                <a:solidFill>
                  <a:schemeClr val="accent1">
                    <a:lumMod val="50000"/>
                  </a:schemeClr>
                </a:solidFill>
                <a:effectLst>
                  <a:outerShdw blurRad="38100" dist="38100" dir="2700000" algn="tl">
                    <a:srgbClr val="000000">
                      <a:alpha val="43137"/>
                    </a:srgbClr>
                  </a:outerShdw>
                </a:effectLst>
              </a:rPr>
              <a:t>И</a:t>
            </a:r>
            <a:r>
              <a:rPr lang="ru-RU" sz="1400" b="1" u="sng" dirty="0" smtClean="0">
                <a:solidFill>
                  <a:schemeClr val="accent1">
                    <a:lumMod val="50000"/>
                  </a:schemeClr>
                </a:solidFill>
                <a:effectLst>
                  <a:outerShdw blurRad="38100" dist="38100" dir="2700000" algn="tl">
                    <a:srgbClr val="000000">
                      <a:alpha val="43137"/>
                    </a:srgbClr>
                  </a:outerShdw>
                </a:effectLst>
              </a:rPr>
              <a:t>нтерфейсная </a:t>
            </a:r>
            <a:r>
              <a:rPr lang="ru-RU" sz="1400" b="1" u="sng" dirty="0">
                <a:solidFill>
                  <a:schemeClr val="accent1">
                    <a:lumMod val="50000"/>
                  </a:schemeClr>
                </a:solidFill>
                <a:effectLst>
                  <a:outerShdw blurRad="38100" dist="38100" dir="2700000" algn="tl">
                    <a:srgbClr val="000000">
                      <a:alpha val="43137"/>
                    </a:srgbClr>
                  </a:outerShdw>
                </a:effectLst>
              </a:rPr>
              <a:t>система микропроцессора </a:t>
            </a:r>
            <a:endParaRPr lang="en-US" sz="1400" b="1" u="sng" dirty="0" smtClean="0">
              <a:solidFill>
                <a:schemeClr val="accent1">
                  <a:lumMod val="50000"/>
                </a:schemeClr>
              </a:solidFill>
              <a:effectLst>
                <a:outerShdw blurRad="38100" dist="38100" dir="2700000" algn="tl">
                  <a:srgbClr val="000000">
                    <a:alpha val="43137"/>
                  </a:srgbClr>
                </a:outerShdw>
              </a:effectLst>
            </a:endParaRPr>
          </a:p>
          <a:p>
            <a:pPr algn="just"/>
            <a:r>
              <a:rPr lang="ru-RU" sz="1400" i="1" dirty="0"/>
              <a:t>Интерфейсная система микропроцессора </a:t>
            </a:r>
            <a:r>
              <a:rPr lang="ru-RU" sz="1400" i="1" dirty="0" smtClean="0"/>
              <a:t> - </a:t>
            </a:r>
            <a:r>
              <a:rPr lang="ru-RU" sz="1400" dirty="0" smtClean="0"/>
              <a:t>Реализует </a:t>
            </a:r>
            <a:r>
              <a:rPr lang="ru-RU" sz="1400" dirty="0"/>
              <a:t>сопряжение и связь с другими устройствами ПК; включает в себя внутренний интерфейс МП, буферные запоминающие регистры и схемы управления портами ввода-вывода (ПВВ) и системной шиной. </a:t>
            </a:r>
            <a:endParaRPr lang="ru-RU" sz="1400" dirty="0" smtClean="0"/>
          </a:p>
          <a:p>
            <a:pPr lvl="0" algn="just"/>
            <a:endParaRPr lang="ru-RU" sz="1400" b="1" dirty="0" smtClean="0">
              <a:effectLst>
                <a:outerShdw blurRad="38100" dist="38100" dir="2700000" algn="tl">
                  <a:srgbClr val="000000">
                    <a:alpha val="43137"/>
                  </a:srgbClr>
                </a:outerShdw>
              </a:effectLst>
            </a:endParaRPr>
          </a:p>
          <a:p>
            <a:pPr marL="285750" lvl="0" indent="-285750" algn="just">
              <a:buFont typeface="Wingdings" pitchFamily="2" charset="2"/>
              <a:buChar char="Ø"/>
            </a:pPr>
            <a:r>
              <a:rPr lang="ru-RU" sz="1400" b="1" u="sng" dirty="0" smtClean="0">
                <a:solidFill>
                  <a:schemeClr val="accent1">
                    <a:lumMod val="50000"/>
                  </a:schemeClr>
                </a:solidFill>
                <a:effectLst>
                  <a:outerShdw blurRad="38100" dist="38100" dir="2700000" algn="tl">
                    <a:srgbClr val="000000">
                      <a:alpha val="43137"/>
                    </a:srgbClr>
                  </a:outerShdw>
                </a:effectLst>
              </a:rPr>
              <a:t>Интерфейс </a:t>
            </a:r>
            <a:r>
              <a:rPr lang="ru-RU" sz="1400" b="1" u="sng" dirty="0">
                <a:solidFill>
                  <a:schemeClr val="accent1">
                    <a:lumMod val="50000"/>
                  </a:schemeClr>
                </a:solidFill>
                <a:effectLst>
                  <a:outerShdw blurRad="38100" dist="38100" dir="2700000" algn="tl">
                    <a:srgbClr val="000000">
                      <a:alpha val="43137"/>
                    </a:srgbClr>
                  </a:outerShdw>
                </a:effectLst>
              </a:rPr>
              <a:t>(</a:t>
            </a:r>
            <a:r>
              <a:rPr lang="ru-RU" sz="1400" b="1" u="sng" dirty="0" err="1">
                <a:solidFill>
                  <a:schemeClr val="accent1">
                    <a:lumMod val="50000"/>
                  </a:schemeClr>
                </a:solidFill>
                <a:effectLst>
                  <a:outerShdw blurRad="38100" dist="38100" dir="2700000" algn="tl">
                    <a:srgbClr val="000000">
                      <a:alpha val="43137"/>
                    </a:srgbClr>
                  </a:outerShdw>
                </a:effectLst>
              </a:rPr>
              <a:t>interface</a:t>
            </a:r>
            <a:r>
              <a:rPr lang="ru-RU" sz="1400" b="1" u="sng" dirty="0">
                <a:solidFill>
                  <a:schemeClr val="accent1">
                    <a:lumMod val="50000"/>
                  </a:schemeClr>
                </a:solidFill>
                <a:effectLst>
                  <a:outerShdw blurRad="38100" dist="38100" dir="2700000" algn="tl">
                    <a:srgbClr val="000000">
                      <a:alpha val="43137"/>
                    </a:srgbClr>
                  </a:outerShdw>
                </a:effectLst>
              </a:rPr>
              <a:t>) </a:t>
            </a:r>
            <a:endParaRPr lang="ru-RU" sz="1400" u="sng" dirty="0" smtClean="0">
              <a:solidFill>
                <a:schemeClr val="accent1">
                  <a:lumMod val="50000"/>
                </a:schemeClr>
              </a:solidFill>
            </a:endParaRPr>
          </a:p>
          <a:p>
            <a:pPr lvl="0" algn="just"/>
            <a:r>
              <a:rPr lang="ru-RU" sz="1400" i="1" dirty="0"/>
              <a:t>Интерфейс</a:t>
            </a:r>
            <a:r>
              <a:rPr lang="ru-RU" sz="1400" dirty="0"/>
              <a:t> </a:t>
            </a:r>
            <a:r>
              <a:rPr lang="ru-RU" sz="1400" dirty="0" smtClean="0"/>
              <a:t>- Совокупность </a:t>
            </a:r>
            <a:r>
              <a:rPr lang="ru-RU" sz="1400" dirty="0"/>
              <a:t>средств сопряжения и связи устройств компьютера, обеспечивающая их эффективное взаимодействие. </a:t>
            </a:r>
            <a:endParaRPr lang="ru-RU" sz="1400" dirty="0" smtClean="0"/>
          </a:p>
          <a:p>
            <a:pPr lvl="0" algn="just"/>
            <a:endParaRPr lang="ru-RU" sz="1400" b="1" dirty="0" smtClean="0">
              <a:effectLst>
                <a:outerShdw blurRad="38100" dist="38100" dir="2700000" algn="tl">
                  <a:srgbClr val="000000">
                    <a:alpha val="43137"/>
                  </a:srgbClr>
                </a:outerShdw>
              </a:effectLst>
            </a:endParaRPr>
          </a:p>
          <a:p>
            <a:pPr marL="285750" lvl="0" indent="-285750" algn="just">
              <a:buFont typeface="Wingdings" pitchFamily="2" charset="2"/>
              <a:buChar char="Ø"/>
            </a:pPr>
            <a:r>
              <a:rPr lang="ru-RU" sz="1400" b="1" u="sng" dirty="0" smtClean="0">
                <a:solidFill>
                  <a:schemeClr val="accent1">
                    <a:lumMod val="50000"/>
                  </a:schemeClr>
                </a:solidFill>
                <a:effectLst>
                  <a:outerShdw blurRad="38100" dist="38100" dir="2700000" algn="tl">
                    <a:srgbClr val="000000">
                      <a:alpha val="43137"/>
                    </a:srgbClr>
                  </a:outerShdw>
                </a:effectLst>
              </a:rPr>
              <a:t>Порт </a:t>
            </a:r>
            <a:r>
              <a:rPr lang="ru-RU" sz="1400" b="1" u="sng" dirty="0">
                <a:solidFill>
                  <a:schemeClr val="accent1">
                    <a:lumMod val="50000"/>
                  </a:schemeClr>
                </a:solidFill>
                <a:effectLst>
                  <a:outerShdw blurRad="38100" dist="38100" dir="2700000" algn="tl">
                    <a:srgbClr val="000000">
                      <a:alpha val="43137"/>
                    </a:srgbClr>
                  </a:outerShdw>
                </a:effectLst>
              </a:rPr>
              <a:t>ввода-вывода (I/O ≈ </a:t>
            </a:r>
            <a:r>
              <a:rPr lang="ru-RU" sz="1400" b="1" u="sng" dirty="0" err="1">
                <a:solidFill>
                  <a:schemeClr val="accent1">
                    <a:lumMod val="50000"/>
                  </a:schemeClr>
                </a:solidFill>
                <a:effectLst>
                  <a:outerShdw blurRad="38100" dist="38100" dir="2700000" algn="tl">
                    <a:srgbClr val="000000">
                      <a:alpha val="43137"/>
                    </a:srgbClr>
                  </a:outerShdw>
                </a:effectLst>
              </a:rPr>
              <a:t>Input</a:t>
            </a:r>
            <a:r>
              <a:rPr lang="ru-RU" sz="1400" b="1" u="sng" dirty="0">
                <a:solidFill>
                  <a:schemeClr val="accent1">
                    <a:lumMod val="50000"/>
                  </a:schemeClr>
                </a:solidFill>
                <a:effectLst>
                  <a:outerShdw blurRad="38100" dist="38100" dir="2700000" algn="tl">
                    <a:srgbClr val="000000">
                      <a:alpha val="43137"/>
                    </a:srgbClr>
                  </a:outerShdw>
                </a:effectLst>
              </a:rPr>
              <a:t>/</a:t>
            </a:r>
            <a:r>
              <a:rPr lang="ru-RU" sz="1400" b="1" u="sng" dirty="0" err="1">
                <a:solidFill>
                  <a:schemeClr val="accent1">
                    <a:lumMod val="50000"/>
                  </a:schemeClr>
                </a:solidFill>
                <a:effectLst>
                  <a:outerShdw blurRad="38100" dist="38100" dir="2700000" algn="tl">
                    <a:srgbClr val="000000">
                      <a:alpha val="43137"/>
                    </a:srgbClr>
                  </a:outerShdw>
                </a:effectLst>
              </a:rPr>
              <a:t>Output</a:t>
            </a:r>
            <a:r>
              <a:rPr lang="ru-RU" sz="1400" b="1" u="sng" dirty="0">
                <a:solidFill>
                  <a:schemeClr val="accent1">
                    <a:lumMod val="50000"/>
                  </a:schemeClr>
                </a:solidFill>
                <a:effectLst>
                  <a:outerShdw blurRad="38100" dist="38100" dir="2700000" algn="tl">
                    <a:srgbClr val="000000">
                      <a:alpha val="43137"/>
                    </a:srgbClr>
                  </a:outerShdw>
                </a:effectLst>
              </a:rPr>
              <a:t> </a:t>
            </a:r>
            <a:r>
              <a:rPr lang="ru-RU" sz="1400" b="1" u="sng" dirty="0" err="1">
                <a:solidFill>
                  <a:schemeClr val="accent1">
                    <a:lumMod val="50000"/>
                  </a:schemeClr>
                </a:solidFill>
                <a:effectLst>
                  <a:outerShdw blurRad="38100" dist="38100" dir="2700000" algn="tl">
                    <a:srgbClr val="000000">
                      <a:alpha val="43137"/>
                    </a:srgbClr>
                  </a:outerShdw>
                </a:effectLst>
              </a:rPr>
              <a:t>port</a:t>
            </a:r>
            <a:r>
              <a:rPr lang="ru-RU" sz="1400" b="1" u="sng" dirty="0" smtClean="0">
                <a:solidFill>
                  <a:schemeClr val="accent1">
                    <a:lumMod val="50000"/>
                  </a:schemeClr>
                </a:solidFill>
                <a:effectLst>
                  <a:outerShdw blurRad="38100" dist="38100" dir="2700000" algn="tl">
                    <a:srgbClr val="000000">
                      <a:alpha val="43137"/>
                    </a:srgbClr>
                  </a:outerShdw>
                </a:effectLst>
              </a:rPr>
              <a:t>)</a:t>
            </a:r>
            <a:endParaRPr lang="ru-RU" sz="1400" u="sng" dirty="0">
              <a:solidFill>
                <a:schemeClr val="accent1">
                  <a:lumMod val="50000"/>
                </a:schemeClr>
              </a:solidFill>
              <a:effectLst>
                <a:outerShdw blurRad="38100" dist="38100" dir="2700000" algn="tl">
                  <a:srgbClr val="000000">
                    <a:alpha val="43137"/>
                  </a:srgbClr>
                </a:outerShdw>
              </a:effectLst>
            </a:endParaRPr>
          </a:p>
          <a:p>
            <a:pPr lvl="0" algn="just"/>
            <a:r>
              <a:rPr lang="ru-RU" sz="1400" i="1" dirty="0"/>
              <a:t>Порт ввода-вывода </a:t>
            </a:r>
            <a:r>
              <a:rPr lang="ru-RU" sz="1400" dirty="0" smtClean="0"/>
              <a:t>- аппаратура </a:t>
            </a:r>
            <a:r>
              <a:rPr lang="ru-RU" sz="1400" dirty="0"/>
              <a:t>сопряжения, позволяющая подключить к микропроцессору другое устройство ПК. </a:t>
            </a:r>
          </a:p>
        </p:txBody>
      </p:sp>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52</a:t>
            </a:fld>
            <a:endParaRPr lang="ru-RU"/>
          </a:p>
        </p:txBody>
      </p:sp>
      <p:sp>
        <p:nvSpPr>
          <p:cNvPr id="5" name="Заголовок 1"/>
          <p:cNvSpPr txBox="1">
            <a:spLocks/>
          </p:cNvSpPr>
          <p:nvPr/>
        </p:nvSpPr>
        <p:spPr>
          <a:xfrm>
            <a:off x="755577" y="810042"/>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Интерфейсная система микропроцессора</a:t>
            </a:r>
          </a:p>
        </p:txBody>
      </p:sp>
      <p:sp>
        <p:nvSpPr>
          <p:cNvPr id="7"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8" name="Прямая соединительная линия 7"/>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0436183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178749"/>
            <a:ext cx="7344816" cy="954107"/>
          </a:xfrm>
          <a:prstGeom prst="rect">
            <a:avLst/>
          </a:prstGeom>
        </p:spPr>
        <p:txBody>
          <a:bodyPr wrap="square">
            <a:spAutoFit/>
          </a:bodyPr>
          <a:lstStyle/>
          <a:p>
            <a:pPr lvl="0" algn="just"/>
            <a:r>
              <a:rPr lang="ru-RU" sz="1400" b="1" u="sng" dirty="0">
                <a:effectLst>
                  <a:outerShdw blurRad="38100" dist="38100" dir="2700000" algn="tl">
                    <a:srgbClr val="000000">
                      <a:alpha val="43137"/>
                    </a:srgbClr>
                  </a:outerShdw>
                </a:effectLst>
              </a:rPr>
              <a:t>Генератор тактовых </a:t>
            </a:r>
            <a:r>
              <a:rPr lang="ru-RU" sz="1400" b="1" u="sng" dirty="0" smtClean="0">
                <a:effectLst>
                  <a:outerShdw blurRad="38100" dist="38100" dir="2700000" algn="tl">
                    <a:srgbClr val="000000">
                      <a:alpha val="43137"/>
                    </a:srgbClr>
                  </a:outerShdw>
                </a:effectLst>
              </a:rPr>
              <a:t>импульсов</a:t>
            </a:r>
            <a:r>
              <a:rPr lang="ru-RU" sz="1400" dirty="0" smtClean="0"/>
              <a:t> - </a:t>
            </a:r>
            <a:r>
              <a:rPr lang="ru-RU" sz="1400" dirty="0"/>
              <a:t>генерирует последовательность электрических импульсов; частота генерируемых импульсов определяет тактовую частоту машины. Промежуток времени между соседними импульсами определяет время одного такта работы машины или просто такт работы машины</a:t>
            </a:r>
            <a:r>
              <a:rPr lang="ru-RU" sz="1400" dirty="0" smtClean="0"/>
              <a:t>.</a:t>
            </a:r>
          </a:p>
        </p:txBody>
      </p:sp>
      <p:sp>
        <p:nvSpPr>
          <p:cNvPr id="5" name="Номер слайда 4"/>
          <p:cNvSpPr>
            <a:spLocks noGrp="1"/>
          </p:cNvSpPr>
          <p:nvPr>
            <p:ph type="sldNum" sz="quarter" idx="12"/>
          </p:nvPr>
        </p:nvSpPr>
        <p:spPr>
          <a:xfrm>
            <a:off x="8382000" y="6513175"/>
            <a:ext cx="762000" cy="365125"/>
          </a:xfrm>
        </p:spPr>
        <p:txBody>
          <a:bodyPr/>
          <a:lstStyle/>
          <a:p>
            <a:fld id="{B19B0651-EE4F-4900-A07F-96A6BFA9D0F0}" type="slidenum">
              <a:rPr lang="ru-RU" smtClean="0"/>
              <a:t>53</a:t>
            </a:fld>
            <a:endParaRPr lang="ru-RU" dirty="0"/>
          </a:p>
        </p:txBody>
      </p:sp>
      <p:sp>
        <p:nvSpPr>
          <p:cNvPr id="6" name="Заголовок 1"/>
          <p:cNvSpPr txBox="1">
            <a:spLocks/>
          </p:cNvSpPr>
          <p:nvPr/>
        </p:nvSpPr>
        <p:spPr>
          <a:xfrm>
            <a:off x="755577" y="810042"/>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Генератор тактовых импульсов</a:t>
            </a:r>
          </a:p>
        </p:txBody>
      </p:sp>
      <p:sp>
        <p:nvSpPr>
          <p:cNvPr id="7"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8" name="Прямая соединительная линия 7"/>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577" y="5373216"/>
            <a:ext cx="1067419" cy="797755"/>
          </a:xfrm>
          <a:prstGeom prst="rect">
            <a:avLst/>
          </a:prstGeom>
          <a:ln>
            <a:noFill/>
          </a:ln>
          <a:effectLst>
            <a:softEdge rad="112500"/>
          </a:effectLst>
        </p:spPr>
      </p:pic>
      <p:pic>
        <p:nvPicPr>
          <p:cNvPr id="54274" name="Picture 2" descr="Последовательно включенные резисторы"/>
          <p:cNvPicPr>
            <a:picLocks noChangeAspect="1" noChangeArrowheads="1"/>
          </p:cNvPicPr>
          <p:nvPr/>
        </p:nvPicPr>
        <p:blipFill rotWithShape="1">
          <a:blip r:embed="rId4">
            <a:extLst>
              <a:ext uri="{28A0092B-C50C-407E-A947-70E740481C1C}">
                <a14:useLocalDpi xmlns:a14="http://schemas.microsoft.com/office/drawing/2010/main" val="0"/>
              </a:ext>
            </a:extLst>
          </a:blip>
          <a:srcRect l="15135" r="53641"/>
          <a:stretch/>
        </p:blipFill>
        <p:spPr bwMode="auto">
          <a:xfrm>
            <a:off x="1880146" y="5439868"/>
            <a:ext cx="647700" cy="6644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4276" name="Picture 4" descr="http://upload.wikimedia.org/wikipedia/commons/thumb/8/8d/Schwingquarz-im-R%C3%B6hrenformat.JPG/220px-Schwingquarz-im-R%C3%B6hrenformat.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2527845" y="5439868"/>
            <a:ext cx="447031" cy="664450"/>
          </a:xfrm>
          <a:prstGeom prst="rect">
            <a:avLst/>
          </a:prstGeom>
          <a:noFill/>
          <a:extLst>
            <a:ext uri="{909E8E84-426E-40DD-AFC4-6F175D3DCCD1}">
              <a14:hiddenFill xmlns:a14="http://schemas.microsoft.com/office/drawing/2010/main">
                <a:solidFill>
                  <a:srgbClr val="FFFFFF"/>
                </a:solidFill>
              </a14:hiddenFill>
            </a:ext>
          </a:extLst>
        </p:spPr>
      </p:pic>
      <p:pic>
        <p:nvPicPr>
          <p:cNvPr id="54278" name="Picture 6" descr="http://t3.gstatic.com/images?q=tbn:ANd9GcTpcj1HJetGi349aqFE1DYNK62pZAif7ikNbz1B-pb772_s7lTB0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39878" y="2780928"/>
            <a:ext cx="2790825" cy="1638300"/>
          </a:xfrm>
          <a:prstGeom prst="rect">
            <a:avLst/>
          </a:prstGeom>
          <a:noFill/>
          <a:extLst>
            <a:ext uri="{909E8E84-426E-40DD-AFC4-6F175D3DCCD1}">
              <a14:hiddenFill xmlns:a14="http://schemas.microsoft.com/office/drawing/2010/main">
                <a:solidFill>
                  <a:srgbClr val="FFFFFF"/>
                </a:solidFill>
              </a14:hiddenFill>
            </a:ext>
          </a:extLst>
        </p:spPr>
      </p:pic>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1532671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153716"/>
            <a:ext cx="7344816" cy="4185761"/>
          </a:xfrm>
          <a:prstGeom prst="rect">
            <a:avLst/>
          </a:prstGeom>
        </p:spPr>
        <p:txBody>
          <a:bodyPr wrap="square">
            <a:spAutoFit/>
          </a:bodyPr>
          <a:lstStyle/>
          <a:p>
            <a:pPr lvl="0" algn="just"/>
            <a:r>
              <a:rPr lang="ru-RU" sz="1400" b="1" dirty="0">
                <a:effectLst>
                  <a:outerShdw blurRad="38100" dist="38100" dir="2700000" algn="tl">
                    <a:srgbClr val="000000">
                      <a:alpha val="43137"/>
                    </a:srgbClr>
                  </a:outerShdw>
                </a:effectLst>
              </a:rPr>
              <a:t>Системная </a:t>
            </a:r>
            <a:r>
              <a:rPr lang="ru-RU" sz="1400" b="1" dirty="0" smtClean="0">
                <a:effectLst>
                  <a:outerShdw blurRad="38100" dist="38100" dir="2700000" algn="tl">
                    <a:srgbClr val="000000">
                      <a:alpha val="43137"/>
                    </a:srgbClr>
                  </a:outerShdw>
                </a:effectLst>
              </a:rPr>
              <a:t>шина </a:t>
            </a:r>
            <a:r>
              <a:rPr lang="ru-RU" sz="1400" dirty="0" smtClean="0"/>
              <a:t>- это </a:t>
            </a:r>
            <a:r>
              <a:rPr lang="ru-RU" sz="1400" dirty="0"/>
              <a:t>основная интерфейсная система компьютера, обеспечивающая сопряжение и связь всех его устройств между собой. </a:t>
            </a:r>
            <a:endParaRPr lang="ru-RU" sz="1400" dirty="0" smtClean="0"/>
          </a:p>
          <a:p>
            <a:pPr lvl="0" algn="just"/>
            <a:endParaRPr lang="ru-RU" sz="1400" dirty="0" smtClean="0"/>
          </a:p>
          <a:p>
            <a:pPr lvl="0" algn="just"/>
            <a:r>
              <a:rPr lang="ru-RU" sz="1400" dirty="0" smtClean="0"/>
              <a:t>Системная </a:t>
            </a:r>
            <a:r>
              <a:rPr lang="ru-RU" sz="1400" dirty="0"/>
              <a:t>шина включает в </a:t>
            </a:r>
            <a:r>
              <a:rPr lang="ru-RU" sz="1400" dirty="0" smtClean="0"/>
              <a:t>себя:</a:t>
            </a:r>
            <a:endParaRPr lang="ru-RU" sz="2800" dirty="0"/>
          </a:p>
          <a:p>
            <a:pPr marL="285750" lvl="0" indent="-285750" algn="just">
              <a:buFont typeface="Wingdings" pitchFamily="2" charset="2"/>
              <a:buChar char="ü"/>
            </a:pPr>
            <a:r>
              <a:rPr lang="ru-RU" sz="1400" b="1" dirty="0" smtClean="0"/>
              <a:t>кодовую </a:t>
            </a:r>
            <a:r>
              <a:rPr lang="ru-RU" sz="1400" b="1" dirty="0"/>
              <a:t>шину данных (КШД)</a:t>
            </a:r>
            <a:r>
              <a:rPr lang="ru-RU" sz="1400" dirty="0"/>
              <a:t>, содержащую провода и схемы сопряжения для параллельной передачи всех разрядов числового кода (машинного слова) </a:t>
            </a:r>
            <a:r>
              <a:rPr lang="ru-RU" sz="1400" dirty="0" smtClean="0"/>
              <a:t>операнда;</a:t>
            </a:r>
          </a:p>
          <a:p>
            <a:pPr marL="285750" lvl="0" indent="-285750" algn="just">
              <a:buFont typeface="Wingdings" pitchFamily="2" charset="2"/>
              <a:buChar char="ü"/>
            </a:pPr>
            <a:r>
              <a:rPr lang="ru-RU" sz="1400" b="1" dirty="0" smtClean="0"/>
              <a:t>кодовую </a:t>
            </a:r>
            <a:r>
              <a:rPr lang="ru-RU" sz="1400" b="1" dirty="0"/>
              <a:t>шину адреса (КША)</a:t>
            </a:r>
            <a:r>
              <a:rPr lang="ru-RU" sz="1400" dirty="0"/>
              <a:t>, включающую провода и схемы сопряжения для параллельной передачи всех разрядов кода адреса ячейки основной памяти или порта ввода-вывода внешнего </a:t>
            </a:r>
            <a:r>
              <a:rPr lang="ru-RU" sz="1400" dirty="0" smtClean="0"/>
              <a:t>устройства;</a:t>
            </a:r>
            <a:endParaRPr lang="ru-RU" sz="2800" dirty="0"/>
          </a:p>
          <a:p>
            <a:pPr marL="285750" lvl="0" indent="-285750" algn="just">
              <a:buFont typeface="Wingdings" pitchFamily="2" charset="2"/>
              <a:buChar char="ü"/>
            </a:pPr>
            <a:r>
              <a:rPr lang="ru-RU" sz="1400" b="1" dirty="0" smtClean="0"/>
              <a:t>кодовую </a:t>
            </a:r>
            <a:r>
              <a:rPr lang="ru-RU" sz="1400" b="1" dirty="0"/>
              <a:t>шину инструкций (КШИ)</a:t>
            </a:r>
            <a:r>
              <a:rPr lang="ru-RU" sz="1400" dirty="0"/>
              <a:t>, содержащую провода и схемы сопряжения для передачи инструкций (управляющих сигналов, импульсов) во все блоки </a:t>
            </a:r>
            <a:r>
              <a:rPr lang="ru-RU" sz="1400" dirty="0" smtClean="0"/>
              <a:t>машины;</a:t>
            </a:r>
            <a:endParaRPr lang="ru-RU" sz="2800" dirty="0"/>
          </a:p>
          <a:p>
            <a:pPr marL="285750" lvl="0" indent="-285750" algn="just">
              <a:buFont typeface="Wingdings" pitchFamily="2" charset="2"/>
              <a:buChar char="ü"/>
            </a:pPr>
            <a:r>
              <a:rPr lang="ru-RU" sz="1400" b="1" dirty="0" smtClean="0"/>
              <a:t>шину питания (ШП)</a:t>
            </a:r>
            <a:r>
              <a:rPr lang="ru-RU" sz="1400" dirty="0" smtClean="0"/>
              <a:t>, </a:t>
            </a:r>
            <a:r>
              <a:rPr lang="ru-RU" sz="1400" dirty="0"/>
              <a:t>имеющую провода и схемы сопряжения для подключения блоков ПК к системе энергопитания. </a:t>
            </a:r>
            <a:endParaRPr lang="ru-RU" sz="1400" dirty="0" smtClean="0"/>
          </a:p>
          <a:p>
            <a:endParaRPr lang="ru-RU" sz="1400" dirty="0" smtClean="0"/>
          </a:p>
          <a:p>
            <a:r>
              <a:rPr lang="ru-RU" sz="1400" dirty="0" smtClean="0"/>
              <a:t>Системная </a:t>
            </a:r>
            <a:r>
              <a:rPr lang="ru-RU" sz="1400" dirty="0"/>
              <a:t>шина обеспечивает три направления передачи </a:t>
            </a:r>
            <a:r>
              <a:rPr lang="ru-RU" sz="1400" dirty="0" smtClean="0"/>
              <a:t>информации:</a:t>
            </a:r>
          </a:p>
          <a:p>
            <a:pPr marL="285750" indent="-285750">
              <a:buFont typeface="Arial" pitchFamily="34" charset="0"/>
              <a:buChar char="•"/>
            </a:pPr>
            <a:r>
              <a:rPr lang="ru-RU" sz="1400" dirty="0" smtClean="0"/>
              <a:t>между </a:t>
            </a:r>
            <a:r>
              <a:rPr lang="ru-RU" sz="1400" dirty="0"/>
              <a:t>микропроцессором и основной </a:t>
            </a:r>
            <a:r>
              <a:rPr lang="ru-RU" sz="1400" dirty="0" smtClean="0"/>
              <a:t>памятью;</a:t>
            </a:r>
          </a:p>
          <a:p>
            <a:pPr marL="285750" indent="-285750">
              <a:buFont typeface="Arial" pitchFamily="34" charset="0"/>
              <a:buChar char="•"/>
            </a:pPr>
            <a:r>
              <a:rPr lang="ru-RU" sz="1400" dirty="0" smtClean="0"/>
              <a:t>между </a:t>
            </a:r>
            <a:r>
              <a:rPr lang="ru-RU" sz="1400" dirty="0"/>
              <a:t>микропроцессором и портами ввода-вывода внешних </a:t>
            </a:r>
            <a:r>
              <a:rPr lang="ru-RU" sz="1400" dirty="0" smtClean="0"/>
              <a:t>устройств;</a:t>
            </a:r>
          </a:p>
          <a:p>
            <a:pPr marL="285750" indent="-285750">
              <a:buFont typeface="Arial" pitchFamily="34" charset="0"/>
              <a:buChar char="•"/>
            </a:pPr>
            <a:r>
              <a:rPr lang="ru-RU" sz="1400" dirty="0" smtClean="0"/>
              <a:t>между </a:t>
            </a:r>
            <a:r>
              <a:rPr lang="ru-RU" sz="1400" dirty="0"/>
              <a:t>основной памятью и портами ввода-вывода внешних устройств (в режиме прямого доступа к памяти).</a:t>
            </a:r>
            <a:endParaRPr lang="ru-RU" sz="2800" dirty="0"/>
          </a:p>
        </p:txBody>
      </p:sp>
      <p:sp>
        <p:nvSpPr>
          <p:cNvPr id="6" name="Номер слайда 5"/>
          <p:cNvSpPr>
            <a:spLocks noGrp="1"/>
          </p:cNvSpPr>
          <p:nvPr>
            <p:ph type="sldNum" sz="quarter" idx="12"/>
          </p:nvPr>
        </p:nvSpPr>
        <p:spPr>
          <a:xfrm>
            <a:off x="8379555" y="6521801"/>
            <a:ext cx="762000" cy="365125"/>
          </a:xfrm>
        </p:spPr>
        <p:txBody>
          <a:bodyPr/>
          <a:lstStyle/>
          <a:p>
            <a:fld id="{B19B0651-EE4F-4900-A07F-96A6BFA9D0F0}" type="slidenum">
              <a:rPr lang="ru-RU" smtClean="0"/>
              <a:t>54</a:t>
            </a:fld>
            <a:endParaRPr lang="ru-RU" dirty="0"/>
          </a:p>
        </p:txBody>
      </p:sp>
      <p:sp>
        <p:nvSpPr>
          <p:cNvPr id="5" name="Заголовок 1"/>
          <p:cNvSpPr txBox="1">
            <a:spLocks/>
          </p:cNvSpPr>
          <p:nvPr/>
        </p:nvSpPr>
        <p:spPr>
          <a:xfrm>
            <a:off x="755577" y="810042"/>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Системная шина</a:t>
            </a:r>
          </a:p>
        </p:txBody>
      </p:sp>
      <p:sp>
        <p:nvSpPr>
          <p:cNvPr id="7"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8" name="Прямая соединительная линия 7"/>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551248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55</a:t>
            </a:fld>
            <a:endParaRPr lang="ru-RU" dirty="0"/>
          </a:p>
        </p:txBody>
      </p:sp>
      <p:sp>
        <p:nvSpPr>
          <p:cNvPr id="5" name="TextBox 4"/>
          <p:cNvSpPr txBox="1"/>
          <p:nvPr/>
        </p:nvSpPr>
        <p:spPr>
          <a:xfrm>
            <a:off x="938207" y="3405589"/>
            <a:ext cx="7488832" cy="1477328"/>
          </a:xfrm>
          <a:prstGeom prst="rect">
            <a:avLst/>
          </a:prstGeom>
          <a:noFill/>
        </p:spPr>
        <p:txBody>
          <a:bodyPr wrap="square" rtlCol="0">
            <a:spAutoFit/>
          </a:bodyPr>
          <a:lstStyle/>
          <a:p>
            <a:pPr marL="285750" indent="-285750">
              <a:buFont typeface="Wingdings" pitchFamily="2" charset="2"/>
              <a:buChar char="Ø"/>
            </a:pPr>
            <a:r>
              <a:rPr lang="en-US" dirty="0" smtClean="0"/>
              <a:t>CISC</a:t>
            </a:r>
            <a:r>
              <a:rPr lang="ru-RU" dirty="0" smtClean="0"/>
              <a:t>;</a:t>
            </a:r>
            <a:endParaRPr lang="en-US" dirty="0" smtClean="0"/>
          </a:p>
          <a:p>
            <a:pPr marL="285750" indent="-285750">
              <a:buFont typeface="Wingdings" pitchFamily="2" charset="2"/>
              <a:buChar char="Ø"/>
            </a:pPr>
            <a:r>
              <a:rPr lang="en-US" dirty="0" smtClean="0"/>
              <a:t>RISC</a:t>
            </a:r>
            <a:r>
              <a:rPr lang="ru-RU" dirty="0" smtClean="0"/>
              <a:t>;</a:t>
            </a:r>
            <a:endParaRPr lang="en-US" dirty="0" smtClean="0"/>
          </a:p>
          <a:p>
            <a:pPr marL="285750" indent="-285750">
              <a:buFont typeface="Wingdings" pitchFamily="2" charset="2"/>
              <a:buChar char="Ø"/>
            </a:pPr>
            <a:r>
              <a:rPr lang="en-US" dirty="0" smtClean="0"/>
              <a:t>MISC</a:t>
            </a:r>
            <a:r>
              <a:rPr lang="ru-RU" dirty="0" smtClean="0"/>
              <a:t>;</a:t>
            </a:r>
            <a:endParaRPr lang="en-US" dirty="0" smtClean="0"/>
          </a:p>
          <a:p>
            <a:pPr marL="285750" indent="-285750">
              <a:buFont typeface="Wingdings" pitchFamily="2" charset="2"/>
              <a:buChar char="Ø"/>
            </a:pPr>
            <a:r>
              <a:rPr lang="en-US" dirty="0" smtClean="0"/>
              <a:t>URISC</a:t>
            </a:r>
            <a:r>
              <a:rPr lang="ru-RU" dirty="0" smtClean="0"/>
              <a:t>;</a:t>
            </a:r>
            <a:endParaRPr lang="en-US" dirty="0" smtClean="0"/>
          </a:p>
          <a:p>
            <a:pPr marL="285750" indent="-285750">
              <a:buFont typeface="Wingdings" pitchFamily="2" charset="2"/>
              <a:buChar char="Ø"/>
            </a:pPr>
            <a:r>
              <a:rPr lang="en-US" dirty="0" smtClean="0"/>
              <a:t>VLIW</a:t>
            </a:r>
            <a:r>
              <a:rPr lang="ru-RU" dirty="0"/>
              <a:t>.</a:t>
            </a:r>
          </a:p>
        </p:txBody>
      </p:sp>
      <p:sp>
        <p:nvSpPr>
          <p:cNvPr id="6" name="Прямоугольник 5"/>
          <p:cNvSpPr/>
          <p:nvPr/>
        </p:nvSpPr>
        <p:spPr>
          <a:xfrm>
            <a:off x="848197" y="1191984"/>
            <a:ext cx="7668852" cy="2246769"/>
          </a:xfrm>
          <a:prstGeom prst="rect">
            <a:avLst/>
          </a:prstGeom>
        </p:spPr>
        <p:txBody>
          <a:bodyPr wrap="square">
            <a:spAutoFit/>
          </a:bodyPr>
          <a:lstStyle/>
          <a:p>
            <a:pPr algn="just"/>
            <a:r>
              <a:rPr lang="ru-RU" sz="1400" b="1" dirty="0" smtClean="0"/>
              <a:t>Микропроцессор</a:t>
            </a:r>
            <a:r>
              <a:rPr lang="ru-RU" sz="1400" dirty="0" smtClean="0"/>
              <a:t> - процессор </a:t>
            </a:r>
            <a:r>
              <a:rPr lang="ru-RU" sz="1400" dirty="0"/>
              <a:t>(устройство, отвечающее за выполнение арифметических, логических операций и операций управления, записанных в машинном коде), реализованный в виде одной </a:t>
            </a:r>
            <a:r>
              <a:rPr lang="ru-RU" sz="1400" dirty="0" smtClean="0"/>
              <a:t>микросхемы </a:t>
            </a:r>
            <a:r>
              <a:rPr lang="ru-RU" sz="1400" dirty="0"/>
              <a:t>или комплекта из нескольких специализированных </a:t>
            </a:r>
            <a:r>
              <a:rPr lang="ru-RU" sz="1400" dirty="0" smtClean="0"/>
              <a:t>микросхем </a:t>
            </a:r>
            <a:r>
              <a:rPr lang="ru-RU" sz="1400" dirty="0"/>
              <a:t>(в отличие от реализации процессора в виде электрической схемы на элементной базе общего назначения или в виде программной модели). Первые микропроцессоры появились в 1970-х годах и применялись в электронных </a:t>
            </a:r>
            <a:r>
              <a:rPr lang="ru-RU" sz="1400" dirty="0" smtClean="0"/>
              <a:t>калькуляторах, </a:t>
            </a:r>
            <a:r>
              <a:rPr lang="ru-RU" sz="1400" dirty="0"/>
              <a:t>в них использовалась двоично-десятичная арифметика 4-битных слов. Вскоре их стали встраивать и в другие устройства, например терминалы, принтеры и различную автоматику. Доступные 8-битные микропроцессоры с 16-битной адресацией позволили в середине 1970-х годах создать первые бытовые микрокомпьютеры.</a:t>
            </a:r>
          </a:p>
        </p:txBody>
      </p:sp>
      <p:sp>
        <p:nvSpPr>
          <p:cNvPr id="8" name="Заголовок 1"/>
          <p:cNvSpPr txBox="1">
            <a:spLocks/>
          </p:cNvSpPr>
          <p:nvPr/>
        </p:nvSpPr>
        <p:spPr>
          <a:xfrm>
            <a:off x="755577" y="836712"/>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Микропроцессор</a:t>
            </a:r>
          </a:p>
        </p:txBody>
      </p:sp>
      <p:sp>
        <p:nvSpPr>
          <p:cNvPr id="9"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10" name="Прямая соединительная линия 9"/>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0472204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56</a:t>
            </a:fld>
            <a:endParaRPr lang="ru-RU" dirty="0"/>
          </a:p>
        </p:txBody>
      </p:sp>
      <p:sp>
        <p:nvSpPr>
          <p:cNvPr id="5" name="TextBox 4"/>
          <p:cNvSpPr txBox="1"/>
          <p:nvPr/>
        </p:nvSpPr>
        <p:spPr>
          <a:xfrm>
            <a:off x="755576" y="4365104"/>
            <a:ext cx="7488832" cy="338554"/>
          </a:xfrm>
          <a:prstGeom prst="rect">
            <a:avLst/>
          </a:prstGeom>
          <a:noFill/>
        </p:spPr>
        <p:txBody>
          <a:bodyPr wrap="square" rtlCol="0">
            <a:spAutoFit/>
          </a:bodyPr>
          <a:lstStyle/>
          <a:p>
            <a:pPr marL="285750" indent="-285750">
              <a:buFont typeface="Wingdings" pitchFamily="2" charset="2"/>
              <a:buChar char="ü"/>
            </a:pPr>
            <a:r>
              <a:rPr lang="en-US" sz="1600" b="1" u="sng" dirty="0" smtClean="0">
                <a:solidFill>
                  <a:schemeClr val="accent1">
                    <a:lumMod val="50000"/>
                  </a:schemeClr>
                </a:solidFill>
              </a:rPr>
              <a:t>MISC</a:t>
            </a:r>
            <a:r>
              <a:rPr lang="ru-RU" sz="1600" b="1" u="sng" dirty="0" smtClean="0">
                <a:solidFill>
                  <a:schemeClr val="accent1">
                    <a:lumMod val="50000"/>
                  </a:schemeClr>
                </a:solidFill>
              </a:rPr>
              <a:t> (</a:t>
            </a:r>
            <a:r>
              <a:rPr lang="en-US" sz="1600" b="1" u="sng" dirty="0">
                <a:solidFill>
                  <a:schemeClr val="accent1">
                    <a:lumMod val="50000"/>
                  </a:schemeClr>
                </a:solidFill>
              </a:rPr>
              <a:t>M</a:t>
            </a:r>
            <a:r>
              <a:rPr lang="ru-RU" sz="1600" b="1" u="sng" dirty="0" err="1" smtClean="0">
                <a:solidFill>
                  <a:schemeClr val="accent1">
                    <a:lumMod val="50000"/>
                  </a:schemeClr>
                </a:solidFill>
              </a:rPr>
              <a:t>inimal</a:t>
            </a:r>
            <a:r>
              <a:rPr lang="ru-RU" sz="1600" b="1" u="sng" dirty="0" smtClean="0">
                <a:solidFill>
                  <a:schemeClr val="accent1">
                    <a:lumMod val="50000"/>
                  </a:schemeClr>
                </a:solidFill>
              </a:rPr>
              <a:t> </a:t>
            </a:r>
            <a:r>
              <a:rPr lang="ru-RU" sz="1600" b="1" u="sng" dirty="0" err="1">
                <a:solidFill>
                  <a:schemeClr val="accent1">
                    <a:lumMod val="50000"/>
                  </a:schemeClr>
                </a:solidFill>
              </a:rPr>
              <a:t>instruction</a:t>
            </a:r>
            <a:r>
              <a:rPr lang="ru-RU" sz="1600" b="1" u="sng" dirty="0">
                <a:solidFill>
                  <a:schemeClr val="accent1">
                    <a:lumMod val="50000"/>
                  </a:schemeClr>
                </a:solidFill>
              </a:rPr>
              <a:t> </a:t>
            </a:r>
            <a:r>
              <a:rPr lang="ru-RU" sz="1600" b="1" u="sng" dirty="0" err="1">
                <a:solidFill>
                  <a:schemeClr val="accent1">
                    <a:lumMod val="50000"/>
                  </a:schemeClr>
                </a:solidFill>
              </a:rPr>
              <a:t>set</a:t>
            </a:r>
            <a:r>
              <a:rPr lang="ru-RU" sz="1600" b="1" u="sng" dirty="0">
                <a:solidFill>
                  <a:schemeClr val="accent1">
                    <a:lumMod val="50000"/>
                  </a:schemeClr>
                </a:solidFill>
              </a:rPr>
              <a:t> </a:t>
            </a:r>
            <a:r>
              <a:rPr lang="ru-RU" sz="1600" b="1" u="sng" dirty="0" err="1">
                <a:solidFill>
                  <a:schemeClr val="accent1">
                    <a:lumMod val="50000"/>
                  </a:schemeClr>
                </a:solidFill>
              </a:rPr>
              <a:t>computer</a:t>
            </a:r>
            <a:r>
              <a:rPr lang="ru-RU" sz="1600" b="1" u="sng" dirty="0" smtClean="0">
                <a:solidFill>
                  <a:schemeClr val="accent1">
                    <a:lumMod val="50000"/>
                  </a:schemeClr>
                </a:solidFill>
              </a:rPr>
              <a:t>)</a:t>
            </a:r>
            <a:endParaRPr lang="ru-RU" sz="1600" b="1" u="sng" dirty="0">
              <a:solidFill>
                <a:schemeClr val="accent1">
                  <a:lumMod val="50000"/>
                </a:schemeClr>
              </a:solidFill>
            </a:endParaRPr>
          </a:p>
        </p:txBody>
      </p:sp>
      <p:sp>
        <p:nvSpPr>
          <p:cNvPr id="3" name="Прямоугольник 2"/>
          <p:cNvSpPr/>
          <p:nvPr/>
        </p:nvSpPr>
        <p:spPr>
          <a:xfrm>
            <a:off x="683568" y="1102416"/>
            <a:ext cx="7519689" cy="338554"/>
          </a:xfrm>
          <a:prstGeom prst="rect">
            <a:avLst/>
          </a:prstGeom>
        </p:spPr>
        <p:txBody>
          <a:bodyPr wrap="square">
            <a:spAutoFit/>
          </a:bodyPr>
          <a:lstStyle/>
          <a:p>
            <a:pPr marL="285750" indent="-285750">
              <a:buFont typeface="Wingdings" pitchFamily="2" charset="2"/>
              <a:buChar char="ü"/>
            </a:pPr>
            <a:r>
              <a:rPr lang="en-US" sz="1600" b="1" u="sng" dirty="0" smtClean="0">
                <a:solidFill>
                  <a:schemeClr val="accent1">
                    <a:lumMod val="50000"/>
                  </a:schemeClr>
                </a:solidFill>
              </a:rPr>
              <a:t>CISC</a:t>
            </a:r>
            <a:r>
              <a:rPr lang="ru-RU" sz="1600" b="1" u="sng" dirty="0" smtClean="0">
                <a:solidFill>
                  <a:schemeClr val="accent1">
                    <a:lumMod val="50000"/>
                  </a:schemeClr>
                </a:solidFill>
              </a:rPr>
              <a:t> (</a:t>
            </a:r>
            <a:r>
              <a:rPr lang="ru-RU" sz="1600" b="1" u="sng" dirty="0" err="1">
                <a:solidFill>
                  <a:schemeClr val="accent1">
                    <a:lumMod val="50000"/>
                  </a:schemeClr>
                </a:solidFill>
              </a:rPr>
              <a:t>Complex</a:t>
            </a:r>
            <a:r>
              <a:rPr lang="ru-RU" sz="1600" b="1" u="sng" dirty="0">
                <a:solidFill>
                  <a:schemeClr val="accent1">
                    <a:lumMod val="50000"/>
                  </a:schemeClr>
                </a:solidFill>
              </a:rPr>
              <a:t> </a:t>
            </a:r>
            <a:r>
              <a:rPr lang="ru-RU" sz="1600" b="1" u="sng" dirty="0" err="1">
                <a:solidFill>
                  <a:schemeClr val="accent1">
                    <a:lumMod val="50000"/>
                  </a:schemeClr>
                </a:solidFill>
              </a:rPr>
              <a:t>instruction</a:t>
            </a:r>
            <a:r>
              <a:rPr lang="ru-RU" sz="1600" b="1" u="sng" dirty="0">
                <a:solidFill>
                  <a:schemeClr val="accent1">
                    <a:lumMod val="50000"/>
                  </a:schemeClr>
                </a:solidFill>
              </a:rPr>
              <a:t> </a:t>
            </a:r>
            <a:r>
              <a:rPr lang="ru-RU" sz="1600" b="1" u="sng" dirty="0" err="1">
                <a:solidFill>
                  <a:schemeClr val="accent1">
                    <a:lumMod val="50000"/>
                  </a:schemeClr>
                </a:solidFill>
              </a:rPr>
              <a:t>set</a:t>
            </a:r>
            <a:r>
              <a:rPr lang="ru-RU" sz="1600" b="1" u="sng" dirty="0">
                <a:solidFill>
                  <a:schemeClr val="accent1">
                    <a:lumMod val="50000"/>
                  </a:schemeClr>
                </a:solidFill>
              </a:rPr>
              <a:t> </a:t>
            </a:r>
            <a:r>
              <a:rPr lang="ru-RU" sz="1600" b="1" u="sng" dirty="0" err="1">
                <a:solidFill>
                  <a:schemeClr val="accent1">
                    <a:lumMod val="50000"/>
                  </a:schemeClr>
                </a:solidFill>
              </a:rPr>
              <a:t>computing</a:t>
            </a:r>
            <a:r>
              <a:rPr lang="ru-RU" sz="1600" b="1" u="sng" dirty="0" smtClean="0">
                <a:solidFill>
                  <a:schemeClr val="accent1">
                    <a:lumMod val="50000"/>
                  </a:schemeClr>
                </a:solidFill>
              </a:rPr>
              <a:t>)</a:t>
            </a:r>
            <a:endParaRPr lang="en-US" sz="1600" b="1" u="sng" dirty="0">
              <a:solidFill>
                <a:schemeClr val="accent1">
                  <a:lumMod val="50000"/>
                </a:schemeClr>
              </a:solidFill>
            </a:endParaRPr>
          </a:p>
        </p:txBody>
      </p:sp>
      <p:sp>
        <p:nvSpPr>
          <p:cNvPr id="7" name="Прямоугольник 6"/>
          <p:cNvSpPr/>
          <p:nvPr/>
        </p:nvSpPr>
        <p:spPr>
          <a:xfrm>
            <a:off x="683568" y="2132856"/>
            <a:ext cx="7519689" cy="338554"/>
          </a:xfrm>
          <a:prstGeom prst="rect">
            <a:avLst/>
          </a:prstGeom>
        </p:spPr>
        <p:txBody>
          <a:bodyPr wrap="square">
            <a:spAutoFit/>
          </a:bodyPr>
          <a:lstStyle/>
          <a:p>
            <a:pPr marL="285750" indent="-285750">
              <a:buFont typeface="Wingdings" pitchFamily="2" charset="2"/>
              <a:buChar char="ü"/>
            </a:pPr>
            <a:r>
              <a:rPr lang="en-US" sz="1600" b="1" u="sng" dirty="0" smtClean="0">
                <a:solidFill>
                  <a:schemeClr val="accent1">
                    <a:lumMod val="50000"/>
                  </a:schemeClr>
                </a:solidFill>
              </a:rPr>
              <a:t>RISC</a:t>
            </a:r>
            <a:r>
              <a:rPr lang="ru-RU" sz="1600" b="1" u="sng" dirty="0" smtClean="0">
                <a:solidFill>
                  <a:schemeClr val="accent1">
                    <a:lumMod val="50000"/>
                  </a:schemeClr>
                </a:solidFill>
              </a:rPr>
              <a:t> (</a:t>
            </a:r>
            <a:r>
              <a:rPr lang="ru-RU" sz="1600" b="1" u="sng" dirty="0" err="1">
                <a:solidFill>
                  <a:schemeClr val="accent1">
                    <a:lumMod val="50000"/>
                  </a:schemeClr>
                </a:solidFill>
              </a:rPr>
              <a:t>Restricted</a:t>
            </a:r>
            <a:r>
              <a:rPr lang="ru-RU" sz="1600" b="1" u="sng" dirty="0">
                <a:solidFill>
                  <a:schemeClr val="accent1">
                    <a:lumMod val="50000"/>
                  </a:schemeClr>
                </a:solidFill>
              </a:rPr>
              <a:t> (</a:t>
            </a:r>
            <a:r>
              <a:rPr lang="ru-RU" sz="1600" b="1" u="sng" dirty="0" err="1">
                <a:solidFill>
                  <a:schemeClr val="accent1">
                    <a:lumMod val="50000"/>
                  </a:schemeClr>
                </a:solidFill>
              </a:rPr>
              <a:t>reduced</a:t>
            </a:r>
            <a:r>
              <a:rPr lang="ru-RU" sz="1600" b="1" u="sng" dirty="0">
                <a:solidFill>
                  <a:schemeClr val="accent1">
                    <a:lumMod val="50000"/>
                  </a:schemeClr>
                </a:solidFill>
              </a:rPr>
              <a:t>) </a:t>
            </a:r>
            <a:r>
              <a:rPr lang="ru-RU" sz="1600" b="1" u="sng" dirty="0" err="1">
                <a:solidFill>
                  <a:schemeClr val="accent1">
                    <a:lumMod val="50000"/>
                  </a:schemeClr>
                </a:solidFill>
              </a:rPr>
              <a:t>instruction</a:t>
            </a:r>
            <a:r>
              <a:rPr lang="ru-RU" sz="1600" b="1" u="sng" dirty="0">
                <a:solidFill>
                  <a:schemeClr val="accent1">
                    <a:lumMod val="50000"/>
                  </a:schemeClr>
                </a:solidFill>
              </a:rPr>
              <a:t> </a:t>
            </a:r>
            <a:r>
              <a:rPr lang="ru-RU" sz="1600" b="1" u="sng" dirty="0" err="1">
                <a:solidFill>
                  <a:schemeClr val="accent1">
                    <a:lumMod val="50000"/>
                  </a:schemeClr>
                </a:solidFill>
              </a:rPr>
              <a:t>set</a:t>
            </a:r>
            <a:r>
              <a:rPr lang="ru-RU" sz="1600" b="1" u="sng" dirty="0">
                <a:solidFill>
                  <a:schemeClr val="accent1">
                    <a:lumMod val="50000"/>
                  </a:schemeClr>
                </a:solidFill>
              </a:rPr>
              <a:t> </a:t>
            </a:r>
            <a:r>
              <a:rPr lang="ru-RU" sz="1600" b="1" u="sng" dirty="0" err="1">
                <a:solidFill>
                  <a:schemeClr val="accent1">
                    <a:lumMod val="50000"/>
                  </a:schemeClr>
                </a:solidFill>
              </a:rPr>
              <a:t>computer</a:t>
            </a:r>
            <a:r>
              <a:rPr lang="ru-RU" sz="1600" b="1" u="sng" dirty="0" smtClean="0">
                <a:solidFill>
                  <a:schemeClr val="accent1">
                    <a:lumMod val="50000"/>
                  </a:schemeClr>
                </a:solidFill>
              </a:rPr>
              <a:t>)</a:t>
            </a:r>
            <a:endParaRPr lang="en-US" sz="1600" b="1" u="sng" dirty="0">
              <a:solidFill>
                <a:schemeClr val="accent1">
                  <a:lumMod val="50000"/>
                </a:schemeClr>
              </a:solidFill>
            </a:endParaRPr>
          </a:p>
        </p:txBody>
      </p:sp>
      <p:sp>
        <p:nvSpPr>
          <p:cNvPr id="10" name="Прямоугольник 9"/>
          <p:cNvSpPr/>
          <p:nvPr/>
        </p:nvSpPr>
        <p:spPr>
          <a:xfrm>
            <a:off x="971600" y="1395353"/>
            <a:ext cx="7632848" cy="830997"/>
          </a:xfrm>
          <a:prstGeom prst="rect">
            <a:avLst/>
          </a:prstGeom>
        </p:spPr>
        <p:txBody>
          <a:bodyPr wrap="square">
            <a:spAutoFit/>
          </a:bodyPr>
          <a:lstStyle/>
          <a:p>
            <a:r>
              <a:rPr lang="en-US" sz="1200" b="1" dirty="0" smtClean="0"/>
              <a:t>CISC</a:t>
            </a:r>
            <a:r>
              <a:rPr lang="en-US" sz="1200" dirty="0" smtClean="0"/>
              <a:t> - </a:t>
            </a:r>
            <a:r>
              <a:rPr lang="ru-RU" sz="1200" dirty="0" smtClean="0"/>
              <a:t>концепция </a:t>
            </a:r>
            <a:r>
              <a:rPr lang="ru-RU" sz="1200" dirty="0"/>
              <a:t>проектирования процессоров, которая характеризуется следующим набором </a:t>
            </a:r>
            <a:r>
              <a:rPr lang="ru-RU" sz="1200" dirty="0" smtClean="0"/>
              <a:t>свойств</a:t>
            </a:r>
            <a:r>
              <a:rPr lang="en-US" sz="1200" dirty="0"/>
              <a:t>:</a:t>
            </a:r>
            <a:endParaRPr lang="en-US" sz="1200" dirty="0" smtClean="0"/>
          </a:p>
          <a:p>
            <a:pPr marL="171450" indent="-171450">
              <a:buFont typeface="Arial" pitchFamily="34" charset="0"/>
              <a:buChar char="•"/>
            </a:pPr>
            <a:r>
              <a:rPr lang="ru-RU" sz="1200" dirty="0" smtClean="0"/>
              <a:t>нефиксированное </a:t>
            </a:r>
            <a:r>
              <a:rPr lang="ru-RU" sz="1200" dirty="0"/>
              <a:t>значение длины команды;</a:t>
            </a:r>
          </a:p>
          <a:p>
            <a:pPr marL="171450" indent="-171450">
              <a:buFont typeface="Arial" pitchFamily="34" charset="0"/>
              <a:buChar char="•"/>
            </a:pPr>
            <a:r>
              <a:rPr lang="ru-RU" sz="1200" dirty="0"/>
              <a:t>арифметические действия кодируются в одной команде;</a:t>
            </a:r>
          </a:p>
          <a:p>
            <a:pPr marL="171450" indent="-171450">
              <a:buFont typeface="Arial" pitchFamily="34" charset="0"/>
              <a:buChar char="•"/>
            </a:pPr>
            <a:r>
              <a:rPr lang="ru-RU" sz="1200" dirty="0"/>
              <a:t>небольшое число регистров, каждый из которых выполняет строго определённую </a:t>
            </a:r>
            <a:r>
              <a:rPr lang="ru-RU" sz="1200" dirty="0" smtClean="0"/>
              <a:t>функцию</a:t>
            </a:r>
            <a:r>
              <a:rPr lang="en-US" sz="1200" dirty="0"/>
              <a:t>.</a:t>
            </a:r>
            <a:endParaRPr lang="ru-RU" sz="1200" dirty="0"/>
          </a:p>
        </p:txBody>
      </p:sp>
      <p:sp>
        <p:nvSpPr>
          <p:cNvPr id="11" name="Прямоугольник 10"/>
          <p:cNvSpPr/>
          <p:nvPr/>
        </p:nvSpPr>
        <p:spPr>
          <a:xfrm>
            <a:off x="971600" y="2420888"/>
            <a:ext cx="7920880" cy="2123658"/>
          </a:xfrm>
          <a:prstGeom prst="rect">
            <a:avLst/>
          </a:prstGeom>
        </p:spPr>
        <p:txBody>
          <a:bodyPr wrap="square">
            <a:spAutoFit/>
          </a:bodyPr>
          <a:lstStyle/>
          <a:p>
            <a:pPr algn="just"/>
            <a:r>
              <a:rPr lang="en-US" sz="1200" b="1" dirty="0" smtClean="0"/>
              <a:t>RISC</a:t>
            </a:r>
            <a:r>
              <a:rPr lang="en-US" sz="1200" dirty="0" smtClean="0"/>
              <a:t> - </a:t>
            </a:r>
            <a:r>
              <a:rPr lang="ru-RU" sz="1200" dirty="0" smtClean="0"/>
              <a:t>архитектура </a:t>
            </a:r>
            <a:r>
              <a:rPr lang="ru-RU" sz="1200" dirty="0"/>
              <a:t>процессора, в которой быстродействие увеличивается за счёт упрощения инструкций, чтобы их декодирование было более простым, а время выполнения </a:t>
            </a:r>
            <a:r>
              <a:rPr lang="en-US" sz="1200" dirty="0" smtClean="0"/>
              <a:t>- </a:t>
            </a:r>
            <a:r>
              <a:rPr lang="ru-RU" sz="1200" dirty="0" smtClean="0"/>
              <a:t>короче.</a:t>
            </a:r>
            <a:r>
              <a:rPr lang="en-US" sz="1200" dirty="0" smtClean="0"/>
              <a:t> </a:t>
            </a:r>
            <a:r>
              <a:rPr lang="ru-RU" sz="1200" dirty="0"/>
              <a:t>Характерные особенности </a:t>
            </a:r>
            <a:r>
              <a:rPr lang="ru-RU" sz="1200" dirty="0" smtClean="0"/>
              <a:t>RISC-процессоров</a:t>
            </a:r>
            <a:r>
              <a:rPr lang="en-US" sz="1200" dirty="0" smtClean="0"/>
              <a:t>:</a:t>
            </a:r>
          </a:p>
          <a:p>
            <a:pPr marL="171450" indent="-171450" algn="just">
              <a:buFont typeface="Arial" pitchFamily="34" charset="0"/>
              <a:buChar char="•"/>
            </a:pPr>
            <a:r>
              <a:rPr lang="ru-RU" sz="1200" dirty="0"/>
              <a:t>Фиксированная длина машинных инструкций (например, 32 бита) и простой формат команды.</a:t>
            </a:r>
          </a:p>
          <a:p>
            <a:pPr marL="171450" indent="-171450" algn="just">
              <a:buFont typeface="Arial" pitchFamily="34" charset="0"/>
              <a:buChar char="•"/>
            </a:pPr>
            <a:r>
              <a:rPr lang="ru-RU" sz="1200" dirty="0"/>
              <a:t>Специализированные команды для операций с памятью — чтения или записи. Операции вида «прочитать-изменить-записать» отсутствуют. Любые операции «изменить» выполняются только над содержимым регистров (т.н. архитектура </a:t>
            </a:r>
            <a:r>
              <a:rPr lang="ru-RU" sz="1200" dirty="0" err="1"/>
              <a:t>load-and-store</a:t>
            </a:r>
            <a:r>
              <a:rPr lang="ru-RU" sz="1200" dirty="0"/>
              <a:t>).</a:t>
            </a:r>
          </a:p>
          <a:p>
            <a:pPr marL="171450" indent="-171450" algn="just">
              <a:buFont typeface="Arial" pitchFamily="34" charset="0"/>
              <a:buChar char="•"/>
            </a:pPr>
            <a:r>
              <a:rPr lang="ru-RU" sz="1200" dirty="0"/>
              <a:t>Большое количество регистров общего назначения (32 и более).</a:t>
            </a:r>
          </a:p>
          <a:p>
            <a:pPr marL="171450" indent="-171450" algn="just">
              <a:buFont typeface="Arial" pitchFamily="34" charset="0"/>
              <a:buChar char="•"/>
            </a:pPr>
            <a:r>
              <a:rPr lang="ru-RU" sz="1200" dirty="0"/>
              <a:t>Отсутствие поддержки операций вида «изменить» над укороченными типами данных — байт, 16-битное слов</a:t>
            </a:r>
            <a:r>
              <a:rPr lang="en-US" sz="1200" dirty="0"/>
              <a:t>.</a:t>
            </a:r>
          </a:p>
          <a:p>
            <a:pPr marL="171450" indent="-171450" algn="just">
              <a:buFont typeface="Arial" pitchFamily="34" charset="0"/>
              <a:buChar char="•"/>
            </a:pPr>
            <a:r>
              <a:rPr lang="ru-RU" sz="1200" dirty="0"/>
              <a:t>Отсутствие микропрограмм внутри самого процессора. То, что в CISC процессоре исполняется микропрограммами, в RISC процессоре исполняется как обыкновенный машинный код, не отличающийся принципиально от кода ядра ОС и приложений. </a:t>
            </a:r>
          </a:p>
        </p:txBody>
      </p:sp>
      <p:sp>
        <p:nvSpPr>
          <p:cNvPr id="13" name="Прямоугольник 12"/>
          <p:cNvSpPr/>
          <p:nvPr/>
        </p:nvSpPr>
        <p:spPr>
          <a:xfrm>
            <a:off x="1043608" y="4683467"/>
            <a:ext cx="7848872" cy="276999"/>
          </a:xfrm>
          <a:prstGeom prst="rect">
            <a:avLst/>
          </a:prstGeom>
        </p:spPr>
        <p:txBody>
          <a:bodyPr wrap="square">
            <a:spAutoFit/>
          </a:bodyPr>
          <a:lstStyle/>
          <a:p>
            <a:r>
              <a:rPr lang="en-US" sz="1200" b="1" dirty="0" smtClean="0"/>
              <a:t>MISC</a:t>
            </a:r>
            <a:r>
              <a:rPr lang="en-US" sz="1200" dirty="0" smtClean="0"/>
              <a:t> - </a:t>
            </a:r>
            <a:r>
              <a:rPr lang="ru-RU" sz="1200" dirty="0" smtClean="0"/>
              <a:t>процессорная </a:t>
            </a:r>
            <a:r>
              <a:rPr lang="ru-RU" sz="1200" dirty="0"/>
              <a:t>архитектура </a:t>
            </a:r>
            <a:r>
              <a:rPr lang="en-US" sz="1200" dirty="0" smtClean="0"/>
              <a:t> c </a:t>
            </a:r>
            <a:r>
              <a:rPr lang="ru-RU" sz="1200" dirty="0" smtClean="0"/>
              <a:t>минимальным </a:t>
            </a:r>
            <a:r>
              <a:rPr lang="ru-RU" sz="1200" dirty="0"/>
              <a:t>набор </a:t>
            </a:r>
            <a:r>
              <a:rPr lang="ru-RU" sz="1200" dirty="0" smtClean="0"/>
              <a:t>команд.</a:t>
            </a:r>
            <a:endParaRPr lang="ru-RU" sz="1200" dirty="0"/>
          </a:p>
        </p:txBody>
      </p:sp>
      <p:sp>
        <p:nvSpPr>
          <p:cNvPr id="16" name="Заголовок 1"/>
          <p:cNvSpPr txBox="1">
            <a:spLocks/>
          </p:cNvSpPr>
          <p:nvPr/>
        </p:nvSpPr>
        <p:spPr>
          <a:xfrm>
            <a:off x="755576" y="801311"/>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Микропроцессор</a:t>
            </a:r>
          </a:p>
        </p:txBody>
      </p:sp>
      <p:sp>
        <p:nvSpPr>
          <p:cNvPr id="17"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18" name="Прямая соединительная линия 17"/>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14" name="Рисунок 13"/>
          <p:cNvPicPr>
            <a:picLocks noChangeAspect="1"/>
          </p:cNvPicPr>
          <p:nvPr/>
        </p:nvPicPr>
        <p:blipFill rotWithShape="1">
          <a:blip r:embed="rId2">
            <a:extLst>
              <a:ext uri="{28A0092B-C50C-407E-A947-70E740481C1C}">
                <a14:useLocalDpi xmlns:a14="http://schemas.microsoft.com/office/drawing/2010/main" val="0"/>
              </a:ext>
            </a:extLst>
          </a:blip>
          <a:srcRect l="5285" t="6584" r="45390" b="32928"/>
          <a:stretch/>
        </p:blipFill>
        <p:spPr>
          <a:xfrm>
            <a:off x="7844308" y="374272"/>
            <a:ext cx="1155762" cy="1181101"/>
          </a:xfrm>
          <a:prstGeom prst="rect">
            <a:avLst/>
          </a:prstGeom>
          <a:ln>
            <a:noFill/>
          </a:ln>
          <a:effectLst>
            <a:outerShdw blurRad="190500" algn="tl" rotWithShape="0">
              <a:srgbClr val="000000">
                <a:alpha val="70000"/>
              </a:srgbClr>
            </a:outerShdw>
          </a:effectLst>
        </p:spPr>
      </p:pic>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3427238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57</a:t>
            </a:fld>
            <a:endParaRPr lang="ru-RU" dirty="0"/>
          </a:p>
        </p:txBody>
      </p:sp>
      <p:sp>
        <p:nvSpPr>
          <p:cNvPr id="8" name="Прямоугольник 7"/>
          <p:cNvSpPr/>
          <p:nvPr/>
        </p:nvSpPr>
        <p:spPr>
          <a:xfrm>
            <a:off x="731337" y="1130170"/>
            <a:ext cx="7519689" cy="338554"/>
          </a:xfrm>
          <a:prstGeom prst="rect">
            <a:avLst/>
          </a:prstGeom>
        </p:spPr>
        <p:txBody>
          <a:bodyPr wrap="square">
            <a:spAutoFit/>
          </a:bodyPr>
          <a:lstStyle/>
          <a:p>
            <a:pPr marL="285750" indent="-285750">
              <a:buFont typeface="Wingdings" pitchFamily="2" charset="2"/>
              <a:buChar char="ü"/>
            </a:pPr>
            <a:r>
              <a:rPr lang="ru-RU" sz="1600" b="1" u="sng" dirty="0" smtClean="0">
                <a:solidFill>
                  <a:schemeClr val="accent1">
                    <a:lumMod val="50000"/>
                  </a:schemeClr>
                </a:solidFill>
              </a:rPr>
              <a:t>URISC</a:t>
            </a:r>
            <a:r>
              <a:rPr lang="en-US" sz="1600" b="1" u="sng" dirty="0" smtClean="0">
                <a:solidFill>
                  <a:schemeClr val="accent1">
                    <a:lumMod val="50000"/>
                  </a:schemeClr>
                </a:solidFill>
              </a:rPr>
              <a:t> (U</a:t>
            </a:r>
            <a:r>
              <a:rPr lang="ru-RU" sz="1600" b="1" u="sng" dirty="0" err="1" smtClean="0">
                <a:solidFill>
                  <a:schemeClr val="accent1">
                    <a:lumMod val="50000"/>
                  </a:schemeClr>
                </a:solidFill>
              </a:rPr>
              <a:t>ltimate</a:t>
            </a:r>
            <a:r>
              <a:rPr lang="ru-RU" sz="1600" b="1" u="sng" dirty="0" smtClean="0">
                <a:solidFill>
                  <a:schemeClr val="accent1">
                    <a:lumMod val="50000"/>
                  </a:schemeClr>
                </a:solidFill>
              </a:rPr>
              <a:t> RISC</a:t>
            </a:r>
            <a:r>
              <a:rPr lang="en-US" sz="1600" b="1" u="sng" dirty="0" smtClean="0">
                <a:solidFill>
                  <a:schemeClr val="accent1">
                    <a:lumMod val="50000"/>
                  </a:schemeClr>
                </a:solidFill>
              </a:rPr>
              <a:t>)</a:t>
            </a:r>
            <a:r>
              <a:rPr lang="ru-RU" sz="1600" b="1" u="sng" dirty="0" smtClean="0">
                <a:solidFill>
                  <a:schemeClr val="accent1">
                    <a:lumMod val="50000"/>
                  </a:schemeClr>
                </a:solidFill>
              </a:rPr>
              <a:t> </a:t>
            </a:r>
            <a:endParaRPr lang="ru-RU" sz="1600" b="1" u="sng" dirty="0">
              <a:solidFill>
                <a:schemeClr val="accent1">
                  <a:lumMod val="50000"/>
                </a:schemeClr>
              </a:solidFill>
            </a:endParaRPr>
          </a:p>
        </p:txBody>
      </p:sp>
      <p:sp>
        <p:nvSpPr>
          <p:cNvPr id="9" name="Прямоугольник 8"/>
          <p:cNvSpPr/>
          <p:nvPr/>
        </p:nvSpPr>
        <p:spPr>
          <a:xfrm>
            <a:off x="1019369" y="1389165"/>
            <a:ext cx="7848872" cy="1015663"/>
          </a:xfrm>
          <a:prstGeom prst="rect">
            <a:avLst/>
          </a:prstGeom>
        </p:spPr>
        <p:txBody>
          <a:bodyPr wrap="square">
            <a:spAutoFit/>
          </a:bodyPr>
          <a:lstStyle/>
          <a:p>
            <a:pPr algn="just"/>
            <a:r>
              <a:rPr lang="en-US" sz="1200" b="1" dirty="0" smtClean="0"/>
              <a:t>URISC</a:t>
            </a:r>
            <a:r>
              <a:rPr lang="en-US" sz="1200" dirty="0" smtClean="0"/>
              <a:t> - </a:t>
            </a:r>
            <a:r>
              <a:rPr lang="ru-RU" sz="1200" dirty="0" smtClean="0"/>
              <a:t>предельный </a:t>
            </a:r>
            <a:r>
              <a:rPr lang="ru-RU" sz="1200" dirty="0"/>
              <a:t>случай процессора типа RISC </a:t>
            </a:r>
            <a:r>
              <a:rPr lang="ru-RU" sz="1200" dirty="0" smtClean="0"/>
              <a:t>(компьютер </a:t>
            </a:r>
            <a:r>
              <a:rPr lang="ru-RU" sz="1200" dirty="0"/>
              <a:t>с сокращённым набором инструкций), в котором выполняется только один тип инструкций: обычно это «</a:t>
            </a:r>
            <a:r>
              <a:rPr lang="ru-RU" sz="1200" dirty="0" err="1"/>
              <a:t>reverse-subtract</a:t>
            </a:r>
            <a:r>
              <a:rPr lang="ru-RU" sz="1200" dirty="0"/>
              <a:t> </a:t>
            </a:r>
            <a:r>
              <a:rPr lang="ru-RU" sz="1200" dirty="0" err="1"/>
              <a:t>and</a:t>
            </a:r>
            <a:r>
              <a:rPr lang="ru-RU" sz="1200" dirty="0"/>
              <a:t> </a:t>
            </a:r>
            <a:r>
              <a:rPr lang="ru-RU" sz="1200" dirty="0" err="1"/>
              <a:t>skip</a:t>
            </a:r>
            <a:r>
              <a:rPr lang="ru-RU" sz="1200" dirty="0"/>
              <a:t> </a:t>
            </a:r>
            <a:r>
              <a:rPr lang="ru-RU" sz="1200" dirty="0" err="1"/>
              <a:t>if</a:t>
            </a:r>
            <a:r>
              <a:rPr lang="ru-RU" sz="1200" dirty="0"/>
              <a:t> </a:t>
            </a:r>
            <a:r>
              <a:rPr lang="ru-RU" sz="1200" dirty="0" err="1"/>
              <a:t>borrow</a:t>
            </a:r>
            <a:r>
              <a:rPr lang="ru-RU" sz="1200" dirty="0"/>
              <a:t>», что означает «вычесть и пропустить следующую инструкцию, если вычитаемое было больше уменьшаемого» соответственно. Аналогичная концепция, основанная именно на «</a:t>
            </a:r>
            <a:r>
              <a:rPr lang="ru-RU" sz="1200" dirty="0" err="1"/>
              <a:t>subtract</a:t>
            </a:r>
            <a:r>
              <a:rPr lang="ru-RU" sz="1200" dirty="0"/>
              <a:t> </a:t>
            </a:r>
            <a:r>
              <a:rPr lang="ru-RU" sz="1200" dirty="0" err="1"/>
              <a:t>and</a:t>
            </a:r>
            <a:r>
              <a:rPr lang="ru-RU" sz="1200" dirty="0"/>
              <a:t> </a:t>
            </a:r>
            <a:r>
              <a:rPr lang="ru-RU" sz="1200" dirty="0" err="1"/>
              <a:t>branch</a:t>
            </a:r>
            <a:r>
              <a:rPr lang="ru-RU" sz="1200" dirty="0"/>
              <a:t> </a:t>
            </a:r>
            <a:r>
              <a:rPr lang="ru-RU" sz="1200" dirty="0" err="1"/>
              <a:t>unless</a:t>
            </a:r>
            <a:r>
              <a:rPr lang="ru-RU" sz="1200" dirty="0"/>
              <a:t> </a:t>
            </a:r>
            <a:r>
              <a:rPr lang="ru-RU" sz="1200" dirty="0" err="1"/>
              <a:t>positive</a:t>
            </a:r>
            <a:r>
              <a:rPr lang="ru-RU" sz="1200" dirty="0"/>
              <a:t>» — «вычесть и перейти, если результат не положительный», называется SUBLEQ</a:t>
            </a:r>
            <a:r>
              <a:rPr lang="ru-RU" sz="1200" dirty="0" smtClean="0"/>
              <a:t>.</a:t>
            </a:r>
            <a:endParaRPr lang="ru-RU" sz="1200" dirty="0"/>
          </a:p>
        </p:txBody>
      </p:sp>
      <p:sp>
        <p:nvSpPr>
          <p:cNvPr id="15" name="Прямоугольник 14"/>
          <p:cNvSpPr/>
          <p:nvPr/>
        </p:nvSpPr>
        <p:spPr>
          <a:xfrm>
            <a:off x="755577" y="2400851"/>
            <a:ext cx="7200800" cy="338554"/>
          </a:xfrm>
          <a:prstGeom prst="rect">
            <a:avLst/>
          </a:prstGeom>
        </p:spPr>
        <p:txBody>
          <a:bodyPr wrap="square">
            <a:spAutoFit/>
          </a:bodyPr>
          <a:lstStyle/>
          <a:p>
            <a:pPr marL="285750" indent="-285750">
              <a:buFont typeface="Wingdings" pitchFamily="2" charset="2"/>
              <a:buChar char="ü"/>
            </a:pPr>
            <a:r>
              <a:rPr lang="ru-RU" sz="1600" b="1" u="sng" dirty="0" smtClean="0">
                <a:solidFill>
                  <a:schemeClr val="accent1">
                    <a:lumMod val="50000"/>
                  </a:schemeClr>
                </a:solidFill>
              </a:rPr>
              <a:t>VLIW-процессоры (</a:t>
            </a:r>
            <a:r>
              <a:rPr lang="ru-RU" sz="1600" b="1" u="sng" dirty="0" err="1">
                <a:solidFill>
                  <a:schemeClr val="accent1">
                    <a:lumMod val="50000"/>
                  </a:schemeClr>
                </a:solidFill>
              </a:rPr>
              <a:t>Very</a:t>
            </a:r>
            <a:r>
              <a:rPr lang="ru-RU" sz="1600" b="1" u="sng" dirty="0">
                <a:solidFill>
                  <a:schemeClr val="accent1">
                    <a:lumMod val="50000"/>
                  </a:schemeClr>
                </a:solidFill>
              </a:rPr>
              <a:t> </a:t>
            </a:r>
            <a:r>
              <a:rPr lang="ru-RU" sz="1600" b="1" u="sng" dirty="0" err="1">
                <a:solidFill>
                  <a:schemeClr val="accent1">
                    <a:lumMod val="50000"/>
                  </a:schemeClr>
                </a:solidFill>
              </a:rPr>
              <a:t>long</a:t>
            </a:r>
            <a:r>
              <a:rPr lang="ru-RU" sz="1600" b="1" u="sng" dirty="0">
                <a:solidFill>
                  <a:schemeClr val="accent1">
                    <a:lumMod val="50000"/>
                  </a:schemeClr>
                </a:solidFill>
              </a:rPr>
              <a:t> </a:t>
            </a:r>
            <a:r>
              <a:rPr lang="ru-RU" sz="1600" b="1" u="sng" dirty="0" err="1">
                <a:solidFill>
                  <a:schemeClr val="accent1">
                    <a:lumMod val="50000"/>
                  </a:schemeClr>
                </a:solidFill>
              </a:rPr>
              <a:t>instruction</a:t>
            </a:r>
            <a:r>
              <a:rPr lang="ru-RU" sz="1600" b="1" u="sng" dirty="0">
                <a:solidFill>
                  <a:schemeClr val="accent1">
                    <a:lumMod val="50000"/>
                  </a:schemeClr>
                </a:solidFill>
              </a:rPr>
              <a:t> </a:t>
            </a:r>
            <a:r>
              <a:rPr lang="ru-RU" sz="1600" b="1" u="sng" dirty="0" err="1">
                <a:solidFill>
                  <a:schemeClr val="accent1">
                    <a:lumMod val="50000"/>
                  </a:schemeClr>
                </a:solidFill>
              </a:rPr>
              <a:t>word</a:t>
            </a:r>
            <a:r>
              <a:rPr lang="ru-RU" sz="1600" b="1" u="sng" dirty="0" smtClean="0">
                <a:solidFill>
                  <a:schemeClr val="accent1">
                    <a:lumMod val="50000"/>
                  </a:schemeClr>
                </a:solidFill>
              </a:rPr>
              <a:t>)</a:t>
            </a:r>
          </a:p>
        </p:txBody>
      </p:sp>
      <p:sp>
        <p:nvSpPr>
          <p:cNvPr id="6" name="Прямоугольник 5"/>
          <p:cNvSpPr/>
          <p:nvPr/>
        </p:nvSpPr>
        <p:spPr>
          <a:xfrm>
            <a:off x="1039441" y="2739405"/>
            <a:ext cx="7853039" cy="1200329"/>
          </a:xfrm>
          <a:prstGeom prst="rect">
            <a:avLst/>
          </a:prstGeom>
        </p:spPr>
        <p:txBody>
          <a:bodyPr wrap="square">
            <a:spAutoFit/>
          </a:bodyPr>
          <a:lstStyle/>
          <a:p>
            <a:pPr algn="just"/>
            <a:r>
              <a:rPr lang="en-US" sz="1200" dirty="0" smtClean="0"/>
              <a:t>VLIW - </a:t>
            </a:r>
            <a:r>
              <a:rPr lang="ru-RU" sz="1200" dirty="0" smtClean="0"/>
              <a:t>сверхдлинное </a:t>
            </a:r>
            <a:r>
              <a:rPr lang="ru-RU" sz="1200" dirty="0"/>
              <a:t>командное слово. </a:t>
            </a:r>
            <a:r>
              <a:rPr lang="ru-RU" sz="1200" dirty="0" smtClean="0"/>
              <a:t>Архитектура </a:t>
            </a:r>
            <a:r>
              <a:rPr lang="ru-RU" sz="1200" dirty="0"/>
              <a:t>процессоров с явно выраженным параллелизмом вычислений, заложенным в систему команд процессора. Ключевым отличием от </a:t>
            </a:r>
            <a:r>
              <a:rPr lang="ru-RU" sz="1200" dirty="0" err="1"/>
              <a:t>суперскалярных</a:t>
            </a:r>
            <a:r>
              <a:rPr lang="ru-RU" sz="1200" dirty="0"/>
              <a:t> CISC-процессоров является то, что для них загрузкой исполнительных устройств занимается часть процессора (планировщик), на что отводится достаточно малое время, в то время как загрузкой вычислительных устройств для VLIW-процессора занимается компилятор, на что отводится существенно больше времени (качество загрузки и, соответственно, производительность теоретически должны быть выше). Примером VLIW-процессора является </a:t>
            </a:r>
            <a:r>
              <a:rPr lang="ru-RU" sz="1200" dirty="0" err="1"/>
              <a:t>Intel</a:t>
            </a:r>
            <a:r>
              <a:rPr lang="ru-RU" sz="1200" dirty="0"/>
              <a:t> </a:t>
            </a:r>
            <a:r>
              <a:rPr lang="ru-RU" sz="1200" dirty="0" err="1"/>
              <a:t>Itanium</a:t>
            </a:r>
            <a:r>
              <a:rPr lang="ru-RU" sz="1200" dirty="0"/>
              <a:t>.</a:t>
            </a:r>
          </a:p>
        </p:txBody>
      </p:sp>
      <p:pic>
        <p:nvPicPr>
          <p:cNvPr id="12" name="Рисунок 11"/>
          <p:cNvPicPr>
            <a:picLocks noChangeAspect="1"/>
          </p:cNvPicPr>
          <p:nvPr/>
        </p:nvPicPr>
        <p:blipFill rotWithShape="1">
          <a:blip r:embed="rId2" cstate="print">
            <a:extLst>
              <a:ext uri="{28A0092B-C50C-407E-A947-70E740481C1C}">
                <a14:useLocalDpi xmlns:a14="http://schemas.microsoft.com/office/drawing/2010/main" val="0"/>
              </a:ext>
            </a:extLst>
          </a:blip>
          <a:srcRect l="10454" t="12258" r="8409" b="18634"/>
          <a:stretch/>
        </p:blipFill>
        <p:spPr>
          <a:xfrm>
            <a:off x="-11807" y="2780928"/>
            <a:ext cx="887159" cy="591318"/>
          </a:xfrm>
          <a:prstGeom prst="rect">
            <a:avLst/>
          </a:prstGeom>
          <a:ln>
            <a:noFill/>
          </a:ln>
          <a:effectLst>
            <a:softEdge rad="112500"/>
          </a:effectLst>
        </p:spPr>
      </p:pic>
      <p:sp>
        <p:nvSpPr>
          <p:cNvPr id="16" name="Прямоугольник 15"/>
          <p:cNvSpPr/>
          <p:nvPr/>
        </p:nvSpPr>
        <p:spPr>
          <a:xfrm>
            <a:off x="814045" y="3938280"/>
            <a:ext cx="3469924" cy="369332"/>
          </a:xfrm>
          <a:prstGeom prst="rect">
            <a:avLst/>
          </a:prstGeom>
        </p:spPr>
        <p:txBody>
          <a:bodyPr wrap="none">
            <a:spAutoFit/>
          </a:bodyPr>
          <a:lstStyle/>
          <a:p>
            <a:pPr marL="285750" indent="-285750">
              <a:buFont typeface="Wingdings" pitchFamily="2" charset="2"/>
              <a:buChar char="ü"/>
            </a:pPr>
            <a:r>
              <a:rPr lang="en-US" b="1" u="sng" dirty="0">
                <a:solidFill>
                  <a:schemeClr val="accent1">
                    <a:lumMod val="50000"/>
                  </a:schemeClr>
                </a:solidFill>
              </a:rPr>
              <a:t>DSP </a:t>
            </a:r>
            <a:r>
              <a:rPr lang="en-US" b="1" u="sng" dirty="0" smtClean="0">
                <a:solidFill>
                  <a:schemeClr val="accent1">
                    <a:lumMod val="50000"/>
                  </a:schemeClr>
                </a:solidFill>
              </a:rPr>
              <a:t>(Digital </a:t>
            </a:r>
            <a:r>
              <a:rPr lang="en-US" b="1" u="sng" dirty="0">
                <a:solidFill>
                  <a:schemeClr val="accent1">
                    <a:lumMod val="50000"/>
                  </a:schemeClr>
                </a:solidFill>
              </a:rPr>
              <a:t>signal </a:t>
            </a:r>
            <a:r>
              <a:rPr lang="en-US" b="1" u="sng" dirty="0" smtClean="0">
                <a:solidFill>
                  <a:schemeClr val="accent1">
                    <a:lumMod val="50000"/>
                  </a:schemeClr>
                </a:solidFill>
              </a:rPr>
              <a:t>processor)</a:t>
            </a:r>
            <a:r>
              <a:rPr lang="en-US" dirty="0" smtClean="0"/>
              <a:t> </a:t>
            </a:r>
            <a:endParaRPr lang="ru-RU" dirty="0"/>
          </a:p>
        </p:txBody>
      </p:sp>
      <p:sp>
        <p:nvSpPr>
          <p:cNvPr id="17" name="Прямоугольник 16"/>
          <p:cNvSpPr/>
          <p:nvPr/>
        </p:nvSpPr>
        <p:spPr>
          <a:xfrm>
            <a:off x="1115616" y="4226312"/>
            <a:ext cx="7776863" cy="1938992"/>
          </a:xfrm>
          <a:prstGeom prst="rect">
            <a:avLst/>
          </a:prstGeom>
        </p:spPr>
        <p:txBody>
          <a:bodyPr wrap="square">
            <a:spAutoFit/>
          </a:bodyPr>
          <a:lstStyle/>
          <a:p>
            <a:pPr algn="just"/>
            <a:r>
              <a:rPr lang="en-US" sz="1200" dirty="0" smtClean="0"/>
              <a:t>DSP- </a:t>
            </a:r>
            <a:r>
              <a:rPr lang="ru-RU" sz="1200" dirty="0" smtClean="0"/>
              <a:t>специализированный </a:t>
            </a:r>
            <a:r>
              <a:rPr lang="ru-RU" sz="1200" dirty="0"/>
              <a:t>микропроцессор, предназначенный для цифровой обработки сигналов (обычно в реальном масштабе времени</a:t>
            </a:r>
            <a:r>
              <a:rPr lang="ru-RU" sz="1200" dirty="0" smtClean="0"/>
              <a:t>).</a:t>
            </a:r>
            <a:r>
              <a:rPr lang="en-US" sz="1200" dirty="0" smtClean="0"/>
              <a:t> </a:t>
            </a:r>
            <a:r>
              <a:rPr lang="ru-RU" sz="1200" dirty="0"/>
              <a:t>Особенности</a:t>
            </a:r>
            <a:r>
              <a:rPr lang="en-US" sz="1200" dirty="0"/>
              <a:t>:</a:t>
            </a:r>
          </a:p>
          <a:p>
            <a:pPr marL="171450" indent="-171450" algn="just">
              <a:buFont typeface="Arial" pitchFamily="34" charset="0"/>
              <a:buChar char="•"/>
            </a:pPr>
            <a:r>
              <a:rPr lang="ru-RU" sz="1200" dirty="0"/>
              <a:t>Гарвардская архитектура (разделение памяти команд и данных), как правило модифицированная;</a:t>
            </a:r>
            <a:endParaRPr lang="en-US" sz="1200" dirty="0"/>
          </a:p>
          <a:p>
            <a:pPr marL="171450" indent="-171450" algn="just">
              <a:buFont typeface="Arial" pitchFamily="34" charset="0"/>
              <a:buChar char="•"/>
            </a:pPr>
            <a:r>
              <a:rPr lang="ru-RU" sz="1200" dirty="0"/>
              <a:t>Аппаратное ускорение сложных вычислительных инструкций, то есть быстрое выполнение операций, характерных для цифровой обработки сигналов, например, операция «умножение с накоплением» обычно исполняется за один такт.</a:t>
            </a:r>
            <a:endParaRPr lang="en-US" sz="1200" dirty="0"/>
          </a:p>
          <a:p>
            <a:pPr marL="171450" indent="-171450" algn="just">
              <a:buFont typeface="Arial" pitchFamily="34" charset="0"/>
              <a:buChar char="•"/>
            </a:pPr>
            <a:r>
              <a:rPr lang="ru-RU" sz="1200" dirty="0"/>
              <a:t>«Бесплатные» по времени циклы</a:t>
            </a:r>
            <a:r>
              <a:rPr lang="en-US" sz="1200" dirty="0"/>
              <a:t> </a:t>
            </a:r>
            <a:r>
              <a:rPr lang="ru-RU" sz="1200" dirty="0"/>
              <a:t>с заранее известной длиной. Поддержка векторно-конвейерной обработки с помощью генераторов адресных последовательностей.</a:t>
            </a:r>
            <a:endParaRPr lang="en-US" sz="1200" dirty="0"/>
          </a:p>
          <a:p>
            <a:pPr marL="171450" indent="-171450" algn="just">
              <a:buFont typeface="Arial" pitchFamily="34" charset="0"/>
              <a:buChar char="•"/>
            </a:pPr>
            <a:r>
              <a:rPr lang="ru-RU" sz="1200" dirty="0"/>
              <a:t>Детерминированная работа с известными временами выполнения команд, что позволяет выполнять планирование работы в реальном времени</a:t>
            </a:r>
            <a:r>
              <a:rPr lang="ru-RU" sz="1200" dirty="0" smtClean="0"/>
              <a:t>.</a:t>
            </a:r>
            <a:endParaRPr lang="ru-RU" sz="1200" dirty="0"/>
          </a:p>
        </p:txBody>
      </p:sp>
      <p:pic>
        <p:nvPicPr>
          <p:cNvPr id="18" name="Рисунок 17"/>
          <p:cNvPicPr>
            <a:picLocks noChangeAspect="1"/>
          </p:cNvPicPr>
          <p:nvPr/>
        </p:nvPicPr>
        <p:blipFill rotWithShape="1">
          <a:blip r:embed="rId3" cstate="print">
            <a:extLst>
              <a:ext uri="{28A0092B-C50C-407E-A947-70E740481C1C}">
                <a14:useLocalDpi xmlns:a14="http://schemas.microsoft.com/office/drawing/2010/main" val="0"/>
              </a:ext>
            </a:extLst>
          </a:blip>
          <a:srcRect l="18498" t="18019" r="16032" b="18996"/>
          <a:stretch/>
        </p:blipFill>
        <p:spPr>
          <a:xfrm>
            <a:off x="-25334" y="4197985"/>
            <a:ext cx="457106" cy="441214"/>
          </a:xfrm>
          <a:prstGeom prst="rect">
            <a:avLst/>
          </a:prstGeom>
          <a:ln>
            <a:noFill/>
          </a:ln>
          <a:effectLst>
            <a:softEdge rad="112500"/>
          </a:effectLst>
        </p:spPr>
      </p:pic>
      <p:sp>
        <p:nvSpPr>
          <p:cNvPr id="20" name="Заголовок 1"/>
          <p:cNvSpPr txBox="1">
            <a:spLocks/>
          </p:cNvSpPr>
          <p:nvPr/>
        </p:nvSpPr>
        <p:spPr>
          <a:xfrm>
            <a:off x="755576" y="801311"/>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Микропроцессор</a:t>
            </a:r>
          </a:p>
        </p:txBody>
      </p:sp>
      <p:sp>
        <p:nvSpPr>
          <p:cNvPr id="21"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22" name="Прямая соединительная линия 21"/>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52148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6370" y="1116013"/>
            <a:ext cx="7488832" cy="738664"/>
          </a:xfrm>
          <a:prstGeom prst="rect">
            <a:avLst/>
          </a:prstGeom>
        </p:spPr>
        <p:txBody>
          <a:bodyPr wrap="square">
            <a:spAutoFit/>
          </a:bodyPr>
          <a:lstStyle/>
          <a:p>
            <a:pPr lvl="0" algn="just"/>
            <a:r>
              <a:rPr lang="ru-RU" sz="1400" b="1" dirty="0"/>
              <a:t>Основная память </a:t>
            </a:r>
            <a:r>
              <a:rPr lang="ru-RU" sz="1400" dirty="0"/>
              <a:t>(ОП</a:t>
            </a:r>
            <a:r>
              <a:rPr lang="ru-RU" sz="1400" dirty="0" smtClean="0"/>
              <a:t>) - предназначена </a:t>
            </a:r>
            <a:r>
              <a:rPr lang="ru-RU" sz="1400" dirty="0"/>
              <a:t>для хранения и оперативного обмена информацией с прочими блоками машины. ОП содержит два вида запоминающих устройств: постоянное запоминающее устройство (ПЗУ) и оперативное запоминающее устройство (ОЗУ).</a:t>
            </a:r>
          </a:p>
        </p:txBody>
      </p:sp>
      <p:sp>
        <p:nvSpPr>
          <p:cNvPr id="12" name="Номер слайда 11"/>
          <p:cNvSpPr>
            <a:spLocks noGrp="1"/>
          </p:cNvSpPr>
          <p:nvPr>
            <p:ph type="sldNum" sz="quarter" idx="12"/>
          </p:nvPr>
        </p:nvSpPr>
        <p:spPr>
          <a:xfrm>
            <a:off x="8382000" y="6492875"/>
            <a:ext cx="762000" cy="365125"/>
          </a:xfrm>
        </p:spPr>
        <p:txBody>
          <a:bodyPr/>
          <a:lstStyle/>
          <a:p>
            <a:fld id="{B19B0651-EE4F-4900-A07F-96A6BFA9D0F0}" type="slidenum">
              <a:rPr lang="ru-RU" smtClean="0"/>
              <a:t>58</a:t>
            </a:fld>
            <a:endParaRPr lang="ru-RU" dirty="0"/>
          </a:p>
        </p:txBody>
      </p:sp>
      <p:pic>
        <p:nvPicPr>
          <p:cNvPr id="13" name="Рисунок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3362" y="2668632"/>
            <a:ext cx="3131840" cy="1632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Прямоугольник 13"/>
          <p:cNvSpPr/>
          <p:nvPr/>
        </p:nvSpPr>
        <p:spPr>
          <a:xfrm>
            <a:off x="2190056" y="2744352"/>
            <a:ext cx="1302618" cy="1512168"/>
          </a:xfrm>
          <a:prstGeom prst="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5" name="Стрелка вправо 14"/>
          <p:cNvSpPr/>
          <p:nvPr/>
        </p:nvSpPr>
        <p:spPr>
          <a:xfrm>
            <a:off x="1211648" y="2888368"/>
            <a:ext cx="97840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cxnSp>
        <p:nvCxnSpPr>
          <p:cNvPr id="17" name="Прямая со стрелкой 16"/>
          <p:cNvCxnSpPr/>
          <p:nvPr/>
        </p:nvCxnSpPr>
        <p:spPr>
          <a:xfrm>
            <a:off x="1211648" y="4100648"/>
            <a:ext cx="978408" cy="0"/>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18" name="Прямоугольник 17"/>
          <p:cNvSpPr/>
          <p:nvPr/>
        </p:nvSpPr>
        <p:spPr>
          <a:xfrm>
            <a:off x="2306984" y="2834082"/>
            <a:ext cx="1113681" cy="990389"/>
          </a:xfrm>
          <a:prstGeom prst="rect">
            <a:avLst/>
          </a:prstGeom>
          <a:pattFill prst="lgGrid">
            <a:fgClr>
              <a:schemeClr val="tx1">
                <a:lumMod val="65000"/>
                <a:lumOff val="35000"/>
              </a:schemeClr>
            </a:fgClr>
            <a:bgClr>
              <a:schemeClr val="bg1"/>
            </a:bgClr>
          </a:pattFill>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9" name="Заголовок 1"/>
          <p:cNvSpPr txBox="1">
            <a:spLocks/>
          </p:cNvSpPr>
          <p:nvPr/>
        </p:nvSpPr>
        <p:spPr>
          <a:xfrm>
            <a:off x="755576" y="801311"/>
            <a:ext cx="6781800" cy="31470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Основная память</a:t>
            </a:r>
          </a:p>
        </p:txBody>
      </p:sp>
      <p:sp>
        <p:nvSpPr>
          <p:cNvPr id="20" name="Заголовок 1"/>
          <p:cNvSpPr txBox="1">
            <a:spLocks/>
          </p:cNvSpPr>
          <p:nvPr/>
        </p:nvSpPr>
        <p:spPr>
          <a:xfrm>
            <a:off x="734269" y="233978"/>
            <a:ext cx="6781800" cy="64807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dirty="0" smtClean="0"/>
              <a:t>Архитектура ЭВМ</a:t>
            </a:r>
            <a:endParaRPr lang="ru-RU" sz="3200" dirty="0"/>
          </a:p>
        </p:txBody>
      </p:sp>
      <p:cxnSp>
        <p:nvCxnSpPr>
          <p:cNvPr id="21" name="Прямая соединительная линия 20"/>
          <p:cNvCxnSpPr/>
          <p:nvPr/>
        </p:nvCxnSpPr>
        <p:spPr>
          <a:xfrm>
            <a:off x="827584" y="81004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3" name="Стрелка вправо 22"/>
          <p:cNvSpPr/>
          <p:nvPr/>
        </p:nvSpPr>
        <p:spPr>
          <a:xfrm>
            <a:off x="3514775" y="2888368"/>
            <a:ext cx="978408"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cxnSp>
        <p:nvCxnSpPr>
          <p:cNvPr id="24" name="Прямая со стрелкой 23"/>
          <p:cNvCxnSpPr/>
          <p:nvPr/>
        </p:nvCxnSpPr>
        <p:spPr>
          <a:xfrm>
            <a:off x="1211648" y="3668600"/>
            <a:ext cx="978408" cy="0"/>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25" name="TextBox 24"/>
          <p:cNvSpPr txBox="1"/>
          <p:nvPr/>
        </p:nvSpPr>
        <p:spPr>
          <a:xfrm>
            <a:off x="1228224" y="2742491"/>
            <a:ext cx="694421" cy="276999"/>
          </a:xfrm>
          <a:prstGeom prst="rect">
            <a:avLst/>
          </a:prstGeom>
          <a:noFill/>
        </p:spPr>
        <p:txBody>
          <a:bodyPr wrap="none" rtlCol="0">
            <a:spAutoFit/>
          </a:bodyPr>
          <a:lstStyle/>
          <a:p>
            <a:r>
              <a:rPr lang="ru-RU" sz="1200" dirty="0" smtClean="0"/>
              <a:t>Данные</a:t>
            </a:r>
            <a:endParaRPr lang="ru-RU" sz="1200" dirty="0"/>
          </a:p>
        </p:txBody>
      </p:sp>
      <p:sp>
        <p:nvSpPr>
          <p:cNvPr id="26" name="TextBox 25"/>
          <p:cNvSpPr txBox="1"/>
          <p:nvPr/>
        </p:nvSpPr>
        <p:spPr>
          <a:xfrm>
            <a:off x="3551829" y="2738402"/>
            <a:ext cx="694421" cy="276999"/>
          </a:xfrm>
          <a:prstGeom prst="rect">
            <a:avLst/>
          </a:prstGeom>
          <a:noFill/>
        </p:spPr>
        <p:txBody>
          <a:bodyPr wrap="none" rtlCol="0">
            <a:spAutoFit/>
          </a:bodyPr>
          <a:lstStyle/>
          <a:p>
            <a:r>
              <a:rPr lang="ru-RU" sz="1200" dirty="0" smtClean="0"/>
              <a:t>Данные</a:t>
            </a:r>
            <a:endParaRPr lang="ru-RU" sz="1200" dirty="0"/>
          </a:p>
        </p:txBody>
      </p:sp>
      <p:sp>
        <p:nvSpPr>
          <p:cNvPr id="27" name="TextBox 26"/>
          <p:cNvSpPr txBox="1"/>
          <p:nvPr/>
        </p:nvSpPr>
        <p:spPr>
          <a:xfrm>
            <a:off x="1211648" y="3397037"/>
            <a:ext cx="660309" cy="276999"/>
          </a:xfrm>
          <a:prstGeom prst="rect">
            <a:avLst/>
          </a:prstGeom>
          <a:noFill/>
        </p:spPr>
        <p:txBody>
          <a:bodyPr wrap="none" rtlCol="0">
            <a:spAutoFit/>
          </a:bodyPr>
          <a:lstStyle/>
          <a:p>
            <a:r>
              <a:rPr lang="ru-RU" sz="1200" dirty="0" smtClean="0"/>
              <a:t>от ГТИ</a:t>
            </a:r>
            <a:endParaRPr lang="ru-RU" sz="1200" dirty="0"/>
          </a:p>
        </p:txBody>
      </p:sp>
      <p:sp>
        <p:nvSpPr>
          <p:cNvPr id="28" name="TextBox 27"/>
          <p:cNvSpPr txBox="1"/>
          <p:nvPr/>
        </p:nvSpPr>
        <p:spPr>
          <a:xfrm>
            <a:off x="995624" y="3823649"/>
            <a:ext cx="1142813" cy="276999"/>
          </a:xfrm>
          <a:prstGeom prst="rect">
            <a:avLst/>
          </a:prstGeom>
          <a:noFill/>
        </p:spPr>
        <p:txBody>
          <a:bodyPr wrap="none" rtlCol="0">
            <a:spAutoFit/>
          </a:bodyPr>
          <a:lstStyle/>
          <a:p>
            <a:r>
              <a:rPr lang="ru-RU" sz="1200" dirty="0" smtClean="0"/>
              <a:t>Чтение/Запись</a:t>
            </a:r>
            <a:endParaRPr lang="ru-RU" sz="1200" dirty="0"/>
          </a:p>
        </p:txBody>
      </p:sp>
      <p:sp>
        <p:nvSpPr>
          <p:cNvPr id="29" name="Стрелка вправо 28"/>
          <p:cNvSpPr/>
          <p:nvPr/>
        </p:nvSpPr>
        <p:spPr>
          <a:xfrm rot="5400000">
            <a:off x="2622504" y="2251484"/>
            <a:ext cx="489204" cy="48463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30" name="TextBox 29"/>
          <p:cNvSpPr txBox="1"/>
          <p:nvPr/>
        </p:nvSpPr>
        <p:spPr>
          <a:xfrm>
            <a:off x="3009808" y="2216801"/>
            <a:ext cx="592470" cy="276999"/>
          </a:xfrm>
          <a:prstGeom prst="rect">
            <a:avLst/>
          </a:prstGeom>
          <a:noFill/>
        </p:spPr>
        <p:txBody>
          <a:bodyPr wrap="none" rtlCol="0">
            <a:spAutoFit/>
          </a:bodyPr>
          <a:lstStyle/>
          <a:p>
            <a:r>
              <a:rPr lang="ru-RU" sz="1200" dirty="0" smtClean="0"/>
              <a:t>Адрес</a:t>
            </a:r>
            <a:endParaRPr lang="ru-RU" sz="1200" dirty="0"/>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996316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576135" y="931243"/>
            <a:ext cx="7920880" cy="324036"/>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dirty="0">
                <a:solidFill>
                  <a:schemeClr val="accent1">
                    <a:lumMod val="50000"/>
                  </a:schemeClr>
                </a:solidFill>
                <a:latin typeface="+mn-lt"/>
              </a:rPr>
              <a:t>Постоянное запоминающее </a:t>
            </a:r>
            <a:r>
              <a:rPr lang="ru-RU" sz="1800" b="1" dirty="0" smtClean="0">
                <a:solidFill>
                  <a:schemeClr val="accent1">
                    <a:lumMod val="50000"/>
                  </a:schemeClr>
                </a:solidFill>
                <a:latin typeface="+mn-lt"/>
              </a:rPr>
              <a:t>устройство</a:t>
            </a:r>
            <a:endParaRPr lang="ru-RU" sz="1800" dirty="0">
              <a:solidFill>
                <a:schemeClr val="accent1">
                  <a:lumMod val="50000"/>
                </a:schemeClr>
              </a:solidFill>
              <a:latin typeface="+mn-lt"/>
            </a:endParaRPr>
          </a:p>
        </p:txBody>
      </p:sp>
      <p:sp>
        <p:nvSpPr>
          <p:cNvPr id="6" name="Прямоугольник 5"/>
          <p:cNvSpPr/>
          <p:nvPr/>
        </p:nvSpPr>
        <p:spPr>
          <a:xfrm>
            <a:off x="539552" y="1255279"/>
            <a:ext cx="7344816" cy="738664"/>
          </a:xfrm>
          <a:prstGeom prst="rect">
            <a:avLst/>
          </a:prstGeom>
        </p:spPr>
        <p:txBody>
          <a:bodyPr wrap="square">
            <a:spAutoFit/>
          </a:bodyPr>
          <a:lstStyle/>
          <a:p>
            <a:pPr lvl="0" algn="just"/>
            <a:r>
              <a:rPr lang="ru-RU" sz="1400" dirty="0"/>
              <a:t>ПЗУ служит для хранения неизменяемой (постоянной) программной и справочной информации, позволяет оперативно только считывать хранящуюся в нем информацию (изменить информацию в ПЗУ нельзя).</a:t>
            </a:r>
          </a:p>
        </p:txBody>
      </p:sp>
      <p:sp>
        <p:nvSpPr>
          <p:cNvPr id="12" name="Номер слайда 11"/>
          <p:cNvSpPr>
            <a:spLocks noGrp="1"/>
          </p:cNvSpPr>
          <p:nvPr>
            <p:ph type="sldNum" sz="quarter" idx="12"/>
          </p:nvPr>
        </p:nvSpPr>
        <p:spPr>
          <a:xfrm>
            <a:off x="8382000" y="6492875"/>
            <a:ext cx="762000" cy="365125"/>
          </a:xfrm>
        </p:spPr>
        <p:txBody>
          <a:bodyPr/>
          <a:lstStyle/>
          <a:p>
            <a:fld id="{B19B0651-EE4F-4900-A07F-96A6BFA9D0F0}" type="slidenum">
              <a:rPr lang="ru-RU" smtClean="0"/>
              <a:t>59</a:t>
            </a:fld>
            <a:endParaRPr lang="ru-RU" dirty="0"/>
          </a:p>
        </p:txBody>
      </p:sp>
      <p:sp>
        <p:nvSpPr>
          <p:cNvPr id="13" name="Заголовок 1"/>
          <p:cNvSpPr>
            <a:spLocks noGrp="1"/>
          </p:cNvSpPr>
          <p:nvPr>
            <p:ph type="title"/>
          </p:nvPr>
        </p:nvSpPr>
        <p:spPr>
          <a:xfrm>
            <a:off x="683568" y="260648"/>
            <a:ext cx="7920880" cy="648072"/>
          </a:xfrm>
        </p:spPr>
        <p:txBody>
          <a:bodyPr>
            <a:normAutofit/>
          </a:bodyPr>
          <a:lstStyle/>
          <a:p>
            <a:r>
              <a:rPr lang="ru-RU" sz="3200" dirty="0"/>
              <a:t>Основная </a:t>
            </a:r>
            <a:r>
              <a:rPr lang="ru-RU" sz="3200" dirty="0" smtClean="0"/>
              <a:t>память</a:t>
            </a:r>
            <a:endParaRPr lang="ru-RU" sz="3200" dirty="0"/>
          </a:p>
        </p:txBody>
      </p:sp>
      <p:cxnSp>
        <p:nvCxnSpPr>
          <p:cNvPr id="14" name="Прямая соединительная линия 13"/>
          <p:cNvCxnSpPr/>
          <p:nvPr/>
        </p:nvCxnSpPr>
        <p:spPr>
          <a:xfrm>
            <a:off x="827584" y="908720"/>
            <a:ext cx="7549108"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Рисунок 15"/>
          <p:cNvPicPr>
            <a:picLocks noChangeAspect="1"/>
          </p:cNvPicPr>
          <p:nvPr/>
        </p:nvPicPr>
        <p:blipFill rotWithShape="1">
          <a:blip r:embed="rId2" cstate="print">
            <a:extLst>
              <a:ext uri="{28A0092B-C50C-407E-A947-70E740481C1C}">
                <a14:useLocalDpi xmlns:a14="http://schemas.microsoft.com/office/drawing/2010/main" val="0"/>
              </a:ext>
            </a:extLst>
          </a:blip>
          <a:srcRect l="-9091" r="1"/>
          <a:stretch/>
        </p:blipFill>
        <p:spPr>
          <a:xfrm>
            <a:off x="7754838" y="1993943"/>
            <a:ext cx="1367732" cy="626877"/>
          </a:xfrm>
          <a:prstGeom prst="rect">
            <a:avLst/>
          </a:prstGeom>
          <a:ln>
            <a:noFill/>
          </a:ln>
          <a:effectLst>
            <a:softEdge rad="112500"/>
          </a:effectLst>
        </p:spPr>
      </p:pic>
      <p:sp>
        <p:nvSpPr>
          <p:cNvPr id="17" name="Прямоугольник 16"/>
          <p:cNvSpPr/>
          <p:nvPr/>
        </p:nvSpPr>
        <p:spPr>
          <a:xfrm>
            <a:off x="467544" y="2004212"/>
            <a:ext cx="6696744" cy="461665"/>
          </a:xfrm>
          <a:prstGeom prst="rect">
            <a:avLst/>
          </a:prstGeom>
        </p:spPr>
        <p:txBody>
          <a:bodyPr wrap="square">
            <a:spAutoFit/>
          </a:bodyPr>
          <a:lstStyle/>
          <a:p>
            <a:pPr marL="171450" indent="-171450">
              <a:buFont typeface="Wingdings" pitchFamily="2" charset="2"/>
              <a:buChar char="ü"/>
            </a:pPr>
            <a:r>
              <a:rPr lang="ru-RU" sz="1200" b="1" dirty="0"/>
              <a:t>перфорационная </a:t>
            </a:r>
            <a:r>
              <a:rPr lang="ru-RU" sz="1200" b="1" dirty="0" smtClean="0"/>
              <a:t>карта </a:t>
            </a:r>
            <a:r>
              <a:rPr lang="ru-RU" sz="1200" dirty="0" smtClean="0"/>
              <a:t>- сделана </a:t>
            </a:r>
            <a:r>
              <a:rPr lang="ru-RU" sz="1200" dirty="0"/>
              <a:t>из тонкого картона, </a:t>
            </a:r>
            <a:r>
              <a:rPr lang="ru-RU" sz="1200" dirty="0" smtClean="0"/>
              <a:t>представляет </a:t>
            </a:r>
            <a:r>
              <a:rPr lang="ru-RU" sz="1200" dirty="0"/>
              <a:t>информацию наличием или отсутствием отверстий в определённых позициях карты.</a:t>
            </a:r>
          </a:p>
        </p:txBody>
      </p:sp>
      <p:sp>
        <p:nvSpPr>
          <p:cNvPr id="18" name="Прямоугольник 17"/>
          <p:cNvSpPr/>
          <p:nvPr/>
        </p:nvSpPr>
        <p:spPr>
          <a:xfrm>
            <a:off x="467544" y="2407500"/>
            <a:ext cx="6768752" cy="461665"/>
          </a:xfrm>
          <a:prstGeom prst="rect">
            <a:avLst/>
          </a:prstGeom>
        </p:spPr>
        <p:txBody>
          <a:bodyPr wrap="square">
            <a:spAutoFit/>
          </a:bodyPr>
          <a:lstStyle/>
          <a:p>
            <a:pPr marL="171450" indent="-171450">
              <a:buFont typeface="Wingdings" pitchFamily="2" charset="2"/>
              <a:buChar char="ü"/>
            </a:pPr>
            <a:r>
              <a:rPr lang="ru-RU" sz="1200" b="1" dirty="0"/>
              <a:t>перфолента</a:t>
            </a:r>
            <a:r>
              <a:rPr lang="ru-RU" sz="1200" dirty="0"/>
              <a:t> - бумажная или целлулоидная пленка, на которую информация наносилась перфоратором в виде совокупности отверстий</a:t>
            </a:r>
          </a:p>
        </p:txBody>
      </p:sp>
      <p:pic>
        <p:nvPicPr>
          <p:cNvPr id="19" name="Рисунок 18"/>
          <p:cNvPicPr>
            <a:picLocks noChangeAspect="1"/>
          </p:cNvPicPr>
          <p:nvPr/>
        </p:nvPicPr>
        <p:blipFill rotWithShape="1">
          <a:blip r:embed="rId3" cstate="print">
            <a:extLst>
              <a:ext uri="{28A0092B-C50C-407E-A947-70E740481C1C}">
                <a14:useLocalDpi xmlns:a14="http://schemas.microsoft.com/office/drawing/2010/main" val="0"/>
              </a:ext>
            </a:extLst>
          </a:blip>
          <a:srcRect b="79455"/>
          <a:stretch/>
        </p:blipFill>
        <p:spPr>
          <a:xfrm>
            <a:off x="8173101" y="2546336"/>
            <a:ext cx="941957" cy="387059"/>
          </a:xfrm>
          <a:prstGeom prst="rect">
            <a:avLst/>
          </a:prstGeom>
          <a:ln>
            <a:noFill/>
          </a:ln>
          <a:effectLst>
            <a:softEdge rad="112500"/>
          </a:effectLst>
        </p:spPr>
      </p:pic>
      <p:sp>
        <p:nvSpPr>
          <p:cNvPr id="20" name="Прямоугольник 19"/>
          <p:cNvSpPr/>
          <p:nvPr/>
        </p:nvSpPr>
        <p:spPr>
          <a:xfrm>
            <a:off x="467544" y="2794559"/>
            <a:ext cx="7704856" cy="276999"/>
          </a:xfrm>
          <a:prstGeom prst="rect">
            <a:avLst/>
          </a:prstGeom>
        </p:spPr>
        <p:txBody>
          <a:bodyPr wrap="square">
            <a:spAutoFit/>
          </a:bodyPr>
          <a:lstStyle/>
          <a:p>
            <a:pPr marL="171450" indent="-171450">
              <a:buFont typeface="Wingdings" pitchFamily="2" charset="2"/>
              <a:buChar char="ü"/>
            </a:pPr>
            <a:r>
              <a:rPr lang="ru-RU" sz="1200" b="1" dirty="0"/>
              <a:t>ROM</a:t>
            </a:r>
            <a:r>
              <a:rPr lang="ru-RU" sz="1200" dirty="0"/>
              <a:t> </a:t>
            </a:r>
            <a:r>
              <a:rPr lang="ru-RU" sz="1200" dirty="0" smtClean="0"/>
              <a:t>— </a:t>
            </a:r>
            <a:r>
              <a:rPr lang="ru-RU" sz="1200" dirty="0"/>
              <a:t>масочное ПЗУ, изготавливается фабричным </a:t>
            </a:r>
            <a:r>
              <a:rPr lang="ru-RU" sz="1200" dirty="0" smtClean="0"/>
              <a:t>методом.</a:t>
            </a:r>
            <a:endParaRPr lang="ru-RU" sz="1200" dirty="0"/>
          </a:p>
        </p:txBody>
      </p:sp>
      <p:sp>
        <p:nvSpPr>
          <p:cNvPr id="21" name="Прямоугольник 20"/>
          <p:cNvSpPr/>
          <p:nvPr/>
        </p:nvSpPr>
        <p:spPr>
          <a:xfrm>
            <a:off x="467544" y="3007985"/>
            <a:ext cx="8064476" cy="276999"/>
          </a:xfrm>
          <a:prstGeom prst="rect">
            <a:avLst/>
          </a:prstGeom>
        </p:spPr>
        <p:txBody>
          <a:bodyPr wrap="square">
            <a:spAutoFit/>
          </a:bodyPr>
          <a:lstStyle/>
          <a:p>
            <a:pPr marL="171450" indent="-171450">
              <a:buFont typeface="Wingdings" pitchFamily="2" charset="2"/>
              <a:buChar char="ü"/>
            </a:pPr>
            <a:r>
              <a:rPr lang="ru-RU" sz="1200" b="1" dirty="0"/>
              <a:t>PROM</a:t>
            </a:r>
            <a:r>
              <a:rPr lang="ru-RU" sz="1200" dirty="0"/>
              <a:t> </a:t>
            </a:r>
            <a:r>
              <a:rPr lang="ru-RU" sz="1200" dirty="0" smtClean="0"/>
              <a:t>- класс </a:t>
            </a:r>
            <a:r>
              <a:rPr lang="ru-RU" sz="1200" dirty="0"/>
              <a:t>полупроводниковых запоминающих устройств, постоянная память с пережигаемыми перемычками</a:t>
            </a:r>
          </a:p>
        </p:txBody>
      </p:sp>
      <p:sp>
        <p:nvSpPr>
          <p:cNvPr id="22" name="Прямоугольник 21"/>
          <p:cNvSpPr/>
          <p:nvPr/>
        </p:nvSpPr>
        <p:spPr>
          <a:xfrm>
            <a:off x="467544" y="3212976"/>
            <a:ext cx="6696744" cy="461665"/>
          </a:xfrm>
          <a:prstGeom prst="rect">
            <a:avLst/>
          </a:prstGeom>
        </p:spPr>
        <p:txBody>
          <a:bodyPr wrap="square">
            <a:spAutoFit/>
          </a:bodyPr>
          <a:lstStyle/>
          <a:p>
            <a:pPr marL="171450" indent="-171450">
              <a:buFont typeface="Wingdings" pitchFamily="2" charset="2"/>
              <a:buChar char="ü"/>
            </a:pPr>
            <a:r>
              <a:rPr lang="ru-RU" sz="1200" b="1" dirty="0" smtClean="0"/>
              <a:t>EPROM</a:t>
            </a:r>
            <a:r>
              <a:rPr lang="ru-RU" sz="1200" dirty="0" smtClean="0"/>
              <a:t> - </a:t>
            </a:r>
            <a:r>
              <a:rPr lang="ru-RU" sz="1200" dirty="0"/>
              <a:t>перепрограммируемое </a:t>
            </a:r>
            <a:r>
              <a:rPr lang="ru-RU" sz="1200" dirty="0" smtClean="0"/>
              <a:t>ПЗУ</a:t>
            </a:r>
            <a:r>
              <a:rPr lang="ru-RU" sz="1200" dirty="0"/>
              <a:t>. Например, содержимое микросхемы К537РФ1 стиралось при помощи ультрафиолетовой </a:t>
            </a:r>
            <a:r>
              <a:rPr lang="ru-RU" sz="1200" dirty="0" smtClean="0"/>
              <a:t>лампы.</a:t>
            </a:r>
            <a:endParaRPr lang="ru-RU" sz="1200" dirty="0"/>
          </a:p>
        </p:txBody>
      </p:sp>
      <p:pic>
        <p:nvPicPr>
          <p:cNvPr id="23" name="Рисунок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185765" y="3261742"/>
            <a:ext cx="936805" cy="488310"/>
          </a:xfrm>
          <a:prstGeom prst="rect">
            <a:avLst/>
          </a:prstGeom>
          <a:ln>
            <a:noFill/>
          </a:ln>
          <a:effectLst>
            <a:softEdge rad="112500"/>
          </a:effectLst>
        </p:spPr>
      </p:pic>
      <p:sp>
        <p:nvSpPr>
          <p:cNvPr id="24" name="Прямоугольник 23"/>
          <p:cNvSpPr/>
          <p:nvPr/>
        </p:nvSpPr>
        <p:spPr>
          <a:xfrm>
            <a:off x="467544" y="3611552"/>
            <a:ext cx="7704856" cy="461665"/>
          </a:xfrm>
          <a:prstGeom prst="rect">
            <a:avLst/>
          </a:prstGeom>
        </p:spPr>
        <p:txBody>
          <a:bodyPr wrap="square">
            <a:spAutoFit/>
          </a:bodyPr>
          <a:lstStyle/>
          <a:p>
            <a:pPr marL="171450" indent="-171450">
              <a:buFont typeface="Wingdings" pitchFamily="2" charset="2"/>
              <a:buChar char="ü"/>
            </a:pPr>
            <a:r>
              <a:rPr lang="ru-RU" sz="1200" b="1" dirty="0" smtClean="0"/>
              <a:t>EEPROM - </a:t>
            </a:r>
            <a:r>
              <a:rPr lang="ru-RU" sz="1200" dirty="0"/>
              <a:t>электрически стираемое перепрограммируемое ПЗУ. </a:t>
            </a:r>
            <a:r>
              <a:rPr lang="ru-RU" sz="1200" dirty="0" smtClean="0"/>
              <a:t>Память может </a:t>
            </a:r>
            <a:r>
              <a:rPr lang="ru-RU" sz="1200" dirty="0"/>
              <a:t>стираться и заполняться данными до миллиона раз</a:t>
            </a:r>
            <a:r>
              <a:rPr lang="ru-RU" sz="1200" dirty="0" smtClean="0"/>
              <a:t>. (</a:t>
            </a:r>
            <a:r>
              <a:rPr lang="en-US" sz="1200" dirty="0" smtClean="0"/>
              <a:t>Flash</a:t>
            </a:r>
            <a:r>
              <a:rPr lang="ru-RU" sz="1200" dirty="0" smtClean="0"/>
              <a:t>)</a:t>
            </a:r>
            <a:endParaRPr lang="ru-RU" sz="1200" dirty="0"/>
          </a:p>
        </p:txBody>
      </p:sp>
      <p:pic>
        <p:nvPicPr>
          <p:cNvPr id="25" name="Рисунок 24"/>
          <p:cNvPicPr>
            <a:picLocks noChangeAspect="1"/>
          </p:cNvPicPr>
          <p:nvPr/>
        </p:nvPicPr>
        <p:blipFill rotWithShape="1">
          <a:blip r:embed="rId5">
            <a:extLst>
              <a:ext uri="{28A0092B-C50C-407E-A947-70E740481C1C}">
                <a14:useLocalDpi xmlns:a14="http://schemas.microsoft.com/office/drawing/2010/main" val="0"/>
              </a:ext>
            </a:extLst>
          </a:blip>
          <a:srcRect l="-6436" t="-7089" r="-9828"/>
          <a:stretch/>
        </p:blipFill>
        <p:spPr>
          <a:xfrm>
            <a:off x="8185765" y="3674641"/>
            <a:ext cx="929293" cy="435107"/>
          </a:xfrm>
          <a:prstGeom prst="rect">
            <a:avLst/>
          </a:prstGeom>
          <a:ln>
            <a:noFill/>
          </a:ln>
          <a:effectLst>
            <a:softEdge rad="112500"/>
          </a:effectLst>
        </p:spPr>
      </p:pic>
      <p:sp>
        <p:nvSpPr>
          <p:cNvPr id="26" name="Прямоугольник 25"/>
          <p:cNvSpPr/>
          <p:nvPr/>
        </p:nvSpPr>
        <p:spPr>
          <a:xfrm>
            <a:off x="467544" y="4005064"/>
            <a:ext cx="8224624" cy="276999"/>
          </a:xfrm>
          <a:prstGeom prst="rect">
            <a:avLst/>
          </a:prstGeom>
        </p:spPr>
        <p:txBody>
          <a:bodyPr wrap="none">
            <a:spAutoFit/>
          </a:bodyPr>
          <a:lstStyle/>
          <a:p>
            <a:pPr marL="171450" indent="-171450">
              <a:buFont typeface="Wingdings" pitchFamily="2" charset="2"/>
              <a:buChar char="ü"/>
            </a:pPr>
            <a:r>
              <a:rPr lang="ru-RU" sz="1200" b="1" dirty="0"/>
              <a:t>ПЗУ на магнитных </a:t>
            </a:r>
            <a:r>
              <a:rPr lang="ru-RU" sz="1200" b="1" dirty="0" smtClean="0"/>
              <a:t>доменах</a:t>
            </a:r>
            <a:r>
              <a:rPr lang="en-US" sz="1200" b="1" dirty="0" smtClean="0"/>
              <a:t> </a:t>
            </a:r>
            <a:r>
              <a:rPr lang="en-US" sz="1200" dirty="0" smtClean="0"/>
              <a:t>- </a:t>
            </a:r>
            <a:r>
              <a:rPr lang="ru-RU" sz="1200" dirty="0" smtClean="0"/>
              <a:t>устройства</a:t>
            </a:r>
            <a:r>
              <a:rPr lang="ru-RU" sz="1200" dirty="0"/>
              <a:t>, в которых используются электромагнитные процессы на доменном </a:t>
            </a:r>
            <a:r>
              <a:rPr lang="ru-RU" sz="1200" dirty="0" smtClean="0"/>
              <a:t>уровне</a:t>
            </a:r>
            <a:r>
              <a:rPr lang="en-US" sz="1200" dirty="0"/>
              <a:t>.</a:t>
            </a:r>
            <a:endParaRPr lang="ru-RU" sz="1200" dirty="0"/>
          </a:p>
        </p:txBody>
      </p:sp>
      <p:sp>
        <p:nvSpPr>
          <p:cNvPr id="27" name="Прямоугольник 26"/>
          <p:cNvSpPr/>
          <p:nvPr/>
        </p:nvSpPr>
        <p:spPr>
          <a:xfrm>
            <a:off x="467544" y="4282063"/>
            <a:ext cx="6563463" cy="276999"/>
          </a:xfrm>
          <a:prstGeom prst="rect">
            <a:avLst/>
          </a:prstGeom>
        </p:spPr>
        <p:txBody>
          <a:bodyPr wrap="none">
            <a:spAutoFit/>
          </a:bodyPr>
          <a:lstStyle/>
          <a:p>
            <a:pPr marL="171450" indent="-171450">
              <a:buFont typeface="Wingdings" pitchFamily="2" charset="2"/>
              <a:buChar char="ü"/>
            </a:pPr>
            <a:r>
              <a:rPr lang="ru-RU" sz="1200" b="1" dirty="0" smtClean="0"/>
              <a:t>NVRAM</a:t>
            </a:r>
            <a:r>
              <a:rPr lang="en-US" sz="1200" b="1" dirty="0" smtClean="0"/>
              <a:t> </a:t>
            </a:r>
            <a:r>
              <a:rPr lang="ru-RU" sz="1200" dirty="0" err="1"/>
              <a:t>non-volatile</a:t>
            </a:r>
            <a:r>
              <a:rPr lang="ru-RU" sz="1200" dirty="0"/>
              <a:t> </a:t>
            </a:r>
            <a:r>
              <a:rPr lang="ru-RU" sz="1200" dirty="0" err="1"/>
              <a:t>memory</a:t>
            </a:r>
            <a:r>
              <a:rPr lang="ru-RU" sz="1200" dirty="0"/>
              <a:t> — «неразрушающаяся» память, строго говоря, не является ПЗУ. </a:t>
            </a:r>
            <a:endParaRPr lang="en-US" sz="1200" dirty="0" smtClean="0"/>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119442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dirty="0" smtClean="0"/>
              <a:t>Аттестация по дисциплине</a:t>
            </a:r>
            <a:endParaRPr lang="ru-RU" sz="3200" dirty="0"/>
          </a:p>
        </p:txBody>
      </p:sp>
      <p:sp>
        <p:nvSpPr>
          <p:cNvPr id="3" name="Объект 2"/>
          <p:cNvSpPr>
            <a:spLocks noGrp="1"/>
          </p:cNvSpPr>
          <p:nvPr>
            <p:ph idx="1"/>
          </p:nvPr>
        </p:nvSpPr>
        <p:spPr>
          <a:xfrm>
            <a:off x="755576" y="836712"/>
            <a:ext cx="7543800" cy="1224136"/>
          </a:xfrm>
        </p:spPr>
        <p:txBody>
          <a:bodyPr anchor="t" anchorCtr="0">
            <a:normAutofit/>
          </a:bodyPr>
          <a:lstStyle/>
          <a:p>
            <a:pPr marL="0" indent="180975" algn="just">
              <a:buNone/>
            </a:pPr>
            <a:r>
              <a:rPr lang="ru-RU" sz="1400" dirty="0">
                <a:solidFill>
                  <a:schemeClr val="tx1"/>
                </a:solidFill>
              </a:rPr>
              <a:t>Для аттестации студентов по дисциплине используется </a:t>
            </a:r>
            <a:r>
              <a:rPr lang="ru-RU" sz="1400" dirty="0" err="1">
                <a:solidFill>
                  <a:schemeClr val="tx1"/>
                </a:solidFill>
              </a:rPr>
              <a:t>балльно</a:t>
            </a:r>
            <a:r>
              <a:rPr lang="ru-RU" sz="1400" dirty="0">
                <a:solidFill>
                  <a:schemeClr val="tx1"/>
                </a:solidFill>
              </a:rPr>
              <a:t>-рейтинговая система. Сумма баллов  за текущую деятельность составляет не более </a:t>
            </a:r>
            <a:r>
              <a:rPr lang="ru-RU" sz="1400" dirty="0" smtClean="0">
                <a:solidFill>
                  <a:schemeClr val="tx1"/>
                </a:solidFill>
              </a:rPr>
              <a:t>80 </a:t>
            </a:r>
            <a:r>
              <a:rPr lang="ru-RU" sz="1400" dirty="0">
                <a:solidFill>
                  <a:schemeClr val="tx1"/>
                </a:solidFill>
              </a:rPr>
              <a:t>баллов, количество баллов по итоговой аттестации </a:t>
            </a:r>
            <a:r>
              <a:rPr lang="ru-RU" sz="1400" dirty="0" smtClean="0">
                <a:solidFill>
                  <a:schemeClr val="tx1"/>
                </a:solidFill>
              </a:rPr>
              <a:t>(зачёт) </a:t>
            </a:r>
            <a:r>
              <a:rPr lang="ru-RU" sz="1400" dirty="0">
                <a:solidFill>
                  <a:schemeClr val="tx1"/>
                </a:solidFill>
              </a:rPr>
              <a:t>не превышает </a:t>
            </a:r>
            <a:r>
              <a:rPr lang="ru-RU" sz="1400" dirty="0" smtClean="0">
                <a:solidFill>
                  <a:schemeClr val="tx1"/>
                </a:solidFill>
              </a:rPr>
              <a:t>20 </a:t>
            </a:r>
            <a:r>
              <a:rPr lang="ru-RU" sz="1400" dirty="0">
                <a:solidFill>
                  <a:schemeClr val="tx1"/>
                </a:solidFill>
              </a:rPr>
              <a:t>баллов. В течение 1-го семестра необходимо представить и защитить 4 лабораторных работы,  самостоятельную работу, выполнить две контрольные работы по материалам лекций в сроки, установленные учебным </a:t>
            </a:r>
            <a:r>
              <a:rPr lang="ru-RU" sz="1400" dirty="0" smtClean="0">
                <a:solidFill>
                  <a:schemeClr val="tx1"/>
                </a:solidFill>
              </a:rPr>
              <a:t>графиком.</a:t>
            </a:r>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6</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graphicFrame>
        <p:nvGraphicFramePr>
          <p:cNvPr id="7" name="Таблица 6"/>
          <p:cNvGraphicFramePr>
            <a:graphicFrameLocks noGrp="1"/>
          </p:cNvGraphicFramePr>
          <p:nvPr>
            <p:extLst>
              <p:ext uri="{D42A27DB-BD31-4B8C-83A1-F6EECF244321}">
                <p14:modId xmlns:p14="http://schemas.microsoft.com/office/powerpoint/2010/main" val="955002465"/>
              </p:ext>
            </p:extLst>
          </p:nvPr>
        </p:nvGraphicFramePr>
        <p:xfrm>
          <a:off x="1079611" y="2107553"/>
          <a:ext cx="6912769" cy="3086147"/>
        </p:xfrm>
        <a:graphic>
          <a:graphicData uri="http://schemas.openxmlformats.org/drawingml/2006/table">
            <a:tbl>
              <a:tblPr firstRow="1" firstCol="1" bandRow="1">
                <a:tableStyleId>{5C22544A-7EE6-4342-B048-85BDC9FD1C3A}</a:tableStyleId>
              </a:tblPr>
              <a:tblGrid>
                <a:gridCol w="512919"/>
                <a:gridCol w="2800918"/>
                <a:gridCol w="1332680"/>
                <a:gridCol w="875431"/>
                <a:gridCol w="1390821"/>
              </a:tblGrid>
              <a:tr h="504055">
                <a:tc>
                  <a:txBody>
                    <a:bodyPr/>
                    <a:lstStyle/>
                    <a:p>
                      <a:pPr marL="0" indent="0" algn="ctr">
                        <a:lnSpc>
                          <a:spcPct val="150000"/>
                        </a:lnSpc>
                        <a:spcAft>
                          <a:spcPts val="0"/>
                        </a:spcAft>
                      </a:pPr>
                      <a:r>
                        <a:rPr lang="ru-RU" sz="1100" b="1" dirty="0">
                          <a:effectLst/>
                        </a:rPr>
                        <a:t>№</a:t>
                      </a:r>
                      <a:endParaRPr lang="ru-RU" sz="1200" b="1"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100" b="1" dirty="0">
                          <a:effectLst/>
                        </a:rPr>
                        <a:t>Вид учебной работы</a:t>
                      </a:r>
                      <a:endParaRPr lang="ru-RU" sz="1200" b="1"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100" b="1" dirty="0">
                          <a:effectLst/>
                        </a:rPr>
                        <a:t>Максимальное количество баллов</a:t>
                      </a:r>
                      <a:endParaRPr lang="ru-RU" sz="1200" b="1"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100" b="1" dirty="0">
                          <a:effectLst/>
                        </a:rPr>
                        <a:t>Диапазон баллов</a:t>
                      </a:r>
                      <a:endParaRPr lang="ru-RU" sz="1200" b="1"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100" b="1" dirty="0">
                          <a:effectLst/>
                        </a:rPr>
                        <a:t>Срок выполнения (неделя семестра)</a:t>
                      </a:r>
                      <a:endParaRPr lang="ru-RU" sz="1200" b="1"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1</a:t>
                      </a:r>
                      <a:endParaRPr lang="ru-RU" sz="1200" dirty="0">
                        <a:effectLst/>
                        <a:latin typeface="Times New Roman"/>
                        <a:ea typeface="Calibri"/>
                      </a:endParaRPr>
                    </a:p>
                  </a:txBody>
                  <a:tcPr marL="51134" marR="51134" marT="0" marB="0" anchor="ctr"/>
                </a:tc>
                <a:tc>
                  <a:txBody>
                    <a:bodyPr/>
                    <a:lstStyle/>
                    <a:p>
                      <a:pPr marL="0" indent="0" algn="l">
                        <a:lnSpc>
                          <a:spcPct val="100000"/>
                        </a:lnSpc>
                        <a:spcAft>
                          <a:spcPts val="0"/>
                        </a:spcAft>
                      </a:pPr>
                      <a:r>
                        <a:rPr lang="ru-RU" sz="1200" dirty="0">
                          <a:effectLst/>
                        </a:rPr>
                        <a:t>Лабораторная работа №1</a:t>
                      </a:r>
                      <a:endParaRPr lang="ru-RU" sz="1200"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200" dirty="0" smtClean="0">
                          <a:effectLst/>
                        </a:rPr>
                        <a:t>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3-5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4</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2</a:t>
                      </a:r>
                      <a:endParaRPr lang="ru-RU" sz="1200" dirty="0">
                        <a:effectLst/>
                        <a:latin typeface="Times New Roman"/>
                        <a:ea typeface="Calibri"/>
                      </a:endParaRPr>
                    </a:p>
                  </a:txBody>
                  <a:tcPr marL="51134" marR="51134" marT="0" marB="0" anchor="ctr"/>
                </a:tc>
                <a:tc>
                  <a:txBody>
                    <a:bodyPr/>
                    <a:lstStyle/>
                    <a:p>
                      <a:pPr marL="0" indent="0" algn="l">
                        <a:lnSpc>
                          <a:spcPct val="100000"/>
                        </a:lnSpc>
                        <a:spcAft>
                          <a:spcPts val="0"/>
                        </a:spcAft>
                      </a:pPr>
                      <a:r>
                        <a:rPr lang="ru-RU" sz="1200" dirty="0">
                          <a:effectLst/>
                        </a:rPr>
                        <a:t>Лабораторная работа №2</a:t>
                      </a:r>
                      <a:endParaRPr lang="ru-RU" sz="1200"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200" dirty="0">
                          <a:effectLst/>
                          <a:latin typeface="+mn-lt"/>
                          <a:ea typeface="+mn-ea"/>
                        </a:rPr>
                        <a:t>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3-5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8</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3</a:t>
                      </a:r>
                      <a:endParaRPr lang="ru-RU" sz="1200" dirty="0">
                        <a:effectLst/>
                        <a:latin typeface="Times New Roman"/>
                        <a:ea typeface="Calibri"/>
                      </a:endParaRPr>
                    </a:p>
                  </a:txBody>
                  <a:tcPr marL="51134" marR="51134" marT="0" marB="0" anchor="ctr"/>
                </a:tc>
                <a:tc>
                  <a:txBody>
                    <a:bodyPr/>
                    <a:lstStyle/>
                    <a:p>
                      <a:pPr marL="0" indent="0" algn="l">
                        <a:lnSpc>
                          <a:spcPct val="100000"/>
                        </a:lnSpc>
                        <a:spcAft>
                          <a:spcPts val="0"/>
                        </a:spcAft>
                      </a:pPr>
                      <a:r>
                        <a:rPr lang="ru-RU" sz="1200" dirty="0">
                          <a:effectLst/>
                        </a:rPr>
                        <a:t>Лабораторная работа №3</a:t>
                      </a:r>
                      <a:endParaRPr lang="ru-RU" sz="1200"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200" dirty="0">
                          <a:effectLst/>
                          <a:latin typeface="+mn-lt"/>
                          <a:ea typeface="+mn-ea"/>
                        </a:rPr>
                        <a:t>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3-5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12</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4</a:t>
                      </a:r>
                      <a:endParaRPr lang="ru-RU" sz="1200" dirty="0">
                        <a:effectLst/>
                        <a:latin typeface="Times New Roman"/>
                        <a:ea typeface="Calibri"/>
                      </a:endParaRPr>
                    </a:p>
                  </a:txBody>
                  <a:tcPr marL="51134" marR="51134" marT="0" marB="0" anchor="ctr"/>
                </a:tc>
                <a:tc>
                  <a:txBody>
                    <a:bodyPr/>
                    <a:lstStyle/>
                    <a:p>
                      <a:pPr marL="0" indent="0" algn="l">
                        <a:lnSpc>
                          <a:spcPct val="100000"/>
                        </a:lnSpc>
                        <a:spcAft>
                          <a:spcPts val="0"/>
                        </a:spcAft>
                      </a:pPr>
                      <a:r>
                        <a:rPr lang="ru-RU" sz="1200" dirty="0">
                          <a:effectLst/>
                        </a:rPr>
                        <a:t>Лабораторная работа №4</a:t>
                      </a:r>
                      <a:endParaRPr lang="ru-RU" sz="1200"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ru-RU" sz="1200" dirty="0">
                          <a:effectLst/>
                          <a:latin typeface="+mn-lt"/>
                          <a:ea typeface="+mn-ea"/>
                        </a:rPr>
                        <a:t>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3-5</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16</a:t>
                      </a:r>
                      <a:endParaRPr lang="ru-RU" sz="1200" dirty="0">
                        <a:effectLst/>
                        <a:latin typeface="Times New Roman"/>
                        <a:ea typeface="Calibri"/>
                      </a:endParaRPr>
                    </a:p>
                  </a:txBody>
                  <a:tcPr marL="51134" marR="51134" marT="0" marB="0" anchor="ctr"/>
                </a:tc>
              </a:tr>
              <a:tr h="270873">
                <a:tc>
                  <a:txBody>
                    <a:bodyPr/>
                    <a:lstStyle/>
                    <a:p>
                      <a:pPr marL="0" indent="0" algn="ctr">
                        <a:lnSpc>
                          <a:spcPct val="150000"/>
                        </a:lnSpc>
                        <a:spcAft>
                          <a:spcPts val="0"/>
                        </a:spcAft>
                      </a:pPr>
                      <a:r>
                        <a:rPr lang="ru-RU" sz="1200" dirty="0">
                          <a:effectLst/>
                        </a:rPr>
                        <a:t>5</a:t>
                      </a:r>
                      <a:endParaRPr lang="ru-RU" sz="1200" dirty="0">
                        <a:effectLst/>
                        <a:latin typeface="Times New Roman"/>
                        <a:ea typeface="Calibri"/>
                      </a:endParaRPr>
                    </a:p>
                  </a:txBody>
                  <a:tcPr marL="51134" marR="51134" marT="0" marB="0" anchor="ctr"/>
                </a:tc>
                <a:tc>
                  <a:txBody>
                    <a:bodyPr/>
                    <a:lstStyle/>
                    <a:p>
                      <a:pPr marL="0" indent="0" algn="l">
                        <a:lnSpc>
                          <a:spcPct val="100000"/>
                        </a:lnSpc>
                        <a:spcAft>
                          <a:spcPts val="0"/>
                        </a:spcAft>
                      </a:pPr>
                      <a:r>
                        <a:rPr lang="ru-RU" sz="1200" dirty="0">
                          <a:effectLst/>
                        </a:rPr>
                        <a:t>Самостоятельная </a:t>
                      </a:r>
                      <a:r>
                        <a:rPr lang="ru-RU" sz="1200" dirty="0" smtClean="0">
                          <a:effectLst/>
                        </a:rPr>
                        <a:t>работа (Реферат)</a:t>
                      </a:r>
                      <a:endParaRPr lang="ru-RU" sz="1200" dirty="0">
                        <a:effectLst/>
                        <a:latin typeface="Times New Roman"/>
                        <a:ea typeface="Calibri"/>
                      </a:endParaRPr>
                    </a:p>
                  </a:txBody>
                  <a:tcPr marL="51134" marR="51134" marT="0" marB="0" anchor="ctr"/>
                </a:tc>
                <a:tc>
                  <a:txBody>
                    <a:bodyPr/>
                    <a:lstStyle/>
                    <a:p>
                      <a:pPr marL="0" indent="0" algn="ctr">
                        <a:lnSpc>
                          <a:spcPct val="100000"/>
                        </a:lnSpc>
                        <a:spcAft>
                          <a:spcPts val="0"/>
                        </a:spcAft>
                      </a:pPr>
                      <a:r>
                        <a:rPr lang="en-US" sz="1200" dirty="0" smtClean="0">
                          <a:effectLst/>
                          <a:latin typeface="Times New Roman"/>
                          <a:ea typeface="Calibri"/>
                        </a:rPr>
                        <a:t>3</a:t>
                      </a:r>
                      <a:r>
                        <a:rPr lang="ru-RU" sz="1200" dirty="0" smtClean="0">
                          <a:effectLst/>
                          <a:latin typeface="Times New Roman"/>
                          <a:ea typeface="Calibri"/>
                        </a:rPr>
                        <a:t>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5-</a:t>
                      </a:r>
                      <a:r>
                        <a:rPr lang="en-US" sz="1200" dirty="0" smtClean="0">
                          <a:effectLst/>
                        </a:rPr>
                        <a:t>3</a:t>
                      </a:r>
                      <a:r>
                        <a:rPr lang="ru-RU" sz="1200" dirty="0" smtClean="0">
                          <a:effectLst/>
                        </a:rPr>
                        <a:t>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1</a:t>
                      </a:r>
                      <a:r>
                        <a:rPr lang="en-US" sz="1200" dirty="0">
                          <a:effectLst/>
                        </a:rPr>
                        <a:t>5</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6</a:t>
                      </a:r>
                      <a:endParaRPr lang="ru-RU" sz="1200" dirty="0">
                        <a:effectLst/>
                        <a:latin typeface="Times New Roman"/>
                        <a:ea typeface="Calibri"/>
                      </a:endParaRPr>
                    </a:p>
                  </a:txBody>
                  <a:tcPr marL="51134" marR="5113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Самостоятельная работа</a:t>
                      </a:r>
                      <a:r>
                        <a:rPr lang="ru-RU" sz="1200" baseline="0" dirty="0">
                          <a:effectLst/>
                          <a:latin typeface="Times New Roman"/>
                        </a:rPr>
                        <a:t> </a:t>
                      </a:r>
                      <a:r>
                        <a:rPr lang="ru-RU" sz="1200" baseline="0" dirty="0" smtClean="0">
                          <a:effectLst/>
                          <a:latin typeface="Times New Roman"/>
                        </a:rPr>
                        <a:t>студента</a:t>
                      </a:r>
                      <a:endParaRPr lang="ru-RU" sz="1200" dirty="0" smtClean="0">
                        <a:effectLst/>
                        <a:latin typeface="+mn-lt"/>
                        <a:ea typeface="Calibri"/>
                      </a:endParaRPr>
                    </a:p>
                  </a:txBody>
                  <a:tcPr marL="51134" marR="51134" marT="0" marB="0" anchor="ctr"/>
                </a:tc>
                <a:tc>
                  <a:txBody>
                    <a:bodyPr/>
                    <a:lstStyle/>
                    <a:p>
                      <a:pPr indent="0" algn="ctr">
                        <a:lnSpc>
                          <a:spcPct val="100000"/>
                        </a:lnSpc>
                        <a:spcAft>
                          <a:spcPts val="0"/>
                        </a:spcAft>
                      </a:pPr>
                      <a:r>
                        <a:rPr lang="ru-RU" sz="1200" dirty="0" smtClean="0">
                          <a:effectLst/>
                          <a:latin typeface="Times New Roman"/>
                          <a:ea typeface="Calibri"/>
                        </a:rPr>
                        <a:t>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0-</a:t>
                      </a:r>
                      <a:r>
                        <a:rPr lang="en-US" sz="1200" dirty="0" smtClean="0">
                          <a:effectLst/>
                        </a:rPr>
                        <a:t>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15</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a:effectLst/>
                        </a:rPr>
                        <a:t>7</a:t>
                      </a:r>
                      <a:endParaRPr lang="ru-RU" sz="1200" dirty="0">
                        <a:effectLst/>
                        <a:latin typeface="Times New Roman"/>
                        <a:ea typeface="Calibri"/>
                      </a:endParaRPr>
                    </a:p>
                  </a:txBody>
                  <a:tcPr marL="51134" marR="5113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Контрольная работа №1</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0-10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rPr>
                        <a:t>6</a:t>
                      </a:r>
                      <a:endParaRPr lang="ru-RU" sz="1200" dirty="0">
                        <a:effectLst/>
                        <a:latin typeface="Times New Roman"/>
                        <a:ea typeface="Calibri"/>
                      </a:endParaRPr>
                    </a:p>
                  </a:txBody>
                  <a:tcPr marL="51134" marR="51134" marT="0" marB="0" anchor="ctr"/>
                </a:tc>
              </a:tr>
              <a:tr h="193766">
                <a:tc>
                  <a:txBody>
                    <a:bodyPr/>
                    <a:lstStyle/>
                    <a:p>
                      <a:pPr marL="0" indent="0" algn="ctr">
                        <a:lnSpc>
                          <a:spcPct val="150000"/>
                        </a:lnSpc>
                        <a:spcAft>
                          <a:spcPts val="0"/>
                        </a:spcAft>
                      </a:pPr>
                      <a:r>
                        <a:rPr lang="ru-RU" sz="1200" dirty="0" smtClean="0">
                          <a:effectLst/>
                          <a:latin typeface="Times New Roman"/>
                          <a:ea typeface="Calibri"/>
                        </a:rPr>
                        <a:t>8</a:t>
                      </a:r>
                      <a:endParaRPr lang="ru-RU" sz="1200" dirty="0">
                        <a:effectLst/>
                        <a:latin typeface="Times New Roman"/>
                        <a:ea typeface="Calibri"/>
                      </a:endParaRPr>
                    </a:p>
                  </a:txBody>
                  <a:tcPr marL="51134" marR="5113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Контрольная работа №2</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latin typeface="Times New Roman"/>
                          <a:ea typeface="Calibri"/>
                        </a:rPr>
                        <a:t>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latin typeface="Times New Roman"/>
                          <a:ea typeface="Calibri"/>
                        </a:rPr>
                        <a:t>0-10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smtClean="0">
                          <a:effectLst/>
                          <a:latin typeface="Times New Roman"/>
                          <a:ea typeface="Calibri"/>
                        </a:rPr>
                        <a:t>1</a:t>
                      </a:r>
                      <a:r>
                        <a:rPr lang="en-US" sz="1200" dirty="0" smtClean="0">
                          <a:effectLst/>
                          <a:latin typeface="Times New Roman"/>
                          <a:ea typeface="Calibri"/>
                        </a:rPr>
                        <a:t>1</a:t>
                      </a:r>
                      <a:endParaRPr lang="ru-RU" sz="1200" dirty="0">
                        <a:effectLst/>
                        <a:latin typeface="Times New Roman"/>
                        <a:ea typeface="Calibri"/>
                      </a:endParaRPr>
                    </a:p>
                  </a:txBody>
                  <a:tcPr marL="51134" marR="51134" marT="0" marB="0" anchor="ctr"/>
                </a:tc>
              </a:tr>
              <a:tr h="387532">
                <a:tc>
                  <a:txBody>
                    <a:bodyPr/>
                    <a:lstStyle/>
                    <a:p>
                      <a:pPr marL="0" indent="0" algn="ctr">
                        <a:lnSpc>
                          <a:spcPct val="150000"/>
                        </a:lnSpc>
                        <a:spcAft>
                          <a:spcPts val="0"/>
                        </a:spcAft>
                      </a:pPr>
                      <a:r>
                        <a:rPr lang="ru-RU" sz="1200" dirty="0" smtClean="0">
                          <a:effectLst/>
                        </a:rPr>
                        <a:t>9</a:t>
                      </a:r>
                      <a:endParaRPr lang="ru-RU" sz="1200" dirty="0">
                        <a:effectLst/>
                        <a:latin typeface="Times New Roman"/>
                        <a:ea typeface="Calibri"/>
                      </a:endParaRPr>
                    </a:p>
                  </a:txBody>
                  <a:tcPr marL="51134" marR="51134" marT="0" marB="0" anchor="ctr"/>
                </a:tc>
                <a:tc gridSpan="2">
                  <a:txBody>
                    <a:bodyPr/>
                    <a:lstStyle/>
                    <a:p>
                      <a:pPr indent="0" algn="l">
                        <a:lnSpc>
                          <a:spcPct val="100000"/>
                        </a:lnSpc>
                        <a:spcAft>
                          <a:spcPts val="0"/>
                        </a:spcAft>
                      </a:pPr>
                      <a:r>
                        <a:rPr lang="ru-RU" sz="1200" dirty="0" smtClean="0">
                          <a:effectLst/>
                          <a:latin typeface="+mn-lt"/>
                          <a:ea typeface="+mn-ea"/>
                        </a:rPr>
                        <a:t>Зачёт</a:t>
                      </a:r>
                      <a:endParaRPr lang="ru-RU" sz="1200" dirty="0">
                        <a:effectLst/>
                        <a:latin typeface="Times New Roman"/>
                        <a:ea typeface="Calibri"/>
                      </a:endParaRPr>
                    </a:p>
                  </a:txBody>
                  <a:tcPr marL="51134" marR="51134" marT="0" marB="0" anchor="ctr"/>
                </a:tc>
                <a:tc hMerge="1">
                  <a:txBody>
                    <a:bodyPr/>
                    <a:lstStyle/>
                    <a:p>
                      <a:pPr indent="0" algn="l">
                        <a:lnSpc>
                          <a:spcPct val="100000"/>
                        </a:lnSpc>
                        <a:spcAft>
                          <a:spcPts val="0"/>
                        </a:spcAft>
                      </a:pPr>
                      <a:endParaRPr lang="ru-RU" sz="1200" dirty="0">
                        <a:effectLst/>
                        <a:latin typeface="Times New Roman"/>
                        <a:ea typeface="Calibri"/>
                      </a:endParaRPr>
                    </a:p>
                  </a:txBody>
                  <a:tcPr marL="51134" marR="51134" marT="0" marB="0"/>
                </a:tc>
                <a:tc>
                  <a:txBody>
                    <a:bodyPr/>
                    <a:lstStyle/>
                    <a:p>
                      <a:pPr indent="0" algn="ctr">
                        <a:lnSpc>
                          <a:spcPct val="100000"/>
                        </a:lnSpc>
                        <a:spcAft>
                          <a:spcPts val="0"/>
                        </a:spcAft>
                      </a:pPr>
                      <a:r>
                        <a:rPr lang="ru-RU" sz="1200" dirty="0" smtClean="0">
                          <a:effectLst/>
                        </a:rPr>
                        <a:t>5-20</a:t>
                      </a:r>
                      <a:endParaRPr lang="ru-RU" sz="1200" dirty="0">
                        <a:effectLst/>
                        <a:latin typeface="Times New Roman"/>
                        <a:ea typeface="Calibri"/>
                      </a:endParaRPr>
                    </a:p>
                  </a:txBody>
                  <a:tcPr marL="51134" marR="51134" marT="0" marB="0" anchor="ctr"/>
                </a:tc>
                <a:tc>
                  <a:txBody>
                    <a:bodyPr/>
                    <a:lstStyle/>
                    <a:p>
                      <a:pPr indent="0" algn="ctr">
                        <a:lnSpc>
                          <a:spcPct val="100000"/>
                        </a:lnSpc>
                        <a:spcAft>
                          <a:spcPts val="0"/>
                        </a:spcAft>
                      </a:pPr>
                      <a:r>
                        <a:rPr lang="ru-RU" sz="1200" dirty="0">
                          <a:effectLst/>
                        </a:rPr>
                        <a:t> </a:t>
                      </a:r>
                      <a:r>
                        <a:rPr lang="ru-RU" sz="1200" dirty="0" smtClean="0">
                          <a:effectLst/>
                        </a:rPr>
                        <a:t>17</a:t>
                      </a:r>
                      <a:endParaRPr lang="ru-RU" sz="1200" dirty="0">
                        <a:effectLst/>
                        <a:latin typeface="Times New Roman"/>
                        <a:ea typeface="Calibri"/>
                      </a:endParaRPr>
                    </a:p>
                  </a:txBody>
                  <a:tcPr marL="51134" marR="51134" marT="0" marB="0" anchor="ctr"/>
                </a:tc>
              </a:tr>
            </a:tbl>
          </a:graphicData>
        </a:graphic>
      </p:graphicFrame>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3889423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686332" y="1255279"/>
            <a:ext cx="7690360" cy="1169551"/>
          </a:xfrm>
          <a:prstGeom prst="rect">
            <a:avLst/>
          </a:prstGeom>
        </p:spPr>
        <p:txBody>
          <a:bodyPr wrap="square">
            <a:spAutoFit/>
          </a:bodyPr>
          <a:lstStyle/>
          <a:p>
            <a:pPr lvl="0" algn="just"/>
            <a:r>
              <a:rPr lang="ru-RU" sz="1400" b="1" dirty="0"/>
              <a:t>ОЗУ</a:t>
            </a:r>
            <a:r>
              <a:rPr lang="ru-RU" sz="1400" dirty="0"/>
              <a:t> </a:t>
            </a:r>
            <a:r>
              <a:rPr lang="ru-RU" sz="1400" dirty="0" smtClean="0"/>
              <a:t>- </a:t>
            </a:r>
            <a:r>
              <a:rPr lang="ru-RU" sz="1400" dirty="0"/>
              <a:t>энергозависимая </a:t>
            </a:r>
            <a:r>
              <a:rPr lang="ru-RU" sz="1400" dirty="0" smtClean="0"/>
              <a:t>память, </a:t>
            </a:r>
            <a:r>
              <a:rPr lang="ru-RU" sz="1400" dirty="0" err="1" smtClean="0"/>
              <a:t>предназначеная</a:t>
            </a:r>
            <a:r>
              <a:rPr lang="ru-RU" sz="1400" dirty="0" smtClean="0"/>
              <a:t> </a:t>
            </a:r>
            <a:r>
              <a:rPr lang="ru-RU" sz="1400" dirty="0"/>
              <a:t>для оперативной записи, хранения и считывания информации (программ и данных), непосредственно участвующей в информационно-вычислительном процессе, выполняемом ПК в текущий период времени. Главными достоинствами оперативной памяти являются ее высокое быстродействие и возможность обращения к каждой ячейке памяти отдельно (прямой адресный доступ к ячейке</a:t>
            </a:r>
            <a:r>
              <a:rPr lang="ru-RU" sz="1400" dirty="0" smtClean="0"/>
              <a:t>). </a:t>
            </a:r>
            <a:endParaRPr lang="ru-RU" sz="1400" dirty="0"/>
          </a:p>
        </p:txBody>
      </p:sp>
      <p:sp>
        <p:nvSpPr>
          <p:cNvPr id="12" name="Номер слайда 11"/>
          <p:cNvSpPr>
            <a:spLocks noGrp="1"/>
          </p:cNvSpPr>
          <p:nvPr>
            <p:ph type="sldNum" sz="quarter" idx="12"/>
          </p:nvPr>
        </p:nvSpPr>
        <p:spPr>
          <a:xfrm>
            <a:off x="8382000" y="6492875"/>
            <a:ext cx="762000" cy="365125"/>
          </a:xfrm>
        </p:spPr>
        <p:txBody>
          <a:bodyPr/>
          <a:lstStyle/>
          <a:p>
            <a:fld id="{B19B0651-EE4F-4900-A07F-96A6BFA9D0F0}" type="slidenum">
              <a:rPr lang="ru-RU" smtClean="0"/>
              <a:t>60</a:t>
            </a:fld>
            <a:endParaRPr lang="ru-RU" dirty="0"/>
          </a:p>
        </p:txBody>
      </p:sp>
      <p:sp>
        <p:nvSpPr>
          <p:cNvPr id="13" name="Заголовок 1"/>
          <p:cNvSpPr txBox="1">
            <a:spLocks/>
          </p:cNvSpPr>
          <p:nvPr/>
        </p:nvSpPr>
        <p:spPr>
          <a:xfrm>
            <a:off x="576135" y="931243"/>
            <a:ext cx="7920880" cy="324036"/>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dirty="0" smtClean="0">
                <a:solidFill>
                  <a:schemeClr val="accent1">
                    <a:lumMod val="50000"/>
                  </a:schemeClr>
                </a:solidFill>
                <a:latin typeface="+mn-lt"/>
              </a:rPr>
              <a:t>Оперативное запоминающее устройство</a:t>
            </a:r>
            <a:endParaRPr lang="ru-RU" sz="1800" dirty="0">
              <a:solidFill>
                <a:schemeClr val="accent1">
                  <a:lumMod val="50000"/>
                </a:schemeClr>
              </a:solidFill>
              <a:latin typeface="+mn-lt"/>
            </a:endParaRPr>
          </a:p>
        </p:txBody>
      </p:sp>
      <p:sp>
        <p:nvSpPr>
          <p:cNvPr id="14" name="Заголовок 1"/>
          <p:cNvSpPr>
            <a:spLocks noGrp="1"/>
          </p:cNvSpPr>
          <p:nvPr>
            <p:ph type="title"/>
          </p:nvPr>
        </p:nvSpPr>
        <p:spPr>
          <a:xfrm>
            <a:off x="683568" y="260648"/>
            <a:ext cx="7920880" cy="648072"/>
          </a:xfrm>
        </p:spPr>
        <p:txBody>
          <a:bodyPr>
            <a:normAutofit/>
          </a:bodyPr>
          <a:lstStyle/>
          <a:p>
            <a:r>
              <a:rPr lang="ru-RU" sz="3200" dirty="0"/>
              <a:t>Основная </a:t>
            </a:r>
            <a:r>
              <a:rPr lang="ru-RU" sz="3200" dirty="0" smtClean="0"/>
              <a:t>память</a:t>
            </a:r>
            <a:endParaRPr lang="ru-RU" sz="3200" dirty="0"/>
          </a:p>
        </p:txBody>
      </p:sp>
      <p:cxnSp>
        <p:nvCxnSpPr>
          <p:cNvPr id="15" name="Прямая соединительная линия 14"/>
          <p:cNvCxnSpPr/>
          <p:nvPr/>
        </p:nvCxnSpPr>
        <p:spPr>
          <a:xfrm>
            <a:off x="827584" y="908720"/>
            <a:ext cx="7549108"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Рисунок 10"/>
          <p:cNvPicPr>
            <a:picLocks noChangeAspect="1"/>
          </p:cNvPicPr>
          <p:nvPr/>
        </p:nvPicPr>
        <p:blipFill rotWithShape="1">
          <a:blip r:embed="rId2">
            <a:extLst>
              <a:ext uri="{28A0092B-C50C-407E-A947-70E740481C1C}">
                <a14:useLocalDpi xmlns:a14="http://schemas.microsoft.com/office/drawing/2010/main" val="0"/>
              </a:ext>
            </a:extLst>
          </a:blip>
          <a:srcRect l="7394" t="22666" r="5939" b="23111"/>
          <a:stretch/>
        </p:blipFill>
        <p:spPr>
          <a:xfrm>
            <a:off x="2576717" y="5418798"/>
            <a:ext cx="1175451" cy="735410"/>
          </a:xfrm>
          <a:prstGeom prst="rect">
            <a:avLst/>
          </a:prstGeom>
          <a:ln>
            <a:noFill/>
          </a:ln>
          <a:effectLst>
            <a:outerShdw blurRad="190500" algn="tl" rotWithShape="0">
              <a:srgbClr val="000000">
                <a:alpha val="70000"/>
              </a:srgbClr>
            </a:outerShdw>
          </a:effectLst>
        </p:spPr>
      </p:pic>
      <p:sp>
        <p:nvSpPr>
          <p:cNvPr id="16" name="Прямоугольник 15"/>
          <p:cNvSpPr/>
          <p:nvPr/>
        </p:nvSpPr>
        <p:spPr>
          <a:xfrm>
            <a:off x="683568" y="3717032"/>
            <a:ext cx="7920880" cy="523220"/>
          </a:xfrm>
          <a:prstGeom prst="rect">
            <a:avLst/>
          </a:prstGeom>
        </p:spPr>
        <p:txBody>
          <a:bodyPr wrap="square">
            <a:spAutoFit/>
          </a:bodyPr>
          <a:lstStyle/>
          <a:p>
            <a:pPr marL="171450" indent="-171450">
              <a:buFont typeface="Wingdings" pitchFamily="2" charset="2"/>
              <a:buChar char="ü"/>
            </a:pPr>
            <a:r>
              <a:rPr lang="ru-RU" sz="1400" b="1" dirty="0"/>
              <a:t>FRAM</a:t>
            </a:r>
            <a:r>
              <a:rPr lang="en-US" sz="1400" b="1" dirty="0"/>
              <a:t> (</a:t>
            </a:r>
            <a:r>
              <a:rPr lang="ru-RU" sz="1400" b="1" dirty="0" err="1" smtClean="0"/>
              <a:t>Ferroelectric</a:t>
            </a:r>
            <a:r>
              <a:rPr lang="ru-RU" sz="1400" b="1" dirty="0" smtClean="0"/>
              <a:t> RAM</a:t>
            </a:r>
            <a:r>
              <a:rPr lang="en-US" sz="1400" b="1" dirty="0" smtClean="0"/>
              <a:t>) – </a:t>
            </a:r>
            <a:r>
              <a:rPr lang="en-US" sz="1400" dirty="0" smtClean="0"/>
              <a:t>c</a:t>
            </a:r>
            <a:r>
              <a:rPr lang="ru-RU" sz="1400" dirty="0" err="1" smtClean="0"/>
              <a:t>егнетоэлектрическая</a:t>
            </a:r>
            <a:r>
              <a:rPr lang="ru-RU" sz="1400" dirty="0" smtClean="0"/>
              <a:t> память, использующая </a:t>
            </a:r>
            <a:r>
              <a:rPr lang="ru-RU" sz="1400" dirty="0"/>
              <a:t>слой сегнетоэлектрика вместо диэлектрического слоя для обеспечения </a:t>
            </a:r>
            <a:r>
              <a:rPr lang="ru-RU" sz="1400" dirty="0" err="1" smtClean="0"/>
              <a:t>энергонезависимости</a:t>
            </a:r>
            <a:r>
              <a:rPr lang="ru-RU" sz="1400" dirty="0" smtClean="0"/>
              <a:t>.</a:t>
            </a:r>
            <a:endParaRPr lang="ru-RU" sz="1400" dirty="0"/>
          </a:p>
        </p:txBody>
      </p:sp>
      <p:sp>
        <p:nvSpPr>
          <p:cNvPr id="17" name="Прямоугольник 16"/>
          <p:cNvSpPr/>
          <p:nvPr/>
        </p:nvSpPr>
        <p:spPr>
          <a:xfrm>
            <a:off x="683568" y="2617167"/>
            <a:ext cx="7813447" cy="307777"/>
          </a:xfrm>
          <a:prstGeom prst="rect">
            <a:avLst/>
          </a:prstGeom>
        </p:spPr>
        <p:txBody>
          <a:bodyPr wrap="square">
            <a:spAutoFit/>
          </a:bodyPr>
          <a:lstStyle/>
          <a:p>
            <a:pPr marL="171450" indent="-171450">
              <a:buFont typeface="Wingdings" pitchFamily="2" charset="2"/>
              <a:buChar char="ü"/>
            </a:pPr>
            <a:r>
              <a:rPr lang="ru-RU" sz="1400" b="1" dirty="0"/>
              <a:t>DRAM</a:t>
            </a:r>
            <a:r>
              <a:rPr lang="ru-RU" sz="1400" dirty="0"/>
              <a:t> (</a:t>
            </a:r>
            <a:r>
              <a:rPr lang="ru-RU" sz="1400" dirty="0" err="1"/>
              <a:t>Dynamic</a:t>
            </a:r>
            <a:r>
              <a:rPr lang="ru-RU" sz="1400" dirty="0"/>
              <a:t> </a:t>
            </a:r>
            <a:r>
              <a:rPr lang="ru-RU" sz="1400" dirty="0" err="1"/>
              <a:t>random</a:t>
            </a:r>
            <a:r>
              <a:rPr lang="ru-RU" sz="1400" dirty="0"/>
              <a:t> </a:t>
            </a:r>
            <a:r>
              <a:rPr lang="ru-RU" sz="1400" dirty="0" err="1"/>
              <a:t>access</a:t>
            </a:r>
            <a:r>
              <a:rPr lang="ru-RU" sz="1400" dirty="0"/>
              <a:t> </a:t>
            </a:r>
            <a:r>
              <a:rPr lang="ru-RU" sz="1400" dirty="0" err="1" smtClean="0"/>
              <a:t>memory</a:t>
            </a:r>
            <a:r>
              <a:rPr lang="ru-RU" sz="1400" dirty="0" smtClean="0"/>
              <a:t>) - динамическая </a:t>
            </a:r>
            <a:r>
              <a:rPr lang="ru-RU" sz="1400" dirty="0"/>
              <a:t>память с произвольным </a:t>
            </a:r>
            <a:r>
              <a:rPr lang="ru-RU" sz="1400" dirty="0" smtClean="0"/>
              <a:t>доступом</a:t>
            </a:r>
            <a:r>
              <a:rPr lang="ru-RU" sz="1400" dirty="0"/>
              <a:t>.</a:t>
            </a:r>
          </a:p>
        </p:txBody>
      </p:sp>
      <p:pic>
        <p:nvPicPr>
          <p:cNvPr id="57346" name="Picture 2" descr="File:Square array of mosfet cells read.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08404" y="5014629"/>
            <a:ext cx="792088" cy="116862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8" name="Прямоугольник 17"/>
          <p:cNvSpPr/>
          <p:nvPr/>
        </p:nvSpPr>
        <p:spPr>
          <a:xfrm>
            <a:off x="683568" y="2852936"/>
            <a:ext cx="7920880" cy="307777"/>
          </a:xfrm>
          <a:prstGeom prst="rect">
            <a:avLst/>
          </a:prstGeom>
        </p:spPr>
        <p:txBody>
          <a:bodyPr wrap="square">
            <a:spAutoFit/>
          </a:bodyPr>
          <a:lstStyle/>
          <a:p>
            <a:pPr marL="171450" indent="-171450">
              <a:buFont typeface="Wingdings" pitchFamily="2" charset="2"/>
              <a:buChar char="ü"/>
            </a:pPr>
            <a:r>
              <a:rPr lang="ru-RU" sz="1400" b="1" dirty="0"/>
              <a:t>SRAM</a:t>
            </a:r>
            <a:r>
              <a:rPr lang="ru-RU" sz="1400" dirty="0"/>
              <a:t> (</a:t>
            </a:r>
            <a:r>
              <a:rPr lang="ru-RU" sz="1400" dirty="0" err="1"/>
              <a:t>static</a:t>
            </a:r>
            <a:r>
              <a:rPr lang="ru-RU" sz="1400" dirty="0"/>
              <a:t> </a:t>
            </a:r>
            <a:r>
              <a:rPr lang="ru-RU" sz="1400" dirty="0" err="1"/>
              <a:t>random</a:t>
            </a:r>
            <a:r>
              <a:rPr lang="ru-RU" sz="1400" dirty="0"/>
              <a:t> </a:t>
            </a:r>
            <a:r>
              <a:rPr lang="ru-RU" sz="1400" dirty="0" err="1"/>
              <a:t>access</a:t>
            </a:r>
            <a:r>
              <a:rPr lang="ru-RU" sz="1400" dirty="0"/>
              <a:t> </a:t>
            </a:r>
            <a:r>
              <a:rPr lang="ru-RU" sz="1400" dirty="0" err="1"/>
              <a:t>memory</a:t>
            </a:r>
            <a:r>
              <a:rPr lang="ru-RU" sz="1400" dirty="0" smtClean="0"/>
              <a:t>) - статическая </a:t>
            </a:r>
            <a:r>
              <a:rPr lang="ru-RU" sz="1400" dirty="0"/>
              <a:t>оперативная память с произвольным </a:t>
            </a:r>
            <a:r>
              <a:rPr lang="ru-RU" sz="1400" dirty="0" smtClean="0"/>
              <a:t>доступом</a:t>
            </a:r>
            <a:endParaRPr lang="ru-RU" sz="1400" dirty="0"/>
          </a:p>
        </p:txBody>
      </p:sp>
      <p:sp>
        <p:nvSpPr>
          <p:cNvPr id="19" name="Прямоугольник 18"/>
          <p:cNvSpPr/>
          <p:nvPr/>
        </p:nvSpPr>
        <p:spPr>
          <a:xfrm>
            <a:off x="683569" y="3079993"/>
            <a:ext cx="8208912" cy="738664"/>
          </a:xfrm>
          <a:prstGeom prst="rect">
            <a:avLst/>
          </a:prstGeom>
        </p:spPr>
        <p:txBody>
          <a:bodyPr wrap="square">
            <a:spAutoFit/>
          </a:bodyPr>
          <a:lstStyle/>
          <a:p>
            <a:pPr marL="171450" indent="-171450">
              <a:buFont typeface="Wingdings" pitchFamily="2" charset="2"/>
              <a:buChar char="ü"/>
            </a:pPr>
            <a:r>
              <a:rPr lang="en-US" sz="1400" b="1" dirty="0"/>
              <a:t>SDR </a:t>
            </a:r>
            <a:r>
              <a:rPr lang="en-US" sz="1400" b="1" dirty="0" smtClean="0"/>
              <a:t>SDRAM</a:t>
            </a:r>
            <a:r>
              <a:rPr lang="ru-RU" sz="1400" b="1" dirty="0"/>
              <a:t> </a:t>
            </a:r>
            <a:r>
              <a:rPr lang="ru-RU" sz="1400" dirty="0"/>
              <a:t>(</a:t>
            </a:r>
            <a:r>
              <a:rPr lang="ru-RU" sz="1400" dirty="0" err="1" smtClean="0"/>
              <a:t>Single</a:t>
            </a:r>
            <a:r>
              <a:rPr lang="ru-RU" sz="1400" dirty="0" smtClean="0"/>
              <a:t> </a:t>
            </a:r>
            <a:r>
              <a:rPr lang="ru-RU" sz="1400" dirty="0" err="1"/>
              <a:t>Data</a:t>
            </a:r>
            <a:r>
              <a:rPr lang="ru-RU" sz="1400" dirty="0"/>
              <a:t> </a:t>
            </a:r>
            <a:r>
              <a:rPr lang="ru-RU" sz="1400" dirty="0" err="1"/>
              <a:t>Rate</a:t>
            </a:r>
            <a:r>
              <a:rPr lang="ru-RU" sz="1400" dirty="0"/>
              <a:t> </a:t>
            </a:r>
            <a:r>
              <a:rPr lang="ru-RU" sz="1400" dirty="0" err="1"/>
              <a:t>Synchronous</a:t>
            </a:r>
            <a:r>
              <a:rPr lang="ru-RU" sz="1400" dirty="0"/>
              <a:t> </a:t>
            </a:r>
            <a:r>
              <a:rPr lang="ru-RU" sz="1400" dirty="0" err="1"/>
              <a:t>Dynamic</a:t>
            </a:r>
            <a:r>
              <a:rPr lang="ru-RU" sz="1400" dirty="0"/>
              <a:t> </a:t>
            </a:r>
            <a:r>
              <a:rPr lang="ru-RU" sz="1400" dirty="0" err="1"/>
              <a:t>Random</a:t>
            </a:r>
            <a:r>
              <a:rPr lang="ru-RU" sz="1400" dirty="0"/>
              <a:t> </a:t>
            </a:r>
            <a:r>
              <a:rPr lang="ru-RU" sz="1400" dirty="0" err="1"/>
              <a:t>Access</a:t>
            </a:r>
            <a:r>
              <a:rPr lang="ru-RU" sz="1400" dirty="0"/>
              <a:t> </a:t>
            </a:r>
            <a:r>
              <a:rPr lang="ru-RU" sz="1400" dirty="0" err="1" smtClean="0"/>
              <a:t>Memory</a:t>
            </a:r>
            <a:r>
              <a:rPr lang="ru-RU" sz="1400" dirty="0"/>
              <a:t>) </a:t>
            </a:r>
            <a:r>
              <a:rPr lang="ru-RU" sz="1400" dirty="0" smtClean="0"/>
              <a:t>- синхронная память</a:t>
            </a:r>
          </a:p>
          <a:p>
            <a:r>
              <a:rPr lang="ru-RU" sz="1400" dirty="0" smtClean="0"/>
              <a:t>с тактовым генератором </a:t>
            </a:r>
            <a:r>
              <a:rPr lang="ru-RU" sz="1400" dirty="0"/>
              <a:t>для синхронизации всех сигналов и </a:t>
            </a:r>
            <a:r>
              <a:rPr lang="ru-RU" sz="1400" dirty="0" smtClean="0"/>
              <a:t>с использованием </a:t>
            </a:r>
            <a:r>
              <a:rPr lang="ru-RU" sz="1400" dirty="0"/>
              <a:t>конвейерной обработки </a:t>
            </a:r>
            <a:r>
              <a:rPr lang="ru-RU" sz="1400" dirty="0" smtClean="0"/>
              <a:t>информации</a:t>
            </a:r>
            <a:r>
              <a:rPr lang="ru-RU" sz="1400" dirty="0"/>
              <a:t>.</a:t>
            </a:r>
          </a:p>
        </p:txBody>
      </p:sp>
      <p:sp>
        <p:nvSpPr>
          <p:cNvPr id="20" name="Прямоугольник 19"/>
          <p:cNvSpPr/>
          <p:nvPr/>
        </p:nvSpPr>
        <p:spPr>
          <a:xfrm>
            <a:off x="7026772" y="4240252"/>
            <a:ext cx="1577676" cy="253916"/>
          </a:xfrm>
          <a:prstGeom prst="rect">
            <a:avLst/>
          </a:prstGeom>
        </p:spPr>
        <p:txBody>
          <a:bodyPr wrap="none">
            <a:spAutoFit/>
          </a:bodyPr>
          <a:lstStyle/>
          <a:p>
            <a:r>
              <a:rPr lang="en-US" sz="1050" b="1" dirty="0" smtClean="0"/>
              <a:t>DDR</a:t>
            </a:r>
            <a:r>
              <a:rPr lang="en-US" sz="1050" dirty="0" smtClean="0"/>
              <a:t> - Double </a:t>
            </a:r>
            <a:r>
              <a:rPr lang="en-US" sz="1050" dirty="0"/>
              <a:t>Data Rate </a:t>
            </a:r>
            <a:endParaRPr lang="ru-RU" sz="1050" dirty="0"/>
          </a:p>
        </p:txBody>
      </p:sp>
      <p:pic>
        <p:nvPicPr>
          <p:cNvPr id="6963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0381" y="5414101"/>
            <a:ext cx="649611" cy="73540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63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91422" y="5414101"/>
            <a:ext cx="700658" cy="75070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63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088" y="5414102"/>
            <a:ext cx="856787" cy="73540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809292" y="4783796"/>
            <a:ext cx="7669431" cy="461665"/>
          </a:xfrm>
          <a:prstGeom prst="rect">
            <a:avLst/>
          </a:prstGeom>
        </p:spPr>
        <p:txBody>
          <a:bodyPr wrap="square">
            <a:spAutoFit/>
          </a:bodyPr>
          <a:lstStyle/>
          <a:p>
            <a:r>
              <a:rPr lang="ru-RU" sz="1200" b="1" dirty="0"/>
              <a:t>Триггер</a:t>
            </a:r>
            <a:r>
              <a:rPr lang="ru-RU" sz="1200" dirty="0"/>
              <a:t> </a:t>
            </a:r>
            <a:r>
              <a:rPr lang="ru-RU" sz="1200" dirty="0" smtClean="0"/>
              <a:t>- </a:t>
            </a:r>
            <a:r>
              <a:rPr lang="ru-RU" sz="1200" dirty="0"/>
              <a:t>класс электронных устройств, обладающих способностью длительно находиться в одном из двух устойчивых состояний и чередовать их под воздействием внешних сигналов.</a:t>
            </a:r>
          </a:p>
        </p:txBody>
      </p:sp>
      <p:pic>
        <p:nvPicPr>
          <p:cNvPr id="21"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45566" y="5397781"/>
            <a:ext cx="813470" cy="77744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5905" y="5390512"/>
            <a:ext cx="1041221" cy="77744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729891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671424" y="1277987"/>
            <a:ext cx="7705268" cy="1384995"/>
          </a:xfrm>
          <a:prstGeom prst="rect">
            <a:avLst/>
          </a:prstGeom>
        </p:spPr>
        <p:txBody>
          <a:bodyPr wrap="square">
            <a:spAutoFit/>
          </a:bodyPr>
          <a:lstStyle/>
          <a:p>
            <a:pPr algn="just"/>
            <a:r>
              <a:rPr lang="ru-RU" sz="1400" b="1" dirty="0"/>
              <a:t>Внешняя память. </a:t>
            </a:r>
            <a:r>
              <a:rPr lang="ru-RU" sz="1400" dirty="0"/>
              <a:t>Она относится к внешним устройствам ПК и используется для долговременного хранения любой информации, которая может когда-либо потребоваться для решения задач. В частности, во внешней памяти хранится все программное обеспечение компьютера. Внешняя память содержит разнообразные виды запоминающих устройств, но наиболее распространенными, имеющимися практически на любом компьютере, являются накопители на жестких (НЖМД) и гибких (НГМД) магнитных дисках</a:t>
            </a:r>
            <a:r>
              <a:rPr lang="ru-RU" sz="1400" dirty="0" smtClean="0"/>
              <a:t>.</a:t>
            </a:r>
            <a:endParaRPr lang="ru-RU" sz="1400" dirty="0"/>
          </a:p>
        </p:txBody>
      </p:sp>
      <p:sp>
        <p:nvSpPr>
          <p:cNvPr id="12" name="Номер слайда 11"/>
          <p:cNvSpPr>
            <a:spLocks noGrp="1"/>
          </p:cNvSpPr>
          <p:nvPr>
            <p:ph type="sldNum" sz="quarter" idx="12"/>
          </p:nvPr>
        </p:nvSpPr>
        <p:spPr>
          <a:xfrm>
            <a:off x="8382000" y="6492875"/>
            <a:ext cx="762000" cy="365125"/>
          </a:xfrm>
        </p:spPr>
        <p:txBody>
          <a:bodyPr/>
          <a:lstStyle/>
          <a:p>
            <a:fld id="{B19B0651-EE4F-4900-A07F-96A6BFA9D0F0}" type="slidenum">
              <a:rPr lang="ru-RU" smtClean="0"/>
              <a:t>61</a:t>
            </a:fld>
            <a:endParaRPr lang="ru-RU" dirty="0"/>
          </a:p>
        </p:txBody>
      </p:sp>
      <p:sp>
        <p:nvSpPr>
          <p:cNvPr id="13" name="Заголовок 1"/>
          <p:cNvSpPr txBox="1">
            <a:spLocks/>
          </p:cNvSpPr>
          <p:nvPr/>
        </p:nvSpPr>
        <p:spPr>
          <a:xfrm>
            <a:off x="576135" y="931243"/>
            <a:ext cx="7920880" cy="324036"/>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Wingdings" pitchFamily="2" charset="2"/>
              <a:buChar char="Ø"/>
            </a:pPr>
            <a:r>
              <a:rPr lang="ru-RU" sz="1800" b="1" u="sng" dirty="0">
                <a:solidFill>
                  <a:schemeClr val="accent1">
                    <a:lumMod val="50000"/>
                  </a:schemeClr>
                </a:solidFill>
                <a:effectLst>
                  <a:outerShdw blurRad="38100" dist="38100" dir="2700000" algn="tl">
                    <a:srgbClr val="000000">
                      <a:alpha val="43137"/>
                    </a:srgbClr>
                  </a:outerShdw>
                </a:effectLst>
                <a:latin typeface="+mn-lt"/>
              </a:rPr>
              <a:t>Внешняя память</a:t>
            </a:r>
            <a:endParaRPr lang="ru-RU" sz="1800" u="sng" dirty="0">
              <a:solidFill>
                <a:schemeClr val="accent1">
                  <a:lumMod val="50000"/>
                </a:schemeClr>
              </a:solidFill>
              <a:effectLst>
                <a:outerShdw blurRad="38100" dist="38100" dir="2700000" algn="tl">
                  <a:srgbClr val="000000">
                    <a:alpha val="43137"/>
                  </a:srgbClr>
                </a:outerShdw>
              </a:effectLst>
              <a:latin typeface="+mn-lt"/>
            </a:endParaRPr>
          </a:p>
        </p:txBody>
      </p:sp>
      <p:sp>
        <p:nvSpPr>
          <p:cNvPr id="14" name="Заголовок 1"/>
          <p:cNvSpPr>
            <a:spLocks noGrp="1"/>
          </p:cNvSpPr>
          <p:nvPr>
            <p:ph type="title"/>
          </p:nvPr>
        </p:nvSpPr>
        <p:spPr>
          <a:xfrm>
            <a:off x="683568" y="260648"/>
            <a:ext cx="7920880" cy="648072"/>
          </a:xfrm>
        </p:spPr>
        <p:txBody>
          <a:bodyPr>
            <a:normAutofit/>
          </a:bodyPr>
          <a:lstStyle/>
          <a:p>
            <a:r>
              <a:rPr lang="ru-RU" sz="3200" b="1" dirty="0"/>
              <a:t>Внешняя память</a:t>
            </a:r>
            <a:endParaRPr lang="ru-RU" sz="3200" dirty="0"/>
          </a:p>
        </p:txBody>
      </p:sp>
      <p:cxnSp>
        <p:nvCxnSpPr>
          <p:cNvPr id="15" name="Прямая соединительная линия 14"/>
          <p:cNvCxnSpPr/>
          <p:nvPr/>
        </p:nvCxnSpPr>
        <p:spPr>
          <a:xfrm>
            <a:off x="827584" y="908720"/>
            <a:ext cx="7549108"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173" y="5157192"/>
            <a:ext cx="934507" cy="934507"/>
          </a:xfrm>
          <a:prstGeom prst="rect">
            <a:avLst/>
          </a:prstGeom>
          <a:ln>
            <a:noFill/>
          </a:ln>
          <a:effectLst>
            <a:outerShdw blurRad="190500" algn="tl" rotWithShape="0">
              <a:srgbClr val="000000">
                <a:alpha val="70000"/>
              </a:srgbClr>
            </a:outerShdw>
          </a:effectLst>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7021" y="2648440"/>
            <a:ext cx="1178753" cy="1216089"/>
          </a:xfrm>
          <a:prstGeom prst="rect">
            <a:avLst/>
          </a:prstGeom>
          <a:ln>
            <a:noFill/>
          </a:ln>
          <a:effectLst>
            <a:outerShdw blurRad="190500" algn="tl" rotWithShape="0">
              <a:srgbClr val="000000">
                <a:alpha val="70000"/>
              </a:srgbClr>
            </a:outerShdw>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0877" y="2639741"/>
            <a:ext cx="1233488" cy="1233488"/>
          </a:xfrm>
          <a:prstGeom prst="rect">
            <a:avLst/>
          </a:prstGeom>
          <a:ln>
            <a:noFill/>
          </a:ln>
          <a:effectLst>
            <a:outerShdw blurRad="190500" algn="tl" rotWithShape="0">
              <a:srgbClr val="000000">
                <a:alpha val="70000"/>
              </a:srgbClr>
            </a:outerShdw>
          </a:effectLst>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5576" y="2648440"/>
            <a:ext cx="1143000" cy="1181100"/>
          </a:xfrm>
          <a:prstGeom prst="rect">
            <a:avLst/>
          </a:prstGeom>
          <a:ln>
            <a:noFill/>
          </a:ln>
          <a:effectLst>
            <a:outerShdw blurRad="190500" algn="tl" rotWithShape="0">
              <a:srgbClr val="000000">
                <a:alpha val="70000"/>
              </a:srgbClr>
            </a:outerShdw>
          </a:effectLst>
        </p:spPr>
      </p:pic>
      <p:pic>
        <p:nvPicPr>
          <p:cNvPr id="11" name="Рисунок 10"/>
          <p:cNvPicPr>
            <a:picLocks noChangeAspect="1"/>
          </p:cNvPicPr>
          <p:nvPr/>
        </p:nvPicPr>
        <p:blipFill rotWithShape="1">
          <a:blip r:embed="rId6">
            <a:extLst>
              <a:ext uri="{28A0092B-C50C-407E-A947-70E740481C1C}">
                <a14:useLocalDpi xmlns:a14="http://schemas.microsoft.com/office/drawing/2010/main" val="0"/>
              </a:ext>
            </a:extLst>
          </a:blip>
          <a:srcRect l="19091" t="6054" r="19725"/>
          <a:stretch/>
        </p:blipFill>
        <p:spPr>
          <a:xfrm>
            <a:off x="757173" y="3903383"/>
            <a:ext cx="1141403" cy="1166242"/>
          </a:xfrm>
          <a:prstGeom prst="rect">
            <a:avLst/>
          </a:prstGeom>
          <a:ln>
            <a:noFill/>
          </a:ln>
          <a:effectLst>
            <a:outerShdw blurRad="190500" algn="tl" rotWithShape="0">
              <a:srgbClr val="000000">
                <a:alpha val="70000"/>
              </a:srgbClr>
            </a:outerShdw>
          </a:effectLst>
        </p:spPr>
      </p:pic>
      <p:pic>
        <p:nvPicPr>
          <p:cNvPr id="16" name="Рисунок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50877" y="3903383"/>
            <a:ext cx="1118710" cy="1126425"/>
          </a:xfrm>
          <a:prstGeom prst="rect">
            <a:avLst/>
          </a:prstGeom>
          <a:ln>
            <a:noFill/>
          </a:ln>
          <a:effectLst>
            <a:outerShdw blurRad="190500" algn="tl" rotWithShape="0">
              <a:srgbClr val="000000">
                <a:alpha val="70000"/>
              </a:srgbClr>
            </a:outerShdw>
          </a:effectLst>
        </p:spPr>
      </p:pic>
      <p:pic>
        <p:nvPicPr>
          <p:cNvPr id="17" name="Рисунок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12532" y="3875554"/>
            <a:ext cx="2830973" cy="2251996"/>
          </a:xfrm>
          <a:prstGeom prst="rect">
            <a:avLst/>
          </a:prstGeom>
        </p:spPr>
      </p:pic>
      <p:pic>
        <p:nvPicPr>
          <p:cNvPr id="18" name="Рисунок 17"/>
          <p:cNvPicPr>
            <a:picLocks noChangeAspect="1"/>
          </p:cNvPicPr>
          <p:nvPr/>
        </p:nvPicPr>
        <p:blipFill rotWithShape="1">
          <a:blip r:embed="rId9">
            <a:extLst>
              <a:ext uri="{28A0092B-C50C-407E-A947-70E740481C1C}">
                <a14:useLocalDpi xmlns:a14="http://schemas.microsoft.com/office/drawing/2010/main" val="0"/>
              </a:ext>
            </a:extLst>
          </a:blip>
          <a:srcRect l="25676" t="8546" r="20656" b="8763"/>
          <a:stretch/>
        </p:blipFill>
        <p:spPr>
          <a:xfrm>
            <a:off x="4499992" y="2648440"/>
            <a:ext cx="1056054" cy="1218807"/>
          </a:xfrm>
          <a:prstGeom prst="rect">
            <a:avLst/>
          </a:prstGeom>
          <a:ln>
            <a:noFill/>
          </a:ln>
          <a:effectLst>
            <a:outerShdw blurRad="190500" algn="tl" rotWithShape="0">
              <a:srgbClr val="000000">
                <a:alpha val="70000"/>
              </a:srgbClr>
            </a:outerShdw>
          </a:effectLst>
        </p:spPr>
      </p:pic>
      <p:pic>
        <p:nvPicPr>
          <p:cNvPr id="59394" name="Picture 2" descr="http://t0.gstatic.com/images?q=tbn:ANd9GcSi16ySJOJQQy7d0Ev9h43_lq3BnyqQ7GoR3dKFZILnEOUUhJE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35571" y="5157191"/>
            <a:ext cx="934507" cy="93450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9" name="Рисунок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812361" y="2639741"/>
            <a:ext cx="564331" cy="1128662"/>
          </a:xfrm>
          <a:prstGeom prst="rect">
            <a:avLst/>
          </a:prstGeom>
          <a:ln>
            <a:noFill/>
          </a:ln>
          <a:effectLst>
            <a:outerShdw blurRad="190500" algn="tl" rotWithShape="0">
              <a:srgbClr val="000000">
                <a:alpha val="70000"/>
              </a:srgbClr>
            </a:outerShdw>
          </a:effectLst>
        </p:spPr>
      </p:pic>
      <p:pic>
        <p:nvPicPr>
          <p:cNvPr id="20" name="Рисунок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52120" y="2648440"/>
            <a:ext cx="2064996" cy="945420"/>
          </a:xfrm>
          <a:prstGeom prst="rect">
            <a:avLst/>
          </a:prstGeom>
          <a:ln>
            <a:noFill/>
          </a:ln>
          <a:effectLst>
            <a:outerShdw blurRad="190500" algn="tl" rotWithShape="0">
              <a:srgbClr val="000000">
                <a:alpha val="70000"/>
              </a:srgbClr>
            </a:outerShdw>
          </a:effectLst>
        </p:spPr>
      </p:pic>
      <p:pic>
        <p:nvPicPr>
          <p:cNvPr id="22" name="Picture 4" descr="File:Floating gate transistor.png">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49615" y="5157190"/>
            <a:ext cx="1831029" cy="93450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8855812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2528" y="332656"/>
            <a:ext cx="6781800" cy="576064"/>
          </a:xfrm>
        </p:spPr>
        <p:txBody>
          <a:bodyPr>
            <a:noAutofit/>
          </a:bodyPr>
          <a:lstStyle/>
          <a:p>
            <a:r>
              <a:rPr lang="ru-RU" sz="3200" dirty="0" smtClean="0"/>
              <a:t>Файловая система</a:t>
            </a:r>
            <a:endParaRPr lang="ru-RU" sz="32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62</a:t>
            </a:fld>
            <a:endParaRPr lang="ru-RU" dirty="0"/>
          </a:p>
        </p:txBody>
      </p:sp>
      <p:sp>
        <p:nvSpPr>
          <p:cNvPr id="5" name="Прямоугольник 4"/>
          <p:cNvSpPr/>
          <p:nvPr/>
        </p:nvSpPr>
        <p:spPr>
          <a:xfrm>
            <a:off x="772736" y="2199090"/>
            <a:ext cx="7687696" cy="954107"/>
          </a:xfrm>
          <a:prstGeom prst="rect">
            <a:avLst/>
          </a:prstGeom>
        </p:spPr>
        <p:txBody>
          <a:bodyPr wrap="square">
            <a:spAutoFit/>
          </a:bodyPr>
          <a:lstStyle/>
          <a:p>
            <a:pPr algn="just"/>
            <a:r>
              <a:rPr lang="ru-RU" sz="1400" b="1" dirty="0" smtClean="0"/>
              <a:t>Секторы</a:t>
            </a:r>
            <a:r>
              <a:rPr lang="ru-RU" sz="1400" dirty="0" smtClean="0"/>
              <a:t> - </a:t>
            </a:r>
            <a:r>
              <a:rPr lang="ru-RU" sz="1400" dirty="0" err="1" smtClean="0"/>
              <a:t>аппаратно</a:t>
            </a:r>
            <a:r>
              <a:rPr lang="ru-RU" sz="1400" dirty="0" smtClean="0"/>
              <a:t> </a:t>
            </a:r>
            <a:r>
              <a:rPr lang="ru-RU" sz="1400" dirty="0"/>
              <a:t>адресуемые блоки носителя. Размер секторов на жестких дисках в х86-системах почти всегда равен 512 байтам. Таким образом, если операционная система должна модифицировать 632-й байт диска, она записывает 512-байтовый блок данных во второй сектор диска.</a:t>
            </a:r>
          </a:p>
        </p:txBody>
      </p:sp>
      <p:sp>
        <p:nvSpPr>
          <p:cNvPr id="7" name="Прямоугольник 6"/>
          <p:cNvSpPr/>
          <p:nvPr/>
        </p:nvSpPr>
        <p:spPr>
          <a:xfrm>
            <a:off x="772736" y="3153197"/>
            <a:ext cx="7660659" cy="1600438"/>
          </a:xfrm>
          <a:prstGeom prst="rect">
            <a:avLst/>
          </a:prstGeom>
        </p:spPr>
        <p:txBody>
          <a:bodyPr wrap="square">
            <a:spAutoFit/>
          </a:bodyPr>
          <a:lstStyle/>
          <a:p>
            <a:pPr algn="just"/>
            <a:r>
              <a:rPr lang="ru-RU" sz="1400" b="1" dirty="0"/>
              <a:t>Кластеры</a:t>
            </a:r>
            <a:r>
              <a:rPr lang="ru-RU" sz="1400" dirty="0"/>
              <a:t> — адресуемые блоки, используемые многими файловыми системами. Размер кластера всегда кратен размеру </a:t>
            </a:r>
            <a:r>
              <a:rPr lang="ru-RU" sz="1400" dirty="0" smtClean="0"/>
              <a:t>сектора. </a:t>
            </a:r>
            <a:r>
              <a:rPr lang="ru-RU" sz="1400" dirty="0"/>
              <a:t>Файловая система использует кластеры для более эффективного управления дисковым пространством: кластеры, размер которых превышает размер сектора, позволяют разбить диск на блоки меньшей длины — управлять такими блоками легче, чем секторами. Потенциальный недостаток кластеров большего размера — менее эффективное использование дискового пространства, или внутренняя фрагментация, которая возникает из-за того, что размеры файлов редко бывают кратны размеру кластера.</a:t>
            </a:r>
          </a:p>
        </p:txBody>
      </p:sp>
      <p:sp>
        <p:nvSpPr>
          <p:cNvPr id="8" name="Прямоугольник 7"/>
          <p:cNvSpPr/>
          <p:nvPr/>
        </p:nvSpPr>
        <p:spPr>
          <a:xfrm>
            <a:off x="772736" y="836712"/>
            <a:ext cx="7759704" cy="1384995"/>
          </a:xfrm>
          <a:prstGeom prst="rect">
            <a:avLst/>
          </a:prstGeom>
        </p:spPr>
        <p:txBody>
          <a:bodyPr wrap="square">
            <a:spAutoFit/>
          </a:bodyPr>
          <a:lstStyle/>
          <a:p>
            <a:pPr algn="just"/>
            <a:r>
              <a:rPr lang="ru-RU" sz="1400" b="1" dirty="0" smtClean="0"/>
              <a:t>Файловая система -</a:t>
            </a:r>
            <a:r>
              <a:rPr lang="ru-RU" sz="1400" dirty="0" smtClean="0"/>
              <a:t> </a:t>
            </a:r>
            <a:r>
              <a:rPr lang="ru-RU" sz="1400" dirty="0"/>
              <a:t>порядок, определяющий способ организации, хранения и именования данных на носителях </a:t>
            </a:r>
            <a:r>
              <a:rPr lang="ru-RU" sz="1400" dirty="0" smtClean="0"/>
              <a:t>информации. </a:t>
            </a:r>
            <a:r>
              <a:rPr lang="ru-RU" sz="1400" dirty="0"/>
              <a:t>Файловая система определяет формат содержимого и способ физического хранения информации, которую принято группировать в виде файлов. Конкретная файловая система определяет размер имени файла (папки), максимальный возможный размер файла и раздела, набор атрибутов файла. Некоторые файловые системы предоставляют сервисные возможности, например, разграничение доступа или шифрование файлов.</a:t>
            </a:r>
          </a:p>
        </p:txBody>
      </p:sp>
      <p:cxnSp>
        <p:nvCxnSpPr>
          <p:cNvPr id="10" name="Прямая соединительная линия 9"/>
          <p:cNvCxnSpPr/>
          <p:nvPr/>
        </p:nvCxnSpPr>
        <p:spPr>
          <a:xfrm>
            <a:off x="827584" y="908720"/>
            <a:ext cx="7549108" cy="0"/>
          </a:xfrm>
          <a:prstGeom prst="line">
            <a:avLst/>
          </a:prstGeom>
        </p:spPr>
        <p:style>
          <a:lnRef idx="1">
            <a:schemeClr val="accent1"/>
          </a:lnRef>
          <a:fillRef idx="0">
            <a:schemeClr val="accent1"/>
          </a:fillRef>
          <a:effectRef idx="0">
            <a:schemeClr val="accent1"/>
          </a:effectRef>
          <a:fontRef idx="minor">
            <a:schemeClr val="tx1"/>
          </a:fontRef>
        </p:style>
      </p:cxnSp>
      <p:pic>
        <p:nvPicPr>
          <p:cNvPr id="604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6452" y="4509119"/>
            <a:ext cx="2160240" cy="168498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355171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2892" y="1150140"/>
            <a:ext cx="7543800" cy="550668"/>
          </a:xfrm>
        </p:spPr>
        <p:txBody>
          <a:bodyPr>
            <a:noAutofit/>
          </a:bodyPr>
          <a:lstStyle/>
          <a:p>
            <a:pPr marL="0" indent="0" algn="just">
              <a:buNone/>
            </a:pPr>
            <a:r>
              <a:rPr lang="en-US" sz="1400" b="1" dirty="0" smtClean="0"/>
              <a:t>FAT (</a:t>
            </a:r>
            <a:r>
              <a:rPr lang="ru-RU" sz="1400" b="1" dirty="0" err="1"/>
              <a:t>File</a:t>
            </a:r>
            <a:r>
              <a:rPr lang="ru-RU" sz="1400" b="1" dirty="0"/>
              <a:t> </a:t>
            </a:r>
            <a:r>
              <a:rPr lang="ru-RU" sz="1400" b="1" dirty="0" err="1"/>
              <a:t>Allocation</a:t>
            </a:r>
            <a:r>
              <a:rPr lang="ru-RU" sz="1400" b="1" dirty="0"/>
              <a:t> </a:t>
            </a:r>
            <a:r>
              <a:rPr lang="ru-RU" sz="1400" b="1" dirty="0" err="1"/>
              <a:t>Table</a:t>
            </a:r>
            <a:r>
              <a:rPr lang="ru-RU" sz="1400" b="1" dirty="0"/>
              <a:t> </a:t>
            </a:r>
            <a:r>
              <a:rPr lang="en-US" sz="1400" b="1" dirty="0" smtClean="0"/>
              <a:t>) </a:t>
            </a:r>
            <a:r>
              <a:rPr lang="en-US" sz="1400" dirty="0" smtClean="0"/>
              <a:t>– </a:t>
            </a:r>
            <a:r>
              <a:rPr lang="ru-RU" sz="1400" dirty="0" smtClean="0"/>
              <a:t>файловая система, разработана </a:t>
            </a:r>
            <a:r>
              <a:rPr lang="ru-RU" sz="1400" dirty="0"/>
              <a:t>Биллом Гейтсом и Марком </a:t>
            </a:r>
            <a:r>
              <a:rPr lang="ru-RU" sz="1400" dirty="0" err="1" smtClean="0"/>
              <a:t>МакДональдом</a:t>
            </a:r>
            <a:r>
              <a:rPr lang="ru-RU" sz="1400" dirty="0" smtClean="0"/>
              <a:t>. </a:t>
            </a:r>
            <a:r>
              <a:rPr lang="ru-RU" sz="1400" dirty="0"/>
              <a:t>Использовалась в качестве основной файловой системы в операционных системах семейств DOS и </a:t>
            </a:r>
            <a:r>
              <a:rPr lang="ru-RU" sz="1400" dirty="0" err="1" smtClean="0"/>
              <a:t>Windows</a:t>
            </a:r>
            <a:r>
              <a:rPr lang="ru-RU" sz="1400" dirty="0" smtClean="0"/>
              <a:t>.</a:t>
            </a:r>
            <a:endParaRPr lang="ru-RU" sz="1400" dirty="0"/>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63</a:t>
            </a:fld>
            <a:endParaRPr lang="ru-RU" dirty="0"/>
          </a:p>
        </p:txBody>
      </p:sp>
      <p:sp>
        <p:nvSpPr>
          <p:cNvPr id="5" name="Заголовок 1"/>
          <p:cNvSpPr>
            <a:spLocks noGrp="1"/>
          </p:cNvSpPr>
          <p:nvPr>
            <p:ph type="title"/>
          </p:nvPr>
        </p:nvSpPr>
        <p:spPr>
          <a:xfrm>
            <a:off x="755576" y="332656"/>
            <a:ext cx="6781800" cy="510952"/>
          </a:xfrm>
        </p:spPr>
        <p:txBody>
          <a:bodyPr>
            <a:noAutofit/>
          </a:bodyPr>
          <a:lstStyle/>
          <a:p>
            <a:r>
              <a:rPr lang="ru-RU" sz="3200" dirty="0" smtClean="0"/>
              <a:t>Файловая система</a:t>
            </a:r>
            <a:endParaRPr lang="ru-RU" sz="3200" dirty="0"/>
          </a:p>
        </p:txBody>
      </p:sp>
      <p:cxnSp>
        <p:nvCxnSpPr>
          <p:cNvPr id="6" name="Прямая соединительная линия 5"/>
          <p:cNvCxnSpPr/>
          <p:nvPr/>
        </p:nvCxnSpPr>
        <p:spPr>
          <a:xfrm>
            <a:off x="827584" y="764704"/>
            <a:ext cx="7549108"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4533" y="764704"/>
            <a:ext cx="851452" cy="338554"/>
          </a:xfrm>
          <a:prstGeom prst="rect">
            <a:avLst/>
          </a:prstGeom>
        </p:spPr>
        <p:txBody>
          <a:bodyPr wrap="none">
            <a:spAutoFit/>
          </a:bodyPr>
          <a:lstStyle/>
          <a:p>
            <a:pPr marL="285750" indent="-285750">
              <a:buFont typeface="Wingdings" pitchFamily="2" charset="2"/>
              <a:buChar char="Ø"/>
            </a:pPr>
            <a:r>
              <a:rPr lang="en-US" sz="1600" b="1" u="sng" dirty="0" smtClean="0">
                <a:solidFill>
                  <a:schemeClr val="accent1">
                    <a:lumMod val="50000"/>
                  </a:schemeClr>
                </a:solidFill>
                <a:effectLst>
                  <a:outerShdw blurRad="38100" dist="38100" dir="2700000" algn="tl">
                    <a:srgbClr val="000000">
                      <a:alpha val="43137"/>
                    </a:srgbClr>
                  </a:outerShdw>
                </a:effectLst>
              </a:rPr>
              <a:t>FAT</a:t>
            </a:r>
            <a:endParaRPr lang="ru-RU" b="1" u="sng" dirty="0">
              <a:solidFill>
                <a:schemeClr val="accent1">
                  <a:lumMod val="50000"/>
                </a:schemeClr>
              </a:solidFill>
              <a:effectLst>
                <a:outerShdw blurRad="38100" dist="38100" dir="2700000" algn="tl">
                  <a:srgbClr val="000000">
                    <a:alpha val="43137"/>
                  </a:srgbClr>
                </a:outerShdw>
              </a:effectLst>
            </a:endParaRPr>
          </a:p>
        </p:txBody>
      </p:sp>
      <p:pic>
        <p:nvPicPr>
          <p:cNvPr id="624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0900" y="2132856"/>
            <a:ext cx="4562475" cy="37052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2859068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2736" y="1196752"/>
            <a:ext cx="7543800" cy="1296144"/>
          </a:xfrm>
        </p:spPr>
        <p:txBody>
          <a:bodyPr>
            <a:noAutofit/>
          </a:bodyPr>
          <a:lstStyle/>
          <a:p>
            <a:pPr marL="0" indent="0" algn="just">
              <a:buNone/>
            </a:pPr>
            <a:r>
              <a:rPr lang="en-US" sz="1400" b="1" dirty="0" smtClean="0">
                <a:solidFill>
                  <a:schemeClr val="tx1"/>
                </a:solidFill>
              </a:rPr>
              <a:t>NTFS</a:t>
            </a:r>
            <a:r>
              <a:rPr lang="en-US" sz="1400" dirty="0" smtClean="0">
                <a:solidFill>
                  <a:schemeClr val="tx1"/>
                </a:solidFill>
              </a:rPr>
              <a:t> </a:t>
            </a:r>
            <a:r>
              <a:rPr lang="en-US" sz="1400" b="1" dirty="0" smtClean="0">
                <a:solidFill>
                  <a:schemeClr val="tx1"/>
                </a:solidFill>
              </a:rPr>
              <a:t>(</a:t>
            </a:r>
            <a:r>
              <a:rPr lang="ru-RU" sz="1400" b="1" i="1" dirty="0" err="1">
                <a:solidFill>
                  <a:schemeClr val="tx1"/>
                </a:solidFill>
              </a:rPr>
              <a:t>New</a:t>
            </a:r>
            <a:r>
              <a:rPr lang="ru-RU" sz="1400" b="1" i="1" dirty="0">
                <a:solidFill>
                  <a:schemeClr val="tx1"/>
                </a:solidFill>
              </a:rPr>
              <a:t> </a:t>
            </a:r>
            <a:r>
              <a:rPr lang="ru-RU" sz="1400" b="1" i="1" dirty="0" err="1">
                <a:solidFill>
                  <a:schemeClr val="tx1"/>
                </a:solidFill>
              </a:rPr>
              <a:t>Technology</a:t>
            </a:r>
            <a:r>
              <a:rPr lang="ru-RU" sz="1400" b="1" i="1" dirty="0">
                <a:solidFill>
                  <a:schemeClr val="tx1"/>
                </a:solidFill>
              </a:rPr>
              <a:t> </a:t>
            </a:r>
            <a:r>
              <a:rPr lang="ru-RU" sz="1400" b="1" i="1" dirty="0" err="1">
                <a:solidFill>
                  <a:schemeClr val="tx1"/>
                </a:solidFill>
              </a:rPr>
              <a:t>File</a:t>
            </a:r>
            <a:r>
              <a:rPr lang="ru-RU" sz="1400" b="1" i="1" dirty="0">
                <a:solidFill>
                  <a:schemeClr val="tx1"/>
                </a:solidFill>
              </a:rPr>
              <a:t> </a:t>
            </a:r>
            <a:r>
              <a:rPr lang="ru-RU" sz="1400" b="1" i="1" dirty="0" err="1">
                <a:solidFill>
                  <a:schemeClr val="tx1"/>
                </a:solidFill>
              </a:rPr>
              <a:t>System</a:t>
            </a:r>
            <a:r>
              <a:rPr lang="ru-RU" sz="1400" b="1" dirty="0">
                <a:solidFill>
                  <a:schemeClr val="tx1"/>
                </a:solidFill>
              </a:rPr>
              <a:t> </a:t>
            </a:r>
            <a:r>
              <a:rPr lang="en-US" sz="1400" b="1" dirty="0" smtClean="0">
                <a:solidFill>
                  <a:schemeClr val="tx1"/>
                </a:solidFill>
              </a:rPr>
              <a:t>) </a:t>
            </a:r>
            <a:r>
              <a:rPr lang="en-US" sz="1400" dirty="0" smtClean="0">
                <a:solidFill>
                  <a:schemeClr val="tx1"/>
                </a:solidFill>
              </a:rPr>
              <a:t>- </a:t>
            </a:r>
            <a:r>
              <a:rPr lang="ru-RU" sz="1400" dirty="0" smtClean="0">
                <a:solidFill>
                  <a:schemeClr val="tx1"/>
                </a:solidFill>
              </a:rPr>
              <a:t>файловая </a:t>
            </a:r>
            <a:r>
              <a:rPr lang="ru-RU" sz="1400" dirty="0">
                <a:solidFill>
                  <a:schemeClr val="tx1"/>
                </a:solidFill>
              </a:rPr>
              <a:t>система для семейства операционных систем </a:t>
            </a:r>
            <a:r>
              <a:rPr lang="ru-RU" sz="1400" dirty="0" err="1">
                <a:solidFill>
                  <a:schemeClr val="tx1"/>
                </a:solidFill>
              </a:rPr>
              <a:t>Microsoft</a:t>
            </a:r>
            <a:r>
              <a:rPr lang="ru-RU" sz="1400" dirty="0">
                <a:solidFill>
                  <a:schemeClr val="tx1"/>
                </a:solidFill>
              </a:rPr>
              <a:t> </a:t>
            </a:r>
            <a:r>
              <a:rPr lang="ru-RU" sz="1400" dirty="0" err="1">
                <a:solidFill>
                  <a:schemeClr val="tx1"/>
                </a:solidFill>
              </a:rPr>
              <a:t>Windows</a:t>
            </a:r>
            <a:r>
              <a:rPr lang="ru-RU" sz="1400" dirty="0">
                <a:solidFill>
                  <a:schemeClr val="tx1"/>
                </a:solidFill>
              </a:rPr>
              <a:t> </a:t>
            </a:r>
            <a:r>
              <a:rPr lang="ru-RU" sz="1400" dirty="0" smtClean="0">
                <a:solidFill>
                  <a:schemeClr val="tx1"/>
                </a:solidFill>
              </a:rPr>
              <a:t>NT</a:t>
            </a:r>
            <a:r>
              <a:rPr lang="en-US" sz="1400" dirty="0" smtClean="0">
                <a:solidFill>
                  <a:schemeClr val="tx1"/>
                </a:solidFill>
              </a:rPr>
              <a:t>. </a:t>
            </a:r>
            <a:r>
              <a:rPr lang="ru-RU" sz="1400" dirty="0">
                <a:solidFill>
                  <a:schemeClr val="tx1"/>
                </a:solidFill>
              </a:rPr>
              <a:t>имеет встроенные возможности разграничивать доступ к данным для различных пользователей и групп пользователей (списки контроля доступа — </a:t>
            </a:r>
            <a:r>
              <a:rPr lang="ru-RU" sz="1400" dirty="0" err="1">
                <a:solidFill>
                  <a:schemeClr val="tx1"/>
                </a:solidFill>
              </a:rPr>
              <a:t>Access</a:t>
            </a:r>
            <a:r>
              <a:rPr lang="ru-RU" sz="1400" dirty="0">
                <a:solidFill>
                  <a:schemeClr val="tx1"/>
                </a:solidFill>
              </a:rPr>
              <a:t> </a:t>
            </a:r>
            <a:r>
              <a:rPr lang="ru-RU" sz="1400" dirty="0" err="1">
                <a:solidFill>
                  <a:schemeClr val="tx1"/>
                </a:solidFill>
              </a:rPr>
              <a:t>Control</a:t>
            </a:r>
            <a:r>
              <a:rPr lang="ru-RU" sz="1400" dirty="0">
                <a:solidFill>
                  <a:schemeClr val="tx1"/>
                </a:solidFill>
              </a:rPr>
              <a:t> </a:t>
            </a:r>
            <a:r>
              <a:rPr lang="ru-RU" sz="1400" dirty="0" err="1">
                <a:solidFill>
                  <a:schemeClr val="tx1"/>
                </a:solidFill>
              </a:rPr>
              <a:t>Lists</a:t>
            </a:r>
            <a:r>
              <a:rPr lang="ru-RU" sz="1400" dirty="0">
                <a:solidFill>
                  <a:schemeClr val="tx1"/>
                </a:solidFill>
              </a:rPr>
              <a:t> (ACL)), а также назначать квоты (ограничения на максимальный объём дискового пространства, занимаемый теми или иными пользователями). NTFS использует систему </a:t>
            </a:r>
            <a:r>
              <a:rPr lang="ru-RU" sz="1400" dirty="0" err="1">
                <a:solidFill>
                  <a:schemeClr val="tx1"/>
                </a:solidFill>
              </a:rPr>
              <a:t>журналирования</a:t>
            </a:r>
            <a:r>
              <a:rPr lang="ru-RU" sz="1400" dirty="0">
                <a:solidFill>
                  <a:schemeClr val="tx1"/>
                </a:solidFill>
              </a:rPr>
              <a:t> USN для повышения надёжности файловой системы.</a:t>
            </a:r>
          </a:p>
        </p:txBody>
      </p:sp>
      <p:sp>
        <p:nvSpPr>
          <p:cNvPr id="4" name="Номер слайда 3"/>
          <p:cNvSpPr>
            <a:spLocks noGrp="1"/>
          </p:cNvSpPr>
          <p:nvPr>
            <p:ph type="sldNum" sz="quarter" idx="12"/>
          </p:nvPr>
        </p:nvSpPr>
        <p:spPr>
          <a:xfrm>
            <a:off x="8382000" y="6492875"/>
            <a:ext cx="762000" cy="365125"/>
          </a:xfrm>
        </p:spPr>
        <p:txBody>
          <a:bodyPr/>
          <a:lstStyle/>
          <a:p>
            <a:fld id="{B19B0651-EE4F-4900-A07F-96A6BFA9D0F0}" type="slidenum">
              <a:rPr lang="ru-RU" smtClean="0"/>
              <a:t>64</a:t>
            </a:fld>
            <a:endParaRPr lang="ru-RU" dirty="0"/>
          </a:p>
        </p:txBody>
      </p:sp>
      <p:sp>
        <p:nvSpPr>
          <p:cNvPr id="5" name="Заголовок 1"/>
          <p:cNvSpPr>
            <a:spLocks noGrp="1"/>
          </p:cNvSpPr>
          <p:nvPr>
            <p:ph type="title"/>
          </p:nvPr>
        </p:nvSpPr>
        <p:spPr>
          <a:xfrm>
            <a:off x="755576" y="332656"/>
            <a:ext cx="6781800" cy="510952"/>
          </a:xfrm>
        </p:spPr>
        <p:txBody>
          <a:bodyPr>
            <a:noAutofit/>
          </a:bodyPr>
          <a:lstStyle/>
          <a:p>
            <a:r>
              <a:rPr lang="ru-RU" sz="3200" dirty="0" smtClean="0"/>
              <a:t>Файловая система</a:t>
            </a:r>
            <a:endParaRPr lang="ru-RU" sz="3200" dirty="0"/>
          </a:p>
        </p:txBody>
      </p:sp>
      <p:cxnSp>
        <p:nvCxnSpPr>
          <p:cNvPr id="6" name="Прямая соединительная линия 5"/>
          <p:cNvCxnSpPr/>
          <p:nvPr/>
        </p:nvCxnSpPr>
        <p:spPr>
          <a:xfrm>
            <a:off x="827584" y="764704"/>
            <a:ext cx="754910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824533" y="764704"/>
            <a:ext cx="995785" cy="338554"/>
          </a:xfrm>
          <a:prstGeom prst="rect">
            <a:avLst/>
          </a:prstGeom>
        </p:spPr>
        <p:txBody>
          <a:bodyPr wrap="none">
            <a:spAutoFit/>
          </a:bodyPr>
          <a:lstStyle/>
          <a:p>
            <a:pPr marL="285750" indent="-285750">
              <a:buFont typeface="Wingdings" pitchFamily="2" charset="2"/>
              <a:buChar char="Ø"/>
            </a:pPr>
            <a:r>
              <a:rPr lang="en-US" sz="1600" b="1" u="sng" dirty="0" smtClean="0">
                <a:solidFill>
                  <a:schemeClr val="accent1">
                    <a:lumMod val="50000"/>
                  </a:schemeClr>
                </a:solidFill>
                <a:effectLst>
                  <a:outerShdw blurRad="38100" dist="38100" dir="2700000" algn="tl">
                    <a:srgbClr val="000000">
                      <a:alpha val="43137"/>
                    </a:srgbClr>
                  </a:outerShdw>
                </a:effectLst>
              </a:rPr>
              <a:t>NTFS</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8" name="Прямоугольник 7"/>
          <p:cNvSpPr/>
          <p:nvPr/>
        </p:nvSpPr>
        <p:spPr>
          <a:xfrm>
            <a:off x="755576" y="5157192"/>
            <a:ext cx="7516688" cy="1015663"/>
          </a:xfrm>
          <a:prstGeom prst="rect">
            <a:avLst/>
          </a:prstGeom>
        </p:spPr>
        <p:txBody>
          <a:bodyPr wrap="square">
            <a:spAutoFit/>
          </a:bodyPr>
          <a:lstStyle/>
          <a:p>
            <a:pPr algn="just"/>
            <a:r>
              <a:rPr lang="ru-RU" sz="1200" dirty="0"/>
              <a:t>NTFS разработана на основе файловой системы HPFS </a:t>
            </a:r>
            <a:r>
              <a:rPr lang="ru-RU" sz="1200" dirty="0" smtClean="0"/>
              <a:t>(</a:t>
            </a:r>
            <a:r>
              <a:rPr lang="ru-RU" sz="1200" i="1" dirty="0" err="1" smtClean="0"/>
              <a:t>High</a:t>
            </a:r>
            <a:r>
              <a:rPr lang="ru-RU" sz="1200" i="1" dirty="0" smtClean="0"/>
              <a:t> </a:t>
            </a:r>
            <a:r>
              <a:rPr lang="ru-RU" sz="1200" i="1" dirty="0" err="1"/>
              <a:t>Performance</a:t>
            </a:r>
            <a:r>
              <a:rPr lang="ru-RU" sz="1200" i="1" dirty="0"/>
              <a:t> </a:t>
            </a:r>
            <a:r>
              <a:rPr lang="ru-RU" sz="1200" i="1" dirty="0" err="1"/>
              <a:t>File</a:t>
            </a:r>
            <a:r>
              <a:rPr lang="ru-RU" sz="1200" i="1" dirty="0"/>
              <a:t> </a:t>
            </a:r>
            <a:r>
              <a:rPr lang="ru-RU" sz="1200" i="1" dirty="0" err="1"/>
              <a:t>System</a:t>
            </a:r>
            <a:r>
              <a:rPr lang="ru-RU" sz="1200" dirty="0"/>
              <a:t> — высокопроизводительная файловая система), создававшейся </a:t>
            </a:r>
            <a:r>
              <a:rPr lang="ru-RU" sz="1200" dirty="0" err="1"/>
              <a:t>Microsoft</a:t>
            </a:r>
            <a:r>
              <a:rPr lang="ru-RU" sz="1200" dirty="0"/>
              <a:t> совместно с IBM для операционной системы OS/2. Но, получив такие несомненно полезные новшества, как квотирование, </a:t>
            </a:r>
            <a:r>
              <a:rPr lang="ru-RU" sz="1200" dirty="0" err="1"/>
              <a:t>журналируемость</a:t>
            </a:r>
            <a:r>
              <a:rPr lang="ru-RU" sz="1200" dirty="0"/>
              <a:t>, разграничение доступа и аудит, в значительной степени </a:t>
            </a:r>
            <a:r>
              <a:rPr lang="ru-RU" sz="1200" dirty="0" smtClean="0"/>
              <a:t>утратила</a:t>
            </a:r>
            <a:r>
              <a:rPr lang="en-US" sz="1200" baseline="30000" dirty="0"/>
              <a:t> </a:t>
            </a:r>
            <a:r>
              <a:rPr lang="ru-RU" sz="1200" dirty="0" smtClean="0"/>
              <a:t>присущую </a:t>
            </a:r>
            <a:r>
              <a:rPr lang="ru-RU" sz="1200" dirty="0"/>
              <a:t>прародительнице (HPFS) весьма высокую производительность файловых операций.</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978381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1103258"/>
            <a:ext cx="7543800" cy="5062046"/>
          </a:xfrm>
        </p:spPr>
        <p:txBody>
          <a:bodyPr anchor="t" anchorCtr="0">
            <a:noAutofit/>
          </a:bodyPr>
          <a:lstStyle/>
          <a:p>
            <a:pPr algn="just"/>
            <a:r>
              <a:rPr lang="ru-RU" sz="1400" dirty="0" err="1">
                <a:solidFill>
                  <a:schemeClr val="tx1"/>
                </a:solidFill>
              </a:rPr>
              <a:t>ext</a:t>
            </a:r>
            <a:r>
              <a:rPr lang="ru-RU" sz="1400" dirty="0">
                <a:solidFill>
                  <a:schemeClr val="tx1"/>
                </a:solidFill>
              </a:rPr>
              <a:t> — первая файловая система </a:t>
            </a:r>
            <a:r>
              <a:rPr lang="ru-RU" sz="1400" dirty="0" err="1">
                <a:solidFill>
                  <a:schemeClr val="tx1"/>
                </a:solidFill>
              </a:rPr>
              <a:t>Linux</a:t>
            </a:r>
            <a:r>
              <a:rPr lang="ru-RU" sz="1400" dirty="0">
                <a:solidFill>
                  <a:schemeClr val="tx1"/>
                </a:solidFill>
              </a:rPr>
              <a:t>, </a:t>
            </a:r>
            <a:r>
              <a:rPr lang="ru-RU" sz="1400" dirty="0" smtClean="0">
                <a:solidFill>
                  <a:schemeClr val="tx1"/>
                </a:solidFill>
              </a:rPr>
              <a:t>использовалась </a:t>
            </a:r>
            <a:r>
              <a:rPr lang="ru-RU" sz="1400" dirty="0">
                <a:solidFill>
                  <a:schemeClr val="tx1"/>
                </a:solidFill>
              </a:rPr>
              <a:t>в ранних версиях </a:t>
            </a:r>
            <a:r>
              <a:rPr lang="ru-RU" sz="1400" dirty="0" err="1" smtClean="0">
                <a:solidFill>
                  <a:schemeClr val="tx1"/>
                </a:solidFill>
              </a:rPr>
              <a:t>Linux</a:t>
            </a:r>
            <a:r>
              <a:rPr lang="ru-RU" sz="1400" dirty="0" smtClean="0">
                <a:solidFill>
                  <a:schemeClr val="tx1"/>
                </a:solidFill>
              </a:rPr>
              <a:t>. </a:t>
            </a:r>
          </a:p>
          <a:p>
            <a:pPr algn="just"/>
            <a:r>
              <a:rPr lang="ru-RU" sz="1400" dirty="0" smtClean="0">
                <a:solidFill>
                  <a:schemeClr val="tx1"/>
                </a:solidFill>
              </a:rPr>
              <a:t>ext2 </a:t>
            </a:r>
            <a:r>
              <a:rPr lang="ru-RU" sz="1400" dirty="0">
                <a:solidFill>
                  <a:schemeClr val="tx1"/>
                </a:solidFill>
              </a:rPr>
              <a:t>— стандартная, но уже устаревшая </a:t>
            </a:r>
            <a:r>
              <a:rPr lang="ru-RU" sz="1400" dirty="0" smtClean="0">
                <a:solidFill>
                  <a:schemeClr val="tx1"/>
                </a:solidFill>
              </a:rPr>
              <a:t>файловая </a:t>
            </a:r>
            <a:r>
              <a:rPr lang="ru-RU" sz="1400" dirty="0">
                <a:solidFill>
                  <a:schemeClr val="tx1"/>
                </a:solidFill>
              </a:rPr>
              <a:t>система </a:t>
            </a:r>
            <a:r>
              <a:rPr lang="ru-RU" sz="1400" dirty="0" err="1">
                <a:solidFill>
                  <a:schemeClr val="tx1"/>
                </a:solidFill>
              </a:rPr>
              <a:t>Linux</a:t>
            </a:r>
            <a:r>
              <a:rPr lang="ru-RU" sz="1400" dirty="0">
                <a:solidFill>
                  <a:schemeClr val="tx1"/>
                </a:solidFill>
              </a:rPr>
              <a:t>. </a:t>
            </a:r>
            <a:endParaRPr lang="ru-RU" sz="1400" dirty="0" smtClean="0">
              <a:solidFill>
                <a:schemeClr val="tx1"/>
              </a:solidFill>
            </a:endParaRPr>
          </a:p>
          <a:p>
            <a:pPr algn="just"/>
            <a:r>
              <a:rPr lang="ru-RU" sz="1400" dirty="0" smtClean="0">
                <a:solidFill>
                  <a:schemeClr val="tx1"/>
                </a:solidFill>
              </a:rPr>
              <a:t>ext3 </a:t>
            </a:r>
            <a:r>
              <a:rPr lang="ru-RU" sz="1400" dirty="0">
                <a:solidFill>
                  <a:schemeClr val="tx1"/>
                </a:solidFill>
              </a:rPr>
              <a:t>— модифицированная версия файловой </a:t>
            </a:r>
            <a:r>
              <a:rPr lang="ru-RU" sz="1400" dirty="0" smtClean="0">
                <a:solidFill>
                  <a:schemeClr val="tx1"/>
                </a:solidFill>
              </a:rPr>
              <a:t>системы </a:t>
            </a:r>
            <a:r>
              <a:rPr lang="ru-RU" sz="1400" dirty="0">
                <a:solidFill>
                  <a:schemeClr val="tx1"/>
                </a:solidFill>
              </a:rPr>
              <a:t>ext2, но с поддержкой </a:t>
            </a:r>
            <a:r>
              <a:rPr lang="ru-RU" sz="1400" dirty="0" smtClean="0">
                <a:solidFill>
                  <a:schemeClr val="tx1"/>
                </a:solidFill>
              </a:rPr>
              <a:t>журнала, существенно </a:t>
            </a:r>
            <a:r>
              <a:rPr lang="ru-RU" sz="1400" dirty="0">
                <a:solidFill>
                  <a:schemeClr val="tx1"/>
                </a:solidFill>
              </a:rPr>
              <a:t>повышающего надежность файловой </a:t>
            </a:r>
            <a:r>
              <a:rPr lang="ru-RU" sz="1400" dirty="0" smtClean="0">
                <a:solidFill>
                  <a:schemeClr val="tx1"/>
                </a:solidFill>
              </a:rPr>
              <a:t>системы. </a:t>
            </a:r>
          </a:p>
          <a:p>
            <a:pPr algn="just"/>
            <a:r>
              <a:rPr lang="ru-RU" sz="1400" dirty="0">
                <a:solidFill>
                  <a:schemeClr val="tx1"/>
                </a:solidFill>
              </a:rPr>
              <a:t>ext4 — новейшая файловая система </a:t>
            </a:r>
            <a:r>
              <a:rPr lang="ru-RU" sz="1400" dirty="0" err="1">
                <a:solidFill>
                  <a:schemeClr val="tx1"/>
                </a:solidFill>
              </a:rPr>
              <a:t>Linux</a:t>
            </a:r>
            <a:r>
              <a:rPr lang="ru-RU" sz="1400" dirty="0">
                <a:solidFill>
                  <a:schemeClr val="tx1"/>
                </a:solidFill>
              </a:rPr>
              <a:t>. Поддержка ext4 как стабильной </a:t>
            </a:r>
            <a:r>
              <a:rPr lang="ru-RU" sz="1400" dirty="0" smtClean="0">
                <a:solidFill>
                  <a:schemeClr val="tx1"/>
                </a:solidFill>
              </a:rPr>
              <a:t>файловой </a:t>
            </a:r>
            <a:r>
              <a:rPr lang="ru-RU" sz="1400" dirty="0">
                <a:solidFill>
                  <a:schemeClr val="tx1"/>
                </a:solidFill>
              </a:rPr>
              <a:t>системы появилась в ядре </a:t>
            </a:r>
            <a:r>
              <a:rPr lang="ru-RU" sz="1400" dirty="0" err="1">
                <a:solidFill>
                  <a:schemeClr val="tx1"/>
                </a:solidFill>
              </a:rPr>
              <a:t>Linux</a:t>
            </a:r>
            <a:r>
              <a:rPr lang="ru-RU" sz="1400" dirty="0">
                <a:solidFill>
                  <a:schemeClr val="tx1"/>
                </a:solidFill>
              </a:rPr>
              <a:t> версии 2.6.28 — это самая новая версия </a:t>
            </a:r>
            <a:r>
              <a:rPr lang="ru-RU" sz="1400" dirty="0" smtClean="0">
                <a:solidFill>
                  <a:schemeClr val="tx1"/>
                </a:solidFill>
              </a:rPr>
              <a:t>ядра на </a:t>
            </a:r>
            <a:r>
              <a:rPr lang="ru-RU" sz="1400" dirty="0">
                <a:solidFill>
                  <a:schemeClr val="tx1"/>
                </a:solidFill>
              </a:rPr>
              <a:t>момент написания этих строк. Если сравнивать эту файловую систему с ext3, </a:t>
            </a:r>
            <a:r>
              <a:rPr lang="ru-RU" sz="1400" dirty="0" smtClean="0">
                <a:solidFill>
                  <a:schemeClr val="tx1"/>
                </a:solidFill>
              </a:rPr>
              <a:t>то производительность </a:t>
            </a:r>
            <a:r>
              <a:rPr lang="ru-RU" sz="1400" dirty="0">
                <a:solidFill>
                  <a:schemeClr val="tx1"/>
                </a:solidFill>
              </a:rPr>
              <a:t>и надежность новой файловой системы существенно </a:t>
            </a:r>
            <a:r>
              <a:rPr lang="ru-RU" sz="1400" dirty="0" smtClean="0">
                <a:solidFill>
                  <a:schemeClr val="tx1"/>
                </a:solidFill>
              </a:rPr>
              <a:t>увеличена</a:t>
            </a:r>
            <a:r>
              <a:rPr lang="ru-RU" sz="1400" dirty="0">
                <a:solidFill>
                  <a:schemeClr val="tx1"/>
                </a:solidFill>
              </a:rPr>
              <a:t>, а максимальный размер раздела теперь равен 1024 Пбайт2 (1 Эбайт3) . </a:t>
            </a:r>
            <a:r>
              <a:rPr lang="ru-RU" sz="1400" dirty="0" smtClean="0">
                <a:solidFill>
                  <a:schemeClr val="tx1"/>
                </a:solidFill>
              </a:rPr>
              <a:t>Максимальный </a:t>
            </a:r>
            <a:r>
              <a:rPr lang="ru-RU" sz="1400" dirty="0">
                <a:solidFill>
                  <a:schemeClr val="tx1"/>
                </a:solidFill>
              </a:rPr>
              <a:t>размер файла больше 2 Тбайт. </a:t>
            </a:r>
            <a:r>
              <a:rPr lang="ru-RU" sz="1400" dirty="0" smtClean="0">
                <a:solidFill>
                  <a:schemeClr val="tx1"/>
                </a:solidFill>
              </a:rPr>
              <a:t> ext4 </a:t>
            </a:r>
            <a:r>
              <a:rPr lang="ru-RU" sz="1400" dirty="0">
                <a:solidFill>
                  <a:schemeClr val="tx1"/>
                </a:solidFill>
              </a:rPr>
              <a:t>почти в два раза превзошла файловые системы ext3, XFS, JFS и </a:t>
            </a:r>
            <a:r>
              <a:rPr lang="ru-RU" sz="1400" dirty="0" err="1">
                <a:solidFill>
                  <a:schemeClr val="tx1"/>
                </a:solidFill>
              </a:rPr>
              <a:t>ReiserFS</a:t>
            </a:r>
            <a:r>
              <a:rPr lang="ru-RU" sz="1400" dirty="0">
                <a:solidFill>
                  <a:schemeClr val="tx1"/>
                </a:solidFill>
              </a:rPr>
              <a:t>.</a:t>
            </a:r>
          </a:p>
          <a:p>
            <a:pPr algn="just"/>
            <a:r>
              <a:rPr lang="ru-RU" sz="1400" dirty="0" err="1" smtClean="0">
                <a:solidFill>
                  <a:schemeClr val="tx1"/>
                </a:solidFill>
              </a:rPr>
              <a:t>ReiserFS</a:t>
            </a:r>
            <a:r>
              <a:rPr lang="ru-RU" sz="1400" dirty="0" smtClean="0">
                <a:solidFill>
                  <a:schemeClr val="tx1"/>
                </a:solidFill>
              </a:rPr>
              <a:t> </a:t>
            </a:r>
            <a:r>
              <a:rPr lang="ru-RU" sz="1400" dirty="0">
                <a:solidFill>
                  <a:schemeClr val="tx1"/>
                </a:solidFill>
              </a:rPr>
              <a:t>— основная особенность этой файловой системы заключается в </a:t>
            </a:r>
            <a:r>
              <a:rPr lang="ru-RU" sz="1400" dirty="0" smtClean="0">
                <a:solidFill>
                  <a:schemeClr val="tx1"/>
                </a:solidFill>
              </a:rPr>
              <a:t>хранении </a:t>
            </a:r>
            <a:r>
              <a:rPr lang="ru-RU" sz="1400" dirty="0">
                <a:solidFill>
                  <a:schemeClr val="tx1"/>
                </a:solidFill>
              </a:rPr>
              <a:t>в одном блоке нескольких маленьких файлов. Например, если у вас </a:t>
            </a:r>
            <a:r>
              <a:rPr lang="ru-RU" sz="1400" dirty="0" smtClean="0">
                <a:solidFill>
                  <a:schemeClr val="tx1"/>
                </a:solidFill>
              </a:rPr>
              <a:t>размер </a:t>
            </a:r>
            <a:r>
              <a:rPr lang="ru-RU" sz="1400" dirty="0">
                <a:solidFill>
                  <a:schemeClr val="tx1"/>
                </a:solidFill>
              </a:rPr>
              <a:t>блока 4 Кбайт, то в него поместится до четырех файлов по одному </a:t>
            </a:r>
            <a:r>
              <a:rPr lang="ru-RU" sz="1400" dirty="0" smtClean="0">
                <a:solidFill>
                  <a:schemeClr val="tx1"/>
                </a:solidFill>
              </a:rPr>
              <a:t>килобайту </a:t>
            </a:r>
            <a:r>
              <a:rPr lang="ru-RU" sz="1400" dirty="0">
                <a:solidFill>
                  <a:schemeClr val="tx1"/>
                </a:solidFill>
              </a:rPr>
              <a:t>каждый. Если у вас много маленьких файлов, то такая файловая </a:t>
            </a:r>
            <a:r>
              <a:rPr lang="ru-RU" sz="1400" dirty="0" smtClean="0">
                <a:solidFill>
                  <a:schemeClr val="tx1"/>
                </a:solidFill>
              </a:rPr>
              <a:t>система </a:t>
            </a:r>
            <a:r>
              <a:rPr lang="ru-RU" sz="1400" dirty="0">
                <a:solidFill>
                  <a:schemeClr val="tx1"/>
                </a:solidFill>
              </a:rPr>
              <a:t>— просто находка, ведь она позволяет экономить дисковое пространство. </a:t>
            </a:r>
            <a:r>
              <a:rPr lang="ru-RU" sz="1400" dirty="0" smtClean="0">
                <a:solidFill>
                  <a:schemeClr val="tx1"/>
                </a:solidFill>
              </a:rPr>
              <a:t>Однако </a:t>
            </a:r>
            <a:r>
              <a:rPr lang="ru-RU" sz="1400" dirty="0">
                <a:solidFill>
                  <a:schemeClr val="tx1"/>
                </a:solidFill>
              </a:rPr>
              <a:t>с большими файлами эта файловая система работает </a:t>
            </a:r>
            <a:r>
              <a:rPr lang="ru-RU" sz="1400" dirty="0" smtClean="0">
                <a:solidFill>
                  <a:schemeClr val="tx1"/>
                </a:solidFill>
              </a:rPr>
              <a:t>медленно</a:t>
            </a:r>
            <a:r>
              <a:rPr lang="en-US" sz="1400" dirty="0" smtClean="0">
                <a:solidFill>
                  <a:schemeClr val="tx1"/>
                </a:solidFill>
              </a:rPr>
              <a:t>.</a:t>
            </a:r>
          </a:p>
          <a:p>
            <a:pPr algn="just"/>
            <a:r>
              <a:rPr lang="ru-RU" sz="1400" dirty="0" smtClean="0">
                <a:solidFill>
                  <a:schemeClr val="tx1"/>
                </a:solidFill>
              </a:rPr>
              <a:t>JFS </a:t>
            </a:r>
            <a:r>
              <a:rPr lang="ru-RU" sz="1400" dirty="0">
                <a:solidFill>
                  <a:schemeClr val="tx1"/>
                </a:solidFill>
              </a:rPr>
              <a:t>— разработка IBM, обладает высокой производительностью, но </a:t>
            </a:r>
            <a:r>
              <a:rPr lang="ru-RU" sz="1400" dirty="0" smtClean="0">
                <a:solidFill>
                  <a:schemeClr val="tx1"/>
                </a:solidFill>
              </a:rPr>
              <a:t>оптимизирована </a:t>
            </a:r>
            <a:r>
              <a:rPr lang="ru-RU" sz="1400" dirty="0">
                <a:solidFill>
                  <a:schemeClr val="tx1"/>
                </a:solidFill>
              </a:rPr>
              <a:t>под сервер баз данных, поскольку размер блока небольшой — </a:t>
            </a:r>
            <a:r>
              <a:rPr lang="ru-RU" sz="1400" dirty="0" smtClean="0">
                <a:solidFill>
                  <a:schemeClr val="tx1"/>
                </a:solidFill>
              </a:rPr>
              <a:t>от</a:t>
            </a:r>
            <a:r>
              <a:rPr lang="en-US" sz="1400" dirty="0" smtClean="0">
                <a:solidFill>
                  <a:schemeClr val="tx1"/>
                </a:solidFill>
              </a:rPr>
              <a:t> </a:t>
            </a:r>
            <a:r>
              <a:rPr lang="ru-RU" sz="1400" dirty="0" smtClean="0">
                <a:solidFill>
                  <a:schemeClr val="tx1"/>
                </a:solidFill>
              </a:rPr>
              <a:t>512 </a:t>
            </a:r>
            <a:r>
              <a:rPr lang="ru-RU" sz="1400" dirty="0">
                <a:solidFill>
                  <a:schemeClr val="tx1"/>
                </a:solidFill>
              </a:rPr>
              <a:t>байт до 4 Кбайт. </a:t>
            </a:r>
            <a:r>
              <a:rPr lang="ru-RU" sz="1400" dirty="0" smtClean="0">
                <a:solidFill>
                  <a:schemeClr val="tx1"/>
                </a:solidFill>
              </a:rPr>
              <a:t>Медленно работает с большими файлами.</a:t>
            </a:r>
            <a:endParaRPr lang="ru-RU" sz="1400" dirty="0">
              <a:solidFill>
                <a:schemeClr val="tx1"/>
              </a:solidFill>
            </a:endParaRPr>
          </a:p>
          <a:p>
            <a:pPr algn="just"/>
            <a:r>
              <a:rPr lang="ru-RU" sz="1400" dirty="0" smtClean="0">
                <a:solidFill>
                  <a:schemeClr val="tx1"/>
                </a:solidFill>
              </a:rPr>
              <a:t>XFS </a:t>
            </a:r>
            <a:r>
              <a:rPr lang="ru-RU" sz="1400" dirty="0">
                <a:solidFill>
                  <a:schemeClr val="tx1"/>
                </a:solidFill>
              </a:rPr>
              <a:t>— обладает относительно высокой производительностью — она </a:t>
            </a:r>
            <a:r>
              <a:rPr lang="ru-RU" sz="1400" dirty="0" smtClean="0">
                <a:solidFill>
                  <a:schemeClr val="tx1"/>
                </a:solidFill>
              </a:rPr>
              <a:t>быстрее, чем </a:t>
            </a:r>
            <a:r>
              <a:rPr lang="ru-RU" sz="1400" dirty="0">
                <a:solidFill>
                  <a:schemeClr val="tx1"/>
                </a:solidFill>
              </a:rPr>
              <a:t>ext3, </a:t>
            </a:r>
            <a:r>
              <a:rPr lang="ru-RU" sz="1400" dirty="0" err="1">
                <a:solidFill>
                  <a:schemeClr val="tx1"/>
                </a:solidFill>
              </a:rPr>
              <a:t>ReiserFS</a:t>
            </a:r>
            <a:r>
              <a:rPr lang="ru-RU" sz="1400" dirty="0">
                <a:solidFill>
                  <a:schemeClr val="tx1"/>
                </a:solidFill>
              </a:rPr>
              <a:t> и JFS, но медленнее, чем ext4. Устанавливает большой </a:t>
            </a:r>
            <a:r>
              <a:rPr lang="ru-RU" sz="1400" dirty="0" smtClean="0">
                <a:solidFill>
                  <a:schemeClr val="tx1"/>
                </a:solidFill>
              </a:rPr>
              <a:t>размер блока </a:t>
            </a:r>
            <a:r>
              <a:rPr lang="ru-RU" sz="1400" dirty="0">
                <a:solidFill>
                  <a:schemeClr val="tx1"/>
                </a:solidFill>
              </a:rPr>
              <a:t>— до 64 Кбайт, что позволяет ее использовать на графических </a:t>
            </a:r>
            <a:r>
              <a:rPr lang="ru-RU" sz="1400" dirty="0" smtClean="0">
                <a:solidFill>
                  <a:schemeClr val="tx1"/>
                </a:solidFill>
              </a:rPr>
              <a:t>станциях для </a:t>
            </a:r>
            <a:r>
              <a:rPr lang="ru-RU" sz="1400" dirty="0">
                <a:solidFill>
                  <a:schemeClr val="tx1"/>
                </a:solidFill>
              </a:rPr>
              <a:t>обработки видео.</a:t>
            </a:r>
          </a:p>
        </p:txBody>
      </p:sp>
      <p:sp>
        <p:nvSpPr>
          <p:cNvPr id="4" name="Номер слайда 3"/>
          <p:cNvSpPr>
            <a:spLocks noGrp="1"/>
          </p:cNvSpPr>
          <p:nvPr>
            <p:ph type="sldNum" sz="quarter" idx="12"/>
          </p:nvPr>
        </p:nvSpPr>
        <p:spPr>
          <a:xfrm>
            <a:off x="8376692" y="6492875"/>
            <a:ext cx="762000" cy="365125"/>
          </a:xfrm>
        </p:spPr>
        <p:txBody>
          <a:bodyPr/>
          <a:lstStyle/>
          <a:p>
            <a:fld id="{B19B0651-EE4F-4900-A07F-96A6BFA9D0F0}" type="slidenum">
              <a:rPr lang="ru-RU" smtClean="0"/>
              <a:t>65</a:t>
            </a:fld>
            <a:endParaRPr lang="ru-RU" dirty="0"/>
          </a:p>
        </p:txBody>
      </p:sp>
      <p:sp>
        <p:nvSpPr>
          <p:cNvPr id="5" name="Заголовок 1"/>
          <p:cNvSpPr txBox="1">
            <a:spLocks/>
          </p:cNvSpPr>
          <p:nvPr/>
        </p:nvSpPr>
        <p:spPr>
          <a:xfrm>
            <a:off x="755576" y="332656"/>
            <a:ext cx="6781800" cy="510952"/>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3200" smtClean="0"/>
              <a:t>Файловая система</a:t>
            </a:r>
            <a:endParaRPr lang="ru-RU" sz="3200" dirty="0"/>
          </a:p>
        </p:txBody>
      </p:sp>
      <p:cxnSp>
        <p:nvCxnSpPr>
          <p:cNvPr id="6" name="Прямая соединительная линия 5"/>
          <p:cNvCxnSpPr/>
          <p:nvPr/>
        </p:nvCxnSpPr>
        <p:spPr>
          <a:xfrm>
            <a:off x="827584" y="764704"/>
            <a:ext cx="7549108"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824533" y="764704"/>
            <a:ext cx="2866169" cy="338554"/>
          </a:xfrm>
          <a:prstGeom prst="rect">
            <a:avLst/>
          </a:prstGeom>
        </p:spPr>
        <p:txBody>
          <a:bodyPr wrap="none">
            <a:spAutoFit/>
          </a:bodyPr>
          <a:lstStyle/>
          <a:p>
            <a:pPr marL="285750" indent="-285750">
              <a:buFont typeface="Wingdings" pitchFamily="2" charset="2"/>
              <a:buChar char="Ø"/>
            </a:pPr>
            <a:r>
              <a:rPr lang="ru-RU" sz="1600" b="1" u="sng" dirty="0" smtClean="0">
                <a:solidFill>
                  <a:schemeClr val="accent1">
                    <a:lumMod val="50000"/>
                  </a:schemeClr>
                </a:solidFill>
                <a:effectLst>
                  <a:outerShdw blurRad="38100" dist="38100" dir="2700000" algn="tl">
                    <a:srgbClr val="000000">
                      <a:alpha val="43137"/>
                    </a:srgbClr>
                  </a:outerShdw>
                </a:effectLst>
              </a:rPr>
              <a:t>Файловые системы </a:t>
            </a:r>
            <a:r>
              <a:rPr lang="en-US" sz="1600" b="1" u="sng" dirty="0" smtClean="0">
                <a:solidFill>
                  <a:schemeClr val="accent1">
                    <a:lumMod val="50000"/>
                  </a:schemeClr>
                </a:solidFill>
                <a:effectLst>
                  <a:outerShdw blurRad="38100" dist="38100" dir="2700000" algn="tl">
                    <a:srgbClr val="000000">
                      <a:alpha val="43137"/>
                    </a:srgbClr>
                  </a:outerShdw>
                </a:effectLst>
              </a:rPr>
              <a:t>Linux</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141964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66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0" name="Прямоугольник 9"/>
          <p:cNvSpPr/>
          <p:nvPr/>
        </p:nvSpPr>
        <p:spPr>
          <a:xfrm>
            <a:off x="683568" y="908720"/>
            <a:ext cx="5267468"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Единицы измерения количества информации</a:t>
            </a:r>
            <a:endParaRPr lang="ru-RU"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8" name="Таблица 7"/>
          <p:cNvGraphicFramePr>
            <a:graphicFrameLocks noGrp="1"/>
          </p:cNvGraphicFramePr>
          <p:nvPr>
            <p:extLst>
              <p:ext uri="{D42A27DB-BD31-4B8C-83A1-F6EECF244321}">
                <p14:modId xmlns:p14="http://schemas.microsoft.com/office/powerpoint/2010/main" val="2856544938"/>
              </p:ext>
            </p:extLst>
          </p:nvPr>
        </p:nvGraphicFramePr>
        <p:xfrm>
          <a:off x="935596" y="3131676"/>
          <a:ext cx="7272807" cy="2949097"/>
        </p:xfrm>
        <a:graphic>
          <a:graphicData uri="http://schemas.openxmlformats.org/drawingml/2006/table">
            <a:tbl>
              <a:tblPr>
                <a:tableStyleId>{16D9F66E-5EB9-4882-86FB-DCBF35E3C3E4}</a:tableStyleId>
              </a:tblPr>
              <a:tblGrid>
                <a:gridCol w="1000111"/>
                <a:gridCol w="784087"/>
                <a:gridCol w="784087"/>
                <a:gridCol w="784087"/>
                <a:gridCol w="784087"/>
                <a:gridCol w="784087"/>
                <a:gridCol w="784087"/>
                <a:gridCol w="632071"/>
                <a:gridCol w="936103"/>
              </a:tblGrid>
              <a:tr h="197320">
                <a:tc gridSpan="9">
                  <a:txBody>
                    <a:bodyPr/>
                    <a:lstStyle/>
                    <a:p>
                      <a:pPr algn="ctr"/>
                      <a:r>
                        <a:rPr lang="ru-RU" sz="1200" b="1" dirty="0">
                          <a:effectLst/>
                        </a:rPr>
                        <a:t>Измерения в байтах</a:t>
                      </a:r>
                    </a:p>
                  </a:txBody>
                  <a:tcPr marL="51816" marR="51816" marT="25908" marB="25908" anchor="ctr">
                    <a:lnB w="28575" cap="flat" cmpd="sng" algn="ctr">
                      <a:solidFill>
                        <a:schemeClr val="accent1">
                          <a:lumMod val="75000"/>
                        </a:schemeClr>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98984">
                <a:tc gridSpan="3">
                  <a:txBody>
                    <a:bodyPr/>
                    <a:lstStyle/>
                    <a:p>
                      <a:pPr algn="ctr"/>
                      <a:r>
                        <a:rPr lang="ru-RU" sz="1200" dirty="0">
                          <a:effectLst/>
                        </a:rPr>
                        <a:t>ГОСТ 8.417-2002</a:t>
                      </a:r>
                    </a:p>
                  </a:txBody>
                  <a:tcPr marL="51816" marR="51816" marT="25908" marB="25908" anchor="ct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2">
                  <a:txBody>
                    <a:bodyPr/>
                    <a:lstStyle/>
                    <a:p>
                      <a:pPr algn="ctr"/>
                      <a:r>
                        <a:rPr lang="ru-RU" sz="1200" dirty="0">
                          <a:effectLst/>
                        </a:rPr>
                        <a:t>Приставки СИ</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tcPr>
                </a:tc>
                <a:tc hMerge="1">
                  <a:txBody>
                    <a:bodyPr/>
                    <a:lstStyle/>
                    <a:p>
                      <a:endParaRPr lang="ru-RU"/>
                    </a:p>
                  </a:txBody>
                  <a:tcPr/>
                </a:tc>
                <a:tc gridSpan="4">
                  <a:txBody>
                    <a:bodyPr/>
                    <a:lstStyle/>
                    <a:p>
                      <a:pPr algn="ctr"/>
                      <a:r>
                        <a:rPr lang="ru-RU" sz="1200" dirty="0" smtClean="0">
                          <a:effectLst/>
                        </a:rPr>
                        <a:t>Приставки </a:t>
                      </a:r>
                      <a:r>
                        <a:rPr lang="ru-RU" sz="1200" dirty="0">
                          <a:effectLst/>
                        </a:rPr>
                        <a:t>МЭК</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344921">
                <a:tc>
                  <a:txBody>
                    <a:bodyPr/>
                    <a:lstStyle/>
                    <a:p>
                      <a:pPr algn="ctr"/>
                      <a:r>
                        <a:rPr lang="ru-RU" sz="1200" b="0" dirty="0">
                          <a:effectLst/>
                        </a:rPr>
                        <a:t>Название</a:t>
                      </a:r>
                    </a:p>
                  </a:txBody>
                  <a:tcPr marL="51816" marR="51816" marT="25908" marB="25908" anchor="ctr">
                    <a:lnL w="19050" cap="flat" cmpd="sng" algn="ctr">
                      <a:solidFill>
                        <a:schemeClr val="accent1">
                          <a:lumMod val="50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a:txBody>
                    <a:bodyPr/>
                    <a:lstStyle/>
                    <a:p>
                      <a:pPr algn="ctr"/>
                      <a:r>
                        <a:rPr lang="ru-RU" sz="1200" dirty="0"/>
                        <a:t>Символ</a:t>
                      </a:r>
                    </a:p>
                  </a:txBody>
                  <a:tcPr marL="51816" marR="51816" marT="25908" marB="25908" anchor="ct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a:txBody>
                    <a:bodyPr/>
                    <a:lstStyle/>
                    <a:p>
                      <a:pPr algn="ctr"/>
                      <a:r>
                        <a:rPr lang="ru-RU" sz="1200" dirty="0"/>
                        <a:t>Степень</a:t>
                      </a:r>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a:txBody>
                    <a:bodyPr/>
                    <a:lstStyle/>
                    <a:p>
                      <a:pPr algn="ctr"/>
                      <a:r>
                        <a:rPr lang="ru-RU" sz="1200" dirty="0"/>
                        <a:t>Название</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a:txBody>
                    <a:bodyPr/>
                    <a:lstStyle/>
                    <a:p>
                      <a:pPr algn="ctr"/>
                      <a:r>
                        <a:rPr lang="ru-RU" sz="1200" dirty="0"/>
                        <a:t>Степень</a:t>
                      </a:r>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a:txBody>
                    <a:bodyPr/>
                    <a:lstStyle/>
                    <a:p>
                      <a:pPr algn="ctr"/>
                      <a:r>
                        <a:rPr lang="ru-RU" sz="1200" dirty="0"/>
                        <a:t>Название</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gridSpan="2">
                  <a:txBody>
                    <a:bodyPr/>
                    <a:lstStyle/>
                    <a:p>
                      <a:pPr algn="ctr"/>
                      <a:r>
                        <a:rPr lang="ru-RU" sz="1200" dirty="0"/>
                        <a:t>Символ</a:t>
                      </a:r>
                    </a:p>
                  </a:txBody>
                  <a:tcPr marL="51816" marR="51816" marT="25908" marB="25908" anchor="ct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c hMerge="1">
                  <a:txBody>
                    <a:bodyPr/>
                    <a:lstStyle/>
                    <a:p>
                      <a:endParaRPr lang="ru-RU"/>
                    </a:p>
                  </a:txBody>
                  <a:tcPr/>
                </a:tc>
                <a:tc>
                  <a:txBody>
                    <a:bodyPr/>
                    <a:lstStyle/>
                    <a:p>
                      <a:pPr algn="ctr"/>
                      <a:r>
                        <a:rPr lang="ru-RU" sz="1200" dirty="0"/>
                        <a:t>Степень</a:t>
                      </a:r>
                    </a:p>
                  </a:txBody>
                  <a:tcPr marL="51816" marR="51816" marT="25908" marB="25908" anchor="ctr">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solidFill>
                      <a:schemeClr val="accent2">
                        <a:lumMod val="40000"/>
                        <a:lumOff val="60000"/>
                      </a:schemeClr>
                    </a:solidFill>
                  </a:tcPr>
                </a:tc>
              </a:tr>
              <a:tr h="198984">
                <a:tc>
                  <a:txBody>
                    <a:bodyPr/>
                    <a:lstStyle/>
                    <a:p>
                      <a:pPr algn="l"/>
                      <a:r>
                        <a:rPr lang="ru-RU" sz="1200" b="0" dirty="0">
                          <a:effectLst/>
                        </a:rPr>
                        <a:t>байт</a:t>
                      </a:r>
                    </a:p>
                  </a:txBody>
                  <a:tcPr marL="51816" marR="51816" marT="25908" marB="25908" anchor="ctr">
                    <a:lnL w="28575" cap="flat" cmpd="sng" algn="ctr">
                      <a:solidFill>
                        <a:schemeClr val="accent1">
                          <a:lumMod val="75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tcPr>
                </a:tc>
                <a:tc>
                  <a:txBody>
                    <a:bodyPr/>
                    <a:lstStyle/>
                    <a:p>
                      <a:pPr algn="ctr"/>
                      <a:r>
                        <a:rPr lang="ru-RU" sz="1200" dirty="0"/>
                        <a:t>Б</a:t>
                      </a:r>
                    </a:p>
                  </a:txBody>
                  <a:tcPr marL="51816" marR="51816" marT="25908" marB="25908" anchor="ctr">
                    <a:lnT w="19050" cap="flat" cmpd="sng" algn="ctr">
                      <a:solidFill>
                        <a:schemeClr val="accent1">
                          <a:lumMod val="50000"/>
                        </a:schemeClr>
                      </a:solidFill>
                      <a:prstDash val="solid"/>
                      <a:round/>
                      <a:headEnd type="none" w="med" len="med"/>
                      <a:tailEnd type="none" w="med" len="med"/>
                    </a:lnT>
                  </a:tcPr>
                </a:tc>
                <a:tc>
                  <a:txBody>
                    <a:bodyPr/>
                    <a:lstStyle/>
                    <a:p>
                      <a:pPr algn="ctr"/>
                      <a:r>
                        <a:rPr lang="ru-RU" sz="1200" dirty="0"/>
                        <a:t>2</a:t>
                      </a:r>
                      <a:r>
                        <a:rPr lang="ru-RU" sz="1200" baseline="30000" dirty="0"/>
                        <a:t>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tcPr>
                </a:tc>
                <a:tc>
                  <a:txBody>
                    <a:bodyPr/>
                    <a:lstStyle/>
                    <a:p>
                      <a:pPr algn="l"/>
                      <a:r>
                        <a:rPr lang="ru-RU" sz="1200" dirty="0">
                          <a:effectLst/>
                        </a:rPr>
                        <a:t>-</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tcPr>
                </a:tc>
                <a:tc>
                  <a:txBody>
                    <a:bodyPr/>
                    <a:lstStyle/>
                    <a:p>
                      <a:r>
                        <a:rPr lang="ru-RU" sz="1200" dirty="0"/>
                        <a:t>10</a:t>
                      </a:r>
                      <a:r>
                        <a:rPr lang="ru-RU" sz="1200" baseline="30000" dirty="0"/>
                        <a:t>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tcPr>
                </a:tc>
                <a:tc>
                  <a:txBody>
                    <a:bodyPr/>
                    <a:lstStyle/>
                    <a:p>
                      <a:pPr algn="l"/>
                      <a:r>
                        <a:rPr lang="ru-RU" sz="1200" dirty="0">
                          <a:effectLst/>
                        </a:rPr>
                        <a:t>байт</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T w="19050" cap="flat" cmpd="sng" algn="ctr">
                      <a:solidFill>
                        <a:schemeClr val="accent1">
                          <a:lumMod val="50000"/>
                        </a:schemeClr>
                      </a:solidFill>
                      <a:prstDash val="solid"/>
                      <a:round/>
                      <a:headEnd type="none" w="med" len="med"/>
                      <a:tailEnd type="none" w="med" len="med"/>
                    </a:lnT>
                  </a:tcPr>
                </a:tc>
                <a:tc>
                  <a:txBody>
                    <a:bodyPr/>
                    <a:lstStyle/>
                    <a:p>
                      <a:pPr algn="ctr"/>
                      <a:r>
                        <a:rPr lang="en-US" sz="1200" dirty="0"/>
                        <a:t>B</a:t>
                      </a:r>
                    </a:p>
                  </a:txBody>
                  <a:tcPr marL="51816" marR="51816" marT="25908" marB="25908" anchor="ctr">
                    <a:lnT w="19050" cap="flat" cmpd="sng" algn="ctr">
                      <a:solidFill>
                        <a:schemeClr val="accent1">
                          <a:lumMod val="50000"/>
                        </a:schemeClr>
                      </a:solidFill>
                      <a:prstDash val="solid"/>
                      <a:round/>
                      <a:headEnd type="none" w="med" len="med"/>
                      <a:tailEnd type="none" w="med" len="med"/>
                    </a:lnT>
                  </a:tcPr>
                </a:tc>
                <a:tc>
                  <a:txBody>
                    <a:bodyPr/>
                    <a:lstStyle/>
                    <a:p>
                      <a:pPr algn="ctr"/>
                      <a:r>
                        <a:rPr lang="ru-RU" sz="1200" dirty="0"/>
                        <a:t>Б</a:t>
                      </a:r>
                    </a:p>
                  </a:txBody>
                  <a:tcPr marL="51816" marR="51816" marT="25908" marB="25908" anchor="ctr">
                    <a:lnT w="19050" cap="flat" cmpd="sng" algn="ctr">
                      <a:solidFill>
                        <a:schemeClr val="accent1">
                          <a:lumMod val="50000"/>
                        </a:schemeClr>
                      </a:solidFill>
                      <a:prstDash val="solid"/>
                      <a:round/>
                      <a:headEnd type="none" w="med" len="med"/>
                      <a:tailEnd type="none" w="med" len="med"/>
                    </a:lnT>
                  </a:tcPr>
                </a:tc>
                <a:tc>
                  <a:txBody>
                    <a:bodyPr/>
                    <a:lstStyle/>
                    <a:p>
                      <a:pPr algn="ctr"/>
                      <a:r>
                        <a:rPr lang="ru-RU" sz="1200"/>
                        <a:t>2</a:t>
                      </a:r>
                      <a:r>
                        <a:rPr lang="ru-RU" sz="1200" baseline="30000"/>
                        <a:t>0</a:t>
                      </a:r>
                      <a:endParaRPr lang="ru-RU" sz="1200"/>
                    </a:p>
                  </a:txBody>
                  <a:tcPr marL="51816" marR="51816" marT="25908" marB="25908" anchor="ctr">
                    <a:lnR w="28575" cap="flat" cmpd="sng" algn="ctr">
                      <a:solidFill>
                        <a:schemeClr val="accent1">
                          <a:lumMod val="75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tcPr>
                </a:tc>
              </a:tr>
              <a:tr h="201455">
                <a:tc>
                  <a:txBody>
                    <a:bodyPr/>
                    <a:lstStyle/>
                    <a:p>
                      <a:pPr algn="l"/>
                      <a:r>
                        <a:rPr lang="ru-RU" sz="1200" b="0" dirty="0" smtClean="0">
                          <a:effectLst/>
                        </a:rPr>
                        <a:t>килобайт</a:t>
                      </a:r>
                      <a:endParaRPr lang="ru-RU" sz="1200" b="0" dirty="0">
                        <a:effectLst/>
                      </a:endParaRP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en-US" sz="1200" dirty="0"/>
                        <a:t>K</a:t>
                      </a:r>
                      <a:r>
                        <a:rPr lang="ru-RU" sz="1200" dirty="0"/>
                        <a:t>Б</a:t>
                      </a:r>
                    </a:p>
                  </a:txBody>
                  <a:tcPr marL="51816" marR="51816" marT="25908" marB="25908" anchor="ctr"/>
                </a:tc>
                <a:tc>
                  <a:txBody>
                    <a:bodyPr/>
                    <a:lstStyle/>
                    <a:p>
                      <a:pPr algn="ctr"/>
                      <a:r>
                        <a:rPr lang="ru-RU" sz="1200" dirty="0"/>
                        <a:t>2</a:t>
                      </a:r>
                      <a:r>
                        <a:rPr lang="ru-RU" sz="1200" baseline="30000" dirty="0"/>
                        <a:t>10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a:effectLst/>
                        </a:rPr>
                        <a:t>кило-</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3</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кибибайт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dirty="0" err="1"/>
                        <a:t>KiB</a:t>
                      </a:r>
                      <a:endParaRPr lang="en-US" sz="1200" dirty="0"/>
                    </a:p>
                  </a:txBody>
                  <a:tcPr marL="51816" marR="51816" marT="25908" marB="25908" anchor="ctr"/>
                </a:tc>
                <a:tc>
                  <a:txBody>
                    <a:bodyPr/>
                    <a:lstStyle/>
                    <a:p>
                      <a:pPr algn="ctr"/>
                      <a:r>
                        <a:rPr lang="ru-RU" sz="1200" dirty="0" err="1"/>
                        <a:t>КиБ</a:t>
                      </a:r>
                      <a:endParaRPr lang="ru-RU" sz="1200" dirty="0"/>
                    </a:p>
                  </a:txBody>
                  <a:tcPr marL="51816" marR="51816" marT="25908" marB="25908" anchor="ctr"/>
                </a:tc>
                <a:tc>
                  <a:txBody>
                    <a:bodyPr/>
                    <a:lstStyle/>
                    <a:p>
                      <a:pPr algn="ctr"/>
                      <a:r>
                        <a:rPr lang="ru-RU" sz="1200" dirty="0"/>
                        <a:t>2</a:t>
                      </a:r>
                      <a:r>
                        <a:rPr lang="ru-RU" sz="1200" baseline="30000" dirty="0"/>
                        <a:t>10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183044">
                <a:tc>
                  <a:txBody>
                    <a:bodyPr/>
                    <a:lstStyle/>
                    <a:p>
                      <a:pPr algn="l"/>
                      <a:r>
                        <a:rPr lang="ru-RU" sz="1200" b="0" dirty="0">
                          <a:effectLst/>
                        </a:rPr>
                        <a:t>мегабайт</a:t>
                      </a: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a:t>МБ</a:t>
                      </a:r>
                    </a:p>
                  </a:txBody>
                  <a:tcPr marL="51816" marR="51816" marT="25908" marB="25908" anchor="ctr"/>
                </a:tc>
                <a:tc>
                  <a:txBody>
                    <a:bodyPr/>
                    <a:lstStyle/>
                    <a:p>
                      <a:pPr algn="ctr"/>
                      <a:r>
                        <a:rPr lang="ru-RU" sz="1200" dirty="0"/>
                        <a:t>2</a:t>
                      </a:r>
                      <a:r>
                        <a:rPr lang="ru-RU" sz="1200" baseline="30000" dirty="0"/>
                        <a:t>20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a:effectLst/>
                        </a:rPr>
                        <a:t>мега-</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6</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мебибайт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a:t>MiB</a:t>
                      </a:r>
                    </a:p>
                  </a:txBody>
                  <a:tcPr marL="51816" marR="51816" marT="25908" marB="25908" anchor="ctr"/>
                </a:tc>
                <a:tc>
                  <a:txBody>
                    <a:bodyPr/>
                    <a:lstStyle/>
                    <a:p>
                      <a:pPr algn="ctr"/>
                      <a:r>
                        <a:rPr lang="ru-RU" sz="1200" dirty="0" err="1"/>
                        <a:t>МиБ</a:t>
                      </a:r>
                      <a:endParaRPr lang="ru-RU" sz="1200" dirty="0"/>
                    </a:p>
                  </a:txBody>
                  <a:tcPr marL="51816" marR="51816" marT="25908" marB="25908" anchor="ctr"/>
                </a:tc>
                <a:tc>
                  <a:txBody>
                    <a:bodyPr/>
                    <a:lstStyle/>
                    <a:p>
                      <a:pPr algn="ctr"/>
                      <a:r>
                        <a:rPr lang="ru-RU" sz="1200" dirty="0"/>
                        <a:t>2</a:t>
                      </a:r>
                      <a:r>
                        <a:rPr lang="ru-RU" sz="1200" baseline="30000" dirty="0"/>
                        <a:t>20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197172">
                <a:tc>
                  <a:txBody>
                    <a:bodyPr/>
                    <a:lstStyle/>
                    <a:p>
                      <a:pPr algn="l"/>
                      <a:r>
                        <a:rPr lang="ru-RU" sz="1200" b="0" dirty="0">
                          <a:effectLst/>
                        </a:rPr>
                        <a:t>гигабайт</a:t>
                      </a: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a:t>ГБ</a:t>
                      </a:r>
                    </a:p>
                  </a:txBody>
                  <a:tcPr marL="51816" marR="51816" marT="25908" marB="25908" anchor="ctr"/>
                </a:tc>
                <a:tc>
                  <a:txBody>
                    <a:bodyPr/>
                    <a:lstStyle/>
                    <a:p>
                      <a:pPr algn="ctr"/>
                      <a:r>
                        <a:rPr lang="ru-RU" sz="1200" dirty="0"/>
                        <a:t>2</a:t>
                      </a:r>
                      <a:r>
                        <a:rPr lang="ru-RU" sz="1200" baseline="30000" dirty="0"/>
                        <a:t>30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гига</a:t>
                      </a:r>
                      <a:r>
                        <a:rPr lang="ru-RU" sz="1200" dirty="0">
                          <a:effectLst/>
                        </a:rPr>
                        <a:t>-</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9</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гибибайт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a:t>GiB</a:t>
                      </a:r>
                    </a:p>
                  </a:txBody>
                  <a:tcPr marL="51816" marR="51816" marT="25908" marB="25908" anchor="ctr"/>
                </a:tc>
                <a:tc>
                  <a:txBody>
                    <a:bodyPr/>
                    <a:lstStyle/>
                    <a:p>
                      <a:pPr algn="ctr"/>
                      <a:r>
                        <a:rPr lang="ru-RU" sz="1200" dirty="0" err="1"/>
                        <a:t>ГиБ</a:t>
                      </a:r>
                      <a:endParaRPr lang="ru-RU" sz="1200" dirty="0"/>
                    </a:p>
                  </a:txBody>
                  <a:tcPr marL="51816" marR="51816" marT="25908" marB="25908" anchor="ctr"/>
                </a:tc>
                <a:tc>
                  <a:txBody>
                    <a:bodyPr/>
                    <a:lstStyle/>
                    <a:p>
                      <a:pPr algn="ctr"/>
                      <a:r>
                        <a:rPr lang="ru-RU" sz="1200" dirty="0"/>
                        <a:t>2</a:t>
                      </a:r>
                      <a:r>
                        <a:rPr lang="ru-RU" sz="1200" baseline="30000" dirty="0"/>
                        <a:t>30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205428">
                <a:tc>
                  <a:txBody>
                    <a:bodyPr/>
                    <a:lstStyle/>
                    <a:p>
                      <a:pPr algn="l"/>
                      <a:r>
                        <a:rPr lang="ru-RU" sz="1200" b="0" dirty="0">
                          <a:effectLst/>
                        </a:rPr>
                        <a:t>терабайт</a:t>
                      </a: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dirty="0"/>
                        <a:t>ТБ</a:t>
                      </a:r>
                    </a:p>
                  </a:txBody>
                  <a:tcPr marL="51816" marR="51816" marT="25908" marB="25908" anchor="ctr"/>
                </a:tc>
                <a:tc>
                  <a:txBody>
                    <a:bodyPr/>
                    <a:lstStyle/>
                    <a:p>
                      <a:pPr algn="ctr"/>
                      <a:r>
                        <a:rPr lang="ru-RU" sz="1200" dirty="0"/>
                        <a:t>2</a:t>
                      </a:r>
                      <a:r>
                        <a:rPr lang="ru-RU" sz="1200" baseline="30000" dirty="0"/>
                        <a:t>40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тера</a:t>
                      </a:r>
                      <a:r>
                        <a:rPr lang="ru-RU" sz="1200" dirty="0">
                          <a:effectLst/>
                        </a:rPr>
                        <a:t>-</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12</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тебибайт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a:t>TiB</a:t>
                      </a:r>
                    </a:p>
                  </a:txBody>
                  <a:tcPr marL="51816" marR="51816" marT="25908" marB="25908" anchor="ctr"/>
                </a:tc>
                <a:tc>
                  <a:txBody>
                    <a:bodyPr/>
                    <a:lstStyle/>
                    <a:p>
                      <a:pPr algn="ctr"/>
                      <a:r>
                        <a:rPr lang="ru-RU" sz="1200" dirty="0" err="1"/>
                        <a:t>ТиБ</a:t>
                      </a:r>
                      <a:endParaRPr lang="ru-RU" sz="1200" dirty="0"/>
                    </a:p>
                  </a:txBody>
                  <a:tcPr marL="51816" marR="51816" marT="25908" marB="25908" anchor="ctr"/>
                </a:tc>
                <a:tc>
                  <a:txBody>
                    <a:bodyPr/>
                    <a:lstStyle/>
                    <a:p>
                      <a:pPr algn="ctr"/>
                      <a:r>
                        <a:rPr lang="ru-RU" sz="1200" dirty="0"/>
                        <a:t>2</a:t>
                      </a:r>
                      <a:r>
                        <a:rPr lang="ru-RU" sz="1200" baseline="30000" dirty="0"/>
                        <a:t>40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175467">
                <a:tc>
                  <a:txBody>
                    <a:bodyPr/>
                    <a:lstStyle/>
                    <a:p>
                      <a:pPr algn="l"/>
                      <a:r>
                        <a:rPr lang="ru-RU" sz="1200" b="0" dirty="0">
                          <a:effectLst/>
                        </a:rPr>
                        <a:t>петабайт</a:t>
                      </a: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a:t>ПБ</a:t>
                      </a:r>
                    </a:p>
                  </a:txBody>
                  <a:tcPr marL="51816" marR="51816" marT="25908" marB="25908" anchor="ctr"/>
                </a:tc>
                <a:tc>
                  <a:txBody>
                    <a:bodyPr/>
                    <a:lstStyle/>
                    <a:p>
                      <a:pPr algn="ctr"/>
                      <a:r>
                        <a:rPr lang="ru-RU" sz="1200" dirty="0"/>
                        <a:t>2</a:t>
                      </a:r>
                      <a:r>
                        <a:rPr lang="ru-RU" sz="1200" baseline="30000" dirty="0"/>
                        <a:t>50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a:effectLst/>
                        </a:rPr>
                        <a:t>пета-</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15</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пебибайт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dirty="0" err="1"/>
                        <a:t>PiB</a:t>
                      </a:r>
                      <a:endParaRPr lang="en-US" sz="1200" dirty="0"/>
                    </a:p>
                  </a:txBody>
                  <a:tcPr marL="51816" marR="51816" marT="25908" marB="25908" anchor="ctr"/>
                </a:tc>
                <a:tc>
                  <a:txBody>
                    <a:bodyPr/>
                    <a:lstStyle/>
                    <a:p>
                      <a:pPr algn="ctr"/>
                      <a:r>
                        <a:rPr lang="ru-RU" sz="1200" dirty="0" err="1"/>
                        <a:t>ПиБ</a:t>
                      </a:r>
                      <a:endParaRPr lang="ru-RU" sz="1200" dirty="0"/>
                    </a:p>
                  </a:txBody>
                  <a:tcPr marL="51816" marR="51816" marT="25908" marB="25908" anchor="ctr"/>
                </a:tc>
                <a:tc>
                  <a:txBody>
                    <a:bodyPr/>
                    <a:lstStyle/>
                    <a:p>
                      <a:pPr algn="ctr"/>
                      <a:r>
                        <a:rPr lang="ru-RU" sz="1200" dirty="0"/>
                        <a:t>2</a:t>
                      </a:r>
                      <a:r>
                        <a:rPr lang="ru-RU" sz="1200" baseline="30000" dirty="0"/>
                        <a:t>50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205428">
                <a:tc>
                  <a:txBody>
                    <a:bodyPr/>
                    <a:lstStyle/>
                    <a:p>
                      <a:pPr algn="l"/>
                      <a:r>
                        <a:rPr lang="ru-RU" sz="1200" b="0" dirty="0" err="1">
                          <a:effectLst/>
                        </a:rPr>
                        <a:t>эксабайт</a:t>
                      </a:r>
                      <a:endParaRPr lang="ru-RU" sz="1200" b="0" dirty="0">
                        <a:effectLst/>
                      </a:endParaRP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dirty="0"/>
                        <a:t>ЭБ</a:t>
                      </a:r>
                    </a:p>
                  </a:txBody>
                  <a:tcPr marL="51816" marR="51816" marT="25908" marB="25908" anchor="ctr"/>
                </a:tc>
                <a:tc>
                  <a:txBody>
                    <a:bodyPr/>
                    <a:lstStyle/>
                    <a:p>
                      <a:pPr algn="ctr"/>
                      <a:r>
                        <a:rPr lang="ru-RU" sz="1200" dirty="0"/>
                        <a:t>2</a:t>
                      </a:r>
                      <a:r>
                        <a:rPr lang="ru-RU" sz="1200" baseline="30000" dirty="0"/>
                        <a:t>60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a:effectLst/>
                        </a:rPr>
                        <a:t>экса-</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18</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эксбибайт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dirty="0" err="1"/>
                        <a:t>EiB</a:t>
                      </a:r>
                      <a:endParaRPr lang="en-US" sz="1200" dirty="0"/>
                    </a:p>
                  </a:txBody>
                  <a:tcPr marL="51816" marR="51816" marT="25908" marB="25908" anchor="ctr"/>
                </a:tc>
                <a:tc>
                  <a:txBody>
                    <a:bodyPr/>
                    <a:lstStyle/>
                    <a:p>
                      <a:pPr algn="ctr"/>
                      <a:r>
                        <a:rPr lang="ru-RU" sz="1200" dirty="0" err="1"/>
                        <a:t>ЭиБ</a:t>
                      </a:r>
                      <a:endParaRPr lang="ru-RU" sz="1200" dirty="0"/>
                    </a:p>
                  </a:txBody>
                  <a:tcPr marL="51816" marR="51816" marT="25908" marB="25908" anchor="ctr"/>
                </a:tc>
                <a:tc>
                  <a:txBody>
                    <a:bodyPr/>
                    <a:lstStyle/>
                    <a:p>
                      <a:pPr algn="ctr"/>
                      <a:r>
                        <a:rPr lang="ru-RU" sz="1200" dirty="0"/>
                        <a:t>2</a:t>
                      </a:r>
                      <a:r>
                        <a:rPr lang="ru-RU" sz="1200" baseline="30000" dirty="0"/>
                        <a:t>60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205428">
                <a:tc>
                  <a:txBody>
                    <a:bodyPr/>
                    <a:lstStyle/>
                    <a:p>
                      <a:pPr algn="l"/>
                      <a:r>
                        <a:rPr lang="ru-RU" sz="1200" b="0" dirty="0" err="1">
                          <a:effectLst/>
                        </a:rPr>
                        <a:t>зеттабайт</a:t>
                      </a:r>
                      <a:endParaRPr lang="ru-RU" sz="1200" b="0" dirty="0">
                        <a:effectLst/>
                      </a:endParaRPr>
                    </a:p>
                  </a:txBody>
                  <a:tcPr marL="51816" marR="51816" marT="25908" marB="25908" anchor="ctr">
                    <a:lnL w="28575" cap="flat" cmpd="sng" algn="ctr">
                      <a:solidFill>
                        <a:schemeClr val="accent1">
                          <a:lumMod val="75000"/>
                        </a:schemeClr>
                      </a:solidFill>
                      <a:prstDash val="solid"/>
                      <a:round/>
                      <a:headEnd type="none" w="med" len="med"/>
                      <a:tailEnd type="none" w="med" len="med"/>
                    </a:lnL>
                  </a:tcPr>
                </a:tc>
                <a:tc>
                  <a:txBody>
                    <a:bodyPr/>
                    <a:lstStyle/>
                    <a:p>
                      <a:pPr algn="ctr"/>
                      <a:r>
                        <a:rPr lang="ru-RU" sz="1200" dirty="0"/>
                        <a:t>ЗБ</a:t>
                      </a:r>
                    </a:p>
                  </a:txBody>
                  <a:tcPr marL="51816" marR="51816" marT="25908" marB="25908" anchor="ctr"/>
                </a:tc>
                <a:tc>
                  <a:txBody>
                    <a:bodyPr/>
                    <a:lstStyle/>
                    <a:p>
                      <a:pPr algn="ctr"/>
                      <a:r>
                        <a:rPr lang="ru-RU" sz="1200" dirty="0"/>
                        <a:t>2</a:t>
                      </a:r>
                      <a:r>
                        <a:rPr lang="ru-RU" sz="1200" baseline="30000" dirty="0"/>
                        <a:t>70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зетта</a:t>
                      </a:r>
                      <a:r>
                        <a:rPr lang="ru-RU" sz="1200" dirty="0">
                          <a:effectLst/>
                        </a:rPr>
                        <a:t>-</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r>
                        <a:rPr lang="ru-RU" sz="1200" dirty="0"/>
                        <a:t>10</a:t>
                      </a:r>
                      <a:r>
                        <a:rPr lang="ru-RU" sz="1200" baseline="30000" dirty="0"/>
                        <a:t>21</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tcPr>
                </a:tc>
                <a:tc>
                  <a:txBody>
                    <a:bodyPr/>
                    <a:lstStyle/>
                    <a:p>
                      <a:pPr algn="l"/>
                      <a:r>
                        <a:rPr lang="ru-RU" sz="1200" dirty="0" err="1">
                          <a:effectLst/>
                        </a:rPr>
                        <a:t>зебибайт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tcPr>
                </a:tc>
                <a:tc>
                  <a:txBody>
                    <a:bodyPr/>
                    <a:lstStyle/>
                    <a:p>
                      <a:pPr algn="ctr"/>
                      <a:r>
                        <a:rPr lang="en-US" sz="1200"/>
                        <a:t>ZiB</a:t>
                      </a:r>
                    </a:p>
                  </a:txBody>
                  <a:tcPr marL="51816" marR="51816" marT="25908" marB="25908" anchor="ctr"/>
                </a:tc>
                <a:tc>
                  <a:txBody>
                    <a:bodyPr/>
                    <a:lstStyle/>
                    <a:p>
                      <a:pPr algn="ctr"/>
                      <a:r>
                        <a:rPr lang="ru-RU" sz="1200" dirty="0" err="1"/>
                        <a:t>ЗиБ</a:t>
                      </a:r>
                      <a:endParaRPr lang="ru-RU" sz="1200" dirty="0"/>
                    </a:p>
                  </a:txBody>
                  <a:tcPr marL="51816" marR="51816" marT="25908" marB="25908" anchor="ctr"/>
                </a:tc>
                <a:tc>
                  <a:txBody>
                    <a:bodyPr/>
                    <a:lstStyle/>
                    <a:p>
                      <a:pPr algn="ctr"/>
                      <a:r>
                        <a:rPr lang="ru-RU" sz="1200" dirty="0"/>
                        <a:t>2</a:t>
                      </a:r>
                      <a:r>
                        <a:rPr lang="ru-RU" sz="1200" baseline="30000" dirty="0"/>
                        <a:t>70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tcPr>
                </a:tc>
              </a:tr>
              <a:tr h="257216">
                <a:tc>
                  <a:txBody>
                    <a:bodyPr/>
                    <a:lstStyle/>
                    <a:p>
                      <a:pPr algn="l"/>
                      <a:r>
                        <a:rPr lang="ru-RU" sz="1200" b="0" dirty="0" err="1">
                          <a:effectLst/>
                        </a:rPr>
                        <a:t>йоттабайт</a:t>
                      </a:r>
                      <a:endParaRPr lang="ru-RU" sz="1200" b="0" dirty="0">
                        <a:effectLst/>
                      </a:endParaRPr>
                    </a:p>
                  </a:txBody>
                  <a:tcPr marL="51816" marR="51816" marT="25908" marB="25908" anchor="ctr">
                    <a:lnL w="28575" cap="flat" cmpd="sng" algn="ctr">
                      <a:solidFill>
                        <a:schemeClr val="accent1">
                          <a:lumMod val="75000"/>
                        </a:schemeClr>
                      </a:solidFill>
                      <a:prstDash val="solid"/>
                      <a:round/>
                      <a:headEnd type="none" w="med" len="med"/>
                      <a:tailEnd type="none" w="med" len="med"/>
                    </a:lnL>
                    <a:lnB w="28575" cap="flat" cmpd="sng" algn="ctr">
                      <a:solidFill>
                        <a:schemeClr val="accent1">
                          <a:lumMod val="75000"/>
                        </a:schemeClr>
                      </a:solidFill>
                      <a:prstDash val="solid"/>
                      <a:round/>
                      <a:headEnd type="none" w="med" len="med"/>
                      <a:tailEnd type="none" w="med" len="med"/>
                    </a:lnB>
                  </a:tcPr>
                </a:tc>
                <a:tc>
                  <a:txBody>
                    <a:bodyPr/>
                    <a:lstStyle/>
                    <a:p>
                      <a:pPr algn="ctr"/>
                      <a:r>
                        <a:rPr lang="ru-RU" sz="1200"/>
                        <a:t>ЙБ</a:t>
                      </a:r>
                    </a:p>
                  </a:txBody>
                  <a:tcPr marL="51816" marR="51816" marT="25908" marB="25908" anchor="ctr">
                    <a:lnB w="28575" cap="flat" cmpd="sng" algn="ctr">
                      <a:solidFill>
                        <a:schemeClr val="accent1">
                          <a:lumMod val="75000"/>
                        </a:schemeClr>
                      </a:solidFill>
                      <a:prstDash val="solid"/>
                      <a:round/>
                      <a:headEnd type="none" w="med" len="med"/>
                      <a:tailEnd type="none" w="med" len="med"/>
                    </a:lnB>
                  </a:tcPr>
                </a:tc>
                <a:tc>
                  <a:txBody>
                    <a:bodyPr/>
                    <a:lstStyle/>
                    <a:p>
                      <a:pPr algn="ctr"/>
                      <a:r>
                        <a:rPr lang="ru-RU" sz="1200" dirty="0"/>
                        <a:t>2</a:t>
                      </a:r>
                      <a:r>
                        <a:rPr lang="ru-RU" sz="1200" baseline="30000" dirty="0"/>
                        <a:t>80</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c>
                  <a:txBody>
                    <a:bodyPr/>
                    <a:lstStyle/>
                    <a:p>
                      <a:pPr algn="l"/>
                      <a:r>
                        <a:rPr lang="ru-RU" sz="1200" dirty="0" err="1">
                          <a:effectLst/>
                        </a:rPr>
                        <a:t>йотта</a:t>
                      </a:r>
                      <a:r>
                        <a:rPr lang="ru-RU" sz="1200" dirty="0">
                          <a:effectLst/>
                        </a:rPr>
                        <a:t>-</a:t>
                      </a: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B w="28575" cap="flat" cmpd="sng" algn="ctr">
                      <a:solidFill>
                        <a:schemeClr val="accent1">
                          <a:lumMod val="60000"/>
                          <a:lumOff val="40000"/>
                        </a:schemeClr>
                      </a:solidFill>
                      <a:prstDash val="solid"/>
                      <a:round/>
                      <a:headEnd type="none" w="med" len="med"/>
                      <a:tailEnd type="none" w="med" len="med"/>
                    </a:lnB>
                  </a:tcPr>
                </a:tc>
                <a:tc>
                  <a:txBody>
                    <a:bodyPr/>
                    <a:lstStyle/>
                    <a:p>
                      <a:r>
                        <a:rPr lang="ru-RU" sz="1200" dirty="0"/>
                        <a:t>10</a:t>
                      </a:r>
                      <a:r>
                        <a:rPr lang="ru-RU" sz="1200" baseline="30000" dirty="0"/>
                        <a:t>24</a:t>
                      </a:r>
                      <a:endParaRPr lang="ru-RU" sz="1200" dirty="0"/>
                    </a:p>
                  </a:txBody>
                  <a:tcPr marL="51816" marR="51816" marT="25908" marB="25908" anchor="ctr">
                    <a:lnR w="28575" cap="flat" cmpd="sng" algn="ctr">
                      <a:solidFill>
                        <a:schemeClr val="accent1">
                          <a:lumMod val="60000"/>
                          <a:lumOff val="40000"/>
                        </a:schemeClr>
                      </a:solidFill>
                      <a:prstDash val="solid"/>
                      <a:round/>
                      <a:headEnd type="none" w="med" len="med"/>
                      <a:tailEnd type="none" w="med" len="med"/>
                    </a:lnR>
                    <a:lnB w="28575" cap="flat" cmpd="sng" algn="ctr">
                      <a:solidFill>
                        <a:schemeClr val="accent1">
                          <a:lumMod val="60000"/>
                          <a:lumOff val="40000"/>
                        </a:schemeClr>
                      </a:solidFill>
                      <a:prstDash val="solid"/>
                      <a:round/>
                      <a:headEnd type="none" w="med" len="med"/>
                      <a:tailEnd type="none" w="med" len="med"/>
                    </a:lnB>
                  </a:tcPr>
                </a:tc>
                <a:tc>
                  <a:txBody>
                    <a:bodyPr/>
                    <a:lstStyle/>
                    <a:p>
                      <a:pPr algn="l"/>
                      <a:r>
                        <a:rPr lang="ru-RU" sz="1200" dirty="0" err="1">
                          <a:effectLst/>
                        </a:rPr>
                        <a:t>йобибайт</a:t>
                      </a:r>
                      <a:endParaRPr lang="ru-RU" sz="1200" dirty="0">
                        <a:effectLst/>
                      </a:endParaRPr>
                    </a:p>
                  </a:txBody>
                  <a:tcPr marL="51816" marR="51816" marT="25908" marB="25908" anchor="ctr">
                    <a:lnL w="28575" cap="flat" cmpd="sng" algn="ctr">
                      <a:solidFill>
                        <a:schemeClr val="accent1">
                          <a:lumMod val="60000"/>
                          <a:lumOff val="40000"/>
                        </a:schemeClr>
                      </a:solidFill>
                      <a:prstDash val="solid"/>
                      <a:round/>
                      <a:headEnd type="none" w="med" len="med"/>
                      <a:tailEnd type="none" w="med" len="med"/>
                    </a:lnL>
                    <a:lnB w="28575" cap="flat" cmpd="sng" algn="ctr">
                      <a:solidFill>
                        <a:schemeClr val="accent1">
                          <a:lumMod val="75000"/>
                        </a:schemeClr>
                      </a:solidFill>
                      <a:prstDash val="solid"/>
                      <a:round/>
                      <a:headEnd type="none" w="med" len="med"/>
                      <a:tailEnd type="none" w="med" len="med"/>
                    </a:lnB>
                  </a:tcPr>
                </a:tc>
                <a:tc>
                  <a:txBody>
                    <a:bodyPr/>
                    <a:lstStyle/>
                    <a:p>
                      <a:pPr algn="ctr"/>
                      <a:r>
                        <a:rPr lang="en-US" sz="1200"/>
                        <a:t>YiB</a:t>
                      </a:r>
                    </a:p>
                  </a:txBody>
                  <a:tcPr marL="51816" marR="51816" marT="25908" marB="25908" anchor="ctr">
                    <a:lnB w="28575" cap="flat" cmpd="sng" algn="ctr">
                      <a:solidFill>
                        <a:schemeClr val="accent1">
                          <a:lumMod val="75000"/>
                        </a:schemeClr>
                      </a:solidFill>
                      <a:prstDash val="solid"/>
                      <a:round/>
                      <a:headEnd type="none" w="med" len="med"/>
                      <a:tailEnd type="none" w="med" len="med"/>
                    </a:lnB>
                  </a:tcPr>
                </a:tc>
                <a:tc>
                  <a:txBody>
                    <a:bodyPr/>
                    <a:lstStyle/>
                    <a:p>
                      <a:pPr algn="ctr"/>
                      <a:r>
                        <a:rPr lang="ru-RU" sz="1200" dirty="0" err="1"/>
                        <a:t>ЙиБ</a:t>
                      </a:r>
                      <a:endParaRPr lang="ru-RU" sz="1200" dirty="0"/>
                    </a:p>
                  </a:txBody>
                  <a:tcPr marL="51816" marR="51816" marT="25908" marB="25908" anchor="ctr">
                    <a:lnB w="28575" cap="flat" cmpd="sng" algn="ctr">
                      <a:solidFill>
                        <a:schemeClr val="accent1">
                          <a:lumMod val="75000"/>
                        </a:schemeClr>
                      </a:solidFill>
                      <a:prstDash val="solid"/>
                      <a:round/>
                      <a:headEnd type="none" w="med" len="med"/>
                      <a:tailEnd type="none" w="med" len="med"/>
                    </a:lnB>
                  </a:tcPr>
                </a:tc>
                <a:tc>
                  <a:txBody>
                    <a:bodyPr/>
                    <a:lstStyle/>
                    <a:p>
                      <a:pPr algn="ctr"/>
                      <a:r>
                        <a:rPr lang="ru-RU" sz="1200" dirty="0"/>
                        <a:t>2</a:t>
                      </a:r>
                      <a:r>
                        <a:rPr lang="ru-RU" sz="1200" baseline="30000" dirty="0"/>
                        <a:t>80</a:t>
                      </a:r>
                      <a:endParaRPr lang="ru-RU" sz="1200" dirty="0"/>
                    </a:p>
                  </a:txBody>
                  <a:tcPr marL="51816" marR="51816" marT="25908" marB="25908" anchor="ctr">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r>
            </a:tbl>
          </a:graphicData>
        </a:graphic>
      </p:graphicFrame>
      <p:sp>
        <p:nvSpPr>
          <p:cNvPr id="12" name="Прямоугольник 11"/>
          <p:cNvSpPr/>
          <p:nvPr/>
        </p:nvSpPr>
        <p:spPr>
          <a:xfrm>
            <a:off x="755576" y="1755973"/>
            <a:ext cx="7714902" cy="1384995"/>
          </a:xfrm>
          <a:prstGeom prst="rect">
            <a:avLst/>
          </a:prstGeom>
        </p:spPr>
        <p:txBody>
          <a:bodyPr wrap="square">
            <a:spAutoFit/>
          </a:bodyPr>
          <a:lstStyle/>
          <a:p>
            <a:pPr marL="171450" indent="-171450" algn="just">
              <a:buFont typeface="Arial" pitchFamily="34" charset="0"/>
              <a:buChar char="•"/>
            </a:pPr>
            <a:r>
              <a:rPr lang="ru-RU" sz="1400" dirty="0" smtClean="0"/>
              <a:t>В </a:t>
            </a:r>
            <a:r>
              <a:rPr lang="ru-RU" sz="1400" dirty="0"/>
              <a:t>соответствии с международным стандартом МЭК 60027-2 единицы «бит» и «байт» применяют с приставками </a:t>
            </a:r>
            <a:r>
              <a:rPr lang="ru-RU" sz="1400" dirty="0" smtClean="0"/>
              <a:t>СИ.</a:t>
            </a:r>
            <a:endParaRPr lang="ru-RU" sz="1400" dirty="0"/>
          </a:p>
          <a:p>
            <a:pPr marL="171450" indent="-171450" algn="just">
              <a:buFont typeface="Arial" pitchFamily="34" charset="0"/>
              <a:buChar char="•"/>
            </a:pPr>
            <a:r>
              <a:rPr lang="ru-RU" sz="1400" dirty="0" smtClean="0"/>
              <a:t>Исторически </a:t>
            </a:r>
            <a:r>
              <a:rPr lang="ru-RU" sz="1400" dirty="0"/>
              <a:t>сложилась такая ситуация, что с наименованием «байт» некорректно (вместо </a:t>
            </a:r>
            <a:r>
              <a:rPr lang="ru-RU" sz="1400" dirty="0" smtClean="0"/>
              <a:t>1000=10</a:t>
            </a:r>
            <a:r>
              <a:rPr lang="ru-RU" sz="1400" baseline="30000" dirty="0" smtClean="0"/>
              <a:t>3</a:t>
            </a:r>
            <a:r>
              <a:rPr lang="ru-RU" sz="1400" dirty="0" smtClean="0"/>
              <a:t> </a:t>
            </a:r>
            <a:r>
              <a:rPr lang="ru-RU" sz="1400" dirty="0"/>
              <a:t>принято </a:t>
            </a:r>
            <a:r>
              <a:rPr lang="ru-RU" sz="1400" dirty="0" smtClean="0"/>
              <a:t>1024=2</a:t>
            </a:r>
            <a:r>
              <a:rPr lang="ru-RU" sz="1400" baseline="30000" dirty="0" smtClean="0"/>
              <a:t>10</a:t>
            </a:r>
            <a:r>
              <a:rPr lang="ru-RU" sz="1400" dirty="0"/>
              <a:t>) </a:t>
            </a:r>
            <a:r>
              <a:rPr lang="ru-RU" sz="1400" dirty="0" smtClean="0"/>
              <a:t>используют приставки </a:t>
            </a:r>
            <a:r>
              <a:rPr lang="ru-RU" sz="1400" dirty="0"/>
              <a:t>СИ: </a:t>
            </a:r>
            <a:r>
              <a:rPr lang="ru-RU" sz="1400" dirty="0" smtClean="0"/>
              <a:t>1Кбайт=1024байт</a:t>
            </a:r>
            <a:r>
              <a:rPr lang="ru-RU" sz="1400" dirty="0"/>
              <a:t>, </a:t>
            </a:r>
            <a:r>
              <a:rPr lang="ru-RU" sz="1400" dirty="0" smtClean="0"/>
              <a:t>1Мбайт=1024Кбайт</a:t>
            </a:r>
            <a:r>
              <a:rPr lang="ru-RU" sz="1400" dirty="0"/>
              <a:t>, </a:t>
            </a:r>
            <a:r>
              <a:rPr lang="ru-RU" sz="1400" dirty="0" smtClean="0"/>
              <a:t>1Гбайт=1024Мбайт </a:t>
            </a:r>
            <a:r>
              <a:rPr lang="ru-RU" sz="1400" dirty="0"/>
              <a:t>и </a:t>
            </a:r>
            <a:r>
              <a:rPr lang="ru-RU" sz="1400" dirty="0" smtClean="0"/>
              <a:t>т.д</a:t>
            </a:r>
            <a:r>
              <a:rPr lang="ru-RU" sz="1400" dirty="0"/>
              <a:t>. При этом обозначение Кбайт начинают с прописной буквы в отличие от строчной буквы «к» для обозначения множителя 10</a:t>
            </a:r>
            <a:r>
              <a:rPr lang="ru-RU" sz="1400" baseline="30000" dirty="0"/>
              <a:t>3</a:t>
            </a:r>
            <a:r>
              <a:rPr lang="ru-RU" sz="1400" dirty="0"/>
              <a:t>.</a:t>
            </a:r>
          </a:p>
        </p:txBody>
      </p:sp>
      <p:sp>
        <p:nvSpPr>
          <p:cNvPr id="14" name="TextBox 13"/>
          <p:cNvSpPr txBox="1"/>
          <p:nvPr/>
        </p:nvSpPr>
        <p:spPr>
          <a:xfrm>
            <a:off x="7884368" y="954886"/>
            <a:ext cx="1085554" cy="276999"/>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ru-RU" sz="1200" dirty="0" smtClean="0"/>
              <a:t>512кБ≠512КБ</a:t>
            </a:r>
            <a:endParaRPr lang="ru-RU" sz="1200" dirty="0"/>
          </a:p>
        </p:txBody>
      </p:sp>
      <p:sp>
        <p:nvSpPr>
          <p:cNvPr id="11" name="Прямоугольник 10"/>
          <p:cNvSpPr/>
          <p:nvPr/>
        </p:nvSpPr>
        <p:spPr>
          <a:xfrm>
            <a:off x="899592" y="1266270"/>
            <a:ext cx="7632848" cy="523220"/>
          </a:xfrm>
          <a:prstGeom prst="rect">
            <a:avLst/>
          </a:prstGeom>
        </p:spPr>
        <p:txBody>
          <a:bodyPr wrap="square">
            <a:spAutoFit/>
          </a:bodyPr>
          <a:lstStyle/>
          <a:p>
            <a:pPr algn="just"/>
            <a:r>
              <a:rPr lang="ru-RU" sz="1400" b="1" dirty="0"/>
              <a:t>Б</a:t>
            </a:r>
            <a:r>
              <a:rPr lang="ru-RU" sz="1400" b="1" dirty="0" smtClean="0"/>
              <a:t>айт</a:t>
            </a:r>
            <a:r>
              <a:rPr lang="ru-RU" sz="1400" dirty="0" smtClean="0"/>
              <a:t> </a:t>
            </a:r>
            <a:r>
              <a:rPr lang="ru-RU" sz="1400" dirty="0"/>
              <a:t>определяется для конкретного компьютера как минимальный шаг адресации памяти, который на старых машинах не обязательно был равен 8 битам </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22405252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67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5" name="Прямоугольник 4"/>
          <p:cNvSpPr/>
          <p:nvPr/>
        </p:nvSpPr>
        <p:spPr>
          <a:xfrm>
            <a:off x="899592" y="1988840"/>
            <a:ext cx="7555456" cy="1384995"/>
          </a:xfrm>
          <a:prstGeom prst="rect">
            <a:avLst/>
          </a:prstGeom>
        </p:spPr>
        <p:txBody>
          <a:bodyPr wrap="square">
            <a:spAutoFit/>
          </a:bodyPr>
          <a:lstStyle/>
          <a:p>
            <a:r>
              <a:rPr lang="ru-RU" sz="1400" b="1" dirty="0" smtClean="0"/>
              <a:t>Поля </a:t>
            </a:r>
            <a:r>
              <a:rPr lang="ru-RU" sz="1400" b="1" dirty="0"/>
              <a:t>постоянной длины</a:t>
            </a:r>
            <a:r>
              <a:rPr lang="ru-RU" sz="1400" b="1" dirty="0" smtClean="0"/>
              <a:t>:</a:t>
            </a:r>
            <a:endParaRPr lang="en-US" sz="1400" b="1" dirty="0" smtClean="0"/>
          </a:p>
          <a:p>
            <a:pPr marL="285750" indent="-285750">
              <a:buFont typeface="Arial" pitchFamily="34" charset="0"/>
              <a:buChar char="•"/>
            </a:pPr>
            <a:r>
              <a:rPr lang="ru-RU" sz="1400" dirty="0"/>
              <a:t>слово - 2 </a:t>
            </a:r>
            <a:r>
              <a:rPr lang="ru-RU" sz="1400" dirty="0" smtClean="0"/>
              <a:t>байта</a:t>
            </a:r>
            <a:r>
              <a:rPr lang="ru-RU" sz="1400" dirty="0"/>
              <a:t>;</a:t>
            </a:r>
            <a:endParaRPr lang="ru-RU" sz="2800" dirty="0">
              <a:ea typeface="Times New Roman"/>
            </a:endParaRPr>
          </a:p>
          <a:p>
            <a:pPr marL="285750" indent="-285750">
              <a:buFont typeface="Arial" pitchFamily="34" charset="0"/>
              <a:buChar char="•"/>
            </a:pPr>
            <a:r>
              <a:rPr lang="ru-RU" sz="1400" dirty="0" smtClean="0"/>
              <a:t>полуслово </a:t>
            </a:r>
            <a:r>
              <a:rPr lang="ru-RU" sz="1400" dirty="0"/>
              <a:t>- 1 </a:t>
            </a:r>
            <a:r>
              <a:rPr lang="ru-RU" sz="1400" dirty="0" smtClean="0"/>
              <a:t>байт;</a:t>
            </a:r>
            <a:endParaRPr lang="ru-RU" sz="2800" dirty="0">
              <a:ea typeface="Times New Roman"/>
            </a:endParaRPr>
          </a:p>
          <a:p>
            <a:pPr marL="285750" indent="-285750">
              <a:buFont typeface="Arial" pitchFamily="34" charset="0"/>
              <a:buChar char="•"/>
            </a:pPr>
            <a:r>
              <a:rPr lang="ru-RU" sz="1400" dirty="0"/>
              <a:t>двойное слово - 4 </a:t>
            </a:r>
            <a:r>
              <a:rPr lang="ru-RU" sz="1400" dirty="0" smtClean="0"/>
              <a:t>байта;</a:t>
            </a:r>
            <a:endParaRPr lang="ru-RU" sz="2800" dirty="0">
              <a:ea typeface="Times New Roman"/>
            </a:endParaRPr>
          </a:p>
          <a:p>
            <a:pPr marL="285750" indent="-285750">
              <a:buFont typeface="Arial" pitchFamily="34" charset="0"/>
              <a:buChar char="•"/>
            </a:pPr>
            <a:r>
              <a:rPr lang="ru-RU" sz="1400" dirty="0"/>
              <a:t>расширенное слово - 8 </a:t>
            </a:r>
            <a:r>
              <a:rPr lang="ru-RU" sz="1400" dirty="0" smtClean="0"/>
              <a:t>байт;</a:t>
            </a:r>
            <a:endParaRPr lang="ru-RU" sz="2800" dirty="0">
              <a:ea typeface="Times New Roman"/>
            </a:endParaRPr>
          </a:p>
          <a:p>
            <a:pPr marL="285750" indent="-285750">
              <a:buFont typeface="Arial" pitchFamily="34" charset="0"/>
              <a:buChar char="•"/>
            </a:pPr>
            <a:r>
              <a:rPr lang="ru-RU" sz="1400" dirty="0"/>
              <a:t>слово длиной 10 байт- 10 </a:t>
            </a:r>
            <a:r>
              <a:rPr lang="ru-RU" sz="1400" dirty="0" smtClean="0"/>
              <a:t>байт.</a:t>
            </a:r>
            <a:endParaRPr lang="ru-RU" sz="2800" dirty="0">
              <a:ea typeface="Times New Roman"/>
            </a:endParaRPr>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0" name="Прямоугольник 9"/>
          <p:cNvSpPr/>
          <p:nvPr/>
        </p:nvSpPr>
        <p:spPr>
          <a:xfrm>
            <a:off x="817538" y="908720"/>
            <a:ext cx="4260077"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Единицы измерения объема данных</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11" name="Прямоугольник 10"/>
          <p:cNvSpPr/>
          <p:nvPr/>
        </p:nvSpPr>
        <p:spPr>
          <a:xfrm>
            <a:off x="922858" y="1320399"/>
            <a:ext cx="7545411" cy="738664"/>
          </a:xfrm>
          <a:prstGeom prst="rect">
            <a:avLst/>
          </a:prstGeom>
        </p:spPr>
        <p:txBody>
          <a:bodyPr wrap="square">
            <a:spAutoFit/>
          </a:bodyPr>
          <a:lstStyle/>
          <a:p>
            <a:pPr algn="just"/>
            <a:r>
              <a:rPr lang="ru-RU" sz="1400" b="1" dirty="0"/>
              <a:t>Машинное слово </a:t>
            </a:r>
            <a:r>
              <a:rPr lang="ru-RU" sz="1400" dirty="0"/>
              <a:t>— </a:t>
            </a:r>
            <a:r>
              <a:rPr lang="ru-RU" sz="1400" dirty="0" err="1"/>
              <a:t>машиннозависимая</a:t>
            </a:r>
            <a:r>
              <a:rPr lang="ru-RU" sz="1400" dirty="0"/>
              <a:t> и </a:t>
            </a:r>
            <a:r>
              <a:rPr lang="ru-RU" sz="1400" dirty="0" err="1"/>
              <a:t>платформозависимая</a:t>
            </a:r>
            <a:r>
              <a:rPr lang="ru-RU" sz="1400" dirty="0"/>
              <a:t> величина, измеряемая в битах или байтах (</a:t>
            </a:r>
            <a:r>
              <a:rPr lang="ru-RU" sz="1400" dirty="0" err="1"/>
              <a:t>тритах</a:t>
            </a:r>
            <a:r>
              <a:rPr lang="ru-RU" sz="1400" dirty="0"/>
              <a:t> или </a:t>
            </a:r>
            <a:r>
              <a:rPr lang="ru-RU" sz="1400" dirty="0" err="1"/>
              <a:t>трайтах</a:t>
            </a:r>
            <a:r>
              <a:rPr lang="ru-RU" sz="1400" dirty="0"/>
              <a:t>), равная разрядности регистров процессора и/или разрядности шины данных (обычно некоторая степень двойки</a:t>
            </a:r>
            <a:r>
              <a:rPr lang="ru-RU" sz="1400" dirty="0" smtClean="0"/>
              <a:t>).</a:t>
            </a:r>
            <a:endParaRPr lang="ru-RU" sz="1400" dirty="0"/>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68</a:t>
            </a:fld>
            <a:endParaRPr lang="ru-RU" dirty="0"/>
          </a:p>
        </p:txBody>
      </p:sp>
      <p:sp>
        <p:nvSpPr>
          <p:cNvPr id="7" name="Заголовок 1"/>
          <p:cNvSpPr>
            <a:spLocks noGrp="1"/>
          </p:cNvSpPr>
          <p:nvPr>
            <p:ph type="title"/>
          </p:nvPr>
        </p:nvSpPr>
        <p:spPr>
          <a:xfrm>
            <a:off x="719572" y="332656"/>
            <a:ext cx="7920880" cy="1008112"/>
          </a:xfrm>
        </p:spPr>
        <p:txBody>
          <a:bodyPr>
            <a:noAutofit/>
          </a:bodyPr>
          <a:lstStyle/>
          <a:p>
            <a:r>
              <a:rPr lang="ru-RU" sz="3200" b="1" dirty="0"/>
              <a:t>Информационно-логические основы построения </a:t>
            </a:r>
            <a:r>
              <a:rPr lang="ru-RU" sz="3200" b="1" dirty="0" smtClean="0"/>
              <a:t>ЭВМ</a:t>
            </a:r>
            <a:endParaRPr lang="ru-RU" sz="3200" dirty="0"/>
          </a:p>
        </p:txBody>
      </p:sp>
      <p:sp>
        <p:nvSpPr>
          <p:cNvPr id="2" name="Прямоугольник 1"/>
          <p:cNvSpPr/>
          <p:nvPr/>
        </p:nvSpPr>
        <p:spPr>
          <a:xfrm>
            <a:off x="749384" y="1340768"/>
            <a:ext cx="4219168" cy="369332"/>
          </a:xfrm>
          <a:prstGeom prst="rect">
            <a:avLst/>
          </a:prstGeom>
        </p:spPr>
        <p:txBody>
          <a:bodyPr wrap="none">
            <a:spAutoFit/>
          </a:bodyPr>
          <a:lstStyle/>
          <a:p>
            <a:pPr marL="285750" indent="-285750">
              <a:buFont typeface="Wingdings" pitchFamily="2" charset="2"/>
              <a:buChar char="Ø"/>
            </a:pPr>
            <a:r>
              <a:rPr lang="ru-RU" b="1" dirty="0">
                <a:solidFill>
                  <a:schemeClr val="accent1">
                    <a:lumMod val="50000"/>
                  </a:schemeClr>
                </a:solidFill>
                <a:effectLst>
                  <a:outerShdw blurRad="38100" dist="38100" dir="2700000" algn="tl">
                    <a:srgbClr val="000000">
                      <a:alpha val="43137"/>
                    </a:srgbClr>
                  </a:outerShdw>
                </a:effectLst>
              </a:rPr>
              <a:t>Представление информации в ЭВМ</a:t>
            </a:r>
            <a:endParaRPr lang="ru-RU"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683568" y="1629252"/>
            <a:ext cx="7416824" cy="338554"/>
          </a:xfrm>
          <a:prstGeom prst="rect">
            <a:avLst/>
          </a:prstGeom>
        </p:spPr>
        <p:txBody>
          <a:bodyPr wrap="square">
            <a:spAutoFit/>
          </a:bodyPr>
          <a:lstStyle/>
          <a:p>
            <a:pPr marL="285750" indent="-285750">
              <a:buFont typeface="Wingdings" pitchFamily="2" charset="2"/>
              <a:buChar char="ü"/>
            </a:pPr>
            <a:r>
              <a:rPr lang="ru-RU" sz="1600" u="sng" dirty="0"/>
              <a:t>Системы счисления и формы представления чисел</a:t>
            </a:r>
          </a:p>
        </p:txBody>
      </p:sp>
      <p:sp>
        <p:nvSpPr>
          <p:cNvPr id="4" name="Прямоугольник 3"/>
          <p:cNvSpPr/>
          <p:nvPr/>
        </p:nvSpPr>
        <p:spPr>
          <a:xfrm>
            <a:off x="708001" y="1971254"/>
            <a:ext cx="7992888" cy="1815882"/>
          </a:xfrm>
          <a:prstGeom prst="rect">
            <a:avLst/>
          </a:prstGeom>
        </p:spPr>
        <p:txBody>
          <a:bodyPr wrap="square">
            <a:spAutoFit/>
          </a:bodyPr>
          <a:lstStyle/>
          <a:p>
            <a:pPr algn="just"/>
            <a:r>
              <a:rPr lang="ru-RU" sz="1400" b="1" dirty="0" smtClean="0"/>
              <a:t>Система </a:t>
            </a:r>
            <a:r>
              <a:rPr lang="ru-RU" sz="1400" b="1" dirty="0"/>
              <a:t>счисления </a:t>
            </a:r>
            <a:r>
              <a:rPr lang="ru-RU" sz="1400" dirty="0"/>
              <a:t>- это способ наименования и изображения чисел с помощью символов, имеющих определенные количественные значения.</a:t>
            </a:r>
          </a:p>
          <a:p>
            <a:pPr algn="just"/>
            <a:r>
              <a:rPr lang="ru-RU" sz="1400" dirty="0"/>
              <a:t>В зависимости от способа изображения чисел системы счисления делятся на </a:t>
            </a:r>
            <a:r>
              <a:rPr lang="ru-RU" sz="1400" i="1" dirty="0"/>
              <a:t>позиционные</a:t>
            </a:r>
            <a:r>
              <a:rPr lang="ru-RU" sz="1400" dirty="0"/>
              <a:t> и </a:t>
            </a:r>
            <a:r>
              <a:rPr lang="ru-RU" sz="1400" i="1" dirty="0"/>
              <a:t>непозиционные</a:t>
            </a:r>
            <a:r>
              <a:rPr lang="ru-RU" sz="1400" dirty="0"/>
              <a:t>.</a:t>
            </a:r>
          </a:p>
          <a:p>
            <a:pPr marL="171450" indent="-171450" algn="just">
              <a:buFont typeface="Arial" pitchFamily="34" charset="0"/>
              <a:buChar char="•"/>
            </a:pPr>
            <a:r>
              <a:rPr lang="ru-RU" sz="1400" dirty="0"/>
              <a:t>В </a:t>
            </a:r>
            <a:r>
              <a:rPr lang="ru-RU" sz="1400" b="1" dirty="0"/>
              <a:t>позиционной системе счисления </a:t>
            </a:r>
            <a:r>
              <a:rPr lang="ru-RU" sz="1400" dirty="0"/>
              <a:t>количественное значение каждой цифры зависит от ее места (позиции) в числе. </a:t>
            </a:r>
            <a:endParaRPr lang="ru-RU" sz="1400" dirty="0" smtClean="0"/>
          </a:p>
          <a:p>
            <a:pPr marL="171450" indent="-171450" algn="just">
              <a:buFont typeface="Arial" pitchFamily="34" charset="0"/>
              <a:buChar char="•"/>
            </a:pPr>
            <a:r>
              <a:rPr lang="ru-RU" sz="1400" dirty="0" smtClean="0"/>
              <a:t>В </a:t>
            </a:r>
            <a:r>
              <a:rPr lang="ru-RU" sz="1400" b="1" dirty="0"/>
              <a:t>непозиционной системе счисления </a:t>
            </a:r>
            <a:r>
              <a:rPr lang="ru-RU" sz="1400" dirty="0"/>
              <a:t>цифры не меняют своего количественного значения при изменении их расположения в числе. </a:t>
            </a:r>
            <a:endParaRPr lang="ru-RU" sz="1400" dirty="0" smtClean="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cxnSp>
        <p:nvCxnSpPr>
          <p:cNvPr id="21" name="Прямая соединительная линия 20"/>
          <p:cNvCxnSpPr/>
          <p:nvPr/>
        </p:nvCxnSpPr>
        <p:spPr>
          <a:xfrm>
            <a:off x="797446" y="1340768"/>
            <a:ext cx="7549108" cy="0"/>
          </a:xfrm>
          <a:prstGeom prst="line">
            <a:avLst/>
          </a:prstGeom>
        </p:spPr>
        <p:style>
          <a:lnRef idx="2">
            <a:schemeClr val="accent6"/>
          </a:lnRef>
          <a:fillRef idx="0">
            <a:schemeClr val="accent6"/>
          </a:fillRef>
          <a:effectRef idx="1">
            <a:schemeClr val="accent6"/>
          </a:effectRef>
          <a:fontRef idx="minor">
            <a:schemeClr val="tx1"/>
          </a:fontRef>
        </p:style>
      </p:cxnSp>
      <p:sp>
        <p:nvSpPr>
          <p:cNvPr id="15" name="Прямоугольник 14"/>
          <p:cNvSpPr/>
          <p:nvPr/>
        </p:nvSpPr>
        <p:spPr>
          <a:xfrm>
            <a:off x="797446" y="5589240"/>
            <a:ext cx="7992888" cy="577081"/>
          </a:xfrm>
          <a:prstGeom prst="rect">
            <a:avLst/>
          </a:prstGeom>
          <a:ln>
            <a:solidFill>
              <a:schemeClr val="dk1"/>
            </a:solidFill>
            <a:prstDash val="dash"/>
          </a:ln>
        </p:spPr>
        <p:txBody>
          <a:bodyPr wrap="square">
            <a:spAutoFit/>
          </a:bodyPr>
          <a:lstStyle/>
          <a:p>
            <a:pPr algn="just"/>
            <a:r>
              <a:rPr lang="ru-RU" sz="1050" b="1" dirty="0" smtClean="0"/>
              <a:t>Пример:</a:t>
            </a:r>
            <a:r>
              <a:rPr lang="ru-RU" sz="1050" dirty="0" smtClean="0"/>
              <a:t> </a:t>
            </a:r>
            <a:r>
              <a:rPr lang="ru-RU" sz="1050" dirty="0"/>
              <a:t>Позиционная система счисления - арабская десятичная система, в которой: основание P=10, для изображения чисел используются 10 цифр (от 0 до 9). Непозиционная система счисления - римская, в которой для каждого числа используется специфическое сочетание символов (XIV, CXXVII и т.п</a:t>
            </a:r>
            <a:r>
              <a:rPr lang="ru-RU" sz="1050" dirty="0" smtClean="0"/>
              <a:t>.).</a:t>
            </a:r>
            <a:endParaRPr lang="ru-RU" sz="1050" dirty="0"/>
          </a:p>
        </p:txBody>
      </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69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graphicFrame>
        <p:nvGraphicFramePr>
          <p:cNvPr id="5" name="Объект 4"/>
          <p:cNvGraphicFramePr>
            <a:graphicFrameLocks noChangeAspect="1"/>
          </p:cNvGraphicFramePr>
          <p:nvPr>
            <p:extLst>
              <p:ext uri="{D42A27DB-BD31-4B8C-83A1-F6EECF244321}">
                <p14:modId xmlns:p14="http://schemas.microsoft.com/office/powerpoint/2010/main" val="1529240902"/>
              </p:ext>
            </p:extLst>
          </p:nvPr>
        </p:nvGraphicFramePr>
        <p:xfrm>
          <a:off x="3614625" y="4149080"/>
          <a:ext cx="1312222" cy="353290"/>
        </p:xfrm>
        <a:graphic>
          <a:graphicData uri="http://schemas.openxmlformats.org/presentationml/2006/ole">
            <mc:AlternateContent xmlns:mc="http://schemas.openxmlformats.org/markup-compatibility/2006">
              <mc:Choice xmlns:v="urn:schemas-microsoft-com:vml" Requires="v">
                <p:oleObj spid="_x0000_s84721" r:id="rId3" imgW="990170" imgH="266584" progId="Equation.DSMT4">
                  <p:embed/>
                </p:oleObj>
              </mc:Choice>
              <mc:Fallback>
                <p:oleObj r:id="rId3" imgW="990170" imgH="266584"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4625" y="4149080"/>
                        <a:ext cx="1312222" cy="353290"/>
                      </a:xfrm>
                      <a:prstGeom prst="rect">
                        <a:avLst/>
                      </a:prstGeom>
                      <a:noFill/>
                      <a:extLst/>
                    </p:spPr>
                  </p:pic>
                </p:oleObj>
              </mc:Fallback>
            </mc:AlternateContent>
          </a:graphicData>
        </a:graphic>
      </p:graphicFrame>
      <p:sp>
        <p:nvSpPr>
          <p:cNvPr id="8" name="Прямоугольник 7"/>
          <p:cNvSpPr/>
          <p:nvPr/>
        </p:nvSpPr>
        <p:spPr>
          <a:xfrm>
            <a:off x="778868" y="4509120"/>
            <a:ext cx="7641976" cy="307777"/>
          </a:xfrm>
          <a:prstGeom prst="rect">
            <a:avLst/>
          </a:prstGeom>
        </p:spPr>
        <p:txBody>
          <a:bodyPr wrap="square">
            <a:spAutoFit/>
          </a:bodyPr>
          <a:lstStyle/>
          <a:p>
            <a:r>
              <a:rPr lang="ru-RU" sz="1400" dirty="0"/>
              <a:t>Минимальное значащее (не равное 0) число, которое можно записать в </a:t>
            </a:r>
            <a:r>
              <a:rPr lang="ru-RU" sz="1400" i="1" dirty="0"/>
              <a:t>s</a:t>
            </a:r>
            <a:r>
              <a:rPr lang="ru-RU" sz="1400" dirty="0"/>
              <a:t> разрядах дробной части:</a:t>
            </a:r>
          </a:p>
        </p:txBody>
      </p:sp>
      <p:graphicFrame>
        <p:nvGraphicFramePr>
          <p:cNvPr id="9" name="Объект 8"/>
          <p:cNvGraphicFramePr>
            <a:graphicFrameLocks noChangeAspect="1"/>
          </p:cNvGraphicFramePr>
          <p:nvPr>
            <p:extLst>
              <p:ext uri="{D42A27DB-BD31-4B8C-83A1-F6EECF244321}">
                <p14:modId xmlns:p14="http://schemas.microsoft.com/office/powerpoint/2010/main" val="3024874396"/>
              </p:ext>
            </p:extLst>
          </p:nvPr>
        </p:nvGraphicFramePr>
        <p:xfrm>
          <a:off x="3705312" y="4797152"/>
          <a:ext cx="1226728" cy="424054"/>
        </p:xfrm>
        <a:graphic>
          <a:graphicData uri="http://schemas.openxmlformats.org/presentationml/2006/ole">
            <mc:AlternateContent xmlns:mc="http://schemas.openxmlformats.org/markup-compatibility/2006">
              <mc:Choice xmlns:v="urn:schemas-microsoft-com:vml" Requires="v">
                <p:oleObj spid="_x0000_s84722" r:id="rId5" imgW="774364" imgH="266584" progId="Equation.DSMT4">
                  <p:embed/>
                </p:oleObj>
              </mc:Choice>
              <mc:Fallback>
                <p:oleObj r:id="rId5" imgW="774364" imgH="266584"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5312" y="4797152"/>
                        <a:ext cx="1226728" cy="424054"/>
                      </a:xfrm>
                      <a:prstGeom prst="rect">
                        <a:avLst/>
                      </a:prstGeom>
                      <a:noFill/>
                      <a:extLst/>
                    </p:spPr>
                  </p:pic>
                </p:oleObj>
              </mc:Fallback>
            </mc:AlternateContent>
          </a:graphicData>
        </a:graphic>
      </p:graphicFrame>
      <p:sp>
        <p:nvSpPr>
          <p:cNvPr id="2" name="Прямоугольник 1"/>
          <p:cNvSpPr/>
          <p:nvPr/>
        </p:nvSpPr>
        <p:spPr>
          <a:xfrm>
            <a:off x="738089" y="3701057"/>
            <a:ext cx="7632848" cy="307777"/>
          </a:xfrm>
          <a:prstGeom prst="rect">
            <a:avLst/>
          </a:prstGeom>
        </p:spPr>
        <p:txBody>
          <a:bodyPr wrap="square">
            <a:spAutoFit/>
          </a:bodyPr>
          <a:lstStyle/>
          <a:p>
            <a:r>
              <a:rPr lang="ru-RU" sz="1400" dirty="0"/>
              <a:t>Максимальное целое число, которое может быть представлено в </a:t>
            </a:r>
            <a:r>
              <a:rPr lang="en-US" sz="1400" i="1" dirty="0" smtClean="0"/>
              <a:t>m</a:t>
            </a:r>
            <a:r>
              <a:rPr lang="en-US" sz="1400" dirty="0" smtClean="0"/>
              <a:t> </a:t>
            </a:r>
            <a:r>
              <a:rPr lang="ru-RU" sz="1400" dirty="0" smtClean="0"/>
              <a:t>разрядах</a:t>
            </a:r>
            <a:r>
              <a:rPr lang="ru-RU" sz="1400" dirty="0"/>
              <a:t>:</a:t>
            </a: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0" name="Прямоугольник 9"/>
          <p:cNvSpPr/>
          <p:nvPr/>
        </p:nvSpPr>
        <p:spPr>
          <a:xfrm>
            <a:off x="778868" y="2677562"/>
            <a:ext cx="7848872" cy="954107"/>
          </a:xfrm>
          <a:prstGeom prst="rect">
            <a:avLst/>
          </a:prstGeom>
        </p:spPr>
        <p:txBody>
          <a:bodyPr wrap="square">
            <a:spAutoFit/>
          </a:bodyPr>
          <a:lstStyle/>
          <a:p>
            <a:r>
              <a:rPr lang="ru-RU" sz="1400" dirty="0" smtClean="0"/>
              <a:t>где:</a:t>
            </a:r>
          </a:p>
          <a:p>
            <a:pPr marL="171450" indent="-171450">
              <a:buFont typeface="Arial" pitchFamily="34" charset="0"/>
              <a:buChar char="•"/>
            </a:pPr>
            <a:r>
              <a:rPr lang="ru-RU" sz="1400" i="1" dirty="0" smtClean="0"/>
              <a:t>нижние </a:t>
            </a:r>
            <a:r>
              <a:rPr lang="ru-RU" sz="1400" i="1" dirty="0"/>
              <a:t>индексы </a:t>
            </a:r>
            <a:r>
              <a:rPr lang="ru-RU" sz="1400" dirty="0"/>
              <a:t>определяют местоположение цифры в числе (разряд):</a:t>
            </a:r>
          </a:p>
          <a:p>
            <a:pPr marL="171450" indent="-171450">
              <a:buFont typeface="Arial" pitchFamily="34" charset="0"/>
              <a:buChar char="•"/>
            </a:pPr>
            <a:r>
              <a:rPr lang="ru-RU" sz="1400" i="1" dirty="0"/>
              <a:t>положительные значения индексов </a:t>
            </a:r>
            <a:r>
              <a:rPr lang="ru-RU" sz="1400" dirty="0"/>
              <a:t>- для целой части числа (</a:t>
            </a:r>
            <a:r>
              <a:rPr lang="ru-RU" sz="1400" i="1" dirty="0"/>
              <a:t>m</a:t>
            </a:r>
            <a:r>
              <a:rPr lang="ru-RU" sz="1400" dirty="0"/>
              <a:t> разрядов); </a:t>
            </a:r>
            <a:endParaRPr lang="en-US" sz="1400" dirty="0" smtClean="0"/>
          </a:p>
          <a:p>
            <a:pPr marL="171450" lvl="0" indent="-171450">
              <a:buFont typeface="Arial" pitchFamily="34" charset="0"/>
              <a:buChar char="•"/>
            </a:pPr>
            <a:r>
              <a:rPr lang="ru-RU" sz="1400" i="1" dirty="0"/>
              <a:t>отрицательные значения </a:t>
            </a:r>
            <a:r>
              <a:rPr lang="ru-RU" sz="1400" dirty="0"/>
              <a:t>- для дробной (</a:t>
            </a:r>
            <a:r>
              <a:rPr lang="ru-RU" sz="1400" i="1" dirty="0"/>
              <a:t>s</a:t>
            </a:r>
            <a:r>
              <a:rPr lang="ru-RU" sz="1400" dirty="0"/>
              <a:t> разрядов). </a:t>
            </a:r>
          </a:p>
        </p:txBody>
      </p:sp>
      <p:sp>
        <p:nvSpPr>
          <p:cNvPr id="11" name="Прямоугольник 10"/>
          <p:cNvSpPr/>
          <p:nvPr/>
        </p:nvSpPr>
        <p:spPr>
          <a:xfrm>
            <a:off x="774254" y="1303893"/>
            <a:ext cx="7961774" cy="954107"/>
          </a:xfrm>
          <a:prstGeom prst="rect">
            <a:avLst/>
          </a:prstGeom>
        </p:spPr>
        <p:txBody>
          <a:bodyPr wrap="square">
            <a:spAutoFit/>
          </a:bodyPr>
          <a:lstStyle/>
          <a:p>
            <a:pPr algn="just"/>
            <a:r>
              <a:rPr lang="ru-RU" sz="1400" dirty="0" smtClean="0"/>
              <a:t>Количество </a:t>
            </a:r>
            <a:r>
              <a:rPr lang="ru-RU" sz="1400" dirty="0"/>
              <a:t>(</a:t>
            </a:r>
            <a:r>
              <a:rPr lang="ru-RU" sz="1400" i="1" dirty="0"/>
              <a:t>Р</a:t>
            </a:r>
            <a:r>
              <a:rPr lang="ru-RU" sz="1400" dirty="0"/>
              <a:t>) различных цифр, используемых для изображения числа в позиционной системе счисления, называется основанием системы счисления. Значения цифр лежат в пределах от 0 до </a:t>
            </a:r>
            <a:r>
              <a:rPr lang="ru-RU" sz="1400" i="1" dirty="0"/>
              <a:t>Р</a:t>
            </a:r>
            <a:r>
              <a:rPr lang="ru-RU" sz="1400" dirty="0"/>
              <a:t>-1. В общем случае запись любого смешанного числа в системе счисления с основанием </a:t>
            </a:r>
            <a:r>
              <a:rPr lang="ru-RU" sz="1400" i="1" dirty="0"/>
              <a:t>Р</a:t>
            </a:r>
            <a:r>
              <a:rPr lang="ru-RU" sz="1400" dirty="0"/>
              <a:t> будет представлять собой ряд вида:</a:t>
            </a:r>
          </a:p>
        </p:txBody>
      </p:sp>
      <p:sp>
        <p:nvSpPr>
          <p:cNvPr id="14" name="Прямоугольник 13"/>
          <p:cNvSpPr/>
          <p:nvPr/>
        </p:nvSpPr>
        <p:spPr>
          <a:xfrm>
            <a:off x="847378" y="908720"/>
            <a:ext cx="3956724"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Позиционная система </a:t>
            </a:r>
            <a:r>
              <a:rPr lang="ru-RU" b="1" u="sng" dirty="0">
                <a:solidFill>
                  <a:schemeClr val="accent1">
                    <a:lumMod val="50000"/>
                  </a:schemeClr>
                </a:solidFill>
                <a:effectLst>
                  <a:outerShdw blurRad="38100" dist="38100" dir="2700000" algn="tl">
                    <a:srgbClr val="000000">
                      <a:alpha val="43137"/>
                    </a:srgbClr>
                  </a:outerShdw>
                </a:effectLst>
              </a:rPr>
              <a:t>счисления </a:t>
            </a:r>
          </a:p>
        </p:txBody>
      </p:sp>
      <p:sp>
        <p:nvSpPr>
          <p:cNvPr id="3" name="TextBox 2"/>
          <p:cNvSpPr txBox="1"/>
          <p:nvPr/>
        </p:nvSpPr>
        <p:spPr>
          <a:xfrm>
            <a:off x="1835696" y="2308230"/>
            <a:ext cx="5296643" cy="369332"/>
          </a:xfrm>
          <a:prstGeom prst="rect">
            <a:avLst/>
          </a:prstGeom>
          <a:noFill/>
        </p:spPr>
        <p:txBody>
          <a:bodyPr wrap="none" rtlCol="0">
            <a:spAutoFit/>
          </a:bodyPr>
          <a:lstStyle/>
          <a:p>
            <a:r>
              <a:rPr lang="en-US" i="1" dirty="0" smtClean="0"/>
              <a:t>a</a:t>
            </a:r>
            <a:r>
              <a:rPr lang="en-US" i="1" baseline="-25000" dirty="0" smtClean="0"/>
              <a:t>m</a:t>
            </a:r>
            <a:r>
              <a:rPr lang="en-US" baseline="-25000" dirty="0" smtClean="0"/>
              <a:t>-1</a:t>
            </a:r>
            <a:r>
              <a:rPr lang="en-US" dirty="0" smtClean="0"/>
              <a:t>·</a:t>
            </a:r>
            <a:r>
              <a:rPr lang="en-US" i="1" dirty="0" smtClean="0"/>
              <a:t>P</a:t>
            </a:r>
            <a:r>
              <a:rPr lang="en-US" i="1" baseline="30000" dirty="0" smtClean="0"/>
              <a:t>m</a:t>
            </a:r>
            <a:r>
              <a:rPr lang="en-US" baseline="30000" dirty="0" smtClean="0"/>
              <a:t>-1</a:t>
            </a:r>
            <a:r>
              <a:rPr lang="en-US" dirty="0" smtClean="0"/>
              <a:t>+</a:t>
            </a:r>
            <a:r>
              <a:rPr lang="en-US" i="1" dirty="0" smtClean="0"/>
              <a:t>a</a:t>
            </a:r>
            <a:r>
              <a:rPr lang="en-US" i="1" baseline="-25000" dirty="0" smtClean="0"/>
              <a:t>m</a:t>
            </a:r>
            <a:r>
              <a:rPr lang="en-US" baseline="-25000" dirty="0" smtClean="0"/>
              <a:t>-2</a:t>
            </a:r>
            <a:r>
              <a:rPr lang="en-US" dirty="0" smtClean="0"/>
              <a:t>·</a:t>
            </a:r>
            <a:r>
              <a:rPr lang="en-US" i="1" dirty="0" smtClean="0"/>
              <a:t>P</a:t>
            </a:r>
            <a:r>
              <a:rPr lang="en-US" i="1" baseline="30000" dirty="0" smtClean="0"/>
              <a:t>m</a:t>
            </a:r>
            <a:r>
              <a:rPr lang="en-US" baseline="30000" dirty="0" smtClean="0"/>
              <a:t>-2</a:t>
            </a:r>
            <a:r>
              <a:rPr lang="en-US" dirty="0" smtClean="0"/>
              <a:t>+…+</a:t>
            </a:r>
            <a:r>
              <a:rPr lang="en-US" i="1" dirty="0" smtClean="0"/>
              <a:t>a</a:t>
            </a:r>
            <a:r>
              <a:rPr lang="en-US" baseline="-25000" dirty="0" smtClean="0"/>
              <a:t>1</a:t>
            </a:r>
            <a:r>
              <a:rPr lang="en-US" dirty="0" smtClean="0"/>
              <a:t>·</a:t>
            </a:r>
            <a:r>
              <a:rPr lang="en-US" i="1" dirty="0" smtClean="0"/>
              <a:t>P</a:t>
            </a:r>
            <a:r>
              <a:rPr lang="en-US" baseline="30000" dirty="0" smtClean="0"/>
              <a:t>1</a:t>
            </a:r>
            <a:r>
              <a:rPr lang="en-US" dirty="0" smtClean="0"/>
              <a:t>+</a:t>
            </a:r>
            <a:r>
              <a:rPr lang="en-US" i="1" dirty="0" smtClean="0"/>
              <a:t>a</a:t>
            </a:r>
            <a:r>
              <a:rPr lang="en-US" baseline="-25000" dirty="0" smtClean="0"/>
              <a:t>0</a:t>
            </a:r>
            <a:r>
              <a:rPr lang="en-US" dirty="0" smtClean="0"/>
              <a:t>·</a:t>
            </a:r>
            <a:r>
              <a:rPr lang="en-US" i="1" dirty="0" smtClean="0"/>
              <a:t>P</a:t>
            </a:r>
            <a:r>
              <a:rPr lang="en-US" baseline="30000" dirty="0" smtClean="0"/>
              <a:t>0</a:t>
            </a:r>
            <a:r>
              <a:rPr lang="en-US" dirty="0" smtClean="0"/>
              <a:t>+</a:t>
            </a:r>
            <a:r>
              <a:rPr lang="en-US" i="1" dirty="0" smtClean="0"/>
              <a:t>a</a:t>
            </a:r>
            <a:r>
              <a:rPr lang="en-US" baseline="-25000" dirty="0" smtClean="0"/>
              <a:t>-1</a:t>
            </a:r>
            <a:r>
              <a:rPr lang="en-US" dirty="0" smtClean="0"/>
              <a:t>·</a:t>
            </a:r>
            <a:r>
              <a:rPr lang="en-US" i="1" dirty="0" smtClean="0"/>
              <a:t>P</a:t>
            </a:r>
            <a:r>
              <a:rPr lang="en-US" baseline="30000" dirty="0" smtClean="0"/>
              <a:t>-1</a:t>
            </a:r>
            <a:r>
              <a:rPr lang="en-US" dirty="0" smtClean="0"/>
              <a:t>+…+</a:t>
            </a:r>
            <a:r>
              <a:rPr lang="en-US" i="1" dirty="0" smtClean="0"/>
              <a:t>a</a:t>
            </a:r>
            <a:r>
              <a:rPr lang="en-US" i="1" baseline="-25000" dirty="0" smtClean="0"/>
              <a:t>-s</a:t>
            </a:r>
            <a:r>
              <a:rPr lang="en-US" dirty="0" smtClean="0"/>
              <a:t>·</a:t>
            </a:r>
            <a:r>
              <a:rPr lang="en-US" i="1" dirty="0" smtClean="0"/>
              <a:t>P</a:t>
            </a:r>
            <a:r>
              <a:rPr lang="en-US" baseline="30000" dirty="0" smtClean="0"/>
              <a:t>-</a:t>
            </a:r>
            <a:r>
              <a:rPr lang="en-US" i="1" baseline="30000" dirty="0" smtClean="0"/>
              <a:t>s</a:t>
            </a:r>
            <a:endParaRPr lang="ru-RU" dirty="0"/>
          </a:p>
        </p:txBody>
      </p:sp>
      <p:sp>
        <p:nvSpPr>
          <p:cNvPr id="15" name="Прямоугольник 14"/>
          <p:cNvSpPr/>
          <p:nvPr/>
        </p:nvSpPr>
        <p:spPr>
          <a:xfrm>
            <a:off x="793346" y="5517232"/>
            <a:ext cx="7776864" cy="646331"/>
          </a:xfrm>
          <a:prstGeom prst="rect">
            <a:avLst/>
          </a:prstGeom>
          <a:ln>
            <a:solidFill>
              <a:schemeClr val="tx1"/>
            </a:solidFill>
            <a:prstDash val="dash"/>
          </a:ln>
        </p:spPr>
        <p:txBody>
          <a:bodyPr wrap="square">
            <a:spAutoFit/>
          </a:bodyPr>
          <a:lstStyle/>
          <a:p>
            <a:r>
              <a:rPr lang="ru-RU" sz="1200" b="1" u="sng" dirty="0" smtClean="0"/>
              <a:t>Пример:</a:t>
            </a:r>
            <a:endParaRPr lang="ru-RU" sz="1200" b="1" u="sng" dirty="0"/>
          </a:p>
          <a:p>
            <a:r>
              <a:rPr lang="ru-RU" sz="1200" dirty="0"/>
              <a:t>	</a:t>
            </a:r>
            <a:r>
              <a:rPr lang="ru-RU" sz="1200" dirty="0" smtClean="0"/>
              <a:t>101110,101</a:t>
            </a:r>
            <a:r>
              <a:rPr lang="ru-RU" sz="1200" baseline="-25000" dirty="0" smtClean="0"/>
              <a:t>(2</a:t>
            </a:r>
            <a:r>
              <a:rPr lang="ru-RU" sz="1200" baseline="-25000" dirty="0"/>
              <a:t>) </a:t>
            </a:r>
            <a:r>
              <a:rPr lang="ru-RU" sz="1200" dirty="0"/>
              <a:t>=</a:t>
            </a:r>
            <a:r>
              <a:rPr lang="ru-RU" sz="1200" dirty="0" smtClean="0"/>
              <a:t>1·2</a:t>
            </a:r>
            <a:r>
              <a:rPr lang="ru-RU" sz="1200" baseline="30000" dirty="0" smtClean="0"/>
              <a:t>5</a:t>
            </a:r>
            <a:r>
              <a:rPr lang="ru-RU" sz="1200" dirty="0" smtClean="0"/>
              <a:t>+0·2</a:t>
            </a:r>
            <a:r>
              <a:rPr lang="ru-RU" sz="1200" baseline="30000" dirty="0" smtClean="0"/>
              <a:t>4</a:t>
            </a:r>
            <a:r>
              <a:rPr lang="ru-RU" sz="1200" dirty="0" smtClean="0"/>
              <a:t>+1·2</a:t>
            </a:r>
            <a:r>
              <a:rPr lang="ru-RU" sz="1200" baseline="30000" dirty="0" smtClean="0"/>
              <a:t>3</a:t>
            </a:r>
            <a:r>
              <a:rPr lang="ru-RU" sz="1200" dirty="0" smtClean="0"/>
              <a:t>+l·2</a:t>
            </a:r>
            <a:r>
              <a:rPr lang="ru-RU" sz="1200" baseline="30000" dirty="0" smtClean="0"/>
              <a:t>2</a:t>
            </a:r>
            <a:r>
              <a:rPr lang="ru-RU" sz="1200" dirty="0" smtClean="0"/>
              <a:t>+1·2</a:t>
            </a:r>
            <a:r>
              <a:rPr lang="ru-RU" sz="1200" baseline="30000" dirty="0" smtClean="0"/>
              <a:t>1</a:t>
            </a:r>
            <a:r>
              <a:rPr lang="ru-RU" sz="1200" dirty="0" smtClean="0"/>
              <a:t>+0·2</a:t>
            </a:r>
            <a:r>
              <a:rPr lang="ru-RU" sz="1200" baseline="30000" dirty="0" smtClean="0"/>
              <a:t>0</a:t>
            </a:r>
            <a:r>
              <a:rPr lang="ru-RU" sz="1200" dirty="0" smtClean="0"/>
              <a:t>+l·2</a:t>
            </a:r>
            <a:r>
              <a:rPr lang="ru-RU" sz="1200" baseline="30000" dirty="0" smtClean="0"/>
              <a:t>-1</a:t>
            </a:r>
            <a:r>
              <a:rPr lang="ru-RU" sz="1200" dirty="0"/>
              <a:t>+0·2</a:t>
            </a:r>
            <a:r>
              <a:rPr lang="ru-RU" sz="1200" baseline="30000" dirty="0" smtClean="0"/>
              <a:t>-2</a:t>
            </a:r>
            <a:r>
              <a:rPr lang="ru-RU" sz="1200" dirty="0" smtClean="0"/>
              <a:t>+l·2</a:t>
            </a:r>
            <a:r>
              <a:rPr lang="ru-RU" sz="1200" baseline="30000" dirty="0" smtClean="0"/>
              <a:t>-3</a:t>
            </a:r>
            <a:r>
              <a:rPr lang="ru-RU" sz="1200" dirty="0" smtClean="0"/>
              <a:t>=46,625</a:t>
            </a:r>
            <a:r>
              <a:rPr lang="ru-RU" sz="1200" baseline="-25000" dirty="0" smtClean="0"/>
              <a:t>(10</a:t>
            </a:r>
            <a:r>
              <a:rPr lang="ru-RU" sz="1200" baseline="-25000" dirty="0"/>
              <a:t>) </a:t>
            </a:r>
          </a:p>
          <a:p>
            <a:r>
              <a:rPr lang="ru-RU" sz="1200" dirty="0"/>
              <a:t>т.е. двоичное число 101110,101 равно десятичному числу 46,625</a:t>
            </a:r>
            <a:r>
              <a:rPr lang="ru-RU" sz="1200" dirty="0" smtClean="0"/>
              <a:t>.</a:t>
            </a:r>
            <a:endParaRPr lang="ru-RU" sz="1200" dirty="0"/>
          </a:p>
        </p:txBody>
      </p:sp>
      <p:sp>
        <p:nvSpPr>
          <p:cNvPr id="12" name="Нижний колонтитул 1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dirty="0" smtClean="0"/>
              <a:t>Аттестация по дисциплине</a:t>
            </a:r>
            <a:endParaRPr lang="ru-RU" sz="3200"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7</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683568" y="764704"/>
            <a:ext cx="7543800" cy="366936"/>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Рейтинговая система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9" name="Таблица 8"/>
          <p:cNvGraphicFramePr>
            <a:graphicFrameLocks noGrp="1"/>
          </p:cNvGraphicFramePr>
          <p:nvPr>
            <p:extLst>
              <p:ext uri="{D42A27DB-BD31-4B8C-83A1-F6EECF244321}">
                <p14:modId xmlns:p14="http://schemas.microsoft.com/office/powerpoint/2010/main" val="4150975156"/>
              </p:ext>
            </p:extLst>
          </p:nvPr>
        </p:nvGraphicFramePr>
        <p:xfrm>
          <a:off x="467544" y="1124744"/>
          <a:ext cx="8424936" cy="4998210"/>
        </p:xfrm>
        <a:graphic>
          <a:graphicData uri="http://schemas.openxmlformats.org/drawingml/2006/table">
            <a:tbl>
              <a:tblPr firstRow="1" firstCol="1" lastRow="1" lastCol="1" bandRow="1" bandCol="1">
                <a:tableStyleId>{69012ECD-51FC-41F1-AA8D-1B2483CD663E}</a:tableStyleId>
              </a:tblPr>
              <a:tblGrid>
                <a:gridCol w="6264696"/>
                <a:gridCol w="648072"/>
                <a:gridCol w="504056"/>
                <a:gridCol w="522059"/>
                <a:gridCol w="486053"/>
              </a:tblGrid>
              <a:tr h="119621">
                <a:tc>
                  <a:txBody>
                    <a:bodyPr/>
                    <a:lstStyle/>
                    <a:p>
                      <a:pPr algn="ctr">
                        <a:spcAft>
                          <a:spcPts val="0"/>
                        </a:spcAft>
                      </a:pPr>
                      <a:r>
                        <a:rPr lang="ru-RU" sz="900" dirty="0">
                          <a:effectLst/>
                        </a:rPr>
                        <a:t>Характеристика работы студента</a:t>
                      </a:r>
                      <a:endParaRPr lang="ru-RU" sz="900" dirty="0">
                        <a:effectLst/>
                        <a:latin typeface="Times New Roman"/>
                        <a:ea typeface="Times New Roman"/>
                      </a:endParaRPr>
                    </a:p>
                  </a:txBody>
                  <a:tcPr marL="17943" marR="17943" marT="0" marB="0"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algn="ctr">
                        <a:spcAft>
                          <a:spcPts val="0"/>
                        </a:spcAft>
                      </a:pPr>
                      <a:r>
                        <a:rPr lang="ru-RU" sz="900" dirty="0">
                          <a:effectLst/>
                        </a:rPr>
                        <a:t>Диапазон баллов рейтинга</a:t>
                      </a:r>
                      <a:endParaRPr lang="ru-RU" sz="900" dirty="0">
                        <a:effectLst/>
                        <a:latin typeface="Times New Roman"/>
                        <a:ea typeface="Times New Roman"/>
                      </a:endParaRPr>
                    </a:p>
                  </a:txBody>
                  <a:tcPr marL="17943" marR="17943" marT="0" marB="0">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a:txBody>
                    <a:bodyPr/>
                    <a:lstStyle/>
                    <a:p>
                      <a:pPr algn="ctr">
                        <a:spcAft>
                          <a:spcPts val="0"/>
                        </a:spcAft>
                      </a:pPr>
                      <a:r>
                        <a:rPr lang="ru-RU" sz="900" dirty="0">
                          <a:effectLst/>
                        </a:rPr>
                        <a:t>Оценка ECTS</a:t>
                      </a:r>
                      <a:endParaRPr lang="ru-RU" sz="900" dirty="0">
                        <a:effectLst/>
                        <a:latin typeface="Times New Roman"/>
                        <a:ea typeface="Times New Roman"/>
                      </a:endParaRPr>
                    </a:p>
                  </a:txBody>
                  <a:tcPr marL="17943" marR="17943" marT="0" marB="0"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gridSpan="2">
                  <a:txBody>
                    <a:bodyPr/>
                    <a:lstStyle/>
                    <a:p>
                      <a:pPr algn="ctr">
                        <a:spcAft>
                          <a:spcPts val="0"/>
                        </a:spcAft>
                      </a:pPr>
                      <a:r>
                        <a:rPr lang="ru-RU" sz="900" dirty="0" smtClean="0">
                          <a:effectLst/>
                        </a:rPr>
                        <a:t>Традиционная </a:t>
                      </a:r>
                      <a:r>
                        <a:rPr lang="ru-RU" sz="900" dirty="0">
                          <a:effectLst/>
                        </a:rPr>
                        <a:t/>
                      </a:r>
                      <a:br>
                        <a:rPr lang="ru-RU" sz="900" dirty="0">
                          <a:effectLst/>
                        </a:rPr>
                      </a:br>
                      <a:r>
                        <a:rPr lang="ru-RU" sz="900" dirty="0">
                          <a:effectLst/>
                        </a:rPr>
                        <a:t>шкала оценки</a:t>
                      </a:r>
                      <a:endParaRPr lang="ru-RU" sz="900" dirty="0">
                        <a:effectLst/>
                        <a:latin typeface="Times New Roman"/>
                        <a:ea typeface="Times New Roman"/>
                      </a:endParaRPr>
                    </a:p>
                  </a:txBody>
                  <a:tcPr marL="17943" marR="17943" marT="0" marB="0">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tcPr>
                </a:tc>
                <a:tc hMerge="1">
                  <a:txBody>
                    <a:bodyPr/>
                    <a:lstStyle/>
                    <a:p>
                      <a:endParaRPr lang="ru-RU"/>
                    </a:p>
                  </a:txBody>
                  <a:tcPr/>
                </a:tc>
              </a:tr>
              <a:tr h="150690">
                <a:tc rowSpan="3">
                  <a:txBody>
                    <a:bodyPr/>
                    <a:lstStyle/>
                    <a:p>
                      <a:pPr>
                        <a:spcAft>
                          <a:spcPts val="600"/>
                        </a:spcAft>
                      </a:pPr>
                      <a:r>
                        <a:rPr lang="ru-RU" sz="1000" b="0" dirty="0">
                          <a:effectLst/>
                        </a:rPr>
                        <a:t>«Отлично» – работа высокого качества, уровень выполнения отвечает всем требованиям, теоретическое содержание курса освоено полностью, без пробелов, необходимые практические навыки работы с освоенным материалом сформированы, все предусмотренные программой обучения учебные задания выполнены, качество их выполнения оценено числом баллов, близким к максимальному </a:t>
                      </a:r>
                      <a:endParaRPr lang="ru-RU" sz="10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3">
                  <a:txBody>
                    <a:bodyPr/>
                    <a:lstStyle/>
                    <a:p>
                      <a:pPr algn="ctr">
                        <a:spcAft>
                          <a:spcPts val="600"/>
                        </a:spcAft>
                      </a:pPr>
                      <a:r>
                        <a:rPr lang="ru-RU" sz="900" b="0" dirty="0">
                          <a:effectLst/>
                        </a:rPr>
                        <a:t>90-100</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ru-RU" sz="900" dirty="0">
                          <a:effectLst/>
                        </a:rPr>
                        <a:t>A+</a:t>
                      </a:r>
                      <a:endParaRPr lang="ru-RU" sz="90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4">
                  <a:txBody>
                    <a:bodyPr/>
                    <a:lstStyle/>
                    <a:p>
                      <a:pPr algn="ctr">
                        <a:spcAft>
                          <a:spcPts val="600"/>
                        </a:spcAft>
                      </a:pPr>
                      <a:r>
                        <a:rPr lang="ru-RU" sz="900" b="0" dirty="0">
                          <a:effectLst/>
                        </a:rPr>
                        <a:t>отлично</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9">
                  <a:txBody>
                    <a:bodyPr/>
                    <a:lstStyle/>
                    <a:p>
                      <a:pPr marL="71755" marR="71755" algn="ctr">
                        <a:spcAft>
                          <a:spcPts val="600"/>
                        </a:spcAft>
                      </a:pPr>
                      <a:r>
                        <a:rPr lang="ru-RU" sz="900" b="0" dirty="0">
                          <a:effectLst/>
                        </a:rPr>
                        <a:t>зачтено</a:t>
                      </a:r>
                      <a:endParaRPr lang="ru-RU" sz="900" b="0" dirty="0">
                        <a:effectLst/>
                        <a:latin typeface="Times New Roman"/>
                        <a:ea typeface="Times New Roman"/>
                      </a:endParaRPr>
                    </a:p>
                  </a:txBody>
                  <a:tcPr marL="17943" marR="17943" marT="0" marB="0" vert="vert27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150690">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dirty="0">
                          <a:effectLst/>
                        </a:rPr>
                        <a:t>A</a:t>
                      </a:r>
                      <a:endParaRPr lang="ru-RU" sz="90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216980">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A-</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178934">
                <a:tc rowSpan="3">
                  <a:txBody>
                    <a:bodyPr/>
                    <a:lstStyle/>
                    <a:p>
                      <a:pPr>
                        <a:spcAft>
                          <a:spcPts val="600"/>
                        </a:spcAft>
                      </a:pPr>
                      <a:r>
                        <a:rPr lang="ru-RU" sz="1000" b="0" dirty="0">
                          <a:effectLst/>
                        </a:rPr>
                        <a:t>«Очень хорошо» – работа хорошая, уровень выполнения отвечает большинству требований, теоретическое содержание курса освоено полностью, без пробелов, необходимые практические навыки работы с освоенным материалом в основном сформированы, все предусмотренные программой обучения учебные задания выполнены, качество выполнения большинства из них оценено числом баллов, близким к максимальному </a:t>
                      </a:r>
                      <a:endParaRPr lang="ru-RU" sz="10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3">
                  <a:txBody>
                    <a:bodyPr/>
                    <a:lstStyle/>
                    <a:p>
                      <a:pPr algn="ctr">
                        <a:spcAft>
                          <a:spcPts val="600"/>
                        </a:spcAft>
                      </a:pPr>
                      <a:r>
                        <a:rPr lang="ru-RU" sz="900" b="0" dirty="0">
                          <a:effectLst/>
                        </a:rPr>
                        <a:t>80-89</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ru-RU" sz="900" b="0" dirty="0">
                          <a:effectLst/>
                        </a:rPr>
                        <a:t>B+</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178934">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B</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4">
                  <a:txBody>
                    <a:bodyPr/>
                    <a:lstStyle/>
                    <a:p>
                      <a:pPr algn="ctr">
                        <a:spcAft>
                          <a:spcPts val="600"/>
                        </a:spcAft>
                      </a:pPr>
                      <a:r>
                        <a:rPr lang="ru-RU" sz="900" b="0" dirty="0">
                          <a:effectLst/>
                        </a:rPr>
                        <a:t>хорошо</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r>
              <a:tr h="178934">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B-</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47849">
                <a:tc rowSpan="3">
                  <a:txBody>
                    <a:bodyPr/>
                    <a:lstStyle/>
                    <a:p>
                      <a:pPr>
                        <a:spcAft>
                          <a:spcPts val="0"/>
                        </a:spcAft>
                      </a:pPr>
                      <a:r>
                        <a:rPr lang="ru-RU" sz="1000" b="0" dirty="0">
                          <a:effectLst/>
                        </a:rPr>
                        <a:t>«Хорошо» – уровень выполнения работы отвечает всем основным требованиям, теоретическое содержание курса освоено полностью, без пробелов, некоторые практические навыки работы с освоенным материалом сформированы недостаточно, все предусмотренные программой обучения учебные задания выполнены, качество выполнения ни одного из них не оценено минимальным числом баллов, некоторые из выполненных заданий, возможно, содержат ошибки </a:t>
                      </a:r>
                      <a:endParaRPr lang="ru-RU" sz="10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3">
                  <a:txBody>
                    <a:bodyPr/>
                    <a:lstStyle/>
                    <a:p>
                      <a:pPr algn="ctr">
                        <a:spcAft>
                          <a:spcPts val="600"/>
                        </a:spcAft>
                      </a:pPr>
                      <a:r>
                        <a:rPr lang="ru-RU" sz="900" b="0" dirty="0">
                          <a:effectLst/>
                        </a:rPr>
                        <a:t>70-79</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ru-RU" sz="900" b="0" dirty="0">
                          <a:effectLst/>
                        </a:rPr>
                        <a:t>C+</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47849">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C</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502410">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C-</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spcAft>
                          <a:spcPts val="600"/>
                        </a:spcAft>
                      </a:pPr>
                      <a:r>
                        <a:rPr lang="ru-RU" sz="900" b="0" dirty="0" smtClean="0">
                          <a:effectLst/>
                        </a:rPr>
                        <a:t>удов.</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r>
              <a:tr h="150690">
                <a:tc rowSpan="3">
                  <a:txBody>
                    <a:bodyPr/>
                    <a:lstStyle/>
                    <a:p>
                      <a:pPr>
                        <a:spcAft>
                          <a:spcPts val="0"/>
                        </a:spcAft>
                      </a:pPr>
                      <a:r>
                        <a:rPr lang="ru-RU" sz="1000" b="0" dirty="0">
                          <a:effectLst/>
                        </a:rPr>
                        <a:t>«Удовлетворительно» – уровень выполнения работы отвечает большинству основных требований, теоретическое содержание курса освоено частично, но пробелы не носят существенного характера, необходимые практические навыки работы с освоенным материалом в основном сформированы, большинство предусмотренных  программой обучения учебных заданий выполнено, некоторые виды заданий выполнены с ошибками </a:t>
                      </a:r>
                      <a:endParaRPr lang="ru-RU" sz="1000" b="0" dirty="0">
                        <a:effectLst/>
                        <a:latin typeface="Times New Roman"/>
                        <a:ea typeface="Times New Roman"/>
                      </a:endParaRPr>
                    </a:p>
                  </a:txBody>
                  <a:tcPr marL="17943" marR="17943"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3">
                  <a:txBody>
                    <a:bodyPr/>
                    <a:lstStyle/>
                    <a:p>
                      <a:pPr algn="ctr">
                        <a:spcAft>
                          <a:spcPts val="600"/>
                        </a:spcAft>
                      </a:pPr>
                      <a:r>
                        <a:rPr lang="ru-RU" sz="900" b="0">
                          <a:effectLst/>
                        </a:rPr>
                        <a:t>60-69</a:t>
                      </a:r>
                      <a:endParaRPr lang="ru-RU" sz="900" b="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ru-RU" sz="900" b="0" dirty="0">
                          <a:effectLst/>
                        </a:rPr>
                        <a:t>D+</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4">
                  <a:txBody>
                    <a:bodyPr/>
                    <a:lstStyle/>
                    <a:p>
                      <a:pPr algn="ctr">
                        <a:spcAft>
                          <a:spcPts val="600"/>
                        </a:spcAft>
                      </a:pPr>
                      <a:r>
                        <a:rPr lang="ru-RU" sz="900" b="0" dirty="0" smtClean="0">
                          <a:effectLst/>
                        </a:rPr>
                        <a:t>удов.</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4">
                  <a:txBody>
                    <a:bodyPr/>
                    <a:lstStyle/>
                    <a:p>
                      <a:pPr marL="71755" marR="71755" algn="ctr">
                        <a:spcAft>
                          <a:spcPts val="600"/>
                        </a:spcAft>
                      </a:pPr>
                      <a:r>
                        <a:rPr lang="ru-RU" sz="900" b="0">
                          <a:effectLst/>
                        </a:rPr>
                        <a:t>зачтено</a:t>
                      </a:r>
                      <a:endParaRPr lang="ru-RU" sz="900" b="0">
                        <a:effectLst/>
                        <a:latin typeface="Times New Roman"/>
                        <a:ea typeface="Times New Roman"/>
                      </a:endParaRPr>
                    </a:p>
                  </a:txBody>
                  <a:tcPr marL="17943" marR="17943" marT="0" marB="0" vert="vert27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150690">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D</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216980">
                <a:tc vMerge="1">
                  <a:txBody>
                    <a:bodyPr/>
                    <a:lstStyle/>
                    <a:p>
                      <a:endParaRPr lang="ru-RU"/>
                    </a:p>
                  </a:txBody>
                  <a:tcPr/>
                </a:tc>
                <a:tc vMerge="1">
                  <a:txBody>
                    <a:bodyPr/>
                    <a:lstStyle/>
                    <a:p>
                      <a:endParaRPr lang="ru-RU"/>
                    </a:p>
                  </a:txBody>
                  <a:tcPr/>
                </a:tc>
                <a:tc>
                  <a:txBody>
                    <a:bodyPr/>
                    <a:lstStyle/>
                    <a:p>
                      <a:pPr indent="180000" algn="l">
                        <a:spcAft>
                          <a:spcPts val="600"/>
                        </a:spcAft>
                      </a:pPr>
                      <a:r>
                        <a:rPr lang="ru-RU" sz="900" b="0" dirty="0">
                          <a:effectLst/>
                        </a:rPr>
                        <a:t>D-</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518359">
                <a:tc>
                  <a:txBody>
                    <a:bodyPr/>
                    <a:lstStyle/>
                    <a:p>
                      <a:pPr>
                        <a:spcAft>
                          <a:spcPts val="600"/>
                        </a:spcAft>
                      </a:pPr>
                      <a:r>
                        <a:rPr lang="ru-RU" sz="1000" b="0" dirty="0">
                          <a:effectLst/>
                        </a:rPr>
                        <a:t>«Посредственно» – работа слабая, уровень выполнения не отвечает большинству требований, теоретическое содержание курса освоено частично, некоторые практические навыки работы не сформированы, многие предусмотренные программой обучения учебные задания не выполнены, либо качество выполнения некоторых из них оценено числом баллов, близким к минимальному</a:t>
                      </a:r>
                      <a:endParaRPr lang="ru-RU" sz="1000" b="0" dirty="0">
                        <a:effectLst/>
                        <a:latin typeface="Times New Roman"/>
                        <a:ea typeface="Times New Roman"/>
                      </a:endParaRPr>
                    </a:p>
                  </a:txBody>
                  <a:tcPr marL="17943" marR="17943"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spcAft>
                          <a:spcPts val="600"/>
                        </a:spcAft>
                      </a:pPr>
                      <a:r>
                        <a:rPr lang="ru-RU" sz="900" b="0">
                          <a:effectLst/>
                        </a:rPr>
                        <a:t>50-59</a:t>
                      </a:r>
                      <a:endParaRPr lang="ru-RU" sz="900" b="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en-US" sz="900" b="0" dirty="0">
                          <a:effectLst/>
                        </a:rPr>
                        <a:t>E</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598107">
                <a:tc>
                  <a:txBody>
                    <a:bodyPr/>
                    <a:lstStyle/>
                    <a:p>
                      <a:pPr>
                        <a:spcAft>
                          <a:spcPts val="600"/>
                        </a:spcAft>
                      </a:pPr>
                      <a:r>
                        <a:rPr lang="ru-RU" sz="1000" b="0" dirty="0">
                          <a:effectLst/>
                        </a:rPr>
                        <a:t>«Неудовлетворительно» (с возможностью пересдачи) – теоретическое содержание курса освоено частично, необходимые практические навыки работы не сформированы, большинство предусмотренных программой обучения учебных заданий не выполнено, либо качество их выполнения оценено числом баллов, близким к минимальному; при дополнительной самостоятельной работе над материалом курса возможно повышение качества выполнения учебных заданий</a:t>
                      </a:r>
                      <a:endParaRPr lang="ru-RU" sz="1000" b="0" dirty="0">
                        <a:effectLst/>
                        <a:latin typeface="Times New Roman"/>
                        <a:ea typeface="Times New Roman"/>
                      </a:endParaRPr>
                    </a:p>
                  </a:txBody>
                  <a:tcPr marL="17943" marR="17943"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spcAft>
                          <a:spcPts val="600"/>
                        </a:spcAft>
                      </a:pPr>
                      <a:r>
                        <a:rPr lang="ru-RU" sz="900" b="0">
                          <a:effectLst/>
                        </a:rPr>
                        <a:t>25-49</a:t>
                      </a:r>
                      <a:endParaRPr lang="ru-RU" sz="900" b="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ru-RU" sz="900" b="0" dirty="0">
                          <a:effectLst/>
                        </a:rPr>
                        <a:t>F</a:t>
                      </a:r>
                      <a:r>
                        <a:rPr lang="en-US" sz="900" b="0" dirty="0">
                          <a:effectLst/>
                        </a:rPr>
                        <a:t>X</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2">
                  <a:txBody>
                    <a:bodyPr/>
                    <a:lstStyle/>
                    <a:p>
                      <a:pPr algn="ctr">
                        <a:spcAft>
                          <a:spcPts val="600"/>
                        </a:spcAft>
                      </a:pPr>
                      <a:r>
                        <a:rPr lang="ru-RU" sz="900" b="0" dirty="0" smtClean="0">
                          <a:effectLst/>
                        </a:rPr>
                        <a:t>неуд.</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2">
                  <a:txBody>
                    <a:bodyPr/>
                    <a:lstStyle/>
                    <a:p>
                      <a:pPr marL="71755" marR="71755" algn="ctr">
                        <a:spcAft>
                          <a:spcPts val="600"/>
                        </a:spcAft>
                      </a:pPr>
                      <a:r>
                        <a:rPr lang="ru-RU" sz="900" b="0" dirty="0">
                          <a:effectLst/>
                        </a:rPr>
                        <a:t>не зачтено</a:t>
                      </a:r>
                      <a:endParaRPr lang="ru-RU" sz="900" b="0" dirty="0">
                        <a:effectLst/>
                        <a:latin typeface="Times New Roman"/>
                        <a:ea typeface="Times New Roman"/>
                      </a:endParaRPr>
                    </a:p>
                  </a:txBody>
                  <a:tcPr marL="17943" marR="17943" marT="0" marB="0" vert="vert27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478486">
                <a:tc>
                  <a:txBody>
                    <a:bodyPr/>
                    <a:lstStyle/>
                    <a:p>
                      <a:pPr>
                        <a:spcAft>
                          <a:spcPts val="600"/>
                        </a:spcAft>
                      </a:pPr>
                      <a:r>
                        <a:rPr lang="ru-RU" sz="1000" b="0" dirty="0">
                          <a:effectLst/>
                        </a:rPr>
                        <a:t>«Неудовлетворительно» (без возможности пересдачи) – теоретическое содержание курса не освоено, необходимые практические навыки работы не сформированы, все выполненные учебные задания содержат грубые ошибки, дополнительная самостоятельная работа над материалом курса не приведет к какому-либо значимому повышению качества выполнения учебных заданий</a:t>
                      </a:r>
                      <a:endParaRPr lang="ru-RU" sz="1000" b="0" dirty="0">
                        <a:effectLst/>
                        <a:latin typeface="Times New Roman"/>
                        <a:ea typeface="Times New Roman"/>
                      </a:endParaRPr>
                    </a:p>
                  </a:txBody>
                  <a:tcPr marL="17943" marR="17943"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spcAft>
                          <a:spcPts val="600"/>
                        </a:spcAft>
                      </a:pPr>
                      <a:r>
                        <a:rPr lang="ru-RU" sz="900" b="0" dirty="0">
                          <a:effectLst/>
                        </a:rPr>
                        <a:t>0-24</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indent="180000" algn="l">
                        <a:spcAft>
                          <a:spcPts val="600"/>
                        </a:spcAft>
                      </a:pPr>
                      <a:r>
                        <a:rPr lang="en-US" sz="900" b="0" dirty="0">
                          <a:effectLst/>
                        </a:rPr>
                        <a:t>F</a:t>
                      </a:r>
                      <a:endParaRPr lang="ru-RU" sz="900" b="0" dirty="0">
                        <a:effectLst/>
                        <a:latin typeface="Times New Roman"/>
                        <a:ea typeface="Times New Roman"/>
                      </a:endParaRPr>
                    </a:p>
                  </a:txBody>
                  <a:tcPr marL="17943" marR="17943"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bl>
          </a:graphicData>
        </a:graphic>
      </p:graphicFrame>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306885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47378" y="908720"/>
            <a:ext cx="2565318"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Система </a:t>
            </a:r>
            <a:r>
              <a:rPr lang="ru-RU" b="1" u="sng" dirty="0">
                <a:solidFill>
                  <a:schemeClr val="accent1">
                    <a:lumMod val="50000"/>
                  </a:schemeClr>
                </a:solidFill>
                <a:effectLst>
                  <a:outerShdw blurRad="38100" dist="38100" dir="2700000" algn="tl">
                    <a:srgbClr val="000000">
                      <a:alpha val="43137"/>
                    </a:srgbClr>
                  </a:outerShdw>
                </a:effectLst>
              </a:rPr>
              <a:t>счисления </a:t>
            </a:r>
          </a:p>
        </p:txBody>
      </p:sp>
      <p:sp>
        <p:nvSpPr>
          <p:cNvPr id="12" name="Прямоугольник 11"/>
          <p:cNvSpPr/>
          <p:nvPr/>
        </p:nvSpPr>
        <p:spPr>
          <a:xfrm>
            <a:off x="899592" y="1278737"/>
            <a:ext cx="7416824" cy="2246769"/>
          </a:xfrm>
          <a:prstGeom prst="rect">
            <a:avLst/>
          </a:prstGeom>
        </p:spPr>
        <p:txBody>
          <a:bodyPr wrap="square">
            <a:spAutoFit/>
          </a:bodyPr>
          <a:lstStyle/>
          <a:p>
            <a:r>
              <a:rPr lang="ru-RU" sz="1400" dirty="0"/>
              <a:t>Наиболее употребляемыми в настоящее время позиционными системами </a:t>
            </a:r>
            <a:r>
              <a:rPr lang="ru-RU" sz="1400" dirty="0" smtClean="0"/>
              <a:t>являются:</a:t>
            </a:r>
          </a:p>
          <a:p>
            <a:r>
              <a:rPr lang="ru-RU" sz="1400" b="1" dirty="0"/>
              <a:t>2 — </a:t>
            </a:r>
            <a:r>
              <a:rPr lang="ru-RU" sz="1400" b="1" dirty="0" smtClean="0"/>
              <a:t>двоичная;</a:t>
            </a:r>
          </a:p>
          <a:p>
            <a:r>
              <a:rPr lang="ru-RU" sz="1400" b="1" dirty="0"/>
              <a:t>3 — троичная;</a:t>
            </a:r>
          </a:p>
          <a:p>
            <a:r>
              <a:rPr lang="ru-RU" sz="1400" b="1" dirty="0"/>
              <a:t>8 — восьмеричная;</a:t>
            </a:r>
          </a:p>
          <a:p>
            <a:r>
              <a:rPr lang="ru-RU" sz="1400" b="1" dirty="0"/>
              <a:t>10 — десятичная (используется повсеместно);</a:t>
            </a:r>
          </a:p>
          <a:p>
            <a:r>
              <a:rPr lang="ru-RU" sz="1400" dirty="0"/>
              <a:t>12 — двенадцатеричная (счёт дюжинами);</a:t>
            </a:r>
          </a:p>
          <a:p>
            <a:r>
              <a:rPr lang="ru-RU" sz="1400" dirty="0"/>
              <a:t>13 — </a:t>
            </a:r>
            <a:r>
              <a:rPr lang="ru-RU" sz="1400" dirty="0" err="1"/>
              <a:t>тринадцатеричная</a:t>
            </a:r>
            <a:r>
              <a:rPr lang="ru-RU" sz="1400" dirty="0"/>
              <a:t>;</a:t>
            </a:r>
          </a:p>
          <a:p>
            <a:r>
              <a:rPr lang="ru-RU" sz="1400" b="1" dirty="0"/>
              <a:t>16 — шестнадцатеричная (используется в программировании, информатике);</a:t>
            </a:r>
          </a:p>
          <a:p>
            <a:r>
              <a:rPr lang="ru-RU" sz="1400" dirty="0"/>
              <a:t>60 — шестидесятеричная (единицы измерения времени, измерение углов и, в частности, координат, долготы и широты</a:t>
            </a:r>
            <a:r>
              <a:rPr lang="ru-RU" sz="1400" dirty="0" smtClean="0"/>
              <a:t>).</a:t>
            </a:r>
            <a:endParaRPr lang="ru-RU" sz="1400" dirty="0"/>
          </a:p>
        </p:txBody>
      </p:sp>
      <p:graphicFrame>
        <p:nvGraphicFramePr>
          <p:cNvPr id="17" name="Таблица 16"/>
          <p:cNvGraphicFramePr>
            <a:graphicFrameLocks noGrp="1"/>
          </p:cNvGraphicFramePr>
          <p:nvPr>
            <p:extLst>
              <p:ext uri="{D42A27DB-BD31-4B8C-83A1-F6EECF244321}">
                <p14:modId xmlns:p14="http://schemas.microsoft.com/office/powerpoint/2010/main" val="1434782934"/>
              </p:ext>
            </p:extLst>
          </p:nvPr>
        </p:nvGraphicFramePr>
        <p:xfrm>
          <a:off x="2627784" y="3645024"/>
          <a:ext cx="4320479" cy="2468880"/>
        </p:xfrm>
        <a:graphic>
          <a:graphicData uri="http://schemas.openxmlformats.org/drawingml/2006/table">
            <a:tbl>
              <a:tblPr firstRow="1" bandRow="1">
                <a:tableStyleId>{5C22544A-7EE6-4342-B048-85BDC9FD1C3A}</a:tableStyleId>
              </a:tblPr>
              <a:tblGrid>
                <a:gridCol w="432047"/>
                <a:gridCol w="576064"/>
                <a:gridCol w="504056"/>
                <a:gridCol w="504056"/>
                <a:gridCol w="216025"/>
                <a:gridCol w="504056"/>
                <a:gridCol w="576064"/>
                <a:gridCol w="504056"/>
                <a:gridCol w="504055"/>
              </a:tblGrid>
              <a:tr h="270902">
                <a:tc>
                  <a:txBody>
                    <a:bodyPr/>
                    <a:lstStyle/>
                    <a:p>
                      <a:pPr algn="ctr"/>
                      <a:r>
                        <a:rPr lang="ru-RU" sz="1200" dirty="0" smtClean="0"/>
                        <a:t>10</a:t>
                      </a:r>
                      <a:endParaRPr lang="ru-RU" sz="12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ru-RU" sz="1200" dirty="0" smtClean="0"/>
                        <a:t>2</a:t>
                      </a:r>
                      <a:endParaRPr lang="ru-RU" sz="1200" dirty="0"/>
                    </a:p>
                  </a:txBody>
                  <a:tcPr>
                    <a:lnT w="12700" cap="flat" cmpd="sng" algn="ctr">
                      <a:solidFill>
                        <a:schemeClr val="tx1"/>
                      </a:solidFill>
                      <a:prstDash val="solid"/>
                      <a:round/>
                      <a:headEnd type="none" w="med" len="med"/>
                      <a:tailEnd type="none" w="med" len="med"/>
                    </a:lnT>
                  </a:tcPr>
                </a:tc>
                <a:tc>
                  <a:txBody>
                    <a:bodyPr/>
                    <a:lstStyle/>
                    <a:p>
                      <a:pPr algn="ctr"/>
                      <a:r>
                        <a:rPr lang="ru-RU" sz="1200" dirty="0" smtClean="0"/>
                        <a:t>8</a:t>
                      </a:r>
                      <a:endParaRPr lang="ru-RU" sz="1200" dirty="0"/>
                    </a:p>
                  </a:txBody>
                  <a:tcPr>
                    <a:lnT w="12700" cap="flat" cmpd="sng" algn="ctr">
                      <a:solidFill>
                        <a:schemeClr val="tx1"/>
                      </a:solidFill>
                      <a:prstDash val="solid"/>
                      <a:round/>
                      <a:headEnd type="none" w="med" len="med"/>
                      <a:tailEnd type="none" w="med" len="med"/>
                    </a:lnT>
                  </a:tcPr>
                </a:tc>
                <a:tc>
                  <a:txBody>
                    <a:bodyPr/>
                    <a:lstStyle/>
                    <a:p>
                      <a:pPr algn="ctr"/>
                      <a:r>
                        <a:rPr lang="ru-RU" sz="1200" dirty="0" smtClean="0"/>
                        <a:t>16</a:t>
                      </a:r>
                      <a:endParaRPr lang="ru-RU" sz="12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9">
                  <a:txBody>
                    <a:bodyPr/>
                    <a:lstStyle/>
                    <a:p>
                      <a:pPr algn="ct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a:r>
                        <a:rPr lang="ru-RU" sz="1200" dirty="0" smtClean="0"/>
                        <a:t>10</a:t>
                      </a:r>
                      <a:endParaRPr lang="ru-RU" sz="12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ru-RU" sz="1200" dirty="0" smtClean="0"/>
                        <a:t>2</a:t>
                      </a:r>
                      <a:endParaRPr lang="ru-RU" sz="1200" dirty="0"/>
                    </a:p>
                  </a:txBody>
                  <a:tcPr>
                    <a:lnT w="12700" cap="flat" cmpd="sng" algn="ctr">
                      <a:solidFill>
                        <a:schemeClr val="tx1"/>
                      </a:solidFill>
                      <a:prstDash val="solid"/>
                      <a:round/>
                      <a:headEnd type="none" w="med" len="med"/>
                      <a:tailEnd type="none" w="med" len="med"/>
                    </a:lnT>
                  </a:tcPr>
                </a:tc>
                <a:tc>
                  <a:txBody>
                    <a:bodyPr/>
                    <a:lstStyle/>
                    <a:p>
                      <a:pPr algn="ctr"/>
                      <a:r>
                        <a:rPr lang="ru-RU" sz="1200" dirty="0" smtClean="0"/>
                        <a:t>8</a:t>
                      </a:r>
                      <a:endParaRPr lang="ru-RU" sz="1200" dirty="0"/>
                    </a:p>
                  </a:txBody>
                  <a:tcPr>
                    <a:lnT w="12700" cap="flat" cmpd="sng" algn="ctr">
                      <a:solidFill>
                        <a:schemeClr val="tx1"/>
                      </a:solidFill>
                      <a:prstDash val="solid"/>
                      <a:round/>
                      <a:headEnd type="none" w="med" len="med"/>
                      <a:tailEnd type="none" w="med" len="med"/>
                    </a:lnT>
                  </a:tcPr>
                </a:tc>
                <a:tc>
                  <a:txBody>
                    <a:bodyPr/>
                    <a:lstStyle/>
                    <a:p>
                      <a:pPr algn="ctr"/>
                      <a:r>
                        <a:rPr lang="ru-RU" sz="1200" dirty="0" smtClean="0"/>
                        <a:t>16</a:t>
                      </a:r>
                      <a:endParaRPr lang="ru-RU" sz="12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58005">
                <a:tc>
                  <a:txBody>
                    <a:bodyPr/>
                    <a:lstStyle/>
                    <a:p>
                      <a:pPr algn="ctr"/>
                      <a:r>
                        <a:rPr lang="ru-RU" sz="1200" dirty="0" smtClean="0"/>
                        <a:t>1</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0001</a:t>
                      </a:r>
                      <a:endParaRPr lang="ru-RU" sz="1200" dirty="0"/>
                    </a:p>
                  </a:txBody>
                  <a:tcPr/>
                </a:tc>
                <a:tc>
                  <a:txBody>
                    <a:bodyPr/>
                    <a:lstStyle/>
                    <a:p>
                      <a:pPr algn="ctr"/>
                      <a:r>
                        <a:rPr lang="ru-RU" sz="1200" dirty="0" smtClean="0"/>
                        <a:t>01</a:t>
                      </a:r>
                      <a:endParaRPr lang="ru-RU" sz="1200" dirty="0"/>
                    </a:p>
                  </a:txBody>
                  <a:tcPr/>
                </a:tc>
                <a:tc>
                  <a:txBody>
                    <a:bodyPr/>
                    <a:lstStyle/>
                    <a:p>
                      <a:pPr algn="ctr"/>
                      <a:r>
                        <a:rPr lang="ru-RU" sz="1200" dirty="0" smtClean="0"/>
                        <a:t>1</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9</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1001</a:t>
                      </a:r>
                      <a:endParaRPr lang="ru-RU" sz="1200" dirty="0"/>
                    </a:p>
                  </a:txBody>
                  <a:tcPr/>
                </a:tc>
                <a:tc>
                  <a:txBody>
                    <a:bodyPr/>
                    <a:lstStyle/>
                    <a:p>
                      <a:pPr algn="ctr"/>
                      <a:r>
                        <a:rPr lang="ru-RU" sz="1200" dirty="0" smtClean="0"/>
                        <a:t>11</a:t>
                      </a:r>
                      <a:endParaRPr lang="ru-RU" sz="1200" dirty="0"/>
                    </a:p>
                  </a:txBody>
                  <a:tcPr/>
                </a:tc>
                <a:tc>
                  <a:txBody>
                    <a:bodyPr/>
                    <a:lstStyle/>
                    <a:p>
                      <a:pPr algn="ctr"/>
                      <a:r>
                        <a:rPr lang="ru-RU" sz="1200" dirty="0" smtClean="0"/>
                        <a:t>9</a:t>
                      </a:r>
                      <a:endParaRPr lang="ru-RU" sz="1200" dirty="0"/>
                    </a:p>
                  </a:txBody>
                  <a:tcPr>
                    <a:lnR w="12700" cap="flat" cmpd="sng" algn="ctr">
                      <a:solidFill>
                        <a:schemeClr val="tx1"/>
                      </a:solidFill>
                      <a:prstDash val="solid"/>
                      <a:round/>
                      <a:headEnd type="none" w="med" len="med"/>
                      <a:tailEnd type="none" w="med" len="med"/>
                    </a:lnR>
                  </a:tcPr>
                </a:tc>
              </a:tr>
              <a:tr h="258005">
                <a:tc>
                  <a:txBody>
                    <a:bodyPr/>
                    <a:lstStyle/>
                    <a:p>
                      <a:pPr algn="ctr"/>
                      <a:r>
                        <a:rPr lang="ru-RU" sz="1200" dirty="0" smtClean="0"/>
                        <a:t>2</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0010</a:t>
                      </a:r>
                      <a:endParaRPr lang="ru-RU" sz="1200" dirty="0"/>
                    </a:p>
                  </a:txBody>
                  <a:tcPr/>
                </a:tc>
                <a:tc>
                  <a:txBody>
                    <a:bodyPr/>
                    <a:lstStyle/>
                    <a:p>
                      <a:pPr algn="ctr"/>
                      <a:r>
                        <a:rPr lang="ru-RU" sz="1200" dirty="0" smtClean="0"/>
                        <a:t>02</a:t>
                      </a:r>
                      <a:endParaRPr lang="ru-RU" sz="1200" dirty="0"/>
                    </a:p>
                  </a:txBody>
                  <a:tcPr/>
                </a:tc>
                <a:tc>
                  <a:txBody>
                    <a:bodyPr/>
                    <a:lstStyle/>
                    <a:p>
                      <a:pPr algn="ctr"/>
                      <a:r>
                        <a:rPr lang="ru-RU" sz="1200" dirty="0" smtClean="0"/>
                        <a:t>2</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10</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1010</a:t>
                      </a:r>
                      <a:endParaRPr lang="ru-RU" sz="1200" dirty="0"/>
                    </a:p>
                  </a:txBody>
                  <a:tcPr/>
                </a:tc>
                <a:tc>
                  <a:txBody>
                    <a:bodyPr/>
                    <a:lstStyle/>
                    <a:p>
                      <a:pPr algn="ctr"/>
                      <a:r>
                        <a:rPr lang="ru-RU" sz="1200" dirty="0" smtClean="0"/>
                        <a:t>12</a:t>
                      </a:r>
                      <a:endParaRPr lang="ru-RU" sz="1200" dirty="0"/>
                    </a:p>
                  </a:txBody>
                  <a:tcPr/>
                </a:tc>
                <a:tc>
                  <a:txBody>
                    <a:bodyPr/>
                    <a:lstStyle/>
                    <a:p>
                      <a:pPr algn="ctr"/>
                      <a:r>
                        <a:rPr lang="en-US" sz="1200" dirty="0" smtClean="0"/>
                        <a:t>A</a:t>
                      </a:r>
                      <a:endParaRPr lang="ru-RU" sz="1200" dirty="0"/>
                    </a:p>
                  </a:txBody>
                  <a:tcPr>
                    <a:lnR w="12700" cap="flat" cmpd="sng" algn="ctr">
                      <a:solidFill>
                        <a:schemeClr val="tx1"/>
                      </a:solidFill>
                      <a:prstDash val="solid"/>
                      <a:round/>
                      <a:headEnd type="none" w="med" len="med"/>
                      <a:tailEnd type="none" w="med" len="med"/>
                    </a:lnR>
                  </a:tcPr>
                </a:tc>
              </a:tr>
              <a:tr h="258005">
                <a:tc>
                  <a:txBody>
                    <a:bodyPr/>
                    <a:lstStyle/>
                    <a:p>
                      <a:pPr algn="ctr"/>
                      <a:r>
                        <a:rPr lang="ru-RU" sz="1200" dirty="0" smtClean="0"/>
                        <a:t>3</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0011</a:t>
                      </a:r>
                      <a:endParaRPr lang="ru-RU" sz="1200" dirty="0"/>
                    </a:p>
                  </a:txBody>
                  <a:tcPr/>
                </a:tc>
                <a:tc>
                  <a:txBody>
                    <a:bodyPr/>
                    <a:lstStyle/>
                    <a:p>
                      <a:pPr algn="ctr"/>
                      <a:r>
                        <a:rPr lang="ru-RU" sz="1200" dirty="0" smtClean="0"/>
                        <a:t>03</a:t>
                      </a:r>
                      <a:endParaRPr lang="ru-RU" sz="1200" dirty="0"/>
                    </a:p>
                  </a:txBody>
                  <a:tcPr/>
                </a:tc>
                <a:tc>
                  <a:txBody>
                    <a:bodyPr/>
                    <a:lstStyle/>
                    <a:p>
                      <a:pPr algn="ctr"/>
                      <a:r>
                        <a:rPr lang="ru-RU" sz="1200" dirty="0" smtClean="0"/>
                        <a:t>3</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11</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1011</a:t>
                      </a:r>
                      <a:endParaRPr lang="ru-RU" sz="1200" dirty="0"/>
                    </a:p>
                  </a:txBody>
                  <a:tcPr/>
                </a:tc>
                <a:tc>
                  <a:txBody>
                    <a:bodyPr/>
                    <a:lstStyle/>
                    <a:p>
                      <a:pPr algn="ctr"/>
                      <a:r>
                        <a:rPr lang="ru-RU" sz="1200" dirty="0" smtClean="0"/>
                        <a:t>13</a:t>
                      </a:r>
                      <a:endParaRPr lang="ru-RU" sz="1200" dirty="0"/>
                    </a:p>
                  </a:txBody>
                  <a:tcPr/>
                </a:tc>
                <a:tc>
                  <a:txBody>
                    <a:bodyPr/>
                    <a:lstStyle/>
                    <a:p>
                      <a:pPr algn="ctr"/>
                      <a:r>
                        <a:rPr lang="en-US" sz="1200" dirty="0" smtClean="0"/>
                        <a:t>B</a:t>
                      </a:r>
                      <a:endParaRPr lang="ru-RU" sz="1200" dirty="0"/>
                    </a:p>
                  </a:txBody>
                  <a:tcPr>
                    <a:lnR w="12700" cap="flat" cmpd="sng" algn="ctr">
                      <a:solidFill>
                        <a:schemeClr val="tx1"/>
                      </a:solidFill>
                      <a:prstDash val="solid"/>
                      <a:round/>
                      <a:headEnd type="none" w="med" len="med"/>
                      <a:tailEnd type="none" w="med" len="med"/>
                    </a:lnR>
                  </a:tcPr>
                </a:tc>
              </a:tr>
              <a:tr h="258005">
                <a:tc>
                  <a:txBody>
                    <a:bodyPr/>
                    <a:lstStyle/>
                    <a:p>
                      <a:pPr algn="ctr"/>
                      <a:r>
                        <a:rPr lang="ru-RU" sz="1200" dirty="0" smtClean="0"/>
                        <a:t>4</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0100</a:t>
                      </a:r>
                      <a:endParaRPr lang="ru-RU" sz="1200" dirty="0"/>
                    </a:p>
                  </a:txBody>
                  <a:tcPr/>
                </a:tc>
                <a:tc>
                  <a:txBody>
                    <a:bodyPr/>
                    <a:lstStyle/>
                    <a:p>
                      <a:pPr algn="ctr"/>
                      <a:r>
                        <a:rPr lang="ru-RU" sz="1200" dirty="0" smtClean="0"/>
                        <a:t>04</a:t>
                      </a:r>
                      <a:endParaRPr lang="ru-RU" sz="1200" dirty="0"/>
                    </a:p>
                  </a:txBody>
                  <a:tcPr/>
                </a:tc>
                <a:tc>
                  <a:txBody>
                    <a:bodyPr/>
                    <a:lstStyle/>
                    <a:p>
                      <a:pPr algn="ctr"/>
                      <a:r>
                        <a:rPr lang="ru-RU" sz="1200" dirty="0" smtClean="0"/>
                        <a:t>4</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12</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1100</a:t>
                      </a:r>
                      <a:endParaRPr lang="ru-RU" sz="1200" dirty="0"/>
                    </a:p>
                  </a:txBody>
                  <a:tcPr/>
                </a:tc>
                <a:tc>
                  <a:txBody>
                    <a:bodyPr/>
                    <a:lstStyle/>
                    <a:p>
                      <a:pPr algn="ctr"/>
                      <a:r>
                        <a:rPr lang="ru-RU" sz="1200" dirty="0" smtClean="0"/>
                        <a:t>14</a:t>
                      </a:r>
                      <a:endParaRPr lang="ru-RU" sz="1200" dirty="0"/>
                    </a:p>
                  </a:txBody>
                  <a:tcPr/>
                </a:tc>
                <a:tc>
                  <a:txBody>
                    <a:bodyPr/>
                    <a:lstStyle/>
                    <a:p>
                      <a:pPr algn="ctr"/>
                      <a:r>
                        <a:rPr lang="en-US" sz="1200" dirty="0" smtClean="0"/>
                        <a:t>C</a:t>
                      </a:r>
                      <a:endParaRPr lang="ru-RU" sz="1200" dirty="0"/>
                    </a:p>
                  </a:txBody>
                  <a:tcPr>
                    <a:lnR w="12700" cap="flat" cmpd="sng" algn="ctr">
                      <a:solidFill>
                        <a:schemeClr val="tx1"/>
                      </a:solidFill>
                      <a:prstDash val="solid"/>
                      <a:round/>
                      <a:headEnd type="none" w="med" len="med"/>
                      <a:tailEnd type="none" w="med" len="med"/>
                    </a:lnR>
                  </a:tcPr>
                </a:tc>
              </a:tr>
              <a:tr h="258005">
                <a:tc>
                  <a:txBody>
                    <a:bodyPr/>
                    <a:lstStyle/>
                    <a:p>
                      <a:pPr algn="ctr"/>
                      <a:r>
                        <a:rPr lang="ru-RU" sz="1200" dirty="0" smtClean="0"/>
                        <a:t>5</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0101</a:t>
                      </a:r>
                      <a:endParaRPr lang="ru-RU" sz="1200" dirty="0"/>
                    </a:p>
                  </a:txBody>
                  <a:tcPr/>
                </a:tc>
                <a:tc>
                  <a:txBody>
                    <a:bodyPr/>
                    <a:lstStyle/>
                    <a:p>
                      <a:pPr algn="ctr"/>
                      <a:r>
                        <a:rPr lang="ru-RU" sz="1200" dirty="0" smtClean="0"/>
                        <a:t>05</a:t>
                      </a:r>
                      <a:endParaRPr lang="ru-RU" sz="1200" dirty="0"/>
                    </a:p>
                  </a:txBody>
                  <a:tcPr/>
                </a:tc>
                <a:tc>
                  <a:txBody>
                    <a:bodyPr/>
                    <a:lstStyle/>
                    <a:p>
                      <a:pPr algn="ctr"/>
                      <a:r>
                        <a:rPr lang="ru-RU" sz="1200" dirty="0" smtClean="0"/>
                        <a:t>5</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13</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1101</a:t>
                      </a:r>
                      <a:endParaRPr lang="ru-RU" sz="1200" dirty="0"/>
                    </a:p>
                  </a:txBody>
                  <a:tcPr/>
                </a:tc>
                <a:tc>
                  <a:txBody>
                    <a:bodyPr/>
                    <a:lstStyle/>
                    <a:p>
                      <a:pPr algn="ctr"/>
                      <a:r>
                        <a:rPr lang="ru-RU" sz="1200" dirty="0" smtClean="0"/>
                        <a:t>15</a:t>
                      </a:r>
                      <a:endParaRPr lang="ru-RU" sz="1200" dirty="0"/>
                    </a:p>
                  </a:txBody>
                  <a:tcPr/>
                </a:tc>
                <a:tc>
                  <a:txBody>
                    <a:bodyPr/>
                    <a:lstStyle/>
                    <a:p>
                      <a:pPr algn="ctr"/>
                      <a:r>
                        <a:rPr lang="en-US" sz="1200" dirty="0" smtClean="0"/>
                        <a:t>D</a:t>
                      </a:r>
                      <a:endParaRPr lang="ru-RU" sz="1200" dirty="0"/>
                    </a:p>
                  </a:txBody>
                  <a:tcPr>
                    <a:lnR w="12700" cap="flat" cmpd="sng" algn="ctr">
                      <a:solidFill>
                        <a:schemeClr val="tx1"/>
                      </a:solidFill>
                      <a:prstDash val="solid"/>
                      <a:round/>
                      <a:headEnd type="none" w="med" len="med"/>
                      <a:tailEnd type="none" w="med" len="med"/>
                    </a:lnR>
                  </a:tcPr>
                </a:tc>
              </a:tr>
              <a:tr h="267659">
                <a:tc>
                  <a:txBody>
                    <a:bodyPr/>
                    <a:lstStyle/>
                    <a:p>
                      <a:pPr algn="ctr"/>
                      <a:r>
                        <a:rPr lang="ru-RU" sz="1200" dirty="0" smtClean="0"/>
                        <a:t>6</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0110</a:t>
                      </a:r>
                      <a:endParaRPr lang="ru-RU" sz="1200" dirty="0"/>
                    </a:p>
                  </a:txBody>
                  <a:tcPr/>
                </a:tc>
                <a:tc>
                  <a:txBody>
                    <a:bodyPr/>
                    <a:lstStyle/>
                    <a:p>
                      <a:pPr algn="ctr"/>
                      <a:r>
                        <a:rPr lang="ru-RU" sz="1200" dirty="0" smtClean="0"/>
                        <a:t>06</a:t>
                      </a:r>
                      <a:endParaRPr lang="ru-RU" sz="1200" dirty="0"/>
                    </a:p>
                  </a:txBody>
                  <a:tcPr/>
                </a:tc>
                <a:tc>
                  <a:txBody>
                    <a:bodyPr/>
                    <a:lstStyle/>
                    <a:p>
                      <a:pPr algn="ctr"/>
                      <a:r>
                        <a:rPr lang="ru-RU" sz="1200" dirty="0" smtClean="0"/>
                        <a:t>6</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14</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1110</a:t>
                      </a:r>
                      <a:endParaRPr lang="ru-RU" sz="1200" dirty="0"/>
                    </a:p>
                  </a:txBody>
                  <a:tcPr/>
                </a:tc>
                <a:tc>
                  <a:txBody>
                    <a:bodyPr/>
                    <a:lstStyle/>
                    <a:p>
                      <a:pPr algn="ctr"/>
                      <a:r>
                        <a:rPr lang="ru-RU" sz="1200" dirty="0" smtClean="0"/>
                        <a:t>16</a:t>
                      </a:r>
                      <a:endParaRPr lang="ru-RU" sz="1200" dirty="0"/>
                    </a:p>
                  </a:txBody>
                  <a:tcPr/>
                </a:tc>
                <a:tc>
                  <a:txBody>
                    <a:bodyPr/>
                    <a:lstStyle/>
                    <a:p>
                      <a:pPr algn="ctr"/>
                      <a:r>
                        <a:rPr lang="en-US" sz="1200" dirty="0" smtClean="0"/>
                        <a:t>E</a:t>
                      </a:r>
                      <a:endParaRPr lang="ru-RU" sz="1200" dirty="0"/>
                    </a:p>
                  </a:txBody>
                  <a:tcPr>
                    <a:lnR w="12700" cap="flat" cmpd="sng" algn="ctr">
                      <a:solidFill>
                        <a:schemeClr val="tx1"/>
                      </a:solidFill>
                      <a:prstDash val="solid"/>
                      <a:round/>
                      <a:headEnd type="none" w="med" len="med"/>
                      <a:tailEnd type="none" w="med" len="med"/>
                    </a:lnR>
                  </a:tcPr>
                </a:tc>
              </a:tr>
              <a:tr h="270902">
                <a:tc>
                  <a:txBody>
                    <a:bodyPr/>
                    <a:lstStyle/>
                    <a:p>
                      <a:pPr algn="ctr"/>
                      <a:r>
                        <a:rPr lang="ru-RU" sz="1200" dirty="0" smtClean="0"/>
                        <a:t>7</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0111</a:t>
                      </a:r>
                      <a:endParaRPr lang="ru-RU" sz="1200" dirty="0"/>
                    </a:p>
                  </a:txBody>
                  <a:tcPr/>
                </a:tc>
                <a:tc>
                  <a:txBody>
                    <a:bodyPr/>
                    <a:lstStyle/>
                    <a:p>
                      <a:pPr algn="ctr"/>
                      <a:r>
                        <a:rPr lang="ru-RU" sz="1200" dirty="0" smtClean="0"/>
                        <a:t>07</a:t>
                      </a:r>
                      <a:endParaRPr lang="ru-RU" sz="1200" dirty="0"/>
                    </a:p>
                  </a:txBody>
                  <a:tcPr/>
                </a:tc>
                <a:tc>
                  <a:txBody>
                    <a:bodyPr/>
                    <a:lstStyle/>
                    <a:p>
                      <a:pPr algn="ctr"/>
                      <a:r>
                        <a:rPr lang="ru-RU" sz="1200" dirty="0" smtClean="0"/>
                        <a:t>7</a:t>
                      </a:r>
                      <a:endParaRPr lang="ru-RU" sz="1200" dirty="0"/>
                    </a:p>
                  </a:txBody>
                  <a:tcPr>
                    <a:lnR w="12700" cap="flat" cmpd="sng" algn="ctr">
                      <a:solidFill>
                        <a:schemeClr val="tx1"/>
                      </a:solidFill>
                      <a:prstDash val="solid"/>
                      <a:round/>
                      <a:headEnd type="none" w="med" len="med"/>
                      <a:tailEnd type="none" w="med" len="med"/>
                    </a:lnR>
                  </a:tcPr>
                </a:tc>
                <a:tc vMerge="1">
                  <a:txBody>
                    <a:bodyPr/>
                    <a:lstStyle/>
                    <a:p>
                      <a:pPr algn="ctr"/>
                      <a:endParaRPr lang="ru-RU" sz="1200" dirty="0"/>
                    </a:p>
                  </a:txBody>
                  <a:tcPr/>
                </a:tc>
                <a:tc>
                  <a:txBody>
                    <a:bodyPr/>
                    <a:lstStyle/>
                    <a:p>
                      <a:pPr algn="ctr"/>
                      <a:r>
                        <a:rPr lang="ru-RU" sz="1200" dirty="0" smtClean="0"/>
                        <a:t>15</a:t>
                      </a:r>
                      <a:endParaRPr lang="ru-RU" sz="1200" dirty="0"/>
                    </a:p>
                  </a:txBody>
                  <a:tcPr>
                    <a:lnL w="12700" cap="flat" cmpd="sng" algn="ctr">
                      <a:solidFill>
                        <a:schemeClr val="tx1"/>
                      </a:solidFill>
                      <a:prstDash val="solid"/>
                      <a:round/>
                      <a:headEnd type="none" w="med" len="med"/>
                      <a:tailEnd type="none" w="med" len="med"/>
                    </a:lnL>
                  </a:tcPr>
                </a:tc>
                <a:tc>
                  <a:txBody>
                    <a:bodyPr/>
                    <a:lstStyle/>
                    <a:p>
                      <a:pPr algn="ctr"/>
                      <a:r>
                        <a:rPr lang="ru-RU" sz="1200" dirty="0" smtClean="0"/>
                        <a:t>1111</a:t>
                      </a:r>
                      <a:endParaRPr lang="ru-RU" sz="1200" dirty="0"/>
                    </a:p>
                  </a:txBody>
                  <a:tcPr/>
                </a:tc>
                <a:tc>
                  <a:txBody>
                    <a:bodyPr/>
                    <a:lstStyle/>
                    <a:p>
                      <a:pPr algn="ctr"/>
                      <a:r>
                        <a:rPr lang="ru-RU" sz="1200" dirty="0" smtClean="0"/>
                        <a:t>17</a:t>
                      </a:r>
                      <a:endParaRPr lang="ru-RU" sz="1200" dirty="0"/>
                    </a:p>
                  </a:txBody>
                  <a:tcPr/>
                </a:tc>
                <a:tc>
                  <a:txBody>
                    <a:bodyPr/>
                    <a:lstStyle/>
                    <a:p>
                      <a:pPr algn="ctr"/>
                      <a:r>
                        <a:rPr lang="en-US" sz="1200" dirty="0" smtClean="0"/>
                        <a:t>F</a:t>
                      </a:r>
                      <a:endParaRPr lang="ru-RU" sz="1200" dirty="0"/>
                    </a:p>
                  </a:txBody>
                  <a:tcPr>
                    <a:lnR w="12700" cap="flat" cmpd="sng" algn="ctr">
                      <a:solidFill>
                        <a:schemeClr val="tx1"/>
                      </a:solidFill>
                      <a:prstDash val="solid"/>
                      <a:round/>
                      <a:headEnd type="none" w="med" len="med"/>
                      <a:tailEnd type="none" w="med" len="med"/>
                    </a:lnR>
                  </a:tcPr>
                </a:tc>
              </a:tr>
              <a:tr h="229214">
                <a:tc>
                  <a:txBody>
                    <a:bodyPr/>
                    <a:lstStyle/>
                    <a:p>
                      <a:pPr algn="ctr"/>
                      <a:r>
                        <a:rPr lang="ru-RU" sz="1200" dirty="0" smtClean="0"/>
                        <a:t>8</a:t>
                      </a:r>
                      <a:endParaRPr lang="ru-RU"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ru-RU" sz="1200" dirty="0" smtClean="0"/>
                        <a:t>1000</a:t>
                      </a:r>
                      <a:endParaRPr lang="ru-RU" sz="1200" dirty="0"/>
                    </a:p>
                  </a:txBody>
                  <a:tcPr>
                    <a:lnB w="12700" cap="flat" cmpd="sng" algn="ctr">
                      <a:solidFill>
                        <a:schemeClr val="tx1"/>
                      </a:solidFill>
                      <a:prstDash val="solid"/>
                      <a:round/>
                      <a:headEnd type="none" w="med" len="med"/>
                      <a:tailEnd type="none" w="med" len="med"/>
                    </a:lnB>
                  </a:tcPr>
                </a:tc>
                <a:tc>
                  <a:txBody>
                    <a:bodyPr/>
                    <a:lstStyle/>
                    <a:p>
                      <a:pPr algn="ctr"/>
                      <a:r>
                        <a:rPr lang="ru-RU" sz="1200" dirty="0" smtClean="0"/>
                        <a:t>10</a:t>
                      </a:r>
                      <a:endParaRPr lang="ru-RU" sz="1200" dirty="0"/>
                    </a:p>
                  </a:txBody>
                  <a:tcPr>
                    <a:lnB w="12700" cap="flat" cmpd="sng" algn="ctr">
                      <a:solidFill>
                        <a:schemeClr val="tx1"/>
                      </a:solidFill>
                      <a:prstDash val="solid"/>
                      <a:round/>
                      <a:headEnd type="none" w="med" len="med"/>
                      <a:tailEnd type="none" w="med" len="med"/>
                    </a:lnB>
                  </a:tcPr>
                </a:tc>
                <a:tc>
                  <a:txBody>
                    <a:bodyPr/>
                    <a:lstStyle/>
                    <a:p>
                      <a:pPr algn="ctr"/>
                      <a:r>
                        <a:rPr lang="ru-RU" sz="1200" dirty="0" smtClean="0"/>
                        <a:t>8</a:t>
                      </a:r>
                      <a:endParaRPr lang="ru-RU"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pPr algn="ctr"/>
                      <a:endParaRPr lang="ru-RU" sz="1200" dirty="0"/>
                    </a:p>
                  </a:txBody>
                  <a:tcPr/>
                </a:tc>
                <a:tc>
                  <a:txBody>
                    <a:bodyPr/>
                    <a:lstStyle/>
                    <a:p>
                      <a:pPr algn="ctr"/>
                      <a:r>
                        <a:rPr lang="ru-RU" sz="1200" dirty="0" smtClean="0"/>
                        <a:t>0</a:t>
                      </a:r>
                      <a:endParaRPr lang="ru-RU"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ru-RU" sz="1200" dirty="0" smtClean="0"/>
                        <a:t>0000</a:t>
                      </a:r>
                      <a:endParaRPr lang="ru-RU" sz="1200" dirty="0"/>
                    </a:p>
                  </a:txBody>
                  <a:tcPr>
                    <a:lnB w="12700" cap="flat" cmpd="sng" algn="ctr">
                      <a:solidFill>
                        <a:schemeClr val="tx1"/>
                      </a:solidFill>
                      <a:prstDash val="solid"/>
                      <a:round/>
                      <a:headEnd type="none" w="med" len="med"/>
                      <a:tailEnd type="none" w="med" len="med"/>
                    </a:lnB>
                  </a:tcPr>
                </a:tc>
                <a:tc>
                  <a:txBody>
                    <a:bodyPr/>
                    <a:lstStyle/>
                    <a:p>
                      <a:pPr algn="ctr"/>
                      <a:r>
                        <a:rPr lang="ru-RU" sz="1200" dirty="0" smtClean="0"/>
                        <a:t>0</a:t>
                      </a:r>
                      <a:r>
                        <a:rPr lang="en-US" sz="1200" dirty="0" smtClean="0"/>
                        <a:t>0</a:t>
                      </a:r>
                      <a:endParaRPr lang="ru-RU" sz="1200" dirty="0"/>
                    </a:p>
                  </a:txBody>
                  <a:tcPr>
                    <a:lnB w="12700" cap="flat" cmpd="sng" algn="ctr">
                      <a:solidFill>
                        <a:schemeClr val="tx1"/>
                      </a:solidFill>
                      <a:prstDash val="solid"/>
                      <a:round/>
                      <a:headEnd type="none" w="med" len="med"/>
                      <a:tailEnd type="none" w="med" len="med"/>
                    </a:lnB>
                  </a:tcPr>
                </a:tc>
                <a:tc>
                  <a:txBody>
                    <a:bodyPr/>
                    <a:lstStyle/>
                    <a:p>
                      <a:pPr algn="ctr"/>
                      <a:r>
                        <a:rPr lang="en-US" sz="1200" dirty="0" smtClean="0"/>
                        <a:t>0</a:t>
                      </a:r>
                      <a:endParaRPr lang="ru-RU"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34261202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47378" y="908720"/>
            <a:ext cx="7083478"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Правила перевода чисел из одной системы счисления в другую</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5" name="Прямоугольник 4"/>
          <p:cNvSpPr/>
          <p:nvPr/>
        </p:nvSpPr>
        <p:spPr>
          <a:xfrm>
            <a:off x="827584" y="1412776"/>
            <a:ext cx="7488832" cy="738664"/>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двоичного числа в десятичное </a:t>
            </a:r>
            <a:r>
              <a:rPr lang="ru-RU" sz="1400" dirty="0"/>
              <a:t>необходимо его записать в виде многочлена, состоящего из произведений цифр числа и соответствующей степени числа 2, и вычислить по правилам десятичной </a:t>
            </a:r>
            <a:r>
              <a:rPr lang="ru-RU" sz="1400" dirty="0" smtClean="0"/>
              <a:t>арифметики.</a:t>
            </a:r>
            <a:endParaRPr lang="ru-RU" sz="1400" dirty="0"/>
          </a:p>
        </p:txBody>
      </p:sp>
      <p:sp>
        <p:nvSpPr>
          <p:cNvPr id="8" name="Прямоугольник 7"/>
          <p:cNvSpPr/>
          <p:nvPr/>
        </p:nvSpPr>
        <p:spPr>
          <a:xfrm>
            <a:off x="827584" y="2132856"/>
            <a:ext cx="7456065" cy="738664"/>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восьмеричного числа в десятичное </a:t>
            </a:r>
            <a:r>
              <a:rPr lang="ru-RU" sz="1400" dirty="0"/>
              <a:t>необходимо его записать в виде многочлена, состоящего из произведений цифр числа и соответствующей степени числа 8, и вычислить по правилам десятичной арифметики</a:t>
            </a:r>
          </a:p>
        </p:txBody>
      </p:sp>
      <p:sp>
        <p:nvSpPr>
          <p:cNvPr id="9" name="Прямоугольник 8"/>
          <p:cNvSpPr/>
          <p:nvPr/>
        </p:nvSpPr>
        <p:spPr>
          <a:xfrm>
            <a:off x="847377" y="2878158"/>
            <a:ext cx="7436271" cy="738664"/>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шестнадцатеричного числа в десятичное </a:t>
            </a:r>
            <a:r>
              <a:rPr lang="ru-RU" sz="1400" dirty="0"/>
              <a:t>необходимо его записать в виде многочлена, состоящего из произведений цифр числа и соответствующей степени числа 16, и вычислить по правилам десятичной арифметики</a:t>
            </a:r>
          </a:p>
        </p:txBody>
      </p:sp>
      <p:sp>
        <p:nvSpPr>
          <p:cNvPr id="10" name="Прямоугольник 9"/>
          <p:cNvSpPr/>
          <p:nvPr/>
        </p:nvSpPr>
        <p:spPr>
          <a:xfrm>
            <a:off x="847378" y="3618459"/>
            <a:ext cx="7436270" cy="954107"/>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десятичного числа в двоичную</a:t>
            </a:r>
            <a:r>
              <a:rPr lang="ru-RU" sz="1400" dirty="0"/>
              <a:t> систему его необходимо последовательно делить на 2 до тех пор, пока не останется остаток, меньший или равный 1. Число в двоичной системе записывается как последовательность последнего результата деления и остатков от деления в обратном порядке</a:t>
            </a:r>
          </a:p>
        </p:txBody>
      </p:sp>
      <p:sp>
        <p:nvSpPr>
          <p:cNvPr id="11" name="Прямоугольник 10"/>
          <p:cNvSpPr/>
          <p:nvPr/>
        </p:nvSpPr>
        <p:spPr>
          <a:xfrm>
            <a:off x="847378" y="4563125"/>
            <a:ext cx="7436270" cy="954107"/>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десятичного числа в восьмеричную </a:t>
            </a:r>
            <a:r>
              <a:rPr lang="ru-RU" sz="1400" dirty="0"/>
              <a:t>систему его необходимо последовательно делить на 8 до тех пор, пока не останется остаток, меньший или равный 7. Число в восьмеричной системе записывается как последовательность цифр последнего результата деления и остатков от деления в обратном порядке</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465708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47378" y="908720"/>
            <a:ext cx="7083478"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Правила </a:t>
            </a:r>
            <a:r>
              <a:rPr lang="ru-RU" b="1" u="sng" dirty="0" smtClean="0">
                <a:solidFill>
                  <a:schemeClr val="accent1">
                    <a:lumMod val="50000"/>
                  </a:schemeClr>
                </a:solidFill>
                <a:effectLst>
                  <a:outerShdw blurRad="38100" dist="38100" dir="2700000" algn="tl">
                    <a:srgbClr val="000000">
                      <a:alpha val="43137"/>
                    </a:srgbClr>
                  </a:outerShdw>
                </a:effectLst>
              </a:rPr>
              <a:t>перевода чисел из одной системы счисления в другую</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13" name="Прямоугольник 12"/>
          <p:cNvSpPr/>
          <p:nvPr/>
        </p:nvSpPr>
        <p:spPr>
          <a:xfrm>
            <a:off x="827584" y="1412776"/>
            <a:ext cx="7436270" cy="954107"/>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десятичного числа в шестнадцатеричную </a:t>
            </a:r>
            <a:r>
              <a:rPr lang="ru-RU" sz="1400" dirty="0"/>
              <a:t>систему его необходимо последовательно делить на 16 до тех пор, пока не останется остаток, меньший или равный 15. Число в шестнадцатеричной системе записывается как последовательность цифр последнего результата деления и остатков от деления в обратном порядке</a:t>
            </a:r>
          </a:p>
        </p:txBody>
      </p:sp>
      <p:sp>
        <p:nvSpPr>
          <p:cNvPr id="2" name="Прямоугольник 1"/>
          <p:cNvSpPr/>
          <p:nvPr/>
        </p:nvSpPr>
        <p:spPr>
          <a:xfrm>
            <a:off x="827584" y="2413338"/>
            <a:ext cx="7488832" cy="954107"/>
          </a:xfrm>
          <a:prstGeom prst="rect">
            <a:avLst/>
          </a:prstGeom>
        </p:spPr>
        <p:txBody>
          <a:bodyPr wrap="square">
            <a:spAutoFit/>
          </a:bodyPr>
          <a:lstStyle/>
          <a:p>
            <a:pPr marL="285750" indent="-285750" algn="just">
              <a:buFont typeface="Arial" pitchFamily="34" charset="0"/>
              <a:buChar char="•"/>
            </a:pPr>
            <a:r>
              <a:rPr lang="ru-RU" sz="1400" dirty="0"/>
              <a:t>Чтобы перевести число из </a:t>
            </a:r>
            <a:r>
              <a:rPr lang="ru-RU" sz="1400" b="1" dirty="0"/>
              <a:t>двоичной системы в восьмеричную</a:t>
            </a:r>
            <a:r>
              <a:rPr lang="ru-RU" sz="1400" dirty="0"/>
              <a:t>, его нужно разбить на триады (тройки цифр), начиная с младшего разряда, в случае необходимости дополнив старшую триаду нулями, и каждую триаду заменить соответствующей восьмеричной цифрой</a:t>
            </a:r>
          </a:p>
        </p:txBody>
      </p:sp>
      <p:sp>
        <p:nvSpPr>
          <p:cNvPr id="3" name="Прямоугольник 2"/>
          <p:cNvSpPr/>
          <p:nvPr/>
        </p:nvSpPr>
        <p:spPr>
          <a:xfrm>
            <a:off x="827584" y="3367445"/>
            <a:ext cx="7436270" cy="954107"/>
          </a:xfrm>
          <a:prstGeom prst="rect">
            <a:avLst/>
          </a:prstGeom>
        </p:spPr>
        <p:txBody>
          <a:bodyPr wrap="square">
            <a:spAutoFit/>
          </a:bodyPr>
          <a:lstStyle/>
          <a:p>
            <a:pPr marL="285750" indent="-285750" algn="just">
              <a:buFont typeface="Arial" pitchFamily="34" charset="0"/>
              <a:buChar char="•"/>
            </a:pPr>
            <a:r>
              <a:rPr lang="ru-RU" sz="1400" dirty="0"/>
              <a:t>Чтобы перевести число из </a:t>
            </a:r>
            <a:r>
              <a:rPr lang="ru-RU" sz="1400" b="1" dirty="0"/>
              <a:t>двоичной системы в шестнадцатеричную</a:t>
            </a:r>
            <a:r>
              <a:rPr lang="ru-RU" sz="1400" dirty="0"/>
              <a:t>, его нужно разбить на </a:t>
            </a:r>
            <a:r>
              <a:rPr lang="ru-RU" sz="1400" dirty="0" err="1"/>
              <a:t>тетрады</a:t>
            </a:r>
            <a:r>
              <a:rPr lang="ru-RU" sz="1400" dirty="0"/>
              <a:t> (четверки цифр), начиная с младшего разряда, в случае необходимости дополнив старшую </a:t>
            </a:r>
            <a:r>
              <a:rPr lang="ru-RU" sz="1400" dirty="0" err="1"/>
              <a:t>тетраду</a:t>
            </a:r>
            <a:r>
              <a:rPr lang="ru-RU" sz="1400" dirty="0"/>
              <a:t> нулями, и каждую </a:t>
            </a:r>
            <a:r>
              <a:rPr lang="ru-RU" sz="1400" dirty="0" err="1"/>
              <a:t>тетраду</a:t>
            </a:r>
            <a:r>
              <a:rPr lang="ru-RU" sz="1400" dirty="0"/>
              <a:t> заменить соответствующей восьмеричной </a:t>
            </a:r>
            <a:r>
              <a:rPr lang="ru-RU" sz="1400" dirty="0" smtClean="0"/>
              <a:t>цифрой.</a:t>
            </a:r>
            <a:endParaRPr lang="ru-RU" sz="1400" dirty="0"/>
          </a:p>
        </p:txBody>
      </p:sp>
      <p:sp>
        <p:nvSpPr>
          <p:cNvPr id="12" name="Прямоугольник 11"/>
          <p:cNvSpPr/>
          <p:nvPr/>
        </p:nvSpPr>
        <p:spPr>
          <a:xfrm>
            <a:off x="827584" y="4273932"/>
            <a:ext cx="7436270" cy="523220"/>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восьмеричного числа в двоичное </a:t>
            </a:r>
            <a:r>
              <a:rPr lang="ru-RU" sz="1400" dirty="0"/>
              <a:t>необходимо каждую цифру заменить эквивалентной ей двоичной </a:t>
            </a:r>
            <a:r>
              <a:rPr lang="ru-RU" sz="1400" dirty="0" smtClean="0"/>
              <a:t>триадой.</a:t>
            </a:r>
            <a:endParaRPr lang="ru-RU" sz="1400" dirty="0"/>
          </a:p>
        </p:txBody>
      </p:sp>
      <p:sp>
        <p:nvSpPr>
          <p:cNvPr id="15" name="Прямоугольник 14"/>
          <p:cNvSpPr/>
          <p:nvPr/>
        </p:nvSpPr>
        <p:spPr>
          <a:xfrm>
            <a:off x="827584" y="4797152"/>
            <a:ext cx="7416476" cy="523220"/>
          </a:xfrm>
          <a:prstGeom prst="rect">
            <a:avLst/>
          </a:prstGeom>
        </p:spPr>
        <p:txBody>
          <a:bodyPr wrap="square">
            <a:spAutoFit/>
          </a:bodyPr>
          <a:lstStyle/>
          <a:p>
            <a:pPr marL="285750" indent="-285750" algn="just">
              <a:buFont typeface="Arial" pitchFamily="34" charset="0"/>
              <a:buChar char="•"/>
            </a:pPr>
            <a:r>
              <a:rPr lang="ru-RU" sz="1400" dirty="0"/>
              <a:t>Для перевода </a:t>
            </a:r>
            <a:r>
              <a:rPr lang="ru-RU" sz="1400" b="1" dirty="0"/>
              <a:t>шестнадцатеричного числа в двоичное </a:t>
            </a:r>
            <a:r>
              <a:rPr lang="ru-RU" sz="1400" dirty="0"/>
              <a:t>необходимо каждую цифру заменить эквивалентной ей двоичной </a:t>
            </a:r>
            <a:r>
              <a:rPr lang="ru-RU" sz="1400" dirty="0" err="1"/>
              <a:t>тетрадой</a:t>
            </a:r>
            <a:endParaRPr lang="ru-RU" sz="1400" dirty="0"/>
          </a:p>
        </p:txBody>
      </p:sp>
      <p:sp>
        <p:nvSpPr>
          <p:cNvPr id="16" name="Прямоугольник 15"/>
          <p:cNvSpPr/>
          <p:nvPr/>
        </p:nvSpPr>
        <p:spPr>
          <a:xfrm>
            <a:off x="827584" y="5329987"/>
            <a:ext cx="7416476" cy="523220"/>
          </a:xfrm>
          <a:prstGeom prst="rect">
            <a:avLst/>
          </a:prstGeom>
        </p:spPr>
        <p:txBody>
          <a:bodyPr wrap="square">
            <a:spAutoFit/>
          </a:bodyPr>
          <a:lstStyle/>
          <a:p>
            <a:pPr marL="285750" indent="-285750" algn="just">
              <a:buFont typeface="Arial" pitchFamily="34" charset="0"/>
              <a:buChar char="•"/>
            </a:pPr>
            <a:r>
              <a:rPr lang="ru-RU" sz="1400" dirty="0"/>
              <a:t>При переходе из </a:t>
            </a:r>
            <a:r>
              <a:rPr lang="ru-RU" sz="1400" b="1" dirty="0"/>
              <a:t>восьмеричной системы счисления в шестнадцатеричную </a:t>
            </a:r>
            <a:r>
              <a:rPr lang="ru-RU" sz="1400" dirty="0"/>
              <a:t>и обратно, необходим промежуточный перевод чисел в двоичную систему</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5421530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47378" y="908720"/>
            <a:ext cx="7229351"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Примеры перевода чисел из одной системы счисления в другую</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2" name="Прямоугольник 1"/>
          <p:cNvSpPr/>
          <p:nvPr/>
        </p:nvSpPr>
        <p:spPr>
          <a:xfrm>
            <a:off x="827584" y="4469681"/>
            <a:ext cx="1584176" cy="1754326"/>
          </a:xfrm>
          <a:prstGeom prst="rect">
            <a:avLst/>
          </a:prstGeom>
        </p:spPr>
        <p:txBody>
          <a:bodyPr wrap="square">
            <a:spAutoFit/>
          </a:bodyPr>
          <a:lstStyle/>
          <a:p>
            <a:r>
              <a:rPr lang="ru-RU" sz="1200" b="1" u="sng" dirty="0" smtClean="0"/>
              <a:t>Пример:</a:t>
            </a:r>
          </a:p>
          <a:p>
            <a:r>
              <a:rPr lang="ru-RU" sz="1200" dirty="0" smtClean="0"/>
              <a:t>Число 33</a:t>
            </a:r>
            <a:r>
              <a:rPr lang="ru-RU" sz="1200" baseline="-25000" dirty="0" smtClean="0"/>
              <a:t>(10)</a:t>
            </a:r>
            <a:r>
              <a:rPr lang="ru-RU" sz="1200" dirty="0" smtClean="0"/>
              <a:t> - х</a:t>
            </a:r>
            <a:r>
              <a:rPr lang="ru-RU" sz="1200" baseline="-25000" dirty="0" smtClean="0"/>
              <a:t>(2)</a:t>
            </a:r>
            <a:endParaRPr lang="ru-RU" sz="1200" baseline="-25000" dirty="0"/>
          </a:p>
          <a:p>
            <a:r>
              <a:rPr lang="ru-RU" sz="1200" dirty="0"/>
              <a:t> 33 : 2 = 16 остаток 1;</a:t>
            </a:r>
          </a:p>
          <a:p>
            <a:r>
              <a:rPr lang="ru-RU" sz="1200" dirty="0"/>
              <a:t> 16 : 2 = 8 остаток 0;</a:t>
            </a:r>
          </a:p>
          <a:p>
            <a:r>
              <a:rPr lang="ru-RU" sz="1200" dirty="0"/>
              <a:t> 8 : 2 = 4 остаток 0;</a:t>
            </a:r>
          </a:p>
          <a:p>
            <a:r>
              <a:rPr lang="ru-RU" sz="1200" dirty="0"/>
              <a:t> 4 : 2 = 2 остаток 0;</a:t>
            </a:r>
          </a:p>
          <a:p>
            <a:r>
              <a:rPr lang="ru-RU" sz="1200" dirty="0"/>
              <a:t> 2 : 2 = 1 остаток 0;</a:t>
            </a:r>
          </a:p>
          <a:p>
            <a:r>
              <a:rPr lang="ru-RU" sz="1200" dirty="0"/>
              <a:t> 1 : 2 = 0 остаток 1;</a:t>
            </a:r>
          </a:p>
          <a:p>
            <a:r>
              <a:rPr lang="ru-RU" sz="1200" dirty="0"/>
              <a:t> </a:t>
            </a:r>
            <a:r>
              <a:rPr lang="ru-RU" sz="1200" dirty="0" smtClean="0"/>
              <a:t>Получили 100001</a:t>
            </a:r>
            <a:r>
              <a:rPr lang="ru-RU" sz="1200" baseline="-25000" dirty="0" smtClean="0"/>
              <a:t>(2)</a:t>
            </a:r>
            <a:r>
              <a:rPr lang="ru-RU" sz="1200" dirty="0" smtClean="0"/>
              <a:t>.</a:t>
            </a:r>
            <a:endParaRPr lang="ru-RU" sz="1200" dirty="0"/>
          </a:p>
        </p:txBody>
      </p:sp>
      <p:sp>
        <p:nvSpPr>
          <p:cNvPr id="3" name="Прямоугольник 2"/>
          <p:cNvSpPr/>
          <p:nvPr/>
        </p:nvSpPr>
        <p:spPr>
          <a:xfrm>
            <a:off x="2504181" y="4482986"/>
            <a:ext cx="1584176" cy="1754326"/>
          </a:xfrm>
          <a:prstGeom prst="rect">
            <a:avLst/>
          </a:prstGeom>
        </p:spPr>
        <p:txBody>
          <a:bodyPr wrap="square">
            <a:spAutoFit/>
          </a:bodyPr>
          <a:lstStyle/>
          <a:p>
            <a:r>
              <a:rPr lang="ru-RU" sz="1200" b="1" u="sng" dirty="0"/>
              <a:t>Пример</a:t>
            </a:r>
            <a:r>
              <a:rPr lang="ru-RU" sz="1200" b="1" u="sng" dirty="0" smtClean="0"/>
              <a:t>:</a:t>
            </a:r>
          </a:p>
          <a:p>
            <a:r>
              <a:rPr lang="ru-RU" sz="1200" dirty="0" smtClean="0"/>
              <a:t>Число 55</a:t>
            </a:r>
            <a:r>
              <a:rPr lang="ru-RU" sz="1200" baseline="-25000" dirty="0" smtClean="0"/>
              <a:t>(10) </a:t>
            </a:r>
            <a:r>
              <a:rPr lang="ru-RU" sz="1200" dirty="0" smtClean="0"/>
              <a:t>– </a:t>
            </a:r>
            <a:r>
              <a:rPr lang="ru-RU" sz="1200" baseline="-25000" dirty="0" smtClean="0"/>
              <a:t>(2)</a:t>
            </a:r>
          </a:p>
          <a:p>
            <a:r>
              <a:rPr lang="ru-RU" sz="1200" dirty="0" smtClean="0"/>
              <a:t>55 </a:t>
            </a:r>
            <a:r>
              <a:rPr lang="ru-RU" sz="1200" dirty="0"/>
              <a:t>: 2 = 27 остаток 1;</a:t>
            </a:r>
          </a:p>
          <a:p>
            <a:r>
              <a:rPr lang="ru-RU" sz="1200" dirty="0"/>
              <a:t> 27 : 2 = 13 остаток 1;</a:t>
            </a:r>
          </a:p>
          <a:p>
            <a:r>
              <a:rPr lang="ru-RU" sz="1200" dirty="0"/>
              <a:t> 13 : 2 = 6 остаток 1;</a:t>
            </a:r>
          </a:p>
          <a:p>
            <a:r>
              <a:rPr lang="ru-RU" sz="1200" dirty="0"/>
              <a:t> 6 : 2 = 3 остаток 0;</a:t>
            </a:r>
          </a:p>
          <a:p>
            <a:r>
              <a:rPr lang="ru-RU" sz="1200" dirty="0"/>
              <a:t> 3 : 2 = 1 остаток 1;</a:t>
            </a:r>
          </a:p>
          <a:p>
            <a:r>
              <a:rPr lang="ru-RU" sz="1200" dirty="0"/>
              <a:t> 1 : 2 = 0 остаток 1.</a:t>
            </a:r>
          </a:p>
          <a:p>
            <a:r>
              <a:rPr lang="ru-RU" sz="1200" dirty="0"/>
              <a:t> </a:t>
            </a:r>
            <a:r>
              <a:rPr lang="ru-RU" sz="1200" dirty="0" smtClean="0"/>
              <a:t>Получили 110111</a:t>
            </a:r>
            <a:r>
              <a:rPr lang="ru-RU" sz="1200" baseline="-25000" dirty="0" smtClean="0"/>
              <a:t>(2)</a:t>
            </a:r>
            <a:r>
              <a:rPr lang="ru-RU" sz="1200" dirty="0" smtClean="0"/>
              <a:t>.</a:t>
            </a:r>
            <a:endParaRPr lang="ru-RU" sz="1200" dirty="0"/>
          </a:p>
        </p:txBody>
      </p:sp>
      <p:pic>
        <p:nvPicPr>
          <p:cNvPr id="78859" name="Picture 11" descr="http://inf.e-alekseev.ru/extra/ris1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4594979"/>
            <a:ext cx="1283007" cy="9240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78861" name="Picture 13" descr="http://inf.e-alekseev.ru/extra/ris3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1831" y="4594978"/>
            <a:ext cx="1058784" cy="9240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78863" name="Picture 15" descr="http://inf.e-alekseev.ru/extra/ris20.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7" y="4594979"/>
            <a:ext cx="1445278" cy="9240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99592" y="1279793"/>
            <a:ext cx="4780283" cy="276999"/>
          </a:xfrm>
          <a:prstGeom prst="rect">
            <a:avLst/>
          </a:prstGeom>
          <a:noFill/>
        </p:spPr>
        <p:txBody>
          <a:bodyPr wrap="none" rtlCol="0">
            <a:spAutoFit/>
          </a:bodyPr>
          <a:lstStyle/>
          <a:p>
            <a:r>
              <a:rPr lang="ru-RU" sz="1200" b="1" u="sng" dirty="0"/>
              <a:t>Пример:</a:t>
            </a:r>
            <a:r>
              <a:rPr lang="ru-RU" sz="1200" b="1" dirty="0"/>
              <a:t> </a:t>
            </a:r>
            <a:r>
              <a:rPr lang="ru-RU" sz="1200" dirty="0" smtClean="0"/>
              <a:t>11101000</a:t>
            </a:r>
            <a:r>
              <a:rPr lang="ru-RU" sz="1200" baseline="-25000" dirty="0" smtClean="0"/>
              <a:t>(2)</a:t>
            </a:r>
            <a:r>
              <a:rPr lang="ru-RU" sz="1200" dirty="0" smtClean="0"/>
              <a:t>=1·2</a:t>
            </a:r>
            <a:r>
              <a:rPr lang="ru-RU" sz="1200" baseline="30000" dirty="0" smtClean="0"/>
              <a:t>7</a:t>
            </a:r>
            <a:r>
              <a:rPr lang="ru-RU" sz="1200" dirty="0" smtClean="0"/>
              <a:t>+1·2</a:t>
            </a:r>
            <a:r>
              <a:rPr lang="ru-RU" sz="1200" baseline="30000" dirty="0" smtClean="0"/>
              <a:t>6</a:t>
            </a:r>
            <a:r>
              <a:rPr lang="ru-RU" sz="1200" dirty="0" smtClean="0"/>
              <a:t>+1·2</a:t>
            </a:r>
            <a:r>
              <a:rPr lang="ru-RU" sz="1200" baseline="30000" dirty="0" smtClean="0"/>
              <a:t>5</a:t>
            </a:r>
            <a:r>
              <a:rPr lang="ru-RU" sz="1200" dirty="0" smtClean="0"/>
              <a:t>+0·2</a:t>
            </a:r>
            <a:r>
              <a:rPr lang="ru-RU" sz="1200" baseline="30000" dirty="0" smtClean="0"/>
              <a:t>4</a:t>
            </a:r>
            <a:r>
              <a:rPr lang="ru-RU" sz="1200" dirty="0" smtClean="0"/>
              <a:t>+1·2</a:t>
            </a:r>
            <a:r>
              <a:rPr lang="ru-RU" sz="1200" baseline="30000" dirty="0" smtClean="0"/>
              <a:t>3</a:t>
            </a:r>
            <a:r>
              <a:rPr lang="ru-RU" sz="1200" dirty="0" smtClean="0"/>
              <a:t>+0·2</a:t>
            </a:r>
            <a:r>
              <a:rPr lang="ru-RU" sz="1200" baseline="30000" dirty="0" smtClean="0"/>
              <a:t>2</a:t>
            </a:r>
            <a:r>
              <a:rPr lang="ru-RU" sz="1200" dirty="0" smtClean="0"/>
              <a:t>+0·2</a:t>
            </a:r>
            <a:r>
              <a:rPr lang="ru-RU" sz="1200" baseline="30000" dirty="0" smtClean="0"/>
              <a:t>1</a:t>
            </a:r>
            <a:r>
              <a:rPr lang="ru-RU" sz="1200" dirty="0" smtClean="0"/>
              <a:t>+0</a:t>
            </a:r>
            <a:r>
              <a:rPr lang="ru-RU" sz="1200" dirty="0"/>
              <a:t>·</a:t>
            </a:r>
            <a:r>
              <a:rPr lang="ru-RU" sz="1200" dirty="0" smtClean="0"/>
              <a:t>2</a:t>
            </a:r>
            <a:r>
              <a:rPr lang="ru-RU" sz="1200" baseline="30000" dirty="0" smtClean="0"/>
              <a:t>0</a:t>
            </a:r>
            <a:r>
              <a:rPr lang="ru-RU" sz="1200" dirty="0" smtClean="0"/>
              <a:t>=232</a:t>
            </a:r>
            <a:r>
              <a:rPr lang="ru-RU" sz="1200" baseline="-25000" dirty="0" smtClean="0"/>
              <a:t>(10)</a:t>
            </a:r>
            <a:endParaRPr lang="ru-RU" sz="1200" baseline="-25000" dirty="0"/>
          </a:p>
        </p:txBody>
      </p:sp>
      <p:sp>
        <p:nvSpPr>
          <p:cNvPr id="33" name="TextBox 32"/>
          <p:cNvSpPr txBox="1"/>
          <p:nvPr/>
        </p:nvSpPr>
        <p:spPr>
          <a:xfrm>
            <a:off x="899592" y="1628800"/>
            <a:ext cx="3685624" cy="276999"/>
          </a:xfrm>
          <a:prstGeom prst="rect">
            <a:avLst/>
          </a:prstGeom>
          <a:noFill/>
        </p:spPr>
        <p:txBody>
          <a:bodyPr wrap="none" rtlCol="0">
            <a:spAutoFit/>
          </a:bodyPr>
          <a:lstStyle/>
          <a:p>
            <a:r>
              <a:rPr lang="ru-RU" sz="1200" b="1" u="sng" dirty="0"/>
              <a:t>Пример:</a:t>
            </a:r>
            <a:r>
              <a:rPr lang="ru-RU" sz="1200" b="1" dirty="0"/>
              <a:t> </a:t>
            </a:r>
            <a:r>
              <a:rPr lang="ru-RU" sz="1200" dirty="0" smtClean="0"/>
              <a:t>75013</a:t>
            </a:r>
            <a:r>
              <a:rPr lang="ru-RU" sz="1200" baseline="-25000" dirty="0" smtClean="0"/>
              <a:t>(8)</a:t>
            </a:r>
            <a:r>
              <a:rPr lang="ru-RU" sz="1200" dirty="0" smtClean="0"/>
              <a:t>=7·8</a:t>
            </a:r>
            <a:r>
              <a:rPr lang="ru-RU" sz="1200" baseline="30000" dirty="0" smtClean="0"/>
              <a:t>4</a:t>
            </a:r>
            <a:r>
              <a:rPr lang="ru-RU" sz="1200" dirty="0" smtClean="0"/>
              <a:t>+5·8</a:t>
            </a:r>
            <a:r>
              <a:rPr lang="ru-RU" sz="1200" baseline="30000" dirty="0" smtClean="0"/>
              <a:t>3</a:t>
            </a:r>
            <a:r>
              <a:rPr lang="ru-RU" sz="1200" dirty="0" smtClean="0"/>
              <a:t>+0·8</a:t>
            </a:r>
            <a:r>
              <a:rPr lang="ru-RU" sz="1200" baseline="30000" dirty="0" smtClean="0"/>
              <a:t>2</a:t>
            </a:r>
            <a:r>
              <a:rPr lang="ru-RU" sz="1200" dirty="0" smtClean="0"/>
              <a:t>+0·8</a:t>
            </a:r>
            <a:r>
              <a:rPr lang="ru-RU" sz="1200" baseline="30000" dirty="0" smtClean="0"/>
              <a:t>1</a:t>
            </a:r>
            <a:r>
              <a:rPr lang="ru-RU" sz="1200" dirty="0" smtClean="0"/>
              <a:t>+3·8</a:t>
            </a:r>
            <a:r>
              <a:rPr lang="ru-RU" sz="1200" baseline="30000" dirty="0" smtClean="0"/>
              <a:t>0</a:t>
            </a:r>
            <a:r>
              <a:rPr lang="ru-RU" sz="1200" dirty="0" smtClean="0"/>
              <a:t>=31243</a:t>
            </a:r>
            <a:r>
              <a:rPr lang="ru-RU" sz="1200" baseline="-25000" dirty="0" smtClean="0"/>
              <a:t>(10)</a:t>
            </a:r>
            <a:endParaRPr lang="ru-RU" sz="1200" baseline="-25000" dirty="0"/>
          </a:p>
        </p:txBody>
      </p:sp>
      <p:sp>
        <p:nvSpPr>
          <p:cNvPr id="34" name="TextBox 33"/>
          <p:cNvSpPr txBox="1"/>
          <p:nvPr/>
        </p:nvSpPr>
        <p:spPr>
          <a:xfrm>
            <a:off x="899592" y="1927865"/>
            <a:ext cx="3930884" cy="276999"/>
          </a:xfrm>
          <a:prstGeom prst="rect">
            <a:avLst/>
          </a:prstGeom>
          <a:noFill/>
        </p:spPr>
        <p:txBody>
          <a:bodyPr wrap="none" rtlCol="0">
            <a:spAutoFit/>
          </a:bodyPr>
          <a:lstStyle/>
          <a:p>
            <a:r>
              <a:rPr lang="ru-RU" sz="1200" b="1" u="sng" dirty="0" smtClean="0"/>
              <a:t>Пример:</a:t>
            </a:r>
            <a:r>
              <a:rPr lang="en-US" sz="1200" b="1" dirty="0" smtClean="0"/>
              <a:t> </a:t>
            </a:r>
            <a:r>
              <a:rPr lang="en-US" sz="1200" dirty="0" smtClean="0"/>
              <a:t>FDA1</a:t>
            </a:r>
            <a:r>
              <a:rPr lang="ru-RU" sz="1200" baseline="-25000" dirty="0" smtClean="0"/>
              <a:t>(</a:t>
            </a:r>
            <a:r>
              <a:rPr lang="en-US" sz="1200" baseline="-25000" dirty="0" smtClean="0"/>
              <a:t>16</a:t>
            </a:r>
            <a:r>
              <a:rPr lang="ru-RU" sz="1200" baseline="-25000" dirty="0" smtClean="0"/>
              <a:t>)</a:t>
            </a:r>
            <a:r>
              <a:rPr lang="ru-RU" sz="1200" dirty="0" smtClean="0"/>
              <a:t>=1</a:t>
            </a:r>
            <a:r>
              <a:rPr lang="en-US" sz="1200" dirty="0" smtClean="0"/>
              <a:t>5</a:t>
            </a:r>
            <a:r>
              <a:rPr lang="ru-RU" sz="1200" dirty="0" smtClean="0"/>
              <a:t>·</a:t>
            </a:r>
            <a:r>
              <a:rPr lang="en-US" sz="1200" dirty="0" smtClean="0"/>
              <a:t>16</a:t>
            </a:r>
            <a:r>
              <a:rPr lang="en-US" sz="1200" baseline="30000" dirty="0" smtClean="0"/>
              <a:t>3</a:t>
            </a:r>
            <a:r>
              <a:rPr lang="ru-RU" sz="1200" dirty="0" smtClean="0"/>
              <a:t>+1</a:t>
            </a:r>
            <a:r>
              <a:rPr lang="en-US" sz="1200" dirty="0" smtClean="0"/>
              <a:t>3</a:t>
            </a:r>
            <a:r>
              <a:rPr lang="ru-RU" sz="1200" dirty="0" smtClean="0"/>
              <a:t>·</a:t>
            </a:r>
            <a:r>
              <a:rPr lang="en-US" sz="1200" dirty="0" smtClean="0"/>
              <a:t>16</a:t>
            </a:r>
            <a:r>
              <a:rPr lang="en-US" sz="1200" baseline="30000" dirty="0" smtClean="0"/>
              <a:t>2</a:t>
            </a:r>
            <a:r>
              <a:rPr lang="ru-RU" sz="1200" dirty="0" smtClean="0"/>
              <a:t>+1</a:t>
            </a:r>
            <a:r>
              <a:rPr lang="en-US" sz="1200" dirty="0" smtClean="0"/>
              <a:t>0</a:t>
            </a:r>
            <a:r>
              <a:rPr lang="ru-RU" sz="1200" dirty="0" smtClean="0"/>
              <a:t>·</a:t>
            </a:r>
            <a:r>
              <a:rPr lang="en-US" sz="1200" dirty="0" smtClean="0"/>
              <a:t>16</a:t>
            </a:r>
            <a:r>
              <a:rPr lang="en-US" sz="1200" baseline="30000" dirty="0" smtClean="0"/>
              <a:t>1</a:t>
            </a:r>
            <a:r>
              <a:rPr lang="ru-RU" sz="1200" dirty="0" smtClean="0"/>
              <a:t>+</a:t>
            </a:r>
            <a:r>
              <a:rPr lang="en-US" sz="1200" dirty="0" smtClean="0"/>
              <a:t>1</a:t>
            </a:r>
            <a:r>
              <a:rPr lang="ru-RU" sz="1200" dirty="0" smtClean="0"/>
              <a:t>·</a:t>
            </a:r>
            <a:r>
              <a:rPr lang="en-US" sz="1200" dirty="0" smtClean="0"/>
              <a:t>16</a:t>
            </a:r>
            <a:r>
              <a:rPr lang="en-US" sz="1200" baseline="30000" dirty="0" smtClean="0"/>
              <a:t>0</a:t>
            </a:r>
            <a:r>
              <a:rPr lang="ru-RU" sz="1200" dirty="0" smtClean="0"/>
              <a:t>=</a:t>
            </a:r>
            <a:r>
              <a:rPr lang="en-US" sz="1200" dirty="0" smtClean="0"/>
              <a:t>64929</a:t>
            </a:r>
            <a:r>
              <a:rPr lang="ru-RU" sz="1200" baseline="-25000" dirty="0" smtClean="0"/>
              <a:t>(10)</a:t>
            </a:r>
            <a:endParaRPr lang="ru-RU" sz="1200" baseline="-25000" dirty="0"/>
          </a:p>
        </p:txBody>
      </p:sp>
      <p:sp>
        <p:nvSpPr>
          <p:cNvPr id="17" name="TextBox 16"/>
          <p:cNvSpPr txBox="1"/>
          <p:nvPr/>
        </p:nvSpPr>
        <p:spPr>
          <a:xfrm>
            <a:off x="899592" y="2204864"/>
            <a:ext cx="4729683" cy="276999"/>
          </a:xfrm>
          <a:prstGeom prst="rect">
            <a:avLst/>
          </a:prstGeom>
          <a:noFill/>
        </p:spPr>
        <p:txBody>
          <a:bodyPr wrap="square" rtlCol="0">
            <a:spAutoFit/>
          </a:bodyPr>
          <a:lstStyle/>
          <a:p>
            <a:r>
              <a:rPr lang="ru-RU" sz="1200" b="1" u="sng" dirty="0"/>
              <a:t>Пример:</a:t>
            </a:r>
            <a:r>
              <a:rPr lang="ru-RU" sz="1200" b="1" dirty="0"/>
              <a:t> </a:t>
            </a:r>
            <a:r>
              <a:rPr lang="en-US" sz="1200" dirty="0" smtClean="0"/>
              <a:t>001001011</a:t>
            </a:r>
            <a:r>
              <a:rPr lang="en-US" sz="1200" baseline="-25000" dirty="0" smtClean="0"/>
              <a:t>(2) </a:t>
            </a:r>
            <a:r>
              <a:rPr lang="en-US" sz="1200" dirty="0" smtClean="0"/>
              <a:t>= 001 001 011</a:t>
            </a:r>
            <a:r>
              <a:rPr lang="en-US" sz="1200" baseline="-25000" dirty="0" smtClean="0"/>
              <a:t>(2)</a:t>
            </a:r>
            <a:r>
              <a:rPr lang="en-US" sz="1200" dirty="0" smtClean="0"/>
              <a:t>=113</a:t>
            </a:r>
            <a:r>
              <a:rPr lang="en-US" sz="1200" baseline="-25000" dirty="0" smtClean="0"/>
              <a:t>(8)</a:t>
            </a:r>
            <a:endParaRPr lang="ru-RU" sz="1200" baseline="-25000" dirty="0"/>
          </a:p>
        </p:txBody>
      </p:sp>
      <p:sp>
        <p:nvSpPr>
          <p:cNvPr id="37" name="TextBox 36"/>
          <p:cNvSpPr txBox="1"/>
          <p:nvPr/>
        </p:nvSpPr>
        <p:spPr>
          <a:xfrm>
            <a:off x="899592" y="2492896"/>
            <a:ext cx="4729683" cy="276999"/>
          </a:xfrm>
          <a:prstGeom prst="rect">
            <a:avLst/>
          </a:prstGeom>
          <a:noFill/>
        </p:spPr>
        <p:txBody>
          <a:bodyPr wrap="square" rtlCol="0">
            <a:spAutoFit/>
          </a:bodyPr>
          <a:lstStyle/>
          <a:p>
            <a:r>
              <a:rPr lang="ru-RU" sz="1200" b="1" u="sng" dirty="0"/>
              <a:t>Пример:</a:t>
            </a:r>
            <a:r>
              <a:rPr lang="ru-RU" sz="1200" b="1" dirty="0"/>
              <a:t> </a:t>
            </a:r>
            <a:r>
              <a:rPr lang="en-US" sz="1200" dirty="0" smtClean="0"/>
              <a:t>001011100011</a:t>
            </a:r>
            <a:r>
              <a:rPr lang="en-US" sz="1200" baseline="-25000" dirty="0" smtClean="0"/>
              <a:t>(2) </a:t>
            </a:r>
            <a:r>
              <a:rPr lang="en-US" sz="1200" dirty="0" smtClean="0"/>
              <a:t>=</a:t>
            </a:r>
            <a:r>
              <a:rPr lang="en-US" sz="1200" dirty="0"/>
              <a:t> 0010 1110 0011</a:t>
            </a:r>
            <a:r>
              <a:rPr lang="en-US" sz="1200" baseline="-25000" dirty="0"/>
              <a:t>(2)</a:t>
            </a:r>
            <a:r>
              <a:rPr lang="en-US" sz="1200" dirty="0" smtClean="0"/>
              <a:t> = 2E3</a:t>
            </a:r>
            <a:r>
              <a:rPr lang="en-US" sz="1200" baseline="-25000" dirty="0" smtClean="0"/>
              <a:t>(16)</a:t>
            </a:r>
            <a:endParaRPr lang="ru-RU" sz="1200" baseline="-25000" dirty="0"/>
          </a:p>
        </p:txBody>
      </p:sp>
      <p:sp>
        <p:nvSpPr>
          <p:cNvPr id="18" name="Прямоугольник 17"/>
          <p:cNvSpPr/>
          <p:nvPr/>
        </p:nvSpPr>
        <p:spPr>
          <a:xfrm>
            <a:off x="899592" y="2780928"/>
            <a:ext cx="2195537" cy="276999"/>
          </a:xfrm>
          <a:prstGeom prst="rect">
            <a:avLst/>
          </a:prstGeom>
        </p:spPr>
        <p:txBody>
          <a:bodyPr wrap="none">
            <a:spAutoFit/>
          </a:bodyPr>
          <a:lstStyle/>
          <a:p>
            <a:r>
              <a:rPr lang="ru-RU" sz="1200" b="1" u="sng" dirty="0"/>
              <a:t>Пример:</a:t>
            </a:r>
            <a:r>
              <a:rPr lang="ru-RU" sz="1200" b="1" dirty="0"/>
              <a:t> </a:t>
            </a:r>
            <a:r>
              <a:rPr lang="en-US" sz="1200" dirty="0" smtClean="0"/>
              <a:t>531</a:t>
            </a:r>
            <a:r>
              <a:rPr lang="en-US" sz="1200" baseline="-25000" dirty="0" smtClean="0"/>
              <a:t>(8) </a:t>
            </a:r>
            <a:r>
              <a:rPr lang="en-US" sz="1200" dirty="0" smtClean="0"/>
              <a:t>=101 011 001</a:t>
            </a:r>
            <a:r>
              <a:rPr lang="en-US" sz="1200" baseline="-25000" dirty="0" smtClean="0"/>
              <a:t>(2</a:t>
            </a:r>
            <a:r>
              <a:rPr lang="en-US" sz="1200" baseline="-25000" dirty="0"/>
              <a:t>) </a:t>
            </a:r>
            <a:endParaRPr lang="ru-RU" sz="1200" dirty="0"/>
          </a:p>
        </p:txBody>
      </p:sp>
      <p:sp>
        <p:nvSpPr>
          <p:cNvPr id="19" name="Прямоугольник 18"/>
          <p:cNvSpPr/>
          <p:nvPr/>
        </p:nvSpPr>
        <p:spPr>
          <a:xfrm>
            <a:off x="899592" y="3121223"/>
            <a:ext cx="2508635" cy="276999"/>
          </a:xfrm>
          <a:prstGeom prst="rect">
            <a:avLst/>
          </a:prstGeom>
        </p:spPr>
        <p:txBody>
          <a:bodyPr wrap="none">
            <a:spAutoFit/>
          </a:bodyPr>
          <a:lstStyle/>
          <a:p>
            <a:r>
              <a:rPr lang="ru-RU" sz="1200" b="1" u="sng" dirty="0"/>
              <a:t>Пример:</a:t>
            </a:r>
            <a:r>
              <a:rPr lang="ru-RU" sz="1200" b="1" dirty="0"/>
              <a:t> </a:t>
            </a:r>
            <a:r>
              <a:rPr lang="en-US" sz="1200" dirty="0" smtClean="0"/>
              <a:t>EE8</a:t>
            </a:r>
            <a:r>
              <a:rPr lang="en-US" sz="1200" baseline="-25000" dirty="0" smtClean="0"/>
              <a:t>(16)</a:t>
            </a:r>
            <a:r>
              <a:rPr lang="en-US" sz="1200" dirty="0" smtClean="0"/>
              <a:t>= 1110 1110 1000</a:t>
            </a:r>
            <a:r>
              <a:rPr lang="en-US" sz="1200" baseline="-25000" dirty="0" smtClean="0"/>
              <a:t>(2</a:t>
            </a:r>
            <a:r>
              <a:rPr lang="en-US" sz="1200" baseline="-25000" dirty="0"/>
              <a:t>) </a:t>
            </a:r>
            <a:endParaRPr lang="ru-RU" sz="1200" dirty="0"/>
          </a:p>
        </p:txBody>
      </p:sp>
      <p:sp>
        <p:nvSpPr>
          <p:cNvPr id="40" name="Прямоугольник 39"/>
          <p:cNvSpPr/>
          <p:nvPr/>
        </p:nvSpPr>
        <p:spPr>
          <a:xfrm>
            <a:off x="899592" y="3429000"/>
            <a:ext cx="4376454" cy="276999"/>
          </a:xfrm>
          <a:prstGeom prst="rect">
            <a:avLst/>
          </a:prstGeom>
        </p:spPr>
        <p:txBody>
          <a:bodyPr wrap="none">
            <a:spAutoFit/>
          </a:bodyPr>
          <a:lstStyle/>
          <a:p>
            <a:r>
              <a:rPr lang="ru-RU" sz="1200" b="1" u="sng" dirty="0"/>
              <a:t>Пример:</a:t>
            </a:r>
            <a:r>
              <a:rPr lang="ru-RU" sz="1200" b="1" dirty="0"/>
              <a:t> </a:t>
            </a:r>
            <a:r>
              <a:rPr lang="en-US" sz="1200" dirty="0" smtClean="0"/>
              <a:t>FEA</a:t>
            </a:r>
            <a:r>
              <a:rPr lang="en-US" sz="1200" baseline="-25000" dirty="0" smtClean="0"/>
              <a:t>(16)</a:t>
            </a:r>
            <a:r>
              <a:rPr lang="en-US" sz="1200" dirty="0" smtClean="0"/>
              <a:t>= 1111 1110 1010</a:t>
            </a:r>
            <a:r>
              <a:rPr lang="en-US" sz="1200" baseline="-25000" dirty="0" smtClean="0"/>
              <a:t>(2</a:t>
            </a:r>
            <a:r>
              <a:rPr lang="en-US" sz="1200" baseline="-25000" dirty="0"/>
              <a:t>) </a:t>
            </a:r>
            <a:r>
              <a:rPr lang="en-US" sz="1200" dirty="0" smtClean="0"/>
              <a:t>= 111 111 101 010</a:t>
            </a:r>
            <a:r>
              <a:rPr lang="en-US" sz="1200" baseline="-25000" dirty="0" smtClean="0"/>
              <a:t>(2)</a:t>
            </a:r>
            <a:r>
              <a:rPr lang="en-US" sz="1200" dirty="0" smtClean="0"/>
              <a:t> </a:t>
            </a:r>
            <a:r>
              <a:rPr lang="en-US" sz="1200" dirty="0"/>
              <a:t>= </a:t>
            </a:r>
            <a:r>
              <a:rPr lang="en-US" sz="1200" dirty="0" smtClean="0"/>
              <a:t>7752</a:t>
            </a:r>
            <a:r>
              <a:rPr lang="en-US" sz="1200" baseline="-25000" dirty="0" smtClean="0"/>
              <a:t>(8)</a:t>
            </a:r>
            <a:endParaRPr lang="ru-RU" sz="1200" dirty="0"/>
          </a:p>
        </p:txBody>
      </p:sp>
      <p:sp>
        <p:nvSpPr>
          <p:cNvPr id="41" name="Прямоугольник 40"/>
          <p:cNvSpPr/>
          <p:nvPr/>
        </p:nvSpPr>
        <p:spPr>
          <a:xfrm>
            <a:off x="899592" y="3717032"/>
            <a:ext cx="4394473" cy="276999"/>
          </a:xfrm>
          <a:prstGeom prst="rect">
            <a:avLst/>
          </a:prstGeom>
        </p:spPr>
        <p:txBody>
          <a:bodyPr wrap="none">
            <a:spAutoFit/>
          </a:bodyPr>
          <a:lstStyle/>
          <a:p>
            <a:r>
              <a:rPr lang="ru-RU" sz="1200" b="1" u="sng" dirty="0"/>
              <a:t>Пример:</a:t>
            </a:r>
            <a:r>
              <a:rPr lang="ru-RU" sz="1200" b="1" dirty="0"/>
              <a:t> </a:t>
            </a:r>
            <a:r>
              <a:rPr lang="en-US" sz="1200" dirty="0" smtClean="0"/>
              <a:t>6635</a:t>
            </a:r>
            <a:r>
              <a:rPr lang="en-US" sz="1200" baseline="-25000" dirty="0" smtClean="0"/>
              <a:t>(8)</a:t>
            </a:r>
            <a:r>
              <a:rPr lang="en-US" sz="1200" dirty="0" smtClean="0"/>
              <a:t>= 110 110 011 101</a:t>
            </a:r>
            <a:r>
              <a:rPr lang="en-US" sz="1200" baseline="-25000" dirty="0" smtClean="0"/>
              <a:t>(2</a:t>
            </a:r>
            <a:r>
              <a:rPr lang="en-US" sz="1200" baseline="-25000" dirty="0"/>
              <a:t>) </a:t>
            </a:r>
            <a:r>
              <a:rPr lang="en-US" sz="1200" dirty="0" smtClean="0"/>
              <a:t>= 1101 1001 1101</a:t>
            </a:r>
            <a:r>
              <a:rPr lang="en-US" sz="1200" baseline="-25000" dirty="0" smtClean="0"/>
              <a:t>(2</a:t>
            </a:r>
            <a:r>
              <a:rPr lang="en-US" sz="1200" baseline="-25000" dirty="0"/>
              <a:t>) </a:t>
            </a:r>
            <a:r>
              <a:rPr lang="en-US" sz="1200" dirty="0" smtClean="0"/>
              <a:t>= D9D</a:t>
            </a:r>
            <a:r>
              <a:rPr lang="en-US" sz="1200" baseline="-25000" dirty="0" smtClean="0"/>
              <a:t>(16)</a:t>
            </a:r>
            <a:endParaRPr lang="ru-RU" sz="1200" dirty="0"/>
          </a:p>
        </p:txBody>
      </p:sp>
      <p:sp>
        <p:nvSpPr>
          <p:cNvPr id="5" name="TextBox 4"/>
          <p:cNvSpPr txBox="1"/>
          <p:nvPr/>
        </p:nvSpPr>
        <p:spPr>
          <a:xfrm>
            <a:off x="4355976" y="5519007"/>
            <a:ext cx="1092671" cy="276999"/>
          </a:xfrm>
          <a:prstGeom prst="rect">
            <a:avLst/>
          </a:prstGeom>
          <a:noFill/>
        </p:spPr>
        <p:txBody>
          <a:bodyPr wrap="none" rtlCol="0">
            <a:spAutoFit/>
          </a:bodyPr>
          <a:lstStyle/>
          <a:p>
            <a:r>
              <a:rPr lang="ru-RU" sz="1200" dirty="0" smtClean="0"/>
              <a:t>22</a:t>
            </a:r>
            <a:r>
              <a:rPr lang="ru-RU" sz="1200" baseline="-25000" dirty="0" smtClean="0"/>
              <a:t>(10)</a:t>
            </a:r>
            <a:r>
              <a:rPr lang="ru-RU" sz="1200" dirty="0" smtClean="0"/>
              <a:t>=10110</a:t>
            </a:r>
            <a:r>
              <a:rPr lang="ru-RU" sz="1200" baseline="-25000" dirty="0" smtClean="0"/>
              <a:t>(2)</a:t>
            </a:r>
            <a:endParaRPr lang="ru-RU" sz="1200" baseline="-25000" dirty="0"/>
          </a:p>
        </p:txBody>
      </p:sp>
      <p:sp>
        <p:nvSpPr>
          <p:cNvPr id="24" name="TextBox 23"/>
          <p:cNvSpPr txBox="1"/>
          <p:nvPr/>
        </p:nvSpPr>
        <p:spPr>
          <a:xfrm>
            <a:off x="5652120" y="5528265"/>
            <a:ext cx="1296143" cy="276999"/>
          </a:xfrm>
          <a:prstGeom prst="rect">
            <a:avLst/>
          </a:prstGeom>
          <a:noFill/>
        </p:spPr>
        <p:txBody>
          <a:bodyPr wrap="square" rtlCol="0">
            <a:spAutoFit/>
          </a:bodyPr>
          <a:lstStyle/>
          <a:p>
            <a:r>
              <a:rPr lang="ru-RU" sz="1200" dirty="0" smtClean="0"/>
              <a:t>571</a:t>
            </a:r>
            <a:r>
              <a:rPr lang="ru-RU" sz="1200" baseline="-25000" dirty="0" smtClean="0"/>
              <a:t>(10)</a:t>
            </a:r>
            <a:r>
              <a:rPr lang="ru-RU" sz="1200" dirty="0" smtClean="0"/>
              <a:t>=1073</a:t>
            </a:r>
            <a:r>
              <a:rPr lang="ru-RU" sz="1200" baseline="-25000" dirty="0" smtClean="0"/>
              <a:t>(8)</a:t>
            </a:r>
            <a:endParaRPr lang="ru-RU" sz="1200" baseline="-25000" dirty="0"/>
          </a:p>
        </p:txBody>
      </p:sp>
      <p:sp>
        <p:nvSpPr>
          <p:cNvPr id="25" name="TextBox 24"/>
          <p:cNvSpPr txBox="1"/>
          <p:nvPr/>
        </p:nvSpPr>
        <p:spPr>
          <a:xfrm>
            <a:off x="6804248" y="5508612"/>
            <a:ext cx="1285929" cy="276999"/>
          </a:xfrm>
          <a:prstGeom prst="rect">
            <a:avLst/>
          </a:prstGeom>
          <a:noFill/>
        </p:spPr>
        <p:txBody>
          <a:bodyPr wrap="none" rtlCol="0">
            <a:spAutoFit/>
          </a:bodyPr>
          <a:lstStyle/>
          <a:p>
            <a:r>
              <a:rPr lang="ru-RU" sz="1200" dirty="0" smtClean="0"/>
              <a:t>7467</a:t>
            </a:r>
            <a:r>
              <a:rPr lang="ru-RU" sz="1200" baseline="-25000" dirty="0" smtClean="0"/>
              <a:t>(10)</a:t>
            </a:r>
            <a:r>
              <a:rPr lang="ru-RU" sz="1200" dirty="0" smtClean="0"/>
              <a:t>=1</a:t>
            </a:r>
            <a:r>
              <a:rPr lang="en-US" sz="1200" dirty="0" smtClean="0"/>
              <a:t>D2B</a:t>
            </a:r>
            <a:r>
              <a:rPr lang="ru-RU" sz="1200" baseline="-25000" dirty="0" smtClean="0"/>
              <a:t>(</a:t>
            </a:r>
            <a:r>
              <a:rPr lang="en-US" sz="1200" baseline="-25000" dirty="0" smtClean="0"/>
              <a:t>16</a:t>
            </a:r>
            <a:r>
              <a:rPr lang="ru-RU" sz="1200" baseline="-25000" dirty="0" smtClean="0"/>
              <a:t>)</a:t>
            </a:r>
            <a:endParaRPr lang="ru-RU" sz="1200" baseline="-25000" dirty="0"/>
          </a:p>
        </p:txBody>
      </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84511079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27584" y="908720"/>
            <a:ext cx="4400435"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Представление отрицательных чисел</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2" name="Прямоугольник 1"/>
          <p:cNvSpPr/>
          <p:nvPr/>
        </p:nvSpPr>
        <p:spPr>
          <a:xfrm>
            <a:off x="827584" y="1268760"/>
            <a:ext cx="1851791" cy="369332"/>
          </a:xfrm>
          <a:prstGeom prst="rect">
            <a:avLst/>
          </a:prstGeom>
        </p:spPr>
        <p:txBody>
          <a:bodyPr wrap="square">
            <a:spAutoFit/>
          </a:bodyPr>
          <a:lstStyle/>
          <a:p>
            <a:pPr marL="285750" indent="-285750">
              <a:buFont typeface="Wingdings" pitchFamily="2" charset="2"/>
              <a:buChar char="ü"/>
            </a:pPr>
            <a:r>
              <a:rPr lang="ru-RU" b="1" dirty="0"/>
              <a:t>Прямой код </a:t>
            </a:r>
          </a:p>
        </p:txBody>
      </p:sp>
      <p:sp>
        <p:nvSpPr>
          <p:cNvPr id="3" name="Прямоугольник 2"/>
          <p:cNvSpPr/>
          <p:nvPr/>
        </p:nvSpPr>
        <p:spPr>
          <a:xfrm>
            <a:off x="827584" y="1556792"/>
            <a:ext cx="7488832" cy="738664"/>
          </a:xfrm>
          <a:prstGeom prst="rect">
            <a:avLst/>
          </a:prstGeom>
        </p:spPr>
        <p:txBody>
          <a:bodyPr wrap="square">
            <a:spAutoFit/>
          </a:bodyPr>
          <a:lstStyle/>
          <a:p>
            <a:pPr algn="just"/>
            <a:r>
              <a:rPr lang="ru-RU" sz="1400" b="1" dirty="0"/>
              <a:t>Прямой код </a:t>
            </a:r>
            <a:r>
              <a:rPr lang="ru-RU" sz="1400" dirty="0"/>
              <a:t>– это представление числа в двоичной системе счисления, при котором первый (старший) разряд отводится под знак числа. Если число положительное, то в левый разряд записывается 0; если число отрицательное, то в левый разряд записывается 1.</a:t>
            </a:r>
          </a:p>
        </p:txBody>
      </p:sp>
      <p:sp>
        <p:nvSpPr>
          <p:cNvPr id="9" name="Прямоугольник 8"/>
          <p:cNvSpPr/>
          <p:nvPr/>
        </p:nvSpPr>
        <p:spPr>
          <a:xfrm>
            <a:off x="827584" y="3068960"/>
            <a:ext cx="7632848" cy="646331"/>
          </a:xfrm>
          <a:prstGeom prst="rect">
            <a:avLst/>
          </a:prstGeom>
          <a:ln w="0">
            <a:solidFill>
              <a:schemeClr val="tx1"/>
            </a:solidFill>
            <a:prstDash val="dash"/>
          </a:ln>
        </p:spPr>
        <p:txBody>
          <a:bodyPr wrap="square">
            <a:spAutoFit/>
          </a:bodyPr>
          <a:lstStyle/>
          <a:p>
            <a:r>
              <a:rPr lang="ru-RU" sz="1200" b="1" dirty="0" smtClean="0"/>
              <a:t>Пример:</a:t>
            </a:r>
          </a:p>
          <a:p>
            <a:r>
              <a:rPr lang="ru-RU" sz="1200" b="1" dirty="0" smtClean="0"/>
              <a:t>0</a:t>
            </a:r>
            <a:r>
              <a:rPr lang="ru-RU" sz="1200" dirty="0" smtClean="0"/>
              <a:t>00001010 - </a:t>
            </a:r>
            <a:r>
              <a:rPr lang="ru-RU" sz="1200" dirty="0"/>
              <a:t>положительное </a:t>
            </a:r>
            <a:r>
              <a:rPr lang="ru-RU" sz="1200" dirty="0" smtClean="0"/>
              <a:t>число (10)</a:t>
            </a:r>
            <a:endParaRPr lang="ru-RU" sz="1200" dirty="0"/>
          </a:p>
          <a:p>
            <a:r>
              <a:rPr lang="ru-RU" sz="1200" b="1" dirty="0" smtClean="0"/>
              <a:t>1</a:t>
            </a:r>
            <a:r>
              <a:rPr lang="ru-RU" sz="1200" dirty="0" smtClean="0"/>
              <a:t>00001010 - </a:t>
            </a:r>
            <a:r>
              <a:rPr lang="ru-RU" sz="1200" dirty="0"/>
              <a:t>отрицательное </a:t>
            </a:r>
            <a:r>
              <a:rPr lang="ru-RU" sz="1200" dirty="0" smtClean="0"/>
              <a:t>число (-10)</a:t>
            </a:r>
            <a:endParaRPr lang="ru-RU" sz="1200" dirty="0"/>
          </a:p>
        </p:txBody>
      </p:sp>
      <p:sp>
        <p:nvSpPr>
          <p:cNvPr id="12" name="Прямоугольник 11"/>
          <p:cNvSpPr/>
          <p:nvPr/>
        </p:nvSpPr>
        <p:spPr>
          <a:xfrm>
            <a:off x="827585" y="3842464"/>
            <a:ext cx="7632848" cy="2308324"/>
          </a:xfrm>
          <a:prstGeom prst="rect">
            <a:avLst/>
          </a:prstGeom>
          <a:ln w="0">
            <a:solidFill>
              <a:schemeClr val="tx1"/>
            </a:solidFill>
            <a:prstDash val="dash"/>
          </a:ln>
        </p:spPr>
        <p:txBody>
          <a:bodyPr wrap="square">
            <a:spAutoFit/>
          </a:bodyPr>
          <a:lstStyle/>
          <a:p>
            <a:r>
              <a:rPr lang="ru-RU" sz="1200" b="1" dirty="0"/>
              <a:t>Операция сложения положительного числа и отрицательного числа, представленного в прямом коде</a:t>
            </a:r>
          </a:p>
          <a:p>
            <a:r>
              <a:rPr lang="ru-RU" sz="1200" dirty="0"/>
              <a:t>Прямой код числа 5: </a:t>
            </a:r>
            <a:r>
              <a:rPr lang="ru-RU" sz="1200" dirty="0" smtClean="0"/>
              <a:t> 0000 </a:t>
            </a:r>
            <a:r>
              <a:rPr lang="ru-RU" sz="1200" dirty="0"/>
              <a:t>0101</a:t>
            </a:r>
            <a:br>
              <a:rPr lang="ru-RU" sz="1200" dirty="0"/>
            </a:br>
            <a:r>
              <a:rPr lang="ru-RU" sz="1200" dirty="0"/>
              <a:t>Прямой код числа -7: </a:t>
            </a:r>
            <a:r>
              <a:rPr lang="ru-RU" sz="1200" dirty="0" smtClean="0"/>
              <a:t>1000 </a:t>
            </a:r>
            <a:r>
              <a:rPr lang="ru-RU" sz="1200" dirty="0"/>
              <a:t>0111</a:t>
            </a:r>
          </a:p>
          <a:p>
            <a:r>
              <a:rPr lang="ru-RU" sz="1200" dirty="0"/>
              <a:t>Два исходных числа сравниваются. В разряд знака результата записывается знак большего исходного числа.</a:t>
            </a:r>
          </a:p>
          <a:p>
            <a:pPr algn="just"/>
            <a:r>
              <a:rPr lang="ru-RU" sz="1200" dirty="0"/>
              <a:t>Если числа имеют разные знаки, то вместо операции сложения используется операция вычитания из большего по модулю значения меньшего. При этом первый (знаковый) разряд в операции не участвует</a:t>
            </a:r>
            <a:r>
              <a:rPr lang="ru-RU" sz="1200" dirty="0" smtClean="0"/>
              <a:t>.</a:t>
            </a:r>
          </a:p>
          <a:p>
            <a:pPr algn="just"/>
            <a:r>
              <a:rPr lang="ru-RU" sz="1200" dirty="0" smtClean="0"/>
              <a:t>	_ 000 </a:t>
            </a:r>
            <a:r>
              <a:rPr lang="ru-RU" sz="1200" dirty="0"/>
              <a:t>0111 </a:t>
            </a:r>
            <a:endParaRPr lang="ru-RU" sz="1200" dirty="0" smtClean="0"/>
          </a:p>
          <a:p>
            <a:r>
              <a:rPr lang="ru-RU" sz="1200" dirty="0" smtClean="0"/>
              <a:t>	   000 </a:t>
            </a:r>
            <a:r>
              <a:rPr lang="ru-RU" sz="1200" dirty="0"/>
              <a:t>0101 </a:t>
            </a:r>
            <a:endParaRPr lang="ru-RU" sz="1200" dirty="0" smtClean="0"/>
          </a:p>
          <a:p>
            <a:r>
              <a:rPr lang="ru-RU" sz="1200" dirty="0"/>
              <a:t>	</a:t>
            </a:r>
            <a:r>
              <a:rPr lang="ru-RU" sz="1200" dirty="0" smtClean="0"/>
              <a:t>------------- </a:t>
            </a:r>
          </a:p>
          <a:p>
            <a:r>
              <a:rPr lang="ru-RU" sz="1200" dirty="0"/>
              <a:t>	</a:t>
            </a:r>
            <a:r>
              <a:rPr lang="ru-RU" sz="1200" dirty="0" smtClean="0"/>
              <a:t>   000 </a:t>
            </a:r>
            <a:r>
              <a:rPr lang="ru-RU" sz="1200" dirty="0"/>
              <a:t>0010 </a:t>
            </a:r>
          </a:p>
          <a:p>
            <a:r>
              <a:rPr lang="ru-RU" sz="1200" dirty="0"/>
              <a:t>После выполнения операции учитывается первый разряд. </a:t>
            </a:r>
            <a:endParaRPr lang="ru-RU" sz="1200" dirty="0" smtClean="0"/>
          </a:p>
          <a:p>
            <a:r>
              <a:rPr lang="ru-RU" sz="1200" b="1" dirty="0" smtClean="0"/>
              <a:t>Ответ</a:t>
            </a:r>
            <a:r>
              <a:rPr lang="ru-RU" sz="1200" dirty="0" smtClean="0"/>
              <a:t>: Результат </a:t>
            </a:r>
            <a:r>
              <a:rPr lang="ru-RU" sz="1200" dirty="0"/>
              <a:t>операции </a:t>
            </a:r>
            <a:r>
              <a:rPr lang="ru-RU" sz="1200" dirty="0" smtClean="0"/>
              <a:t>1000 </a:t>
            </a:r>
            <a:r>
              <a:rPr lang="ru-RU" sz="1200" dirty="0"/>
              <a:t>0010, или </a:t>
            </a:r>
            <a:r>
              <a:rPr lang="ru-RU" sz="1200" dirty="0" smtClean="0"/>
              <a:t>(-2</a:t>
            </a:r>
            <a:r>
              <a:rPr lang="ru-RU" sz="1200" baseline="-25000" dirty="0" smtClean="0"/>
              <a:t>10</a:t>
            </a:r>
            <a:r>
              <a:rPr lang="ru-RU" sz="1200" dirty="0" smtClean="0"/>
              <a:t>).</a:t>
            </a:r>
            <a:endParaRPr lang="ru-RU" sz="12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576388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27584" y="908720"/>
            <a:ext cx="4400435"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Представление отрицательных чисел</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5" name="Прямоугольник 4"/>
          <p:cNvSpPr/>
          <p:nvPr/>
        </p:nvSpPr>
        <p:spPr>
          <a:xfrm>
            <a:off x="827584" y="1196752"/>
            <a:ext cx="7704856" cy="369332"/>
          </a:xfrm>
          <a:prstGeom prst="rect">
            <a:avLst/>
          </a:prstGeom>
        </p:spPr>
        <p:txBody>
          <a:bodyPr wrap="square">
            <a:spAutoFit/>
          </a:bodyPr>
          <a:lstStyle/>
          <a:p>
            <a:pPr marL="285750" indent="-285750">
              <a:buFont typeface="Wingdings" pitchFamily="2" charset="2"/>
              <a:buChar char="ü"/>
            </a:pPr>
            <a:r>
              <a:rPr lang="ru-RU" b="1" dirty="0"/>
              <a:t>Дополнительный </a:t>
            </a:r>
            <a:r>
              <a:rPr lang="ru-RU" b="1" dirty="0" smtClean="0"/>
              <a:t>код</a:t>
            </a:r>
            <a:r>
              <a:rPr lang="en-US" b="1" dirty="0" smtClean="0"/>
              <a:t> (</a:t>
            </a:r>
            <a:r>
              <a:rPr lang="ru-RU" b="1" dirty="0" smtClean="0"/>
              <a:t>дополнение до двух</a:t>
            </a:r>
            <a:r>
              <a:rPr lang="en-US" b="1" dirty="0" smtClean="0"/>
              <a:t>)</a:t>
            </a:r>
            <a:endParaRPr lang="ru-RU" b="1" dirty="0"/>
          </a:p>
        </p:txBody>
      </p:sp>
      <p:sp>
        <p:nvSpPr>
          <p:cNvPr id="8" name="Прямоугольник 7"/>
          <p:cNvSpPr/>
          <p:nvPr/>
        </p:nvSpPr>
        <p:spPr>
          <a:xfrm>
            <a:off x="827584" y="1412776"/>
            <a:ext cx="7632848" cy="954107"/>
          </a:xfrm>
          <a:prstGeom prst="rect">
            <a:avLst/>
          </a:prstGeom>
        </p:spPr>
        <p:txBody>
          <a:bodyPr wrap="square">
            <a:spAutoFit/>
          </a:bodyPr>
          <a:lstStyle/>
          <a:p>
            <a:pPr algn="just"/>
            <a:r>
              <a:rPr lang="ru-RU" sz="1400" dirty="0"/>
              <a:t>В </a:t>
            </a:r>
            <a:r>
              <a:rPr lang="ru-RU" sz="1400" b="1" dirty="0"/>
              <a:t>дополнительном коде</a:t>
            </a:r>
            <a:r>
              <a:rPr lang="ru-RU" sz="1400" dirty="0"/>
              <a:t>, также как и прямом, первый разряд отводится для представления знака числа. </a:t>
            </a:r>
            <a:r>
              <a:rPr lang="ru-RU" sz="1400" dirty="0" smtClean="0"/>
              <a:t>Поэтому</a:t>
            </a:r>
            <a:r>
              <a:rPr lang="ru-RU" sz="1400" dirty="0"/>
              <a:t>, если в </a:t>
            </a:r>
            <a:r>
              <a:rPr lang="ru-RU" sz="1400" dirty="0" smtClean="0"/>
              <a:t>старшем разряде </a:t>
            </a:r>
            <a:r>
              <a:rPr lang="ru-RU" sz="1400" dirty="0"/>
              <a:t>находится 1, то мы </a:t>
            </a:r>
            <a:r>
              <a:rPr lang="ru-RU" sz="1400" u="sng" dirty="0"/>
              <a:t>имеем </a:t>
            </a:r>
            <a:r>
              <a:rPr lang="ru-RU" sz="1400" u="sng" dirty="0" smtClean="0"/>
              <a:t>дело</a:t>
            </a:r>
            <a:r>
              <a:rPr lang="ru-RU" sz="1400" dirty="0" smtClean="0"/>
              <a:t> </a:t>
            </a:r>
            <a:r>
              <a:rPr lang="ru-RU" sz="1400" dirty="0"/>
              <a:t>с отрицательным числом</a:t>
            </a:r>
            <a:r>
              <a:rPr lang="ru-RU" sz="1400" dirty="0" smtClean="0"/>
              <a:t>.</a:t>
            </a:r>
          </a:p>
          <a:p>
            <a:pPr algn="just"/>
            <a:r>
              <a:rPr lang="ru-RU" sz="1400" dirty="0" smtClean="0"/>
              <a:t>Для получения числа, записанного в дополнительном коде, необходимо: </a:t>
            </a:r>
            <a:r>
              <a:rPr lang="ru-RU" sz="1400" i="1" dirty="0" smtClean="0"/>
              <a:t>все разряды </a:t>
            </a:r>
            <a:r>
              <a:rPr lang="ru-RU" sz="1400" i="1" dirty="0"/>
              <a:t>числа в дополнительном коде </a:t>
            </a:r>
            <a:r>
              <a:rPr lang="ru-RU" sz="1400" i="1" dirty="0" smtClean="0"/>
              <a:t>инвертировать, кроме старшего и прибавить 1.</a:t>
            </a:r>
            <a:endParaRPr lang="ru-RU" sz="1400" i="1" dirty="0"/>
          </a:p>
        </p:txBody>
      </p:sp>
      <p:sp>
        <p:nvSpPr>
          <p:cNvPr id="11" name="Прямоугольник 10"/>
          <p:cNvSpPr/>
          <p:nvPr/>
        </p:nvSpPr>
        <p:spPr>
          <a:xfrm>
            <a:off x="755576" y="2348880"/>
            <a:ext cx="7776864" cy="1015663"/>
          </a:xfrm>
          <a:prstGeom prst="rect">
            <a:avLst/>
          </a:prstGeom>
          <a:ln>
            <a:solidFill>
              <a:schemeClr val="tx1"/>
            </a:solidFill>
            <a:prstDash val="dash"/>
          </a:ln>
        </p:spPr>
        <p:txBody>
          <a:bodyPr wrap="square">
            <a:spAutoFit/>
          </a:bodyPr>
          <a:lstStyle/>
          <a:p>
            <a:r>
              <a:rPr lang="ru-RU" sz="1200" b="1" dirty="0" smtClean="0"/>
              <a:t>Пример:</a:t>
            </a:r>
          </a:p>
          <a:p>
            <a:r>
              <a:rPr lang="ru-RU" sz="1200" dirty="0" smtClean="0"/>
              <a:t>Формирование </a:t>
            </a:r>
            <a:r>
              <a:rPr lang="ru-RU" sz="1200" dirty="0"/>
              <a:t>дополнительного кода числа </a:t>
            </a:r>
            <a:r>
              <a:rPr lang="ru-RU" sz="1200" dirty="0" smtClean="0"/>
              <a:t>(-7)</a:t>
            </a:r>
            <a:endParaRPr lang="ru-RU" sz="1200" dirty="0"/>
          </a:p>
          <a:p>
            <a:r>
              <a:rPr lang="ru-RU" sz="1200" dirty="0"/>
              <a:t> Прямой код : </a:t>
            </a:r>
            <a:r>
              <a:rPr lang="ru-RU" sz="1200" b="1" dirty="0" smtClean="0"/>
              <a:t>1</a:t>
            </a:r>
            <a:r>
              <a:rPr lang="ru-RU" sz="1200" dirty="0" smtClean="0"/>
              <a:t>000 </a:t>
            </a:r>
            <a:r>
              <a:rPr lang="ru-RU" sz="1200" dirty="0"/>
              <a:t>0111</a:t>
            </a:r>
          </a:p>
          <a:p>
            <a:r>
              <a:rPr lang="ru-RU" sz="1200" dirty="0"/>
              <a:t> Инверсия : </a:t>
            </a:r>
            <a:r>
              <a:rPr lang="ru-RU" sz="1200" b="1" dirty="0" smtClean="0"/>
              <a:t>1</a:t>
            </a:r>
            <a:r>
              <a:rPr lang="ru-RU" sz="1200" dirty="0" smtClean="0"/>
              <a:t>111 </a:t>
            </a:r>
            <a:r>
              <a:rPr lang="ru-RU" sz="1200" dirty="0"/>
              <a:t>1000</a:t>
            </a:r>
          </a:p>
          <a:p>
            <a:r>
              <a:rPr lang="ru-RU" sz="1200" dirty="0"/>
              <a:t> Добавление единицы: </a:t>
            </a:r>
            <a:r>
              <a:rPr lang="ru-RU" sz="1200" b="1" dirty="0" smtClean="0"/>
              <a:t>1</a:t>
            </a:r>
            <a:r>
              <a:rPr lang="ru-RU" sz="1200" dirty="0" smtClean="0"/>
              <a:t>111 </a:t>
            </a:r>
            <a:r>
              <a:rPr lang="ru-RU" sz="1200" dirty="0"/>
              <a:t>100</a:t>
            </a:r>
            <a:r>
              <a:rPr lang="ru-RU" sz="1200" b="1" dirty="0"/>
              <a:t>1</a:t>
            </a:r>
          </a:p>
        </p:txBody>
      </p:sp>
      <p:sp>
        <p:nvSpPr>
          <p:cNvPr id="12" name="Прямоугольник 11"/>
          <p:cNvSpPr/>
          <p:nvPr/>
        </p:nvSpPr>
        <p:spPr>
          <a:xfrm>
            <a:off x="755576" y="3429000"/>
            <a:ext cx="7776864" cy="2677656"/>
          </a:xfrm>
          <a:prstGeom prst="rect">
            <a:avLst/>
          </a:prstGeom>
          <a:ln>
            <a:solidFill>
              <a:schemeClr val="tx1"/>
            </a:solidFill>
            <a:prstDash val="dash"/>
          </a:ln>
        </p:spPr>
        <p:txBody>
          <a:bodyPr wrap="square">
            <a:spAutoFit/>
          </a:bodyPr>
          <a:lstStyle/>
          <a:p>
            <a:r>
              <a:rPr lang="ru-RU" sz="1200" b="1" dirty="0" smtClean="0"/>
              <a:t>Пример: </a:t>
            </a:r>
            <a:r>
              <a:rPr lang="ru-RU" sz="1200" dirty="0" smtClean="0"/>
              <a:t>Операция </a:t>
            </a:r>
            <a:r>
              <a:rPr lang="ru-RU" sz="1200" dirty="0"/>
              <a:t>сложения положительного числа и отрицательного числа, представленного в дополнительном коде</a:t>
            </a:r>
          </a:p>
          <a:p>
            <a:r>
              <a:rPr lang="ru-RU" sz="1200" dirty="0"/>
              <a:t>Прямой код числа </a:t>
            </a:r>
            <a:r>
              <a:rPr lang="ru-RU" sz="1200" dirty="0" smtClean="0"/>
              <a:t>   5</a:t>
            </a:r>
            <a:r>
              <a:rPr lang="ru-RU" sz="1200" dirty="0"/>
              <a:t>: 0 000 0101</a:t>
            </a:r>
            <a:br>
              <a:rPr lang="ru-RU" sz="1200" dirty="0"/>
            </a:br>
            <a:r>
              <a:rPr lang="ru-RU" sz="1200" dirty="0"/>
              <a:t>Прямой код </a:t>
            </a:r>
            <a:r>
              <a:rPr lang="ru-RU" sz="1200" dirty="0" smtClean="0"/>
              <a:t>числа  </a:t>
            </a:r>
            <a:r>
              <a:rPr lang="ru-RU" sz="1200" dirty="0"/>
              <a:t>-7: 1 000 0111</a:t>
            </a:r>
          </a:p>
          <a:p>
            <a:r>
              <a:rPr lang="ru-RU" sz="1200" dirty="0"/>
              <a:t>Формирование дополнительного кода числа -7.</a:t>
            </a:r>
            <a:br>
              <a:rPr lang="ru-RU" sz="1200" dirty="0"/>
            </a:br>
            <a:r>
              <a:rPr lang="ru-RU" sz="1200" dirty="0"/>
              <a:t>Прямой </a:t>
            </a:r>
            <a:r>
              <a:rPr lang="ru-RU" sz="1200" dirty="0" smtClean="0"/>
              <a:t>код: 	1000 </a:t>
            </a:r>
            <a:r>
              <a:rPr lang="ru-RU" sz="1200" dirty="0"/>
              <a:t>0111</a:t>
            </a:r>
            <a:br>
              <a:rPr lang="ru-RU" sz="1200" dirty="0"/>
            </a:br>
            <a:r>
              <a:rPr lang="ru-RU" sz="1200" dirty="0" smtClean="0"/>
              <a:t>Инверсия: 	1111 </a:t>
            </a:r>
            <a:r>
              <a:rPr lang="ru-RU" sz="1200" dirty="0"/>
              <a:t>1000</a:t>
            </a:r>
            <a:br>
              <a:rPr lang="ru-RU" sz="1200" dirty="0"/>
            </a:br>
            <a:r>
              <a:rPr lang="ru-RU" sz="1200" dirty="0"/>
              <a:t>Добавление единицы: </a:t>
            </a:r>
            <a:r>
              <a:rPr lang="ru-RU" sz="1200" dirty="0" smtClean="0"/>
              <a:t>1111 </a:t>
            </a:r>
            <a:r>
              <a:rPr lang="ru-RU" sz="1200" dirty="0"/>
              <a:t>1001</a:t>
            </a:r>
          </a:p>
          <a:p>
            <a:r>
              <a:rPr lang="ru-RU" sz="1200" dirty="0"/>
              <a:t>Операция сложения</a:t>
            </a:r>
            <a:r>
              <a:rPr lang="ru-RU" sz="1200" dirty="0" smtClean="0"/>
              <a:t>.</a:t>
            </a:r>
          </a:p>
          <a:p>
            <a:r>
              <a:rPr lang="ru-RU" sz="1200" dirty="0" smtClean="0"/>
              <a:t>   0000 </a:t>
            </a:r>
            <a:r>
              <a:rPr lang="ru-RU" sz="1200" dirty="0"/>
              <a:t>0101 </a:t>
            </a:r>
            <a:r>
              <a:rPr lang="ru-RU" sz="1200" dirty="0" smtClean="0"/>
              <a:t>+ 1111 </a:t>
            </a:r>
            <a:r>
              <a:rPr lang="ru-RU" sz="1200" dirty="0"/>
              <a:t>1001 </a:t>
            </a:r>
            <a:r>
              <a:rPr lang="ru-RU" sz="1200" dirty="0" smtClean="0"/>
              <a:t>=  1111 </a:t>
            </a:r>
            <a:r>
              <a:rPr lang="ru-RU" sz="1200" dirty="0"/>
              <a:t>1110 </a:t>
            </a:r>
            <a:endParaRPr lang="ru-RU" sz="1200" dirty="0" smtClean="0"/>
          </a:p>
          <a:p>
            <a:r>
              <a:rPr lang="ru-RU" sz="1200" b="1" dirty="0" smtClean="0"/>
              <a:t>Проверка:</a:t>
            </a:r>
            <a:r>
              <a:rPr lang="ru-RU" sz="1200" dirty="0" smtClean="0"/>
              <a:t> проверка </a:t>
            </a:r>
            <a:r>
              <a:rPr lang="ru-RU" sz="1200" dirty="0"/>
              <a:t>результата путем преобразования к прямому коду.</a:t>
            </a:r>
            <a:br>
              <a:rPr lang="ru-RU" sz="1200" dirty="0"/>
            </a:br>
            <a:r>
              <a:rPr lang="ru-RU" sz="1200" dirty="0"/>
              <a:t>Дополнительный </a:t>
            </a:r>
            <a:r>
              <a:rPr lang="ru-RU" sz="1200" dirty="0" smtClean="0"/>
              <a:t>код: 	1111 </a:t>
            </a:r>
            <a:r>
              <a:rPr lang="ru-RU" sz="1200" dirty="0"/>
              <a:t>1110</a:t>
            </a:r>
            <a:br>
              <a:rPr lang="ru-RU" sz="1200" dirty="0"/>
            </a:br>
            <a:r>
              <a:rPr lang="ru-RU" sz="1200" dirty="0"/>
              <a:t>Вычитание </a:t>
            </a:r>
            <a:r>
              <a:rPr lang="ru-RU" sz="1200" dirty="0" smtClean="0"/>
              <a:t>единицы: 	1111 </a:t>
            </a:r>
            <a:r>
              <a:rPr lang="ru-RU" sz="1200" dirty="0"/>
              <a:t>1101</a:t>
            </a:r>
            <a:br>
              <a:rPr lang="ru-RU" sz="1200" dirty="0"/>
            </a:br>
            <a:r>
              <a:rPr lang="ru-RU" sz="1200" dirty="0" smtClean="0"/>
              <a:t>Инверсия: </a:t>
            </a:r>
            <a:r>
              <a:rPr lang="ru-RU" sz="1200" b="1" dirty="0" smtClean="0"/>
              <a:t>1000 </a:t>
            </a:r>
            <a:r>
              <a:rPr lang="ru-RU" sz="1200" b="1" dirty="0"/>
              <a:t>0010</a:t>
            </a:r>
            <a:r>
              <a:rPr lang="ru-RU" sz="1200" dirty="0"/>
              <a:t> (или -2</a:t>
            </a:r>
            <a:r>
              <a:rPr lang="ru-RU" sz="1200" baseline="-25000" dirty="0"/>
              <a:t>10</a:t>
            </a:r>
            <a:r>
              <a:rPr lang="ru-RU" sz="1200" dirty="0" smtClean="0"/>
              <a:t>)</a:t>
            </a:r>
            <a:endParaRPr lang="ru-RU" sz="1200" dirty="0"/>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27759168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a:t>
            </a:r>
            <a:r>
              <a:rPr lang="ru-RU" sz="3200" b="1" dirty="0" smtClean="0">
                <a:solidFill>
                  <a:schemeClr val="tx1"/>
                </a:solidFill>
                <a:effectLst>
                  <a:outerShdw blurRad="38100" dist="38100" dir="2700000" algn="tl">
                    <a:srgbClr val="000000">
                      <a:alpha val="43137"/>
                    </a:srgbClr>
                  </a:outerShdw>
                </a:effectLst>
              </a:rPr>
              <a:t>ЭВМ</a:t>
            </a:r>
            <a:endParaRPr lang="ru-RU" sz="3200" dirty="0">
              <a:solidFill>
                <a:schemeClr val="tx1"/>
              </a:solidFill>
            </a:endParaRPr>
          </a:p>
        </p:txBody>
      </p:sp>
      <p:cxnSp>
        <p:nvCxnSpPr>
          <p:cNvPr id="4" name="Прямая соединительная линия 3"/>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4" name="Прямоугольник 13"/>
          <p:cNvSpPr/>
          <p:nvPr/>
        </p:nvSpPr>
        <p:spPr>
          <a:xfrm>
            <a:off x="827584" y="908720"/>
            <a:ext cx="4400435" cy="369332"/>
          </a:xfrm>
          <a:prstGeom prst="rect">
            <a:avLst/>
          </a:prstGeom>
        </p:spPr>
        <p:txBody>
          <a:bodyPr wrap="non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Представление отрицательных чисел</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5" name="Прямоугольник 4"/>
          <p:cNvSpPr/>
          <p:nvPr/>
        </p:nvSpPr>
        <p:spPr>
          <a:xfrm>
            <a:off x="827584" y="1196752"/>
            <a:ext cx="2859952" cy="369332"/>
          </a:xfrm>
          <a:prstGeom prst="rect">
            <a:avLst/>
          </a:prstGeom>
        </p:spPr>
        <p:txBody>
          <a:bodyPr wrap="square">
            <a:spAutoFit/>
          </a:bodyPr>
          <a:lstStyle/>
          <a:p>
            <a:pPr marL="285750" indent="-285750">
              <a:buFont typeface="Wingdings" pitchFamily="2" charset="2"/>
              <a:buChar char="ü"/>
            </a:pPr>
            <a:r>
              <a:rPr lang="ru-RU" b="1" dirty="0" smtClean="0"/>
              <a:t>Обратный код</a:t>
            </a:r>
            <a:endParaRPr lang="ru-RU" b="1" dirty="0"/>
          </a:p>
        </p:txBody>
      </p:sp>
      <p:sp>
        <p:nvSpPr>
          <p:cNvPr id="2" name="Прямоугольник 1"/>
          <p:cNvSpPr/>
          <p:nvPr/>
        </p:nvSpPr>
        <p:spPr>
          <a:xfrm>
            <a:off x="827584" y="1566084"/>
            <a:ext cx="7488832" cy="738664"/>
          </a:xfrm>
          <a:prstGeom prst="rect">
            <a:avLst/>
          </a:prstGeom>
        </p:spPr>
        <p:txBody>
          <a:bodyPr wrap="square">
            <a:spAutoFit/>
          </a:bodyPr>
          <a:lstStyle/>
          <a:p>
            <a:pPr algn="just"/>
            <a:r>
              <a:rPr lang="ru-RU" sz="1400" dirty="0"/>
              <a:t>Обратный код положительного двоичного числа совпадает с прямым кодом</a:t>
            </a:r>
            <a:r>
              <a:rPr lang="ru-RU" sz="1400" dirty="0" smtClean="0"/>
              <a:t>. Для </a:t>
            </a:r>
            <a:r>
              <a:rPr lang="ru-RU" sz="1400" dirty="0"/>
              <a:t>отрицательного числа все цифры числа заменяются на противоположные (1 на 0, 0 на 1), а в знаковый разряд заносится единица. </a:t>
            </a:r>
          </a:p>
        </p:txBody>
      </p:sp>
      <p:sp>
        <p:nvSpPr>
          <p:cNvPr id="3" name="TextBox 2"/>
          <p:cNvSpPr txBox="1"/>
          <p:nvPr/>
        </p:nvSpPr>
        <p:spPr>
          <a:xfrm>
            <a:off x="755576" y="4365104"/>
            <a:ext cx="7560840" cy="830997"/>
          </a:xfrm>
          <a:prstGeom prst="rect">
            <a:avLst/>
          </a:prstGeom>
          <a:noFill/>
          <a:ln>
            <a:solidFill>
              <a:schemeClr val="tx1"/>
            </a:solidFill>
            <a:prstDash val="dash"/>
          </a:ln>
        </p:spPr>
        <p:txBody>
          <a:bodyPr wrap="square" rtlCol="0">
            <a:spAutoFit/>
          </a:bodyPr>
          <a:lstStyle/>
          <a:p>
            <a:r>
              <a:rPr lang="ru-RU" sz="1200" b="1" dirty="0" smtClean="0"/>
              <a:t>Пример: </a:t>
            </a:r>
          </a:p>
          <a:p>
            <a:r>
              <a:rPr lang="ru-RU" sz="1200" dirty="0" smtClean="0"/>
              <a:t>Число «-1»</a:t>
            </a:r>
          </a:p>
          <a:p>
            <a:r>
              <a:rPr lang="ru-RU" sz="1200" dirty="0" smtClean="0"/>
              <a:t>Код модуля числа: 0 000 0001</a:t>
            </a:r>
          </a:p>
          <a:p>
            <a:r>
              <a:rPr lang="ru-RU" sz="1200" dirty="0" smtClean="0"/>
              <a:t>Обратный код числа: 1 111 1110</a:t>
            </a:r>
          </a:p>
        </p:txBody>
      </p:sp>
      <p:sp>
        <p:nvSpPr>
          <p:cNvPr id="9" name="Прямоугольник 8"/>
          <p:cNvSpPr/>
          <p:nvPr/>
        </p:nvSpPr>
        <p:spPr>
          <a:xfrm>
            <a:off x="748274" y="5301208"/>
            <a:ext cx="7568141" cy="830997"/>
          </a:xfrm>
          <a:prstGeom prst="rect">
            <a:avLst/>
          </a:prstGeom>
          <a:ln>
            <a:solidFill>
              <a:schemeClr val="tx1"/>
            </a:solidFill>
            <a:prstDash val="dash"/>
          </a:ln>
        </p:spPr>
        <p:txBody>
          <a:bodyPr wrap="square">
            <a:spAutoFit/>
          </a:bodyPr>
          <a:lstStyle/>
          <a:p>
            <a:r>
              <a:rPr lang="ru-RU" sz="1200" b="1" dirty="0"/>
              <a:t>Пример: </a:t>
            </a:r>
          </a:p>
          <a:p>
            <a:r>
              <a:rPr lang="ru-RU" sz="1200" dirty="0"/>
              <a:t>Число «-127»</a:t>
            </a:r>
          </a:p>
          <a:p>
            <a:r>
              <a:rPr lang="ru-RU" sz="1200" dirty="0"/>
              <a:t>Код модуля числа: 0 111 1111</a:t>
            </a:r>
          </a:p>
          <a:p>
            <a:r>
              <a:rPr lang="ru-RU" sz="1200" dirty="0"/>
              <a:t>Обратный код числа: 1 000 0000</a:t>
            </a:r>
          </a:p>
        </p:txBody>
      </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8504809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1" name="Прямоугольник 10"/>
          <p:cNvSpPr/>
          <p:nvPr/>
        </p:nvSpPr>
        <p:spPr>
          <a:xfrm>
            <a:off x="815781" y="912937"/>
            <a:ext cx="430521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Представление вещественных чисел</a:t>
            </a:r>
            <a:endParaRPr lang="ru-RU" b="1" dirty="0">
              <a:solidFill>
                <a:schemeClr val="accent1">
                  <a:lumMod val="50000"/>
                </a:schemeClr>
              </a:solidFill>
              <a:effectLst>
                <a:outerShdw blurRad="38100" dist="38100" dir="2700000" algn="tl">
                  <a:srgbClr val="000000">
                    <a:alpha val="43137"/>
                  </a:srgbClr>
                </a:outerShdw>
              </a:effectLst>
            </a:endParaRPr>
          </a:p>
        </p:txBody>
      </p:sp>
      <p:sp>
        <p:nvSpPr>
          <p:cNvPr id="12" name="Прямоугольник 11"/>
          <p:cNvSpPr/>
          <p:nvPr/>
        </p:nvSpPr>
        <p:spPr>
          <a:xfrm>
            <a:off x="725846" y="1290931"/>
            <a:ext cx="7680101" cy="954107"/>
          </a:xfrm>
          <a:prstGeom prst="rect">
            <a:avLst/>
          </a:prstGeom>
        </p:spPr>
        <p:txBody>
          <a:bodyPr wrap="square">
            <a:spAutoFit/>
          </a:bodyPr>
          <a:lstStyle/>
          <a:p>
            <a:r>
              <a:rPr lang="ru-RU" sz="1400" dirty="0"/>
              <a:t>В вычислительных машинах применяются </a:t>
            </a:r>
            <a:r>
              <a:rPr lang="ru-RU" sz="1400" dirty="0" smtClean="0"/>
              <a:t>следующие формы </a:t>
            </a:r>
            <a:r>
              <a:rPr lang="ru-RU" sz="1400" dirty="0"/>
              <a:t>представления двоичных </a:t>
            </a:r>
            <a:r>
              <a:rPr lang="ru-RU" sz="1400" dirty="0" smtClean="0"/>
              <a:t>вещественных чисел</a:t>
            </a:r>
            <a:r>
              <a:rPr lang="ru-RU" sz="1400" dirty="0"/>
              <a:t>:</a:t>
            </a:r>
          </a:p>
          <a:p>
            <a:pPr marL="285750" indent="-285750">
              <a:buFont typeface="Wingdings" pitchFamily="2" charset="2"/>
              <a:buChar char="ü"/>
            </a:pPr>
            <a:r>
              <a:rPr lang="ru-RU" sz="1400" dirty="0"/>
              <a:t>Е</a:t>
            </a:r>
            <a:r>
              <a:rPr lang="ru-RU" sz="1400" dirty="0" smtClean="0"/>
              <a:t>стественная </a:t>
            </a:r>
            <a:r>
              <a:rPr lang="ru-RU" sz="1400" dirty="0"/>
              <a:t>форма или форма с фиксированной запятой (точкой); </a:t>
            </a:r>
          </a:p>
          <a:p>
            <a:pPr marL="285750" indent="-285750">
              <a:buFont typeface="Wingdings" pitchFamily="2" charset="2"/>
              <a:buChar char="ü"/>
            </a:pPr>
            <a:r>
              <a:rPr lang="ru-RU" sz="1400" dirty="0"/>
              <a:t>Н</a:t>
            </a:r>
            <a:r>
              <a:rPr lang="ru-RU" sz="1400" dirty="0" smtClean="0"/>
              <a:t>ормальная </a:t>
            </a:r>
            <a:r>
              <a:rPr lang="ru-RU" sz="1400" dirty="0"/>
              <a:t>форма или форма с плавающей запятой (точкой). </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66163607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3" name="Прямоугольник 2"/>
          <p:cNvSpPr/>
          <p:nvPr/>
        </p:nvSpPr>
        <p:spPr>
          <a:xfrm>
            <a:off x="832570" y="1643279"/>
            <a:ext cx="7776864" cy="523220"/>
          </a:xfrm>
          <a:prstGeom prst="rect">
            <a:avLst/>
          </a:prstGeom>
        </p:spPr>
        <p:txBody>
          <a:bodyPr wrap="square">
            <a:spAutoFit/>
          </a:bodyPr>
          <a:lstStyle/>
          <a:p>
            <a:pPr algn="just"/>
            <a:r>
              <a:rPr lang="ru-RU" sz="1400" i="1" u="sng" dirty="0"/>
              <a:t>С фиксированной запятой</a:t>
            </a:r>
            <a:r>
              <a:rPr lang="ru-RU" sz="1400" dirty="0"/>
              <a:t> </a:t>
            </a:r>
            <a:r>
              <a:rPr lang="ru-RU" sz="1400" dirty="0" smtClean="0"/>
              <a:t>- все </a:t>
            </a:r>
            <a:r>
              <a:rPr lang="ru-RU" sz="1400" dirty="0"/>
              <a:t>числа изображаются в виде последовательности цифр с постоянным для всех чисел положением запятой, отделяющей целую часть от дробной</a:t>
            </a:r>
            <a:r>
              <a:rPr lang="ru-RU" sz="1400" dirty="0" smtClean="0"/>
              <a:t>.</a:t>
            </a:r>
            <a:endParaRPr lang="ru-RU" sz="14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Прямоугольник 4"/>
          <p:cNvSpPr/>
          <p:nvPr/>
        </p:nvSpPr>
        <p:spPr>
          <a:xfrm>
            <a:off x="810816" y="1312257"/>
            <a:ext cx="5661165" cy="369332"/>
          </a:xfrm>
          <a:prstGeom prst="rect">
            <a:avLst/>
          </a:prstGeom>
        </p:spPr>
        <p:txBody>
          <a:bodyPr wrap="none">
            <a:spAutoFit/>
          </a:bodyPr>
          <a:lstStyle/>
          <a:p>
            <a:pPr marL="285750" indent="-285750">
              <a:buFont typeface="Wingdings" pitchFamily="2" charset="2"/>
              <a:buChar char="ü"/>
            </a:pPr>
            <a:r>
              <a:rPr lang="ru-RU" b="1" dirty="0">
                <a:effectLst>
                  <a:outerShdw blurRad="38100" dist="38100" dir="2700000" algn="tl">
                    <a:srgbClr val="000000">
                      <a:alpha val="43137"/>
                    </a:srgbClr>
                  </a:outerShdw>
                </a:effectLst>
              </a:rPr>
              <a:t>С фиксированной </a:t>
            </a:r>
            <a:r>
              <a:rPr lang="ru-RU" b="1" dirty="0" smtClean="0">
                <a:effectLst>
                  <a:outerShdw blurRad="38100" dist="38100" dir="2700000" algn="tl">
                    <a:srgbClr val="000000">
                      <a:alpha val="43137"/>
                    </a:srgbClr>
                  </a:outerShdw>
                </a:effectLst>
              </a:rPr>
              <a:t>запятой (</a:t>
            </a:r>
            <a:r>
              <a:rPr lang="ru-RU" b="1" dirty="0">
                <a:effectLst>
                  <a:outerShdw blurRad="38100" dist="38100" dir="2700000" algn="tl">
                    <a:srgbClr val="000000">
                      <a:alpha val="43137"/>
                    </a:srgbClr>
                  </a:outerShdw>
                </a:effectLst>
              </a:rPr>
              <a:t>естественная форма </a:t>
            </a:r>
            <a:r>
              <a:rPr lang="ru-RU" b="1" dirty="0" smtClean="0">
                <a:effectLst>
                  <a:outerShdw blurRad="38100" dist="38100" dir="2700000" algn="tl">
                    <a:srgbClr val="000000">
                      <a:alpha val="43137"/>
                    </a:srgbClr>
                  </a:outerShdw>
                </a:effectLst>
              </a:rPr>
              <a:t>) </a:t>
            </a:r>
            <a:endParaRPr lang="ru-RU" b="1" dirty="0">
              <a:effectLst>
                <a:outerShdw blurRad="38100" dist="38100" dir="2700000" algn="tl">
                  <a:srgbClr val="000000">
                    <a:alpha val="43137"/>
                  </a:srgbClr>
                </a:outerShdw>
              </a:effectLst>
            </a:endParaRPr>
          </a:p>
        </p:txBody>
      </p:sp>
      <p:sp>
        <p:nvSpPr>
          <p:cNvPr id="11" name="Прямоугольник 10"/>
          <p:cNvSpPr/>
          <p:nvPr/>
        </p:nvSpPr>
        <p:spPr>
          <a:xfrm>
            <a:off x="815781" y="912937"/>
            <a:ext cx="430521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Представление вещественных чисел</a:t>
            </a:r>
            <a:endParaRPr lang="ru-RU" b="1" dirty="0">
              <a:solidFill>
                <a:schemeClr val="accent1">
                  <a:lumMod val="50000"/>
                </a:schemeClr>
              </a:solidFill>
              <a:effectLst>
                <a:outerShdw blurRad="38100" dist="38100" dir="2700000" algn="tl">
                  <a:srgbClr val="000000">
                    <a:alpha val="43137"/>
                  </a:srgbClr>
                </a:outerShdw>
              </a:effectLst>
            </a:endParaRPr>
          </a:p>
        </p:txBody>
      </p:sp>
      <p:sp>
        <p:nvSpPr>
          <p:cNvPr id="13" name="Прямоугольник 12"/>
          <p:cNvSpPr/>
          <p:nvPr/>
        </p:nvSpPr>
        <p:spPr>
          <a:xfrm>
            <a:off x="809674" y="3457466"/>
            <a:ext cx="7738760" cy="523220"/>
          </a:xfrm>
          <a:prstGeom prst="rect">
            <a:avLst/>
          </a:prstGeom>
        </p:spPr>
        <p:txBody>
          <a:bodyPr wrap="square">
            <a:spAutoFit/>
          </a:bodyPr>
          <a:lstStyle/>
          <a:p>
            <a:pPr algn="just"/>
            <a:r>
              <a:rPr lang="ru-RU" sz="1400" dirty="0" smtClean="0"/>
              <a:t>Диапазон </a:t>
            </a:r>
            <a:r>
              <a:rPr lang="ru-RU" sz="1400" dirty="0"/>
              <a:t>значащих чисел (</a:t>
            </a:r>
            <a:r>
              <a:rPr lang="ru-RU" sz="1400" i="1" dirty="0"/>
              <a:t>N</a:t>
            </a:r>
            <a:r>
              <a:rPr lang="ru-RU" sz="1400" dirty="0"/>
              <a:t>) в системе счисления с основанием </a:t>
            </a:r>
            <a:r>
              <a:rPr lang="ru-RU" sz="1400" i="1" dirty="0"/>
              <a:t>Р</a:t>
            </a:r>
            <a:r>
              <a:rPr lang="ru-RU" sz="1400" dirty="0"/>
              <a:t> при наличии </a:t>
            </a:r>
            <a:r>
              <a:rPr lang="ru-RU" sz="1400" i="1" dirty="0"/>
              <a:t>m</a:t>
            </a:r>
            <a:r>
              <a:rPr lang="ru-RU" sz="1400" dirty="0"/>
              <a:t> разрядов в целой части и </a:t>
            </a:r>
            <a:r>
              <a:rPr lang="ru-RU" sz="1400" i="1" dirty="0"/>
              <a:t>s</a:t>
            </a:r>
            <a:r>
              <a:rPr lang="ru-RU" sz="1400" dirty="0"/>
              <a:t> разрядов в дробной части числа (без учета знака числа) будет:</a:t>
            </a:r>
          </a:p>
        </p:txBody>
      </p:sp>
      <mc:AlternateContent xmlns:mc="http://schemas.openxmlformats.org/markup-compatibility/2006" xmlns:a14="http://schemas.microsoft.com/office/drawing/2010/main">
        <mc:Choice Requires="a14">
          <p:sp>
            <p:nvSpPr>
              <p:cNvPr id="10" name="TextBox 9"/>
              <p:cNvSpPr txBox="1"/>
              <p:nvPr/>
            </p:nvSpPr>
            <p:spPr>
              <a:xfrm>
                <a:off x="3220611" y="3980686"/>
                <a:ext cx="23937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ea typeface="Cambria Math"/>
                            </a:rPr>
                          </m:ctrlPr>
                        </m:sSupPr>
                        <m:e>
                          <m:r>
                            <a:rPr lang="en-US" i="1">
                              <a:latin typeface="Cambria Math"/>
                              <a:ea typeface="Cambria Math"/>
                            </a:rPr>
                            <m:t>𝑃</m:t>
                          </m:r>
                        </m:e>
                        <m:sup>
                          <m:r>
                            <a:rPr lang="en-US" b="0" i="1" smtClean="0">
                              <a:latin typeface="Cambria Math"/>
                              <a:ea typeface="Cambria Math"/>
                            </a:rPr>
                            <m:t>−</m:t>
                          </m:r>
                          <m:r>
                            <a:rPr lang="en-US" b="0" i="1" smtClean="0">
                              <a:latin typeface="Cambria Math"/>
                              <a:ea typeface="Cambria Math"/>
                            </a:rPr>
                            <m:t>𝑠</m:t>
                          </m:r>
                        </m:sup>
                      </m:sSup>
                      <m:r>
                        <a:rPr lang="en-US" i="1">
                          <a:latin typeface="Cambria Math"/>
                          <a:ea typeface="Cambria Math"/>
                        </a:rPr>
                        <m:t> </m:t>
                      </m:r>
                      <m:r>
                        <a:rPr lang="en-US" b="0" i="1" smtClean="0">
                          <a:latin typeface="Cambria Math"/>
                          <a:ea typeface="Cambria Math"/>
                        </a:rPr>
                        <m:t>≤</m:t>
                      </m:r>
                      <m:r>
                        <a:rPr lang="en-US" b="0" i="1" smtClean="0">
                          <a:latin typeface="Cambria Math"/>
                          <a:ea typeface="Cambria Math"/>
                        </a:rPr>
                        <m:t>𝑁</m:t>
                      </m:r>
                      <m:r>
                        <a:rPr lang="en-US" b="0" i="1" smtClean="0">
                          <a:latin typeface="Cambria Math"/>
                          <a:ea typeface="Cambria Math"/>
                        </a:rPr>
                        <m:t>≤</m:t>
                      </m:r>
                      <m:sSup>
                        <m:sSupPr>
                          <m:ctrlPr>
                            <a:rPr lang="en-US" b="0" i="1" smtClean="0">
                              <a:latin typeface="Cambria Math"/>
                              <a:ea typeface="Cambria Math"/>
                            </a:rPr>
                          </m:ctrlPr>
                        </m:sSupPr>
                        <m:e>
                          <m:r>
                            <a:rPr lang="en-US" b="0" i="1" smtClean="0">
                              <a:latin typeface="Cambria Math"/>
                              <a:ea typeface="Cambria Math"/>
                            </a:rPr>
                            <m:t>𝑃</m:t>
                          </m:r>
                        </m:e>
                        <m:sup>
                          <m:r>
                            <a:rPr lang="en-US" b="0" i="1" smtClean="0">
                              <a:latin typeface="Cambria Math"/>
                              <a:ea typeface="Cambria Math"/>
                            </a:rPr>
                            <m:t>𝑚</m:t>
                          </m:r>
                        </m:sup>
                      </m:sSup>
                      <m:r>
                        <a:rPr lang="ru-RU" b="0" i="1" smtClean="0">
                          <a:latin typeface="Cambria Math"/>
                          <a:ea typeface="Cambria Math"/>
                        </a:rPr>
                        <m:t>+</m:t>
                      </m:r>
                      <m:sSup>
                        <m:sSupPr>
                          <m:ctrlPr>
                            <a:rPr lang="en-US" i="1">
                              <a:latin typeface="Cambria Math"/>
                              <a:ea typeface="Cambria Math"/>
                            </a:rPr>
                          </m:ctrlPr>
                        </m:sSupPr>
                        <m:e>
                          <m:r>
                            <a:rPr lang="en-US" i="1">
                              <a:latin typeface="Cambria Math"/>
                              <a:ea typeface="Cambria Math"/>
                            </a:rPr>
                            <m:t>𝑃</m:t>
                          </m:r>
                        </m:e>
                        <m:sup>
                          <m:r>
                            <a:rPr lang="en-US" b="0" i="1" smtClean="0">
                              <a:latin typeface="Cambria Math"/>
                              <a:ea typeface="Cambria Math"/>
                            </a:rPr>
                            <m:t>−</m:t>
                          </m:r>
                          <m:r>
                            <a:rPr lang="en-US" b="0" i="1" smtClean="0">
                              <a:latin typeface="Cambria Math"/>
                              <a:ea typeface="Cambria Math"/>
                            </a:rPr>
                            <m:t>𝑠</m:t>
                          </m:r>
                        </m:sup>
                      </m:sSup>
                    </m:oMath>
                  </m:oMathPara>
                </a14:m>
                <a:endParaRPr lang="ru-RU" dirty="0"/>
              </a:p>
            </p:txBody>
          </p:sp>
        </mc:Choice>
        <mc:Fallback xmlns="">
          <p:sp>
            <p:nvSpPr>
              <p:cNvPr id="10" name="TextBox 9"/>
              <p:cNvSpPr txBox="1">
                <a:spLocks noRot="1" noChangeAspect="1" noMove="1" noResize="1" noEditPoints="1" noAdjustHandles="1" noChangeArrowheads="1" noChangeShapeType="1" noTextEdit="1"/>
              </p:cNvSpPr>
              <p:nvPr/>
            </p:nvSpPr>
            <p:spPr>
              <a:xfrm>
                <a:off x="3220611" y="3980686"/>
                <a:ext cx="2393732" cy="369332"/>
              </a:xfrm>
              <a:prstGeom prst="rect">
                <a:avLst/>
              </a:prstGeom>
              <a:blipFill rotWithShape="1">
                <a:blip r:embed="rId2"/>
                <a:stretch>
                  <a:fillRect/>
                </a:stretch>
              </a:blipFill>
            </p:spPr>
            <p:txBody>
              <a:bodyPr/>
              <a:lstStyle/>
              <a:p>
                <a:r>
                  <a:rPr lang="ru-RU">
                    <a:noFill/>
                  </a:rPr>
                  <a:t> </a:t>
                </a:r>
              </a:p>
            </p:txBody>
          </p:sp>
        </mc:Fallback>
      </mc:AlternateContent>
      <p:grpSp>
        <p:nvGrpSpPr>
          <p:cNvPr id="80896" name="Группа 80895"/>
          <p:cNvGrpSpPr/>
          <p:nvPr/>
        </p:nvGrpSpPr>
        <p:grpSpPr>
          <a:xfrm>
            <a:off x="2379193" y="2314032"/>
            <a:ext cx="4037434" cy="987162"/>
            <a:chOff x="2379193" y="2314032"/>
            <a:chExt cx="4037434" cy="987162"/>
          </a:xfrm>
        </p:grpSpPr>
        <p:sp>
          <p:nvSpPr>
            <p:cNvPr id="2" name="Прямоугольник 1"/>
            <p:cNvSpPr/>
            <p:nvPr/>
          </p:nvSpPr>
          <p:spPr>
            <a:xfrm>
              <a:off x="2811241"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2" name="Прямоугольник 11"/>
            <p:cNvSpPr/>
            <p:nvPr/>
          </p:nvSpPr>
          <p:spPr>
            <a:xfrm>
              <a:off x="309472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4" name="Прямоугольник 13"/>
            <p:cNvSpPr/>
            <p:nvPr/>
          </p:nvSpPr>
          <p:spPr>
            <a:xfrm>
              <a:off x="3315297"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5" name="Прямоугольник 14"/>
            <p:cNvSpPr/>
            <p:nvPr/>
          </p:nvSpPr>
          <p:spPr>
            <a:xfrm>
              <a:off x="3531321"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6" name="Прямоугольник 15"/>
            <p:cNvSpPr/>
            <p:nvPr/>
          </p:nvSpPr>
          <p:spPr>
            <a:xfrm>
              <a:off x="3747345"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7" name="Прямоугольник 16"/>
            <p:cNvSpPr/>
            <p:nvPr/>
          </p:nvSpPr>
          <p:spPr>
            <a:xfrm>
              <a:off x="3963369" y="2314590"/>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8" name="Прямоугольник 17"/>
            <p:cNvSpPr/>
            <p:nvPr/>
          </p:nvSpPr>
          <p:spPr>
            <a:xfrm>
              <a:off x="418394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9" name="Прямоугольник 18"/>
            <p:cNvSpPr/>
            <p:nvPr/>
          </p:nvSpPr>
          <p:spPr>
            <a:xfrm>
              <a:off x="4468377"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0" name="Прямоугольник 19"/>
            <p:cNvSpPr/>
            <p:nvPr/>
          </p:nvSpPr>
          <p:spPr>
            <a:xfrm>
              <a:off x="4688951"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1" name="Прямоугольник 20"/>
            <p:cNvSpPr/>
            <p:nvPr/>
          </p:nvSpPr>
          <p:spPr>
            <a:xfrm>
              <a:off x="4904975"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2" name="Прямоугольник 21"/>
            <p:cNvSpPr/>
            <p:nvPr/>
          </p:nvSpPr>
          <p:spPr>
            <a:xfrm>
              <a:off x="5120999"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3" name="Прямоугольник 22"/>
            <p:cNvSpPr/>
            <p:nvPr/>
          </p:nvSpPr>
          <p:spPr>
            <a:xfrm>
              <a:off x="533702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4" name="Прямоугольник 23"/>
            <p:cNvSpPr/>
            <p:nvPr/>
          </p:nvSpPr>
          <p:spPr>
            <a:xfrm>
              <a:off x="5557597"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5" name="Прямоугольник 24"/>
            <p:cNvSpPr/>
            <p:nvPr/>
          </p:nvSpPr>
          <p:spPr>
            <a:xfrm>
              <a:off x="5771589" y="2314590"/>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6" name="Прямоугольник 25"/>
            <p:cNvSpPr/>
            <p:nvPr/>
          </p:nvSpPr>
          <p:spPr>
            <a:xfrm>
              <a:off x="5987613" y="2314032"/>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7" name="Прямоугольник 26"/>
            <p:cNvSpPr/>
            <p:nvPr/>
          </p:nvSpPr>
          <p:spPr>
            <a:xfrm>
              <a:off x="6200603"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cxnSp>
          <p:nvCxnSpPr>
            <p:cNvPr id="9" name="Прямая соединительная линия 8"/>
            <p:cNvCxnSpPr/>
            <p:nvPr/>
          </p:nvCxnSpPr>
          <p:spPr>
            <a:xfrm flipH="1">
              <a:off x="2762940" y="2531172"/>
              <a:ext cx="156313" cy="288032"/>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379193" y="2747196"/>
              <a:ext cx="782587" cy="553998"/>
            </a:xfrm>
            <a:prstGeom prst="rect">
              <a:avLst/>
            </a:prstGeom>
            <a:noFill/>
          </p:spPr>
          <p:txBody>
            <a:bodyPr wrap="none" rtlCol="0">
              <a:spAutoFit/>
            </a:bodyPr>
            <a:lstStyle/>
            <a:p>
              <a:r>
                <a:rPr lang="ru-RU" sz="1000" dirty="0" smtClean="0"/>
                <a:t>Знак числа</a:t>
              </a:r>
            </a:p>
            <a:p>
              <a:r>
                <a:rPr lang="ru-RU" sz="1000" dirty="0" smtClean="0"/>
                <a:t>0- «</a:t>
              </a:r>
              <a:r>
                <a:rPr lang="ru-RU" sz="1000" b="1" dirty="0" smtClean="0">
                  <a:solidFill>
                    <a:schemeClr val="accent1">
                      <a:lumMod val="50000"/>
                    </a:schemeClr>
                  </a:solidFill>
                </a:rPr>
                <a:t>+</a:t>
              </a:r>
              <a:r>
                <a:rPr lang="ru-RU" sz="1000" dirty="0" smtClean="0"/>
                <a:t>» </a:t>
              </a:r>
            </a:p>
            <a:p>
              <a:r>
                <a:rPr lang="ru-RU" sz="1000" dirty="0" smtClean="0"/>
                <a:t>1- «</a:t>
              </a:r>
              <a:r>
                <a:rPr lang="ru-RU" sz="1000" b="1" dirty="0" smtClean="0">
                  <a:solidFill>
                    <a:schemeClr val="accent1">
                      <a:lumMod val="50000"/>
                    </a:schemeClr>
                  </a:solidFill>
                </a:rPr>
                <a:t>-</a:t>
              </a:r>
              <a:r>
                <a:rPr lang="ru-RU" sz="1000" dirty="0" smtClean="0"/>
                <a:t>»</a:t>
              </a:r>
              <a:endParaRPr lang="ru-RU" sz="1000" dirty="0"/>
            </a:p>
          </p:txBody>
        </p:sp>
        <p:sp>
          <p:nvSpPr>
            <p:cNvPr id="31" name="Левая фигурная скобка 30"/>
            <p:cNvSpPr/>
            <p:nvPr/>
          </p:nvSpPr>
          <p:spPr>
            <a:xfrm rot="16200000">
              <a:off x="3670489" y="2145741"/>
              <a:ext cx="155448" cy="13035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3" name="TextBox 32"/>
            <p:cNvSpPr txBox="1"/>
            <p:nvPr/>
          </p:nvSpPr>
          <p:spPr>
            <a:xfrm>
              <a:off x="3326396" y="2886053"/>
              <a:ext cx="841897" cy="246221"/>
            </a:xfrm>
            <a:prstGeom prst="rect">
              <a:avLst/>
            </a:prstGeom>
            <a:noFill/>
          </p:spPr>
          <p:txBody>
            <a:bodyPr wrap="none" rtlCol="0">
              <a:spAutoFit/>
            </a:bodyPr>
            <a:lstStyle/>
            <a:p>
              <a:r>
                <a:rPr lang="ru-RU" sz="1000" dirty="0" smtClean="0"/>
                <a:t>Целая часть</a:t>
              </a:r>
              <a:endParaRPr lang="ru-RU" sz="1000" dirty="0"/>
            </a:p>
          </p:txBody>
        </p:sp>
        <p:sp>
          <p:nvSpPr>
            <p:cNvPr id="34" name="Левая фигурная скобка 33"/>
            <p:cNvSpPr/>
            <p:nvPr/>
          </p:nvSpPr>
          <p:spPr>
            <a:xfrm rot="16200000">
              <a:off x="5365646" y="1824238"/>
              <a:ext cx="155448" cy="19465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5" name="TextBox 34"/>
            <p:cNvSpPr txBox="1"/>
            <p:nvPr/>
          </p:nvSpPr>
          <p:spPr>
            <a:xfrm>
              <a:off x="5036742" y="2875219"/>
              <a:ext cx="978153" cy="246221"/>
            </a:xfrm>
            <a:prstGeom prst="rect">
              <a:avLst/>
            </a:prstGeom>
            <a:noFill/>
          </p:spPr>
          <p:txBody>
            <a:bodyPr wrap="none" rtlCol="0">
              <a:spAutoFit/>
            </a:bodyPr>
            <a:lstStyle/>
            <a:p>
              <a:r>
                <a:rPr lang="ru-RU" sz="1000" dirty="0" smtClean="0"/>
                <a:t>Дробная часть</a:t>
              </a:r>
              <a:endParaRPr lang="ru-RU" sz="1000" dirty="0"/>
            </a:p>
          </p:txBody>
        </p:sp>
      </p:gr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20876669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79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9" name="Прямоугольник 8"/>
          <p:cNvSpPr/>
          <p:nvPr/>
        </p:nvSpPr>
        <p:spPr>
          <a:xfrm>
            <a:off x="808956" y="1224289"/>
            <a:ext cx="2862066" cy="369332"/>
          </a:xfrm>
          <a:prstGeom prst="rect">
            <a:avLst/>
          </a:prstGeom>
        </p:spPr>
        <p:txBody>
          <a:bodyPr wrap="none">
            <a:spAutoFit/>
          </a:bodyPr>
          <a:lstStyle/>
          <a:p>
            <a:pPr marL="285750" indent="-285750">
              <a:buFont typeface="Wingdings" pitchFamily="2" charset="2"/>
              <a:buChar char="ü"/>
            </a:pPr>
            <a:r>
              <a:rPr lang="ru-RU" b="1" dirty="0">
                <a:effectLst>
                  <a:outerShdw blurRad="38100" dist="38100" dir="2700000" algn="tl">
                    <a:srgbClr val="000000">
                      <a:alpha val="43137"/>
                    </a:srgbClr>
                  </a:outerShdw>
                </a:effectLst>
              </a:rPr>
              <a:t>С </a:t>
            </a:r>
            <a:r>
              <a:rPr lang="ru-RU" b="1" dirty="0" smtClean="0">
                <a:effectLst>
                  <a:outerShdw blurRad="38100" dist="38100" dir="2700000" algn="tl">
                    <a:srgbClr val="000000">
                      <a:alpha val="43137"/>
                    </a:srgbClr>
                  </a:outerShdw>
                </a:effectLst>
              </a:rPr>
              <a:t>плавающей запятой </a:t>
            </a:r>
            <a:endParaRPr lang="ru-RU" b="1" dirty="0">
              <a:effectLst>
                <a:outerShdw blurRad="38100" dist="38100" dir="2700000" algn="tl">
                  <a:srgbClr val="000000">
                    <a:alpha val="43137"/>
                  </a:srgbClr>
                </a:outerShdw>
              </a:effectLst>
            </a:endParaRPr>
          </a:p>
        </p:txBody>
      </p:sp>
      <p:sp>
        <p:nvSpPr>
          <p:cNvPr id="10" name="Прямоугольник 9"/>
          <p:cNvSpPr/>
          <p:nvPr/>
        </p:nvSpPr>
        <p:spPr>
          <a:xfrm>
            <a:off x="871004" y="1538789"/>
            <a:ext cx="7667897" cy="954107"/>
          </a:xfrm>
          <a:prstGeom prst="rect">
            <a:avLst/>
          </a:prstGeom>
        </p:spPr>
        <p:txBody>
          <a:bodyPr wrap="square">
            <a:spAutoFit/>
          </a:bodyPr>
          <a:lstStyle/>
          <a:p>
            <a:pPr algn="just"/>
            <a:r>
              <a:rPr lang="ru-RU" sz="1400" i="1" u="sng" dirty="0"/>
              <a:t>С плавающей запятой</a:t>
            </a:r>
            <a:r>
              <a:rPr lang="ru-RU" sz="1400" dirty="0"/>
              <a:t> </a:t>
            </a:r>
            <a:r>
              <a:rPr lang="ru-RU" sz="1400" dirty="0" smtClean="0"/>
              <a:t>- каждое </a:t>
            </a:r>
            <a:r>
              <a:rPr lang="ru-RU" sz="1400" dirty="0"/>
              <a:t>число изображается в виде двух групп цифр. Первая группа цифр называется </a:t>
            </a:r>
            <a:r>
              <a:rPr lang="ru-RU" sz="1400" i="1" dirty="0"/>
              <a:t>мантиссой</a:t>
            </a:r>
            <a:r>
              <a:rPr lang="ru-RU" sz="1400" dirty="0"/>
              <a:t>, вторая- </a:t>
            </a:r>
            <a:r>
              <a:rPr lang="ru-RU" sz="1400" i="1" dirty="0"/>
              <a:t>порядком</a:t>
            </a:r>
            <a:r>
              <a:rPr lang="ru-RU" sz="1400" dirty="0"/>
              <a:t>, причем абсолютная величина мантиссы должна быть меньше 1, а порядок - целым числом. В общем виде число в форме с плавающей запятой может быть представлено так</a:t>
            </a:r>
            <a:r>
              <a:rPr lang="ru-RU" sz="1400" dirty="0" smtClean="0"/>
              <a:t>:</a:t>
            </a:r>
            <a:endParaRPr lang="ru-RU" sz="1400" dirty="0"/>
          </a:p>
        </p:txBody>
      </p:sp>
      <p:sp>
        <p:nvSpPr>
          <p:cNvPr id="11" name="Прямоугольник 10"/>
          <p:cNvSpPr/>
          <p:nvPr/>
        </p:nvSpPr>
        <p:spPr>
          <a:xfrm>
            <a:off x="815781" y="912937"/>
            <a:ext cx="430521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Представление вещественных чисел</a:t>
            </a:r>
            <a:endParaRPr lang="ru-RU" b="1" dirty="0">
              <a:solidFill>
                <a:schemeClr val="accent1">
                  <a:lumMod val="50000"/>
                </a:schemeClr>
              </a:solidFill>
              <a:effectLst>
                <a:outerShdw blurRad="38100" dist="38100" dir="2700000" algn="tl">
                  <a:srgbClr val="000000">
                    <a:alpha val="43137"/>
                  </a:srgbClr>
                </a:outerShdw>
              </a:effectLst>
            </a:endParaRPr>
          </a:p>
        </p:txBody>
      </p:sp>
      <p:sp>
        <p:nvSpPr>
          <p:cNvPr id="13" name="Прямоугольник 12"/>
          <p:cNvSpPr/>
          <p:nvPr/>
        </p:nvSpPr>
        <p:spPr>
          <a:xfrm>
            <a:off x="847842" y="2564904"/>
            <a:ext cx="7540582" cy="954107"/>
          </a:xfrm>
          <a:prstGeom prst="rect">
            <a:avLst/>
          </a:prstGeom>
        </p:spPr>
        <p:txBody>
          <a:bodyPr wrap="square">
            <a:spAutoFit/>
          </a:bodyPr>
          <a:lstStyle/>
          <a:p>
            <a:r>
              <a:rPr lang="ru-RU" sz="1400" dirty="0" smtClean="0"/>
              <a:t>где</a:t>
            </a:r>
            <a:r>
              <a:rPr lang="en-US" sz="1400" dirty="0" smtClean="0"/>
              <a:t>:</a:t>
            </a:r>
          </a:p>
          <a:p>
            <a:r>
              <a:rPr lang="en-US" sz="1400" dirty="0" smtClean="0"/>
              <a:t>       </a:t>
            </a:r>
            <a:r>
              <a:rPr lang="ru-RU" sz="1400" i="1" dirty="0" smtClean="0"/>
              <a:t>М</a:t>
            </a:r>
            <a:r>
              <a:rPr lang="en-US" sz="1400" dirty="0" smtClean="0"/>
              <a:t> </a:t>
            </a:r>
            <a:r>
              <a:rPr lang="ru-RU" sz="1400" dirty="0" smtClean="0"/>
              <a:t>-</a:t>
            </a:r>
            <a:r>
              <a:rPr lang="en-US" sz="1400" dirty="0" smtClean="0"/>
              <a:t> </a:t>
            </a:r>
            <a:r>
              <a:rPr lang="ru-RU" sz="1400" i="1" dirty="0" smtClean="0"/>
              <a:t>мантисса</a:t>
            </a:r>
            <a:r>
              <a:rPr lang="ru-RU" sz="1400" dirty="0" smtClean="0"/>
              <a:t> </a:t>
            </a:r>
            <a:r>
              <a:rPr lang="ru-RU" sz="1400" dirty="0"/>
              <a:t>числа (|М| &lt; 1);</a:t>
            </a:r>
          </a:p>
          <a:p>
            <a:r>
              <a:rPr lang="en-US" sz="1400" dirty="0"/>
              <a:t> </a:t>
            </a:r>
            <a:r>
              <a:rPr lang="en-US" sz="1400" dirty="0" smtClean="0"/>
              <a:t>      </a:t>
            </a:r>
            <a:r>
              <a:rPr lang="en-US" sz="1400" i="1" dirty="0" smtClean="0"/>
              <a:t>r</a:t>
            </a:r>
            <a:r>
              <a:rPr lang="en-US" sz="1400" dirty="0" smtClean="0"/>
              <a:t> </a:t>
            </a:r>
            <a:r>
              <a:rPr lang="ru-RU" sz="1400" dirty="0" smtClean="0"/>
              <a:t>- </a:t>
            </a:r>
            <a:r>
              <a:rPr lang="ru-RU" sz="1400" i="1" dirty="0"/>
              <a:t>порядок</a:t>
            </a:r>
            <a:r>
              <a:rPr lang="ru-RU" sz="1400" dirty="0"/>
              <a:t> числа (r- целое число);</a:t>
            </a:r>
          </a:p>
          <a:p>
            <a:r>
              <a:rPr lang="en-US" sz="1400" dirty="0" smtClean="0"/>
              <a:t>       </a:t>
            </a:r>
            <a:r>
              <a:rPr lang="ru-RU" sz="1400" i="1" dirty="0" smtClean="0"/>
              <a:t>Р</a:t>
            </a:r>
            <a:r>
              <a:rPr lang="en-US" sz="1400" dirty="0" smtClean="0"/>
              <a:t> </a:t>
            </a:r>
            <a:r>
              <a:rPr lang="ru-RU" sz="1400" dirty="0" smtClean="0"/>
              <a:t>- </a:t>
            </a:r>
            <a:r>
              <a:rPr lang="ru-RU" sz="1400" i="1" dirty="0"/>
              <a:t>основание</a:t>
            </a:r>
            <a:r>
              <a:rPr lang="ru-RU" sz="1400" dirty="0"/>
              <a:t> системы счисления.</a:t>
            </a:r>
          </a:p>
        </p:txBody>
      </p:sp>
      <mc:AlternateContent xmlns:mc="http://schemas.openxmlformats.org/markup-compatibility/2006" xmlns:a14="http://schemas.microsoft.com/office/drawing/2010/main">
        <mc:Choice Requires="a14">
          <p:sp>
            <p:nvSpPr>
              <p:cNvPr id="14" name="TextBox 13"/>
              <p:cNvSpPr txBox="1"/>
              <p:nvPr/>
            </p:nvSpPr>
            <p:spPr>
              <a:xfrm>
                <a:off x="3480817" y="2348880"/>
                <a:ext cx="1467581" cy="3727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𝑁</m:t>
                      </m:r>
                      <m:r>
                        <a:rPr lang="en-US" b="0" i="1" smtClean="0">
                          <a:latin typeface="Cambria Math"/>
                        </a:rPr>
                        <m:t>=</m:t>
                      </m:r>
                      <m:sSup>
                        <m:sSupPr>
                          <m:ctrlPr>
                            <a:rPr lang="en-US" b="0" i="1" smtClean="0">
                              <a:latin typeface="Cambria Math"/>
                              <a:ea typeface="Cambria Math"/>
                            </a:rPr>
                          </m:ctrlPr>
                        </m:sSupPr>
                        <m:e>
                          <m:r>
                            <a:rPr lang="en-US" i="1">
                              <a:latin typeface="Cambria Math"/>
                              <a:ea typeface="Cambria Math"/>
                            </a:rPr>
                            <m:t>±</m:t>
                          </m:r>
                          <m:r>
                            <a:rPr lang="en-US" i="1">
                              <a:latin typeface="Cambria Math"/>
                              <a:ea typeface="Cambria Math"/>
                            </a:rPr>
                            <m:t>𝑀𝑃</m:t>
                          </m:r>
                        </m:e>
                        <m:sup>
                          <m:r>
                            <a:rPr lang="en-US" b="0" i="1" smtClean="0">
                              <a:latin typeface="Cambria Math"/>
                              <a:ea typeface="Cambria Math"/>
                            </a:rPr>
                            <m:t>±</m:t>
                          </m:r>
                          <m:r>
                            <a:rPr lang="en-US" b="0" i="1" smtClean="0">
                              <a:latin typeface="Cambria Math"/>
                              <a:ea typeface="Cambria Math"/>
                            </a:rPr>
                            <m:t>𝑟</m:t>
                          </m:r>
                        </m:sup>
                      </m:sSup>
                    </m:oMath>
                  </m:oMathPara>
                </a14:m>
                <a:endParaRPr lang="ru-RU" dirty="0"/>
              </a:p>
            </p:txBody>
          </p:sp>
        </mc:Choice>
        <mc:Fallback xmlns="">
          <p:sp>
            <p:nvSpPr>
              <p:cNvPr id="14" name="TextBox 13"/>
              <p:cNvSpPr txBox="1">
                <a:spLocks noRot="1" noChangeAspect="1" noMove="1" noResize="1" noEditPoints="1" noAdjustHandles="1" noChangeArrowheads="1" noChangeShapeType="1" noTextEdit="1"/>
              </p:cNvSpPr>
              <p:nvPr/>
            </p:nvSpPr>
            <p:spPr>
              <a:xfrm>
                <a:off x="3480817" y="2348880"/>
                <a:ext cx="1467581" cy="372731"/>
              </a:xfrm>
              <a:prstGeom prst="rect">
                <a:avLst/>
              </a:prstGeom>
              <a:blipFill rotWithShape="1">
                <a:blip r:embed="rId3"/>
                <a:stretch>
                  <a:fillRect b="-1639"/>
                </a:stretch>
              </a:blipFill>
            </p:spPr>
            <p:txBody>
              <a:bodyPr/>
              <a:lstStyle/>
              <a:p>
                <a:r>
                  <a:rPr lang="ru-RU">
                    <a:noFill/>
                  </a:rPr>
                  <a:t> </a:t>
                </a:r>
              </a:p>
            </p:txBody>
          </p:sp>
        </mc:Fallback>
      </mc:AlternateContent>
      <p:sp>
        <p:nvSpPr>
          <p:cNvPr id="19" name="Прямоугольник 18"/>
          <p:cNvSpPr/>
          <p:nvPr/>
        </p:nvSpPr>
        <p:spPr>
          <a:xfrm>
            <a:off x="768122" y="4041436"/>
            <a:ext cx="7777675" cy="830997"/>
          </a:xfrm>
          <a:prstGeom prst="rect">
            <a:avLst/>
          </a:prstGeom>
          <a:ln>
            <a:solidFill>
              <a:schemeClr val="tx1"/>
            </a:solidFill>
            <a:prstDash val="dash"/>
          </a:ln>
        </p:spPr>
        <p:txBody>
          <a:bodyPr wrap="square">
            <a:spAutoFit/>
          </a:bodyPr>
          <a:lstStyle/>
          <a:p>
            <a:r>
              <a:rPr lang="ru-RU" sz="1200" b="1" u="sng" dirty="0" smtClean="0"/>
              <a:t>Пример.</a:t>
            </a:r>
            <a:r>
              <a:rPr lang="ru-RU" sz="1200" dirty="0" smtClean="0"/>
              <a:t>	</a:t>
            </a:r>
            <a:r>
              <a:rPr lang="en-US" sz="1200" dirty="0" smtClean="0"/>
              <a:t>3.141592 </a:t>
            </a:r>
            <a:r>
              <a:rPr lang="en-US" sz="1200" dirty="0"/>
              <a:t>= 0.3141592·10</a:t>
            </a:r>
            <a:r>
              <a:rPr lang="en-US" sz="1200" baseline="30000" dirty="0"/>
              <a:t>1</a:t>
            </a:r>
            <a:endParaRPr lang="ru-RU" sz="1200" baseline="30000" dirty="0"/>
          </a:p>
          <a:p>
            <a:r>
              <a:rPr lang="ru-RU" sz="1200" dirty="0" smtClean="0"/>
              <a:t>	</a:t>
            </a:r>
            <a:r>
              <a:rPr lang="en-US" sz="1200" dirty="0" smtClean="0"/>
              <a:t>0.3141592 – </a:t>
            </a:r>
            <a:r>
              <a:rPr lang="ru-RU" sz="1200" dirty="0" smtClean="0"/>
              <a:t>мантисса;</a:t>
            </a:r>
          </a:p>
          <a:p>
            <a:r>
              <a:rPr lang="ru-RU" sz="1200" dirty="0" smtClean="0"/>
              <a:t>	10 – основание системы счисления;</a:t>
            </a:r>
          </a:p>
          <a:p>
            <a:r>
              <a:rPr lang="ru-RU" sz="1200" dirty="0" smtClean="0"/>
              <a:t>	1 – порядок.</a:t>
            </a:r>
            <a:endParaRPr lang="ru-RU" sz="1200" dirty="0"/>
          </a:p>
        </p:txBody>
      </p:sp>
      <p:sp>
        <p:nvSpPr>
          <p:cNvPr id="12" name="Прямоугольник 11"/>
          <p:cNvSpPr/>
          <p:nvPr/>
        </p:nvSpPr>
        <p:spPr>
          <a:xfrm>
            <a:off x="9468544" y="3257401"/>
            <a:ext cx="7992888" cy="523220"/>
          </a:xfrm>
          <a:prstGeom prst="rect">
            <a:avLst/>
          </a:prstGeom>
        </p:spPr>
        <p:txBody>
          <a:bodyPr wrap="square">
            <a:spAutoFit/>
          </a:bodyPr>
          <a:lstStyle/>
          <a:p>
            <a:r>
              <a:rPr lang="ru-RU" sz="1400" dirty="0" smtClean="0"/>
              <a:t>Диапазон </a:t>
            </a:r>
            <a:r>
              <a:rPr lang="ru-RU" sz="1400" dirty="0"/>
              <a:t>значащих чисел в системе счисления с основанием </a:t>
            </a:r>
            <a:r>
              <a:rPr lang="ru-RU" sz="1400" i="1" dirty="0" smtClean="0"/>
              <a:t>Р</a:t>
            </a:r>
            <a:r>
              <a:rPr lang="ru-RU" sz="1400" dirty="0" smtClean="0"/>
              <a:t> при </a:t>
            </a:r>
            <a:r>
              <a:rPr lang="ru-RU" sz="1400" dirty="0"/>
              <a:t>наличии </a:t>
            </a:r>
            <a:r>
              <a:rPr lang="ru-RU" sz="1400" i="1" dirty="0"/>
              <a:t>m</a:t>
            </a:r>
            <a:r>
              <a:rPr lang="ru-RU" sz="1400" dirty="0"/>
              <a:t> разрядов у мантиссы и </a:t>
            </a:r>
            <a:r>
              <a:rPr lang="ru-RU" sz="1400" i="1" dirty="0"/>
              <a:t>s</a:t>
            </a:r>
            <a:r>
              <a:rPr lang="ru-RU" sz="1400" dirty="0"/>
              <a:t> разрядов у порядка (без учета знаковых разрядов порядка и мантиссы) будет</a:t>
            </a:r>
            <a:r>
              <a:rPr lang="ru-RU" sz="1400" dirty="0" smtClean="0"/>
              <a:t>:</a:t>
            </a:r>
            <a:endParaRPr lang="ru-RU" sz="1400" dirty="0"/>
          </a:p>
        </p:txBody>
      </p:sp>
      <p:sp>
        <p:nvSpPr>
          <p:cNvPr id="2" name="Прямоугольник 1"/>
          <p:cNvSpPr/>
          <p:nvPr/>
        </p:nvSpPr>
        <p:spPr>
          <a:xfrm>
            <a:off x="11630825" y="3780621"/>
            <a:ext cx="2855269" cy="369332"/>
          </a:xfrm>
          <a:prstGeom prst="rect">
            <a:avLst/>
          </a:prstGeom>
        </p:spPr>
        <p:txBody>
          <a:bodyPr wrap="none">
            <a:spAutoFit/>
          </a:bodyPr>
          <a:lstStyle/>
          <a:p>
            <a:r>
              <a:rPr lang="en-US" dirty="0" err="1" smtClean="0"/>
              <a:t>P</a:t>
            </a:r>
            <a:r>
              <a:rPr lang="en-US" baseline="30000" dirty="0" err="1" smtClean="0"/>
              <a:t>-m</a:t>
            </a:r>
            <a:r>
              <a:rPr lang="en-US" dirty="0" err="1" smtClean="0"/>
              <a:t>·P</a:t>
            </a:r>
            <a:r>
              <a:rPr lang="en-US" baseline="30000" dirty="0" smtClean="0"/>
              <a:t>-</a:t>
            </a:r>
            <a:r>
              <a:rPr lang="en-US" baseline="30000" dirty="0"/>
              <a:t>(P-1) </a:t>
            </a:r>
            <a:r>
              <a:rPr lang="en-US" dirty="0"/>
              <a:t>≤ N ≤ (1-P</a:t>
            </a:r>
            <a:r>
              <a:rPr lang="en-US" baseline="30000" dirty="0"/>
              <a:t>-m</a:t>
            </a:r>
            <a:r>
              <a:rPr lang="en-US" dirty="0" smtClean="0"/>
              <a:t>)·P</a:t>
            </a:r>
            <a:r>
              <a:rPr lang="en-US" baseline="30000" dirty="0" smtClean="0"/>
              <a:t>(P-1</a:t>
            </a:r>
            <a:r>
              <a:rPr lang="en-US" baseline="30000" dirty="0"/>
              <a:t>)</a:t>
            </a:r>
          </a:p>
        </p:txBody>
      </p:sp>
      <p:sp>
        <p:nvSpPr>
          <p:cNvPr id="3" name="Прямоугольник 2"/>
          <p:cNvSpPr/>
          <p:nvPr/>
        </p:nvSpPr>
        <p:spPr>
          <a:xfrm>
            <a:off x="9468544" y="4456935"/>
            <a:ext cx="7777675" cy="276999"/>
          </a:xfrm>
          <a:prstGeom prst="rect">
            <a:avLst/>
          </a:prstGeom>
          <a:ln>
            <a:solidFill>
              <a:schemeClr val="tx1"/>
            </a:solidFill>
            <a:prstDash val="dash"/>
          </a:ln>
        </p:spPr>
        <p:txBody>
          <a:bodyPr wrap="square">
            <a:spAutoFit/>
          </a:bodyPr>
          <a:lstStyle/>
          <a:p>
            <a:r>
              <a:rPr lang="ru-RU" sz="1200" b="1" u="sng" dirty="0" smtClean="0"/>
              <a:t>Пример.</a:t>
            </a:r>
            <a:r>
              <a:rPr lang="ru-RU" sz="1200" dirty="0" smtClean="0"/>
              <a:t> При </a:t>
            </a:r>
            <a:r>
              <a:rPr lang="ru-RU" sz="1200" dirty="0"/>
              <a:t>P=2, </a:t>
            </a:r>
            <a:r>
              <a:rPr lang="ru-RU" sz="1200" i="1" dirty="0"/>
              <a:t>m</a:t>
            </a:r>
            <a:r>
              <a:rPr lang="ru-RU" sz="1200" dirty="0"/>
              <a:t>=10 и </a:t>
            </a:r>
            <a:r>
              <a:rPr lang="ru-RU" sz="1200" i="1" dirty="0"/>
              <a:t>s</a:t>
            </a:r>
            <a:r>
              <a:rPr lang="ru-RU" sz="1200" dirty="0"/>
              <a:t>=6 диапазон чисел простирается примерно от </a:t>
            </a:r>
            <a:r>
              <a:rPr lang="ru-RU" sz="1200" dirty="0" smtClean="0"/>
              <a:t>10</a:t>
            </a:r>
            <a:r>
              <a:rPr lang="ru-RU" sz="1200" baseline="30000" dirty="0" smtClean="0"/>
              <a:t>-19</a:t>
            </a:r>
            <a:r>
              <a:rPr lang="ru-RU" sz="1200" dirty="0" smtClean="0"/>
              <a:t> </a:t>
            </a:r>
            <a:r>
              <a:rPr lang="ru-RU" sz="1200" dirty="0"/>
              <a:t>до </a:t>
            </a:r>
            <a:r>
              <a:rPr lang="ru-RU" sz="1200" dirty="0" smtClean="0"/>
              <a:t>10</a:t>
            </a:r>
            <a:r>
              <a:rPr lang="ru-RU" sz="1200" baseline="30000" dirty="0" smtClean="0"/>
              <a:t>19</a:t>
            </a:r>
            <a:r>
              <a:rPr lang="ru-RU" sz="1200" dirty="0" smtClean="0"/>
              <a:t>.</a:t>
            </a:r>
            <a:endParaRPr lang="ru-RU" sz="1200" dirty="0"/>
          </a:p>
        </p:txBody>
      </p:sp>
      <p:sp>
        <p:nvSpPr>
          <p:cNvPr id="4" name="Прямоугольник 3"/>
          <p:cNvSpPr/>
          <p:nvPr/>
        </p:nvSpPr>
        <p:spPr>
          <a:xfrm>
            <a:off x="9397719" y="4094102"/>
            <a:ext cx="7777677" cy="307777"/>
          </a:xfrm>
          <a:prstGeom prst="rect">
            <a:avLst/>
          </a:prstGeom>
        </p:spPr>
        <p:txBody>
          <a:bodyPr wrap="square">
            <a:spAutoFit/>
          </a:bodyPr>
          <a:lstStyle/>
          <a:p>
            <a:r>
              <a:rPr lang="ru-RU" sz="1400" dirty="0"/>
              <a:t>Знак числа обычно кодируется двоичной цифрой, при этом код 0 означает знак "+", код 1 -знак "-".</a:t>
            </a:r>
          </a:p>
        </p:txBody>
      </p:sp>
      <p:sp>
        <p:nvSpPr>
          <p:cNvPr id="17" name="Прямоугольник 16"/>
          <p:cNvSpPr/>
          <p:nvPr/>
        </p:nvSpPr>
        <p:spPr>
          <a:xfrm>
            <a:off x="768122" y="4941168"/>
            <a:ext cx="7632848" cy="1200329"/>
          </a:xfrm>
          <a:prstGeom prst="rect">
            <a:avLst/>
          </a:prstGeom>
          <a:ln>
            <a:solidFill>
              <a:schemeClr val="tx1"/>
            </a:solidFill>
            <a:prstDash val="dash"/>
          </a:ln>
        </p:spPr>
        <p:txBody>
          <a:bodyPr wrap="square">
            <a:spAutoFit/>
          </a:bodyPr>
          <a:lstStyle/>
          <a:p>
            <a:r>
              <a:rPr lang="ru-RU" sz="1200" b="1" u="sng" dirty="0" smtClean="0"/>
              <a:t>Пример:</a:t>
            </a:r>
          </a:p>
          <a:p>
            <a:r>
              <a:rPr lang="ru-RU" sz="1200" dirty="0" smtClean="0"/>
              <a:t>В </a:t>
            </a:r>
            <a:r>
              <a:rPr lang="ru-RU" sz="1200" dirty="0"/>
              <a:t>десятичной системе счисления имеются 5 разрядов в целой части числа (до запятой) и 5 разрядов в дробной части числа (после запятой); числа, записанные в такую разрядную сетку, имеют вид:</a:t>
            </a:r>
          </a:p>
          <a:p>
            <a:r>
              <a:rPr lang="ru-RU" sz="1200" dirty="0" smtClean="0"/>
              <a:t>		+00721,35500 </a:t>
            </a:r>
            <a:r>
              <a:rPr lang="en-US" sz="1200" dirty="0" smtClean="0"/>
              <a:t>	</a:t>
            </a:r>
            <a:r>
              <a:rPr lang="ru-RU" sz="1200" dirty="0" smtClean="0"/>
              <a:t>+</a:t>
            </a:r>
            <a:r>
              <a:rPr lang="ru-RU" sz="1200" dirty="0"/>
              <a:t>0,721355·10</a:t>
            </a:r>
            <a:r>
              <a:rPr lang="ru-RU" sz="1200" baseline="30000" dirty="0"/>
              <a:t>3</a:t>
            </a:r>
            <a:endParaRPr lang="ru-RU" sz="1200" dirty="0" smtClean="0"/>
          </a:p>
          <a:p>
            <a:r>
              <a:rPr lang="ru-RU" sz="1200" dirty="0"/>
              <a:t>	</a:t>
            </a:r>
            <a:r>
              <a:rPr lang="ru-RU" sz="1200" dirty="0" smtClean="0"/>
              <a:t>	+00000,00328 </a:t>
            </a:r>
            <a:r>
              <a:rPr lang="en-US" sz="1200" dirty="0" smtClean="0"/>
              <a:t>	</a:t>
            </a:r>
            <a:r>
              <a:rPr lang="ru-RU" sz="1200" dirty="0"/>
              <a:t> +0,328·10</a:t>
            </a:r>
            <a:r>
              <a:rPr lang="ru-RU" sz="1200" baseline="30000" dirty="0"/>
              <a:t>-3</a:t>
            </a:r>
            <a:endParaRPr lang="ru-RU" sz="1200" dirty="0" smtClean="0"/>
          </a:p>
          <a:p>
            <a:r>
              <a:rPr lang="ru-RU" sz="1200" dirty="0"/>
              <a:t>	</a:t>
            </a:r>
            <a:r>
              <a:rPr lang="ru-RU" sz="1200" dirty="0" smtClean="0"/>
              <a:t>	-10301,20260</a:t>
            </a:r>
            <a:r>
              <a:rPr lang="en-US" sz="1200" dirty="0"/>
              <a:t>	</a:t>
            </a:r>
            <a:r>
              <a:rPr lang="en-US" sz="1200" dirty="0" smtClean="0"/>
              <a:t>	</a:t>
            </a:r>
            <a:r>
              <a:rPr lang="ru-RU" sz="1200" dirty="0"/>
              <a:t> -0,103012026·10</a:t>
            </a:r>
            <a:r>
              <a:rPr lang="ru-RU" sz="1200" baseline="30000" dirty="0"/>
              <a:t>5</a:t>
            </a:r>
            <a:endParaRPr lang="ru-RU" sz="1200" dirty="0"/>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3" name="Объект 2"/>
          <p:cNvSpPr>
            <a:spLocks noGrp="1"/>
          </p:cNvSpPr>
          <p:nvPr>
            <p:ph idx="1"/>
          </p:nvPr>
        </p:nvSpPr>
        <p:spPr>
          <a:xfrm>
            <a:off x="755576" y="836712"/>
            <a:ext cx="7543800" cy="3456384"/>
          </a:xfrm>
        </p:spPr>
        <p:txBody>
          <a:bodyPr anchor="t" anchorCtr="0">
            <a:normAutofit lnSpcReduction="10000"/>
          </a:bodyPr>
          <a:lstStyle/>
          <a:p>
            <a:pPr marL="0" indent="0">
              <a:buNone/>
            </a:pPr>
            <a:r>
              <a:rPr lang="ru-RU" sz="1400" b="1" dirty="0">
                <a:solidFill>
                  <a:schemeClr val="tx1"/>
                </a:solidFill>
              </a:rPr>
              <a:t>Правила текущей </a:t>
            </a:r>
            <a:r>
              <a:rPr lang="ru-RU" sz="1400" b="1" dirty="0" smtClean="0">
                <a:solidFill>
                  <a:schemeClr val="tx1"/>
                </a:solidFill>
              </a:rPr>
              <a:t>аттестации</a:t>
            </a:r>
            <a:endParaRPr lang="ru-RU" sz="1400" dirty="0" smtClean="0">
              <a:solidFill>
                <a:schemeClr val="tx1"/>
              </a:solidFill>
            </a:endParaRPr>
          </a:p>
          <a:p>
            <a:pPr lvl="0" algn="just"/>
            <a:r>
              <a:rPr lang="ru-RU" sz="1400" dirty="0" smtClean="0">
                <a:solidFill>
                  <a:schemeClr val="tx1"/>
                </a:solidFill>
              </a:rPr>
              <a:t>К </a:t>
            </a:r>
            <a:r>
              <a:rPr lang="ru-RU" sz="1400" dirty="0">
                <a:solidFill>
                  <a:schemeClr val="tx1"/>
                </a:solidFill>
              </a:rPr>
              <a:t>защите лабораторной работы допускается студент, выполнивший задания в полном объеме и представивший отчет по приведенной на сетевом диске кафедры форме.</a:t>
            </a:r>
          </a:p>
          <a:p>
            <a:pPr lvl="0" algn="just"/>
            <a:r>
              <a:rPr lang="ru-RU" sz="1400" dirty="0">
                <a:solidFill>
                  <a:schemeClr val="tx1"/>
                </a:solidFill>
              </a:rPr>
              <a:t>К защите самостоятельной работы допускается студент, выполнивший соответствующее задание в полном объеме и представивший отчет в соответствие с предъявленными требованиями.</a:t>
            </a:r>
          </a:p>
          <a:p>
            <a:pPr lvl="0" algn="just"/>
            <a:r>
              <a:rPr lang="ru-RU" sz="1400" dirty="0">
                <a:solidFill>
                  <a:schemeClr val="tx1"/>
                </a:solidFill>
              </a:rPr>
              <a:t>На защите лабораторной работы, студент должен ответить на 2-5 вопроса по порядку выполнения работы, выполнить </a:t>
            </a:r>
            <a:r>
              <a:rPr lang="ru-RU" sz="1400" dirty="0" smtClean="0">
                <a:solidFill>
                  <a:schemeClr val="tx1"/>
                </a:solidFill>
              </a:rPr>
              <a:t>1-4 </a:t>
            </a:r>
            <a:r>
              <a:rPr lang="ru-RU" sz="1400" dirty="0">
                <a:solidFill>
                  <a:schemeClr val="tx1"/>
                </a:solidFill>
              </a:rPr>
              <a:t>практических задания.</a:t>
            </a:r>
          </a:p>
          <a:p>
            <a:pPr lvl="0" algn="just"/>
            <a:r>
              <a:rPr lang="ru-RU" sz="1400" dirty="0">
                <a:solidFill>
                  <a:schemeClr val="tx1"/>
                </a:solidFill>
              </a:rPr>
              <a:t>На защите самостоятельной работы студент должен ответить на 3-5 теоретических вопроса.</a:t>
            </a:r>
          </a:p>
          <a:p>
            <a:pPr lvl="0" algn="just"/>
            <a:r>
              <a:rPr lang="ru-RU" sz="1400" dirty="0">
                <a:solidFill>
                  <a:schemeClr val="tx1"/>
                </a:solidFill>
              </a:rPr>
              <a:t>Пересдача лабораторной работы или самостоятельной работы назначается в случае, если студент не ориентируется в учебном материале, не может объяснить ход и результаты выполнения работы. Пересдача,  как и невыполнение учебного графика, сопровождается потерей 10-30%  баллов.</a:t>
            </a:r>
          </a:p>
          <a:p>
            <a:pPr lvl="0" algn="just"/>
            <a:r>
              <a:rPr lang="ru-RU" sz="1400" dirty="0">
                <a:solidFill>
                  <a:schemeClr val="tx1"/>
                </a:solidFill>
              </a:rPr>
              <a:t>Контрольные работы по дисциплине проводится по материалам лекций  в виде теста, содержащего 10 вопросов,  на которые нужно ответить в течение 45 минут. Балльная оценка тестов приведена в таблице.</a:t>
            </a:r>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8</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7" name="Прямоугольник 6"/>
          <p:cNvSpPr/>
          <p:nvPr/>
        </p:nvSpPr>
        <p:spPr>
          <a:xfrm>
            <a:off x="827584" y="4365104"/>
            <a:ext cx="7488832" cy="1600438"/>
          </a:xfrm>
          <a:prstGeom prst="rect">
            <a:avLst/>
          </a:prstGeom>
        </p:spPr>
        <p:txBody>
          <a:bodyPr wrap="square">
            <a:spAutoFit/>
          </a:bodyPr>
          <a:lstStyle/>
          <a:p>
            <a:r>
              <a:rPr lang="ru-RU" sz="1400" b="1" dirty="0"/>
              <a:t>Правила итоговой </a:t>
            </a:r>
            <a:r>
              <a:rPr lang="ru-RU" sz="1400" b="1" dirty="0" smtClean="0"/>
              <a:t>аттестации</a:t>
            </a:r>
            <a:r>
              <a:rPr lang="ru-RU" sz="1400" dirty="0"/>
              <a:t>	</a:t>
            </a:r>
            <a:endParaRPr lang="ru-RU" sz="1400" dirty="0" smtClean="0"/>
          </a:p>
          <a:p>
            <a:pPr marL="171450" indent="-171450" algn="just">
              <a:buFont typeface="Arial" pitchFamily="34" charset="0"/>
              <a:buChar char="•"/>
            </a:pPr>
            <a:r>
              <a:rPr lang="ru-RU" sz="1400" dirty="0" smtClean="0"/>
              <a:t>К зачёту допускаются </a:t>
            </a:r>
            <a:r>
              <a:rPr lang="ru-RU" sz="1400" dirty="0"/>
              <a:t>студенты, защитившие все лабораторные работы, самостоятельную работу и набравшие не менее 30 баллов по результатам текущего рейтинга.</a:t>
            </a:r>
          </a:p>
          <a:p>
            <a:pPr marL="171450" indent="-171450" algn="just">
              <a:buFont typeface="Arial" pitchFamily="34" charset="0"/>
              <a:buChar char="•"/>
            </a:pPr>
            <a:r>
              <a:rPr lang="ru-RU" sz="1400" dirty="0" smtClean="0"/>
              <a:t>Зачёт проводится </a:t>
            </a:r>
            <a:r>
              <a:rPr lang="ru-RU" sz="1400" dirty="0"/>
              <a:t>в письменном виде. В билет входит 3 теоретических  вопроса и 2-3 задачи.</a:t>
            </a:r>
          </a:p>
          <a:p>
            <a:pPr marL="171450" indent="-171450" algn="just">
              <a:buFont typeface="Arial" pitchFamily="34" charset="0"/>
              <a:buChar char="•"/>
            </a:pPr>
            <a:r>
              <a:rPr lang="ru-RU" sz="1400" dirty="0" smtClean="0"/>
              <a:t>15-20 </a:t>
            </a:r>
            <a:r>
              <a:rPr lang="ru-RU" sz="1400" dirty="0"/>
              <a:t>баллов выставляется, если все задания выполнены полностью, без серьезных замечаний. </a:t>
            </a:r>
            <a:r>
              <a:rPr lang="ru-RU" sz="1400" dirty="0" smtClean="0"/>
              <a:t>10-14 </a:t>
            </a:r>
            <a:r>
              <a:rPr lang="ru-RU" sz="1400" dirty="0"/>
              <a:t>баллов – если выполнены 3 задания из 5, </a:t>
            </a:r>
            <a:r>
              <a:rPr lang="ru-RU" sz="1400" dirty="0" smtClean="0"/>
              <a:t>5-10 </a:t>
            </a:r>
            <a:r>
              <a:rPr lang="ru-RU" sz="1400" dirty="0"/>
              <a:t>баллов – если выполнены два задания из трех, но с </a:t>
            </a:r>
            <a:r>
              <a:rPr lang="ru-RU" sz="1400" dirty="0" smtClean="0"/>
              <a:t>замечаниями</a:t>
            </a:r>
            <a:r>
              <a:rPr lang="ru-RU" sz="1400" dirty="0"/>
              <a:t>.</a:t>
            </a:r>
          </a:p>
        </p:txBody>
      </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340005940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Прямоугольник 4"/>
          <p:cNvSpPr/>
          <p:nvPr/>
        </p:nvSpPr>
        <p:spPr>
          <a:xfrm>
            <a:off x="810816" y="1312257"/>
            <a:ext cx="5661165" cy="369332"/>
          </a:xfrm>
          <a:prstGeom prst="rect">
            <a:avLst/>
          </a:prstGeom>
        </p:spPr>
        <p:txBody>
          <a:bodyPr wrap="none">
            <a:spAutoFit/>
          </a:bodyPr>
          <a:lstStyle/>
          <a:p>
            <a:pPr marL="285750" indent="-285750">
              <a:buFont typeface="Wingdings" pitchFamily="2" charset="2"/>
              <a:buChar char="ü"/>
            </a:pPr>
            <a:r>
              <a:rPr lang="ru-RU" b="1" dirty="0">
                <a:effectLst>
                  <a:outerShdw blurRad="38100" dist="38100" dir="2700000" algn="tl">
                    <a:srgbClr val="000000">
                      <a:alpha val="43137"/>
                    </a:srgbClr>
                  </a:outerShdw>
                </a:effectLst>
              </a:rPr>
              <a:t>С фиксированной </a:t>
            </a:r>
            <a:r>
              <a:rPr lang="ru-RU" b="1" dirty="0" smtClean="0">
                <a:effectLst>
                  <a:outerShdw blurRad="38100" dist="38100" dir="2700000" algn="tl">
                    <a:srgbClr val="000000">
                      <a:alpha val="43137"/>
                    </a:srgbClr>
                  </a:outerShdw>
                </a:effectLst>
              </a:rPr>
              <a:t>запятой (</a:t>
            </a:r>
            <a:r>
              <a:rPr lang="ru-RU" b="1" dirty="0">
                <a:effectLst>
                  <a:outerShdw blurRad="38100" dist="38100" dir="2700000" algn="tl">
                    <a:srgbClr val="000000">
                      <a:alpha val="43137"/>
                    </a:srgbClr>
                  </a:outerShdw>
                </a:effectLst>
              </a:rPr>
              <a:t>естественная форма </a:t>
            </a:r>
            <a:r>
              <a:rPr lang="ru-RU" b="1" dirty="0" smtClean="0">
                <a:effectLst>
                  <a:outerShdw blurRad="38100" dist="38100" dir="2700000" algn="tl">
                    <a:srgbClr val="000000">
                      <a:alpha val="43137"/>
                    </a:srgbClr>
                  </a:outerShdw>
                </a:effectLst>
              </a:rPr>
              <a:t>) </a:t>
            </a:r>
            <a:endParaRPr lang="ru-RU" b="1" dirty="0">
              <a:effectLst>
                <a:outerShdw blurRad="38100" dist="38100" dir="2700000" algn="tl">
                  <a:srgbClr val="000000">
                    <a:alpha val="43137"/>
                  </a:srgbClr>
                </a:outerShdw>
              </a:effectLst>
            </a:endParaRPr>
          </a:p>
        </p:txBody>
      </p:sp>
      <p:sp>
        <p:nvSpPr>
          <p:cNvPr id="11" name="Прямоугольник 10"/>
          <p:cNvSpPr/>
          <p:nvPr/>
        </p:nvSpPr>
        <p:spPr>
          <a:xfrm>
            <a:off x="815781" y="912937"/>
            <a:ext cx="430521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Представление вещественных чисел</a:t>
            </a:r>
            <a:endParaRPr lang="ru-RU" b="1" dirty="0">
              <a:solidFill>
                <a:schemeClr val="accent1">
                  <a:lumMod val="50000"/>
                </a:schemeClr>
              </a:solidFill>
              <a:effectLst>
                <a:outerShdw blurRad="38100" dist="38100" dir="2700000" algn="tl">
                  <a:srgbClr val="000000">
                    <a:alpha val="43137"/>
                  </a:srgbClr>
                </a:outerShdw>
              </a:effectLst>
            </a:endParaRPr>
          </a:p>
        </p:txBody>
      </p:sp>
      <p:grpSp>
        <p:nvGrpSpPr>
          <p:cNvPr id="12" name="Группа 11"/>
          <p:cNvGrpSpPr/>
          <p:nvPr/>
        </p:nvGrpSpPr>
        <p:grpSpPr>
          <a:xfrm>
            <a:off x="1808144" y="1793781"/>
            <a:ext cx="4173942" cy="1110272"/>
            <a:chOff x="2242685" y="2314032"/>
            <a:chExt cx="4173942" cy="1110272"/>
          </a:xfrm>
        </p:grpSpPr>
        <p:sp>
          <p:nvSpPr>
            <p:cNvPr id="13" name="Прямоугольник 12"/>
            <p:cNvSpPr/>
            <p:nvPr/>
          </p:nvSpPr>
          <p:spPr>
            <a:xfrm>
              <a:off x="2811241"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4" name="Прямоугольник 13"/>
            <p:cNvSpPr/>
            <p:nvPr/>
          </p:nvSpPr>
          <p:spPr>
            <a:xfrm>
              <a:off x="309472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5" name="Прямоугольник 14"/>
            <p:cNvSpPr/>
            <p:nvPr/>
          </p:nvSpPr>
          <p:spPr>
            <a:xfrm>
              <a:off x="3315297"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6" name="Прямоугольник 15"/>
            <p:cNvSpPr/>
            <p:nvPr/>
          </p:nvSpPr>
          <p:spPr>
            <a:xfrm>
              <a:off x="3531321"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7" name="Прямоугольник 16"/>
            <p:cNvSpPr/>
            <p:nvPr/>
          </p:nvSpPr>
          <p:spPr>
            <a:xfrm>
              <a:off x="3747345"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8" name="Прямоугольник 17"/>
            <p:cNvSpPr/>
            <p:nvPr/>
          </p:nvSpPr>
          <p:spPr>
            <a:xfrm>
              <a:off x="3963369" y="2314590"/>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9" name="Прямоугольник 18"/>
            <p:cNvSpPr/>
            <p:nvPr/>
          </p:nvSpPr>
          <p:spPr>
            <a:xfrm>
              <a:off x="418394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0" name="Прямоугольник 19"/>
            <p:cNvSpPr/>
            <p:nvPr/>
          </p:nvSpPr>
          <p:spPr>
            <a:xfrm>
              <a:off x="4468377"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1" name="Прямоугольник 20"/>
            <p:cNvSpPr/>
            <p:nvPr/>
          </p:nvSpPr>
          <p:spPr>
            <a:xfrm>
              <a:off x="4688951"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2" name="Прямоугольник 21"/>
            <p:cNvSpPr/>
            <p:nvPr/>
          </p:nvSpPr>
          <p:spPr>
            <a:xfrm>
              <a:off x="4904975"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3" name="Прямоугольник 22"/>
            <p:cNvSpPr/>
            <p:nvPr/>
          </p:nvSpPr>
          <p:spPr>
            <a:xfrm>
              <a:off x="5120999"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4" name="Прямоугольник 23"/>
            <p:cNvSpPr/>
            <p:nvPr/>
          </p:nvSpPr>
          <p:spPr>
            <a:xfrm>
              <a:off x="5337023" y="2315148"/>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5" name="Прямоугольник 24"/>
            <p:cNvSpPr/>
            <p:nvPr/>
          </p:nvSpPr>
          <p:spPr>
            <a:xfrm>
              <a:off x="5557597"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6" name="Прямоугольник 25"/>
            <p:cNvSpPr/>
            <p:nvPr/>
          </p:nvSpPr>
          <p:spPr>
            <a:xfrm>
              <a:off x="5771589" y="2314590"/>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7" name="Прямоугольник 26"/>
            <p:cNvSpPr/>
            <p:nvPr/>
          </p:nvSpPr>
          <p:spPr>
            <a:xfrm>
              <a:off x="5987613" y="2314032"/>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8" name="Прямоугольник 27"/>
            <p:cNvSpPr/>
            <p:nvPr/>
          </p:nvSpPr>
          <p:spPr>
            <a:xfrm>
              <a:off x="6200603" y="2315706"/>
              <a:ext cx="216024"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cxnSp>
          <p:nvCxnSpPr>
            <p:cNvPr id="29" name="Прямая соединительная линия 28"/>
            <p:cNvCxnSpPr>
              <a:stCxn id="13" idx="2"/>
              <a:endCxn id="30" idx="0"/>
            </p:cNvCxnSpPr>
            <p:nvPr/>
          </p:nvCxnSpPr>
          <p:spPr>
            <a:xfrm flipH="1">
              <a:off x="2762940" y="2675188"/>
              <a:ext cx="156313" cy="502895"/>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242685" y="3178083"/>
              <a:ext cx="1040509" cy="246221"/>
            </a:xfrm>
            <a:prstGeom prst="rect">
              <a:avLst/>
            </a:prstGeom>
            <a:noFill/>
          </p:spPr>
          <p:txBody>
            <a:bodyPr wrap="square" rtlCol="0">
              <a:spAutoFit/>
            </a:bodyPr>
            <a:lstStyle/>
            <a:p>
              <a:r>
                <a:rPr lang="ru-RU" sz="1000" dirty="0" smtClean="0"/>
                <a:t>Знак мантиссы</a:t>
              </a:r>
            </a:p>
          </p:txBody>
        </p:sp>
        <p:sp>
          <p:nvSpPr>
            <p:cNvPr id="31" name="Левая фигурная скобка 30"/>
            <p:cNvSpPr/>
            <p:nvPr/>
          </p:nvSpPr>
          <p:spPr>
            <a:xfrm rot="16200000">
              <a:off x="3670489" y="2145741"/>
              <a:ext cx="155448" cy="13035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2" name="TextBox 31"/>
            <p:cNvSpPr txBox="1"/>
            <p:nvPr/>
          </p:nvSpPr>
          <p:spPr>
            <a:xfrm>
              <a:off x="3326396" y="2886053"/>
              <a:ext cx="1031051" cy="246221"/>
            </a:xfrm>
            <a:prstGeom prst="rect">
              <a:avLst/>
            </a:prstGeom>
            <a:noFill/>
          </p:spPr>
          <p:txBody>
            <a:bodyPr wrap="none" rtlCol="0">
              <a:spAutoFit/>
            </a:bodyPr>
            <a:lstStyle/>
            <a:p>
              <a:r>
                <a:rPr lang="ru-RU" sz="1000" dirty="0" smtClean="0"/>
                <a:t>Поле мантиссы</a:t>
              </a:r>
              <a:endParaRPr lang="ru-RU" sz="1000" dirty="0"/>
            </a:p>
          </p:txBody>
        </p:sp>
        <p:sp>
          <p:nvSpPr>
            <p:cNvPr id="33" name="Левая фигурная скобка 32"/>
            <p:cNvSpPr/>
            <p:nvPr/>
          </p:nvSpPr>
          <p:spPr>
            <a:xfrm rot="16200000">
              <a:off x="5469648" y="1939074"/>
              <a:ext cx="166282" cy="17276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4" name="TextBox 33"/>
            <p:cNvSpPr txBox="1"/>
            <p:nvPr/>
          </p:nvSpPr>
          <p:spPr>
            <a:xfrm>
              <a:off x="5036742" y="2875219"/>
              <a:ext cx="938077" cy="246221"/>
            </a:xfrm>
            <a:prstGeom prst="rect">
              <a:avLst/>
            </a:prstGeom>
            <a:noFill/>
          </p:spPr>
          <p:txBody>
            <a:bodyPr wrap="none" rtlCol="0">
              <a:spAutoFit/>
            </a:bodyPr>
            <a:lstStyle/>
            <a:p>
              <a:r>
                <a:rPr lang="ru-RU" sz="1000" dirty="0" smtClean="0"/>
                <a:t>Поле порядка</a:t>
              </a:r>
              <a:endParaRPr lang="ru-RU" sz="1000" dirty="0"/>
            </a:p>
          </p:txBody>
        </p:sp>
      </p:grpSp>
      <p:sp>
        <p:nvSpPr>
          <p:cNvPr id="35" name="TextBox 34"/>
          <p:cNvSpPr txBox="1"/>
          <p:nvPr/>
        </p:nvSpPr>
        <p:spPr>
          <a:xfrm>
            <a:off x="3419872" y="2657832"/>
            <a:ext cx="912429" cy="246221"/>
          </a:xfrm>
          <a:prstGeom prst="rect">
            <a:avLst/>
          </a:prstGeom>
          <a:noFill/>
        </p:spPr>
        <p:txBody>
          <a:bodyPr wrap="none" rtlCol="0">
            <a:spAutoFit/>
          </a:bodyPr>
          <a:lstStyle/>
          <a:p>
            <a:r>
              <a:rPr lang="ru-RU" sz="1000" dirty="0" smtClean="0"/>
              <a:t>Знак порядка</a:t>
            </a:r>
          </a:p>
        </p:txBody>
      </p:sp>
      <p:cxnSp>
        <p:nvCxnSpPr>
          <p:cNvPr id="36" name="Прямая соединительная линия 35"/>
          <p:cNvCxnSpPr>
            <a:stCxn id="20" idx="2"/>
            <a:endCxn id="35" idx="0"/>
          </p:cNvCxnSpPr>
          <p:nvPr/>
        </p:nvCxnSpPr>
        <p:spPr>
          <a:xfrm flipH="1">
            <a:off x="3876087" y="2155495"/>
            <a:ext cx="265761" cy="502337"/>
          </a:xfrm>
          <a:prstGeom prst="line">
            <a:avLst/>
          </a:prstGeom>
        </p:spPr>
        <p:style>
          <a:lnRef idx="1">
            <a:schemeClr val="accent1"/>
          </a:lnRef>
          <a:fillRef idx="0">
            <a:schemeClr val="accent1"/>
          </a:fillRef>
          <a:effectRef idx="0">
            <a:schemeClr val="accent1"/>
          </a:effectRef>
          <a:fontRef idx="minor">
            <a:schemeClr val="tx1"/>
          </a:fontRef>
        </p:style>
      </p:cxnSp>
      <p:sp>
        <p:nvSpPr>
          <p:cNvPr id="42" name="Прямоугольник 41"/>
          <p:cNvSpPr/>
          <p:nvPr/>
        </p:nvSpPr>
        <p:spPr>
          <a:xfrm>
            <a:off x="810816" y="3268141"/>
            <a:ext cx="7721624" cy="1169551"/>
          </a:xfrm>
          <a:prstGeom prst="rect">
            <a:avLst/>
          </a:prstGeom>
        </p:spPr>
        <p:txBody>
          <a:bodyPr wrap="square">
            <a:spAutoFit/>
          </a:bodyPr>
          <a:lstStyle/>
          <a:p>
            <a:r>
              <a:rPr lang="ru-RU" sz="1400" dirty="0"/>
              <a:t>Алгоритм представления числа с плавающей запятой: </a:t>
            </a:r>
          </a:p>
          <a:p>
            <a:pPr marL="342900" indent="-342900">
              <a:buFont typeface="+mj-lt"/>
              <a:buAutoNum type="arabicPeriod"/>
            </a:pPr>
            <a:r>
              <a:rPr lang="ru-RU" sz="1400" dirty="0"/>
              <a:t>П</a:t>
            </a:r>
            <a:r>
              <a:rPr lang="ru-RU" sz="1400" dirty="0" smtClean="0"/>
              <a:t>еревести </a:t>
            </a:r>
            <a:r>
              <a:rPr lang="ru-RU" sz="1400" dirty="0"/>
              <a:t>число из </a:t>
            </a:r>
            <a:r>
              <a:rPr lang="ru-RU" sz="1400" i="1" dirty="0"/>
              <a:t>p</a:t>
            </a:r>
            <a:r>
              <a:rPr lang="ru-RU" sz="1400" dirty="0"/>
              <a:t>-</a:t>
            </a:r>
            <a:r>
              <a:rPr lang="ru-RU" sz="1400" dirty="0" err="1"/>
              <a:t>ичной</a:t>
            </a:r>
            <a:r>
              <a:rPr lang="ru-RU" sz="1400" dirty="0"/>
              <a:t> системы счисления в двоичную; </a:t>
            </a:r>
          </a:p>
          <a:p>
            <a:pPr marL="342900" indent="-342900">
              <a:buFont typeface="+mj-lt"/>
              <a:buAutoNum type="arabicPeriod"/>
            </a:pPr>
            <a:r>
              <a:rPr lang="ru-RU" sz="1400" dirty="0" smtClean="0"/>
              <a:t>Представить </a:t>
            </a:r>
            <a:r>
              <a:rPr lang="ru-RU" sz="1400" dirty="0"/>
              <a:t>двоичное число в нормализованной экспоненциальной форме; </a:t>
            </a:r>
          </a:p>
          <a:p>
            <a:pPr marL="342900" indent="-342900">
              <a:buFont typeface="+mj-lt"/>
              <a:buAutoNum type="arabicPeriod"/>
            </a:pPr>
            <a:r>
              <a:rPr lang="ru-RU" sz="1400" dirty="0" smtClean="0"/>
              <a:t>Рассчитать </a:t>
            </a:r>
            <a:r>
              <a:rPr lang="ru-RU" sz="1400" dirty="0"/>
              <a:t>смещённый порядок числа; </a:t>
            </a:r>
          </a:p>
          <a:p>
            <a:pPr marL="342900" indent="-342900">
              <a:buFont typeface="+mj-lt"/>
              <a:buAutoNum type="arabicPeriod"/>
            </a:pPr>
            <a:r>
              <a:rPr lang="ru-RU" sz="1400" dirty="0" smtClean="0"/>
              <a:t>Разместить </a:t>
            </a:r>
            <a:r>
              <a:rPr lang="ru-RU" sz="1400" dirty="0"/>
              <a:t>знак, порядок и мантиссу в соответствующие разряды сетки. </a:t>
            </a:r>
          </a:p>
        </p:txBody>
      </p:sp>
      <p:sp>
        <p:nvSpPr>
          <p:cNvPr id="37" name="Прямоугольник 36"/>
          <p:cNvSpPr/>
          <p:nvPr/>
        </p:nvSpPr>
        <p:spPr>
          <a:xfrm>
            <a:off x="10044608" y="4643485"/>
            <a:ext cx="7488832" cy="461665"/>
          </a:xfrm>
          <a:prstGeom prst="rect">
            <a:avLst/>
          </a:prstGeom>
        </p:spPr>
        <p:txBody>
          <a:bodyPr wrap="square">
            <a:spAutoFit/>
          </a:bodyPr>
          <a:lstStyle/>
          <a:p>
            <a:r>
              <a:rPr lang="ru-RU" sz="1200" b="1" u="sng" dirty="0" smtClean="0"/>
              <a:t>Пример:</a:t>
            </a:r>
          </a:p>
          <a:p>
            <a:r>
              <a:rPr lang="ru-RU" sz="1200" dirty="0" smtClean="0"/>
              <a:t>Число </a:t>
            </a:r>
            <a:r>
              <a:rPr lang="ru-RU" sz="1200" dirty="0"/>
              <a:t>с плавающей запятой формата двойное слово:</a:t>
            </a:r>
          </a:p>
        </p:txBody>
      </p:sp>
      <p:graphicFrame>
        <p:nvGraphicFramePr>
          <p:cNvPr id="38" name="Таблица 37"/>
          <p:cNvGraphicFramePr>
            <a:graphicFrameLocks noGrp="1"/>
          </p:cNvGraphicFramePr>
          <p:nvPr>
            <p:extLst>
              <p:ext uri="{D42A27DB-BD31-4B8C-83A1-F6EECF244321}">
                <p14:modId xmlns:p14="http://schemas.microsoft.com/office/powerpoint/2010/main" val="828664341"/>
              </p:ext>
            </p:extLst>
          </p:nvPr>
        </p:nvGraphicFramePr>
        <p:xfrm>
          <a:off x="10107873" y="5105150"/>
          <a:ext cx="7704869" cy="731520"/>
        </p:xfrm>
        <a:graphic>
          <a:graphicData uri="http://schemas.openxmlformats.org/drawingml/2006/table">
            <a:tbl>
              <a:tblPr>
                <a:tableStyleId>{E8B1032C-EA38-4F05-BA0D-38AFFFC7BED3}</a:tableStyleId>
              </a:tblPr>
              <a:tblGrid>
                <a:gridCol w="906453"/>
                <a:gridCol w="604302"/>
                <a:gridCol w="326006"/>
                <a:gridCol w="326006"/>
                <a:gridCol w="326006"/>
                <a:gridCol w="326006"/>
                <a:gridCol w="326006"/>
                <a:gridCol w="326006"/>
                <a:gridCol w="326006"/>
                <a:gridCol w="326006"/>
                <a:gridCol w="326006"/>
                <a:gridCol w="326006"/>
                <a:gridCol w="326006"/>
                <a:gridCol w="326006"/>
                <a:gridCol w="326006"/>
                <a:gridCol w="326006"/>
                <a:gridCol w="326006"/>
                <a:gridCol w="326006"/>
                <a:gridCol w="326006"/>
                <a:gridCol w="326006"/>
                <a:gridCol w="326006"/>
              </a:tblGrid>
              <a:tr h="0">
                <a:tc>
                  <a:txBody>
                    <a:bodyPr/>
                    <a:lstStyle/>
                    <a:p>
                      <a:pPr>
                        <a:spcAft>
                          <a:spcPts val="0"/>
                        </a:spcAft>
                      </a:pPr>
                      <a:r>
                        <a:rPr lang="ru-RU" sz="1200" dirty="0">
                          <a:effectLst/>
                        </a:rPr>
                        <a:t> </a:t>
                      </a:r>
                      <a:endParaRPr lang="ru-RU" sz="2400" dirty="0">
                        <a:effectLst/>
                        <a:latin typeface="Times New Roman"/>
                        <a:ea typeface="Times New Roman"/>
                      </a:endParaRPr>
                    </a:p>
                  </a:txBody>
                  <a:tcPr marL="68580" marR="68580" marT="0" marB="0" anchor="ctr"/>
                </a:tc>
                <a:tc>
                  <a:txBody>
                    <a:bodyPr/>
                    <a:lstStyle/>
                    <a:p>
                      <a:pPr algn="ctr">
                        <a:spcAft>
                          <a:spcPts val="0"/>
                        </a:spcAft>
                      </a:pPr>
                      <a:r>
                        <a:rPr lang="ru-RU" sz="1200" dirty="0">
                          <a:effectLst/>
                        </a:rPr>
                        <a:t>Знак числа</a:t>
                      </a:r>
                      <a:endParaRPr lang="ru-RU" sz="2400" dirty="0">
                        <a:effectLst/>
                        <a:latin typeface="Times New Roman"/>
                        <a:ea typeface="Times New Roman"/>
                      </a:endParaRPr>
                    </a:p>
                  </a:txBody>
                  <a:tcPr marL="68580" marR="68580" marT="0" marB="0" anchor="ctr"/>
                </a:tc>
                <a:tc gridSpan="7">
                  <a:txBody>
                    <a:bodyPr/>
                    <a:lstStyle/>
                    <a:p>
                      <a:pPr algn="ctr">
                        <a:spcAft>
                          <a:spcPts val="0"/>
                        </a:spcAft>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Порядок</a:t>
                      </a:r>
                      <a:endParaRPr lang="ru-RU" sz="2400" dirty="0">
                        <a:effectLst/>
                        <a:latin typeface="Times New Roman"/>
                        <a:ea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2">
                  <a:txBody>
                    <a:bodyPr/>
                    <a:lstStyle/>
                    <a:p>
                      <a:pPr algn="ctr">
                        <a:spcAft>
                          <a:spcPts val="0"/>
                        </a:spcAft>
                      </a:pPr>
                      <a:r>
                        <a:rPr lang="ru-RU" sz="1200" dirty="0" smtClean="0">
                          <a:effectLst/>
                        </a:rPr>
                        <a:t>Мантисса</a:t>
                      </a:r>
                      <a:endParaRPr lang="ru-RU" sz="2400" dirty="0">
                        <a:effectLst/>
                        <a:latin typeface="Times New Roman"/>
                        <a:ea typeface="Times New Roman"/>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0">
                <a:tc>
                  <a:txBody>
                    <a:bodyPr/>
                    <a:lstStyle/>
                    <a:p>
                      <a:pPr>
                        <a:spcAft>
                          <a:spcPts val="0"/>
                        </a:spcAft>
                      </a:pPr>
                      <a:r>
                        <a:rPr lang="ru-RU" sz="1200" dirty="0">
                          <a:effectLst/>
                        </a:rPr>
                        <a:t>N разряда</a:t>
                      </a:r>
                      <a:endParaRPr lang="ru-RU" sz="2400" dirty="0">
                        <a:effectLst/>
                        <a:latin typeface="Times New Roman"/>
                        <a:ea typeface="Times New Roman"/>
                      </a:endParaRPr>
                    </a:p>
                  </a:txBody>
                  <a:tcPr marL="68580" marR="68580" marT="0" marB="0" anchor="ctr"/>
                </a:tc>
                <a:tc>
                  <a:txBody>
                    <a:bodyPr/>
                    <a:lstStyle/>
                    <a:p>
                      <a:pPr algn="ctr">
                        <a:spcAft>
                          <a:spcPts val="0"/>
                        </a:spcAft>
                      </a:pPr>
                      <a:r>
                        <a:rPr lang="ru-RU" sz="1200" dirty="0">
                          <a:effectLst/>
                        </a:rPr>
                        <a:t>31</a:t>
                      </a:r>
                      <a:endParaRPr lang="ru-RU" sz="2400" dirty="0">
                        <a:effectLst/>
                        <a:latin typeface="Times New Roman"/>
                        <a:ea typeface="Times New Roman"/>
                      </a:endParaRPr>
                    </a:p>
                  </a:txBody>
                  <a:tcPr marL="68580" marR="68580" marT="0" marB="0">
                    <a:solidFill>
                      <a:schemeClr val="accent1">
                        <a:lumMod val="20000"/>
                        <a:lumOff val="80000"/>
                      </a:schemeClr>
                    </a:solidFill>
                  </a:tcPr>
                </a:tc>
                <a:tc>
                  <a:txBody>
                    <a:bodyPr/>
                    <a:lstStyle/>
                    <a:p>
                      <a:pPr algn="ctr">
                        <a:spcAft>
                          <a:spcPts val="0"/>
                        </a:spcAft>
                      </a:pPr>
                      <a:r>
                        <a:rPr lang="ru-RU" sz="1200" dirty="0">
                          <a:effectLst/>
                        </a:rPr>
                        <a:t>30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29</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28</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27</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26</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25</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24</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23</a:t>
                      </a:r>
                      <a:endParaRPr lang="ru-RU" sz="2400" dirty="0">
                        <a:effectLst/>
                        <a:latin typeface="Times New Roman"/>
                        <a:ea typeface="Times New Roman"/>
                      </a:endParaRPr>
                    </a:p>
                  </a:txBody>
                  <a:tcPr marL="68580" marR="68580" marT="0" marB="0">
                    <a:solidFill>
                      <a:schemeClr val="accent1">
                        <a:lumMod val="20000"/>
                        <a:lumOff val="80000"/>
                      </a:schemeClr>
                    </a:solidFill>
                  </a:tcPr>
                </a:tc>
                <a:tc>
                  <a:txBody>
                    <a:bodyPr/>
                    <a:lstStyle/>
                    <a:p>
                      <a:pPr algn="ctr">
                        <a:spcAft>
                          <a:spcPts val="0"/>
                        </a:spcAft>
                      </a:pPr>
                      <a:r>
                        <a:rPr lang="ru-RU" sz="1200">
                          <a:effectLst/>
                        </a:rPr>
                        <a:t>22</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21</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20</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19</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18</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17</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16</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15</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a:t>
                      </a:r>
                      <a:endParaRPr lang="ru-RU" sz="2400">
                        <a:effectLst/>
                        <a:latin typeface="Times New Roman"/>
                        <a:ea typeface="Times New Roman"/>
                      </a:endParaRPr>
                    </a:p>
                  </a:txBody>
                  <a:tcPr marL="68580" marR="68580" marT="0" marB="0"/>
                </a:tc>
                <a:tc>
                  <a:txBody>
                    <a:bodyPr/>
                    <a:lstStyle/>
                    <a:p>
                      <a:pPr algn="ctr">
                        <a:spcAft>
                          <a:spcPts val="0"/>
                        </a:spcAft>
                      </a:pPr>
                      <a:r>
                        <a:rPr lang="ru-RU" sz="1200">
                          <a:effectLst/>
                        </a:rPr>
                        <a:t>1</a:t>
                      </a:r>
                      <a:endParaRPr lang="ru-RU" sz="240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r>
              <a:tr h="0">
                <a:tc>
                  <a:txBody>
                    <a:bodyPr/>
                    <a:lstStyle/>
                    <a:p>
                      <a:pPr>
                        <a:spcAft>
                          <a:spcPts val="0"/>
                        </a:spcAft>
                      </a:pPr>
                      <a:r>
                        <a:rPr lang="ru-RU" sz="1200" dirty="0">
                          <a:effectLst/>
                        </a:rPr>
                        <a:t>Число</a:t>
                      </a:r>
                      <a:endParaRPr lang="ru-RU" sz="2400" dirty="0">
                        <a:effectLst/>
                        <a:latin typeface="Times New Roman"/>
                        <a:ea typeface="Times New Roman"/>
                      </a:endParaRPr>
                    </a:p>
                  </a:txBody>
                  <a:tcPr marL="68580" marR="68580" marT="0" marB="0" anchor="ctr"/>
                </a:tc>
                <a:tc>
                  <a:txBody>
                    <a:bodyPr/>
                    <a:lstStyle/>
                    <a:p>
                      <a:pPr algn="ctr">
                        <a:spcAft>
                          <a:spcPts val="0"/>
                        </a:spcAft>
                      </a:pPr>
                      <a:r>
                        <a:rPr lang="ru-RU" sz="1200" dirty="0">
                          <a:effectLst/>
                        </a:rPr>
                        <a:t>1</a:t>
                      </a:r>
                      <a:endParaRPr lang="ru-RU" sz="2400" dirty="0">
                        <a:effectLst/>
                        <a:latin typeface="Times New Roman"/>
                        <a:ea typeface="Times New Roman"/>
                      </a:endParaRPr>
                    </a:p>
                  </a:txBody>
                  <a:tcPr marL="68580" marR="68580" marT="0" marB="0">
                    <a:solidFill>
                      <a:schemeClr val="accent1">
                        <a:lumMod val="20000"/>
                        <a:lumOff val="80000"/>
                      </a:schemeClr>
                    </a:solidFill>
                  </a:tcPr>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1</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a:effectLst/>
                        </a:rPr>
                        <a:t>0</a:t>
                      </a:r>
                      <a:endParaRPr lang="ru-RU" sz="240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1</a:t>
                      </a:r>
                      <a:endParaRPr lang="ru-RU" sz="2400" dirty="0">
                        <a:effectLst/>
                        <a:latin typeface="Times New Roman"/>
                        <a:ea typeface="Times New Roman"/>
                      </a:endParaRPr>
                    </a:p>
                  </a:txBody>
                  <a:tcPr marL="68580" marR="68580" marT="0" marB="0">
                    <a:solidFill>
                      <a:schemeClr val="accent1">
                        <a:lumMod val="20000"/>
                        <a:lumOff val="80000"/>
                      </a:schemeClr>
                    </a:solidFill>
                  </a:tcPr>
                </a:tc>
                <a:tc>
                  <a:txBody>
                    <a:bodyPr/>
                    <a:lstStyle/>
                    <a:p>
                      <a:pPr algn="ctr">
                        <a:spcAft>
                          <a:spcPts val="0"/>
                        </a:spcAft>
                      </a:pPr>
                      <a:r>
                        <a:rPr lang="ru-RU" sz="1200" dirty="0">
                          <a:effectLst/>
                        </a:rPr>
                        <a:t>1</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1</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c>
                  <a:txBody>
                    <a:bodyPr/>
                    <a:lstStyle/>
                    <a:p>
                      <a:pPr algn="ctr">
                        <a:spcAft>
                          <a:spcPts val="0"/>
                        </a:spcAft>
                      </a:pPr>
                      <a:r>
                        <a:rPr lang="ru-RU" sz="1200" dirty="0">
                          <a:effectLst/>
                        </a:rPr>
                        <a:t>0</a:t>
                      </a:r>
                      <a:endParaRPr lang="ru-RU" sz="2400" dirty="0">
                        <a:effectLst/>
                        <a:latin typeface="Times New Roman"/>
                        <a:ea typeface="Times New Roman"/>
                      </a:endParaRPr>
                    </a:p>
                  </a:txBody>
                  <a:tcPr marL="68580" marR="68580" marT="0" marB="0"/>
                </a:tc>
              </a:tr>
            </a:tbl>
          </a:graphicData>
        </a:graphic>
      </p:graphicFrame>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5546223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4" name="Прямоугольник 3"/>
          <p:cNvSpPr/>
          <p:nvPr/>
        </p:nvSpPr>
        <p:spPr>
          <a:xfrm>
            <a:off x="647564" y="1278052"/>
            <a:ext cx="7848872" cy="1169551"/>
          </a:xfrm>
          <a:prstGeom prst="rect">
            <a:avLst/>
          </a:prstGeom>
        </p:spPr>
        <p:txBody>
          <a:bodyPr wrap="square">
            <a:spAutoFit/>
          </a:bodyPr>
          <a:lstStyle/>
          <a:p>
            <a:pPr algn="just"/>
            <a:r>
              <a:rPr lang="ru-RU" sz="1400" i="1" u="sng" dirty="0"/>
              <a:t>Двоично-десятичная система счисления</a:t>
            </a:r>
            <a:r>
              <a:rPr lang="ru-RU" sz="1400" dirty="0"/>
              <a:t> получила большое распространение в современных ЭВМ ввиду легкости перевода в десятичную систему и обратно. Она используется там, где основное внимание уделяется не простоте технического построения машины, а удобству работы пользователя. В этой системе счисления все десятичные цифры отдельно кодируются четырьмя двоичными цифрами </a:t>
            </a:r>
            <a:r>
              <a:rPr lang="ru-RU" sz="1400" dirty="0" smtClean="0"/>
              <a:t>и </a:t>
            </a:r>
            <a:r>
              <a:rPr lang="ru-RU" sz="1400" dirty="0"/>
              <a:t>в таком виде записываются последовательно друг за другом.</a:t>
            </a:r>
          </a:p>
        </p:txBody>
      </p:sp>
      <p:graphicFrame>
        <p:nvGraphicFramePr>
          <p:cNvPr id="5" name="Таблица 4"/>
          <p:cNvGraphicFramePr>
            <a:graphicFrameLocks noGrp="1"/>
          </p:cNvGraphicFramePr>
          <p:nvPr>
            <p:extLst>
              <p:ext uri="{D42A27DB-BD31-4B8C-83A1-F6EECF244321}">
                <p14:modId xmlns:p14="http://schemas.microsoft.com/office/powerpoint/2010/main" val="490329016"/>
              </p:ext>
            </p:extLst>
          </p:nvPr>
        </p:nvGraphicFramePr>
        <p:xfrm>
          <a:off x="323528" y="3068960"/>
          <a:ext cx="8640981" cy="482854"/>
        </p:xfrm>
        <a:graphic>
          <a:graphicData uri="http://schemas.openxmlformats.org/drawingml/2006/table">
            <a:tbl>
              <a:tblPr>
                <a:tableStyleId>{E8B1032C-EA38-4F05-BA0D-38AFFFC7BED3}</a:tableStyleId>
              </a:tblPr>
              <a:tblGrid>
                <a:gridCol w="576070"/>
                <a:gridCol w="504056"/>
                <a:gridCol w="444753"/>
                <a:gridCol w="508293"/>
                <a:gridCol w="508293"/>
                <a:gridCol w="508293"/>
                <a:gridCol w="508293"/>
                <a:gridCol w="508293"/>
                <a:gridCol w="508293"/>
                <a:gridCol w="508293"/>
                <a:gridCol w="508293"/>
                <a:gridCol w="508293"/>
                <a:gridCol w="508293"/>
                <a:gridCol w="508293"/>
                <a:gridCol w="508293"/>
                <a:gridCol w="508293"/>
                <a:gridCol w="508293"/>
              </a:tblGrid>
              <a:tr h="209550">
                <a:tc>
                  <a:txBody>
                    <a:bodyPr/>
                    <a:lstStyle/>
                    <a:p>
                      <a:pPr algn="ctr">
                        <a:lnSpc>
                          <a:spcPct val="150000"/>
                        </a:lnSpc>
                        <a:spcAft>
                          <a:spcPts val="0"/>
                        </a:spcAft>
                      </a:pPr>
                      <a:r>
                        <a:rPr lang="ru-RU" sz="1200" dirty="0">
                          <a:effectLst/>
                        </a:rPr>
                        <a:t>Цифра</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2</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3</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4</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5</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6</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7</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8</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9</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А</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В</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С</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D</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E</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F</a:t>
                      </a:r>
                      <a:endParaRPr lang="ru-RU" sz="3200" dirty="0">
                        <a:effectLst/>
                        <a:latin typeface="Times New Roman"/>
                        <a:ea typeface="Times New Roman"/>
                      </a:endParaRPr>
                    </a:p>
                  </a:txBody>
                  <a:tcPr marL="68580" marR="68580" marT="0" marB="0"/>
                </a:tc>
              </a:tr>
              <a:tr h="0">
                <a:tc>
                  <a:txBody>
                    <a:bodyPr/>
                    <a:lstStyle/>
                    <a:p>
                      <a:pPr algn="ctr">
                        <a:lnSpc>
                          <a:spcPct val="150000"/>
                        </a:lnSpc>
                        <a:spcAft>
                          <a:spcPts val="0"/>
                        </a:spcAft>
                      </a:pPr>
                      <a:r>
                        <a:rPr lang="ru-RU" sz="1200" dirty="0">
                          <a:effectLst/>
                        </a:rPr>
                        <a:t>Код</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0000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0001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0010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0011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0100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0101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0110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0111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a:effectLst/>
                        </a:rPr>
                        <a:t>1000</a:t>
                      </a:r>
                      <a:endParaRPr lang="ru-RU" sz="320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1001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1010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1011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1100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1101</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1110</a:t>
                      </a:r>
                      <a:endParaRPr lang="ru-RU" sz="3200" dirty="0">
                        <a:effectLst/>
                        <a:latin typeface="Times New Roman"/>
                        <a:ea typeface="Times New Roman"/>
                      </a:endParaRPr>
                    </a:p>
                  </a:txBody>
                  <a:tcPr marL="68580" marR="68580" marT="0" marB="0"/>
                </a:tc>
                <a:tc>
                  <a:txBody>
                    <a:bodyPr/>
                    <a:lstStyle/>
                    <a:p>
                      <a:pPr algn="ctr">
                        <a:lnSpc>
                          <a:spcPct val="150000"/>
                        </a:lnSpc>
                        <a:spcAft>
                          <a:spcPts val="0"/>
                        </a:spcAft>
                      </a:pPr>
                      <a:r>
                        <a:rPr lang="ru-RU" sz="1200" dirty="0">
                          <a:effectLst/>
                        </a:rPr>
                        <a:t>1111</a:t>
                      </a:r>
                      <a:endParaRPr lang="ru-RU" sz="3200" dirty="0">
                        <a:effectLst/>
                        <a:latin typeface="Times New Roman"/>
                        <a:ea typeface="Times New Roman"/>
                      </a:endParaRPr>
                    </a:p>
                  </a:txBody>
                  <a:tcPr marL="68580" marR="68580" marT="0" marB="0"/>
                </a:tc>
              </a:tr>
            </a:tbl>
          </a:graphicData>
        </a:graphic>
      </p:graphicFrame>
      <p:sp>
        <p:nvSpPr>
          <p:cNvPr id="2" name="Прямоугольник 1"/>
          <p:cNvSpPr/>
          <p:nvPr/>
        </p:nvSpPr>
        <p:spPr>
          <a:xfrm>
            <a:off x="755576" y="5703639"/>
            <a:ext cx="7488833" cy="461665"/>
          </a:xfrm>
          <a:prstGeom prst="rect">
            <a:avLst/>
          </a:prstGeom>
          <a:ln>
            <a:solidFill>
              <a:schemeClr val="tx1"/>
            </a:solidFill>
            <a:prstDash val="dash"/>
          </a:ln>
        </p:spPr>
        <p:txBody>
          <a:bodyPr wrap="square">
            <a:spAutoFit/>
          </a:bodyPr>
          <a:lstStyle/>
          <a:p>
            <a:r>
              <a:rPr lang="ru-RU" sz="1200" b="1" u="sng" dirty="0" smtClean="0"/>
              <a:t>Пример</a:t>
            </a:r>
            <a:r>
              <a:rPr lang="en-US" sz="1200" b="1" u="sng" dirty="0" smtClean="0"/>
              <a:t>:</a:t>
            </a:r>
            <a:r>
              <a:rPr lang="ru-RU" sz="1200" dirty="0" smtClean="0"/>
              <a:t> </a:t>
            </a:r>
            <a:endParaRPr lang="en-US" sz="1200" dirty="0" smtClean="0"/>
          </a:p>
          <a:p>
            <a:r>
              <a:rPr lang="ru-RU" sz="1200" dirty="0" smtClean="0"/>
              <a:t>Шестнадцатеричное </a:t>
            </a:r>
            <a:r>
              <a:rPr lang="ru-RU" sz="1200" dirty="0"/>
              <a:t>число F17B в двоичной системе выглядит </a:t>
            </a:r>
            <a:r>
              <a:rPr lang="ru-RU" sz="1200" dirty="0" smtClean="0"/>
              <a:t>так:</a:t>
            </a:r>
            <a:r>
              <a:rPr lang="en-US" sz="1200" dirty="0" smtClean="0"/>
              <a:t> </a:t>
            </a:r>
            <a:r>
              <a:rPr lang="ru-RU" sz="1200" dirty="0" smtClean="0"/>
              <a:t>1111000101111011</a:t>
            </a:r>
            <a:r>
              <a:rPr lang="ru-RU" sz="1200" dirty="0"/>
              <a:t>.</a:t>
            </a:r>
          </a:p>
        </p:txBody>
      </p:sp>
      <p:cxnSp>
        <p:nvCxnSpPr>
          <p:cNvPr id="9" name="Прямая соединительная линия 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811957" y="908720"/>
            <a:ext cx="4745017"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effectLst>
                  <a:outerShdw blurRad="38100" dist="38100" dir="2700000" algn="tl">
                    <a:srgbClr val="000000">
                      <a:alpha val="43137"/>
                    </a:srgbClr>
                  </a:outerShdw>
                </a:effectLst>
              </a:rPr>
              <a:t>Двоично-десятичная система счисления </a:t>
            </a:r>
          </a:p>
        </p:txBody>
      </p:sp>
      <p:sp>
        <p:nvSpPr>
          <p:cNvPr id="10" name="Rectangle 1"/>
          <p:cNvSpPr>
            <a:spLocks noChangeArrowheads="1"/>
          </p:cNvSpPr>
          <p:nvPr/>
        </p:nvSpPr>
        <p:spPr bwMode="auto">
          <a:xfrm>
            <a:off x="738858" y="2473604"/>
            <a:ext cx="700501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ea typeface="Times New Roman" pitchFamily="18" charset="0"/>
                <a:cs typeface="Arial" pitchFamily="34" charset="0"/>
              </a:rPr>
              <a:t>Таблица. Таблица двоичных кодов десятичных и шестнадцатеричных цифр.</a:t>
            </a:r>
            <a:endParaRPr kumimoji="0" lang="ru-RU" sz="1000" b="0" i="0" u="none" strike="noStrike" cap="none" normalizeH="0" baseline="0" dirty="0" smtClean="0">
              <a:ln>
                <a:noFill/>
              </a:ln>
              <a:solidFill>
                <a:schemeClr val="tx1"/>
              </a:solidFill>
              <a:effectLst/>
              <a:cs typeface="Arial" pitchFamily="34" charset="0"/>
            </a:endParaRPr>
          </a:p>
        </p:txBody>
      </p:sp>
      <p:sp>
        <p:nvSpPr>
          <p:cNvPr id="11" name="Прямоугольник 10"/>
          <p:cNvSpPr/>
          <p:nvPr/>
        </p:nvSpPr>
        <p:spPr>
          <a:xfrm>
            <a:off x="755578" y="5229200"/>
            <a:ext cx="7488832" cy="461665"/>
          </a:xfrm>
          <a:prstGeom prst="rect">
            <a:avLst/>
          </a:prstGeom>
          <a:ln>
            <a:solidFill>
              <a:schemeClr val="tx1"/>
            </a:solidFill>
            <a:prstDash val="dash"/>
          </a:ln>
        </p:spPr>
        <p:txBody>
          <a:bodyPr wrap="square">
            <a:spAutoFit/>
          </a:bodyPr>
          <a:lstStyle/>
          <a:p>
            <a:r>
              <a:rPr lang="ru-RU" sz="1200" b="1" u="sng" dirty="0" smtClean="0"/>
              <a:t>Пример</a:t>
            </a:r>
            <a:r>
              <a:rPr lang="en-US" sz="1200" b="1" u="sng" dirty="0" smtClean="0"/>
              <a:t>:</a:t>
            </a:r>
            <a:r>
              <a:rPr lang="ru-RU" sz="1200" dirty="0" smtClean="0"/>
              <a:t> </a:t>
            </a:r>
            <a:endParaRPr lang="en-US" sz="1200" dirty="0" smtClean="0"/>
          </a:p>
          <a:p>
            <a:r>
              <a:rPr lang="ru-RU" sz="1200" dirty="0" smtClean="0"/>
              <a:t>Десятичное </a:t>
            </a:r>
            <a:r>
              <a:rPr lang="ru-RU" sz="1200" dirty="0"/>
              <a:t>число 9703 в двоично-десятичной системе выглядит </a:t>
            </a:r>
            <a:r>
              <a:rPr lang="ru-RU" sz="1200" dirty="0" smtClean="0"/>
              <a:t>так:</a:t>
            </a:r>
            <a:r>
              <a:rPr lang="en-US" sz="1200" dirty="0" smtClean="0"/>
              <a:t> </a:t>
            </a:r>
            <a:r>
              <a:rPr lang="ru-RU" sz="1200" dirty="0" smtClean="0"/>
              <a:t>1001011100000011</a:t>
            </a:r>
            <a:endParaRPr lang="ru-RU" sz="1200" dirty="0"/>
          </a:p>
        </p:txBody>
      </p:sp>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5" name="Прямоугольник 4"/>
          <p:cNvSpPr/>
          <p:nvPr/>
        </p:nvSpPr>
        <p:spPr>
          <a:xfrm>
            <a:off x="727348" y="1274292"/>
            <a:ext cx="7920880" cy="523220"/>
          </a:xfrm>
          <a:prstGeom prst="rect">
            <a:avLst/>
          </a:prstGeom>
        </p:spPr>
        <p:txBody>
          <a:bodyPr wrap="square">
            <a:spAutoFit/>
          </a:bodyPr>
          <a:lstStyle/>
          <a:p>
            <a:pPr indent="180975" algn="just"/>
            <a:r>
              <a:rPr lang="ru-RU" sz="1400" dirty="0"/>
              <a:t>Двоично-кодированные десятичные числа могут быть представлены в ПК полями переменной длины в так называемых </a:t>
            </a:r>
            <a:r>
              <a:rPr lang="ru-RU" sz="1400" i="1" dirty="0"/>
              <a:t>упакованном</a:t>
            </a:r>
            <a:r>
              <a:rPr lang="ru-RU" sz="1400" dirty="0"/>
              <a:t> и </a:t>
            </a:r>
            <a:r>
              <a:rPr lang="ru-RU" sz="1400" i="1" dirty="0"/>
              <a:t>распакованном</a:t>
            </a:r>
            <a:r>
              <a:rPr lang="ru-RU" sz="1400" dirty="0"/>
              <a:t> форматах</a:t>
            </a:r>
            <a:r>
              <a:rPr lang="ru-RU" sz="1400" dirty="0" smtClean="0"/>
              <a:t>.</a:t>
            </a:r>
            <a:endParaRPr lang="ru-RU" sz="1400" dirty="0"/>
          </a:p>
        </p:txBody>
      </p:sp>
      <p:graphicFrame>
        <p:nvGraphicFramePr>
          <p:cNvPr id="8" name="Таблица 7"/>
          <p:cNvGraphicFramePr>
            <a:graphicFrameLocks noGrp="1"/>
          </p:cNvGraphicFramePr>
          <p:nvPr>
            <p:extLst>
              <p:ext uri="{D42A27DB-BD31-4B8C-83A1-F6EECF244321}">
                <p14:modId xmlns:p14="http://schemas.microsoft.com/office/powerpoint/2010/main" val="3898438029"/>
              </p:ext>
            </p:extLst>
          </p:nvPr>
        </p:nvGraphicFramePr>
        <p:xfrm>
          <a:off x="3000374" y="2708920"/>
          <a:ext cx="3143251" cy="213360"/>
        </p:xfrm>
        <a:graphic>
          <a:graphicData uri="http://schemas.openxmlformats.org/drawingml/2006/table">
            <a:tbl>
              <a:tblPr>
                <a:tableStyleId>{E8B1032C-EA38-4F05-BA0D-38AFFFC7BED3}</a:tableStyleId>
              </a:tblPr>
              <a:tblGrid>
                <a:gridCol w="440055"/>
                <a:gridCol w="440055"/>
                <a:gridCol w="440055"/>
                <a:gridCol w="440055"/>
                <a:gridCol w="408623"/>
                <a:gridCol w="440055"/>
                <a:gridCol w="534353"/>
              </a:tblGrid>
              <a:tr h="0">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a:effectLst/>
                        </a:rPr>
                        <a:t>. . .</a:t>
                      </a:r>
                      <a:endParaRPr lang="ru-RU" sz="140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dirty="0">
                          <a:effectLst/>
                        </a:rPr>
                        <a:t>Знак</a:t>
                      </a:r>
                      <a:endParaRPr lang="ru-RU" sz="1400" dirty="0">
                        <a:effectLst/>
                        <a:latin typeface="Times New Roman"/>
                        <a:ea typeface="Times New Roman"/>
                      </a:endParaRPr>
                    </a:p>
                  </a:txBody>
                  <a:tcPr marL="68580" marR="68580" marT="0" marB="0"/>
                </a:tc>
              </a:tr>
            </a:tbl>
          </a:graphicData>
        </a:graphic>
      </p:graphicFrame>
      <p:sp>
        <p:nvSpPr>
          <p:cNvPr id="9" name="Прямоугольник 8"/>
          <p:cNvSpPr/>
          <p:nvPr/>
        </p:nvSpPr>
        <p:spPr>
          <a:xfrm>
            <a:off x="734938" y="3849906"/>
            <a:ext cx="7848872" cy="1384995"/>
          </a:xfrm>
          <a:prstGeom prst="rect">
            <a:avLst/>
          </a:prstGeom>
        </p:spPr>
        <p:txBody>
          <a:bodyPr wrap="square">
            <a:spAutoFit/>
          </a:bodyPr>
          <a:lstStyle/>
          <a:p>
            <a:pPr marL="285750" indent="-285750" algn="just">
              <a:buFont typeface="Wingdings" pitchFamily="2" charset="2"/>
              <a:buChar char="ü"/>
            </a:pPr>
            <a:r>
              <a:rPr lang="ru-RU" sz="1400" b="1" dirty="0" smtClean="0"/>
              <a:t>В </a:t>
            </a:r>
            <a:r>
              <a:rPr lang="ru-RU" sz="1400" b="1" dirty="0"/>
              <a:t>распакованном формате </a:t>
            </a:r>
            <a:r>
              <a:rPr lang="ru-RU" sz="1400" dirty="0"/>
              <a:t>для каждой десятичной цифры отводится по целому байту, при этом старшие полубайты (зона) каждого байта (кроме самого младшего) в ПК заполняются кодом 0011. (в соответствии с ASCII-кодом), а в младших (левых) полубайтах обычным образом кодируются десятичные цифры. Старший полубайт (зона) самого младшего (правого) байта используется для кодирования знака числа.</a:t>
            </a:r>
          </a:p>
          <a:p>
            <a:pPr indent="180975" algn="just"/>
            <a:r>
              <a:rPr lang="ru-RU" sz="1400" dirty="0"/>
              <a:t>Структура поля распакованного формата:</a:t>
            </a:r>
          </a:p>
        </p:txBody>
      </p:sp>
      <p:graphicFrame>
        <p:nvGraphicFramePr>
          <p:cNvPr id="10" name="Таблица 9"/>
          <p:cNvGraphicFramePr>
            <a:graphicFrameLocks noGrp="1"/>
          </p:cNvGraphicFramePr>
          <p:nvPr>
            <p:extLst>
              <p:ext uri="{D42A27DB-BD31-4B8C-83A1-F6EECF244321}">
                <p14:modId xmlns:p14="http://schemas.microsoft.com/office/powerpoint/2010/main" val="3341978844"/>
              </p:ext>
            </p:extLst>
          </p:nvPr>
        </p:nvGraphicFramePr>
        <p:xfrm>
          <a:off x="2123728" y="5375880"/>
          <a:ext cx="4314825" cy="213360"/>
        </p:xfrm>
        <a:graphic>
          <a:graphicData uri="http://schemas.openxmlformats.org/drawingml/2006/table">
            <a:tbl>
              <a:tblPr>
                <a:tableStyleId>{E8B1032C-EA38-4F05-BA0D-38AFFFC7BED3}</a:tableStyleId>
              </a:tblPr>
              <a:tblGrid>
                <a:gridCol w="566593"/>
                <a:gridCol w="435841"/>
                <a:gridCol w="523009"/>
                <a:gridCol w="435841"/>
                <a:gridCol w="392257"/>
                <a:gridCol w="523009"/>
                <a:gridCol w="435841"/>
                <a:gridCol w="566593"/>
                <a:gridCol w="435841"/>
              </a:tblGrid>
              <a:tr h="0">
                <a:tc>
                  <a:txBody>
                    <a:bodyPr/>
                    <a:lstStyle/>
                    <a:p>
                      <a:r>
                        <a:rPr lang="ru-RU" sz="1400" dirty="0">
                          <a:effectLst/>
                        </a:rPr>
                        <a:t>Зона</a:t>
                      </a:r>
                      <a:endParaRPr lang="ru-RU" sz="1400" dirty="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dirty="0">
                          <a:effectLst/>
                        </a:rPr>
                        <a:t>Зона</a:t>
                      </a:r>
                      <a:endParaRPr lang="ru-RU" sz="1400" dirty="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dirty="0">
                          <a:effectLst/>
                        </a:rPr>
                        <a:t>. . .</a:t>
                      </a:r>
                      <a:endParaRPr lang="ru-RU" sz="1400" dirty="0">
                        <a:effectLst/>
                        <a:latin typeface="Times New Roman"/>
                        <a:ea typeface="Times New Roman"/>
                      </a:endParaRPr>
                    </a:p>
                  </a:txBody>
                  <a:tcPr marL="68580" marR="68580" marT="0" marB="0"/>
                </a:tc>
                <a:tc>
                  <a:txBody>
                    <a:bodyPr/>
                    <a:lstStyle/>
                    <a:p>
                      <a:r>
                        <a:rPr lang="ru-RU" sz="1400" dirty="0">
                          <a:effectLst/>
                        </a:rPr>
                        <a:t>Зона</a:t>
                      </a:r>
                      <a:endParaRPr lang="ru-RU" sz="1400" dirty="0">
                        <a:effectLst/>
                        <a:latin typeface="Times New Roman"/>
                        <a:ea typeface="Times New Roman"/>
                      </a:endParaRPr>
                    </a:p>
                  </a:txBody>
                  <a:tcPr marL="68580" marR="68580" marT="0" marB="0"/>
                </a:tc>
                <a:tc>
                  <a:txBody>
                    <a:bodyPr/>
                    <a:lstStyle/>
                    <a:p>
                      <a:r>
                        <a:rPr lang="ru-RU" sz="1400">
                          <a:effectLst/>
                        </a:rPr>
                        <a:t>Цф</a:t>
                      </a:r>
                      <a:endParaRPr lang="ru-RU" sz="1400">
                        <a:effectLst/>
                        <a:latin typeface="Times New Roman"/>
                        <a:ea typeface="Times New Roman"/>
                      </a:endParaRPr>
                    </a:p>
                  </a:txBody>
                  <a:tcPr marL="68580" marR="68580" marT="0" marB="0"/>
                </a:tc>
                <a:tc>
                  <a:txBody>
                    <a:bodyPr/>
                    <a:lstStyle/>
                    <a:p>
                      <a:r>
                        <a:rPr lang="ru-RU" sz="1400">
                          <a:effectLst/>
                        </a:rPr>
                        <a:t>Знак</a:t>
                      </a:r>
                      <a:endParaRPr lang="ru-RU" sz="1400">
                        <a:effectLst/>
                        <a:latin typeface="Times New Roman"/>
                        <a:ea typeface="Times New Roman"/>
                      </a:endParaRPr>
                    </a:p>
                  </a:txBody>
                  <a:tcPr marL="68580" marR="68580" marT="0" marB="0"/>
                </a:tc>
                <a:tc>
                  <a:txBody>
                    <a:bodyPr/>
                    <a:lstStyle/>
                    <a:p>
                      <a:r>
                        <a:rPr lang="ru-RU" sz="1400" dirty="0" err="1">
                          <a:effectLst/>
                        </a:rPr>
                        <a:t>Цф</a:t>
                      </a:r>
                      <a:endParaRPr lang="ru-RU" sz="1400" dirty="0">
                        <a:effectLst/>
                        <a:latin typeface="Times New Roman"/>
                        <a:ea typeface="Times New Roman"/>
                      </a:endParaRPr>
                    </a:p>
                  </a:txBody>
                  <a:tcPr marL="68580" marR="68580" marT="0" marB="0"/>
                </a:tc>
              </a:tr>
            </a:tbl>
          </a:graphicData>
        </a:graphic>
      </p:graphicFrame>
      <p:cxnSp>
        <p:nvCxnSpPr>
          <p:cNvPr id="11" name="Прямая соединительная линия 10"/>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2" name="Прямоугольник 11"/>
          <p:cNvSpPr/>
          <p:nvPr/>
        </p:nvSpPr>
        <p:spPr>
          <a:xfrm>
            <a:off x="815781" y="912937"/>
            <a:ext cx="3431965"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effectLst>
                  <a:outerShdw blurRad="38100" dist="38100" dir="2700000" algn="tl">
                    <a:srgbClr val="000000">
                      <a:alpha val="43137"/>
                    </a:srgbClr>
                  </a:outerShdw>
                </a:effectLst>
              </a:rPr>
              <a:t>Представление целых чисел</a:t>
            </a:r>
            <a:endParaRPr lang="ru-RU" b="1" dirty="0">
              <a:solidFill>
                <a:schemeClr val="accent1">
                  <a:lumMod val="50000"/>
                </a:schemeClr>
              </a:solidFill>
              <a:effectLst>
                <a:outerShdw blurRad="38100" dist="38100" dir="2700000" algn="tl">
                  <a:srgbClr val="000000">
                    <a:alpha val="43137"/>
                  </a:srgbClr>
                </a:outerShdw>
              </a:effectLst>
            </a:endParaRPr>
          </a:p>
        </p:txBody>
      </p:sp>
      <p:sp>
        <p:nvSpPr>
          <p:cNvPr id="3" name="Прямоугольник 2"/>
          <p:cNvSpPr/>
          <p:nvPr/>
        </p:nvSpPr>
        <p:spPr>
          <a:xfrm>
            <a:off x="815780" y="1777599"/>
            <a:ext cx="7760439" cy="738664"/>
          </a:xfrm>
          <a:prstGeom prst="rect">
            <a:avLst/>
          </a:prstGeom>
        </p:spPr>
        <p:txBody>
          <a:bodyPr wrap="square">
            <a:spAutoFit/>
          </a:bodyPr>
          <a:lstStyle/>
          <a:p>
            <a:pPr marL="285750" indent="-285750" algn="just">
              <a:buFont typeface="Wingdings" pitchFamily="2" charset="2"/>
              <a:buChar char="ü"/>
            </a:pPr>
            <a:r>
              <a:rPr lang="ru-RU" sz="1400" b="1" dirty="0"/>
              <a:t>В упакованном формате </a:t>
            </a:r>
            <a:r>
              <a:rPr lang="ru-RU" sz="1400" dirty="0"/>
              <a:t>для каждой десятичной цифры отводится по 4 двоичных разряда (полбайта), при этом знак числа кодируется в крайнем правом полубайте числа (1100 - знак "+" и 1101 - знак "-"). </a:t>
            </a:r>
            <a:r>
              <a:rPr lang="ru-RU" sz="1400" dirty="0" smtClean="0"/>
              <a:t> Структура </a:t>
            </a:r>
            <a:r>
              <a:rPr lang="ru-RU" sz="1400" dirty="0"/>
              <a:t>поля упакованного формата:</a:t>
            </a:r>
          </a:p>
        </p:txBody>
      </p:sp>
      <p:sp>
        <p:nvSpPr>
          <p:cNvPr id="4" name="Прямоугольник 3"/>
          <p:cNvSpPr/>
          <p:nvPr/>
        </p:nvSpPr>
        <p:spPr>
          <a:xfrm>
            <a:off x="815780" y="2996952"/>
            <a:ext cx="7832448" cy="738664"/>
          </a:xfrm>
          <a:prstGeom prst="rect">
            <a:avLst/>
          </a:prstGeom>
        </p:spPr>
        <p:txBody>
          <a:bodyPr wrap="square">
            <a:spAutoFit/>
          </a:bodyPr>
          <a:lstStyle/>
          <a:p>
            <a:pPr indent="180975" algn="just"/>
            <a:r>
              <a:rPr lang="ru-RU" sz="1400" dirty="0" smtClean="0"/>
              <a:t>где: </a:t>
            </a:r>
            <a:r>
              <a:rPr lang="ru-RU" sz="1400" b="1" dirty="0" err="1"/>
              <a:t>Цф</a:t>
            </a:r>
            <a:r>
              <a:rPr lang="ru-RU" sz="1400" dirty="0"/>
              <a:t> - цифра, </a:t>
            </a:r>
            <a:r>
              <a:rPr lang="ru-RU" sz="1400" b="1" dirty="0"/>
              <a:t>Знак</a:t>
            </a:r>
            <a:r>
              <a:rPr lang="ru-RU" sz="1400" dirty="0"/>
              <a:t> - знак числа. </a:t>
            </a:r>
          </a:p>
          <a:p>
            <a:pPr indent="180975" algn="just"/>
            <a:r>
              <a:rPr lang="ru-RU" sz="1400" dirty="0"/>
              <a:t>Упакованный формат используется обычно в ПК при выполнении операций сложения и вычитания двоично-десятичных чисел.</a:t>
            </a:r>
          </a:p>
        </p:txBody>
      </p: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1052736"/>
            <a:ext cx="7560840" cy="523220"/>
          </a:xfrm>
          <a:prstGeom prst="rect">
            <a:avLst/>
          </a:prstGeom>
        </p:spPr>
        <p:txBody>
          <a:bodyPr wrap="square">
            <a:spAutoFit/>
          </a:bodyPr>
          <a:lstStyle/>
          <a:p>
            <a:r>
              <a:rPr lang="ru-RU" sz="1400" dirty="0"/>
              <a:t>Распакованный формат используется в ПК при вводе-выводе информации в ПК, а также при выполнении операций умножения и деления двоично-десятичных чисел</a:t>
            </a:r>
            <a:r>
              <a:rPr lang="ru-RU" sz="1400" dirty="0" smtClean="0"/>
              <a:t>.</a:t>
            </a:r>
            <a:endParaRPr lang="ru-RU" sz="1400" dirty="0"/>
          </a:p>
        </p:txBody>
      </p:sp>
      <p:graphicFrame>
        <p:nvGraphicFramePr>
          <p:cNvPr id="3" name="Таблица 2"/>
          <p:cNvGraphicFramePr>
            <a:graphicFrameLocks noGrp="1"/>
          </p:cNvGraphicFramePr>
          <p:nvPr>
            <p:extLst>
              <p:ext uri="{D42A27DB-BD31-4B8C-83A1-F6EECF244321}">
                <p14:modId xmlns:p14="http://schemas.microsoft.com/office/powerpoint/2010/main" val="556536957"/>
              </p:ext>
            </p:extLst>
          </p:nvPr>
        </p:nvGraphicFramePr>
        <p:xfrm>
          <a:off x="2843808" y="5348758"/>
          <a:ext cx="2143124" cy="182880"/>
        </p:xfrm>
        <a:graphic>
          <a:graphicData uri="http://schemas.openxmlformats.org/drawingml/2006/table">
            <a:tbl>
              <a:tblPr>
                <a:tableStyleId>{E8B1032C-EA38-4F05-BA0D-38AFFFC7BED3}</a:tableStyleId>
              </a:tblPr>
              <a:tblGrid>
                <a:gridCol w="535781"/>
                <a:gridCol w="535781"/>
                <a:gridCol w="535781"/>
                <a:gridCol w="535781"/>
              </a:tblGrid>
              <a:tr h="0">
                <a:tc>
                  <a:txBody>
                    <a:bodyPr/>
                    <a:lstStyle/>
                    <a:p>
                      <a:pPr>
                        <a:spcAft>
                          <a:spcPts val="0"/>
                        </a:spcAft>
                      </a:pPr>
                      <a:r>
                        <a:rPr lang="ru-RU" sz="1200" dirty="0">
                          <a:effectLst/>
                        </a:rPr>
                        <a:t>0001</a:t>
                      </a:r>
                      <a:endParaRPr lang="ru-RU" sz="2400" dirty="0">
                        <a:effectLst/>
                        <a:latin typeface="Times New Roman"/>
                        <a:ea typeface="Times New Roman"/>
                      </a:endParaRPr>
                    </a:p>
                  </a:txBody>
                  <a:tcPr marL="68580" marR="68580" marT="0" marB="0"/>
                </a:tc>
                <a:tc>
                  <a:txBody>
                    <a:bodyPr/>
                    <a:lstStyle/>
                    <a:p>
                      <a:pPr>
                        <a:spcAft>
                          <a:spcPts val="0"/>
                        </a:spcAft>
                      </a:pPr>
                      <a:r>
                        <a:rPr lang="ru-RU" sz="1200">
                          <a:effectLst/>
                        </a:rPr>
                        <a:t>1001</a:t>
                      </a:r>
                      <a:endParaRPr lang="ru-RU" sz="2400">
                        <a:effectLst/>
                        <a:latin typeface="Times New Roman"/>
                        <a:ea typeface="Times New Roman"/>
                      </a:endParaRPr>
                    </a:p>
                  </a:txBody>
                  <a:tcPr marL="68580" marR="68580" marT="0" marB="0"/>
                </a:tc>
                <a:tc>
                  <a:txBody>
                    <a:bodyPr/>
                    <a:lstStyle/>
                    <a:p>
                      <a:pPr>
                        <a:spcAft>
                          <a:spcPts val="0"/>
                        </a:spcAft>
                      </a:pPr>
                      <a:r>
                        <a:rPr lang="ru-RU" sz="1200">
                          <a:effectLst/>
                        </a:rPr>
                        <a:t>0011</a:t>
                      </a:r>
                      <a:endParaRPr lang="ru-RU" sz="2400">
                        <a:effectLst/>
                        <a:latin typeface="Times New Roman"/>
                        <a:ea typeface="Times New Roman"/>
                      </a:endParaRPr>
                    </a:p>
                  </a:txBody>
                  <a:tcPr marL="68580" marR="68580" marT="0" marB="0"/>
                </a:tc>
                <a:tc>
                  <a:txBody>
                    <a:bodyPr/>
                    <a:lstStyle/>
                    <a:p>
                      <a:pPr>
                        <a:spcAft>
                          <a:spcPts val="0"/>
                        </a:spcAft>
                      </a:pPr>
                      <a:r>
                        <a:rPr lang="ru-RU" sz="1200" dirty="0">
                          <a:effectLst/>
                        </a:rPr>
                        <a:t>1101</a:t>
                      </a:r>
                      <a:endParaRPr lang="ru-RU" sz="2400" dirty="0">
                        <a:effectLst/>
                        <a:latin typeface="Times New Roman"/>
                        <a:ea typeface="Times New Roman"/>
                      </a:endParaRPr>
                    </a:p>
                  </a:txBody>
                  <a:tcPr marL="68580" marR="68580" marT="0" marB="0"/>
                </a:tc>
              </a:tr>
            </a:tbl>
          </a:graphicData>
        </a:graphic>
      </p:graphicFrame>
      <p:sp>
        <p:nvSpPr>
          <p:cNvPr id="4" name="Прямоугольник 3"/>
          <p:cNvSpPr/>
          <p:nvPr/>
        </p:nvSpPr>
        <p:spPr>
          <a:xfrm>
            <a:off x="916756" y="5547662"/>
            <a:ext cx="2371803" cy="307777"/>
          </a:xfrm>
          <a:prstGeom prst="rect">
            <a:avLst/>
          </a:prstGeom>
        </p:spPr>
        <p:txBody>
          <a:bodyPr wrap="none">
            <a:spAutoFit/>
          </a:bodyPr>
          <a:lstStyle/>
          <a:p>
            <a:pPr marL="171450" lvl="0" indent="-171450">
              <a:buFont typeface="Arial" pitchFamily="34" charset="0"/>
              <a:buChar char="•"/>
            </a:pPr>
            <a:r>
              <a:rPr lang="ru-RU" sz="1400" dirty="0"/>
              <a:t>в распакованном </a:t>
            </a:r>
            <a:r>
              <a:rPr lang="ru-RU" sz="1400" dirty="0" smtClean="0"/>
              <a:t>формате:</a:t>
            </a:r>
            <a:endParaRPr lang="ru-RU" sz="1400" dirty="0"/>
          </a:p>
        </p:txBody>
      </p:sp>
      <p:graphicFrame>
        <p:nvGraphicFramePr>
          <p:cNvPr id="5" name="Таблица 4"/>
          <p:cNvGraphicFramePr>
            <a:graphicFrameLocks noGrp="1"/>
          </p:cNvGraphicFramePr>
          <p:nvPr>
            <p:extLst>
              <p:ext uri="{D42A27DB-BD31-4B8C-83A1-F6EECF244321}">
                <p14:modId xmlns:p14="http://schemas.microsoft.com/office/powerpoint/2010/main" val="372853733"/>
              </p:ext>
            </p:extLst>
          </p:nvPr>
        </p:nvGraphicFramePr>
        <p:xfrm>
          <a:off x="2843808" y="5838408"/>
          <a:ext cx="3248024" cy="182880"/>
        </p:xfrm>
        <a:graphic>
          <a:graphicData uri="http://schemas.openxmlformats.org/drawingml/2006/table">
            <a:tbl>
              <a:tblPr>
                <a:tableStyleId>{E8B1032C-EA38-4F05-BA0D-38AFFFC7BED3}</a:tableStyleId>
              </a:tblPr>
              <a:tblGrid>
                <a:gridCol w="519684"/>
                <a:gridCol w="552164"/>
                <a:gridCol w="552164"/>
                <a:gridCol w="552164"/>
                <a:gridCol w="552164"/>
                <a:gridCol w="519684"/>
              </a:tblGrid>
              <a:tr h="0">
                <a:tc>
                  <a:txBody>
                    <a:bodyPr/>
                    <a:lstStyle/>
                    <a:p>
                      <a:pPr>
                        <a:spcAft>
                          <a:spcPts val="0"/>
                        </a:spcAft>
                      </a:pPr>
                      <a:r>
                        <a:rPr lang="ru-RU" sz="1200">
                          <a:effectLst/>
                        </a:rPr>
                        <a:t>0011</a:t>
                      </a:r>
                      <a:endParaRPr lang="ru-RU" sz="2400">
                        <a:effectLst/>
                        <a:latin typeface="Times New Roman"/>
                        <a:ea typeface="Times New Roman"/>
                      </a:endParaRPr>
                    </a:p>
                  </a:txBody>
                  <a:tcPr marL="68580" marR="68580" marT="0" marB="0"/>
                </a:tc>
                <a:tc>
                  <a:txBody>
                    <a:bodyPr/>
                    <a:lstStyle/>
                    <a:p>
                      <a:pPr>
                        <a:spcAft>
                          <a:spcPts val="0"/>
                        </a:spcAft>
                      </a:pPr>
                      <a:r>
                        <a:rPr lang="ru-RU" sz="1200">
                          <a:effectLst/>
                        </a:rPr>
                        <a:t>0001</a:t>
                      </a:r>
                      <a:endParaRPr lang="ru-RU" sz="2400">
                        <a:effectLst/>
                        <a:latin typeface="Times New Roman"/>
                        <a:ea typeface="Times New Roman"/>
                      </a:endParaRPr>
                    </a:p>
                  </a:txBody>
                  <a:tcPr marL="68580" marR="68580" marT="0" marB="0"/>
                </a:tc>
                <a:tc>
                  <a:txBody>
                    <a:bodyPr/>
                    <a:lstStyle/>
                    <a:p>
                      <a:pPr>
                        <a:spcAft>
                          <a:spcPts val="0"/>
                        </a:spcAft>
                      </a:pPr>
                      <a:r>
                        <a:rPr lang="ru-RU" sz="1200">
                          <a:effectLst/>
                        </a:rPr>
                        <a:t>0011</a:t>
                      </a:r>
                      <a:endParaRPr lang="ru-RU" sz="2400">
                        <a:effectLst/>
                        <a:latin typeface="Times New Roman"/>
                        <a:ea typeface="Times New Roman"/>
                      </a:endParaRPr>
                    </a:p>
                  </a:txBody>
                  <a:tcPr marL="68580" marR="68580" marT="0" marB="0"/>
                </a:tc>
                <a:tc>
                  <a:txBody>
                    <a:bodyPr/>
                    <a:lstStyle/>
                    <a:p>
                      <a:pPr>
                        <a:spcAft>
                          <a:spcPts val="0"/>
                        </a:spcAft>
                      </a:pPr>
                      <a:r>
                        <a:rPr lang="ru-RU" sz="1200">
                          <a:effectLst/>
                        </a:rPr>
                        <a:t>1001</a:t>
                      </a:r>
                      <a:endParaRPr lang="ru-RU" sz="2400">
                        <a:effectLst/>
                        <a:latin typeface="Times New Roman"/>
                        <a:ea typeface="Times New Roman"/>
                      </a:endParaRPr>
                    </a:p>
                  </a:txBody>
                  <a:tcPr marL="68580" marR="68580" marT="0" marB="0"/>
                </a:tc>
                <a:tc>
                  <a:txBody>
                    <a:bodyPr/>
                    <a:lstStyle/>
                    <a:p>
                      <a:pPr>
                        <a:spcAft>
                          <a:spcPts val="0"/>
                        </a:spcAft>
                      </a:pPr>
                      <a:r>
                        <a:rPr lang="ru-RU" sz="1200">
                          <a:effectLst/>
                        </a:rPr>
                        <a:t>1101</a:t>
                      </a:r>
                      <a:endParaRPr lang="ru-RU" sz="2400">
                        <a:effectLst/>
                        <a:latin typeface="Times New Roman"/>
                        <a:ea typeface="Times New Roman"/>
                      </a:endParaRPr>
                    </a:p>
                  </a:txBody>
                  <a:tcPr marL="68580" marR="68580" marT="0" marB="0"/>
                </a:tc>
                <a:tc>
                  <a:txBody>
                    <a:bodyPr/>
                    <a:lstStyle/>
                    <a:p>
                      <a:pPr>
                        <a:spcAft>
                          <a:spcPts val="0"/>
                        </a:spcAft>
                      </a:pPr>
                      <a:r>
                        <a:rPr lang="ru-RU" sz="1200" dirty="0">
                          <a:effectLst/>
                        </a:rPr>
                        <a:t>0011</a:t>
                      </a:r>
                      <a:endParaRPr lang="ru-RU" sz="2400" dirty="0">
                        <a:effectLst/>
                        <a:latin typeface="Times New Roman"/>
                        <a:ea typeface="Times New Roman"/>
                      </a:endParaRPr>
                    </a:p>
                  </a:txBody>
                  <a:tcPr marL="68580" marR="68580" marT="0" marB="0"/>
                </a:tc>
              </a:tr>
            </a:tbl>
          </a:graphicData>
        </a:graphic>
      </p:graphicFrame>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9" name="Прямоугольник 8"/>
          <p:cNvSpPr/>
          <p:nvPr/>
        </p:nvSpPr>
        <p:spPr>
          <a:xfrm>
            <a:off x="927844" y="4705399"/>
            <a:ext cx="7399659" cy="307777"/>
          </a:xfrm>
          <a:prstGeom prst="rect">
            <a:avLst/>
          </a:prstGeom>
        </p:spPr>
        <p:txBody>
          <a:bodyPr wrap="square">
            <a:spAutoFit/>
          </a:bodyPr>
          <a:lstStyle/>
          <a:p>
            <a:r>
              <a:rPr lang="ru-RU" sz="1400" b="1" dirty="0" smtClean="0"/>
              <a:t>Пример</a:t>
            </a:r>
            <a:r>
              <a:rPr lang="ru-RU" sz="1400" i="1" dirty="0" smtClean="0"/>
              <a:t>.</a:t>
            </a:r>
            <a:r>
              <a:rPr lang="ru-RU" sz="1400" dirty="0" smtClean="0"/>
              <a:t> Число -</a:t>
            </a:r>
            <a:r>
              <a:rPr lang="ru-RU" sz="1400" dirty="0"/>
              <a:t>193</a:t>
            </a:r>
            <a:r>
              <a:rPr lang="ru-RU" sz="1400" baseline="-25000" dirty="0"/>
              <a:t>(10</a:t>
            </a:r>
            <a:r>
              <a:rPr lang="ru-RU" sz="1400" baseline="-25000" dirty="0" smtClean="0"/>
              <a:t>)</a:t>
            </a:r>
            <a:r>
              <a:rPr lang="ru-RU" sz="1400" dirty="0" smtClean="0"/>
              <a:t>= -</a:t>
            </a:r>
            <a:r>
              <a:rPr lang="ru-RU" sz="1400" dirty="0"/>
              <a:t>000110010011</a:t>
            </a:r>
            <a:r>
              <a:rPr lang="ru-RU" sz="1400" baseline="-25000" dirty="0"/>
              <a:t>(2-10)</a:t>
            </a:r>
            <a:r>
              <a:rPr lang="ru-RU" sz="1400" dirty="0"/>
              <a:t> в ПК будет представлено</a:t>
            </a:r>
            <a:r>
              <a:rPr lang="ru-RU" sz="1400" dirty="0" smtClean="0"/>
              <a:t>:</a:t>
            </a:r>
            <a:endParaRPr lang="ru-RU" sz="1400" dirty="0"/>
          </a:p>
        </p:txBody>
      </p:sp>
      <p:sp>
        <p:nvSpPr>
          <p:cNvPr id="10" name="Прямоугольник 9"/>
          <p:cNvSpPr/>
          <p:nvPr/>
        </p:nvSpPr>
        <p:spPr>
          <a:xfrm>
            <a:off x="927844" y="5013176"/>
            <a:ext cx="2429511" cy="307777"/>
          </a:xfrm>
          <a:prstGeom prst="rect">
            <a:avLst/>
          </a:prstGeom>
        </p:spPr>
        <p:txBody>
          <a:bodyPr wrap="none">
            <a:spAutoFit/>
          </a:bodyPr>
          <a:lstStyle/>
          <a:p>
            <a:pPr marL="342900" lvl="0" indent="-342900">
              <a:buFont typeface="Arial" pitchFamily="34" charset="0"/>
              <a:buChar char="•"/>
            </a:pPr>
            <a:r>
              <a:rPr lang="ru-RU" sz="1400" dirty="0"/>
              <a:t>в упакованном </a:t>
            </a:r>
            <a:r>
              <a:rPr lang="ru-RU" sz="1400" dirty="0" smtClean="0"/>
              <a:t>формате: </a:t>
            </a:r>
            <a:endParaRPr lang="ru-RU" sz="1400" dirty="0"/>
          </a:p>
        </p:txBody>
      </p:sp>
      <p:sp>
        <p:nvSpPr>
          <p:cNvPr id="11" name="Прямоугольник 10"/>
          <p:cNvSpPr/>
          <p:nvPr/>
        </p:nvSpPr>
        <p:spPr>
          <a:xfrm>
            <a:off x="827584" y="4581128"/>
            <a:ext cx="7488832" cy="1584176"/>
          </a:xfrm>
          <a:prstGeom prst="rect">
            <a:avLst/>
          </a:prstGeom>
          <a:noFill/>
          <a:ln w="12700">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Нижний колонтитул 1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1719894"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Коды ASCII</a:t>
            </a:r>
            <a:endParaRPr lang="ru-RU" dirty="0">
              <a:solidFill>
                <a:schemeClr val="accent1">
                  <a:lumMod val="50000"/>
                </a:schemeClr>
              </a:solidFill>
            </a:endParaRPr>
          </a:p>
        </p:txBody>
      </p:sp>
      <p:sp>
        <p:nvSpPr>
          <p:cNvPr id="5" name="Прямоугольник 4"/>
          <p:cNvSpPr/>
          <p:nvPr/>
        </p:nvSpPr>
        <p:spPr>
          <a:xfrm>
            <a:off x="795982" y="1196752"/>
            <a:ext cx="7592441" cy="738664"/>
          </a:xfrm>
          <a:prstGeom prst="rect">
            <a:avLst/>
          </a:prstGeom>
        </p:spPr>
        <p:txBody>
          <a:bodyPr wrap="square">
            <a:spAutoFit/>
          </a:bodyPr>
          <a:lstStyle/>
          <a:p>
            <a:pPr algn="just"/>
            <a:r>
              <a:rPr lang="ru-RU" sz="1400" dirty="0"/>
              <a:t>Распакованный формат представления двоично-десятичных чисел (иногда его называют "зонный") является следствием использования в ПК ASCII-кода для представления символьной информации.</a:t>
            </a:r>
          </a:p>
        </p:txBody>
      </p:sp>
      <p:sp>
        <p:nvSpPr>
          <p:cNvPr id="11" name="Rectangle 6"/>
          <p:cNvSpPr>
            <a:spLocks noChangeArrowheads="1"/>
          </p:cNvSpPr>
          <p:nvPr/>
        </p:nvSpPr>
        <p:spPr bwMode="auto">
          <a:xfrm rot="10800000" flipV="1">
            <a:off x="811783" y="1941651"/>
            <a:ext cx="752043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Код ASCII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American</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Standard</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Code</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for</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Information</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ea typeface="Times New Roman" pitchFamily="18" charset="0"/>
                <a:cs typeface="Times New Roman" pitchFamily="18" charset="0"/>
              </a:rPr>
              <a:t>Interchange</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 Американский стандартный код для обмена информацией) имеет </a:t>
            </a:r>
            <a:r>
              <a:rPr kumimoji="0" lang="ru-RU" sz="1400" b="0" i="1" u="none" strike="noStrike" cap="none" normalizeH="0" baseline="0" dirty="0" smtClean="0">
                <a:ln>
                  <a:noFill/>
                </a:ln>
                <a:solidFill>
                  <a:schemeClr val="tx1"/>
                </a:solidFill>
                <a:effectLst/>
                <a:ea typeface="Times New Roman" pitchFamily="18" charset="0"/>
                <a:cs typeface="Times New Roman" pitchFamily="18" charset="0"/>
              </a:rPr>
              <a:t>основной стандарт </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и его </a:t>
            </a:r>
            <a:r>
              <a:rPr kumimoji="0" lang="ru-RU" sz="1400" b="0" i="1" u="none" strike="noStrike" cap="none" normalizeH="0" baseline="0" dirty="0" smtClean="0">
                <a:ln>
                  <a:noFill/>
                </a:ln>
                <a:solidFill>
                  <a:schemeClr val="tx1"/>
                </a:solidFill>
                <a:effectLst/>
                <a:ea typeface="Times New Roman" pitchFamily="18" charset="0"/>
                <a:cs typeface="Times New Roman" pitchFamily="18" charset="0"/>
              </a:rPr>
              <a:t>расширение</a:t>
            </a: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 </a:t>
            </a:r>
          </a:p>
          <a:p>
            <a:pPr lvl="0" algn="just" fontAlgn="base">
              <a:spcBef>
                <a:spcPct val="0"/>
              </a:spcBef>
              <a:spcAft>
                <a:spcPct val="0"/>
              </a:spcAft>
            </a:pPr>
            <a:r>
              <a:rPr lang="ru-RU" sz="1400" b="1" dirty="0">
                <a:ea typeface="Times New Roman" pitchFamily="18" charset="0"/>
                <a:cs typeface="Times New Roman" pitchFamily="18" charset="0"/>
              </a:rPr>
              <a:t>00-7F</a:t>
            </a:r>
            <a:r>
              <a:rPr lang="ru-RU" sz="1400" dirty="0">
                <a:ea typeface="Times New Roman" pitchFamily="18" charset="0"/>
                <a:cs typeface="Times New Roman" pitchFamily="18" charset="0"/>
              </a:rPr>
              <a:t> - </a:t>
            </a:r>
            <a:r>
              <a:rPr lang="ru-RU" sz="1400" dirty="0" smtClean="0">
                <a:ea typeface="Times New Roman" pitchFamily="18" charset="0"/>
                <a:cs typeface="Times New Roman" pitchFamily="18" charset="0"/>
              </a:rPr>
              <a:t>основной </a:t>
            </a:r>
            <a:r>
              <a:rPr lang="ru-RU" sz="1400" dirty="0">
                <a:ea typeface="Times New Roman" pitchFamily="18" charset="0"/>
                <a:cs typeface="Times New Roman" pitchFamily="18" charset="0"/>
              </a:rPr>
              <a:t>стандарт является международным и используется для кодирования управляющих символов, цифр и букв латинского алфавита; </a:t>
            </a:r>
            <a:endParaRPr lang="ru-RU" sz="1400" dirty="0" smtClean="0">
              <a:ea typeface="Times New Roman" pitchFamily="18" charset="0"/>
              <a:cs typeface="Times New Roman" pitchFamily="18" charset="0"/>
            </a:endParaRPr>
          </a:p>
          <a:p>
            <a:pPr lvl="0" algn="just" fontAlgn="base">
              <a:spcBef>
                <a:spcPct val="0"/>
              </a:spcBef>
              <a:spcAft>
                <a:spcPct val="0"/>
              </a:spcAft>
            </a:pPr>
            <a:r>
              <a:rPr lang="ru-RU" sz="1400" b="1" dirty="0">
                <a:ea typeface="Times New Roman" pitchFamily="18" charset="0"/>
                <a:cs typeface="Times New Roman" pitchFamily="18" charset="0"/>
              </a:rPr>
              <a:t>80-FF</a:t>
            </a:r>
            <a:r>
              <a:rPr lang="en-US" sz="1400" dirty="0">
                <a:ea typeface="Times New Roman" pitchFamily="18" charset="0"/>
                <a:cs typeface="Times New Roman" pitchFamily="18" charset="0"/>
              </a:rPr>
              <a:t> </a:t>
            </a:r>
            <a:r>
              <a:rPr lang="ru-RU" sz="1400" dirty="0" smtClean="0">
                <a:ea typeface="Times New Roman" pitchFamily="18" charset="0"/>
                <a:cs typeface="Times New Roman" pitchFamily="18" charset="0"/>
              </a:rPr>
              <a:t>- расширение </a:t>
            </a:r>
            <a:r>
              <a:rPr lang="ru-RU" sz="1400" dirty="0">
                <a:ea typeface="Times New Roman" pitchFamily="18" charset="0"/>
                <a:cs typeface="Times New Roman" pitchFamily="18" charset="0"/>
              </a:rPr>
              <a:t>стандарта </a:t>
            </a:r>
            <a:r>
              <a:rPr lang="ru-RU" sz="1400" dirty="0" smtClean="0">
                <a:ea typeface="Times New Roman" pitchFamily="18" charset="0"/>
                <a:cs typeface="Times New Roman" pitchFamily="18" charset="0"/>
              </a:rPr>
              <a:t>кодирует </a:t>
            </a:r>
            <a:r>
              <a:rPr lang="ru-RU" sz="1400" dirty="0">
                <a:ea typeface="Times New Roman" pitchFamily="18" charset="0"/>
                <a:cs typeface="Times New Roman" pitchFamily="18" charset="0"/>
              </a:rPr>
              <a:t>символы псевдографики и буквы национального алфавита (естественно, в разных странах разные</a:t>
            </a:r>
            <a:r>
              <a:rPr lang="ru-RU" sz="1400" dirty="0" smtClean="0">
                <a:ea typeface="Times New Roman" pitchFamily="18" charset="0"/>
                <a:cs typeface="Times New Roman" pitchFamily="18" charset="0"/>
              </a:rPr>
              <a:t>).</a:t>
            </a:r>
            <a:endParaRPr kumimoji="0" lang="en-US" sz="1400" b="0" i="0" u="none" strike="noStrike" cap="none" normalizeH="0" baseline="0" dirty="0" smtClean="0">
              <a:ln>
                <a:noFill/>
              </a:ln>
              <a:solidFill>
                <a:schemeClr val="tx1"/>
              </a:solidFill>
              <a:effectLst/>
              <a:ea typeface="Times New Roman" pitchFamily="18" charset="0"/>
              <a:cs typeface="Times New Roman" pitchFamily="18" charset="0"/>
            </a:endParaRPr>
          </a:p>
        </p:txBody>
      </p:sp>
      <p:pic>
        <p:nvPicPr>
          <p:cNvPr id="12295" name="Picture 7" descr="image002"/>
          <p:cNvPicPr>
            <a:picLocks noChangeAspect="1" noChangeArrowheads="1"/>
          </p:cNvPicPr>
          <p:nvPr/>
        </p:nvPicPr>
        <p:blipFill>
          <a:blip r:embed="rId2">
            <a:extLst>
              <a:ext uri="{28A0092B-C50C-407E-A947-70E740481C1C}">
                <a14:useLocalDpi xmlns:a14="http://schemas.microsoft.com/office/drawing/2010/main" val="0"/>
              </a:ext>
            </a:extLst>
          </a:blip>
          <a:srcRect b="23613"/>
          <a:stretch>
            <a:fillRect/>
          </a:stretch>
        </p:blipFill>
        <p:spPr bwMode="auto">
          <a:xfrm>
            <a:off x="2843808" y="3322607"/>
            <a:ext cx="3233504" cy="27451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2181495"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Коды </a:t>
            </a:r>
            <a:r>
              <a:rPr lang="en-US" b="1" dirty="0" smtClean="0">
                <a:solidFill>
                  <a:schemeClr val="accent1">
                    <a:lumMod val="50000"/>
                  </a:schemeClr>
                </a:solidFill>
              </a:rPr>
              <a:t>UNICODE</a:t>
            </a:r>
            <a:endParaRPr lang="ru-RU" dirty="0">
              <a:solidFill>
                <a:schemeClr val="accent1">
                  <a:lumMod val="50000"/>
                </a:schemeClr>
              </a:solidFill>
            </a:endParaRPr>
          </a:p>
        </p:txBody>
      </p:sp>
      <p:sp>
        <p:nvSpPr>
          <p:cNvPr id="5" name="Прямоугольник 4"/>
          <p:cNvSpPr/>
          <p:nvPr/>
        </p:nvSpPr>
        <p:spPr>
          <a:xfrm>
            <a:off x="859088" y="1700808"/>
            <a:ext cx="7592441" cy="954107"/>
          </a:xfrm>
          <a:prstGeom prst="rect">
            <a:avLst/>
          </a:prstGeom>
        </p:spPr>
        <p:txBody>
          <a:bodyPr wrap="square">
            <a:spAutoFit/>
          </a:bodyPr>
          <a:lstStyle/>
          <a:p>
            <a:pPr marL="285750" indent="-285750" algn="just">
              <a:buFont typeface="Arial" pitchFamily="34" charset="0"/>
              <a:buChar char="•"/>
            </a:pPr>
            <a:r>
              <a:rPr lang="en-US" sz="1400" dirty="0" smtClean="0"/>
              <a:t>0000-007F - </a:t>
            </a:r>
            <a:r>
              <a:rPr lang="ru-RU" sz="1400" dirty="0" smtClean="0"/>
              <a:t>код </a:t>
            </a:r>
            <a:r>
              <a:rPr lang="en-US" sz="1400" dirty="0" smtClean="0"/>
              <a:t>ASCII</a:t>
            </a:r>
            <a:r>
              <a:rPr lang="ru-RU" sz="1400" dirty="0" smtClean="0"/>
              <a:t>;</a:t>
            </a:r>
            <a:endParaRPr lang="en-US" sz="1400" dirty="0" smtClean="0"/>
          </a:p>
          <a:p>
            <a:pPr marL="285750" indent="-285750" algn="just">
              <a:buFont typeface="Arial" pitchFamily="34" charset="0"/>
              <a:buChar char="•"/>
            </a:pPr>
            <a:r>
              <a:rPr lang="en-US" sz="1400" dirty="0" smtClean="0"/>
              <a:t>0100-017F - </a:t>
            </a:r>
            <a:r>
              <a:rPr lang="ru-RU" sz="1400" dirty="0" smtClean="0"/>
              <a:t>европейские и латинские символы;</a:t>
            </a:r>
          </a:p>
          <a:p>
            <a:pPr marL="285750" indent="-285750" algn="just">
              <a:buFont typeface="Arial" pitchFamily="34" charset="0"/>
              <a:buChar char="•"/>
            </a:pPr>
            <a:r>
              <a:rPr lang="ru-RU" sz="1400" dirty="0" smtClean="0"/>
              <a:t>0400-04</a:t>
            </a:r>
            <a:r>
              <a:rPr lang="en-US" sz="1400" dirty="0" smtClean="0"/>
              <a:t>FF - </a:t>
            </a:r>
            <a:r>
              <a:rPr lang="ru-RU" sz="1400" dirty="0" smtClean="0"/>
              <a:t>кириллица</a:t>
            </a:r>
            <a:r>
              <a:rPr lang="ru-RU" sz="1400" dirty="0"/>
              <a:t>.</a:t>
            </a:r>
            <a:endParaRPr lang="en-US" sz="1400" dirty="0" smtClean="0"/>
          </a:p>
          <a:p>
            <a:pPr algn="just"/>
            <a:r>
              <a:rPr lang="ru-RU" sz="1400" dirty="0" smtClean="0"/>
              <a:t>…</a:t>
            </a:r>
            <a:endParaRPr lang="ru-RU" sz="1400" dirty="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859088" y="1177588"/>
            <a:ext cx="7488832" cy="523220"/>
          </a:xfrm>
          <a:prstGeom prst="rect">
            <a:avLst/>
          </a:prstGeom>
        </p:spPr>
        <p:txBody>
          <a:bodyPr wrap="square">
            <a:spAutoFit/>
          </a:bodyPr>
          <a:lstStyle/>
          <a:p>
            <a:r>
              <a:rPr lang="en-US" sz="1400" b="1" dirty="0" smtClean="0"/>
              <a:t>UNICODE</a:t>
            </a:r>
            <a:r>
              <a:rPr lang="en-US" sz="1400" dirty="0" smtClean="0"/>
              <a:t> - </a:t>
            </a:r>
            <a:r>
              <a:rPr lang="ru-RU" sz="1400" dirty="0" smtClean="0"/>
              <a:t>стандарт </a:t>
            </a:r>
            <a:r>
              <a:rPr lang="ru-RU" sz="1400" dirty="0"/>
              <a:t>кодирования символов, позволяющий представить знаки практически всех письменных языков</a:t>
            </a:r>
            <a:r>
              <a:rPr lang="ru-RU" sz="1400" dirty="0" smtClean="0"/>
              <a:t>.</a:t>
            </a:r>
            <a:endParaRPr lang="ru-RU" sz="1400" dirty="0"/>
          </a:p>
        </p:txBody>
      </p:sp>
      <p:sp>
        <p:nvSpPr>
          <p:cNvPr id="4" name="Прямоугольник 3"/>
          <p:cNvSpPr/>
          <p:nvPr/>
        </p:nvSpPr>
        <p:spPr>
          <a:xfrm>
            <a:off x="859088" y="2647421"/>
            <a:ext cx="7488832" cy="954107"/>
          </a:xfrm>
          <a:prstGeom prst="rect">
            <a:avLst/>
          </a:prstGeom>
        </p:spPr>
        <p:txBody>
          <a:bodyPr wrap="square">
            <a:spAutoFit/>
          </a:bodyPr>
          <a:lstStyle/>
          <a:p>
            <a:pPr algn="just"/>
            <a:r>
              <a:rPr lang="ru-RU" sz="1400" dirty="0"/>
              <a:t>Графические символы в Юникоде подразделяются на </a:t>
            </a:r>
            <a:r>
              <a:rPr lang="ru-RU" sz="1400" i="1" dirty="0"/>
              <a:t>протяжённые</a:t>
            </a:r>
            <a:r>
              <a:rPr lang="ru-RU" sz="1400" dirty="0"/>
              <a:t> и </a:t>
            </a:r>
            <a:r>
              <a:rPr lang="ru-RU" sz="1400" i="1" dirty="0"/>
              <a:t>непротяжённые</a:t>
            </a:r>
            <a:r>
              <a:rPr lang="ru-RU" sz="1400" dirty="0"/>
              <a:t> (</a:t>
            </a:r>
            <a:r>
              <a:rPr lang="ru-RU" sz="1400" dirty="0" err="1"/>
              <a:t>бесширинные</a:t>
            </a:r>
            <a:r>
              <a:rPr lang="ru-RU" sz="1400" dirty="0"/>
              <a:t>). Непротяжённые символы при отображении не занимают места в строке. К ним относятся, в частности, знаки ударения и прочие диакритические знаки. Как протяжённые, так и непротяжённые символы имеют собственные коды. </a:t>
            </a:r>
            <a:endParaRPr lang="ru-RU" sz="1400" dirty="0" smtClean="0"/>
          </a:p>
        </p:txBody>
      </p:sp>
      <p:sp>
        <p:nvSpPr>
          <p:cNvPr id="9" name="Прямоугольник 8"/>
          <p:cNvSpPr/>
          <p:nvPr/>
        </p:nvSpPr>
        <p:spPr>
          <a:xfrm>
            <a:off x="775501" y="5445224"/>
            <a:ext cx="7540913" cy="738664"/>
          </a:xfrm>
          <a:prstGeom prst="rect">
            <a:avLst/>
          </a:prstGeom>
        </p:spPr>
        <p:txBody>
          <a:bodyPr wrap="square">
            <a:spAutoFit/>
          </a:bodyPr>
          <a:lstStyle/>
          <a:p>
            <a:pPr algn="just"/>
            <a:r>
              <a:rPr lang="ru-RU" sz="1400" b="1" dirty="0" smtClean="0"/>
              <a:t>Пример:</a:t>
            </a:r>
            <a:r>
              <a:rPr lang="ru-RU" sz="1400" dirty="0" smtClean="0"/>
              <a:t> </a:t>
            </a:r>
            <a:r>
              <a:rPr lang="ru-RU" sz="1400" dirty="0"/>
              <a:t>символ «á» может быть представлен как последовательность базового символа «a» (U+0061) и модифицирующего символа « ́» (U+0301) или как монолитный символ «á» (U+00C1).</a:t>
            </a:r>
          </a:p>
        </p:txBody>
      </p:sp>
      <p:sp>
        <p:nvSpPr>
          <p:cNvPr id="10" name="Прямоугольник 9"/>
          <p:cNvSpPr/>
          <p:nvPr/>
        </p:nvSpPr>
        <p:spPr>
          <a:xfrm>
            <a:off x="859086" y="3601528"/>
            <a:ext cx="7488834" cy="738664"/>
          </a:xfrm>
          <a:prstGeom prst="rect">
            <a:avLst/>
          </a:prstGeom>
        </p:spPr>
        <p:txBody>
          <a:bodyPr wrap="square">
            <a:spAutoFit/>
          </a:bodyPr>
          <a:lstStyle/>
          <a:p>
            <a:pPr algn="just"/>
            <a:r>
              <a:rPr lang="ru-RU" sz="1400" dirty="0"/>
              <a:t>Особый тип модифицирующих символов — </a:t>
            </a:r>
            <a:r>
              <a:rPr lang="ru-RU" sz="1400" b="1" dirty="0"/>
              <a:t>селекторы</a:t>
            </a:r>
            <a:r>
              <a:rPr lang="ru-RU" sz="1400" dirty="0"/>
              <a:t> варианта начертания </a:t>
            </a:r>
            <a:r>
              <a:rPr lang="ru-RU" sz="1400" dirty="0" smtClean="0"/>
              <a:t>(</a:t>
            </a:r>
            <a:r>
              <a:rPr lang="ru-RU" sz="1400" dirty="0" err="1" smtClean="0"/>
              <a:t>variation</a:t>
            </a:r>
            <a:r>
              <a:rPr lang="ru-RU" sz="1400" dirty="0" smtClean="0"/>
              <a:t> </a:t>
            </a:r>
            <a:r>
              <a:rPr lang="ru-RU" sz="1400" dirty="0" err="1"/>
              <a:t>selectors</a:t>
            </a:r>
            <a:r>
              <a:rPr lang="ru-RU" sz="1400" dirty="0"/>
              <a:t>). Они действуют только на те символы, для которых такие варианты определены. В версии 5.0 варианты начертания определены для ряда математических </a:t>
            </a:r>
            <a:r>
              <a:rPr lang="ru-RU" sz="1400" dirty="0" smtClean="0"/>
              <a:t>символов.</a:t>
            </a:r>
            <a:endParaRPr lang="ru-RU" sz="1400" dirty="0"/>
          </a:p>
        </p:txBody>
      </p:sp>
      <p:pic>
        <p:nvPicPr>
          <p:cNvPr id="81922" name="Picture 2" descr="http://upload.wikimedia.org/wikipedia/ru/thumb/a/a2/Diacritic-j.png/220px-Diacritic-j.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5193198"/>
            <a:ext cx="880089" cy="2520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1" name="Нижний колонтитул 10"/>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9602586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563442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Представление графической информации в ЭВМ</a:t>
            </a:r>
            <a:endParaRPr lang="ru-RU" dirty="0">
              <a:solidFill>
                <a:schemeClr val="accent1">
                  <a:lumMod val="50000"/>
                </a:schemeClr>
              </a:solidFill>
            </a:endParaRPr>
          </a:p>
        </p:txBody>
      </p:sp>
      <p:sp>
        <p:nvSpPr>
          <p:cNvPr id="5" name="Прямоугольник 4"/>
          <p:cNvSpPr/>
          <p:nvPr/>
        </p:nvSpPr>
        <p:spPr>
          <a:xfrm>
            <a:off x="795982" y="1196752"/>
            <a:ext cx="7592441" cy="1169551"/>
          </a:xfrm>
          <a:prstGeom prst="rect">
            <a:avLst/>
          </a:prstGeom>
        </p:spPr>
        <p:txBody>
          <a:bodyPr wrap="square">
            <a:spAutoFit/>
          </a:bodyPr>
          <a:lstStyle/>
          <a:p>
            <a:pPr algn="just"/>
            <a:r>
              <a:rPr lang="ru-RU" sz="1400" dirty="0" smtClean="0"/>
              <a:t>Графическая информация  в ЭВМ представляется  в </a:t>
            </a:r>
            <a:r>
              <a:rPr lang="ru-RU" sz="1400" b="1" dirty="0" smtClean="0"/>
              <a:t>растровом </a:t>
            </a:r>
            <a:r>
              <a:rPr lang="ru-RU" sz="1400" dirty="0" smtClean="0"/>
              <a:t>и </a:t>
            </a:r>
            <a:r>
              <a:rPr lang="ru-RU" sz="1400" b="1" dirty="0" smtClean="0"/>
              <a:t>векторном </a:t>
            </a:r>
            <a:r>
              <a:rPr lang="ru-RU" sz="1400" dirty="0" smtClean="0"/>
              <a:t>форматах. </a:t>
            </a:r>
          </a:p>
          <a:p>
            <a:pPr algn="just"/>
            <a:endParaRPr lang="ru-RU" sz="1400" dirty="0"/>
          </a:p>
          <a:p>
            <a:pPr algn="just"/>
            <a:r>
              <a:rPr lang="ru-RU" sz="1400" dirty="0" smtClean="0"/>
              <a:t>В </a:t>
            </a:r>
            <a:r>
              <a:rPr lang="ru-RU" sz="1400" b="1" dirty="0"/>
              <a:t>векторном</a:t>
            </a:r>
            <a:r>
              <a:rPr lang="ru-RU" sz="1400" dirty="0"/>
              <a:t> формате изображение разделяется на примитивы - прямые линии, многоугольники, окружности и сегменты окружностей, параметрические кривые, залитые определенным цветом или шаблоном, связные области, набранные определенным шрифтом отрывки текста и т. д. </a:t>
            </a:r>
            <a:endParaRPr lang="ru-RU" sz="1400" dirty="0" smtClean="0"/>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4" name="Прямоугольник 3"/>
          <p:cNvSpPr/>
          <p:nvPr/>
        </p:nvSpPr>
        <p:spPr>
          <a:xfrm>
            <a:off x="795982" y="3328155"/>
            <a:ext cx="7488832" cy="1815882"/>
          </a:xfrm>
          <a:prstGeom prst="rect">
            <a:avLst/>
          </a:prstGeom>
        </p:spPr>
        <p:txBody>
          <a:bodyPr wrap="square">
            <a:spAutoFit/>
          </a:bodyPr>
          <a:lstStyle/>
          <a:p>
            <a:pPr algn="just"/>
            <a:r>
              <a:rPr lang="ru-RU" sz="1400" dirty="0"/>
              <a:t>В </a:t>
            </a:r>
            <a:r>
              <a:rPr lang="ru-RU" sz="1400" b="1" dirty="0"/>
              <a:t>растровом</a:t>
            </a:r>
            <a:r>
              <a:rPr lang="ru-RU" sz="1400" dirty="0"/>
              <a:t> формате изображение разбивается на прямоугольную матрицу элементов, называемых пикселами (слегка искаженное </a:t>
            </a:r>
            <a:r>
              <a:rPr lang="ru-RU" sz="1400" dirty="0" err="1"/>
              <a:t>PICture</a:t>
            </a:r>
            <a:r>
              <a:rPr lang="ru-RU" sz="1400" dirty="0"/>
              <a:t> </a:t>
            </a:r>
            <a:r>
              <a:rPr lang="ru-RU" sz="1400" dirty="0" err="1"/>
              <a:t>ELement</a:t>
            </a:r>
            <a:r>
              <a:rPr lang="ru-RU" sz="1400" dirty="0"/>
              <a:t> - </a:t>
            </a:r>
            <a:r>
              <a:rPr lang="ru-RU" sz="1400" dirty="0" smtClean="0"/>
              <a:t>элемент </a:t>
            </a:r>
            <a:r>
              <a:rPr lang="ru-RU" sz="1400" dirty="0"/>
              <a:t>картинки). Матрица называется растром. Для каждого пиксела определяется его яркость и, если изображение цветное, цвет. Если, как это часто бывает при оцифровке реальных сцен или преобразовании в растровый формат (растеризации) векторных изображений, в один пиксел попали несколько элементов, их яркость и цвет усредняются с учетом занимаемой площади. При оцифровке усреднение выполняется аналоговыми контурами аналого-цифрового преобразователя, при растеризации - алгоритмами анти-</a:t>
            </a:r>
            <a:r>
              <a:rPr lang="ru-RU" sz="1400" dirty="0" err="1"/>
              <a:t>алиасинга</a:t>
            </a:r>
            <a:r>
              <a:rPr lang="ru-RU" sz="1400" dirty="0"/>
              <a:t>.</a:t>
            </a:r>
          </a:p>
        </p:txBody>
      </p:sp>
      <p:pic>
        <p:nvPicPr>
          <p:cNvPr id="9" name="Рисунок 8"/>
          <p:cNvPicPr>
            <a:picLocks noChangeAspect="1"/>
          </p:cNvPicPr>
          <p:nvPr/>
        </p:nvPicPr>
        <p:blipFill rotWithShape="1">
          <a:blip r:embed="rId3" cstate="print">
            <a:extLst>
              <a:ext uri="{28A0092B-C50C-407E-A947-70E740481C1C}">
                <a14:useLocalDpi xmlns:a14="http://schemas.microsoft.com/office/drawing/2010/main" val="0"/>
              </a:ext>
            </a:extLst>
          </a:blip>
          <a:srcRect l="13615" t="11242" r="17162" b="17247"/>
          <a:stretch/>
        </p:blipFill>
        <p:spPr>
          <a:xfrm>
            <a:off x="6789389" y="5013176"/>
            <a:ext cx="1495425" cy="1085850"/>
          </a:xfrm>
          <a:prstGeom prst="rect">
            <a:avLst/>
          </a:prstGeom>
          <a:ln>
            <a:noFill/>
          </a:ln>
          <a:effectLst>
            <a:softEdge rad="112500"/>
          </a:effectLst>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1685" y="5068691"/>
            <a:ext cx="1907704" cy="1056122"/>
          </a:xfrm>
          <a:prstGeom prst="rect">
            <a:avLst/>
          </a:prstGeom>
          <a:ln>
            <a:noFill/>
          </a:ln>
          <a:effectLst>
            <a:softEdge rad="112500"/>
          </a:effectLst>
        </p:spPr>
      </p:pic>
      <p:pic>
        <p:nvPicPr>
          <p:cNvPr id="94211"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41435" r="50000"/>
          <a:stretch/>
        </p:blipFill>
        <p:spPr bwMode="auto">
          <a:xfrm>
            <a:off x="7005414" y="2388687"/>
            <a:ext cx="1186574" cy="809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21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8144" y="2388687"/>
            <a:ext cx="1029280" cy="842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214" name="Picture 6" descr="https://encrypted-tbn0.gstatic.com/images?q=tbn:ANd9GcSVpm1gwruM45mhvokyPscfvMTvnSrDbsCUPSvB01VN-qhTeNaIv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5144037"/>
            <a:ext cx="954989" cy="954989"/>
          </a:xfrm>
          <a:prstGeom prst="rect">
            <a:avLst/>
          </a:prstGeom>
          <a:noFill/>
          <a:extLst>
            <a:ext uri="{909E8E84-426E-40DD-AFC4-6F175D3DCCD1}">
              <a14:hiddenFill xmlns:a14="http://schemas.microsoft.com/office/drawing/2010/main">
                <a:solidFill>
                  <a:srgbClr val="FFFFFF"/>
                </a:solidFill>
              </a14:hiddenFill>
            </a:ext>
          </a:extLst>
        </p:spPr>
      </p:pic>
      <p:pic>
        <p:nvPicPr>
          <p:cNvPr id="9421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11760" y="5144037"/>
            <a:ext cx="1362795" cy="9549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3818728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563442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Представление графической информации в ЭВМ</a:t>
            </a:r>
            <a:endParaRPr lang="ru-RU" dirty="0">
              <a:solidFill>
                <a:schemeClr val="accent1">
                  <a:lumMod val="50000"/>
                </a:schemeClr>
              </a:solidFill>
            </a:endParaRPr>
          </a:p>
        </p:txBody>
      </p:sp>
      <p:sp>
        <p:nvSpPr>
          <p:cNvPr id="5" name="Прямоугольник 4"/>
          <p:cNvSpPr/>
          <p:nvPr/>
        </p:nvSpPr>
        <p:spPr>
          <a:xfrm>
            <a:off x="795982" y="1250757"/>
            <a:ext cx="7592441" cy="954107"/>
          </a:xfrm>
          <a:prstGeom prst="rect">
            <a:avLst/>
          </a:prstGeom>
        </p:spPr>
        <p:txBody>
          <a:bodyPr wrap="square">
            <a:spAutoFit/>
          </a:bodyPr>
          <a:lstStyle/>
          <a:p>
            <a:pPr algn="just"/>
            <a:r>
              <a:rPr lang="ru-RU" sz="1400" b="1" dirty="0"/>
              <a:t>Разрешение</a:t>
            </a:r>
            <a:r>
              <a:rPr lang="ru-RU" sz="1400" dirty="0"/>
              <a:t> – количество точек, приходящихся на единицу </a:t>
            </a:r>
            <a:r>
              <a:rPr lang="ru-RU" sz="1400" dirty="0" smtClean="0"/>
              <a:t>длины</a:t>
            </a:r>
            <a:r>
              <a:rPr lang="en-US" sz="1400" dirty="0" smtClean="0"/>
              <a:t>.</a:t>
            </a:r>
            <a:endParaRPr lang="ru-RU" sz="1400" dirty="0"/>
          </a:p>
          <a:p>
            <a:pPr algn="just"/>
            <a:endParaRPr lang="ru-RU" sz="1400" dirty="0"/>
          </a:p>
          <a:p>
            <a:pPr algn="just"/>
            <a:r>
              <a:rPr lang="ru-RU" sz="1400" b="1" dirty="0"/>
              <a:t>Пиксель</a:t>
            </a:r>
            <a:r>
              <a:rPr lang="ru-RU" sz="1400" dirty="0"/>
              <a:t> – минимальный участок изображения, цвет которого можно задавать независимым способом</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62725514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5213991"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Представление звуковой информации в ЭВМ</a:t>
            </a:r>
            <a:endParaRPr lang="ru-RU" dirty="0">
              <a:solidFill>
                <a:schemeClr val="accent1">
                  <a:lumMod val="50000"/>
                </a:schemeClr>
              </a:solidFill>
            </a:endParaRPr>
          </a:p>
        </p:txBody>
      </p:sp>
      <p:sp>
        <p:nvSpPr>
          <p:cNvPr id="5" name="Прямоугольник 4"/>
          <p:cNvSpPr/>
          <p:nvPr/>
        </p:nvSpPr>
        <p:spPr>
          <a:xfrm>
            <a:off x="795982" y="1196752"/>
            <a:ext cx="7592441" cy="2462213"/>
          </a:xfrm>
          <a:prstGeom prst="rect">
            <a:avLst/>
          </a:prstGeom>
        </p:spPr>
        <p:txBody>
          <a:bodyPr wrap="square">
            <a:spAutoFit/>
          </a:bodyPr>
          <a:lstStyle/>
          <a:p>
            <a:pPr algn="just"/>
            <a:r>
              <a:rPr lang="ru-RU" sz="1400" dirty="0" smtClean="0"/>
              <a:t>В основе представления звуковой информации в ЭВМ лежит два направления:</a:t>
            </a:r>
          </a:p>
          <a:p>
            <a:pPr marL="285750" indent="-285750" algn="just">
              <a:buFont typeface="Arial" pitchFamily="34" charset="0"/>
              <a:buChar char="•"/>
            </a:pPr>
            <a:r>
              <a:rPr lang="ru-RU" sz="1400" b="1" dirty="0" smtClean="0"/>
              <a:t>Метод </a:t>
            </a:r>
            <a:r>
              <a:rPr lang="ru-RU" sz="1400" b="1" dirty="0"/>
              <a:t>FM (</a:t>
            </a:r>
            <a:r>
              <a:rPr lang="ru-RU" sz="1400" b="1" dirty="0" err="1"/>
              <a:t>Frequency</a:t>
            </a:r>
            <a:r>
              <a:rPr lang="ru-RU" sz="1400" b="1" dirty="0"/>
              <a:t> </a:t>
            </a:r>
            <a:r>
              <a:rPr lang="ru-RU" sz="1400" b="1" dirty="0" err="1"/>
              <a:t>Modulation</a:t>
            </a:r>
            <a:r>
              <a:rPr lang="ru-RU" sz="1400" b="1" dirty="0"/>
              <a:t>)</a:t>
            </a:r>
            <a:r>
              <a:rPr lang="ru-RU" sz="1400" dirty="0"/>
              <a:t> основан та том, что теоретически любой сложный звук можно разложить на последовательность простейших гармонических сигналов разных частот, каждый из которых представляет собой правильную синусоиду, а, следовательно, может быть описан числовыми параметрами, т.е. кодом. </a:t>
            </a:r>
            <a:endParaRPr lang="ru-RU" sz="1400" dirty="0" smtClean="0"/>
          </a:p>
          <a:p>
            <a:pPr marL="285750" indent="-285750" algn="just">
              <a:buFont typeface="Arial" pitchFamily="34" charset="0"/>
              <a:buChar char="•"/>
            </a:pPr>
            <a:r>
              <a:rPr lang="ru-RU" sz="1400" b="1" dirty="0" smtClean="0"/>
              <a:t>Метод </a:t>
            </a:r>
            <a:r>
              <a:rPr lang="ru-RU" sz="1400" b="1" dirty="0"/>
              <a:t>таблично волнового </a:t>
            </a:r>
            <a:r>
              <a:rPr lang="ru-RU" sz="1400" b="1" dirty="0" smtClean="0"/>
              <a:t>синтеза</a:t>
            </a:r>
            <a:r>
              <a:rPr lang="ru-RU" sz="1400" dirty="0" smtClean="0"/>
              <a:t> </a:t>
            </a:r>
            <a:r>
              <a:rPr lang="ru-RU" sz="1400" b="1" dirty="0"/>
              <a:t>(</a:t>
            </a:r>
            <a:r>
              <a:rPr lang="ru-RU" sz="1400" b="1" dirty="0" err="1"/>
              <a:t>Wave-Table</a:t>
            </a:r>
            <a:r>
              <a:rPr lang="ru-RU" sz="1400" b="1" dirty="0" smtClean="0"/>
              <a:t>).</a:t>
            </a:r>
            <a:r>
              <a:rPr lang="ru-RU" sz="1400" dirty="0" smtClean="0"/>
              <a:t> </a:t>
            </a:r>
            <a:r>
              <a:rPr lang="ru-RU" sz="1400" dirty="0"/>
              <a:t>В заранее подготовленных таблицах хранятся образцы звуков для множества различных музыкальных инструментах. В технике такие образцы называют </a:t>
            </a:r>
            <a:r>
              <a:rPr lang="ru-RU" sz="1400" dirty="0" err="1"/>
              <a:t>сэмплами</a:t>
            </a:r>
            <a:r>
              <a:rPr lang="ru-RU" sz="1400" dirty="0"/>
              <a:t>. Числовые коды выражают тип инструмента, номер его модели, высоту тона, продолжительность и интенсивность звука, динамику его изменения, некоторые параметры среды, в которой происходит звучание, а также прочие параметры, характеризующие особенности звучания. </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4068495"/>
            <a:ext cx="2160240" cy="20382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795982" y="4060290"/>
            <a:ext cx="4997967" cy="2031325"/>
          </a:xfrm>
          <a:prstGeom prst="rect">
            <a:avLst/>
          </a:prstGeom>
        </p:spPr>
        <p:txBody>
          <a:bodyPr wrap="square">
            <a:spAutoFit/>
          </a:bodyPr>
          <a:lstStyle/>
          <a:p>
            <a:r>
              <a:rPr lang="ru-RU" sz="1400" b="1" dirty="0" smtClean="0"/>
              <a:t>Способы </a:t>
            </a:r>
            <a:r>
              <a:rPr lang="ru-RU" sz="1400" b="1" dirty="0"/>
              <a:t>звукозаписи:</a:t>
            </a:r>
          </a:p>
          <a:p>
            <a:pPr marL="285750" indent="-285750" algn="just">
              <a:buFont typeface="Arial" pitchFamily="34" charset="0"/>
              <a:buChar char="•"/>
            </a:pPr>
            <a:r>
              <a:rPr lang="ru-RU" sz="1400" dirty="0" smtClean="0"/>
              <a:t>цифровая </a:t>
            </a:r>
            <a:r>
              <a:rPr lang="ru-RU" sz="1400" dirty="0"/>
              <a:t>запись, когда реальные звуковые волны преобразуются в цифровую информацию путем измерения звука тысячи раз в секунду; </a:t>
            </a:r>
          </a:p>
          <a:p>
            <a:pPr marL="285750" indent="-285750" algn="just">
              <a:buFont typeface="Arial" pitchFamily="34" charset="0"/>
              <a:buChar char="•"/>
            </a:pPr>
            <a:r>
              <a:rPr lang="ru-RU" sz="1400" dirty="0"/>
              <a:t>MIDI-запись, которая, вообще говоря, является не реальным звуком, а записью определенных команд-указаний (какие клавиши надо нажимать, например, на синтезаторе). MIDI-запись является электронным эквивалентом записи игры на фортепиано. </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86494792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89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solidFill>
                  <a:schemeClr val="tx1"/>
                </a:solidFill>
                <a:effectLst>
                  <a:outerShdw blurRad="38100" dist="38100" dir="2700000" algn="tl">
                    <a:srgbClr val="000000">
                      <a:alpha val="43137"/>
                    </a:srgbClr>
                  </a:outerShdw>
                </a:effectLst>
              </a:rPr>
              <a:t>Представление информации в ЭВМ</a:t>
            </a:r>
            <a:endParaRPr lang="ru-RU" sz="3200" dirty="0"/>
          </a:p>
        </p:txBody>
      </p:sp>
      <p:sp>
        <p:nvSpPr>
          <p:cNvPr id="2" name="Прямоугольник 1"/>
          <p:cNvSpPr/>
          <p:nvPr/>
        </p:nvSpPr>
        <p:spPr>
          <a:xfrm>
            <a:off x="827584" y="908720"/>
            <a:ext cx="4869988" cy="369332"/>
          </a:xfrm>
          <a:prstGeom prst="rect">
            <a:avLst/>
          </a:prstGeom>
        </p:spPr>
        <p:txBody>
          <a:bodyPr wrap="none">
            <a:spAutoFit/>
          </a:bodyPr>
          <a:lstStyle/>
          <a:p>
            <a:pPr marL="285750" indent="-285750">
              <a:buFont typeface="Wingdings" pitchFamily="2" charset="2"/>
              <a:buChar char="Ø"/>
            </a:pPr>
            <a:r>
              <a:rPr lang="ru-RU" b="1" dirty="0" smtClean="0">
                <a:solidFill>
                  <a:schemeClr val="accent1">
                    <a:lumMod val="50000"/>
                  </a:schemeClr>
                </a:solidFill>
              </a:rPr>
              <a:t>Представление видео информации в ЭВМ</a:t>
            </a:r>
            <a:endParaRPr lang="ru-RU" dirty="0">
              <a:solidFill>
                <a:schemeClr val="accent1">
                  <a:lumMod val="50000"/>
                </a:schemeClr>
              </a:solidFill>
            </a:endParaRP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10" name="Прямоугольник 9"/>
          <p:cNvSpPr/>
          <p:nvPr/>
        </p:nvSpPr>
        <p:spPr>
          <a:xfrm>
            <a:off x="755576" y="1278052"/>
            <a:ext cx="7560840" cy="523220"/>
          </a:xfrm>
          <a:prstGeom prst="rect">
            <a:avLst/>
          </a:prstGeom>
        </p:spPr>
        <p:txBody>
          <a:bodyPr wrap="square">
            <a:spAutoFit/>
          </a:bodyPr>
          <a:lstStyle/>
          <a:p>
            <a:r>
              <a:rPr lang="ru-RU" sz="1400" dirty="0" smtClean="0"/>
              <a:t>При представлении видеоинформации в ЭВМ первый </a:t>
            </a:r>
            <a:r>
              <a:rPr lang="ru-RU" sz="1400" dirty="0"/>
              <a:t>кадр сохраняется </a:t>
            </a:r>
            <a:r>
              <a:rPr lang="ru-RU" sz="1400" dirty="0" smtClean="0"/>
              <a:t>целиком (ключевой), </a:t>
            </a:r>
            <a:r>
              <a:rPr lang="ru-RU" sz="1400" dirty="0"/>
              <a:t>а в следующих сохранять лишь отличия от начального кадра (разностные кадры</a:t>
            </a:r>
            <a:r>
              <a:rPr lang="ru-RU" sz="1400" dirty="0" smtClean="0"/>
              <a:t>).</a:t>
            </a:r>
            <a:endParaRPr lang="ru-RU" sz="1400" dirty="0"/>
          </a:p>
        </p:txBody>
      </p:sp>
      <p:sp>
        <p:nvSpPr>
          <p:cNvPr id="11" name="Прямоугольник 10"/>
          <p:cNvSpPr/>
          <p:nvPr/>
        </p:nvSpPr>
        <p:spPr>
          <a:xfrm>
            <a:off x="755577" y="2564904"/>
            <a:ext cx="7704856" cy="1169551"/>
          </a:xfrm>
          <a:prstGeom prst="rect">
            <a:avLst/>
          </a:prstGeom>
        </p:spPr>
        <p:txBody>
          <a:bodyPr wrap="square">
            <a:spAutoFit/>
          </a:bodyPr>
          <a:lstStyle/>
          <a:p>
            <a:pPr marL="171450" indent="-171450" algn="just">
              <a:buFont typeface="Arial" pitchFamily="34" charset="0"/>
              <a:buChar char="•"/>
            </a:pPr>
            <a:r>
              <a:rPr lang="ru-RU" sz="1400" b="1" dirty="0" smtClean="0"/>
              <a:t>AVI формат</a:t>
            </a:r>
            <a:r>
              <a:rPr lang="ru-RU" sz="1400" dirty="0" smtClean="0"/>
              <a:t> (</a:t>
            </a:r>
            <a:r>
              <a:rPr lang="ru-RU" sz="1400" dirty="0" err="1" smtClean="0"/>
              <a:t>Audio</a:t>
            </a:r>
            <a:r>
              <a:rPr lang="ru-RU" sz="1400" dirty="0" smtClean="0"/>
              <a:t> </a:t>
            </a:r>
            <a:r>
              <a:rPr lang="ru-RU" sz="1400" dirty="0" err="1"/>
              <a:t>Video</a:t>
            </a:r>
            <a:r>
              <a:rPr lang="ru-RU" sz="1400" dirty="0"/>
              <a:t> </a:t>
            </a:r>
            <a:r>
              <a:rPr lang="ru-RU" sz="1400" dirty="0" err="1"/>
              <a:t>Interleave</a:t>
            </a:r>
            <a:r>
              <a:rPr lang="ru-RU" sz="1400" dirty="0"/>
              <a:t> - чередование аудио и видео</a:t>
            </a:r>
            <a:r>
              <a:rPr lang="ru-RU" sz="1400" dirty="0" smtClean="0"/>
              <a:t>) - состоит </a:t>
            </a:r>
            <a:r>
              <a:rPr lang="ru-RU" sz="1400" dirty="0"/>
              <a:t>в хранении структур произвольных мультимедийных данных, каждая из которых имеет простой </a:t>
            </a:r>
            <a:r>
              <a:rPr lang="ru-RU" sz="1400" dirty="0" smtClean="0"/>
              <a:t>вид. </a:t>
            </a:r>
            <a:r>
              <a:rPr lang="ru-RU" sz="1400" dirty="0"/>
              <a:t>Файл как таковой представляет собой единый блок, причем в него, как и в любой другой, могут быть вложены новые блоки. </a:t>
            </a:r>
            <a:r>
              <a:rPr lang="ru-RU" sz="1400" dirty="0" smtClean="0"/>
              <a:t>Идентификатор </a:t>
            </a:r>
            <a:r>
              <a:rPr lang="ru-RU" sz="1400" dirty="0"/>
              <a:t>блока определяет тип информации, которая хранится в блоке.</a:t>
            </a:r>
          </a:p>
        </p:txBody>
      </p:sp>
      <p:sp>
        <p:nvSpPr>
          <p:cNvPr id="12" name="Прямоугольник 11"/>
          <p:cNvSpPr/>
          <p:nvPr/>
        </p:nvSpPr>
        <p:spPr>
          <a:xfrm>
            <a:off x="611560" y="4527123"/>
            <a:ext cx="7848872" cy="954107"/>
          </a:xfrm>
          <a:prstGeom prst="rect">
            <a:avLst/>
          </a:prstGeom>
        </p:spPr>
        <p:txBody>
          <a:bodyPr wrap="square">
            <a:spAutoFit/>
          </a:bodyPr>
          <a:lstStyle/>
          <a:p>
            <a:pPr marL="285750" indent="-285750" algn="just">
              <a:buFont typeface="Arial" pitchFamily="34" charset="0"/>
              <a:buChar char="•"/>
            </a:pPr>
            <a:r>
              <a:rPr lang="ru-RU" sz="1400" b="1" dirty="0" smtClean="0"/>
              <a:t>MPEG </a:t>
            </a:r>
            <a:r>
              <a:rPr lang="ru-RU" sz="1400" b="1" dirty="0"/>
              <a:t>(</a:t>
            </a:r>
            <a:r>
              <a:rPr lang="ru-RU" sz="1400" b="1" dirty="0" err="1"/>
              <a:t>Motion</a:t>
            </a:r>
            <a:r>
              <a:rPr lang="ru-RU" sz="1400" b="1" dirty="0"/>
              <a:t> </a:t>
            </a:r>
            <a:r>
              <a:rPr lang="ru-RU" sz="1400" b="1" dirty="0" err="1"/>
              <a:t>Picture</a:t>
            </a:r>
            <a:r>
              <a:rPr lang="ru-RU" sz="1400" b="1" dirty="0"/>
              <a:t> </a:t>
            </a:r>
            <a:r>
              <a:rPr lang="ru-RU" sz="1400" b="1" dirty="0" err="1"/>
              <a:t>Expert</a:t>
            </a:r>
            <a:r>
              <a:rPr lang="ru-RU" sz="1400" b="1" dirty="0"/>
              <a:t> </a:t>
            </a:r>
            <a:r>
              <a:rPr lang="ru-RU" sz="1400" b="1" dirty="0" err="1"/>
              <a:t>Group</a:t>
            </a:r>
            <a:r>
              <a:rPr lang="ru-RU" sz="1400" b="1" dirty="0" smtClean="0"/>
              <a:t>)</a:t>
            </a:r>
            <a:r>
              <a:rPr lang="ru-RU" sz="1400" dirty="0" smtClean="0"/>
              <a:t> – состоит из сжатого RGB-представления </a:t>
            </a:r>
            <a:r>
              <a:rPr lang="ru-RU" sz="1400" dirty="0"/>
              <a:t>с равноправными компонентами </a:t>
            </a:r>
            <a:r>
              <a:rPr lang="ru-RU" sz="1400" dirty="0" smtClean="0"/>
              <a:t>преобразу</a:t>
            </a:r>
            <a:r>
              <a:rPr lang="ru-RU" sz="1400" dirty="0"/>
              <a:t>я</a:t>
            </a:r>
            <a:r>
              <a:rPr lang="ru-RU" sz="1400" dirty="0" smtClean="0"/>
              <a:t> </a:t>
            </a:r>
            <a:r>
              <a:rPr lang="ru-RU" sz="1400" dirty="0"/>
              <a:t>в яркость и две "координаты" цветности. </a:t>
            </a:r>
            <a:r>
              <a:rPr lang="ru-RU" sz="1400" dirty="0" smtClean="0"/>
              <a:t>Сжатие происходит за счёт специальных математических преобразований </a:t>
            </a:r>
            <a:r>
              <a:rPr lang="ru-RU" sz="1400" dirty="0"/>
              <a:t>(DCT - дискретно-косинусное преобразование), несколько </a:t>
            </a:r>
            <a:r>
              <a:rPr lang="ru-RU" sz="1400" dirty="0" err="1"/>
              <a:t>загрубляющее</a:t>
            </a:r>
            <a:r>
              <a:rPr lang="ru-RU" sz="1400" dirty="0"/>
              <a:t> изображение в мелких деталях. </a:t>
            </a:r>
            <a:endParaRPr lang="ru-RU" sz="1400" dirty="0" smtClean="0"/>
          </a:p>
        </p:txBody>
      </p:sp>
      <p:sp>
        <p:nvSpPr>
          <p:cNvPr id="13" name="Прямоугольник 12"/>
          <p:cNvSpPr/>
          <p:nvPr/>
        </p:nvSpPr>
        <p:spPr>
          <a:xfrm>
            <a:off x="2581697" y="1832109"/>
            <a:ext cx="720080" cy="576064"/>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
        <p:nvSpPr>
          <p:cNvPr id="17" name="Прямоугольник 16"/>
          <p:cNvSpPr/>
          <p:nvPr/>
        </p:nvSpPr>
        <p:spPr>
          <a:xfrm>
            <a:off x="3373785" y="1832109"/>
            <a:ext cx="720080" cy="576064"/>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
        <p:nvSpPr>
          <p:cNvPr id="14" name="Прямоугольник 13"/>
          <p:cNvSpPr/>
          <p:nvPr/>
        </p:nvSpPr>
        <p:spPr>
          <a:xfrm>
            <a:off x="3517801" y="1901076"/>
            <a:ext cx="216024" cy="2520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8" name="Прямоугольник 17"/>
          <p:cNvSpPr/>
          <p:nvPr/>
        </p:nvSpPr>
        <p:spPr>
          <a:xfrm>
            <a:off x="4165873" y="1832109"/>
            <a:ext cx="720080" cy="576064"/>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
        <p:nvSpPr>
          <p:cNvPr id="19" name="Прямоугольник 18"/>
          <p:cNvSpPr/>
          <p:nvPr/>
        </p:nvSpPr>
        <p:spPr>
          <a:xfrm>
            <a:off x="4622279" y="2108974"/>
            <a:ext cx="216024" cy="2520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0" name="Прямоугольник 19"/>
          <p:cNvSpPr/>
          <p:nvPr/>
        </p:nvSpPr>
        <p:spPr>
          <a:xfrm>
            <a:off x="5652120" y="1801685"/>
            <a:ext cx="216024" cy="2520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1" name="Прямоугольник 20"/>
          <p:cNvSpPr/>
          <p:nvPr/>
        </p:nvSpPr>
        <p:spPr>
          <a:xfrm>
            <a:off x="5966708" y="1801685"/>
            <a:ext cx="216024" cy="2520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5" name="TextBox 14"/>
          <p:cNvSpPr txBox="1"/>
          <p:nvPr/>
        </p:nvSpPr>
        <p:spPr>
          <a:xfrm>
            <a:off x="6248887" y="2128604"/>
            <a:ext cx="1275157" cy="276999"/>
          </a:xfrm>
          <a:prstGeom prst="rect">
            <a:avLst/>
          </a:prstGeom>
          <a:noFill/>
        </p:spPr>
        <p:txBody>
          <a:bodyPr wrap="none" rtlCol="0">
            <a:spAutoFit/>
          </a:bodyPr>
          <a:lstStyle/>
          <a:p>
            <a:r>
              <a:rPr lang="ru-RU" sz="1200" dirty="0" smtClean="0"/>
              <a:t>- Ключевой кадр</a:t>
            </a:r>
            <a:endParaRPr lang="ru-RU" sz="1200" dirty="0"/>
          </a:p>
        </p:txBody>
      </p:sp>
      <p:sp>
        <p:nvSpPr>
          <p:cNvPr id="23" name="TextBox 22"/>
          <p:cNvSpPr txBox="1"/>
          <p:nvPr/>
        </p:nvSpPr>
        <p:spPr>
          <a:xfrm>
            <a:off x="6248887" y="1771268"/>
            <a:ext cx="1483035" cy="276999"/>
          </a:xfrm>
          <a:prstGeom prst="rect">
            <a:avLst/>
          </a:prstGeom>
          <a:noFill/>
        </p:spPr>
        <p:txBody>
          <a:bodyPr wrap="none" rtlCol="0">
            <a:spAutoFit/>
          </a:bodyPr>
          <a:lstStyle/>
          <a:p>
            <a:r>
              <a:rPr lang="ru-RU" sz="1200" dirty="0" smtClean="0"/>
              <a:t>- Разностные кадры</a:t>
            </a:r>
            <a:endParaRPr lang="ru-RU" sz="1200" dirty="0"/>
          </a:p>
        </p:txBody>
      </p:sp>
      <p:sp>
        <p:nvSpPr>
          <p:cNvPr id="24" name="Прямоугольник 23"/>
          <p:cNvSpPr/>
          <p:nvPr/>
        </p:nvSpPr>
        <p:spPr>
          <a:xfrm>
            <a:off x="5652120" y="2113320"/>
            <a:ext cx="216024" cy="307568"/>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
        <p:nvSpPr>
          <p:cNvPr id="16" name="Прямоугольник 15"/>
          <p:cNvSpPr/>
          <p:nvPr/>
        </p:nvSpPr>
        <p:spPr>
          <a:xfrm>
            <a:off x="611560" y="5497487"/>
            <a:ext cx="7848872" cy="307777"/>
          </a:xfrm>
          <a:prstGeom prst="rect">
            <a:avLst/>
          </a:prstGeom>
        </p:spPr>
        <p:txBody>
          <a:bodyPr wrap="square">
            <a:spAutoFit/>
          </a:bodyPr>
          <a:lstStyle/>
          <a:p>
            <a:pPr marL="285750" indent="-285750" algn="just">
              <a:buFont typeface="Arial" pitchFamily="34" charset="0"/>
              <a:buChar char="•"/>
            </a:pPr>
            <a:r>
              <a:rPr lang="ru-RU" sz="1400" b="1" dirty="0" err="1"/>
              <a:t>DivX</a:t>
            </a:r>
            <a:r>
              <a:rPr lang="ru-RU" sz="1400" dirty="0"/>
              <a:t> (</a:t>
            </a:r>
            <a:r>
              <a:rPr lang="ru-RU" sz="1400" dirty="0" err="1"/>
              <a:t>Digital</a:t>
            </a:r>
            <a:r>
              <a:rPr lang="ru-RU" sz="1400" dirty="0"/>
              <a:t> </a:t>
            </a:r>
            <a:r>
              <a:rPr lang="ru-RU" sz="1400" dirty="0" err="1"/>
              <a:t>Video</a:t>
            </a:r>
            <a:r>
              <a:rPr lang="ru-RU" sz="1400" dirty="0"/>
              <a:t> </a:t>
            </a:r>
            <a:r>
              <a:rPr lang="ru-RU" sz="1400" dirty="0" err="1"/>
              <a:t>Express</a:t>
            </a:r>
            <a:r>
              <a:rPr lang="ru-RU" sz="1400" dirty="0"/>
              <a:t>) – способ </a:t>
            </a:r>
            <a:r>
              <a:rPr lang="ru-RU" sz="1400" dirty="0" smtClean="0"/>
              <a:t>сжатия.</a:t>
            </a:r>
            <a:endParaRPr lang="ru-RU" sz="1400" dirty="0"/>
          </a:p>
        </p:txBody>
      </p:sp>
      <p:grpSp>
        <p:nvGrpSpPr>
          <p:cNvPr id="26" name="Группа 25"/>
          <p:cNvGrpSpPr/>
          <p:nvPr/>
        </p:nvGrpSpPr>
        <p:grpSpPr>
          <a:xfrm>
            <a:off x="1660920" y="3743211"/>
            <a:ext cx="5822159" cy="587097"/>
            <a:chOff x="1560941" y="3850015"/>
            <a:chExt cx="5822159" cy="587097"/>
          </a:xfrm>
        </p:grpSpPr>
        <p:sp>
          <p:nvSpPr>
            <p:cNvPr id="22" name="TextBox 21"/>
            <p:cNvSpPr txBox="1"/>
            <p:nvPr/>
          </p:nvSpPr>
          <p:spPr>
            <a:xfrm>
              <a:off x="1560941" y="4160113"/>
              <a:ext cx="1642907" cy="261610"/>
            </a:xfrm>
            <a:prstGeom prst="rect">
              <a:avLst/>
            </a:prstGeom>
            <a:noFill/>
          </p:spPr>
          <p:txBody>
            <a:bodyPr wrap="square" rtlCol="0">
              <a:spAutoFit/>
            </a:bodyPr>
            <a:lstStyle/>
            <a:p>
              <a:pPr algn="ctr"/>
              <a:r>
                <a:rPr lang="ru-RU" sz="1100" dirty="0" smtClean="0"/>
                <a:t>Идентификатор блока </a:t>
              </a:r>
              <a:endParaRPr lang="ru-RU" sz="1100" dirty="0"/>
            </a:p>
          </p:txBody>
        </p:sp>
        <p:sp>
          <p:nvSpPr>
            <p:cNvPr id="27" name="TextBox 26"/>
            <p:cNvSpPr txBox="1"/>
            <p:nvPr/>
          </p:nvSpPr>
          <p:spPr>
            <a:xfrm>
              <a:off x="3059832" y="4175502"/>
              <a:ext cx="1944217" cy="261610"/>
            </a:xfrm>
            <a:prstGeom prst="rect">
              <a:avLst/>
            </a:prstGeom>
            <a:noFill/>
          </p:spPr>
          <p:txBody>
            <a:bodyPr wrap="square" rtlCol="0">
              <a:spAutoFit/>
            </a:bodyPr>
            <a:lstStyle/>
            <a:p>
              <a:r>
                <a:rPr lang="ru-RU" sz="1100" dirty="0" smtClean="0"/>
                <a:t>Длина фрагмента данных</a:t>
              </a:r>
              <a:endParaRPr lang="ru-RU" sz="1100" dirty="0"/>
            </a:p>
          </p:txBody>
        </p:sp>
        <p:sp>
          <p:nvSpPr>
            <p:cNvPr id="28" name="TextBox 27"/>
            <p:cNvSpPr txBox="1"/>
            <p:nvPr/>
          </p:nvSpPr>
          <p:spPr>
            <a:xfrm>
              <a:off x="4661070" y="4158575"/>
              <a:ext cx="2722029" cy="261610"/>
            </a:xfrm>
            <a:prstGeom prst="rect">
              <a:avLst/>
            </a:prstGeom>
            <a:noFill/>
          </p:spPr>
          <p:txBody>
            <a:bodyPr wrap="square" rtlCol="0">
              <a:spAutoFit/>
            </a:bodyPr>
            <a:lstStyle/>
            <a:p>
              <a:pPr algn="ctr"/>
              <a:r>
                <a:rPr lang="ru-RU" sz="1100" dirty="0" smtClean="0"/>
                <a:t>Фрагмент данных</a:t>
              </a:r>
              <a:endParaRPr lang="ru-RU" sz="1100" dirty="0"/>
            </a:p>
          </p:txBody>
        </p:sp>
        <p:sp>
          <p:nvSpPr>
            <p:cNvPr id="25" name="Прямоугольник 24"/>
            <p:cNvSpPr/>
            <p:nvPr/>
          </p:nvSpPr>
          <p:spPr>
            <a:xfrm>
              <a:off x="1691680" y="3850015"/>
              <a:ext cx="1440160" cy="29906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0" name="Прямоугольник 29"/>
            <p:cNvSpPr/>
            <p:nvPr/>
          </p:nvSpPr>
          <p:spPr>
            <a:xfrm>
              <a:off x="3182119" y="3850015"/>
              <a:ext cx="1440160" cy="29906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31" name="Прямоугольник 30"/>
            <p:cNvSpPr/>
            <p:nvPr/>
          </p:nvSpPr>
          <p:spPr>
            <a:xfrm>
              <a:off x="4644008" y="3850015"/>
              <a:ext cx="2739092" cy="29906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gr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055813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6781800" cy="582960"/>
          </a:xfrm>
        </p:spPr>
        <p:txBody>
          <a:bodyPr>
            <a:normAutofit/>
          </a:bodyPr>
          <a:lstStyle/>
          <a:p>
            <a:r>
              <a:rPr lang="ru-RU" sz="3200" b="1" dirty="0"/>
              <a:t>Правила </a:t>
            </a:r>
            <a:r>
              <a:rPr lang="ru-RU" sz="3200" b="1" dirty="0" smtClean="0"/>
              <a:t>аттестации</a:t>
            </a:r>
            <a:endParaRPr lang="ru-RU" sz="3200" b="1" dirty="0"/>
          </a:p>
        </p:txBody>
      </p:sp>
      <p:sp>
        <p:nvSpPr>
          <p:cNvPr id="4" name="Номер слайда 3"/>
          <p:cNvSpPr>
            <a:spLocks noGrp="1"/>
          </p:cNvSpPr>
          <p:nvPr>
            <p:ph type="sldNum" sz="quarter" idx="12"/>
          </p:nvPr>
        </p:nvSpPr>
        <p:spPr>
          <a:xfrm>
            <a:off x="8377758" y="6492875"/>
            <a:ext cx="762000" cy="365125"/>
          </a:xfrm>
        </p:spPr>
        <p:txBody>
          <a:bodyPr/>
          <a:lstStyle/>
          <a:p>
            <a:fld id="{B19B0651-EE4F-4900-A07F-96A6BFA9D0F0}" type="slidenum">
              <a:rPr lang="ru-RU" smtClean="0"/>
              <a:t>9</a:t>
            </a:fld>
            <a:endParaRPr lang="ru-RU" dirty="0"/>
          </a:p>
        </p:txBody>
      </p:sp>
      <p:cxnSp>
        <p:nvCxnSpPr>
          <p:cNvPr id="6" name="Прямая соединительная линия 5"/>
          <p:cNvCxnSpPr/>
          <p:nvPr/>
        </p:nvCxnSpPr>
        <p:spPr>
          <a:xfrm>
            <a:off x="755576" y="764704"/>
            <a:ext cx="7560840" cy="0"/>
          </a:xfrm>
          <a:prstGeom prst="line">
            <a:avLst/>
          </a:prstGeom>
        </p:spPr>
        <p:style>
          <a:lnRef idx="2">
            <a:schemeClr val="accent6"/>
          </a:lnRef>
          <a:fillRef idx="0">
            <a:schemeClr val="accent6"/>
          </a:fillRef>
          <a:effectRef idx="1">
            <a:schemeClr val="accent6"/>
          </a:effectRef>
          <a:fontRef idx="minor">
            <a:schemeClr val="tx1"/>
          </a:fontRef>
        </p:style>
      </p:cxnSp>
      <p:sp>
        <p:nvSpPr>
          <p:cNvPr id="5" name="Объект 4"/>
          <p:cNvSpPr>
            <a:spLocks noGrp="1"/>
          </p:cNvSpPr>
          <p:nvPr>
            <p:ph idx="1"/>
          </p:nvPr>
        </p:nvSpPr>
        <p:spPr>
          <a:xfrm>
            <a:off x="764096" y="783406"/>
            <a:ext cx="7543800" cy="341337"/>
          </a:xfrm>
        </p:spPr>
        <p:txBody>
          <a:bodyPr>
            <a:noAutofit/>
          </a:bodyPr>
          <a:lstStyle/>
          <a:p>
            <a:pPr>
              <a:buFont typeface="Wingdings" pitchFamily="2" charset="2"/>
              <a:buChar char="Ø"/>
            </a:pPr>
            <a:r>
              <a:rPr lang="ru-RU" sz="1800" b="1" u="sng" dirty="0" smtClean="0">
                <a:solidFill>
                  <a:schemeClr val="accent1">
                    <a:lumMod val="50000"/>
                  </a:schemeClr>
                </a:solidFill>
                <a:effectLst>
                  <a:outerShdw blurRad="38100" dist="38100" dir="2700000" algn="tl">
                    <a:srgbClr val="000000">
                      <a:alpha val="43137"/>
                    </a:srgbClr>
                  </a:outerShdw>
                </a:effectLst>
              </a:rPr>
              <a:t>Самостоятельная работа</a:t>
            </a:r>
            <a:endParaRPr lang="ru-RU" sz="1800" b="1" u="sng" dirty="0">
              <a:solidFill>
                <a:schemeClr val="accent1">
                  <a:lumMod val="50000"/>
                </a:schemeClr>
              </a:solidFill>
              <a:effectLst>
                <a:outerShdw blurRad="38100" dist="38100" dir="2700000" algn="tl">
                  <a:srgbClr val="000000">
                    <a:alpha val="43137"/>
                  </a:srgbClr>
                </a:outerShdw>
              </a:effectLst>
            </a:endParaRPr>
          </a:p>
        </p:txBody>
      </p:sp>
      <p:sp>
        <p:nvSpPr>
          <p:cNvPr id="8" name="TextBox 7"/>
          <p:cNvSpPr txBox="1"/>
          <p:nvPr/>
        </p:nvSpPr>
        <p:spPr>
          <a:xfrm>
            <a:off x="751037" y="1124744"/>
            <a:ext cx="7848872" cy="5078313"/>
          </a:xfrm>
          <a:prstGeom prst="rect">
            <a:avLst/>
          </a:prstGeom>
          <a:noFill/>
        </p:spPr>
        <p:txBody>
          <a:bodyPr wrap="square" rtlCol="0">
            <a:spAutoFit/>
          </a:bodyPr>
          <a:lstStyle/>
          <a:p>
            <a:pPr lvl="0" algn="just"/>
            <a:r>
              <a:rPr lang="ru-RU" sz="1200" b="1" dirty="0" smtClean="0"/>
              <a:t>Написать и оформить в соответствие с требованиями реферат на одну из тем:</a:t>
            </a:r>
          </a:p>
          <a:p>
            <a:pPr marL="171450" lvl="0" indent="-171450" algn="just">
              <a:buFont typeface="Arial" pitchFamily="34" charset="0"/>
              <a:buChar char="•"/>
            </a:pPr>
            <a:r>
              <a:rPr lang="ru-RU" sz="1200" b="1" dirty="0" smtClean="0"/>
              <a:t>Архитектура </a:t>
            </a:r>
            <a:r>
              <a:rPr lang="ru-RU" sz="1200" b="1" dirty="0"/>
              <a:t>ЭВМ</a:t>
            </a:r>
            <a:r>
              <a:rPr lang="ru-RU" sz="1200" dirty="0"/>
              <a:t>. Архитектура и принцип работы компьютеров </a:t>
            </a:r>
            <a:r>
              <a:rPr lang="en-US" sz="1200" dirty="0"/>
              <a:t>Z</a:t>
            </a:r>
            <a:r>
              <a:rPr lang="ru-RU" sz="1200" dirty="0"/>
              <a:t>4, ENIAC, </a:t>
            </a:r>
            <a:r>
              <a:rPr lang="en-US" sz="1200" dirty="0"/>
              <a:t>x</a:t>
            </a:r>
            <a:r>
              <a:rPr lang="ru-RU" sz="1200" dirty="0"/>
              <a:t>86,  аналоговых, нейрокомпьютеров, …</a:t>
            </a:r>
          </a:p>
          <a:p>
            <a:pPr marL="171450" lvl="0" indent="-171450" algn="just">
              <a:buFont typeface="Arial" pitchFamily="34" charset="0"/>
              <a:buChar char="•"/>
            </a:pPr>
            <a:r>
              <a:rPr lang="ru-RU" sz="1200" b="1" dirty="0"/>
              <a:t>Квантовый компьютер</a:t>
            </a:r>
            <a:r>
              <a:rPr lang="ru-RU" sz="1200" dirty="0"/>
              <a:t>. Квантовый компьютер, квантовые вычисления, квантовая элементная база, языки программирования для квантовых компьютеров, …</a:t>
            </a:r>
          </a:p>
          <a:p>
            <a:pPr marL="171450" lvl="0" indent="-171450" algn="just">
              <a:buFont typeface="Arial" pitchFamily="34" charset="0"/>
              <a:buChar char="•"/>
            </a:pPr>
            <a:r>
              <a:rPr lang="ru-RU" sz="1200" b="1" dirty="0"/>
              <a:t>Передача данных</a:t>
            </a:r>
            <a:r>
              <a:rPr lang="ru-RU" sz="1200" dirty="0"/>
              <a:t>. Понятие данные, информация. Способы передачи данных. Обнаружение и исправление ошибок при передаче. Коллизия и способы ее разрешения. </a:t>
            </a:r>
            <a:r>
              <a:rPr lang="en-US" sz="1200" dirty="0"/>
              <a:t>OSI</a:t>
            </a:r>
            <a:r>
              <a:rPr lang="ru-RU" sz="1200" dirty="0"/>
              <a:t>. Протоколы передачи данных. Аппаратура передачи данных.</a:t>
            </a:r>
          </a:p>
          <a:p>
            <a:pPr marL="171450" lvl="0" indent="-171450" algn="just">
              <a:buFont typeface="Arial" pitchFamily="34" charset="0"/>
              <a:buChar char="•"/>
            </a:pPr>
            <a:r>
              <a:rPr lang="ru-RU" sz="1200" b="1" dirty="0"/>
              <a:t>Компьютерные вирусы</a:t>
            </a:r>
            <a:r>
              <a:rPr lang="ru-RU" sz="1200" dirty="0"/>
              <a:t>. Классификация, способы заражения и обезвреживания. Способы защиты от компьютерных вирусов.</a:t>
            </a:r>
          </a:p>
          <a:p>
            <a:pPr marL="171450" lvl="0" indent="-171450" algn="just">
              <a:buFont typeface="Arial" pitchFamily="34" charset="0"/>
              <a:buChar char="•"/>
            </a:pPr>
            <a:r>
              <a:rPr lang="ru-RU" sz="1200" b="1" dirty="0"/>
              <a:t>Запоминающие устройства</a:t>
            </a:r>
            <a:r>
              <a:rPr lang="ru-RU" sz="1200" dirty="0"/>
              <a:t>. Способы записи, хранения, считывания и удаления данных на различных носителях. </a:t>
            </a:r>
            <a:r>
              <a:rPr lang="en-US" sz="1200" dirty="0"/>
              <a:t>HDD</a:t>
            </a:r>
            <a:r>
              <a:rPr lang="ru-RU" sz="1200" dirty="0"/>
              <a:t>, </a:t>
            </a:r>
            <a:r>
              <a:rPr lang="en-US" sz="1200" dirty="0"/>
              <a:t>Flash</a:t>
            </a:r>
            <a:r>
              <a:rPr lang="ru-RU" sz="1200" dirty="0"/>
              <a:t>, </a:t>
            </a:r>
            <a:r>
              <a:rPr lang="en-US" sz="1200" dirty="0"/>
              <a:t>DRAM</a:t>
            </a:r>
            <a:r>
              <a:rPr lang="ru-RU" sz="1200" dirty="0"/>
              <a:t>, </a:t>
            </a:r>
            <a:r>
              <a:rPr lang="en-US" sz="1200" dirty="0"/>
              <a:t>SRAM</a:t>
            </a:r>
            <a:r>
              <a:rPr lang="ru-RU" sz="1200" dirty="0"/>
              <a:t>, </a:t>
            </a:r>
            <a:r>
              <a:rPr lang="en-US" sz="1200" dirty="0"/>
              <a:t>FRAM</a:t>
            </a:r>
            <a:r>
              <a:rPr lang="ru-RU" sz="1200" dirty="0"/>
              <a:t>, </a:t>
            </a:r>
            <a:r>
              <a:rPr lang="en-US" sz="1200" dirty="0"/>
              <a:t>EPROM</a:t>
            </a:r>
            <a:r>
              <a:rPr lang="ru-RU" sz="1200" dirty="0"/>
              <a:t>, </a:t>
            </a:r>
            <a:r>
              <a:rPr lang="en-US" sz="1200" dirty="0"/>
              <a:t>EEPROM</a:t>
            </a:r>
            <a:r>
              <a:rPr lang="ru-RU" sz="1200" dirty="0"/>
              <a:t>, на ферритовых сердечниках (</a:t>
            </a:r>
            <a:r>
              <a:rPr lang="ru-RU" sz="1200" i="1" dirty="0" err="1"/>
              <a:t>core</a:t>
            </a:r>
            <a:r>
              <a:rPr lang="ru-RU" sz="1200" i="1" dirty="0"/>
              <a:t> </a:t>
            </a:r>
            <a:r>
              <a:rPr lang="ru-RU" sz="1200" i="1" dirty="0" err="1"/>
              <a:t>storage</a:t>
            </a:r>
            <a:r>
              <a:rPr lang="ru-RU" sz="1200" dirty="0"/>
              <a:t>), оптические диски (HD DVD, </a:t>
            </a:r>
            <a:r>
              <a:rPr lang="ru-RU" sz="1200" dirty="0" err="1"/>
              <a:t>Blu-Ray</a:t>
            </a:r>
            <a:r>
              <a:rPr lang="ru-RU" sz="1200" dirty="0"/>
              <a:t>, </a:t>
            </a:r>
            <a:r>
              <a:rPr lang="en-US" sz="1200" dirty="0"/>
              <a:t>CD</a:t>
            </a:r>
            <a:r>
              <a:rPr lang="ru-RU" sz="1200" dirty="0"/>
              <a:t>), молекулярная память, …</a:t>
            </a:r>
          </a:p>
          <a:p>
            <a:pPr marL="171450" lvl="0" indent="-171450" algn="just">
              <a:buFont typeface="Arial" pitchFamily="34" charset="0"/>
              <a:buChar char="•"/>
            </a:pPr>
            <a:r>
              <a:rPr lang="ru-RU" sz="1200" b="1" dirty="0"/>
              <a:t>Архитектура вычислительных сетей</a:t>
            </a:r>
            <a:r>
              <a:rPr lang="ru-RU" sz="1200" dirty="0"/>
              <a:t>. Классификация, топология компьютерных сетей. Способы передачи данных. Коллизии и способы их разрешения. Протоколы </a:t>
            </a:r>
            <a:r>
              <a:rPr lang="en-US" sz="1200" dirty="0"/>
              <a:t>TCP</a:t>
            </a:r>
            <a:r>
              <a:rPr lang="ru-RU" sz="1200" dirty="0"/>
              <a:t>-</a:t>
            </a:r>
            <a:r>
              <a:rPr lang="en-US" sz="1200" dirty="0"/>
              <a:t>IP</a:t>
            </a:r>
            <a:r>
              <a:rPr lang="ru-RU" sz="1200" dirty="0"/>
              <a:t>. OSI, DNS, </a:t>
            </a:r>
            <a:r>
              <a:rPr lang="en-US" sz="1200" dirty="0" err="1"/>
              <a:t>NetBios</a:t>
            </a:r>
            <a:r>
              <a:rPr lang="ru-RU" sz="1200" dirty="0"/>
              <a:t>, … Аппаратура передачи данных.</a:t>
            </a:r>
          </a:p>
          <a:p>
            <a:pPr marL="171450" lvl="0" indent="-171450" algn="just">
              <a:buFont typeface="Arial" pitchFamily="34" charset="0"/>
              <a:buChar char="•"/>
            </a:pPr>
            <a:r>
              <a:rPr lang="ru-RU" sz="1200" b="1" dirty="0"/>
              <a:t>Алгебра логики</a:t>
            </a:r>
            <a:r>
              <a:rPr lang="ru-RU" sz="1200" dirty="0"/>
              <a:t>. Двоичная, троичная логика. Математические операции над целыми и вещественными числами. Представление информации в ЭВМ.</a:t>
            </a:r>
          </a:p>
          <a:p>
            <a:pPr marL="171450" lvl="0" indent="-171450" algn="just">
              <a:buFont typeface="Arial" pitchFamily="34" charset="0"/>
              <a:buChar char="•"/>
            </a:pPr>
            <a:r>
              <a:rPr lang="ru-RU" sz="1200" b="1" dirty="0"/>
              <a:t>Операционные системы</a:t>
            </a:r>
            <a:r>
              <a:rPr lang="ru-RU" sz="1200" dirty="0"/>
              <a:t>. Операционные системы реального времени. Объекты ядра операционной системы. Принципы многопоточного программирования. Архитектура операционной системы </a:t>
            </a:r>
            <a:r>
              <a:rPr lang="en-US" sz="1200" dirty="0"/>
              <a:t>Windows</a:t>
            </a:r>
            <a:r>
              <a:rPr lang="ru-RU" sz="1200" dirty="0"/>
              <a:t>, </a:t>
            </a:r>
            <a:r>
              <a:rPr lang="en-US" sz="1200" dirty="0"/>
              <a:t>Linux</a:t>
            </a:r>
            <a:r>
              <a:rPr lang="ru-RU" sz="1200" dirty="0"/>
              <a:t>. </a:t>
            </a:r>
          </a:p>
          <a:p>
            <a:pPr marL="171450" lvl="0" indent="-171450" algn="just">
              <a:buFont typeface="Arial" pitchFamily="34" charset="0"/>
              <a:buChar char="•"/>
            </a:pPr>
            <a:r>
              <a:rPr lang="ru-RU" sz="1200" b="1" dirty="0"/>
              <a:t>Аппаратные платформы компьютеров</a:t>
            </a:r>
            <a:r>
              <a:rPr lang="ru-RU" sz="1200" dirty="0"/>
              <a:t>. Аппаратные платформы i386, x86-64, IA64, </a:t>
            </a:r>
            <a:r>
              <a:rPr lang="ru-RU" sz="1200" dirty="0" err="1"/>
              <a:t>Core</a:t>
            </a:r>
            <a:r>
              <a:rPr lang="ru-RU" sz="1200" dirty="0"/>
              <a:t> 2 </a:t>
            </a:r>
            <a:r>
              <a:rPr lang="ru-RU" sz="1200" dirty="0" err="1"/>
              <a:t>Duo</a:t>
            </a:r>
            <a:r>
              <a:rPr lang="ru-RU" sz="1200" dirty="0"/>
              <a:t>, </a:t>
            </a:r>
            <a:r>
              <a:rPr lang="ru-RU" sz="1200" dirty="0" err="1"/>
              <a:t>Xeon</a:t>
            </a:r>
            <a:r>
              <a:rPr lang="ru-RU" sz="1200" dirty="0"/>
              <a:t>.</a:t>
            </a:r>
          </a:p>
          <a:p>
            <a:pPr marL="171450" lvl="0" indent="-171450" algn="just">
              <a:buFont typeface="Arial" pitchFamily="34" charset="0"/>
              <a:buChar char="•"/>
            </a:pPr>
            <a:r>
              <a:rPr lang="ru-RU" sz="1200" b="1" dirty="0"/>
              <a:t>Алгоритмы сжатия</a:t>
            </a:r>
            <a:r>
              <a:rPr lang="ru-RU" sz="1200" dirty="0"/>
              <a:t>. Сжатие без потерь. Сжатие с потерями. Преобразование </a:t>
            </a:r>
            <a:r>
              <a:rPr lang="ru-RU" sz="1200" dirty="0" err="1"/>
              <a:t>Барроуза-Уилера</a:t>
            </a:r>
            <a:r>
              <a:rPr lang="ru-RU" sz="1200" dirty="0"/>
              <a:t> (</a:t>
            </a:r>
            <a:r>
              <a:rPr lang="ru-RU" sz="1200" i="1" dirty="0"/>
              <a:t>BWT</a:t>
            </a:r>
            <a:r>
              <a:rPr lang="ru-RU" sz="1200" dirty="0"/>
              <a:t>), </a:t>
            </a:r>
            <a:r>
              <a:rPr lang="ru-RU" sz="1200" dirty="0" err="1"/>
              <a:t>Шиндлера</a:t>
            </a:r>
            <a:r>
              <a:rPr lang="ru-RU" sz="1200" dirty="0"/>
              <a:t> (</a:t>
            </a:r>
            <a:r>
              <a:rPr lang="ru-RU" sz="1200" i="1" dirty="0"/>
              <a:t>ST</a:t>
            </a:r>
            <a:r>
              <a:rPr lang="ru-RU" sz="1200" dirty="0"/>
              <a:t>). Алгоритм Лемпеля</a:t>
            </a:r>
            <a:r>
              <a:rPr lang="en-US" sz="1200" dirty="0"/>
              <a:t> — </a:t>
            </a:r>
            <a:r>
              <a:rPr lang="ru-RU" sz="1200" dirty="0"/>
              <a:t>Зива</a:t>
            </a:r>
            <a:r>
              <a:rPr lang="en-US" sz="1200" dirty="0"/>
              <a:t>, Prediction by Partial Matching (PPM), </a:t>
            </a:r>
            <a:r>
              <a:rPr lang="ru-RU" sz="1200" dirty="0" err="1"/>
              <a:t>вейвлетное</a:t>
            </a:r>
            <a:r>
              <a:rPr lang="ru-RU" sz="1200" dirty="0"/>
              <a:t> сжатие</a:t>
            </a:r>
            <a:r>
              <a:rPr lang="en-US" sz="1200" dirty="0"/>
              <a:t>, … </a:t>
            </a:r>
            <a:r>
              <a:rPr lang="ru-RU" sz="1200" dirty="0"/>
              <a:t>Сжатие видео</a:t>
            </a:r>
            <a:r>
              <a:rPr lang="en-US" sz="1200" dirty="0"/>
              <a:t> (mpeg, …), </a:t>
            </a:r>
            <a:r>
              <a:rPr lang="ru-RU" sz="1200" dirty="0"/>
              <a:t> аудио (</a:t>
            </a:r>
            <a:r>
              <a:rPr lang="en-US" sz="1200" dirty="0" err="1"/>
              <a:t>mp</a:t>
            </a:r>
            <a:r>
              <a:rPr lang="ru-RU" sz="1200" dirty="0"/>
              <a:t>3,</a:t>
            </a:r>
            <a:r>
              <a:rPr lang="en-US" sz="1200" dirty="0"/>
              <a:t> </a:t>
            </a:r>
            <a:r>
              <a:rPr lang="ru-RU" sz="1200" dirty="0"/>
              <a:t>…), изображений (</a:t>
            </a:r>
            <a:r>
              <a:rPr lang="en-US" sz="1200" dirty="0"/>
              <a:t>jpeg</a:t>
            </a:r>
            <a:r>
              <a:rPr lang="ru-RU" sz="1200" dirty="0"/>
              <a:t>, …).</a:t>
            </a:r>
          </a:p>
          <a:p>
            <a:pPr marL="171450" lvl="0" indent="-171450" algn="just">
              <a:buFont typeface="Arial" pitchFamily="34" charset="0"/>
              <a:buChar char="•"/>
            </a:pPr>
            <a:r>
              <a:rPr lang="ru-RU" sz="1200" b="1" dirty="0"/>
              <a:t>Алгоритмы сортировки</a:t>
            </a:r>
            <a:r>
              <a:rPr lang="ru-RU" sz="1200" dirty="0"/>
              <a:t>. Прямое включение, прямой выбор, прямой обмен, с помощью дерева, с помощью разделения, пирамидальная сортировка, Шелла, Бентли-</a:t>
            </a:r>
            <a:r>
              <a:rPr lang="ru-RU" sz="1200" dirty="0" err="1"/>
              <a:t>Седжвика</a:t>
            </a:r>
            <a:r>
              <a:rPr lang="ru-RU" sz="1200" dirty="0"/>
              <a:t>, метод пузырька. Прямое слияние, естественное слияние, сбалансированное </a:t>
            </a:r>
            <a:r>
              <a:rPr lang="ru-RU" sz="1200" dirty="0" err="1"/>
              <a:t>многопутевое</a:t>
            </a:r>
            <a:r>
              <a:rPr lang="ru-RU" sz="1200" dirty="0"/>
              <a:t> слияние, многофазная сортировка</a:t>
            </a:r>
            <a:r>
              <a:rPr lang="ru-RU" sz="1200" dirty="0" smtClean="0"/>
              <a:t>.</a:t>
            </a:r>
            <a:endParaRPr lang="ru-RU" sz="1200" dirty="0"/>
          </a:p>
        </p:txBody>
      </p:sp>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00721396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90</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2" name="Прямоугольник 1"/>
          <p:cNvSpPr/>
          <p:nvPr/>
        </p:nvSpPr>
        <p:spPr>
          <a:xfrm>
            <a:off x="811531" y="908720"/>
            <a:ext cx="3040897" cy="369332"/>
          </a:xfrm>
          <a:prstGeom prst="rect">
            <a:avLst/>
          </a:prstGeom>
        </p:spPr>
        <p:txBody>
          <a:bodyPr wrap="none">
            <a:spAutoFit/>
          </a:bodyPr>
          <a:lstStyle/>
          <a:p>
            <a:pPr marL="285750" indent="-285750">
              <a:buFont typeface="Wingdings" pitchFamily="2" charset="2"/>
              <a:buChar char="Ø"/>
            </a:pPr>
            <a:r>
              <a:rPr lang="ru-RU" b="1" u="sng" dirty="0">
                <a:solidFill>
                  <a:schemeClr val="accent1">
                    <a:lumMod val="50000"/>
                  </a:schemeClr>
                </a:solidFill>
              </a:rPr>
              <a:t>Основы алгебры логики</a:t>
            </a:r>
            <a:endParaRPr lang="ru-RU" u="sng" dirty="0">
              <a:solidFill>
                <a:schemeClr val="accent1">
                  <a:lumMod val="50000"/>
                </a:schemeClr>
              </a:solidFill>
            </a:endParaRPr>
          </a:p>
        </p:txBody>
      </p:sp>
      <p:sp>
        <p:nvSpPr>
          <p:cNvPr id="3" name="Прямоугольник 2"/>
          <p:cNvSpPr/>
          <p:nvPr/>
        </p:nvSpPr>
        <p:spPr>
          <a:xfrm>
            <a:off x="683568" y="1371849"/>
            <a:ext cx="7704856" cy="2031325"/>
          </a:xfrm>
          <a:prstGeom prst="rect">
            <a:avLst/>
          </a:prstGeom>
        </p:spPr>
        <p:txBody>
          <a:bodyPr wrap="square">
            <a:spAutoFit/>
          </a:bodyPr>
          <a:lstStyle/>
          <a:p>
            <a:pPr algn="just"/>
            <a:r>
              <a:rPr lang="ru-RU" sz="1400" b="1" dirty="0" smtClean="0"/>
              <a:t>Алгебра </a:t>
            </a:r>
            <a:r>
              <a:rPr lang="ru-RU" sz="1400" b="1" dirty="0"/>
              <a:t>логики</a:t>
            </a:r>
            <a:r>
              <a:rPr lang="ru-RU" sz="1400" dirty="0"/>
              <a:t> - это раздел математической логики, значения всех элементов (функций и аргументов) которой определены в двухэлементном множестве: 0 и 1. </a:t>
            </a:r>
            <a:endParaRPr lang="ru-RU" sz="1400" dirty="0" smtClean="0"/>
          </a:p>
          <a:p>
            <a:pPr algn="just"/>
            <a:endParaRPr lang="ru-RU" sz="1400" dirty="0"/>
          </a:p>
          <a:p>
            <a:pPr algn="just"/>
            <a:r>
              <a:rPr lang="ru-RU" sz="1400" dirty="0" smtClean="0"/>
              <a:t>Алгебра </a:t>
            </a:r>
            <a:r>
              <a:rPr lang="ru-RU" sz="1400" dirty="0"/>
              <a:t>логики оперирует с логическими </a:t>
            </a:r>
            <a:r>
              <a:rPr lang="ru-RU" sz="1400" i="1" dirty="0"/>
              <a:t>высказываниями</a:t>
            </a:r>
            <a:r>
              <a:rPr lang="ru-RU" sz="1400" dirty="0"/>
              <a:t>.</a:t>
            </a:r>
          </a:p>
          <a:p>
            <a:pPr algn="just"/>
            <a:endParaRPr lang="ru-RU" sz="1400" dirty="0" smtClean="0"/>
          </a:p>
          <a:p>
            <a:pPr algn="just"/>
            <a:r>
              <a:rPr lang="ru-RU" sz="1400" b="1" dirty="0" smtClean="0"/>
              <a:t>Высказывание</a:t>
            </a:r>
            <a:r>
              <a:rPr lang="ru-RU" sz="1400" dirty="0" smtClean="0"/>
              <a:t> </a:t>
            </a:r>
            <a:r>
              <a:rPr lang="ru-RU" sz="1400" dirty="0"/>
              <a:t>- это любое предложение, в отношении которого имеет смысл утверждение о его истинности или ложности. При этом считается, что высказывание удовлетворяет закону исключенного третьего, т.е. каждое высказывание или истинно, или ложно и не может быть одновременно и истинным, и ложным.</a:t>
            </a:r>
          </a:p>
        </p:txBody>
      </p:sp>
      <p:sp>
        <p:nvSpPr>
          <p:cNvPr id="4" name="Прямоугольник 3"/>
          <p:cNvSpPr/>
          <p:nvPr/>
        </p:nvSpPr>
        <p:spPr>
          <a:xfrm>
            <a:off x="756211" y="4509120"/>
            <a:ext cx="7833617" cy="1631216"/>
          </a:xfrm>
          <a:prstGeom prst="rect">
            <a:avLst/>
          </a:prstGeom>
          <a:ln>
            <a:solidFill>
              <a:schemeClr val="tx1"/>
            </a:solidFill>
            <a:prstDash val="dash"/>
          </a:ln>
        </p:spPr>
        <p:txBody>
          <a:bodyPr wrap="square">
            <a:spAutoFit/>
          </a:bodyPr>
          <a:lstStyle/>
          <a:p>
            <a:pPr algn="just"/>
            <a:r>
              <a:rPr lang="ru-RU" sz="1000" b="1" dirty="0" smtClean="0"/>
              <a:t>Пример</a:t>
            </a:r>
            <a:r>
              <a:rPr lang="ru-RU" sz="1000" i="1" dirty="0" smtClean="0"/>
              <a:t>.</a:t>
            </a:r>
            <a:r>
              <a:rPr lang="ru-RU" sz="1000" dirty="0" smtClean="0"/>
              <a:t> </a:t>
            </a:r>
            <a:r>
              <a:rPr lang="ru-RU" sz="1000" dirty="0"/>
              <a:t>Высказывания: "Сейчас идет снег"- это утверждение может быть истинным или ложным; "Вашингтон столица США" истинное утверждение; "Частное от деления 10 на 2 равно 3" -ложное утверждение.</a:t>
            </a:r>
          </a:p>
          <a:p>
            <a:pPr indent="180975" algn="just"/>
            <a:r>
              <a:rPr lang="ru-RU" sz="1000" dirty="0"/>
              <a:t>В алгебре логики все высказывания обозначают буквами а, b, с и т.д. Содержание высказываний учитывается только при введении их буквенных обозначений, и в дальнейшем над ними можно производить любые действия, предусмотренные данной алгеброй. Причем если над исходными элементами алгебры выполнены некоторые разрешенные в алгебре логики операции, то результаты операций также будут элементами этой алгебры.</a:t>
            </a:r>
          </a:p>
          <a:p>
            <a:pPr indent="180975" algn="just"/>
            <a:r>
              <a:rPr lang="ru-RU" sz="1000" dirty="0"/>
              <a:t>Простейшими операциями в алгебре логики являются операции логического сложения (иначе, операция ИЛИ, операция дизъюнкции) и логического умножения (иначе, операция И, операция конъюнкции). Для обозначения операции логического сложения используют символы + или V, а логического умножения - символы * или L .</a:t>
            </a:r>
          </a:p>
          <a:p>
            <a:pPr algn="just"/>
            <a:r>
              <a:rPr lang="ru-RU" sz="1000" dirty="0"/>
              <a:t>Правила выполнения операций в алгебре логики определяются рядом аксиом, теорем и следствий. </a:t>
            </a:r>
          </a:p>
        </p:txBody>
      </p:sp>
      <p:cxnSp>
        <p:nvCxnSpPr>
          <p:cNvPr id="8" name="Прямая соединительная линия 7"/>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9" name="Прямоугольник 8"/>
              <p:cNvSpPr/>
              <p:nvPr/>
            </p:nvSpPr>
            <p:spPr>
              <a:xfrm>
                <a:off x="683568" y="3406151"/>
                <a:ext cx="8208912" cy="954107"/>
              </a:xfrm>
              <a:prstGeom prst="rect">
                <a:avLst/>
              </a:prstGeom>
            </p:spPr>
            <p:txBody>
              <a:bodyPr wrap="square">
                <a:spAutoFit/>
              </a:bodyPr>
              <a:lstStyle/>
              <a:p>
                <a:pPr algn="just"/>
                <a:r>
                  <a:rPr lang="ru-RU" sz="1400" dirty="0" smtClean="0"/>
                  <a:t>Наименьшим элементом алгебры логики является 0, наибольшим элементом-1. </a:t>
                </a:r>
              </a:p>
              <a:p>
                <a:endParaRPr lang="ru-RU" sz="1400" dirty="0" smtClean="0"/>
              </a:p>
              <a:p>
                <a:r>
                  <a:rPr lang="ru-RU" sz="1400" dirty="0" smtClean="0"/>
                  <a:t>В </a:t>
                </a:r>
                <a:r>
                  <a:rPr lang="ru-RU" sz="1400" dirty="0"/>
                  <a:t>алгебре логики </a:t>
                </a:r>
                <a:r>
                  <a:rPr lang="ru-RU" sz="1400" dirty="0" smtClean="0"/>
                  <a:t>операция </a:t>
                </a:r>
                <a:r>
                  <a:rPr lang="ru-RU" sz="1400" dirty="0"/>
                  <a:t>отрицания </a:t>
                </a:r>
                <a:r>
                  <a:rPr lang="ru-RU" sz="1400" dirty="0" smtClean="0"/>
                  <a:t>(операция </a:t>
                </a:r>
                <a:r>
                  <a:rPr lang="ru-RU" sz="1400" dirty="0"/>
                  <a:t>НЕ, операция инверсии), </a:t>
                </a:r>
                <a:r>
                  <a:rPr lang="ru-RU" sz="1400" dirty="0" smtClean="0"/>
                  <a:t>обозначается </a:t>
                </a:r>
                <a:r>
                  <a:rPr lang="ru-RU" sz="1400" dirty="0"/>
                  <a:t>чертой над </a:t>
                </a:r>
                <a:r>
                  <a:rPr lang="ru-RU" sz="1400" dirty="0" smtClean="0"/>
                  <a:t>элементом</a:t>
                </a:r>
                <a:r>
                  <a:rPr lang="en-US" sz="1400" dirty="0" smtClean="0"/>
                  <a:t> </a:t>
                </a:r>
                <a14:m>
                  <m:oMath xmlns:m="http://schemas.openxmlformats.org/officeDocument/2006/math">
                    <m:r>
                      <a:rPr lang="en-US" sz="1400" b="0" i="0" smtClean="0">
                        <a:latin typeface="Cambria Math"/>
                      </a:rPr>
                      <m:t>(</m:t>
                    </m:r>
                    <m:bar>
                      <m:barPr>
                        <m:pos m:val="top"/>
                        <m:ctrlPr>
                          <a:rPr lang="ru-RU" sz="1400" i="1" smtClean="0">
                            <a:latin typeface="Cambria Math"/>
                          </a:rPr>
                        </m:ctrlPr>
                      </m:barPr>
                      <m:e>
                        <m:r>
                          <a:rPr lang="en-US" sz="1400" b="0" i="1" smtClean="0">
                            <a:latin typeface="Cambria Math"/>
                          </a:rPr>
                          <m:t>𝑎</m:t>
                        </m:r>
                      </m:e>
                    </m:bar>
                    <m:r>
                      <a:rPr lang="en-US" sz="1400" b="0" i="1" smtClean="0">
                        <a:latin typeface="Cambria Math"/>
                      </a:rPr>
                      <m:t>)</m:t>
                    </m:r>
                  </m:oMath>
                </a14:m>
                <a:endParaRPr lang="ru-RU" sz="1400" dirty="0"/>
              </a:p>
            </p:txBody>
          </p:sp>
        </mc:Choice>
        <mc:Fallback xmlns="">
          <p:sp>
            <p:nvSpPr>
              <p:cNvPr id="9" name="Прямоугольник 8"/>
              <p:cNvSpPr>
                <a:spLocks noRot="1" noChangeAspect="1" noMove="1" noResize="1" noEditPoints="1" noAdjustHandles="1" noChangeArrowheads="1" noChangeShapeType="1" noTextEdit="1"/>
              </p:cNvSpPr>
              <p:nvPr/>
            </p:nvSpPr>
            <p:spPr>
              <a:xfrm>
                <a:off x="683568" y="3406151"/>
                <a:ext cx="8208912" cy="954107"/>
              </a:xfrm>
              <a:prstGeom prst="rect">
                <a:avLst/>
              </a:prstGeom>
              <a:blipFill rotWithShape="1">
                <a:blip r:embed="rId2"/>
                <a:stretch>
                  <a:fillRect l="-148" t="-641" b="-5769"/>
                </a:stretch>
              </a:blipFill>
            </p:spPr>
            <p:txBody>
              <a:bodyPr/>
              <a:lstStyle/>
              <a:p>
                <a:r>
                  <a:rPr lang="ru-RU">
                    <a:noFill/>
                  </a:rPr>
                  <a:t> </a:t>
                </a:r>
              </a:p>
            </p:txBody>
          </p:sp>
        </mc:Fallback>
      </mc:AlternateContent>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91</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Прямоугольник 9"/>
          <p:cNvSpPr/>
          <p:nvPr/>
        </p:nvSpPr>
        <p:spPr>
          <a:xfrm>
            <a:off x="827584" y="1289844"/>
            <a:ext cx="7488832" cy="307777"/>
          </a:xfrm>
          <a:prstGeom prst="rect">
            <a:avLst/>
          </a:prstGeom>
        </p:spPr>
        <p:txBody>
          <a:bodyPr wrap="square">
            <a:spAutoFit/>
          </a:bodyPr>
          <a:lstStyle/>
          <a:p>
            <a:pPr marL="285750" indent="-285750">
              <a:buFont typeface="Wingdings" pitchFamily="2" charset="2"/>
              <a:buChar char="ü"/>
            </a:pPr>
            <a:r>
              <a:rPr lang="ru-RU" sz="1400" dirty="0" smtClean="0"/>
              <a:t>Логический элемент ИЛИ</a:t>
            </a:r>
            <a:r>
              <a:rPr lang="ru-RU" sz="1400" dirty="0"/>
              <a:t>, реализующая операцию логического сложения</a:t>
            </a:r>
          </a:p>
        </p:txBody>
      </p:sp>
      <p:sp>
        <p:nvSpPr>
          <p:cNvPr id="11" name="Прямоугольник 10"/>
          <p:cNvSpPr/>
          <p:nvPr/>
        </p:nvSpPr>
        <p:spPr>
          <a:xfrm>
            <a:off x="803343" y="2256849"/>
            <a:ext cx="7848872" cy="307777"/>
          </a:xfrm>
          <a:prstGeom prst="rect">
            <a:avLst/>
          </a:prstGeom>
        </p:spPr>
        <p:txBody>
          <a:bodyPr wrap="square">
            <a:spAutoFit/>
          </a:bodyPr>
          <a:lstStyle/>
          <a:p>
            <a:pPr marL="285750" indent="-285750">
              <a:buFont typeface="Wingdings" pitchFamily="2" charset="2"/>
              <a:buChar char="ü"/>
            </a:pPr>
            <a:r>
              <a:rPr lang="ru-RU" sz="1400" dirty="0"/>
              <a:t>Логический </a:t>
            </a:r>
            <a:r>
              <a:rPr lang="en-US" sz="1400" dirty="0" smtClean="0"/>
              <a:t> </a:t>
            </a:r>
            <a:r>
              <a:rPr lang="ru-RU" sz="1400" dirty="0" smtClean="0"/>
              <a:t>элемент И</a:t>
            </a:r>
            <a:r>
              <a:rPr lang="ru-RU" sz="1400" dirty="0"/>
              <a:t>, реализующая операцию логического умножения</a:t>
            </a:r>
          </a:p>
        </p:txBody>
      </p:sp>
      <p:sp>
        <p:nvSpPr>
          <p:cNvPr id="12" name="Прямоугольник 11"/>
          <p:cNvSpPr/>
          <p:nvPr/>
        </p:nvSpPr>
        <p:spPr>
          <a:xfrm>
            <a:off x="827584" y="3200557"/>
            <a:ext cx="5063117" cy="307777"/>
          </a:xfrm>
          <a:prstGeom prst="rect">
            <a:avLst/>
          </a:prstGeom>
        </p:spPr>
        <p:txBody>
          <a:bodyPr wrap="none">
            <a:spAutoFit/>
          </a:bodyPr>
          <a:lstStyle/>
          <a:p>
            <a:pPr marL="285750" indent="-285750">
              <a:buFont typeface="Wingdings" pitchFamily="2" charset="2"/>
              <a:buChar char="ü"/>
            </a:pPr>
            <a:r>
              <a:rPr lang="ru-RU" sz="1400" dirty="0"/>
              <a:t>Логический </a:t>
            </a:r>
            <a:r>
              <a:rPr lang="en-US" sz="1400" dirty="0"/>
              <a:t> </a:t>
            </a:r>
            <a:r>
              <a:rPr lang="ru-RU" sz="1400" dirty="0"/>
              <a:t>элемент НЕ, реализующая операцию инверсии</a:t>
            </a:r>
          </a:p>
        </p:txBody>
      </p:sp>
      <p:sp>
        <p:nvSpPr>
          <p:cNvPr id="14" name="Прямоугольник 13"/>
          <p:cNvSpPr/>
          <p:nvPr/>
        </p:nvSpPr>
        <p:spPr>
          <a:xfrm>
            <a:off x="611560" y="4780309"/>
            <a:ext cx="7992888" cy="1384995"/>
          </a:xfrm>
          <a:prstGeom prst="rect">
            <a:avLst/>
          </a:prstGeom>
          <a:ln>
            <a:solidFill>
              <a:schemeClr val="tx1"/>
            </a:solidFill>
            <a:prstDash val="sysDot"/>
          </a:ln>
        </p:spPr>
        <p:txBody>
          <a:bodyPr wrap="square">
            <a:spAutoFit/>
          </a:bodyPr>
          <a:lstStyle/>
          <a:p>
            <a:pPr lvl="0"/>
            <a:r>
              <a:rPr lang="ru-RU" sz="1200" b="1" u="sng" dirty="0" smtClean="0"/>
              <a:t>Примечани</a:t>
            </a:r>
            <a:r>
              <a:rPr lang="ru-RU" sz="1200" b="1" u="sng" dirty="0"/>
              <a:t>е</a:t>
            </a:r>
            <a:endParaRPr lang="en-US" sz="1200" b="1" u="sng" dirty="0" smtClean="0"/>
          </a:p>
          <a:p>
            <a:pPr marL="228600" lvl="0" indent="-228600" algn="just">
              <a:buFont typeface="+mj-lt"/>
              <a:buAutoNum type="arabicPeriod"/>
            </a:pPr>
            <a:r>
              <a:rPr lang="ru-RU" sz="1200" dirty="0" smtClean="0"/>
              <a:t>В </a:t>
            </a:r>
            <a:r>
              <a:rPr lang="ru-RU" sz="1200" dirty="0"/>
              <a:t>ряде случаев перед построением логической схемы устройства по логической функции последнюю, пользуясь соотношениями алгебры логики следует преобразовать к более простому виду (минимизировать). </a:t>
            </a:r>
          </a:p>
          <a:p>
            <a:pPr marL="228600" lvl="0" indent="-228600" algn="just">
              <a:buFont typeface="+mj-lt"/>
              <a:buAutoNum type="arabicPeriod"/>
            </a:pPr>
            <a:r>
              <a:rPr lang="ru-RU" sz="1200" dirty="0"/>
              <a:t>Для логических схем ИЛИ, И </a:t>
            </a:r>
            <a:r>
              <a:rPr lang="ru-RU" sz="1200" dirty="0" err="1"/>
              <a:t>и</a:t>
            </a:r>
            <a:r>
              <a:rPr lang="ru-RU" sz="1200" dirty="0"/>
              <a:t> НЕ существуют типовые технические схемы, реализующие их на реле, электронных лампах, дискретных полупроводниковых элементах. Для построения современных ЭВМ обычно применяются системы интегральных элементов, у которых с целью большей унификации в качестве базовой логической схемы используется всего одна из схем: И НЕ (штрих Шеффера), ИЛИ НЕ (стрелка Пирса) или И ИЛИ НЕ.</a:t>
            </a:r>
          </a:p>
        </p:txBody>
      </p:sp>
      <p:cxnSp>
        <p:nvCxnSpPr>
          <p:cNvPr id="15" name="Прямая соединительная линия 14"/>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grpSp>
        <p:nvGrpSpPr>
          <p:cNvPr id="34" name="Группа 33"/>
          <p:cNvGrpSpPr/>
          <p:nvPr/>
        </p:nvGrpSpPr>
        <p:grpSpPr>
          <a:xfrm>
            <a:off x="3433470" y="1484784"/>
            <a:ext cx="1522096" cy="710926"/>
            <a:chOff x="3433470" y="1609055"/>
            <a:chExt cx="1522096" cy="710926"/>
          </a:xfrm>
        </p:grpSpPr>
        <p:sp>
          <p:nvSpPr>
            <p:cNvPr id="16" name="Прямоугольник 15"/>
            <p:cNvSpPr/>
            <p:nvPr/>
          </p:nvSpPr>
          <p:spPr>
            <a:xfrm>
              <a:off x="4027622" y="1743917"/>
              <a:ext cx="43278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b="1" dirty="0" smtClean="0">
                  <a:solidFill>
                    <a:schemeClr val="tx1"/>
                  </a:solidFill>
                </a:rPr>
                <a:t>1</a:t>
              </a:r>
              <a:endParaRPr lang="ru-RU" sz="1100" b="1" dirty="0">
                <a:solidFill>
                  <a:schemeClr val="tx1"/>
                </a:solidFill>
              </a:endParaRPr>
            </a:p>
          </p:txBody>
        </p:sp>
        <p:cxnSp>
          <p:nvCxnSpPr>
            <p:cNvPr id="18" name="Прямая соединительная линия 17"/>
            <p:cNvCxnSpPr/>
            <p:nvPr/>
          </p:nvCxnSpPr>
          <p:spPr>
            <a:xfrm>
              <a:off x="3524300" y="1887933"/>
              <a:ext cx="503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3524300" y="2175965"/>
              <a:ext cx="503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stCxn id="16" idx="3"/>
            </p:cNvCxnSpPr>
            <p:nvPr/>
          </p:nvCxnSpPr>
          <p:spPr>
            <a:xfrm>
              <a:off x="4460404" y="2031949"/>
              <a:ext cx="432048"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443088" y="1609055"/>
              <a:ext cx="264816" cy="307777"/>
            </a:xfrm>
            <a:prstGeom prst="rect">
              <a:avLst/>
            </a:prstGeom>
            <a:noFill/>
          </p:spPr>
          <p:txBody>
            <a:bodyPr wrap="none" rtlCol="0">
              <a:spAutoFit/>
            </a:bodyPr>
            <a:lstStyle/>
            <a:p>
              <a:r>
                <a:rPr lang="en-US" sz="1400" dirty="0" smtClean="0"/>
                <a:t>a</a:t>
              </a:r>
              <a:endParaRPr lang="ru-RU" sz="1400" dirty="0"/>
            </a:p>
          </p:txBody>
        </p:sp>
        <p:sp>
          <p:nvSpPr>
            <p:cNvPr id="21" name="TextBox 20"/>
            <p:cNvSpPr txBox="1"/>
            <p:nvPr/>
          </p:nvSpPr>
          <p:spPr>
            <a:xfrm>
              <a:off x="3433470" y="1916832"/>
              <a:ext cx="274434" cy="307777"/>
            </a:xfrm>
            <a:prstGeom prst="rect">
              <a:avLst/>
            </a:prstGeom>
            <a:noFill/>
          </p:spPr>
          <p:txBody>
            <a:bodyPr wrap="none" rtlCol="0">
              <a:spAutoFit/>
            </a:bodyPr>
            <a:lstStyle/>
            <a:p>
              <a:r>
                <a:rPr lang="en-US" sz="1400" dirty="0" smtClean="0"/>
                <a:t>b</a:t>
              </a:r>
              <a:endParaRPr lang="ru-RU" sz="1400" dirty="0"/>
            </a:p>
          </p:txBody>
        </p:sp>
        <p:sp>
          <p:nvSpPr>
            <p:cNvPr id="23" name="TextBox 22"/>
            <p:cNvSpPr txBox="1"/>
            <p:nvPr/>
          </p:nvSpPr>
          <p:spPr>
            <a:xfrm>
              <a:off x="4499992" y="1753071"/>
              <a:ext cx="455574" cy="307777"/>
            </a:xfrm>
            <a:prstGeom prst="rect">
              <a:avLst/>
            </a:prstGeom>
            <a:noFill/>
          </p:spPr>
          <p:txBody>
            <a:bodyPr wrap="none" rtlCol="0">
              <a:spAutoFit/>
            </a:bodyPr>
            <a:lstStyle/>
            <a:p>
              <a:r>
                <a:rPr lang="en-US" sz="1400" dirty="0" err="1" smtClean="0"/>
                <a:t>a+b</a:t>
              </a:r>
              <a:endParaRPr lang="ru-RU" sz="1400" dirty="0"/>
            </a:p>
          </p:txBody>
        </p:sp>
      </p:grpSp>
      <p:sp>
        <p:nvSpPr>
          <p:cNvPr id="24" name="Прямоугольник 23"/>
          <p:cNvSpPr/>
          <p:nvPr/>
        </p:nvSpPr>
        <p:spPr>
          <a:xfrm>
            <a:off x="827584" y="908720"/>
            <a:ext cx="5809122"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Логические элементы</a:t>
            </a:r>
            <a:endParaRPr lang="ru-RU" b="1" u="sng" dirty="0">
              <a:solidFill>
                <a:schemeClr val="accent1">
                  <a:lumMod val="50000"/>
                </a:schemeClr>
              </a:solidFill>
              <a:effectLst>
                <a:outerShdw blurRad="38100" dist="38100" dir="2700000" algn="tl">
                  <a:srgbClr val="000000">
                    <a:alpha val="43137"/>
                  </a:srgbClr>
                </a:outerShdw>
              </a:effectLst>
            </a:endParaRPr>
          </a:p>
        </p:txBody>
      </p:sp>
      <p:grpSp>
        <p:nvGrpSpPr>
          <p:cNvPr id="33" name="Группа 32"/>
          <p:cNvGrpSpPr/>
          <p:nvPr/>
        </p:nvGrpSpPr>
        <p:grpSpPr>
          <a:xfrm>
            <a:off x="3419872" y="2516824"/>
            <a:ext cx="1552426" cy="679446"/>
            <a:chOff x="6529814" y="2473151"/>
            <a:chExt cx="1552426" cy="679446"/>
          </a:xfrm>
        </p:grpSpPr>
        <p:sp>
          <p:nvSpPr>
            <p:cNvPr id="26" name="Прямоугольник 25"/>
            <p:cNvSpPr/>
            <p:nvPr/>
          </p:nvSpPr>
          <p:spPr>
            <a:xfrm>
              <a:off x="7105878" y="2576533"/>
              <a:ext cx="43278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&amp;</a:t>
              </a:r>
              <a:endParaRPr lang="ru-RU" sz="1100" b="1" dirty="0">
                <a:solidFill>
                  <a:schemeClr val="tx1"/>
                </a:solidFill>
              </a:endParaRPr>
            </a:p>
          </p:txBody>
        </p:sp>
        <p:cxnSp>
          <p:nvCxnSpPr>
            <p:cNvPr id="27" name="Прямая соединительная линия 26"/>
            <p:cNvCxnSpPr/>
            <p:nvPr/>
          </p:nvCxnSpPr>
          <p:spPr>
            <a:xfrm>
              <a:off x="6615644" y="2720549"/>
              <a:ext cx="503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6615644" y="3008581"/>
              <a:ext cx="503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a:stCxn id="26" idx="3"/>
            </p:cNvCxnSpPr>
            <p:nvPr/>
          </p:nvCxnSpPr>
          <p:spPr>
            <a:xfrm>
              <a:off x="7538660" y="2864565"/>
              <a:ext cx="432048"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539432" y="2473151"/>
              <a:ext cx="264816" cy="307777"/>
            </a:xfrm>
            <a:prstGeom prst="rect">
              <a:avLst/>
            </a:prstGeom>
            <a:noFill/>
          </p:spPr>
          <p:txBody>
            <a:bodyPr wrap="none" rtlCol="0">
              <a:spAutoFit/>
            </a:bodyPr>
            <a:lstStyle/>
            <a:p>
              <a:r>
                <a:rPr lang="en-US" sz="1400" dirty="0" smtClean="0"/>
                <a:t>a</a:t>
              </a:r>
              <a:endParaRPr lang="ru-RU" sz="1400" dirty="0"/>
            </a:p>
          </p:txBody>
        </p:sp>
        <p:sp>
          <p:nvSpPr>
            <p:cNvPr id="31" name="TextBox 30"/>
            <p:cNvSpPr txBox="1"/>
            <p:nvPr/>
          </p:nvSpPr>
          <p:spPr>
            <a:xfrm>
              <a:off x="6529814" y="2761183"/>
              <a:ext cx="274434" cy="307777"/>
            </a:xfrm>
            <a:prstGeom prst="rect">
              <a:avLst/>
            </a:prstGeom>
            <a:noFill/>
          </p:spPr>
          <p:txBody>
            <a:bodyPr wrap="none" rtlCol="0">
              <a:spAutoFit/>
            </a:bodyPr>
            <a:lstStyle/>
            <a:p>
              <a:r>
                <a:rPr lang="en-US" sz="1400" dirty="0" smtClean="0"/>
                <a:t>b</a:t>
              </a:r>
              <a:endParaRPr lang="ru-RU" sz="1400" dirty="0"/>
            </a:p>
          </p:txBody>
        </p:sp>
        <p:sp>
          <p:nvSpPr>
            <p:cNvPr id="32" name="TextBox 31"/>
            <p:cNvSpPr txBox="1"/>
            <p:nvPr/>
          </p:nvSpPr>
          <p:spPr>
            <a:xfrm>
              <a:off x="7668344" y="2617167"/>
              <a:ext cx="413896" cy="307777"/>
            </a:xfrm>
            <a:prstGeom prst="rect">
              <a:avLst/>
            </a:prstGeom>
            <a:noFill/>
          </p:spPr>
          <p:txBody>
            <a:bodyPr wrap="none" rtlCol="0">
              <a:spAutoFit/>
            </a:bodyPr>
            <a:lstStyle/>
            <a:p>
              <a:r>
                <a:rPr lang="en-US" sz="1400" dirty="0" err="1" smtClean="0"/>
                <a:t>a·b</a:t>
              </a:r>
              <a:endParaRPr lang="ru-RU" sz="1400" dirty="0"/>
            </a:p>
          </p:txBody>
        </p:sp>
      </p:grpSp>
      <p:grpSp>
        <p:nvGrpSpPr>
          <p:cNvPr id="3" name="Группа 2"/>
          <p:cNvGrpSpPr/>
          <p:nvPr/>
        </p:nvGrpSpPr>
        <p:grpSpPr>
          <a:xfrm>
            <a:off x="3419872" y="3592761"/>
            <a:ext cx="1528986" cy="576064"/>
            <a:chOff x="3419872" y="3717032"/>
            <a:chExt cx="1528986" cy="576064"/>
          </a:xfrm>
        </p:grpSpPr>
        <p:sp>
          <p:nvSpPr>
            <p:cNvPr id="36" name="Прямоугольник 35"/>
            <p:cNvSpPr/>
            <p:nvPr/>
          </p:nvSpPr>
          <p:spPr>
            <a:xfrm>
              <a:off x="3999406" y="3717032"/>
              <a:ext cx="43278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ru-RU" sz="1200" b="1" dirty="0" smtClean="0">
                  <a:solidFill>
                    <a:schemeClr val="tx1"/>
                  </a:solidFill>
                </a:rPr>
                <a:t>1</a:t>
              </a:r>
              <a:endParaRPr lang="ru-RU" sz="1100" b="1" dirty="0">
                <a:solidFill>
                  <a:schemeClr val="tx1"/>
                </a:solidFill>
              </a:endParaRPr>
            </a:p>
          </p:txBody>
        </p:sp>
        <p:cxnSp>
          <p:nvCxnSpPr>
            <p:cNvPr id="37" name="Прямая соединительная линия 36"/>
            <p:cNvCxnSpPr/>
            <p:nvPr/>
          </p:nvCxnSpPr>
          <p:spPr>
            <a:xfrm>
              <a:off x="3484904" y="4005064"/>
              <a:ext cx="503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a:stCxn id="36" idx="3"/>
            </p:cNvCxnSpPr>
            <p:nvPr/>
          </p:nvCxnSpPr>
          <p:spPr>
            <a:xfrm>
              <a:off x="4432188" y="4005064"/>
              <a:ext cx="355836"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419872" y="3756253"/>
              <a:ext cx="264816" cy="307777"/>
            </a:xfrm>
            <a:prstGeom prst="rect">
              <a:avLst/>
            </a:prstGeom>
            <a:noFill/>
          </p:spPr>
          <p:txBody>
            <a:bodyPr wrap="none" rtlCol="0">
              <a:spAutoFit/>
            </a:bodyPr>
            <a:lstStyle/>
            <a:p>
              <a:r>
                <a:rPr lang="en-US" sz="1400" dirty="0" smtClean="0"/>
                <a:t>a</a:t>
              </a:r>
              <a:endParaRPr lang="ru-RU" sz="1400" dirty="0"/>
            </a:p>
          </p:txBody>
        </p:sp>
        <mc:AlternateContent xmlns:mc="http://schemas.openxmlformats.org/markup-compatibility/2006" xmlns:a14="http://schemas.microsoft.com/office/drawing/2010/main">
          <mc:Choice Requires="a14">
            <p:sp>
              <p:nvSpPr>
                <p:cNvPr id="43" name="TextBox 42"/>
                <p:cNvSpPr txBox="1"/>
                <p:nvPr/>
              </p:nvSpPr>
              <p:spPr>
                <a:xfrm>
                  <a:off x="4631143" y="3756253"/>
                  <a:ext cx="317715"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b="0" i="1" smtClean="0">
                                <a:latin typeface="Cambria Math"/>
                              </a:rPr>
                            </m:ctrlPr>
                          </m:barPr>
                          <m:e>
                            <m:r>
                              <m:rPr>
                                <m:sty m:val="p"/>
                              </m:rPr>
                              <a:rPr lang="en-US" sz="1400" b="0" i="0" smtClean="0">
                                <a:latin typeface="Cambria Math"/>
                              </a:rPr>
                              <m:t>a</m:t>
                            </m:r>
                          </m:e>
                        </m:bar>
                      </m:oMath>
                    </m:oMathPara>
                  </a14:m>
                  <a:endParaRPr lang="ru-RU" sz="1400" dirty="0"/>
                </a:p>
              </p:txBody>
            </p:sp>
          </mc:Choice>
          <mc:Fallback xmlns="">
            <p:sp>
              <p:nvSpPr>
                <p:cNvPr id="43" name="TextBox 42"/>
                <p:cNvSpPr txBox="1">
                  <a:spLocks noRot="1" noChangeAspect="1" noMove="1" noResize="1" noEditPoints="1" noAdjustHandles="1" noChangeArrowheads="1" noChangeShapeType="1" noTextEdit="1"/>
                </p:cNvSpPr>
                <p:nvPr/>
              </p:nvSpPr>
              <p:spPr>
                <a:xfrm>
                  <a:off x="4631143" y="3756253"/>
                  <a:ext cx="317715" cy="307777"/>
                </a:xfrm>
                <a:prstGeom prst="rect">
                  <a:avLst/>
                </a:prstGeom>
                <a:blipFill rotWithShape="1">
                  <a:blip r:embed="rId2"/>
                  <a:stretch>
                    <a:fillRect/>
                  </a:stretch>
                </a:blipFill>
              </p:spPr>
              <p:txBody>
                <a:bodyPr/>
                <a:lstStyle/>
                <a:p>
                  <a:r>
                    <a:rPr lang="ru-RU">
                      <a:noFill/>
                    </a:rPr>
                    <a:t> </a:t>
                  </a:r>
                </a:p>
              </p:txBody>
            </p:sp>
          </mc:Fallback>
        </mc:AlternateContent>
        <p:sp>
          <p:nvSpPr>
            <p:cNvPr id="44" name="Овал 43"/>
            <p:cNvSpPr/>
            <p:nvPr/>
          </p:nvSpPr>
          <p:spPr>
            <a:xfrm>
              <a:off x="4366949" y="3939577"/>
              <a:ext cx="121459" cy="1309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5" name="Нижний колонтитул 4"/>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92</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4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3"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6"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8"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1"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3"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5" name="Прямоугольник 54"/>
          <p:cNvSpPr/>
          <p:nvPr/>
        </p:nvSpPr>
        <p:spPr>
          <a:xfrm>
            <a:off x="827584" y="944910"/>
            <a:ext cx="4448718" cy="338554"/>
          </a:xfrm>
          <a:prstGeom prst="rect">
            <a:avLst/>
          </a:prstGeom>
        </p:spPr>
        <p:txBody>
          <a:bodyPr wrap="none">
            <a:spAutoFit/>
          </a:bodyPr>
          <a:lstStyle/>
          <a:p>
            <a:pPr marL="285750" indent="-285750">
              <a:buFont typeface="Wingdings" pitchFamily="2" charset="2"/>
              <a:buChar char="Ø"/>
            </a:pPr>
            <a:r>
              <a:rPr lang="ru-RU" sz="1600" b="1" u="sng" dirty="0" smtClean="0">
                <a:solidFill>
                  <a:schemeClr val="accent1">
                    <a:lumMod val="50000"/>
                  </a:schemeClr>
                </a:solidFill>
                <a:effectLst>
                  <a:outerShdw blurRad="38100" dist="38100" dir="2700000" algn="tl">
                    <a:srgbClr val="000000">
                      <a:alpha val="43137"/>
                    </a:srgbClr>
                  </a:outerShdw>
                </a:effectLst>
              </a:rPr>
              <a:t>Аксиомы и свойства логических операций</a:t>
            </a:r>
            <a:endParaRPr lang="ru-RU" sz="1600" b="1" u="sng" dirty="0">
              <a:solidFill>
                <a:schemeClr val="accent1">
                  <a:lumMod val="50000"/>
                </a:schemeClr>
              </a:solidFill>
              <a:effectLst>
                <a:outerShdw blurRad="38100" dist="38100" dir="2700000" algn="tl">
                  <a:srgbClr val="000000">
                    <a:alpha val="43137"/>
                  </a:srgbClr>
                </a:outerShdw>
              </a:effectLst>
            </a:endParaRPr>
          </a:p>
        </p:txBody>
      </p:sp>
      <p:sp>
        <p:nvSpPr>
          <p:cNvPr id="56"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8" name="Rectangle 5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0" name="Rectangle 5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7" name="Rectangle 6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0" name="Rectangle 6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2" name="Rectangle 6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5" name="Rectangle 6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7" name="Rectangle 6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9" name="Rectangle 7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3" name="Rectangle 7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5" name="Rectangle 7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9" name="Rectangle 9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1" name="Rectangle 9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3" name="Rectangle 9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5" name="Rectangle 9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cxnSp>
        <p:nvCxnSpPr>
          <p:cNvPr id="62" name="Прямая соединительная линия 61"/>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3" name="TextBox 2"/>
              <p:cNvSpPr txBox="1"/>
              <p:nvPr/>
            </p:nvSpPr>
            <p:spPr>
              <a:xfrm>
                <a:off x="833568" y="2708920"/>
                <a:ext cx="12211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r>
                        <a:rPr lang="en-US" b="0" i="1" smtClean="0">
                          <a:latin typeface="Cambria Math"/>
                        </a:rPr>
                        <m:t>𝑎</m:t>
                      </m:r>
                      <m:r>
                        <a:rPr lang="en-US" b="0" i="1" smtClean="0">
                          <a:latin typeface="Cambria Math"/>
                        </a:rPr>
                        <m:t>=</m:t>
                      </m:r>
                      <m:r>
                        <a:rPr lang="en-US" b="0" i="1" smtClean="0">
                          <a:latin typeface="Cambria Math"/>
                        </a:rPr>
                        <m:t>𝑎</m:t>
                      </m:r>
                    </m:oMath>
                  </m:oMathPara>
                </a14:m>
                <a:endParaRPr lang="ru-RU" dirty="0"/>
              </a:p>
            </p:txBody>
          </p:sp>
        </mc:Choice>
        <mc:Fallback xmlns="">
          <p:sp>
            <p:nvSpPr>
              <p:cNvPr id="3" name="TextBox 2"/>
              <p:cNvSpPr txBox="1">
                <a:spLocks noRot="1" noChangeAspect="1" noMove="1" noResize="1" noEditPoints="1" noAdjustHandles="1" noChangeArrowheads="1" noChangeShapeType="1" noTextEdit="1"/>
              </p:cNvSpPr>
              <p:nvPr/>
            </p:nvSpPr>
            <p:spPr>
              <a:xfrm>
                <a:off x="833568" y="2708920"/>
                <a:ext cx="1221104" cy="369332"/>
              </a:xfrm>
              <a:prstGeom prst="rect">
                <a:avLst/>
              </a:prstGeom>
              <a:blipFill rotWithShape="1">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8" name="TextBox 97"/>
              <p:cNvSpPr txBox="1"/>
              <p:nvPr/>
            </p:nvSpPr>
            <p:spPr>
              <a:xfrm>
                <a:off x="833568" y="2987660"/>
                <a:ext cx="110568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r>
                        <a:rPr lang="en-US" b="0" i="1" smtClean="0">
                          <a:latin typeface="Cambria Math"/>
                        </a:rPr>
                        <m:t>𝑎</m:t>
                      </m:r>
                      <m:r>
                        <a:rPr lang="en-US" b="0" i="1" smtClean="0">
                          <a:latin typeface="Cambria Math"/>
                        </a:rPr>
                        <m:t>=</m:t>
                      </m:r>
                      <m:r>
                        <a:rPr lang="en-US" b="0" i="1" smtClean="0">
                          <a:latin typeface="Cambria Math"/>
                        </a:rPr>
                        <m:t>𝑎</m:t>
                      </m:r>
                    </m:oMath>
                  </m:oMathPara>
                </a14:m>
                <a:endParaRPr lang="ru-RU" dirty="0"/>
              </a:p>
            </p:txBody>
          </p:sp>
        </mc:Choice>
        <mc:Fallback xmlns="">
          <p:sp>
            <p:nvSpPr>
              <p:cNvPr id="98" name="TextBox 97"/>
              <p:cNvSpPr txBox="1">
                <a:spLocks noRot="1" noChangeAspect="1" noMove="1" noResize="1" noEditPoints="1" noAdjustHandles="1" noChangeArrowheads="1" noChangeShapeType="1" noTextEdit="1"/>
              </p:cNvSpPr>
              <p:nvPr/>
            </p:nvSpPr>
            <p:spPr>
              <a:xfrm>
                <a:off x="833568" y="2987660"/>
                <a:ext cx="1105687" cy="369332"/>
              </a:xfrm>
              <a:prstGeom prst="rect">
                <a:avLst/>
              </a:prstGeom>
              <a:blipFill rotWithShape="1">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833568" y="3279050"/>
                <a:ext cx="15115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r>
                        <a:rPr lang="en-US" b="0" i="1" smtClean="0">
                          <a:latin typeface="Cambria Math"/>
                        </a:rPr>
                        <m:t>=</m:t>
                      </m:r>
                      <m:r>
                        <a:rPr lang="en-US" b="0" i="1" smtClean="0">
                          <a:latin typeface="Cambria Math"/>
                        </a:rPr>
                        <m:t>𝑎</m:t>
                      </m:r>
                    </m:oMath>
                  </m:oMathPara>
                </a14:m>
                <a:endParaRPr lang="ru-RU" dirty="0"/>
              </a:p>
            </p:txBody>
          </p:sp>
        </mc:Choice>
        <mc:Fallback xmlns="">
          <p:sp>
            <p:nvSpPr>
              <p:cNvPr id="99" name="TextBox 98"/>
              <p:cNvSpPr txBox="1">
                <a:spLocks noRot="1" noChangeAspect="1" noMove="1" noResize="1" noEditPoints="1" noAdjustHandles="1" noChangeArrowheads="1" noChangeShapeType="1" noTextEdit="1"/>
              </p:cNvSpPr>
              <p:nvPr/>
            </p:nvSpPr>
            <p:spPr>
              <a:xfrm>
                <a:off x="833568" y="3279050"/>
                <a:ext cx="1511504" cy="369332"/>
              </a:xfrm>
              <a:prstGeom prst="rect">
                <a:avLst/>
              </a:prstGeom>
              <a:blipFill rotWithShape="1">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884631" y="4149080"/>
                <a:ext cx="287431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r>
                        <a:rPr lang="en-US" b="0" i="1" smtClean="0">
                          <a:latin typeface="Cambria Math"/>
                        </a:rPr>
                        <m:t>𝑏</m:t>
                      </m:r>
                      <m:r>
                        <a:rPr lang="en-US" b="0" i="1" smtClean="0">
                          <a:latin typeface="Cambria Math"/>
                        </a:rPr>
                        <m:t>=</m:t>
                      </m:r>
                      <m:r>
                        <a:rPr lang="en-US" b="0" i="1" smtClean="0">
                          <a:latin typeface="Cambria Math"/>
                        </a:rPr>
                        <m:t>𝑎</m:t>
                      </m:r>
                      <m:r>
                        <a:rPr lang="en-US" b="0" i="1" smtClean="0">
                          <a:latin typeface="Cambria Math"/>
                        </a:rPr>
                        <m:t>,  если </m:t>
                      </m:r>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oMath>
                  </m:oMathPara>
                </a14:m>
                <a:endParaRPr lang="ru-RU" dirty="0"/>
              </a:p>
            </p:txBody>
          </p:sp>
        </mc:Choice>
        <mc:Fallback xmlns="">
          <p:sp>
            <p:nvSpPr>
              <p:cNvPr id="100" name="TextBox 99"/>
              <p:cNvSpPr txBox="1">
                <a:spLocks noRot="1" noChangeAspect="1" noMove="1" noResize="1" noEditPoints="1" noAdjustHandles="1" noChangeArrowheads="1" noChangeShapeType="1" noTextEdit="1"/>
              </p:cNvSpPr>
              <p:nvPr/>
            </p:nvSpPr>
            <p:spPr>
              <a:xfrm>
                <a:off x="884631" y="4149080"/>
                <a:ext cx="2874313" cy="369332"/>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1009776" y="4481884"/>
                <a:ext cx="270760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r>
                        <a:rPr lang="en-US" b="0" i="1" smtClean="0">
                          <a:latin typeface="Cambria Math"/>
                        </a:rPr>
                        <m:t>𝑏</m:t>
                      </m:r>
                      <m:r>
                        <a:rPr lang="en-US" b="0" i="1" smtClean="0">
                          <a:latin typeface="Cambria Math"/>
                        </a:rPr>
                        <m:t>=</m:t>
                      </m:r>
                      <m:r>
                        <a:rPr lang="en-US" b="0" i="1" smtClean="0">
                          <a:latin typeface="Cambria Math"/>
                        </a:rPr>
                        <m:t>𝑎</m:t>
                      </m:r>
                      <m:r>
                        <a:rPr lang="en-US" b="0" i="1" smtClean="0">
                          <a:latin typeface="Cambria Math"/>
                        </a:rPr>
                        <m:t>,  если </m:t>
                      </m:r>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oMath>
                  </m:oMathPara>
                </a14:m>
                <a:endParaRPr lang="ru-RU" dirty="0"/>
              </a:p>
            </p:txBody>
          </p:sp>
        </mc:Choice>
        <mc:Fallback xmlns="">
          <p:sp>
            <p:nvSpPr>
              <p:cNvPr id="102" name="TextBox 101"/>
              <p:cNvSpPr txBox="1">
                <a:spLocks noRot="1" noChangeAspect="1" noMove="1" noResize="1" noEditPoints="1" noAdjustHandles="1" noChangeArrowheads="1" noChangeShapeType="1" noTextEdit="1"/>
              </p:cNvSpPr>
              <p:nvPr/>
            </p:nvSpPr>
            <p:spPr>
              <a:xfrm>
                <a:off x="1009776" y="4481884"/>
                <a:ext cx="2707601" cy="369332"/>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3" name="TextBox 102"/>
              <p:cNvSpPr txBox="1"/>
              <p:nvPr/>
            </p:nvSpPr>
            <p:spPr>
              <a:xfrm>
                <a:off x="4073951" y="4149080"/>
                <a:ext cx="287431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r>
                        <a:rPr lang="en-US" b="0" i="1" smtClean="0">
                          <a:latin typeface="Cambria Math"/>
                        </a:rPr>
                        <m:t>𝑏</m:t>
                      </m:r>
                      <m:r>
                        <a:rPr lang="en-US" b="0" i="1" smtClean="0">
                          <a:latin typeface="Cambria Math"/>
                        </a:rPr>
                        <m:t>=</m:t>
                      </m:r>
                      <m:r>
                        <a:rPr lang="en-US" b="0" i="1" smtClean="0">
                          <a:latin typeface="Cambria Math"/>
                        </a:rPr>
                        <m:t>𝑏</m:t>
                      </m:r>
                      <m:r>
                        <a:rPr lang="en-US" b="0" i="1" smtClean="0">
                          <a:latin typeface="Cambria Math"/>
                        </a:rPr>
                        <m:t>,  если </m:t>
                      </m:r>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oMath>
                  </m:oMathPara>
                </a14:m>
                <a:endParaRPr lang="ru-RU" dirty="0"/>
              </a:p>
            </p:txBody>
          </p:sp>
        </mc:Choice>
        <mc:Fallback xmlns="">
          <p:sp>
            <p:nvSpPr>
              <p:cNvPr id="103" name="TextBox 102"/>
              <p:cNvSpPr txBox="1">
                <a:spLocks noRot="1" noChangeAspect="1" noMove="1" noResize="1" noEditPoints="1" noAdjustHandles="1" noChangeArrowheads="1" noChangeShapeType="1" noTextEdit="1"/>
              </p:cNvSpPr>
              <p:nvPr/>
            </p:nvSpPr>
            <p:spPr>
              <a:xfrm>
                <a:off x="4073951" y="4149080"/>
                <a:ext cx="2874313" cy="369332"/>
              </a:xfrm>
              <a:prstGeom prst="rect">
                <a:avLst/>
              </a:prstGeom>
              <a:blipFill rotWithShape="1">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4" name="TextBox 103"/>
              <p:cNvSpPr txBox="1"/>
              <p:nvPr/>
            </p:nvSpPr>
            <p:spPr>
              <a:xfrm>
                <a:off x="4221433" y="4481884"/>
                <a:ext cx="270760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r>
                        <a:rPr lang="en-US" b="0" i="1" smtClean="0">
                          <a:latin typeface="Cambria Math"/>
                        </a:rPr>
                        <m:t>𝑏</m:t>
                      </m:r>
                      <m:r>
                        <a:rPr lang="en-US" b="0" i="1" smtClean="0">
                          <a:latin typeface="Cambria Math"/>
                        </a:rPr>
                        <m:t>=</m:t>
                      </m:r>
                      <m:r>
                        <a:rPr lang="en-US" b="0" i="1" smtClean="0">
                          <a:latin typeface="Cambria Math"/>
                        </a:rPr>
                        <m:t>𝑏</m:t>
                      </m:r>
                      <m:r>
                        <a:rPr lang="en-US" b="0" i="1" smtClean="0">
                          <a:latin typeface="Cambria Math"/>
                        </a:rPr>
                        <m:t>,  если </m:t>
                      </m:r>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oMath>
                  </m:oMathPara>
                </a14:m>
                <a:endParaRPr lang="ru-RU" dirty="0"/>
              </a:p>
            </p:txBody>
          </p:sp>
        </mc:Choice>
        <mc:Fallback xmlns="">
          <p:sp>
            <p:nvSpPr>
              <p:cNvPr id="104" name="TextBox 103"/>
              <p:cNvSpPr txBox="1">
                <a:spLocks noRot="1" noChangeAspect="1" noMove="1" noResize="1" noEditPoints="1" noAdjustHandles="1" noChangeArrowheads="1" noChangeShapeType="1" noTextEdit="1"/>
              </p:cNvSpPr>
              <p:nvPr/>
            </p:nvSpPr>
            <p:spPr>
              <a:xfrm>
                <a:off x="4221433" y="4481884"/>
                <a:ext cx="2707601" cy="369332"/>
              </a:xfrm>
              <a:prstGeom prst="rect">
                <a:avLst/>
              </a:prstGeom>
              <a:blipFill rotWithShape="1">
                <a:blip r:embed="rId8"/>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5" name="TextBox 104"/>
              <p:cNvSpPr txBox="1"/>
              <p:nvPr/>
            </p:nvSpPr>
            <p:spPr>
              <a:xfrm>
                <a:off x="899592" y="5004933"/>
                <a:ext cx="12211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bar>
                        <m:barPr>
                          <m:pos m:val="top"/>
                          <m:ctrlPr>
                            <a:rPr lang="en-US" b="0" i="1" smtClean="0">
                              <a:latin typeface="Cambria Math"/>
                            </a:rPr>
                          </m:ctrlPr>
                        </m:barPr>
                        <m:e>
                          <m:r>
                            <a:rPr lang="en-US" b="0" i="1" smtClean="0">
                              <a:latin typeface="Cambria Math"/>
                            </a:rPr>
                            <m:t>𝑎</m:t>
                          </m:r>
                        </m:e>
                      </m:bar>
                      <m:r>
                        <a:rPr lang="en-US" b="0" i="1" smtClean="0">
                          <a:latin typeface="Cambria Math"/>
                        </a:rPr>
                        <m:t>=1</m:t>
                      </m:r>
                    </m:oMath>
                  </m:oMathPara>
                </a14:m>
                <a:endParaRPr lang="ru-RU" dirty="0"/>
              </a:p>
            </p:txBody>
          </p:sp>
        </mc:Choice>
        <mc:Fallback xmlns="">
          <p:sp>
            <p:nvSpPr>
              <p:cNvPr id="105" name="TextBox 104"/>
              <p:cNvSpPr txBox="1">
                <a:spLocks noRot="1" noChangeAspect="1" noMove="1" noResize="1" noEditPoints="1" noAdjustHandles="1" noChangeArrowheads="1" noChangeShapeType="1" noTextEdit="1"/>
              </p:cNvSpPr>
              <p:nvPr/>
            </p:nvSpPr>
            <p:spPr>
              <a:xfrm>
                <a:off x="899592" y="5004933"/>
                <a:ext cx="1221104" cy="369332"/>
              </a:xfrm>
              <a:prstGeom prst="rect">
                <a:avLst/>
              </a:prstGeom>
              <a:blipFill rotWithShape="1">
                <a:blip r:embed="rId9"/>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6" name="TextBox 105"/>
              <p:cNvSpPr txBox="1"/>
              <p:nvPr/>
            </p:nvSpPr>
            <p:spPr>
              <a:xfrm>
                <a:off x="1018219" y="5278548"/>
                <a:ext cx="110004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bar>
                        <m:barPr>
                          <m:pos m:val="top"/>
                          <m:ctrlPr>
                            <a:rPr lang="en-US" b="0" i="1" smtClean="0">
                              <a:latin typeface="Cambria Math"/>
                            </a:rPr>
                          </m:ctrlPr>
                        </m:barPr>
                        <m:e>
                          <m:r>
                            <a:rPr lang="en-US" b="0" i="1" smtClean="0">
                              <a:latin typeface="Cambria Math"/>
                            </a:rPr>
                            <m:t>𝑎</m:t>
                          </m:r>
                        </m:e>
                      </m:bar>
                      <m:r>
                        <a:rPr lang="en-US" b="0" i="1" smtClean="0">
                          <a:latin typeface="Cambria Math"/>
                        </a:rPr>
                        <m:t>=1</m:t>
                      </m:r>
                    </m:oMath>
                  </m:oMathPara>
                </a14:m>
                <a:endParaRPr lang="ru-RU" dirty="0"/>
              </a:p>
            </p:txBody>
          </p:sp>
        </mc:Choice>
        <mc:Fallback xmlns="">
          <p:sp>
            <p:nvSpPr>
              <p:cNvPr id="106" name="TextBox 105"/>
              <p:cNvSpPr txBox="1">
                <a:spLocks noRot="1" noChangeAspect="1" noMove="1" noResize="1" noEditPoints="1" noAdjustHandles="1" noChangeArrowheads="1" noChangeShapeType="1" noTextEdit="1"/>
              </p:cNvSpPr>
              <p:nvPr/>
            </p:nvSpPr>
            <p:spPr>
              <a:xfrm>
                <a:off x="1018219" y="5278548"/>
                <a:ext cx="1100045" cy="369332"/>
              </a:xfrm>
              <a:prstGeom prst="rect">
                <a:avLst/>
              </a:prstGeom>
              <a:blipFill rotWithShape="1">
                <a:blip r:embed="rId10"/>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7" name="TextBox 106"/>
              <p:cNvSpPr txBox="1"/>
              <p:nvPr/>
            </p:nvSpPr>
            <p:spPr>
              <a:xfrm>
                <a:off x="2518627" y="4990516"/>
                <a:ext cx="800219" cy="4019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b="0" i="1" smtClean="0">
                              <a:latin typeface="Cambria Math"/>
                            </a:rPr>
                          </m:ctrlPr>
                        </m:barPr>
                        <m:e>
                          <m:r>
                            <a:rPr lang="en-US" b="0" i="1" smtClean="0">
                              <a:latin typeface="Cambria Math"/>
                            </a:rPr>
                            <m:t>0</m:t>
                          </m:r>
                        </m:e>
                      </m:bar>
                      <m:r>
                        <a:rPr lang="en-US" b="0" i="1" smtClean="0">
                          <a:latin typeface="Cambria Math"/>
                        </a:rPr>
                        <m:t>=1</m:t>
                      </m:r>
                    </m:oMath>
                  </m:oMathPara>
                </a14:m>
                <a:endParaRPr lang="ru-RU" dirty="0"/>
              </a:p>
            </p:txBody>
          </p:sp>
        </mc:Choice>
        <mc:Fallback xmlns="">
          <p:sp>
            <p:nvSpPr>
              <p:cNvPr id="107" name="TextBox 106"/>
              <p:cNvSpPr txBox="1">
                <a:spLocks noRot="1" noChangeAspect="1" noMove="1" noResize="1" noEditPoints="1" noAdjustHandles="1" noChangeArrowheads="1" noChangeShapeType="1" noTextEdit="1"/>
              </p:cNvSpPr>
              <p:nvPr/>
            </p:nvSpPr>
            <p:spPr>
              <a:xfrm>
                <a:off x="2518627" y="4990516"/>
                <a:ext cx="800219" cy="401970"/>
              </a:xfrm>
              <a:prstGeom prst="rect">
                <a:avLst/>
              </a:prstGeom>
              <a:blipFill rotWithShape="1">
                <a:blip r:embed="rId11"/>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8" name="TextBox 107"/>
              <p:cNvSpPr txBox="1"/>
              <p:nvPr/>
            </p:nvSpPr>
            <p:spPr>
              <a:xfrm>
                <a:off x="2516362" y="5259278"/>
                <a:ext cx="800219" cy="4019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b="0" i="1" smtClean="0">
                              <a:latin typeface="Cambria Math"/>
                            </a:rPr>
                          </m:ctrlPr>
                        </m:barPr>
                        <m:e>
                          <m:r>
                            <a:rPr lang="en-US" b="0" i="1" smtClean="0">
                              <a:latin typeface="Cambria Math"/>
                            </a:rPr>
                            <m:t>1</m:t>
                          </m:r>
                        </m:e>
                      </m:bar>
                      <m:r>
                        <a:rPr lang="en-US" b="0" i="1" smtClean="0">
                          <a:latin typeface="Cambria Math"/>
                        </a:rPr>
                        <m:t>=0</m:t>
                      </m:r>
                    </m:oMath>
                  </m:oMathPara>
                </a14:m>
                <a:endParaRPr lang="ru-RU" dirty="0"/>
              </a:p>
            </p:txBody>
          </p:sp>
        </mc:Choice>
        <mc:Fallback xmlns="">
          <p:sp>
            <p:nvSpPr>
              <p:cNvPr id="108" name="TextBox 107"/>
              <p:cNvSpPr txBox="1">
                <a:spLocks noRot="1" noChangeAspect="1" noMove="1" noResize="1" noEditPoints="1" noAdjustHandles="1" noChangeArrowheads="1" noChangeShapeType="1" noTextEdit="1"/>
              </p:cNvSpPr>
              <p:nvPr/>
            </p:nvSpPr>
            <p:spPr>
              <a:xfrm>
                <a:off x="2516362" y="5259278"/>
                <a:ext cx="800219" cy="401970"/>
              </a:xfrm>
              <a:prstGeom prst="rect">
                <a:avLst/>
              </a:prstGeom>
              <a:blipFill rotWithShape="1">
                <a:blip r:embed="rId1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9" name="TextBox 108"/>
              <p:cNvSpPr txBox="1"/>
              <p:nvPr/>
            </p:nvSpPr>
            <p:spPr>
              <a:xfrm>
                <a:off x="832904" y="2365153"/>
                <a:ext cx="805862" cy="4247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b="0" i="1" smtClean="0">
                              <a:latin typeface="Cambria Math"/>
                            </a:rPr>
                          </m:ctrlPr>
                        </m:barPr>
                        <m:e>
                          <m:bar>
                            <m:barPr>
                              <m:pos m:val="top"/>
                              <m:ctrlPr>
                                <a:rPr lang="en-US" i="1">
                                  <a:latin typeface="Cambria Math"/>
                                </a:rPr>
                              </m:ctrlPr>
                            </m:barPr>
                            <m:e>
                              <m:r>
                                <a:rPr lang="en-US" i="1">
                                  <a:latin typeface="Cambria Math"/>
                                </a:rPr>
                                <m:t>𝑎</m:t>
                              </m:r>
                            </m:e>
                          </m:bar>
                        </m:e>
                      </m:bar>
                      <m:r>
                        <a:rPr lang="en-US" b="0" i="1" smtClean="0">
                          <a:latin typeface="Cambria Math"/>
                        </a:rPr>
                        <m:t>=</m:t>
                      </m:r>
                      <m:r>
                        <a:rPr lang="en-US" b="0" i="1" smtClean="0">
                          <a:latin typeface="Cambria Math"/>
                        </a:rPr>
                        <m:t>𝑎</m:t>
                      </m:r>
                    </m:oMath>
                  </m:oMathPara>
                </a14:m>
                <a:endParaRPr lang="ru-RU" dirty="0"/>
              </a:p>
            </p:txBody>
          </p:sp>
        </mc:Choice>
        <mc:Fallback xmlns="">
          <p:sp>
            <p:nvSpPr>
              <p:cNvPr id="109" name="TextBox 108"/>
              <p:cNvSpPr txBox="1">
                <a:spLocks noRot="1" noChangeAspect="1" noMove="1" noResize="1" noEditPoints="1" noAdjustHandles="1" noChangeArrowheads="1" noChangeShapeType="1" noTextEdit="1"/>
              </p:cNvSpPr>
              <p:nvPr/>
            </p:nvSpPr>
            <p:spPr>
              <a:xfrm>
                <a:off x="832904" y="2365153"/>
                <a:ext cx="805862" cy="424796"/>
              </a:xfrm>
              <a:prstGeom prst="rect">
                <a:avLst/>
              </a:prstGeom>
              <a:blipFill rotWithShape="1">
                <a:blip r:embed="rId13"/>
                <a:stretch>
                  <a:fillRect/>
                </a:stretch>
              </a:blipFill>
            </p:spPr>
            <p:txBody>
              <a:bodyPr/>
              <a:lstStyle/>
              <a:p>
                <a:r>
                  <a:rPr lang="ru-RU">
                    <a:noFill/>
                  </a:rPr>
                  <a:t> </a:t>
                </a:r>
              </a:p>
            </p:txBody>
          </p:sp>
        </mc:Fallback>
      </mc:AlternateContent>
      <p:sp>
        <p:nvSpPr>
          <p:cNvPr id="39" name="Прямоугольник 38"/>
          <p:cNvSpPr/>
          <p:nvPr/>
        </p:nvSpPr>
        <p:spPr>
          <a:xfrm>
            <a:off x="829841" y="1283464"/>
            <a:ext cx="2054922" cy="369332"/>
          </a:xfrm>
          <a:prstGeom prst="rect">
            <a:avLst/>
          </a:prstGeom>
        </p:spPr>
        <p:txBody>
          <a:bodyPr wrap="none">
            <a:spAutoFit/>
          </a:bodyPr>
          <a:lstStyle/>
          <a:p>
            <a:r>
              <a:rPr lang="ru-RU" dirty="0" smtClean="0"/>
              <a:t>Коммутативность:</a:t>
            </a:r>
            <a:endParaRPr lang="ru-RU" dirty="0"/>
          </a:p>
        </p:txBody>
      </p:sp>
      <mc:AlternateContent xmlns:mc="http://schemas.openxmlformats.org/markup-compatibility/2006" xmlns:a14="http://schemas.microsoft.com/office/drawing/2010/main">
        <mc:Choice Requires="a14">
          <p:sp>
            <p:nvSpPr>
              <p:cNvPr id="2" name="TextBox 1"/>
              <p:cNvSpPr txBox="1"/>
              <p:nvPr/>
            </p:nvSpPr>
            <p:spPr>
              <a:xfrm>
                <a:off x="3125083" y="1283464"/>
                <a:ext cx="295766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r>
                        <a:rPr lang="en-US" b="0" i="1" smtClean="0">
                          <a:latin typeface="Cambria Math"/>
                          <a:ea typeface="Cambria Math"/>
                        </a:rPr>
                        <m:t>𝑏</m:t>
                      </m:r>
                      <m:r>
                        <a:rPr lang="en-US" b="0" i="1" smtClean="0">
                          <a:latin typeface="Cambria Math"/>
                          <a:ea typeface="Cambria Math"/>
                        </a:rPr>
                        <m:t>=</m:t>
                      </m:r>
                      <m:r>
                        <a:rPr lang="en-US" b="0" i="1" smtClean="0">
                          <a:latin typeface="Cambria Math"/>
                          <a:ea typeface="Cambria Math"/>
                        </a:rPr>
                        <m:t>𝑏</m:t>
                      </m:r>
                      <m:r>
                        <a:rPr lang="en-US" b="0" i="1" smtClean="0">
                          <a:latin typeface="Cambria Math"/>
                          <a:ea typeface="Cambria Math"/>
                        </a:rPr>
                        <m:t>⨀</m:t>
                      </m:r>
                      <m:r>
                        <a:rPr lang="en-US" b="0" i="1" smtClean="0">
                          <a:latin typeface="Cambria Math"/>
                          <a:ea typeface="Cambria Math"/>
                        </a:rPr>
                        <m:t>𝑎</m:t>
                      </m:r>
                      <m:r>
                        <a:rPr lang="en-US" b="0" i="0" smtClean="0">
                          <a:latin typeface="Cambria Math"/>
                          <a:ea typeface="Cambria Math"/>
                        </a:rPr>
                        <m:t>; </m:t>
                      </m:r>
                      <m:r>
                        <a:rPr lang="en-US" b="0" i="1" smtClean="0">
                          <a:latin typeface="Cambria Math"/>
                          <a:ea typeface="Cambria Math"/>
                        </a:rPr>
                        <m:t>∀⨀∈</m:t>
                      </m:r>
                      <m:d>
                        <m:dPr>
                          <m:begChr m:val="{"/>
                          <m:endChr m:val="}"/>
                          <m:ctrlPr>
                            <a:rPr lang="en-US" b="0" i="1" smtClean="0">
                              <a:latin typeface="Cambria Math"/>
                              <a:ea typeface="Cambria Math"/>
                            </a:rPr>
                          </m:ctrlPr>
                        </m:dPr>
                        <m:e>
                          <m:r>
                            <a:rPr lang="en-US" b="0" i="1" smtClean="0">
                              <a:latin typeface="Cambria Math"/>
                              <a:ea typeface="Cambria Math"/>
                            </a:rPr>
                            <m:t>+,∙</m:t>
                          </m:r>
                          <m:r>
                            <a:rPr lang="ru-RU" b="0" i="1" smtClean="0">
                              <a:latin typeface="Cambria Math"/>
                              <a:ea typeface="Cambria Math"/>
                            </a:rPr>
                            <m:t>, </m:t>
                          </m:r>
                          <m:r>
                            <a:rPr lang="en-US" b="0" i="1" smtClean="0">
                              <a:latin typeface="Cambria Math"/>
                              <a:ea typeface="Cambria Math"/>
                            </a:rPr>
                            <m:t>−</m:t>
                          </m:r>
                        </m:e>
                      </m:d>
                    </m:oMath>
                  </m:oMathPara>
                </a14:m>
                <a:endParaRPr lang="ru-RU" dirty="0"/>
              </a:p>
            </p:txBody>
          </p:sp>
        </mc:Choice>
        <mc:Fallback xmlns="">
          <p:sp>
            <p:nvSpPr>
              <p:cNvPr id="2" name="TextBox 1"/>
              <p:cNvSpPr txBox="1">
                <a:spLocks noRot="1" noChangeAspect="1" noMove="1" noResize="1" noEditPoints="1" noAdjustHandles="1" noChangeArrowheads="1" noChangeShapeType="1" noTextEdit="1"/>
              </p:cNvSpPr>
              <p:nvPr/>
            </p:nvSpPr>
            <p:spPr>
              <a:xfrm>
                <a:off x="3125083" y="1283464"/>
                <a:ext cx="2957669" cy="369332"/>
              </a:xfrm>
              <a:prstGeom prst="rect">
                <a:avLst/>
              </a:prstGeom>
              <a:blipFill rotWithShape="1">
                <a:blip r:embed="rId14"/>
                <a:stretch>
                  <a:fillRect b="-3333"/>
                </a:stretch>
              </a:blipFill>
            </p:spPr>
            <p:txBody>
              <a:bodyPr/>
              <a:lstStyle/>
              <a:p>
                <a:r>
                  <a:rPr lang="ru-RU">
                    <a:noFill/>
                  </a:rPr>
                  <a:t> </a:t>
                </a:r>
              </a:p>
            </p:txBody>
          </p:sp>
        </mc:Fallback>
      </mc:AlternateContent>
      <p:sp>
        <p:nvSpPr>
          <p:cNvPr id="4" name="Прямоугольник 3"/>
          <p:cNvSpPr/>
          <p:nvPr/>
        </p:nvSpPr>
        <p:spPr>
          <a:xfrm>
            <a:off x="825066" y="1664107"/>
            <a:ext cx="1998817" cy="369332"/>
          </a:xfrm>
          <a:prstGeom prst="rect">
            <a:avLst/>
          </a:prstGeom>
        </p:spPr>
        <p:txBody>
          <a:bodyPr wrap="none">
            <a:spAutoFit/>
          </a:bodyPr>
          <a:lstStyle/>
          <a:p>
            <a:r>
              <a:rPr lang="ru-RU" dirty="0" smtClean="0"/>
              <a:t>Идемпотентность</a:t>
            </a:r>
            <a:r>
              <a:rPr lang="en-US" dirty="0" smtClean="0"/>
              <a:t>:</a:t>
            </a:r>
            <a:endParaRPr lang="ru-RU" dirty="0"/>
          </a:p>
        </p:txBody>
      </p:sp>
      <mc:AlternateContent xmlns:mc="http://schemas.openxmlformats.org/markup-compatibility/2006" xmlns:a14="http://schemas.microsoft.com/office/drawing/2010/main">
        <mc:Choice Requires="a14">
          <p:sp>
            <p:nvSpPr>
              <p:cNvPr id="42" name="TextBox 41"/>
              <p:cNvSpPr txBox="1"/>
              <p:nvPr/>
            </p:nvSpPr>
            <p:spPr>
              <a:xfrm>
                <a:off x="3125083" y="1628800"/>
                <a:ext cx="242258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r>
                        <a:rPr lang="en-US" b="0" i="1" smtClean="0">
                          <a:latin typeface="Cambria Math"/>
                          <a:ea typeface="Cambria Math"/>
                        </a:rPr>
                        <m:t>𝑎</m:t>
                      </m:r>
                      <m:r>
                        <a:rPr lang="en-US" b="0" i="1" smtClean="0">
                          <a:latin typeface="Cambria Math"/>
                          <a:ea typeface="Cambria Math"/>
                        </a:rPr>
                        <m:t>=</m:t>
                      </m:r>
                      <m:r>
                        <a:rPr lang="en-US" b="0" i="1" smtClean="0">
                          <a:latin typeface="Cambria Math"/>
                          <a:ea typeface="Cambria Math"/>
                        </a:rPr>
                        <m:t>𝑎</m:t>
                      </m:r>
                      <m:r>
                        <a:rPr lang="en-US" b="0" i="0" smtClean="0">
                          <a:latin typeface="Cambria Math"/>
                          <a:ea typeface="Cambria Math"/>
                        </a:rPr>
                        <m:t>; </m:t>
                      </m:r>
                      <m:r>
                        <a:rPr lang="en-US" b="0" i="1" smtClean="0">
                          <a:latin typeface="Cambria Math"/>
                          <a:ea typeface="Cambria Math"/>
                        </a:rPr>
                        <m:t>∀⨀∈</m:t>
                      </m:r>
                      <m:d>
                        <m:dPr>
                          <m:begChr m:val="{"/>
                          <m:endChr m:val="}"/>
                          <m:ctrlPr>
                            <a:rPr lang="en-US" b="0" i="1" smtClean="0">
                              <a:latin typeface="Cambria Math"/>
                              <a:ea typeface="Cambria Math"/>
                            </a:rPr>
                          </m:ctrlPr>
                        </m:dPr>
                        <m:e>
                          <m:r>
                            <a:rPr lang="en-US" b="0" i="1" smtClean="0">
                              <a:latin typeface="Cambria Math"/>
                              <a:ea typeface="Cambria Math"/>
                            </a:rPr>
                            <m:t>+,∙ </m:t>
                          </m:r>
                        </m:e>
                      </m:d>
                    </m:oMath>
                  </m:oMathPara>
                </a14:m>
                <a:endParaRPr lang="ru-RU" dirty="0"/>
              </a:p>
            </p:txBody>
          </p:sp>
        </mc:Choice>
        <mc:Fallback xmlns="">
          <p:sp>
            <p:nvSpPr>
              <p:cNvPr id="42" name="TextBox 41"/>
              <p:cNvSpPr txBox="1">
                <a:spLocks noRot="1" noChangeAspect="1" noMove="1" noResize="1" noEditPoints="1" noAdjustHandles="1" noChangeArrowheads="1" noChangeShapeType="1" noTextEdit="1"/>
              </p:cNvSpPr>
              <p:nvPr/>
            </p:nvSpPr>
            <p:spPr>
              <a:xfrm>
                <a:off x="3125083" y="1628800"/>
                <a:ext cx="2422586" cy="369332"/>
              </a:xfrm>
              <a:prstGeom prst="rect">
                <a:avLst/>
              </a:prstGeom>
              <a:blipFill rotWithShape="1">
                <a:blip r:embed="rId15"/>
                <a:stretch>
                  <a:fillRect b="-1639"/>
                </a:stretch>
              </a:blipFill>
            </p:spPr>
            <p:txBody>
              <a:bodyPr/>
              <a:lstStyle/>
              <a:p>
                <a:r>
                  <a:rPr lang="ru-RU">
                    <a:noFill/>
                  </a:rPr>
                  <a:t> </a:t>
                </a:r>
              </a:p>
            </p:txBody>
          </p:sp>
        </mc:Fallback>
      </mc:AlternateContent>
      <p:sp>
        <p:nvSpPr>
          <p:cNvPr id="5" name="Прямоугольник 4"/>
          <p:cNvSpPr/>
          <p:nvPr/>
        </p:nvSpPr>
        <p:spPr>
          <a:xfrm>
            <a:off x="803201" y="2028528"/>
            <a:ext cx="1961243" cy="369332"/>
          </a:xfrm>
          <a:prstGeom prst="rect">
            <a:avLst/>
          </a:prstGeom>
        </p:spPr>
        <p:txBody>
          <a:bodyPr wrap="none">
            <a:spAutoFit/>
          </a:bodyPr>
          <a:lstStyle/>
          <a:p>
            <a:r>
              <a:rPr lang="ru-RU" dirty="0" smtClean="0"/>
              <a:t>Ассоциативность</a:t>
            </a:r>
            <a:r>
              <a:rPr lang="en-US" dirty="0" smtClean="0"/>
              <a:t>:</a:t>
            </a:r>
            <a:endParaRPr lang="ru-RU" dirty="0"/>
          </a:p>
        </p:txBody>
      </p:sp>
      <mc:AlternateContent xmlns:mc="http://schemas.openxmlformats.org/markup-compatibility/2006" xmlns:a14="http://schemas.microsoft.com/office/drawing/2010/main">
        <mc:Choice Requires="a14">
          <p:sp>
            <p:nvSpPr>
              <p:cNvPr id="44" name="TextBox 43"/>
              <p:cNvSpPr txBox="1"/>
              <p:nvPr/>
            </p:nvSpPr>
            <p:spPr>
              <a:xfrm>
                <a:off x="3059211" y="1997835"/>
                <a:ext cx="377641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b="0" i="1" smtClean="0">
                              <a:latin typeface="Cambria Math"/>
                            </a:rPr>
                          </m:ctrlPr>
                        </m:dPr>
                        <m:e>
                          <m:r>
                            <a:rPr lang="en-US" i="1">
                              <a:latin typeface="Cambria Math"/>
                            </a:rPr>
                            <m:t>𝑎</m:t>
                          </m:r>
                          <m:r>
                            <a:rPr lang="en-US" i="1">
                              <a:latin typeface="Cambria Math"/>
                              <a:ea typeface="Cambria Math"/>
                            </a:rPr>
                            <m:t>⨀</m:t>
                          </m:r>
                          <m:r>
                            <a:rPr lang="en-US" i="1">
                              <a:latin typeface="Cambria Math"/>
                              <a:ea typeface="Cambria Math"/>
                            </a:rPr>
                            <m:t>𝑏</m:t>
                          </m:r>
                        </m:e>
                      </m:d>
                      <m:r>
                        <a:rPr lang="en-US" i="1">
                          <a:latin typeface="Cambria Math"/>
                          <a:ea typeface="Cambria Math"/>
                        </a:rPr>
                        <m:t>⨀</m:t>
                      </m:r>
                      <m:r>
                        <a:rPr lang="en-US" b="0" i="1" smtClean="0">
                          <a:latin typeface="Cambria Math"/>
                          <a:ea typeface="Cambria Math"/>
                        </a:rPr>
                        <m:t>𝑐</m:t>
                      </m:r>
                      <m:r>
                        <a:rPr lang="en-US" b="0" i="1" smtClean="0">
                          <a:latin typeface="Cambria Math"/>
                          <a:ea typeface="Cambria Math"/>
                        </a:rPr>
                        <m:t>=</m:t>
                      </m:r>
                      <m:r>
                        <a:rPr lang="en-US" b="0" i="1" smtClean="0">
                          <a:latin typeface="Cambria Math"/>
                          <a:ea typeface="Cambria Math"/>
                        </a:rPr>
                        <m:t>𝑎</m:t>
                      </m:r>
                      <m:r>
                        <a:rPr lang="en-US" i="1">
                          <a:latin typeface="Cambria Math"/>
                          <a:ea typeface="Cambria Math"/>
                        </a:rPr>
                        <m:t>⨀</m:t>
                      </m:r>
                      <m:d>
                        <m:dPr>
                          <m:ctrlPr>
                            <a:rPr lang="en-US" i="1">
                              <a:latin typeface="Cambria Math"/>
                            </a:rPr>
                          </m:ctrlPr>
                        </m:dPr>
                        <m:e>
                          <m:r>
                            <a:rPr lang="en-US" b="0" i="1" smtClean="0">
                              <a:latin typeface="Cambria Math"/>
                            </a:rPr>
                            <m:t>𝑏</m:t>
                          </m:r>
                          <m:r>
                            <a:rPr lang="en-US" i="1">
                              <a:latin typeface="Cambria Math"/>
                              <a:ea typeface="Cambria Math"/>
                            </a:rPr>
                            <m:t>⨀</m:t>
                          </m:r>
                          <m:r>
                            <a:rPr lang="en-US" b="0" i="1" smtClean="0">
                              <a:latin typeface="Cambria Math"/>
                              <a:ea typeface="Cambria Math"/>
                            </a:rPr>
                            <m:t>𝑐</m:t>
                          </m:r>
                        </m:e>
                      </m:d>
                      <m:r>
                        <a:rPr lang="en-US" b="0" i="0" smtClean="0">
                          <a:latin typeface="Cambria Math"/>
                          <a:ea typeface="Cambria Math"/>
                        </a:rPr>
                        <m:t>; </m:t>
                      </m:r>
                      <m:r>
                        <a:rPr lang="en-US" b="0" i="1" smtClean="0">
                          <a:latin typeface="Cambria Math"/>
                          <a:ea typeface="Cambria Math"/>
                        </a:rPr>
                        <m:t>∀⨀∈</m:t>
                      </m:r>
                      <m:d>
                        <m:dPr>
                          <m:begChr m:val="{"/>
                          <m:endChr m:val="}"/>
                          <m:ctrlPr>
                            <a:rPr lang="en-US" b="0" i="1" smtClean="0">
                              <a:latin typeface="Cambria Math"/>
                              <a:ea typeface="Cambria Math"/>
                            </a:rPr>
                          </m:ctrlPr>
                        </m:dPr>
                        <m:e>
                          <m:r>
                            <a:rPr lang="en-US" b="0" i="1" smtClean="0">
                              <a:latin typeface="Cambria Math"/>
                              <a:ea typeface="Cambria Math"/>
                            </a:rPr>
                            <m:t>+,∙ </m:t>
                          </m:r>
                        </m:e>
                      </m:d>
                    </m:oMath>
                  </m:oMathPara>
                </a14:m>
                <a:endParaRPr lang="ru-RU" dirty="0"/>
              </a:p>
            </p:txBody>
          </p:sp>
        </mc:Choice>
        <mc:Fallback xmlns="">
          <p:sp>
            <p:nvSpPr>
              <p:cNvPr id="44" name="TextBox 43"/>
              <p:cNvSpPr txBox="1">
                <a:spLocks noRot="1" noChangeAspect="1" noMove="1" noResize="1" noEditPoints="1" noAdjustHandles="1" noChangeArrowheads="1" noChangeShapeType="1" noTextEdit="1"/>
              </p:cNvSpPr>
              <p:nvPr/>
            </p:nvSpPr>
            <p:spPr>
              <a:xfrm>
                <a:off x="3059211" y="1997835"/>
                <a:ext cx="3776418" cy="369332"/>
              </a:xfrm>
              <a:prstGeom prst="rect">
                <a:avLst/>
              </a:prstGeom>
              <a:blipFill rotWithShape="1">
                <a:blip r:embed="rId16"/>
                <a:stretch>
                  <a:fillRect b="-333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755576" y="3575331"/>
                <a:ext cx="4253792" cy="4297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rPr>
                        <m:t>𝑎</m:t>
                      </m:r>
                      <m:r>
                        <a:rPr lang="en-US" i="1">
                          <a:latin typeface="Cambria Math"/>
                          <a:ea typeface="Cambria Math"/>
                        </a:rPr>
                        <m:t>⨁</m:t>
                      </m:r>
                      <m:r>
                        <a:rPr lang="en-US" i="1">
                          <a:latin typeface="Cambria Math"/>
                          <a:ea typeface="Cambria Math"/>
                        </a:rPr>
                        <m:t>𝑏</m:t>
                      </m:r>
                      <m:r>
                        <a:rPr lang="en-US" i="1">
                          <a:latin typeface="Cambria Math"/>
                          <a:ea typeface="Cambria Math"/>
                        </a:rPr>
                        <m:t> =</m:t>
                      </m:r>
                      <m:bar>
                        <m:barPr>
                          <m:pos m:val="top"/>
                          <m:ctrlPr>
                            <a:rPr lang="en-US" b="0" i="1" smtClean="0">
                              <a:latin typeface="Cambria Math"/>
                            </a:rPr>
                          </m:ctrlPr>
                        </m:barPr>
                        <m:e>
                          <m:r>
                            <a:rPr lang="en-US" b="0" i="1" smtClean="0">
                              <a:latin typeface="Cambria Math"/>
                            </a:rPr>
                            <m:t>𝑎</m:t>
                          </m:r>
                        </m:e>
                      </m:bar>
                      <m:r>
                        <a:rPr lang="en-US" i="1">
                          <a:latin typeface="Cambria Math"/>
                          <a:ea typeface="Cambria Math"/>
                        </a:rPr>
                        <m:t>∙</m:t>
                      </m:r>
                      <m:r>
                        <a:rPr lang="en-US" b="0" i="1" smtClean="0">
                          <a:latin typeface="Cambria Math"/>
                        </a:rPr>
                        <m:t>𝑏</m:t>
                      </m:r>
                      <m:r>
                        <a:rPr lang="en-US" b="0" i="1" smtClean="0">
                          <a:latin typeface="Cambria Math"/>
                          <a:ea typeface="Cambria Math"/>
                        </a:rPr>
                        <m:t>+</m:t>
                      </m:r>
                      <m:r>
                        <a:rPr lang="en-US" i="1">
                          <a:latin typeface="Cambria Math"/>
                          <a:ea typeface="Cambria Math"/>
                        </a:rPr>
                        <m:t>𝑎</m:t>
                      </m:r>
                      <m:r>
                        <a:rPr lang="en-US" i="1">
                          <a:latin typeface="Cambria Math"/>
                          <a:ea typeface="Cambria Math"/>
                        </a:rPr>
                        <m:t>∙</m:t>
                      </m:r>
                      <m:bar>
                        <m:barPr>
                          <m:pos m:val="top"/>
                          <m:ctrlPr>
                            <a:rPr lang="en-US" b="0" i="1" smtClean="0">
                              <a:latin typeface="Cambria Math"/>
                              <a:ea typeface="Cambria Math"/>
                            </a:rPr>
                          </m:ctrlPr>
                        </m:barPr>
                        <m:e>
                          <m:r>
                            <a:rPr lang="en-US" b="0" i="1" smtClean="0">
                              <a:latin typeface="Cambria Math"/>
                              <a:ea typeface="Cambria Math"/>
                            </a:rPr>
                            <m:t>𝑏</m:t>
                          </m:r>
                        </m:e>
                      </m:bar>
                      <m:r>
                        <a:rPr lang="en-US" b="0" i="1" smtClean="0">
                          <a:latin typeface="Cambria Math"/>
                          <a:ea typeface="Cambria Math"/>
                        </a:rPr>
                        <m:t>=</m:t>
                      </m:r>
                      <m:d>
                        <m:dPr>
                          <m:ctrlPr>
                            <a:rPr lang="en-US" b="0" i="1" smtClean="0">
                              <a:latin typeface="Cambria Math"/>
                              <a:ea typeface="Cambria Math"/>
                            </a:rPr>
                          </m:ctrlPr>
                        </m:dPr>
                        <m:e>
                          <m:r>
                            <a:rPr lang="en-US" b="0" i="1" smtClean="0">
                              <a:latin typeface="Cambria Math"/>
                              <a:ea typeface="Cambria Math"/>
                            </a:rPr>
                            <m:t>𝑎</m:t>
                          </m:r>
                          <m:r>
                            <a:rPr lang="en-US" b="0" i="1" smtClean="0">
                              <a:latin typeface="Cambria Math"/>
                              <a:ea typeface="Cambria Math"/>
                            </a:rPr>
                            <m:t>+</m:t>
                          </m:r>
                          <m:r>
                            <a:rPr lang="en-US" b="0" i="1" smtClean="0">
                              <a:latin typeface="Cambria Math"/>
                              <a:ea typeface="Cambria Math"/>
                            </a:rPr>
                            <m:t>𝑏</m:t>
                          </m:r>
                        </m:e>
                      </m:d>
                      <m:r>
                        <a:rPr lang="en-US" i="1">
                          <a:latin typeface="Cambria Math"/>
                          <a:ea typeface="Cambria Math"/>
                        </a:rPr>
                        <m:t>∙</m:t>
                      </m:r>
                      <m:d>
                        <m:dPr>
                          <m:ctrlPr>
                            <a:rPr lang="en-US" i="1">
                              <a:latin typeface="Cambria Math"/>
                              <a:ea typeface="Cambria Math"/>
                            </a:rPr>
                          </m:ctrlPr>
                        </m:dPr>
                        <m:e>
                          <m:bar>
                            <m:barPr>
                              <m:pos m:val="top"/>
                              <m:ctrlPr>
                                <a:rPr lang="en-US" i="1" smtClean="0">
                                  <a:latin typeface="Cambria Math"/>
                                  <a:ea typeface="Cambria Math"/>
                                </a:rPr>
                              </m:ctrlPr>
                            </m:barPr>
                            <m:e>
                              <m:r>
                                <a:rPr lang="en-US" b="0" i="1" smtClean="0">
                                  <a:latin typeface="Cambria Math"/>
                                  <a:ea typeface="Cambria Math"/>
                                </a:rPr>
                                <m:t>𝑎</m:t>
                              </m:r>
                            </m:e>
                          </m:bar>
                          <m:r>
                            <a:rPr lang="en-US" i="1">
                              <a:latin typeface="Cambria Math"/>
                              <a:ea typeface="Cambria Math"/>
                            </a:rPr>
                            <m:t>+</m:t>
                          </m:r>
                          <m:bar>
                            <m:barPr>
                              <m:pos m:val="top"/>
                              <m:ctrlPr>
                                <a:rPr lang="en-US" i="1" smtClean="0">
                                  <a:latin typeface="Cambria Math"/>
                                  <a:ea typeface="Cambria Math"/>
                                </a:rPr>
                              </m:ctrlPr>
                            </m:barPr>
                            <m:e>
                              <m:r>
                                <a:rPr lang="en-US" b="0" i="1" smtClean="0">
                                  <a:latin typeface="Cambria Math"/>
                                  <a:ea typeface="Cambria Math"/>
                                </a:rPr>
                                <m:t>𝑏</m:t>
                              </m:r>
                            </m:e>
                          </m:bar>
                        </m:e>
                      </m:d>
                    </m:oMath>
                  </m:oMathPara>
                </a14:m>
                <a:endParaRPr lang="ru-RU" dirty="0"/>
              </a:p>
            </p:txBody>
          </p:sp>
        </mc:Choice>
        <mc:Fallback xmlns="">
          <p:sp>
            <p:nvSpPr>
              <p:cNvPr id="45" name="TextBox 44"/>
              <p:cNvSpPr txBox="1">
                <a:spLocks noRot="1" noChangeAspect="1" noMove="1" noResize="1" noEditPoints="1" noAdjustHandles="1" noChangeArrowheads="1" noChangeShapeType="1" noTextEdit="1"/>
              </p:cNvSpPr>
              <p:nvPr/>
            </p:nvSpPr>
            <p:spPr>
              <a:xfrm>
                <a:off x="755576" y="3575331"/>
                <a:ext cx="4253792" cy="429733"/>
              </a:xfrm>
              <a:prstGeom prst="rect">
                <a:avLst/>
              </a:prstGeom>
              <a:blipFill rotWithShape="1">
                <a:blip r:embed="rId17"/>
                <a:stretch>
                  <a:fillRect/>
                </a:stretch>
              </a:blipFill>
            </p:spPr>
            <p:txBody>
              <a:bodyPr/>
              <a:lstStyle/>
              <a:p>
                <a:r>
                  <a:rPr lang="ru-RU">
                    <a:noFill/>
                  </a:rPr>
                  <a:t> </a:t>
                </a:r>
              </a:p>
            </p:txBody>
          </p:sp>
        </mc:Fallback>
      </mc:AlternateContent>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93</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39" name="Прямоугольник 38"/>
          <p:cNvSpPr/>
          <p:nvPr/>
        </p:nvSpPr>
        <p:spPr>
          <a:xfrm>
            <a:off x="827584" y="935733"/>
            <a:ext cx="4572000" cy="338554"/>
          </a:xfrm>
          <a:prstGeom prst="rect">
            <a:avLst/>
          </a:prstGeom>
        </p:spPr>
        <p:txBody>
          <a:bodyPr>
            <a:spAutoFit/>
          </a:bodyPr>
          <a:lstStyle/>
          <a:p>
            <a:pPr marL="285750" indent="-285750">
              <a:buFont typeface="Wingdings" pitchFamily="2" charset="2"/>
              <a:buChar char="Ø"/>
            </a:pPr>
            <a:r>
              <a:rPr lang="ru-RU" sz="1600" b="1" u="sng" dirty="0" smtClean="0">
                <a:solidFill>
                  <a:schemeClr val="accent1">
                    <a:lumMod val="50000"/>
                  </a:schemeClr>
                </a:solidFill>
                <a:effectLst>
                  <a:outerShdw blurRad="38100" dist="38100" dir="2700000" algn="tl">
                    <a:srgbClr val="000000">
                      <a:alpha val="43137"/>
                    </a:srgbClr>
                  </a:outerShdw>
                </a:effectLst>
              </a:rPr>
              <a:t>Законы</a:t>
            </a:r>
            <a:r>
              <a:rPr lang="en-US" sz="1600" b="1" u="sng" dirty="0" smtClean="0">
                <a:solidFill>
                  <a:schemeClr val="accent1">
                    <a:lumMod val="50000"/>
                  </a:schemeClr>
                </a:solidFill>
                <a:effectLst>
                  <a:outerShdw blurRad="38100" dist="38100" dir="2700000" algn="tl">
                    <a:srgbClr val="000000">
                      <a:alpha val="43137"/>
                    </a:srgbClr>
                  </a:outerShdw>
                </a:effectLst>
              </a:rPr>
              <a:t> </a:t>
            </a:r>
            <a:r>
              <a:rPr lang="ru-RU" sz="1600" b="1" u="sng" dirty="0" smtClean="0">
                <a:solidFill>
                  <a:schemeClr val="accent1">
                    <a:lumMod val="50000"/>
                  </a:schemeClr>
                </a:solidFill>
                <a:effectLst>
                  <a:outerShdw blurRad="38100" dist="38100" dir="2700000" algn="tl">
                    <a:srgbClr val="000000">
                      <a:alpha val="43137"/>
                    </a:srgbClr>
                  </a:outerShdw>
                </a:effectLst>
              </a:rPr>
              <a:t>алгебры логики</a:t>
            </a:r>
            <a:endParaRPr lang="ru-RU" sz="1600" b="1" u="sng" dirty="0">
              <a:solidFill>
                <a:schemeClr val="accent1">
                  <a:lumMod val="50000"/>
                </a:schemeClr>
              </a:solidFill>
              <a:effectLst>
                <a:outerShdw blurRad="38100" dist="38100" dir="2700000" algn="tl">
                  <a:srgbClr val="000000">
                    <a:alpha val="43137"/>
                  </a:srgbClr>
                </a:outerShdw>
              </a:effectLst>
            </a:endParaRPr>
          </a:p>
        </p:txBody>
      </p:sp>
      <p:sp>
        <p:nvSpPr>
          <p:cNvPr id="40" name="Прямоугольник 39"/>
          <p:cNvSpPr/>
          <p:nvPr/>
        </p:nvSpPr>
        <p:spPr>
          <a:xfrm>
            <a:off x="856084" y="1234373"/>
            <a:ext cx="1815882" cy="307777"/>
          </a:xfrm>
          <a:prstGeom prst="rect">
            <a:avLst/>
          </a:prstGeom>
        </p:spPr>
        <p:txBody>
          <a:bodyPr wrap="none">
            <a:spAutoFit/>
          </a:bodyPr>
          <a:lstStyle/>
          <a:p>
            <a:pPr marL="285750" indent="-285750">
              <a:buFont typeface="Wingdings" pitchFamily="2" charset="2"/>
              <a:buChar char="ü"/>
            </a:pPr>
            <a:r>
              <a:rPr lang="ru-RU" sz="1400" b="1" dirty="0" smtClean="0"/>
              <a:t>Сочетательный:</a:t>
            </a:r>
            <a:endParaRPr lang="ru-RU" sz="1400" b="1" dirty="0"/>
          </a:p>
        </p:txBody>
      </p:sp>
      <p:sp>
        <p:nvSpPr>
          <p:cNvPr id="4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3"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5" name="Прямоугольник 44"/>
          <p:cNvSpPr/>
          <p:nvPr/>
        </p:nvSpPr>
        <p:spPr>
          <a:xfrm>
            <a:off x="856084" y="2142886"/>
            <a:ext cx="2120068" cy="307777"/>
          </a:xfrm>
          <a:prstGeom prst="rect">
            <a:avLst/>
          </a:prstGeom>
        </p:spPr>
        <p:txBody>
          <a:bodyPr wrap="none">
            <a:spAutoFit/>
          </a:bodyPr>
          <a:lstStyle/>
          <a:p>
            <a:pPr marL="285750" indent="-285750">
              <a:buFont typeface="Wingdings" pitchFamily="2" charset="2"/>
              <a:buChar char="ü"/>
            </a:pPr>
            <a:r>
              <a:rPr lang="ru-RU" sz="1400" b="1" dirty="0" smtClean="0"/>
              <a:t>Переместительный:</a:t>
            </a:r>
            <a:endParaRPr lang="ru-RU" sz="1400" b="1" dirty="0"/>
          </a:p>
        </p:txBody>
      </p:sp>
      <p:sp>
        <p:nvSpPr>
          <p:cNvPr id="46"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8"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0" name="Прямоугольник 49"/>
          <p:cNvSpPr/>
          <p:nvPr/>
        </p:nvSpPr>
        <p:spPr>
          <a:xfrm>
            <a:off x="899896" y="2970669"/>
            <a:ext cx="2052293" cy="307777"/>
          </a:xfrm>
          <a:prstGeom prst="rect">
            <a:avLst/>
          </a:prstGeom>
        </p:spPr>
        <p:txBody>
          <a:bodyPr wrap="none">
            <a:spAutoFit/>
          </a:bodyPr>
          <a:lstStyle/>
          <a:p>
            <a:pPr marL="285750" indent="-285750">
              <a:buFont typeface="Wingdings" pitchFamily="2" charset="2"/>
              <a:buChar char="ü"/>
            </a:pPr>
            <a:r>
              <a:rPr lang="ru-RU" sz="1400" b="1" dirty="0" smtClean="0"/>
              <a:t>Дистрибутивность</a:t>
            </a:r>
            <a:r>
              <a:rPr lang="en-US" sz="1400" b="1" dirty="0"/>
              <a:t>:</a:t>
            </a:r>
            <a:endParaRPr lang="ru-RU" sz="1400" b="1" dirty="0"/>
          </a:p>
        </p:txBody>
      </p:sp>
      <p:sp>
        <p:nvSpPr>
          <p:cNvPr id="51"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3"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6"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8" name="Rectangle 5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0" name="Rectangle 5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7" name="Rectangle 6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0" name="Rectangle 6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2" name="Rectangle 6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5" name="Rectangle 6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7" name="Rectangle 6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9" name="Rectangle 7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3" name="Rectangle 7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5" name="Rectangle 7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9" name="Rectangle 9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1" name="Rectangle 9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3" name="Rectangle 9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5" name="Rectangle 9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cxnSp>
        <p:nvCxnSpPr>
          <p:cNvPr id="62" name="Прямая соединительная линия 61"/>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2" name="TextBox 1"/>
              <p:cNvSpPr txBox="1"/>
              <p:nvPr/>
            </p:nvSpPr>
            <p:spPr>
              <a:xfrm>
                <a:off x="2724137" y="1401434"/>
                <a:ext cx="278396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ru-RU"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𝑏</m:t>
                          </m:r>
                        </m:e>
                      </m:d>
                      <m:r>
                        <a:rPr lang="en-US" b="0" i="1" smtClean="0">
                          <a:latin typeface="Cambria Math"/>
                        </a:rPr>
                        <m:t>+</m:t>
                      </m:r>
                      <m:r>
                        <a:rPr lang="en-US" b="0" i="1" smtClean="0">
                          <a:latin typeface="Cambria Math"/>
                        </a:rPr>
                        <m:t>𝑐</m:t>
                      </m:r>
                      <m:r>
                        <a:rPr lang="en-US" b="0" i="1" smtClean="0">
                          <a:latin typeface="Cambria Math"/>
                        </a:rPr>
                        <m:t>=</m:t>
                      </m:r>
                      <m:r>
                        <a:rPr lang="en-US" b="0" i="1" smtClean="0">
                          <a:latin typeface="Cambria Math"/>
                        </a:rPr>
                        <m:t>𝑎</m:t>
                      </m:r>
                      <m:r>
                        <a:rPr lang="en-US" b="0" i="1" smtClean="0">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𝑐</m:t>
                          </m:r>
                        </m:e>
                      </m:d>
                    </m:oMath>
                  </m:oMathPara>
                </a14:m>
                <a:endParaRPr lang="ru-RU" dirty="0"/>
              </a:p>
            </p:txBody>
          </p:sp>
        </mc:Choice>
        <mc:Fallback xmlns="">
          <p:sp>
            <p:nvSpPr>
              <p:cNvPr id="2" name="TextBox 1"/>
              <p:cNvSpPr txBox="1">
                <a:spLocks noRot="1" noChangeAspect="1" noMove="1" noResize="1" noEditPoints="1" noAdjustHandles="1" noChangeArrowheads="1" noChangeShapeType="1" noTextEdit="1"/>
              </p:cNvSpPr>
              <p:nvPr/>
            </p:nvSpPr>
            <p:spPr>
              <a:xfrm>
                <a:off x="2724137" y="1401434"/>
                <a:ext cx="2783967" cy="369332"/>
              </a:xfrm>
              <a:prstGeom prst="rect">
                <a:avLst/>
              </a:prstGeom>
              <a:blipFill rotWithShape="1">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4" name="TextBox 63"/>
              <p:cNvSpPr txBox="1"/>
              <p:nvPr/>
            </p:nvSpPr>
            <p:spPr>
              <a:xfrm>
                <a:off x="2724137" y="1691516"/>
                <a:ext cx="232230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ru-RU" i="1" smtClean="0">
                              <a:latin typeface="Cambria Math"/>
                            </a:rPr>
                          </m:ctrlPr>
                        </m:dPr>
                        <m:e>
                          <m:r>
                            <a:rPr lang="en-US" b="0" i="1" smtClean="0">
                              <a:latin typeface="Cambria Math"/>
                            </a:rPr>
                            <m:t>𝑎</m:t>
                          </m:r>
                          <m:r>
                            <a:rPr lang="en-US" b="0" i="1" smtClean="0">
                              <a:latin typeface="Cambria Math"/>
                              <a:ea typeface="Cambria Math"/>
                            </a:rPr>
                            <m:t>∙</m:t>
                          </m:r>
                          <m:r>
                            <a:rPr lang="en-US" b="0" i="1" smtClean="0">
                              <a:latin typeface="Cambria Math"/>
                            </a:rPr>
                            <m:t>𝑏</m:t>
                          </m:r>
                        </m:e>
                      </m:d>
                      <m:r>
                        <a:rPr lang="en-US" b="0" i="1" smtClean="0">
                          <a:latin typeface="Cambria Math"/>
                          <a:ea typeface="Cambria Math"/>
                        </a:rPr>
                        <m:t>∙</m:t>
                      </m:r>
                      <m:r>
                        <a:rPr lang="en-US" b="0" i="1" smtClean="0">
                          <a:latin typeface="Cambria Math"/>
                        </a:rPr>
                        <m:t>𝑐</m:t>
                      </m:r>
                      <m:r>
                        <a:rPr lang="en-US" b="0" i="1" smtClean="0">
                          <a:latin typeface="Cambria Math"/>
                        </a:rPr>
                        <m:t>=</m:t>
                      </m:r>
                      <m:r>
                        <a:rPr lang="en-US" b="0" i="1" smtClean="0">
                          <a:latin typeface="Cambria Math"/>
                        </a:rPr>
                        <m:t>𝑎</m:t>
                      </m:r>
                      <m:r>
                        <a:rPr lang="en-US" b="0" i="1" smtClean="0">
                          <a:latin typeface="Cambria Math"/>
                          <a:ea typeface="Cambria Math"/>
                        </a:rPr>
                        <m:t>∙</m:t>
                      </m:r>
                      <m:d>
                        <m:dPr>
                          <m:ctrlPr>
                            <a:rPr lang="en-US" b="0" i="1" smtClean="0">
                              <a:latin typeface="Cambria Math"/>
                            </a:rPr>
                          </m:ctrlPr>
                        </m:dPr>
                        <m:e>
                          <m:r>
                            <a:rPr lang="en-US" b="0" i="1" smtClean="0">
                              <a:latin typeface="Cambria Math"/>
                            </a:rPr>
                            <m:t>𝑏</m:t>
                          </m:r>
                          <m:r>
                            <a:rPr lang="en-US" b="0" i="1" smtClean="0">
                              <a:latin typeface="Cambria Math"/>
                              <a:ea typeface="Cambria Math"/>
                            </a:rPr>
                            <m:t>∙</m:t>
                          </m:r>
                          <m:r>
                            <a:rPr lang="en-US" b="0" i="1" smtClean="0">
                              <a:latin typeface="Cambria Math"/>
                            </a:rPr>
                            <m:t>𝑐</m:t>
                          </m:r>
                        </m:e>
                      </m:d>
                    </m:oMath>
                  </m:oMathPara>
                </a14:m>
                <a:endParaRPr lang="ru-RU" dirty="0"/>
              </a:p>
            </p:txBody>
          </p:sp>
        </mc:Choice>
        <mc:Fallback xmlns="">
          <p:sp>
            <p:nvSpPr>
              <p:cNvPr id="64" name="TextBox 63"/>
              <p:cNvSpPr txBox="1">
                <a:spLocks noRot="1" noChangeAspect="1" noMove="1" noResize="1" noEditPoints="1" noAdjustHandles="1" noChangeArrowheads="1" noChangeShapeType="1" noTextEdit="1"/>
              </p:cNvSpPr>
              <p:nvPr/>
            </p:nvSpPr>
            <p:spPr>
              <a:xfrm>
                <a:off x="2724137" y="1691516"/>
                <a:ext cx="2322302" cy="369332"/>
              </a:xfrm>
              <a:prstGeom prst="rect">
                <a:avLst/>
              </a:prstGeom>
              <a:blipFill rotWithShape="1">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2804847" y="2212772"/>
                <a:ext cx="162313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rPr>
                        <m:t>𝑎</m:t>
                      </m:r>
                      <m:r>
                        <a:rPr lang="en-US" i="1" smtClean="0">
                          <a:latin typeface="Cambria Math"/>
                        </a:rPr>
                        <m:t>+</m:t>
                      </m:r>
                      <m:r>
                        <a:rPr lang="en-US" i="1" smtClean="0">
                          <a:latin typeface="Cambria Math"/>
                        </a:rPr>
                        <m:t>𝑏</m:t>
                      </m:r>
                      <m:r>
                        <a:rPr lang="en-US" b="0" i="1" smtClean="0">
                          <a:latin typeface="Cambria Math"/>
                        </a:rPr>
                        <m:t>=</m:t>
                      </m:r>
                      <m:r>
                        <a:rPr lang="en-US" b="0" i="1" smtClean="0">
                          <a:latin typeface="Cambria Math"/>
                        </a:rPr>
                        <m:t>𝑏</m:t>
                      </m:r>
                      <m:r>
                        <a:rPr lang="en-US" i="1">
                          <a:latin typeface="Cambria Math"/>
                        </a:rPr>
                        <m:t>+</m:t>
                      </m:r>
                      <m:r>
                        <a:rPr lang="en-US" b="0" i="1" smtClean="0">
                          <a:latin typeface="Cambria Math"/>
                        </a:rPr>
                        <m:t>𝑎</m:t>
                      </m:r>
                    </m:oMath>
                  </m:oMathPara>
                </a14:m>
                <a:endParaRPr lang="ru-RU" dirty="0"/>
              </a:p>
            </p:txBody>
          </p:sp>
        </mc:Choice>
        <mc:Fallback xmlns="">
          <p:sp>
            <p:nvSpPr>
              <p:cNvPr id="65" name="TextBox 64"/>
              <p:cNvSpPr txBox="1">
                <a:spLocks noRot="1" noChangeAspect="1" noMove="1" noResize="1" noEditPoints="1" noAdjustHandles="1" noChangeArrowheads="1" noChangeShapeType="1" noTextEdit="1"/>
              </p:cNvSpPr>
              <p:nvPr/>
            </p:nvSpPr>
            <p:spPr>
              <a:xfrm>
                <a:off x="2804847" y="2212772"/>
                <a:ext cx="1623137" cy="369332"/>
              </a:xfrm>
              <a:prstGeom prst="rect">
                <a:avLst/>
              </a:prstGeom>
              <a:blipFill rotWithShape="1">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2825013" y="2555612"/>
                <a:ext cx="13923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rPr>
                        <m:t>𝑎</m:t>
                      </m:r>
                      <m:r>
                        <a:rPr lang="en-US" i="1" smtClean="0">
                          <a:latin typeface="Cambria Math"/>
                          <a:ea typeface="Cambria Math"/>
                        </a:rPr>
                        <m:t>∙</m:t>
                      </m:r>
                      <m:r>
                        <a:rPr lang="en-US" i="1" smtClean="0">
                          <a:latin typeface="Cambria Math"/>
                        </a:rPr>
                        <m:t>𝑏</m:t>
                      </m:r>
                      <m:r>
                        <a:rPr lang="en-US" b="0" i="1" smtClean="0">
                          <a:latin typeface="Cambria Math"/>
                        </a:rPr>
                        <m:t>=</m:t>
                      </m:r>
                      <m:r>
                        <a:rPr lang="en-US" b="0" i="1" smtClean="0">
                          <a:latin typeface="Cambria Math"/>
                        </a:rPr>
                        <m:t>𝑏</m:t>
                      </m:r>
                      <m:r>
                        <a:rPr lang="en-US" i="1">
                          <a:latin typeface="Cambria Math"/>
                          <a:ea typeface="Cambria Math"/>
                        </a:rPr>
                        <m:t>∙</m:t>
                      </m:r>
                      <m:r>
                        <a:rPr lang="en-US" b="0" i="1" smtClean="0">
                          <a:latin typeface="Cambria Math"/>
                        </a:rPr>
                        <m:t>𝑎</m:t>
                      </m:r>
                    </m:oMath>
                  </m:oMathPara>
                </a14:m>
                <a:endParaRPr lang="ru-RU" dirty="0"/>
              </a:p>
            </p:txBody>
          </p:sp>
        </mc:Choice>
        <mc:Fallback xmlns="">
          <p:sp>
            <p:nvSpPr>
              <p:cNvPr id="66" name="TextBox 65"/>
              <p:cNvSpPr txBox="1">
                <a:spLocks noRot="1" noChangeAspect="1" noMove="1" noResize="1" noEditPoints="1" noAdjustHandles="1" noChangeArrowheads="1" noChangeShapeType="1" noTextEdit="1"/>
              </p:cNvSpPr>
              <p:nvPr/>
            </p:nvSpPr>
            <p:spPr>
              <a:xfrm>
                <a:off x="2825013" y="2555612"/>
                <a:ext cx="1392304" cy="369332"/>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7" name="TextBox 96"/>
              <p:cNvSpPr txBox="1"/>
              <p:nvPr/>
            </p:nvSpPr>
            <p:spPr>
              <a:xfrm>
                <a:off x="2843808" y="3035073"/>
                <a:ext cx="265572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ea typeface="Cambria Math"/>
                        </a:rPr>
                        <m:t>∙</m:t>
                      </m:r>
                      <m:d>
                        <m:dPr>
                          <m:ctrlPr>
                            <a:rPr lang="ru-RU"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𝑐</m:t>
                          </m:r>
                        </m:e>
                      </m:d>
                      <m:r>
                        <a:rPr lang="en-US" b="0" i="1" smtClean="0">
                          <a:latin typeface="Cambria Math"/>
                        </a:rPr>
                        <m:t>=</m:t>
                      </m:r>
                      <m:r>
                        <a:rPr lang="en-US" b="0" i="1" smtClean="0">
                          <a:latin typeface="Cambria Math"/>
                        </a:rPr>
                        <m:t>𝑎</m:t>
                      </m:r>
                      <m:r>
                        <a:rPr lang="en-US" i="1">
                          <a:latin typeface="Cambria Math"/>
                          <a:ea typeface="Cambria Math"/>
                        </a:rPr>
                        <m:t>∙</m:t>
                      </m:r>
                      <m:r>
                        <a:rPr lang="en-US" b="0" i="1" smtClean="0">
                          <a:latin typeface="Cambria Math"/>
                          <a:ea typeface="Cambria Math"/>
                        </a:rPr>
                        <m:t>𝑏</m:t>
                      </m:r>
                      <m:r>
                        <a:rPr lang="en-US" b="0" i="1" smtClean="0">
                          <a:latin typeface="Cambria Math"/>
                        </a:rPr>
                        <m:t>+</m:t>
                      </m:r>
                      <m:r>
                        <a:rPr lang="en-US" b="0" i="1" smtClean="0">
                          <a:latin typeface="Cambria Math"/>
                        </a:rPr>
                        <m:t>𝑎</m:t>
                      </m:r>
                      <m:r>
                        <a:rPr lang="en-US" i="1">
                          <a:latin typeface="Cambria Math"/>
                          <a:ea typeface="Cambria Math"/>
                        </a:rPr>
                        <m:t>∙</m:t>
                      </m:r>
                      <m:r>
                        <a:rPr lang="en-US" b="0" i="1" smtClean="0">
                          <a:latin typeface="Cambria Math"/>
                          <a:ea typeface="Cambria Math"/>
                        </a:rPr>
                        <m:t>𝑐</m:t>
                      </m:r>
                    </m:oMath>
                  </m:oMathPara>
                </a14:m>
                <a:endParaRPr lang="ru-RU" dirty="0"/>
              </a:p>
            </p:txBody>
          </p:sp>
        </mc:Choice>
        <mc:Fallback xmlns="">
          <p:sp>
            <p:nvSpPr>
              <p:cNvPr id="97" name="TextBox 96"/>
              <p:cNvSpPr txBox="1">
                <a:spLocks noRot="1" noChangeAspect="1" noMove="1" noResize="1" noEditPoints="1" noAdjustHandles="1" noChangeArrowheads="1" noChangeShapeType="1" noTextEdit="1"/>
              </p:cNvSpPr>
              <p:nvPr/>
            </p:nvSpPr>
            <p:spPr>
              <a:xfrm>
                <a:off x="2843808" y="3035073"/>
                <a:ext cx="2655727" cy="369332"/>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8" name="TextBox 97"/>
              <p:cNvSpPr txBox="1"/>
              <p:nvPr/>
            </p:nvSpPr>
            <p:spPr>
              <a:xfrm>
                <a:off x="2867621" y="4149080"/>
                <a:ext cx="1560363" cy="4074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b="0" i="1" smtClean="0">
                              <a:latin typeface="Cambria Math"/>
                            </a:rPr>
                          </m:ctrlPr>
                        </m:barPr>
                        <m:e>
                          <m:r>
                            <a:rPr lang="en-US" i="1">
                              <a:latin typeface="Cambria Math"/>
                            </a:rPr>
                            <m:t>𝑎</m:t>
                          </m:r>
                          <m:r>
                            <a:rPr lang="en-US" b="0" i="1" smtClean="0">
                              <a:latin typeface="Cambria Math"/>
                              <a:ea typeface="Cambria Math"/>
                            </a:rPr>
                            <m:t>+</m:t>
                          </m:r>
                          <m:r>
                            <a:rPr lang="en-US" i="1">
                              <a:latin typeface="Cambria Math"/>
                              <a:ea typeface="Cambria Math"/>
                            </a:rPr>
                            <m:t>𝑏</m:t>
                          </m:r>
                          <m:r>
                            <m:rPr>
                              <m:nor/>
                            </m:rPr>
                            <a:rPr lang="ru-RU" dirty="0"/>
                            <m:t> </m:t>
                          </m:r>
                        </m:e>
                      </m:bar>
                      <m:r>
                        <a:rPr lang="en-US" b="0" i="1" smtClean="0">
                          <a:latin typeface="Cambria Math"/>
                        </a:rPr>
                        <m:t>=</m:t>
                      </m:r>
                      <m:bar>
                        <m:barPr>
                          <m:pos m:val="top"/>
                          <m:ctrlPr>
                            <a:rPr lang="en-US" b="0" i="1" smtClean="0">
                              <a:latin typeface="Cambria Math"/>
                            </a:rPr>
                          </m:ctrlPr>
                        </m:barPr>
                        <m:e>
                          <m:r>
                            <a:rPr lang="en-US" b="0" i="1" smtClean="0">
                              <a:latin typeface="Cambria Math"/>
                            </a:rPr>
                            <m:t>𝑎</m:t>
                          </m:r>
                        </m:e>
                      </m:bar>
                      <m:r>
                        <a:rPr lang="en-US" b="0" i="1" smtClean="0">
                          <a:latin typeface="Cambria Math"/>
                          <a:ea typeface="Cambria Math"/>
                        </a:rPr>
                        <m:t>∙</m:t>
                      </m:r>
                      <m:bar>
                        <m:barPr>
                          <m:pos m:val="top"/>
                          <m:ctrlPr>
                            <a:rPr lang="en-US" b="0" i="1" smtClean="0">
                              <a:latin typeface="Cambria Math"/>
                              <a:ea typeface="Cambria Math"/>
                            </a:rPr>
                          </m:ctrlPr>
                        </m:barPr>
                        <m:e>
                          <m:r>
                            <a:rPr lang="en-US" b="0" i="1" smtClean="0">
                              <a:latin typeface="Cambria Math"/>
                              <a:ea typeface="Cambria Math"/>
                            </a:rPr>
                            <m:t>𝑏</m:t>
                          </m:r>
                        </m:e>
                      </m:bar>
                    </m:oMath>
                  </m:oMathPara>
                </a14:m>
                <a:endParaRPr lang="ru-RU" dirty="0"/>
              </a:p>
            </p:txBody>
          </p:sp>
        </mc:Choice>
        <mc:Fallback xmlns="">
          <p:sp>
            <p:nvSpPr>
              <p:cNvPr id="98" name="TextBox 97"/>
              <p:cNvSpPr txBox="1">
                <a:spLocks noRot="1" noChangeAspect="1" noMove="1" noResize="1" noEditPoints="1" noAdjustHandles="1" noChangeArrowheads="1" noChangeShapeType="1" noTextEdit="1"/>
              </p:cNvSpPr>
              <p:nvPr/>
            </p:nvSpPr>
            <p:spPr>
              <a:xfrm>
                <a:off x="2867621" y="4149080"/>
                <a:ext cx="1560363" cy="407484"/>
              </a:xfrm>
              <a:prstGeom prst="rect">
                <a:avLst/>
              </a:prstGeom>
              <a:blipFill rotWithShape="1">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2848346" y="4509120"/>
                <a:ext cx="1560364" cy="4074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b="0" i="1" smtClean="0">
                              <a:latin typeface="Cambria Math"/>
                            </a:rPr>
                          </m:ctrlPr>
                        </m:barPr>
                        <m:e>
                          <m:r>
                            <a:rPr lang="en-US" i="1">
                              <a:latin typeface="Cambria Math"/>
                            </a:rPr>
                            <m:t>𝑎</m:t>
                          </m:r>
                          <m:r>
                            <a:rPr lang="en-US" b="0" i="1" smtClean="0">
                              <a:latin typeface="Cambria Math"/>
                              <a:ea typeface="Cambria Math"/>
                            </a:rPr>
                            <m:t>∙</m:t>
                          </m:r>
                          <m:r>
                            <a:rPr lang="en-US" i="1">
                              <a:latin typeface="Cambria Math"/>
                              <a:ea typeface="Cambria Math"/>
                            </a:rPr>
                            <m:t>𝑏</m:t>
                          </m:r>
                          <m:r>
                            <m:rPr>
                              <m:nor/>
                            </m:rPr>
                            <a:rPr lang="ru-RU" dirty="0"/>
                            <m:t> </m:t>
                          </m:r>
                        </m:e>
                      </m:bar>
                      <m:r>
                        <a:rPr lang="en-US" b="0" i="1" smtClean="0">
                          <a:latin typeface="Cambria Math"/>
                        </a:rPr>
                        <m:t>=</m:t>
                      </m:r>
                      <m:bar>
                        <m:barPr>
                          <m:pos m:val="top"/>
                          <m:ctrlPr>
                            <a:rPr lang="en-US" b="0" i="1" smtClean="0">
                              <a:latin typeface="Cambria Math"/>
                            </a:rPr>
                          </m:ctrlPr>
                        </m:barPr>
                        <m:e>
                          <m:r>
                            <a:rPr lang="en-US" b="0" i="1" smtClean="0">
                              <a:latin typeface="Cambria Math"/>
                            </a:rPr>
                            <m:t>𝑎</m:t>
                          </m:r>
                        </m:e>
                      </m:bar>
                      <m:r>
                        <a:rPr lang="en-US" b="0" i="1" smtClean="0">
                          <a:latin typeface="Cambria Math"/>
                          <a:ea typeface="Cambria Math"/>
                        </a:rPr>
                        <m:t>+</m:t>
                      </m:r>
                      <m:bar>
                        <m:barPr>
                          <m:pos m:val="top"/>
                          <m:ctrlPr>
                            <a:rPr lang="en-US" b="0" i="1" smtClean="0">
                              <a:latin typeface="Cambria Math"/>
                              <a:ea typeface="Cambria Math"/>
                            </a:rPr>
                          </m:ctrlPr>
                        </m:barPr>
                        <m:e>
                          <m:r>
                            <a:rPr lang="en-US" b="0" i="1" smtClean="0">
                              <a:latin typeface="Cambria Math"/>
                              <a:ea typeface="Cambria Math"/>
                            </a:rPr>
                            <m:t>𝑏</m:t>
                          </m:r>
                        </m:e>
                      </m:bar>
                    </m:oMath>
                  </m:oMathPara>
                </a14:m>
                <a:endParaRPr lang="ru-RU" dirty="0"/>
              </a:p>
            </p:txBody>
          </p:sp>
        </mc:Choice>
        <mc:Fallback xmlns="">
          <p:sp>
            <p:nvSpPr>
              <p:cNvPr id="99" name="TextBox 98"/>
              <p:cNvSpPr txBox="1">
                <a:spLocks noRot="1" noChangeAspect="1" noMove="1" noResize="1" noEditPoints="1" noAdjustHandles="1" noChangeArrowheads="1" noChangeShapeType="1" noTextEdit="1"/>
              </p:cNvSpPr>
              <p:nvPr/>
            </p:nvSpPr>
            <p:spPr>
              <a:xfrm>
                <a:off x="2848346" y="4509120"/>
                <a:ext cx="1560364" cy="407484"/>
              </a:xfrm>
              <a:prstGeom prst="rect">
                <a:avLst/>
              </a:prstGeom>
              <a:blipFill rotWithShape="1">
                <a:blip r:embed="rId8"/>
                <a:stretch>
                  <a:fillRect/>
                </a:stretch>
              </a:blipFill>
            </p:spPr>
            <p:txBody>
              <a:bodyPr/>
              <a:lstStyle/>
              <a:p>
                <a:r>
                  <a:rPr lang="ru-RU">
                    <a:noFill/>
                  </a:rPr>
                  <a:t> </a:t>
                </a:r>
              </a:p>
            </p:txBody>
          </p:sp>
        </mc:Fallback>
      </mc:AlternateContent>
      <p:sp>
        <p:nvSpPr>
          <p:cNvPr id="38" name="Прямоугольник 37"/>
          <p:cNvSpPr/>
          <p:nvPr/>
        </p:nvSpPr>
        <p:spPr>
          <a:xfrm>
            <a:off x="934226" y="4069118"/>
            <a:ext cx="1471108" cy="307777"/>
          </a:xfrm>
          <a:prstGeom prst="rect">
            <a:avLst/>
          </a:prstGeom>
        </p:spPr>
        <p:txBody>
          <a:bodyPr wrap="none">
            <a:spAutoFit/>
          </a:bodyPr>
          <a:lstStyle/>
          <a:p>
            <a:pPr marL="285750" indent="-285750">
              <a:buFont typeface="Wingdings" pitchFamily="2" charset="2"/>
              <a:buChar char="ü"/>
            </a:pPr>
            <a:r>
              <a:rPr lang="ru-RU" sz="1400" b="1" dirty="0" smtClean="0"/>
              <a:t>де Моргана</a:t>
            </a:r>
            <a:r>
              <a:rPr lang="en-US" sz="1400" b="1" dirty="0"/>
              <a:t>:</a:t>
            </a:r>
            <a:endParaRPr lang="ru-RU" sz="1400" b="1" dirty="0"/>
          </a:p>
        </p:txBody>
      </p:sp>
      <mc:AlternateContent xmlns:mc="http://schemas.openxmlformats.org/markup-compatibility/2006" xmlns:a14="http://schemas.microsoft.com/office/drawing/2010/main">
        <mc:Choice Requires="a14">
          <p:sp>
            <p:nvSpPr>
              <p:cNvPr id="42" name="TextBox 41"/>
              <p:cNvSpPr txBox="1"/>
              <p:nvPr/>
            </p:nvSpPr>
            <p:spPr>
              <a:xfrm>
                <a:off x="2843808" y="3400677"/>
                <a:ext cx="296273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ru-RU" b="0" i="1" smtClean="0">
                          <a:latin typeface="Cambria Math"/>
                        </a:rPr>
                        <m:t>+</m:t>
                      </m:r>
                      <m:r>
                        <a:rPr lang="en-US" b="0" i="1" smtClean="0">
                          <a:latin typeface="Cambria Math"/>
                        </a:rPr>
                        <m:t>𝑏</m:t>
                      </m:r>
                      <m:r>
                        <a:rPr lang="en-US" b="0" i="1" smtClean="0">
                          <a:latin typeface="Cambria Math"/>
                          <a:ea typeface="Cambria Math"/>
                        </a:rPr>
                        <m:t>∙</m:t>
                      </m:r>
                      <m:r>
                        <a:rPr lang="en-US" b="0" i="1" smtClean="0">
                          <a:latin typeface="Cambria Math"/>
                          <a:ea typeface="Cambria Math"/>
                        </a:rPr>
                        <m:t>𝑐</m:t>
                      </m:r>
                      <m:r>
                        <a:rPr lang="en-US" b="0" i="1" smtClean="0">
                          <a:latin typeface="Cambria Math"/>
                        </a:rPr>
                        <m:t>=</m:t>
                      </m:r>
                      <m:d>
                        <m:dPr>
                          <m:ctrlPr>
                            <a:rPr lang="en-US" b="0" i="1" smtClean="0">
                              <a:latin typeface="Cambria Math"/>
                            </a:rPr>
                          </m:ctrlPr>
                        </m:dPr>
                        <m:e>
                          <m:r>
                            <a:rPr lang="en-US" i="1">
                              <a:latin typeface="Cambria Math"/>
                            </a:rPr>
                            <m:t>𝑎</m:t>
                          </m:r>
                          <m:r>
                            <a:rPr lang="en-US" i="1">
                              <a:latin typeface="Cambria Math"/>
                              <a:ea typeface="Cambria Math"/>
                            </a:rPr>
                            <m:t>+</m:t>
                          </m:r>
                          <m:r>
                            <a:rPr lang="en-US" i="1">
                              <a:latin typeface="Cambria Math"/>
                              <a:ea typeface="Cambria Math"/>
                            </a:rPr>
                            <m:t>𝑏</m:t>
                          </m:r>
                        </m:e>
                      </m:d>
                      <m:r>
                        <a:rPr lang="en-US" i="1">
                          <a:latin typeface="Cambria Math"/>
                          <a:ea typeface="Cambria Math"/>
                        </a:rPr>
                        <m:t>∙</m:t>
                      </m:r>
                      <m:d>
                        <m:dPr>
                          <m:ctrlPr>
                            <a:rPr lang="en-US" i="1" smtClean="0">
                              <a:latin typeface="Cambria Math"/>
                              <a:ea typeface="Cambria Math"/>
                            </a:rPr>
                          </m:ctrlPr>
                        </m:dPr>
                        <m:e>
                          <m:r>
                            <a:rPr lang="en-US" i="1">
                              <a:latin typeface="Cambria Math"/>
                            </a:rPr>
                            <m:t>𝑎</m:t>
                          </m:r>
                          <m:r>
                            <a:rPr lang="en-US" i="1">
                              <a:latin typeface="Cambria Math"/>
                              <a:ea typeface="Cambria Math"/>
                            </a:rPr>
                            <m:t>+</m:t>
                          </m:r>
                          <m:r>
                            <a:rPr lang="en-US" i="1">
                              <a:latin typeface="Cambria Math"/>
                              <a:ea typeface="Cambria Math"/>
                            </a:rPr>
                            <m:t>𝑐</m:t>
                          </m:r>
                        </m:e>
                      </m:d>
                    </m:oMath>
                  </m:oMathPara>
                </a14:m>
                <a:endParaRPr lang="ru-RU" dirty="0"/>
              </a:p>
            </p:txBody>
          </p:sp>
        </mc:Choice>
        <mc:Fallback xmlns="">
          <p:sp>
            <p:nvSpPr>
              <p:cNvPr id="42" name="TextBox 41"/>
              <p:cNvSpPr txBox="1">
                <a:spLocks noRot="1" noChangeAspect="1" noMove="1" noResize="1" noEditPoints="1" noAdjustHandles="1" noChangeArrowheads="1" noChangeShapeType="1" noTextEdit="1"/>
              </p:cNvSpPr>
              <p:nvPr/>
            </p:nvSpPr>
            <p:spPr>
              <a:xfrm>
                <a:off x="2843808" y="3400677"/>
                <a:ext cx="2962734" cy="369332"/>
              </a:xfrm>
              <a:prstGeom prst="rect">
                <a:avLst/>
              </a:prstGeom>
              <a:blipFill rotWithShape="1">
                <a:blip r:embed="rId9"/>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2843808" y="3707740"/>
                <a:ext cx="276793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i="1">
                          <a:latin typeface="Cambria Math"/>
                          <a:ea typeface="Cambria Math"/>
                        </a:rPr>
                        <m:t>∙</m:t>
                      </m:r>
                      <m:d>
                        <m:dPr>
                          <m:ctrlPr>
                            <a:rPr lang="en-US" i="1" smtClean="0">
                              <a:latin typeface="Cambria Math"/>
                              <a:ea typeface="Cambria Math"/>
                            </a:rPr>
                          </m:ctrlPr>
                        </m:dPr>
                        <m:e>
                          <m:r>
                            <a:rPr lang="en-US" b="0" i="1" smtClean="0">
                              <a:latin typeface="Cambria Math"/>
                              <a:ea typeface="Cambria Math"/>
                            </a:rPr>
                            <m:t>𝑏</m:t>
                          </m:r>
                          <m:r>
                            <a:rPr lang="en-US" b="0" i="1" smtClean="0">
                              <a:latin typeface="Cambria Math"/>
                              <a:ea typeface="Cambria Math"/>
                            </a:rPr>
                            <m:t>⊕</m:t>
                          </m:r>
                          <m:r>
                            <a:rPr lang="en-US" b="0" i="1" smtClean="0">
                              <a:latin typeface="Cambria Math"/>
                              <a:ea typeface="Cambria Math"/>
                            </a:rPr>
                            <m:t>𝑐</m:t>
                          </m:r>
                        </m:e>
                      </m:d>
                      <m:r>
                        <a:rPr lang="en-US" b="0" i="1" smtClean="0">
                          <a:latin typeface="Cambria Math"/>
                        </a:rPr>
                        <m:t>=</m:t>
                      </m:r>
                      <m:r>
                        <a:rPr lang="en-US" i="1">
                          <a:latin typeface="Cambria Math"/>
                        </a:rPr>
                        <m:t>𝑎</m:t>
                      </m:r>
                      <m:r>
                        <a:rPr lang="en-US" i="1">
                          <a:latin typeface="Cambria Math"/>
                          <a:ea typeface="Cambria Math"/>
                        </a:rPr>
                        <m:t>∙</m:t>
                      </m:r>
                      <m:r>
                        <a:rPr lang="en-US" i="1">
                          <a:latin typeface="Cambria Math"/>
                          <a:ea typeface="Cambria Math"/>
                        </a:rPr>
                        <m:t>𝑏</m:t>
                      </m:r>
                      <m:r>
                        <a:rPr lang="en-US" i="1">
                          <a:latin typeface="Cambria Math"/>
                          <a:ea typeface="Cambria Math"/>
                        </a:rPr>
                        <m:t>⊕</m:t>
                      </m:r>
                      <m:r>
                        <a:rPr lang="en-US" i="1">
                          <a:latin typeface="Cambria Math"/>
                        </a:rPr>
                        <m:t>𝑎</m:t>
                      </m:r>
                      <m:r>
                        <a:rPr lang="en-US" i="1">
                          <a:latin typeface="Cambria Math"/>
                          <a:ea typeface="Cambria Math"/>
                        </a:rPr>
                        <m:t>∙</m:t>
                      </m:r>
                      <m:r>
                        <a:rPr lang="en-US" b="0" i="1" smtClean="0">
                          <a:latin typeface="Cambria Math"/>
                          <a:ea typeface="Cambria Math"/>
                        </a:rPr>
                        <m:t>𝑐</m:t>
                      </m:r>
                    </m:oMath>
                  </m:oMathPara>
                </a14:m>
                <a:endParaRPr lang="ru-RU" dirty="0"/>
              </a:p>
            </p:txBody>
          </p:sp>
        </mc:Choice>
        <mc:Fallback xmlns="">
          <p:sp>
            <p:nvSpPr>
              <p:cNvPr id="44" name="TextBox 43"/>
              <p:cNvSpPr txBox="1">
                <a:spLocks noRot="1" noChangeAspect="1" noMove="1" noResize="1" noEditPoints="1" noAdjustHandles="1" noChangeArrowheads="1" noChangeShapeType="1" noTextEdit="1"/>
              </p:cNvSpPr>
              <p:nvPr/>
            </p:nvSpPr>
            <p:spPr>
              <a:xfrm>
                <a:off x="2843808" y="3707740"/>
                <a:ext cx="2767937" cy="369332"/>
              </a:xfrm>
              <a:prstGeom prst="rect">
                <a:avLst/>
              </a:prstGeom>
              <a:blipFill rotWithShape="1">
                <a:blip r:embed="rId10"/>
                <a:stretch>
                  <a:fillRect b="-6557"/>
                </a:stretch>
              </a:blipFill>
            </p:spPr>
            <p:txBody>
              <a:bodyPr/>
              <a:lstStyle/>
              <a:p>
                <a:r>
                  <a:rPr lang="ru-RU">
                    <a:noFill/>
                  </a:rPr>
                  <a:t> </a:t>
                </a:r>
              </a:p>
            </p:txBody>
          </p:sp>
        </mc:Fallback>
      </mc:AlternateContent>
      <p:sp>
        <p:nvSpPr>
          <p:cNvPr id="4" name="Прямоугольник 3"/>
          <p:cNvSpPr/>
          <p:nvPr/>
        </p:nvSpPr>
        <p:spPr>
          <a:xfrm>
            <a:off x="885872" y="4918482"/>
            <a:ext cx="2237857" cy="307777"/>
          </a:xfrm>
          <a:prstGeom prst="rect">
            <a:avLst/>
          </a:prstGeom>
        </p:spPr>
        <p:txBody>
          <a:bodyPr wrap="none">
            <a:spAutoFit/>
          </a:bodyPr>
          <a:lstStyle/>
          <a:p>
            <a:pPr marL="285750" indent="-285750">
              <a:buFont typeface="Wingdings" pitchFamily="2" charset="2"/>
              <a:buChar char="ü"/>
            </a:pPr>
            <a:r>
              <a:rPr lang="ru-RU" sz="1400" b="1" dirty="0" smtClean="0"/>
              <a:t>Законы </a:t>
            </a:r>
            <a:r>
              <a:rPr lang="ru-RU" sz="1400" b="1" dirty="0"/>
              <a:t>поглощения: </a:t>
            </a:r>
          </a:p>
        </p:txBody>
      </p:sp>
      <mc:AlternateContent xmlns:mc="http://schemas.openxmlformats.org/markup-compatibility/2006" xmlns:a14="http://schemas.microsoft.com/office/drawing/2010/main">
        <mc:Choice Requires="a14">
          <p:sp>
            <p:nvSpPr>
              <p:cNvPr id="47" name="TextBox 46"/>
              <p:cNvSpPr txBox="1"/>
              <p:nvPr/>
            </p:nvSpPr>
            <p:spPr>
              <a:xfrm>
                <a:off x="2843808" y="5007519"/>
                <a:ext cx="17030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ea typeface="Cambria Math"/>
                        </a:rPr>
                        <m:t>𝑎</m:t>
                      </m:r>
                      <m:r>
                        <a:rPr lang="en-US" i="1">
                          <a:latin typeface="Cambria Math"/>
                          <a:ea typeface="Cambria Math"/>
                        </a:rPr>
                        <m:t>∙</m:t>
                      </m:r>
                      <m:d>
                        <m:dPr>
                          <m:ctrlPr>
                            <a:rPr lang="ru-RU" i="1" smtClean="0">
                              <a:latin typeface="Cambria Math"/>
                            </a:rPr>
                          </m:ctrlPr>
                        </m:dPr>
                        <m:e>
                          <m:r>
                            <a:rPr lang="en-US" b="0" i="1" smtClean="0">
                              <a:latin typeface="Cambria Math"/>
                            </a:rPr>
                            <m:t>𝑎</m:t>
                          </m:r>
                          <m:r>
                            <a:rPr lang="en-US" b="0" i="1" smtClean="0">
                              <a:latin typeface="Cambria Math"/>
                              <a:ea typeface="Cambria Math"/>
                            </a:rPr>
                            <m:t>+</m:t>
                          </m:r>
                          <m:r>
                            <a:rPr lang="en-US" b="0" i="1" smtClean="0">
                              <a:latin typeface="Cambria Math"/>
                            </a:rPr>
                            <m:t>𝑏</m:t>
                          </m:r>
                        </m:e>
                      </m:d>
                      <m:r>
                        <a:rPr lang="en-US" b="0" i="1" smtClean="0">
                          <a:latin typeface="Cambria Math"/>
                        </a:rPr>
                        <m:t>=</m:t>
                      </m:r>
                      <m:r>
                        <a:rPr lang="en-US" b="0" i="1" smtClean="0">
                          <a:latin typeface="Cambria Math"/>
                        </a:rPr>
                        <m:t>𝑎</m:t>
                      </m:r>
                    </m:oMath>
                  </m:oMathPara>
                </a14:m>
                <a:endParaRPr lang="ru-RU" dirty="0"/>
              </a:p>
            </p:txBody>
          </p:sp>
        </mc:Choice>
        <mc:Fallback xmlns="">
          <p:sp>
            <p:nvSpPr>
              <p:cNvPr id="47" name="TextBox 46"/>
              <p:cNvSpPr txBox="1">
                <a:spLocks noRot="1" noChangeAspect="1" noMove="1" noResize="1" noEditPoints="1" noAdjustHandles="1" noChangeArrowheads="1" noChangeShapeType="1" noTextEdit="1"/>
              </p:cNvSpPr>
              <p:nvPr/>
            </p:nvSpPr>
            <p:spPr>
              <a:xfrm>
                <a:off x="2843808" y="5007519"/>
                <a:ext cx="1703094" cy="369332"/>
              </a:xfrm>
              <a:prstGeom prst="rect">
                <a:avLst/>
              </a:prstGeom>
              <a:blipFill rotWithShape="1">
                <a:blip r:embed="rId11"/>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843808" y="5363924"/>
                <a:ext cx="15115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ea typeface="Cambria Math"/>
                        </a:rPr>
                        <m:t>𝑎</m:t>
                      </m:r>
                      <m:r>
                        <a:rPr lang="en-US" b="0" i="1" smtClean="0">
                          <a:latin typeface="Cambria Math"/>
                          <a:ea typeface="Cambria Math"/>
                        </a:rPr>
                        <m:t>+</m:t>
                      </m:r>
                      <m:r>
                        <a:rPr lang="en-US" b="0" i="1" smtClean="0">
                          <a:latin typeface="Cambria Math"/>
                          <a:ea typeface="Cambria Math"/>
                        </a:rPr>
                        <m:t>𝑎</m:t>
                      </m:r>
                      <m:r>
                        <a:rPr lang="en-US" i="1">
                          <a:latin typeface="Cambria Math"/>
                          <a:ea typeface="Cambria Math"/>
                        </a:rPr>
                        <m:t>∙</m:t>
                      </m:r>
                      <m:r>
                        <a:rPr lang="en-US" b="0" i="1" smtClean="0">
                          <a:latin typeface="Cambria Math"/>
                          <a:ea typeface="Cambria Math"/>
                        </a:rPr>
                        <m:t>𝑏</m:t>
                      </m:r>
                      <m:r>
                        <a:rPr lang="en-US" b="0" i="1" smtClean="0">
                          <a:latin typeface="Cambria Math"/>
                        </a:rPr>
                        <m:t>=</m:t>
                      </m:r>
                      <m:r>
                        <a:rPr lang="en-US" b="0" i="1" smtClean="0">
                          <a:latin typeface="Cambria Math"/>
                        </a:rPr>
                        <m:t>𝑎</m:t>
                      </m:r>
                    </m:oMath>
                  </m:oMathPara>
                </a14:m>
                <a:endParaRPr lang="ru-RU" dirty="0"/>
              </a:p>
            </p:txBody>
          </p:sp>
        </mc:Choice>
        <mc:Fallback xmlns="">
          <p:sp>
            <p:nvSpPr>
              <p:cNvPr id="49" name="TextBox 48"/>
              <p:cNvSpPr txBox="1">
                <a:spLocks noRot="1" noChangeAspect="1" noMove="1" noResize="1" noEditPoints="1" noAdjustHandles="1" noChangeArrowheads="1" noChangeShapeType="1" noTextEdit="1"/>
              </p:cNvSpPr>
              <p:nvPr/>
            </p:nvSpPr>
            <p:spPr>
              <a:xfrm>
                <a:off x="2843808" y="5363924"/>
                <a:ext cx="1511504" cy="369332"/>
              </a:xfrm>
              <a:prstGeom prst="rect">
                <a:avLst/>
              </a:prstGeom>
              <a:blipFill rotWithShape="1">
                <a:blip r:embed="rId12"/>
                <a:stretch>
                  <a:fillRect/>
                </a:stretch>
              </a:blipFill>
            </p:spPr>
            <p:txBody>
              <a:bodyPr/>
              <a:lstStyle/>
              <a:p>
                <a:r>
                  <a:rPr lang="ru-RU">
                    <a:noFill/>
                  </a:rPr>
                  <a:t> </a:t>
                </a:r>
              </a:p>
            </p:txBody>
          </p:sp>
        </mc:Fallback>
      </mc:AlternateContent>
      <p:sp>
        <p:nvSpPr>
          <p:cNvPr id="3" name="Нижний колонтитул 2"/>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23670165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94</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p:cNvSpPr/>
          <p:nvPr/>
        </p:nvSpPr>
        <p:spPr>
          <a:xfrm>
            <a:off x="790318" y="980728"/>
            <a:ext cx="7467459"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Таблица истинности</a:t>
            </a:r>
            <a:endParaRPr lang="ru-RU" b="1" u="sng" dirty="0">
              <a:solidFill>
                <a:schemeClr val="accent1">
                  <a:lumMod val="50000"/>
                </a:schemeClr>
              </a:solidFill>
              <a:effectLst>
                <a:outerShdw blurRad="38100" dist="38100" dir="2700000" algn="tl">
                  <a:srgbClr val="000000">
                    <a:alpha val="43137"/>
                  </a:srgbClr>
                </a:outerShdw>
              </a:effectLst>
            </a:endParaRPr>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9"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1"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4"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6"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cxnSp>
        <p:nvCxnSpPr>
          <p:cNvPr id="29" name="Прямая соединительная линия 2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Прямоугольник 1"/>
          <p:cNvSpPr/>
          <p:nvPr/>
        </p:nvSpPr>
        <p:spPr>
          <a:xfrm>
            <a:off x="790318" y="1350060"/>
            <a:ext cx="7526098" cy="307777"/>
          </a:xfrm>
          <a:prstGeom prst="rect">
            <a:avLst/>
          </a:prstGeom>
        </p:spPr>
        <p:txBody>
          <a:bodyPr wrap="square">
            <a:spAutoFit/>
          </a:bodyPr>
          <a:lstStyle/>
          <a:p>
            <a:r>
              <a:rPr lang="ru-RU" sz="1400" dirty="0"/>
              <a:t>Таблица истинности </a:t>
            </a:r>
            <a:r>
              <a:rPr lang="ru-RU" sz="1400" dirty="0" smtClean="0"/>
              <a:t>– это таблица</a:t>
            </a:r>
            <a:r>
              <a:rPr lang="ru-RU" sz="1400" dirty="0"/>
              <a:t>, описывающая логическую </a:t>
            </a:r>
            <a:r>
              <a:rPr lang="ru-RU" sz="1400" dirty="0" smtClean="0"/>
              <a:t>функцию.</a:t>
            </a:r>
            <a:endParaRPr lang="ru-RU" sz="1400" dirty="0"/>
          </a:p>
        </p:txBody>
      </p:sp>
      <p:graphicFrame>
        <p:nvGraphicFramePr>
          <p:cNvPr id="4" name="Таблица 3"/>
          <p:cNvGraphicFramePr>
            <a:graphicFrameLocks noGrp="1"/>
          </p:cNvGraphicFramePr>
          <p:nvPr>
            <p:extLst>
              <p:ext uri="{D42A27DB-BD31-4B8C-83A1-F6EECF244321}">
                <p14:modId xmlns:p14="http://schemas.microsoft.com/office/powerpoint/2010/main" val="3999353499"/>
              </p:ext>
            </p:extLst>
          </p:nvPr>
        </p:nvGraphicFramePr>
        <p:xfrm>
          <a:off x="1763688" y="2008768"/>
          <a:ext cx="2088232" cy="1854200"/>
        </p:xfrm>
        <a:graphic>
          <a:graphicData uri="http://schemas.openxmlformats.org/drawingml/2006/table">
            <a:tbl>
              <a:tblPr firstRow="1" bandRow="1">
                <a:tableStyleId>{5C22544A-7EE6-4342-B048-85BDC9FD1C3A}</a:tableStyleId>
              </a:tblPr>
              <a:tblGrid>
                <a:gridCol w="360040"/>
                <a:gridCol w="432048"/>
                <a:gridCol w="360040"/>
                <a:gridCol w="432048"/>
                <a:gridCol w="504056"/>
              </a:tblGrid>
              <a:tr h="370840">
                <a:tc>
                  <a:txBody>
                    <a:bodyPr/>
                    <a:lstStyle/>
                    <a:p>
                      <a:r>
                        <a:rPr lang="ru-RU" dirty="0" smtClean="0"/>
                        <a:t>а</a:t>
                      </a:r>
                      <a:endParaRPr lang="ru-RU" dirty="0"/>
                    </a:p>
                  </a:txBody>
                  <a:tcPr>
                    <a:lnL w="28575" cap="flat" cmpd="sng" algn="ctr">
                      <a:solidFill>
                        <a:schemeClr val="accent1">
                          <a:lumMod val="75000"/>
                        </a:schemeClr>
                      </a:solidFill>
                      <a:prstDash val="solid"/>
                      <a:round/>
                      <a:headEnd type="none" w="med" len="med"/>
                      <a:tailEnd type="none" w="med" len="med"/>
                    </a:lnL>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r>
                        <a:rPr lang="en-US" dirty="0" smtClean="0"/>
                        <a:t>b</a:t>
                      </a:r>
                      <a:endParaRPr lang="ru-RU" dirty="0"/>
                    </a:p>
                  </a:txBody>
                  <a:tcPr>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r>
                        <a:rPr lang="en-US" dirty="0" smtClean="0"/>
                        <a:t>·</a:t>
                      </a:r>
                      <a:endParaRPr lang="ru-RU" dirty="0"/>
                    </a:p>
                  </a:txBody>
                  <a:tcPr>
                    <a:lnL w="28575" cap="flat" cmpd="sng" algn="ctr">
                      <a:solidFill>
                        <a:schemeClr val="accent1">
                          <a:lumMod val="75000"/>
                        </a:schemeClr>
                      </a:solidFill>
                      <a:prstDash val="solid"/>
                      <a:round/>
                      <a:headEnd type="none" w="med" len="med"/>
                      <a:tailEnd type="none" w="med" len="med"/>
                    </a:lnL>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r>
                        <a:rPr lang="en-US" dirty="0" smtClean="0"/>
                        <a:t>+</a:t>
                      </a:r>
                      <a:endParaRPr lang="ru-RU" dirty="0"/>
                    </a:p>
                  </a:txBody>
                  <a:tcP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r>
                        <a:rPr lang="ru-RU" dirty="0" smtClean="0">
                          <a:latin typeface="Symbol Tiger"/>
                          <a:ea typeface="Calibri"/>
                          <a:cs typeface="Symbol Tiger"/>
                        </a:rPr>
                        <a:t>Å</a:t>
                      </a:r>
                      <a:r>
                        <a:rPr lang="en-US" dirty="0" smtClean="0">
                          <a:latin typeface="Symbol Tiger"/>
                          <a:ea typeface="Calibri"/>
                          <a:cs typeface="Symbol Tiger"/>
                        </a:rPr>
                        <a:t> </a:t>
                      </a:r>
                      <a:endParaRPr lang="ru-RU" dirty="0"/>
                    </a:p>
                  </a:txBody>
                  <a:tcPr>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r>
              <a:tr h="370840">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lnT w="28575" cap="flat" cmpd="sng" algn="ctr">
                      <a:solidFill>
                        <a:schemeClr val="accent1">
                          <a:lumMod val="75000"/>
                        </a:schemeClr>
                      </a:solidFill>
                      <a:prstDash val="solid"/>
                      <a:round/>
                      <a:headEnd type="none" w="med" len="med"/>
                      <a:tailEnd type="none" w="med" len="med"/>
                    </a:lnT>
                  </a:tcPr>
                </a:tc>
                <a:tc>
                  <a:txBody>
                    <a:bodyPr/>
                    <a:lstStyle/>
                    <a:p>
                      <a:r>
                        <a:rPr lang="en-US" dirty="0" smtClean="0"/>
                        <a:t>0</a:t>
                      </a:r>
                      <a:endParaRPr lang="ru-RU" dirty="0"/>
                    </a:p>
                  </a:txBody>
                  <a:tcPr>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lnT w="28575" cap="flat" cmpd="sng" algn="ctr">
                      <a:solidFill>
                        <a:schemeClr val="accent1">
                          <a:lumMod val="75000"/>
                        </a:schemeClr>
                      </a:solidFill>
                      <a:prstDash val="solid"/>
                      <a:round/>
                      <a:headEnd type="none" w="med" len="med"/>
                      <a:tailEnd type="none" w="med" len="med"/>
                    </a:lnT>
                  </a:tcPr>
                </a:tc>
                <a:tc>
                  <a:txBody>
                    <a:bodyPr/>
                    <a:lstStyle/>
                    <a:p>
                      <a:r>
                        <a:rPr lang="en-US" dirty="0" smtClean="0"/>
                        <a:t>0</a:t>
                      </a:r>
                      <a:endParaRPr lang="ru-RU" dirty="0"/>
                    </a:p>
                  </a:txBody>
                  <a:tcPr>
                    <a:lnT w="28575" cap="flat" cmpd="sng" algn="ctr">
                      <a:solidFill>
                        <a:schemeClr val="accent1">
                          <a:lumMod val="75000"/>
                        </a:schemeClr>
                      </a:solidFill>
                      <a:prstDash val="solid"/>
                      <a:round/>
                      <a:headEnd type="none" w="med" len="med"/>
                      <a:tailEnd type="none" w="med" len="med"/>
                    </a:lnT>
                  </a:tcPr>
                </a:tc>
                <a:tc>
                  <a:txBody>
                    <a:bodyPr/>
                    <a:lstStyle/>
                    <a:p>
                      <a:r>
                        <a:rPr lang="en-US" dirty="0" smtClean="0"/>
                        <a:t>0</a:t>
                      </a:r>
                      <a:endParaRPr lang="ru-RU" dirty="0"/>
                    </a:p>
                  </a:txBody>
                  <a:tcPr>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r>
              <a:tr h="370840">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tcPr>
                </a:tc>
                <a:tc>
                  <a:txBody>
                    <a:bodyPr/>
                    <a:lstStyle/>
                    <a:p>
                      <a:r>
                        <a:rPr lang="en-US" dirty="0" smtClean="0"/>
                        <a:t>1</a:t>
                      </a:r>
                      <a:endParaRPr lang="ru-RU" dirty="0"/>
                    </a:p>
                  </a:txBody>
                  <a:tcPr>
                    <a:lnR w="28575" cap="flat" cmpd="sng" algn="ctr">
                      <a:solidFill>
                        <a:schemeClr val="accent1">
                          <a:lumMod val="75000"/>
                        </a:schemeClr>
                      </a:solidFill>
                      <a:prstDash val="solid"/>
                      <a:round/>
                      <a:headEnd type="none" w="med" len="med"/>
                      <a:tailEnd type="none" w="med" len="med"/>
                    </a:lnR>
                  </a:tcPr>
                </a:tc>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tcPr>
                </a:tc>
                <a:tc>
                  <a:txBody>
                    <a:bodyPr/>
                    <a:lstStyle/>
                    <a:p>
                      <a:r>
                        <a:rPr lang="en-US" dirty="0" smtClean="0"/>
                        <a:t>1</a:t>
                      </a:r>
                      <a:endParaRPr lang="ru-RU" dirty="0"/>
                    </a:p>
                  </a:txBody>
                  <a:tcPr/>
                </a:tc>
                <a:tc>
                  <a:txBody>
                    <a:bodyPr/>
                    <a:lstStyle/>
                    <a:p>
                      <a:r>
                        <a:rPr lang="en-US" dirty="0" smtClean="0"/>
                        <a:t>1</a:t>
                      </a:r>
                      <a:endParaRPr lang="ru-RU" dirty="0"/>
                    </a:p>
                  </a:txBody>
                  <a:tcPr>
                    <a:lnR w="28575" cap="flat" cmpd="sng" algn="ctr">
                      <a:solidFill>
                        <a:schemeClr val="accent1">
                          <a:lumMod val="75000"/>
                        </a:schemeClr>
                      </a:solidFill>
                      <a:prstDash val="solid"/>
                      <a:round/>
                      <a:headEnd type="none" w="med" len="med"/>
                      <a:tailEnd type="none" w="med" len="med"/>
                    </a:lnR>
                  </a:tcPr>
                </a:tc>
              </a:tr>
              <a:tr h="370840">
                <a:tc>
                  <a:txBody>
                    <a:bodyPr/>
                    <a:lstStyle/>
                    <a:p>
                      <a:r>
                        <a:rPr lang="en-US" dirty="0" smtClean="0"/>
                        <a:t>1</a:t>
                      </a:r>
                      <a:endParaRPr lang="ru-RU" dirty="0"/>
                    </a:p>
                  </a:txBody>
                  <a:tcPr>
                    <a:lnL w="28575" cap="flat" cmpd="sng" algn="ctr">
                      <a:solidFill>
                        <a:schemeClr val="accent1">
                          <a:lumMod val="75000"/>
                        </a:schemeClr>
                      </a:solidFill>
                      <a:prstDash val="solid"/>
                      <a:round/>
                      <a:headEnd type="none" w="med" len="med"/>
                      <a:tailEnd type="none" w="med" len="med"/>
                    </a:lnL>
                  </a:tcPr>
                </a:tc>
                <a:tc>
                  <a:txBody>
                    <a:bodyPr/>
                    <a:lstStyle/>
                    <a:p>
                      <a:r>
                        <a:rPr lang="en-US" dirty="0" smtClean="0"/>
                        <a:t>0</a:t>
                      </a:r>
                      <a:endParaRPr lang="ru-RU" dirty="0"/>
                    </a:p>
                  </a:txBody>
                  <a:tcPr>
                    <a:lnR w="28575" cap="flat" cmpd="sng" algn="ctr">
                      <a:solidFill>
                        <a:schemeClr val="accent1">
                          <a:lumMod val="75000"/>
                        </a:schemeClr>
                      </a:solidFill>
                      <a:prstDash val="solid"/>
                      <a:round/>
                      <a:headEnd type="none" w="med" len="med"/>
                      <a:tailEnd type="none" w="med" len="med"/>
                    </a:lnR>
                  </a:tcPr>
                </a:tc>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tcPr>
                </a:tc>
                <a:tc>
                  <a:txBody>
                    <a:bodyPr/>
                    <a:lstStyle/>
                    <a:p>
                      <a:r>
                        <a:rPr lang="en-US" dirty="0" smtClean="0"/>
                        <a:t>1</a:t>
                      </a:r>
                      <a:endParaRPr lang="ru-RU" dirty="0"/>
                    </a:p>
                  </a:txBody>
                  <a:tcPr/>
                </a:tc>
                <a:tc>
                  <a:txBody>
                    <a:bodyPr/>
                    <a:lstStyle/>
                    <a:p>
                      <a:r>
                        <a:rPr lang="en-US" dirty="0" smtClean="0"/>
                        <a:t>1</a:t>
                      </a:r>
                      <a:endParaRPr lang="ru-RU" dirty="0"/>
                    </a:p>
                  </a:txBody>
                  <a:tcPr>
                    <a:lnR w="28575" cap="flat" cmpd="sng" algn="ctr">
                      <a:solidFill>
                        <a:schemeClr val="accent1">
                          <a:lumMod val="75000"/>
                        </a:schemeClr>
                      </a:solidFill>
                      <a:prstDash val="solid"/>
                      <a:round/>
                      <a:headEnd type="none" w="med" len="med"/>
                      <a:tailEnd type="none" w="med" len="med"/>
                    </a:lnR>
                  </a:tcPr>
                </a:tc>
              </a:tr>
              <a:tr h="370840">
                <a:tc>
                  <a:txBody>
                    <a:bodyPr/>
                    <a:lstStyle/>
                    <a:p>
                      <a:r>
                        <a:rPr lang="en-US" dirty="0" smtClean="0"/>
                        <a:t>1</a:t>
                      </a:r>
                      <a:endParaRPr lang="ru-RU" dirty="0"/>
                    </a:p>
                  </a:txBody>
                  <a:tcPr>
                    <a:lnL w="28575" cap="flat" cmpd="sng" algn="ctr">
                      <a:solidFill>
                        <a:schemeClr val="accent1">
                          <a:lumMod val="75000"/>
                        </a:schemeClr>
                      </a:solidFill>
                      <a:prstDash val="solid"/>
                      <a:round/>
                      <a:headEnd type="none" w="med" len="med"/>
                      <a:tailEnd type="none" w="med" len="med"/>
                    </a:lnL>
                    <a:lnB w="28575" cap="flat" cmpd="sng" algn="ctr">
                      <a:solidFill>
                        <a:schemeClr val="accent1">
                          <a:lumMod val="75000"/>
                        </a:schemeClr>
                      </a:solidFill>
                      <a:prstDash val="solid"/>
                      <a:round/>
                      <a:headEnd type="none" w="med" len="med"/>
                      <a:tailEnd type="none" w="med" len="med"/>
                    </a:lnB>
                  </a:tcPr>
                </a:tc>
                <a:tc>
                  <a:txBody>
                    <a:bodyPr/>
                    <a:lstStyle/>
                    <a:p>
                      <a:r>
                        <a:rPr lang="en-US" dirty="0" smtClean="0"/>
                        <a:t>1</a:t>
                      </a:r>
                      <a:endParaRPr lang="ru-RU" dirty="0"/>
                    </a:p>
                  </a:txBody>
                  <a:tcPr>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c>
                  <a:txBody>
                    <a:bodyPr/>
                    <a:lstStyle/>
                    <a:p>
                      <a:r>
                        <a:rPr lang="en-US" dirty="0" smtClean="0"/>
                        <a:t>1</a:t>
                      </a:r>
                      <a:endParaRPr lang="ru-RU" dirty="0"/>
                    </a:p>
                  </a:txBody>
                  <a:tcPr>
                    <a:lnL w="28575" cap="flat" cmpd="sng" algn="ctr">
                      <a:solidFill>
                        <a:schemeClr val="accent1">
                          <a:lumMod val="75000"/>
                        </a:schemeClr>
                      </a:solidFill>
                      <a:prstDash val="solid"/>
                      <a:round/>
                      <a:headEnd type="none" w="med" len="med"/>
                      <a:tailEnd type="none" w="med" len="med"/>
                    </a:lnL>
                    <a:lnB w="28575" cap="flat" cmpd="sng" algn="ctr">
                      <a:solidFill>
                        <a:schemeClr val="accent1">
                          <a:lumMod val="75000"/>
                        </a:schemeClr>
                      </a:solidFill>
                      <a:prstDash val="solid"/>
                      <a:round/>
                      <a:headEnd type="none" w="med" len="med"/>
                      <a:tailEnd type="none" w="med" len="med"/>
                    </a:lnB>
                  </a:tcPr>
                </a:tc>
                <a:tc>
                  <a:txBody>
                    <a:bodyPr/>
                    <a:lstStyle/>
                    <a:p>
                      <a:r>
                        <a:rPr lang="en-US" dirty="0" smtClean="0"/>
                        <a:t>1</a:t>
                      </a:r>
                      <a:endParaRPr lang="ru-RU" dirty="0"/>
                    </a:p>
                  </a:txBody>
                  <a:tcPr>
                    <a:lnB w="28575" cap="flat" cmpd="sng" algn="ctr">
                      <a:solidFill>
                        <a:schemeClr val="accent1">
                          <a:lumMod val="75000"/>
                        </a:schemeClr>
                      </a:solidFill>
                      <a:prstDash val="solid"/>
                      <a:round/>
                      <a:headEnd type="none" w="med" len="med"/>
                      <a:tailEnd type="none" w="med" len="med"/>
                    </a:lnB>
                  </a:tcPr>
                </a:tc>
                <a:tc>
                  <a:txBody>
                    <a:bodyPr/>
                    <a:lstStyle/>
                    <a:p>
                      <a:r>
                        <a:rPr lang="en-US" dirty="0" smtClean="0"/>
                        <a:t>0</a:t>
                      </a:r>
                      <a:endParaRPr lang="ru-RU" dirty="0"/>
                    </a:p>
                  </a:txBody>
                  <a:tcPr>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sp>
            <p:nvSpPr>
              <p:cNvPr id="10" name="Прямоугольник 9"/>
              <p:cNvSpPr/>
              <p:nvPr/>
            </p:nvSpPr>
            <p:spPr>
              <a:xfrm>
                <a:off x="842467" y="4264734"/>
                <a:ext cx="7255769" cy="1107996"/>
              </a:xfrm>
              <a:prstGeom prst="rect">
                <a:avLst/>
              </a:prstGeom>
            </p:spPr>
            <p:txBody>
              <a:bodyPr wrap="none">
                <a:spAutoFit/>
              </a:bodyPr>
              <a:lstStyle/>
              <a:p>
                <a:r>
                  <a:rPr lang="ru-RU" sz="1600" dirty="0" smtClean="0">
                    <a:ea typeface="Calibri"/>
                  </a:rPr>
                  <a:t>«</a:t>
                </a:r>
                <a:r>
                  <a:rPr lang="ru-RU" sz="1600" dirty="0">
                    <a:latin typeface="Symbol Tiger"/>
                    <a:ea typeface="Calibri"/>
                    <a:cs typeface="Symbol Tiger"/>
                  </a:rPr>
                  <a:t>Å </a:t>
                </a:r>
                <a:r>
                  <a:rPr lang="ru-RU" sz="1600" dirty="0" smtClean="0">
                    <a:latin typeface="Calibri"/>
                    <a:ea typeface="Calibri"/>
                    <a:cs typeface="Times New Roman"/>
                  </a:rPr>
                  <a:t>»</a:t>
                </a:r>
                <a:r>
                  <a:rPr lang="ru-RU" sz="1600" dirty="0" smtClean="0"/>
                  <a:t> </a:t>
                </a:r>
                <a:r>
                  <a:rPr lang="en-US" sz="1600" dirty="0" smtClean="0">
                    <a:latin typeface="Symbol Tiger"/>
                    <a:ea typeface="Calibri"/>
                    <a:cs typeface="Symbol Tiger"/>
                  </a:rPr>
                  <a:t>-</a:t>
                </a:r>
                <a:r>
                  <a:rPr lang="ru-RU" sz="1600" dirty="0" smtClean="0"/>
                  <a:t> сложение по модулю 2 («</a:t>
                </a:r>
                <a:r>
                  <a:rPr lang="en-US" sz="1600" dirty="0" smtClean="0"/>
                  <a:t>XOR</a:t>
                </a:r>
                <a:r>
                  <a:rPr lang="ru-RU" sz="1600" dirty="0" smtClean="0"/>
                  <a:t>»</a:t>
                </a:r>
                <a:r>
                  <a:rPr lang="en-US" sz="1600" dirty="0" smtClean="0"/>
                  <a:t>, </a:t>
                </a:r>
                <a:r>
                  <a:rPr lang="ru-RU" sz="1600" dirty="0" smtClean="0"/>
                  <a:t>«</a:t>
                </a:r>
                <a:r>
                  <a:rPr lang="ru-RU" sz="1600" dirty="0" err="1" smtClean="0"/>
                  <a:t>Искл</a:t>
                </a:r>
                <a:r>
                  <a:rPr lang="ru-RU" sz="1600" dirty="0" smtClean="0"/>
                  <a:t>. ИЛИ»);</a:t>
                </a:r>
                <a:endParaRPr lang="en-US" sz="1600" dirty="0" smtClean="0"/>
              </a:p>
              <a:p>
                <a:r>
                  <a:rPr lang="ru-RU" sz="1600" dirty="0" smtClean="0"/>
                  <a:t>«</a:t>
                </a:r>
                <a:r>
                  <a:rPr lang="en-US" sz="1600" dirty="0" smtClean="0"/>
                  <a:t>·</a:t>
                </a:r>
                <a:r>
                  <a:rPr lang="ru-RU" sz="1600" dirty="0" smtClean="0"/>
                  <a:t>»</a:t>
                </a:r>
                <a:r>
                  <a:rPr lang="en-US" sz="1600" dirty="0" smtClean="0"/>
                  <a:t> – </a:t>
                </a:r>
                <a:r>
                  <a:rPr lang="ru-RU" sz="1600" dirty="0" smtClean="0"/>
                  <a:t>логическое умножение («И», «</a:t>
                </a:r>
                <a:r>
                  <a:rPr lang="en-US" sz="1600" dirty="0" smtClean="0"/>
                  <a:t>AND</a:t>
                </a:r>
                <a:r>
                  <a:rPr lang="ru-RU" sz="1600" dirty="0" smtClean="0"/>
                  <a:t>»</a:t>
                </a:r>
                <a:r>
                  <a:rPr lang="en-US" sz="1600" dirty="0" smtClean="0"/>
                  <a:t>, </a:t>
                </a:r>
                <a:r>
                  <a:rPr lang="ru-RU" sz="1600" dirty="0" smtClean="0"/>
                  <a:t>«</a:t>
                </a:r>
                <a:r>
                  <a:rPr lang="en-US" sz="1600" dirty="0" smtClean="0"/>
                  <a:t>&amp;</a:t>
                </a:r>
                <a:r>
                  <a:rPr lang="ru-RU" sz="1600" dirty="0" smtClean="0"/>
                  <a:t>», «</a:t>
                </a:r>
                <a:r>
                  <a:rPr lang="ru-RU" sz="1600" dirty="0"/>
                  <a:t>˄», </a:t>
                </a:r>
                <a:r>
                  <a:rPr lang="ru-RU" sz="1600" dirty="0" smtClean="0"/>
                  <a:t>«Конъюнкция»);</a:t>
                </a:r>
              </a:p>
              <a:p>
                <a:r>
                  <a:rPr lang="ru-RU" sz="1600" dirty="0" smtClean="0"/>
                  <a:t>«+» </a:t>
                </a:r>
                <a:r>
                  <a:rPr lang="en-US" sz="1600" dirty="0"/>
                  <a:t>–</a:t>
                </a:r>
                <a:r>
                  <a:rPr lang="ru-RU" sz="1600" dirty="0" smtClean="0"/>
                  <a:t> логическое сложение («ИЛИ», «</a:t>
                </a:r>
                <a:r>
                  <a:rPr lang="en-US" sz="1600" dirty="0" smtClean="0"/>
                  <a:t>OR</a:t>
                </a:r>
                <a:r>
                  <a:rPr lang="ru-RU" sz="1600" dirty="0" smtClean="0"/>
                  <a:t>»</a:t>
                </a:r>
                <a:r>
                  <a:rPr lang="en-US" sz="1600" dirty="0" smtClean="0"/>
                  <a:t>, </a:t>
                </a:r>
                <a:r>
                  <a:rPr lang="ru-RU" sz="1600" dirty="0" smtClean="0"/>
                  <a:t>«</a:t>
                </a:r>
                <a:r>
                  <a:rPr lang="en-US" sz="1600" dirty="0" smtClean="0"/>
                  <a:t>|</a:t>
                </a:r>
                <a:r>
                  <a:rPr lang="ru-RU" sz="1600" dirty="0"/>
                  <a:t>», «˅», «</a:t>
                </a:r>
                <a:r>
                  <a:rPr lang="ru-RU" sz="1600" dirty="0" smtClean="0"/>
                  <a:t>Дизъюнкция», «</a:t>
                </a:r>
                <a:r>
                  <a:rPr lang="en-US" sz="1600" dirty="0" smtClean="0"/>
                  <a:t>max(</a:t>
                </a:r>
                <a:r>
                  <a:rPr lang="en-US" sz="1600" dirty="0" err="1" smtClean="0"/>
                  <a:t>a,b</a:t>
                </a:r>
                <a:r>
                  <a:rPr lang="en-US" sz="1600" dirty="0" smtClean="0"/>
                  <a:t>)</a:t>
                </a:r>
                <a:r>
                  <a:rPr lang="ru-RU" sz="1600" dirty="0" smtClean="0"/>
                  <a:t>»);</a:t>
                </a:r>
                <a:endParaRPr lang="en-US" sz="1600" dirty="0" smtClean="0"/>
              </a:p>
              <a:p>
                <a14:m>
                  <m:oMath xmlns:m="http://schemas.openxmlformats.org/officeDocument/2006/math">
                    <m:bar>
                      <m:barPr>
                        <m:pos m:val="top"/>
                        <m:ctrlPr>
                          <a:rPr lang="en-US" sz="1600" b="0" i="1" smtClean="0">
                            <a:latin typeface="Cambria Math"/>
                          </a:rPr>
                        </m:ctrlPr>
                      </m:barPr>
                      <m:e>
                        <m:r>
                          <a:rPr lang="en-US" sz="1600" b="0" i="1" smtClean="0">
                            <a:latin typeface="Cambria Math"/>
                          </a:rPr>
                          <m:t>𝑎</m:t>
                        </m:r>
                      </m:e>
                    </m:bar>
                  </m:oMath>
                </a14:m>
                <a:r>
                  <a:rPr lang="en-US" sz="1600" dirty="0" smtClean="0"/>
                  <a:t> </a:t>
                </a:r>
                <a:r>
                  <a:rPr lang="en-US" sz="1600" dirty="0"/>
                  <a:t>– </a:t>
                </a:r>
                <a:r>
                  <a:rPr lang="ru-RU" sz="1600" dirty="0" smtClean="0"/>
                  <a:t>логическое отрицание (¬). </a:t>
                </a:r>
                <a:endParaRPr lang="ru-RU" sz="1600" dirty="0"/>
              </a:p>
            </p:txBody>
          </p:sp>
        </mc:Choice>
        <mc:Fallback xmlns="">
          <p:sp>
            <p:nvSpPr>
              <p:cNvPr id="10" name="Прямоугольник 9"/>
              <p:cNvSpPr>
                <a:spLocks noRot="1" noChangeAspect="1" noMove="1" noResize="1" noEditPoints="1" noAdjustHandles="1" noChangeArrowheads="1" noChangeShapeType="1" noTextEdit="1"/>
              </p:cNvSpPr>
              <p:nvPr/>
            </p:nvSpPr>
            <p:spPr>
              <a:xfrm>
                <a:off x="842467" y="4264734"/>
                <a:ext cx="7255769" cy="1107996"/>
              </a:xfrm>
              <a:prstGeom prst="rect">
                <a:avLst/>
              </a:prstGeom>
              <a:blipFill rotWithShape="1">
                <a:blip r:embed="rId3"/>
                <a:stretch>
                  <a:fillRect l="-420" t="-2762" b="-3867"/>
                </a:stretch>
              </a:blipFill>
            </p:spPr>
            <p:txBody>
              <a:bodyPr/>
              <a:lstStyle/>
              <a:p>
                <a:r>
                  <a:rPr lang="ru-RU">
                    <a:noFill/>
                  </a:rPr>
                  <a:t> </a:t>
                </a:r>
              </a:p>
            </p:txBody>
          </p:sp>
        </mc:Fallback>
      </mc:AlternateContent>
      <p:sp>
        <p:nvSpPr>
          <p:cNvPr id="12" name="Прямоугольник 11"/>
          <p:cNvSpPr/>
          <p:nvPr/>
        </p:nvSpPr>
        <p:spPr>
          <a:xfrm>
            <a:off x="1904706" y="4387845"/>
            <a:ext cx="338554" cy="338554"/>
          </a:xfrm>
          <a:prstGeom prst="rect">
            <a:avLst/>
          </a:prstGeom>
        </p:spPr>
        <p:txBody>
          <a:bodyPr wrap="none">
            <a:spAutoFit/>
          </a:bodyPr>
          <a:lstStyle/>
          <a:p>
            <a:r>
              <a:rPr lang="ru-RU" sz="1600" dirty="0">
                <a:latin typeface="Syastro_IV50"/>
                <a:ea typeface="Calibri"/>
              </a:rPr>
              <a:t> </a:t>
            </a:r>
            <a:endParaRPr lang="ru-RU" dirty="0"/>
          </a:p>
        </p:txBody>
      </p:sp>
      <mc:AlternateContent xmlns:mc="http://schemas.openxmlformats.org/markup-compatibility/2006" xmlns:a14="http://schemas.microsoft.com/office/drawing/2010/main">
        <mc:Choice Requires="a14">
          <p:graphicFrame>
            <p:nvGraphicFramePr>
              <p:cNvPr id="85571" name="Таблица 85570"/>
              <p:cNvGraphicFramePr>
                <a:graphicFrameLocks noGrp="1"/>
              </p:cNvGraphicFramePr>
              <p:nvPr>
                <p:extLst>
                  <p:ext uri="{D42A27DB-BD31-4B8C-83A1-F6EECF244321}">
                    <p14:modId xmlns:p14="http://schemas.microsoft.com/office/powerpoint/2010/main" val="102907670"/>
                  </p:ext>
                </p:extLst>
              </p:nvPr>
            </p:nvGraphicFramePr>
            <p:xfrm>
              <a:off x="3918900" y="2008768"/>
              <a:ext cx="792088" cy="1112520"/>
            </p:xfrm>
            <a:graphic>
              <a:graphicData uri="http://schemas.openxmlformats.org/drawingml/2006/table">
                <a:tbl>
                  <a:tblPr firstRow="1" bandRow="1">
                    <a:tableStyleId>{5C22544A-7EE6-4342-B048-85BDC9FD1C3A}</a:tableStyleId>
                  </a:tblPr>
                  <a:tblGrid>
                    <a:gridCol w="360040"/>
                    <a:gridCol w="432048"/>
                  </a:tblGrid>
                  <a:tr h="370840">
                    <a:tc>
                      <a:txBody>
                        <a:bodyPr/>
                        <a:lstStyle/>
                        <a:p>
                          <a:r>
                            <a:rPr lang="ru-RU" dirty="0" smtClean="0"/>
                            <a:t>а</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bar>
                                  <m:barPr>
                                    <m:pos m:val="top"/>
                                    <m:ctrlPr>
                                      <a:rPr lang="en-US" i="1" dirty="0" smtClean="0">
                                        <a:latin typeface="Cambria Math"/>
                                      </a:rPr>
                                    </m:ctrlPr>
                                  </m:barPr>
                                  <m:e>
                                    <m:r>
                                      <a:rPr lang="en-US" b="1" i="0" dirty="0" smtClean="0">
                                        <a:latin typeface="Cambria Math"/>
                                      </a:rPr>
                                      <m:t>𝐚</m:t>
                                    </m:r>
                                  </m:e>
                                </m:bar>
                              </m:oMath>
                            </m:oMathPara>
                          </a14:m>
                          <a:endParaRPr lang="ru-RU" i="0"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r>
                  <a:tr h="370840">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r>
                            <a:rPr lang="ru-RU" dirty="0" smtClean="0"/>
                            <a:t>1</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r>
                  <a:tr h="370840">
                    <a:tc>
                      <a:txBody>
                        <a:bodyPr/>
                        <a:lstStyle/>
                        <a:p>
                          <a:r>
                            <a:rPr lang="ru-RU" dirty="0" smtClean="0"/>
                            <a:t>1</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c>
                      <a:txBody>
                        <a:bodyPr/>
                        <a:lstStyle/>
                        <a:p>
                          <a:r>
                            <a:rPr lang="ru-RU" dirty="0" smtClean="0"/>
                            <a:t>0</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r>
                </a:tbl>
              </a:graphicData>
            </a:graphic>
          </p:graphicFrame>
        </mc:Choice>
        <mc:Fallback xmlns="">
          <p:graphicFrame>
            <p:nvGraphicFramePr>
              <p:cNvPr id="85571" name="Таблица 85570"/>
              <p:cNvGraphicFramePr>
                <a:graphicFrameLocks noGrp="1"/>
              </p:cNvGraphicFramePr>
              <p:nvPr>
                <p:extLst>
                  <p:ext uri="{D42A27DB-BD31-4B8C-83A1-F6EECF244321}">
                    <p14:modId xmlns:p14="http://schemas.microsoft.com/office/powerpoint/2010/main" val="102907670"/>
                  </p:ext>
                </p:extLst>
              </p:nvPr>
            </p:nvGraphicFramePr>
            <p:xfrm>
              <a:off x="3918900" y="2008768"/>
              <a:ext cx="792088" cy="1112520"/>
            </p:xfrm>
            <a:graphic>
              <a:graphicData uri="http://schemas.openxmlformats.org/drawingml/2006/table">
                <a:tbl>
                  <a:tblPr firstRow="1" bandRow="1">
                    <a:tableStyleId>{5C22544A-7EE6-4342-B048-85BDC9FD1C3A}</a:tableStyleId>
                  </a:tblPr>
                  <a:tblGrid>
                    <a:gridCol w="360040"/>
                    <a:gridCol w="432048"/>
                  </a:tblGrid>
                  <a:tr h="370840">
                    <a:tc>
                      <a:txBody>
                        <a:bodyPr/>
                        <a:lstStyle/>
                        <a:p>
                          <a:r>
                            <a:rPr lang="ru-RU" dirty="0" smtClean="0"/>
                            <a:t>а</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endParaRPr lang="ru-RU"/>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blipFill rotWithShape="1">
                          <a:blip r:embed="rId4"/>
                          <a:stretch>
                            <a:fillRect l="-84507" t="-8197" b="-222951"/>
                          </a:stretch>
                        </a:blipFill>
                      </a:tcPr>
                    </a:tc>
                  </a:tr>
                  <a:tr h="370840">
                    <a:tc>
                      <a:txBody>
                        <a:bodyPr/>
                        <a:lstStyle/>
                        <a:p>
                          <a:r>
                            <a:rPr lang="en-US" dirty="0" smtClean="0"/>
                            <a:t>0</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r>
                            <a:rPr lang="ru-RU" dirty="0" smtClean="0"/>
                            <a:t>1</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r>
                  <a:tr h="370840">
                    <a:tc>
                      <a:txBody>
                        <a:bodyPr/>
                        <a:lstStyle/>
                        <a:p>
                          <a:r>
                            <a:rPr lang="ru-RU" dirty="0" smtClean="0"/>
                            <a:t>1</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c>
                      <a:txBody>
                        <a:bodyPr/>
                        <a:lstStyle/>
                        <a:p>
                          <a:r>
                            <a:rPr lang="ru-RU" dirty="0" smtClean="0"/>
                            <a:t>0</a:t>
                          </a:r>
                          <a:endParaRPr lang="ru-RU" dirty="0"/>
                        </a:p>
                      </a:txBody>
                      <a:tcPr>
                        <a:lnL w="28575" cap="flat" cmpd="sng" algn="ctr">
                          <a:solidFill>
                            <a:schemeClr val="accent1">
                              <a:lumMod val="75000"/>
                            </a:schemeClr>
                          </a:solidFill>
                          <a:prstDash val="solid"/>
                          <a:round/>
                          <a:headEnd type="none" w="med" len="med"/>
                          <a:tailEnd type="none" w="med" len="med"/>
                        </a:lnL>
                        <a:lnR w="28575" cap="flat" cmpd="sng" algn="ctr">
                          <a:solidFill>
                            <a:schemeClr val="accent1">
                              <a:lumMod val="75000"/>
                            </a:schemeClr>
                          </a:solidFill>
                          <a:prstDash val="solid"/>
                          <a:round/>
                          <a:headEnd type="none" w="med" len="med"/>
                          <a:tailEnd type="none" w="med" len="med"/>
                        </a:lnR>
                        <a:lnB w="28575" cap="flat" cmpd="sng" algn="ctr">
                          <a:solidFill>
                            <a:schemeClr val="accent1">
                              <a:lumMod val="75000"/>
                            </a:schemeClr>
                          </a:solidFill>
                          <a:prstDash val="solid"/>
                          <a:round/>
                          <a:headEnd type="none" w="med" len="med"/>
                          <a:tailEnd type="none" w="med" len="med"/>
                        </a:lnB>
                      </a:tcPr>
                    </a:tc>
                  </a:tr>
                </a:tbl>
              </a:graphicData>
            </a:graphic>
          </p:graphicFrame>
        </mc:Fallback>
      </mc:AlternateContent>
      <p:sp>
        <p:nvSpPr>
          <p:cNvPr id="8" name="Нижний колонтитул 7"/>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95</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ЛОГИЧЕСКИЕ ОСНОВЫ ПОСТРОЕНИЯ ПК</a:t>
            </a:r>
            <a:endParaRPr lang="ru-RU" sz="32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p:cNvSpPr/>
          <p:nvPr/>
        </p:nvSpPr>
        <p:spPr>
          <a:xfrm>
            <a:off x="790318" y="980728"/>
            <a:ext cx="7467459" cy="523220"/>
          </a:xfrm>
          <a:prstGeom prst="rect">
            <a:avLst/>
          </a:prstGeom>
        </p:spPr>
        <p:txBody>
          <a:bodyPr wrap="square">
            <a:spAutoFit/>
          </a:bodyPr>
          <a:lstStyle/>
          <a:p>
            <a:r>
              <a:rPr lang="ru-RU" sz="1400" dirty="0"/>
              <a:t>Функция в алгебре логики это алгебраическое выражение, содержащее элементы алгебры логики </a:t>
            </a:r>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6" name="Объект 15"/>
          <p:cNvGraphicFramePr>
            <a:graphicFrameLocks noChangeAspect="1"/>
          </p:cNvGraphicFramePr>
          <p:nvPr>
            <p:extLst>
              <p:ext uri="{D42A27DB-BD31-4B8C-83A1-F6EECF244321}">
                <p14:modId xmlns:p14="http://schemas.microsoft.com/office/powerpoint/2010/main" val="1938632128"/>
              </p:ext>
            </p:extLst>
          </p:nvPr>
        </p:nvGraphicFramePr>
        <p:xfrm>
          <a:off x="3927556" y="1556792"/>
          <a:ext cx="619125" cy="180975"/>
        </p:xfrm>
        <a:graphic>
          <a:graphicData uri="http://schemas.openxmlformats.org/presentationml/2006/ole">
            <mc:AlternateContent xmlns:mc="http://schemas.openxmlformats.org/markup-compatibility/2006">
              <mc:Choice xmlns:v="urn:schemas-microsoft-com:vml" Requires="v">
                <p:oleObj spid="_x0000_s96529" r:id="rId3" imgW="621760" imgH="177646" progId="Equation.DSMT4">
                  <p:embed/>
                </p:oleObj>
              </mc:Choice>
              <mc:Fallback>
                <p:oleObj r:id="rId3" imgW="621760" imgH="177646"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7556" y="1556792"/>
                        <a:ext cx="619125"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Прямоугольник 16"/>
          <p:cNvSpPr/>
          <p:nvPr/>
        </p:nvSpPr>
        <p:spPr>
          <a:xfrm>
            <a:off x="862326" y="1772816"/>
            <a:ext cx="7395451" cy="307777"/>
          </a:xfrm>
          <a:prstGeom prst="rect">
            <a:avLst/>
          </a:prstGeom>
        </p:spPr>
        <p:txBody>
          <a:bodyPr wrap="square">
            <a:spAutoFit/>
          </a:bodyPr>
          <a:lstStyle/>
          <a:p>
            <a:r>
              <a:rPr lang="ru-RU" sz="1400" dirty="0"/>
              <a:t>связанные между собой операциями, определенными в этой алгебре.</a:t>
            </a:r>
          </a:p>
        </p:txBody>
      </p:sp>
      <p:sp>
        <p:nvSpPr>
          <p:cNvPr id="18" name="Прямоугольник 17"/>
          <p:cNvSpPr/>
          <p:nvPr/>
        </p:nvSpPr>
        <p:spPr>
          <a:xfrm>
            <a:off x="903950" y="2326139"/>
            <a:ext cx="2866490" cy="276999"/>
          </a:xfrm>
          <a:prstGeom prst="rect">
            <a:avLst/>
          </a:prstGeom>
        </p:spPr>
        <p:txBody>
          <a:bodyPr wrap="none">
            <a:spAutoFit/>
          </a:bodyPr>
          <a:lstStyle/>
          <a:p>
            <a:r>
              <a:rPr lang="ru-RU" sz="1200" b="1" dirty="0" smtClean="0"/>
              <a:t>Пример. </a:t>
            </a:r>
            <a:r>
              <a:rPr lang="ru-RU" sz="1200" dirty="0"/>
              <a:t>Примеры логических функций.</a:t>
            </a:r>
          </a:p>
        </p:txBody>
      </p:sp>
      <p:sp>
        <p:nvSpPr>
          <p:cNvPr id="19"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 name="Объект 19"/>
          <p:cNvGraphicFramePr>
            <a:graphicFrameLocks noChangeAspect="1"/>
          </p:cNvGraphicFramePr>
          <p:nvPr>
            <p:extLst>
              <p:ext uri="{D42A27DB-BD31-4B8C-83A1-F6EECF244321}">
                <p14:modId xmlns:p14="http://schemas.microsoft.com/office/powerpoint/2010/main" val="3403587437"/>
              </p:ext>
            </p:extLst>
          </p:nvPr>
        </p:nvGraphicFramePr>
        <p:xfrm>
          <a:off x="3091181" y="2625661"/>
          <a:ext cx="1800225" cy="219075"/>
        </p:xfrm>
        <a:graphic>
          <a:graphicData uri="http://schemas.openxmlformats.org/presentationml/2006/ole">
            <mc:AlternateContent xmlns:mc="http://schemas.openxmlformats.org/markup-compatibility/2006">
              <mc:Choice xmlns:v="urn:schemas-microsoft-com:vml" Requires="v">
                <p:oleObj spid="_x0000_s96530" r:id="rId5" imgW="1803400" imgH="215900" progId="Equation.DSMT4">
                  <p:embed/>
                </p:oleObj>
              </mc:Choice>
              <mc:Fallback>
                <p:oleObj r:id="rId5" imgW="1803400" imgH="2159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1181" y="2625661"/>
                        <a:ext cx="1800225"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2" name="Объект 21"/>
          <p:cNvGraphicFramePr>
            <a:graphicFrameLocks noChangeAspect="1"/>
          </p:cNvGraphicFramePr>
          <p:nvPr>
            <p:extLst>
              <p:ext uri="{D42A27DB-BD31-4B8C-83A1-F6EECF244321}">
                <p14:modId xmlns:p14="http://schemas.microsoft.com/office/powerpoint/2010/main" val="2382598756"/>
              </p:ext>
            </p:extLst>
          </p:nvPr>
        </p:nvGraphicFramePr>
        <p:xfrm>
          <a:off x="3124270" y="2798837"/>
          <a:ext cx="1905000" cy="219075"/>
        </p:xfrm>
        <a:graphic>
          <a:graphicData uri="http://schemas.openxmlformats.org/presentationml/2006/ole">
            <mc:AlternateContent xmlns:mc="http://schemas.openxmlformats.org/markup-compatibility/2006">
              <mc:Choice xmlns:v="urn:schemas-microsoft-com:vml" Requires="v">
                <p:oleObj spid="_x0000_s96531" r:id="rId7" imgW="1904174" imgH="215806" progId="Equation.DSMT4">
                  <p:embed/>
                </p:oleObj>
              </mc:Choice>
              <mc:Fallback>
                <p:oleObj r:id="rId7" imgW="1904174" imgH="215806"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70" y="2798837"/>
                        <a:ext cx="1905000"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Прямоугольник 22"/>
          <p:cNvSpPr/>
          <p:nvPr/>
        </p:nvSpPr>
        <p:spPr>
          <a:xfrm>
            <a:off x="827584" y="2942853"/>
            <a:ext cx="7916522" cy="461665"/>
          </a:xfrm>
          <a:prstGeom prst="rect">
            <a:avLst/>
          </a:prstGeom>
        </p:spPr>
        <p:txBody>
          <a:bodyPr wrap="square">
            <a:spAutoFit/>
          </a:bodyPr>
          <a:lstStyle/>
          <a:p>
            <a:r>
              <a:rPr lang="ru-RU" sz="1200" dirty="0"/>
              <a:t>Согласно </a:t>
            </a:r>
            <a:r>
              <a:rPr lang="ru-RU" sz="1200" i="1" dirty="0"/>
              <a:t>теоремам разложения функций на конституанты</a:t>
            </a:r>
            <a:r>
              <a:rPr lang="ru-RU" sz="1200" dirty="0"/>
              <a:t> (составляющие) любая функция может быть разложена на конституанты "1":</a:t>
            </a:r>
          </a:p>
        </p:txBody>
      </p:sp>
      <p:sp>
        <p:nvSpPr>
          <p:cNvPr id="24"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5" name="Объект 24"/>
          <p:cNvGraphicFramePr>
            <a:graphicFrameLocks noChangeAspect="1"/>
          </p:cNvGraphicFramePr>
          <p:nvPr>
            <p:extLst>
              <p:ext uri="{D42A27DB-BD31-4B8C-83A1-F6EECF244321}">
                <p14:modId xmlns:p14="http://schemas.microsoft.com/office/powerpoint/2010/main" val="3870247075"/>
              </p:ext>
            </p:extLst>
          </p:nvPr>
        </p:nvGraphicFramePr>
        <p:xfrm>
          <a:off x="3201560" y="3407991"/>
          <a:ext cx="1381125" cy="219075"/>
        </p:xfrm>
        <a:graphic>
          <a:graphicData uri="http://schemas.openxmlformats.org/presentationml/2006/ole">
            <mc:AlternateContent xmlns:mc="http://schemas.openxmlformats.org/markup-compatibility/2006">
              <mc:Choice xmlns:v="urn:schemas-microsoft-com:vml" Requires="v">
                <p:oleObj spid="_x0000_s96532" r:id="rId9" imgW="1383699" imgH="215806" progId="Equation.DSMT4">
                  <p:embed/>
                </p:oleObj>
              </mc:Choice>
              <mc:Fallback>
                <p:oleObj r:id="rId9" imgW="1383699" imgH="215806"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1560" y="3407991"/>
                        <a:ext cx="1381125"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 name="Объект 26"/>
          <p:cNvGraphicFramePr>
            <a:graphicFrameLocks noChangeAspect="1"/>
          </p:cNvGraphicFramePr>
          <p:nvPr>
            <p:extLst>
              <p:ext uri="{D42A27DB-BD31-4B8C-83A1-F6EECF244321}">
                <p14:modId xmlns:p14="http://schemas.microsoft.com/office/powerpoint/2010/main" val="1859438377"/>
              </p:ext>
            </p:extLst>
          </p:nvPr>
        </p:nvGraphicFramePr>
        <p:xfrm>
          <a:off x="1257329" y="3662933"/>
          <a:ext cx="5334000" cy="228600"/>
        </p:xfrm>
        <a:graphic>
          <a:graphicData uri="http://schemas.openxmlformats.org/presentationml/2006/ole">
            <mc:AlternateContent xmlns:mc="http://schemas.openxmlformats.org/markup-compatibility/2006">
              <mc:Choice xmlns:v="urn:schemas-microsoft-com:vml" Requires="v">
                <p:oleObj spid="_x0000_s96533" r:id="rId11" imgW="5334000" imgH="228600" progId="Equation.DSMT4">
                  <p:embed/>
                </p:oleObj>
              </mc:Choice>
              <mc:Fallback>
                <p:oleObj r:id="rId11" imgW="5334000" imgH="2286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57329" y="3662933"/>
                        <a:ext cx="5334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Прямоугольник 27"/>
          <p:cNvSpPr/>
          <p:nvPr/>
        </p:nvSpPr>
        <p:spPr>
          <a:xfrm>
            <a:off x="683568" y="4022973"/>
            <a:ext cx="8136904" cy="276999"/>
          </a:xfrm>
          <a:prstGeom prst="rect">
            <a:avLst/>
          </a:prstGeom>
        </p:spPr>
        <p:txBody>
          <a:bodyPr wrap="square">
            <a:spAutoFit/>
          </a:bodyPr>
          <a:lstStyle/>
          <a:p>
            <a:r>
              <a:rPr lang="ru-RU" sz="1200" dirty="0"/>
              <a:t>Эти соотношения используются для синтеза логических функций и вычислительных схем.</a:t>
            </a:r>
          </a:p>
        </p:txBody>
      </p:sp>
      <p:cxnSp>
        <p:nvCxnSpPr>
          <p:cNvPr id="29" name="Прямая соединительная линия 28"/>
          <p:cNvCxnSpPr/>
          <p:nvPr/>
        </p:nvCxnSpPr>
        <p:spPr>
          <a:xfrm>
            <a:off x="827584" y="908720"/>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2" name="Нижний колонтитул 1"/>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276971324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96</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Логический синтез вычислительных </a:t>
            </a:r>
            <a:r>
              <a:rPr lang="ru-RU" sz="3200" b="1" dirty="0" smtClean="0"/>
              <a:t>схем</a:t>
            </a:r>
            <a:endParaRPr lang="ru-RU" sz="3200" dirty="0"/>
          </a:p>
        </p:txBody>
      </p:sp>
      <p:sp>
        <p:nvSpPr>
          <p:cNvPr id="2" name="Прямоугольник 1"/>
          <p:cNvSpPr/>
          <p:nvPr/>
        </p:nvSpPr>
        <p:spPr>
          <a:xfrm>
            <a:off x="755576" y="836712"/>
            <a:ext cx="7704856" cy="738664"/>
          </a:xfrm>
          <a:prstGeom prst="rect">
            <a:avLst/>
          </a:prstGeom>
        </p:spPr>
        <p:txBody>
          <a:bodyPr wrap="square">
            <a:spAutoFit/>
          </a:bodyPr>
          <a:lstStyle/>
          <a:p>
            <a:pPr algn="just"/>
            <a:r>
              <a:rPr lang="ru-RU" sz="1400" dirty="0"/>
              <a:t>Рассмотрим логический синтез (создание) вычислительных схем на примере одноразрядного двоичного сумматора, имеющего два входа ("а" и "b") и два выхода ("S" и "Р") и выполняющего операцию сложения в соответствии с заданной таблицей:</a:t>
            </a:r>
          </a:p>
        </p:txBody>
      </p:sp>
      <p:graphicFrame>
        <p:nvGraphicFramePr>
          <p:cNvPr id="3" name="Таблица 2"/>
          <p:cNvGraphicFramePr>
            <a:graphicFrameLocks noGrp="1"/>
          </p:cNvGraphicFramePr>
          <p:nvPr>
            <p:extLst>
              <p:ext uri="{D42A27DB-BD31-4B8C-83A1-F6EECF244321}">
                <p14:modId xmlns:p14="http://schemas.microsoft.com/office/powerpoint/2010/main" val="103526031"/>
              </p:ext>
            </p:extLst>
          </p:nvPr>
        </p:nvGraphicFramePr>
        <p:xfrm>
          <a:off x="2555776" y="1556792"/>
          <a:ext cx="3528392" cy="1111448"/>
        </p:xfrm>
        <a:graphic>
          <a:graphicData uri="http://schemas.openxmlformats.org/drawingml/2006/table">
            <a:tbl>
              <a:tblPr>
                <a:tableStyleId>{BC89EF96-8CEA-46FF-86C4-4CE0E7609802}</a:tableStyleId>
              </a:tblPr>
              <a:tblGrid>
                <a:gridCol w="432048"/>
                <a:gridCol w="432048"/>
                <a:gridCol w="1152128"/>
                <a:gridCol w="1512168"/>
              </a:tblGrid>
              <a:tr h="258008">
                <a:tc>
                  <a:txBody>
                    <a:bodyPr/>
                    <a:lstStyle/>
                    <a:p>
                      <a:pPr algn="ctr">
                        <a:lnSpc>
                          <a:spcPct val="100000"/>
                        </a:lnSpc>
                        <a:spcAft>
                          <a:spcPts val="0"/>
                        </a:spcAft>
                      </a:pPr>
                      <a:r>
                        <a:rPr lang="ru-RU" sz="1400" b="1" i="1" dirty="0" smtClean="0">
                          <a:solidFill>
                            <a:schemeClr val="bg1"/>
                          </a:solidFill>
                          <a:effectLst/>
                        </a:rPr>
                        <a:t>а</a:t>
                      </a:r>
                      <a:endParaRPr lang="ru-RU" sz="2800" b="1" i="1" dirty="0">
                        <a:solidFill>
                          <a:schemeClr val="bg1"/>
                        </a:solidFill>
                        <a:effectLst/>
                        <a:latin typeface="Times New Roman"/>
                        <a:ea typeface="Times New Roman"/>
                      </a:endParaRPr>
                    </a:p>
                  </a:txBody>
                  <a:tcPr marL="68580" marR="68580" marT="0" marB="0" anchor="ctr">
                    <a:solidFill>
                      <a:schemeClr val="accent1">
                        <a:lumMod val="75000"/>
                      </a:schemeClr>
                    </a:solidFill>
                  </a:tcPr>
                </a:tc>
                <a:tc>
                  <a:txBody>
                    <a:bodyPr/>
                    <a:lstStyle/>
                    <a:p>
                      <a:pPr algn="ctr">
                        <a:lnSpc>
                          <a:spcPct val="100000"/>
                        </a:lnSpc>
                        <a:spcAft>
                          <a:spcPts val="0"/>
                        </a:spcAft>
                      </a:pPr>
                      <a:r>
                        <a:rPr lang="en-US" sz="1400" b="1" i="1" dirty="0" smtClean="0">
                          <a:solidFill>
                            <a:schemeClr val="bg1"/>
                          </a:solidFill>
                          <a:effectLst/>
                        </a:rPr>
                        <a:t>b</a:t>
                      </a:r>
                      <a:endParaRPr lang="ru-RU" sz="2800" b="1" i="1" dirty="0">
                        <a:solidFill>
                          <a:schemeClr val="bg1"/>
                        </a:solidFill>
                        <a:effectLst/>
                        <a:latin typeface="Times New Roman"/>
                        <a:ea typeface="Times New Roman"/>
                      </a:endParaRPr>
                    </a:p>
                  </a:txBody>
                  <a:tcPr marL="68580" marR="68580" marT="0" marB="0" anchor="ctr">
                    <a:solidFill>
                      <a:schemeClr val="accent1">
                        <a:lumMod val="75000"/>
                      </a:schemeClr>
                    </a:solidFill>
                  </a:tcPr>
                </a:tc>
                <a:tc>
                  <a:txBody>
                    <a:bodyPr/>
                    <a:lstStyle/>
                    <a:p>
                      <a:pPr algn="ctr">
                        <a:lnSpc>
                          <a:spcPct val="100000"/>
                        </a:lnSpc>
                        <a:spcAft>
                          <a:spcPts val="0"/>
                        </a:spcAft>
                      </a:pPr>
                      <a:r>
                        <a:rPr lang="ru-RU" sz="1400" b="1" i="1" dirty="0">
                          <a:solidFill>
                            <a:schemeClr val="bg1"/>
                          </a:solidFill>
                          <a:effectLst/>
                        </a:rPr>
                        <a:t>f</a:t>
                      </a:r>
                      <a:r>
                        <a:rPr lang="ru-RU" sz="1400" b="1" baseline="-25000" dirty="0">
                          <a:solidFill>
                            <a:schemeClr val="bg1"/>
                          </a:solidFill>
                          <a:effectLst/>
                        </a:rPr>
                        <a:t>1</a:t>
                      </a:r>
                      <a:r>
                        <a:rPr lang="ru-RU" sz="1400" b="1" dirty="0">
                          <a:solidFill>
                            <a:schemeClr val="bg1"/>
                          </a:solidFill>
                          <a:effectLst/>
                        </a:rPr>
                        <a:t>(</a:t>
                      </a:r>
                      <a:r>
                        <a:rPr lang="ru-RU" sz="1400" b="1" i="1" dirty="0">
                          <a:solidFill>
                            <a:schemeClr val="bg1"/>
                          </a:solidFill>
                          <a:effectLst/>
                        </a:rPr>
                        <a:t>a</a:t>
                      </a:r>
                      <a:r>
                        <a:rPr lang="ru-RU" sz="1400" b="1" dirty="0" smtClean="0">
                          <a:solidFill>
                            <a:schemeClr val="bg1"/>
                          </a:solidFill>
                          <a:effectLst/>
                        </a:rPr>
                        <a:t>,</a:t>
                      </a:r>
                      <a:r>
                        <a:rPr lang="en-US" sz="1400" b="1" dirty="0" smtClean="0">
                          <a:solidFill>
                            <a:schemeClr val="bg1"/>
                          </a:solidFill>
                          <a:effectLst/>
                        </a:rPr>
                        <a:t> </a:t>
                      </a:r>
                      <a:r>
                        <a:rPr lang="ru-RU" sz="1400" b="1" i="1" dirty="0" smtClean="0">
                          <a:solidFill>
                            <a:schemeClr val="bg1"/>
                          </a:solidFill>
                          <a:effectLst/>
                        </a:rPr>
                        <a:t>b</a:t>
                      </a:r>
                      <a:r>
                        <a:rPr lang="ru-RU" sz="1400" b="1" dirty="0">
                          <a:solidFill>
                            <a:schemeClr val="bg1"/>
                          </a:solidFill>
                          <a:effectLst/>
                        </a:rPr>
                        <a:t>)=</a:t>
                      </a:r>
                      <a:r>
                        <a:rPr lang="ru-RU" sz="1400" b="1" i="1" dirty="0">
                          <a:solidFill>
                            <a:schemeClr val="bg1"/>
                          </a:solidFill>
                          <a:effectLst/>
                        </a:rPr>
                        <a:t>S</a:t>
                      </a:r>
                      <a:endParaRPr lang="ru-RU" sz="2800" b="1" i="1" dirty="0">
                        <a:solidFill>
                          <a:schemeClr val="bg1"/>
                        </a:solidFill>
                        <a:effectLst/>
                        <a:latin typeface="Times New Roman"/>
                        <a:ea typeface="Times New Roman"/>
                      </a:endParaRPr>
                    </a:p>
                  </a:txBody>
                  <a:tcPr marL="68580" marR="68580" marT="0" marB="0" anchor="ctr">
                    <a:solidFill>
                      <a:schemeClr val="accent1">
                        <a:lumMod val="75000"/>
                      </a:schemeClr>
                    </a:solidFill>
                  </a:tcPr>
                </a:tc>
                <a:tc>
                  <a:txBody>
                    <a:bodyPr/>
                    <a:lstStyle/>
                    <a:p>
                      <a:pPr algn="ctr">
                        <a:lnSpc>
                          <a:spcPct val="100000"/>
                        </a:lnSpc>
                        <a:spcAft>
                          <a:spcPts val="0"/>
                        </a:spcAft>
                      </a:pPr>
                      <a:r>
                        <a:rPr lang="ru-RU" sz="1400" b="1" i="1" dirty="0">
                          <a:solidFill>
                            <a:schemeClr val="bg1"/>
                          </a:solidFill>
                          <a:effectLst/>
                        </a:rPr>
                        <a:t>f</a:t>
                      </a:r>
                      <a:r>
                        <a:rPr lang="ru-RU" sz="1400" b="1" baseline="-25000" dirty="0">
                          <a:solidFill>
                            <a:schemeClr val="bg1"/>
                          </a:solidFill>
                          <a:effectLst/>
                        </a:rPr>
                        <a:t>2</a:t>
                      </a:r>
                      <a:r>
                        <a:rPr lang="ru-RU" sz="1400" b="1" dirty="0">
                          <a:solidFill>
                            <a:schemeClr val="bg1"/>
                          </a:solidFill>
                          <a:effectLst/>
                        </a:rPr>
                        <a:t>(</a:t>
                      </a:r>
                      <a:r>
                        <a:rPr lang="ru-RU" sz="1400" b="1" i="1" dirty="0">
                          <a:solidFill>
                            <a:schemeClr val="bg1"/>
                          </a:solidFill>
                          <a:effectLst/>
                        </a:rPr>
                        <a:t>a</a:t>
                      </a:r>
                      <a:r>
                        <a:rPr lang="ru-RU" sz="1400" b="1" dirty="0" smtClean="0">
                          <a:solidFill>
                            <a:schemeClr val="bg1"/>
                          </a:solidFill>
                          <a:effectLst/>
                        </a:rPr>
                        <a:t>,</a:t>
                      </a:r>
                      <a:r>
                        <a:rPr lang="en-US" sz="1400" b="1" dirty="0" smtClean="0">
                          <a:solidFill>
                            <a:schemeClr val="bg1"/>
                          </a:solidFill>
                          <a:effectLst/>
                        </a:rPr>
                        <a:t> </a:t>
                      </a:r>
                      <a:r>
                        <a:rPr lang="ru-RU" sz="1400" b="1" i="1" dirty="0" smtClean="0">
                          <a:solidFill>
                            <a:schemeClr val="bg1"/>
                          </a:solidFill>
                          <a:effectLst/>
                        </a:rPr>
                        <a:t>b</a:t>
                      </a:r>
                      <a:r>
                        <a:rPr lang="ru-RU" sz="1400" b="1" dirty="0">
                          <a:solidFill>
                            <a:schemeClr val="bg1"/>
                          </a:solidFill>
                          <a:effectLst/>
                        </a:rPr>
                        <a:t>)=</a:t>
                      </a:r>
                      <a:r>
                        <a:rPr lang="ru-RU" sz="1400" b="1" i="1" dirty="0">
                          <a:solidFill>
                            <a:schemeClr val="bg1"/>
                          </a:solidFill>
                          <a:effectLst/>
                        </a:rPr>
                        <a:t>P</a:t>
                      </a:r>
                      <a:endParaRPr lang="ru-RU" sz="2800" b="1" i="1" dirty="0">
                        <a:solidFill>
                          <a:schemeClr val="bg1"/>
                        </a:solidFill>
                        <a:effectLst/>
                        <a:latin typeface="Times New Roman"/>
                        <a:ea typeface="Times New Roman"/>
                      </a:endParaRPr>
                    </a:p>
                  </a:txBody>
                  <a:tcPr marL="68580" marR="68580" marT="0" marB="0" anchor="ctr">
                    <a:solidFill>
                      <a:schemeClr val="accent1">
                        <a:lumMod val="75000"/>
                      </a:schemeClr>
                    </a:solidFill>
                  </a:tcPr>
                </a:tc>
              </a:tr>
              <a:tr h="0">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r>
              <a:tr h="0">
                <a:tc>
                  <a:txBody>
                    <a:bodyPr/>
                    <a:lstStyle/>
                    <a:p>
                      <a:pPr algn="ctr">
                        <a:lnSpc>
                          <a:spcPct val="100000"/>
                        </a:lnSpc>
                        <a:spcAft>
                          <a:spcPts val="0"/>
                        </a:spcAft>
                      </a:pPr>
                      <a:r>
                        <a:rPr lang="ru-RU" sz="1400">
                          <a:effectLst/>
                        </a:rPr>
                        <a:t>0</a:t>
                      </a:r>
                      <a:endParaRPr lang="ru-RU" sz="280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1</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1</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r>
              <a:tr h="0">
                <a:tc>
                  <a:txBody>
                    <a:bodyPr/>
                    <a:lstStyle/>
                    <a:p>
                      <a:pPr algn="ctr">
                        <a:lnSpc>
                          <a:spcPct val="100000"/>
                        </a:lnSpc>
                        <a:spcAft>
                          <a:spcPts val="0"/>
                        </a:spcAft>
                      </a:pPr>
                      <a:r>
                        <a:rPr lang="ru-RU" sz="1400">
                          <a:effectLst/>
                        </a:rPr>
                        <a:t>1</a:t>
                      </a:r>
                      <a:endParaRPr lang="ru-RU" sz="2800">
                        <a:effectLst/>
                        <a:latin typeface="Times New Roman"/>
                        <a:ea typeface="Times New Roman"/>
                      </a:endParaRPr>
                    </a:p>
                  </a:txBody>
                  <a:tcPr marL="68580" marR="68580" marT="0" marB="0"/>
                </a:tc>
                <a:tc>
                  <a:txBody>
                    <a:bodyPr/>
                    <a:lstStyle/>
                    <a:p>
                      <a:pPr algn="ctr">
                        <a:lnSpc>
                          <a:spcPct val="100000"/>
                        </a:lnSpc>
                        <a:spcAft>
                          <a:spcPts val="0"/>
                        </a:spcAft>
                      </a:pPr>
                      <a:r>
                        <a:rPr lang="ru-RU" sz="1400">
                          <a:effectLst/>
                        </a:rPr>
                        <a:t>0</a:t>
                      </a:r>
                      <a:endParaRPr lang="ru-RU" sz="280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1</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r>
              <a:tr h="0">
                <a:tc>
                  <a:txBody>
                    <a:bodyPr/>
                    <a:lstStyle/>
                    <a:p>
                      <a:pPr algn="ctr">
                        <a:lnSpc>
                          <a:spcPct val="100000"/>
                        </a:lnSpc>
                        <a:spcAft>
                          <a:spcPts val="0"/>
                        </a:spcAft>
                      </a:pPr>
                      <a:r>
                        <a:rPr lang="ru-RU" sz="1400">
                          <a:effectLst/>
                        </a:rPr>
                        <a:t>1</a:t>
                      </a:r>
                      <a:endParaRPr lang="ru-RU" sz="280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1</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0</a:t>
                      </a:r>
                      <a:endParaRPr lang="ru-RU" sz="2800" dirty="0">
                        <a:effectLst/>
                        <a:latin typeface="Times New Roman"/>
                        <a:ea typeface="Times New Roman"/>
                      </a:endParaRPr>
                    </a:p>
                  </a:txBody>
                  <a:tcPr marL="68580" marR="68580" marT="0" marB="0"/>
                </a:tc>
                <a:tc>
                  <a:txBody>
                    <a:bodyPr/>
                    <a:lstStyle/>
                    <a:p>
                      <a:pPr algn="ctr">
                        <a:lnSpc>
                          <a:spcPct val="100000"/>
                        </a:lnSpc>
                        <a:spcAft>
                          <a:spcPts val="0"/>
                        </a:spcAft>
                      </a:pPr>
                      <a:r>
                        <a:rPr lang="ru-RU" sz="1400" dirty="0">
                          <a:effectLst/>
                        </a:rPr>
                        <a:t>1</a:t>
                      </a:r>
                      <a:endParaRPr lang="ru-RU" sz="2800" dirty="0">
                        <a:effectLst/>
                        <a:latin typeface="Times New Roman"/>
                        <a:ea typeface="Times New Roman"/>
                      </a:endParaRPr>
                    </a:p>
                  </a:txBody>
                  <a:tcPr marL="68580" marR="68580" marT="0" marB="0"/>
                </a:tc>
              </a:tr>
            </a:tbl>
          </a:graphicData>
        </a:graphic>
      </p:graphicFrame>
      <p:sp>
        <p:nvSpPr>
          <p:cNvPr id="4" name="Прямоугольник 3"/>
          <p:cNvSpPr/>
          <p:nvPr/>
        </p:nvSpPr>
        <p:spPr>
          <a:xfrm>
            <a:off x="755576" y="2420888"/>
            <a:ext cx="7704856" cy="954107"/>
          </a:xfrm>
          <a:prstGeom prst="rect">
            <a:avLst/>
          </a:prstGeom>
        </p:spPr>
        <p:txBody>
          <a:bodyPr wrap="square">
            <a:spAutoFit/>
          </a:bodyPr>
          <a:lstStyle/>
          <a:p>
            <a:r>
              <a:rPr lang="ru-RU" sz="1400" dirty="0" smtClean="0"/>
              <a:t>где</a:t>
            </a:r>
            <a:r>
              <a:rPr lang="en-US" sz="1400" dirty="0"/>
              <a:t>:</a:t>
            </a:r>
            <a:r>
              <a:rPr lang="ru-RU" sz="1400" dirty="0" smtClean="0"/>
              <a:t> </a:t>
            </a:r>
          </a:p>
          <a:p>
            <a:r>
              <a:rPr lang="ru-RU" sz="1400" dirty="0" smtClean="0"/>
              <a:t>      </a:t>
            </a:r>
            <a:r>
              <a:rPr lang="ru-RU" sz="1400" i="1" dirty="0" smtClean="0"/>
              <a:t>f</a:t>
            </a:r>
            <a:r>
              <a:rPr lang="ru-RU" sz="1400" baseline="-25000" dirty="0" smtClean="0"/>
              <a:t>1</a:t>
            </a:r>
            <a:r>
              <a:rPr lang="ru-RU" sz="1400" dirty="0" smtClean="0"/>
              <a:t>(</a:t>
            </a:r>
            <a:r>
              <a:rPr lang="ru-RU" sz="1400" i="1" dirty="0" smtClean="0"/>
              <a:t>a</a:t>
            </a:r>
            <a:r>
              <a:rPr lang="ru-RU" sz="1400" dirty="0" smtClean="0"/>
              <a:t>, </a:t>
            </a:r>
            <a:r>
              <a:rPr lang="ru-RU" sz="1400" i="1" dirty="0" smtClean="0"/>
              <a:t>b</a:t>
            </a:r>
            <a:r>
              <a:rPr lang="ru-RU" sz="1400" dirty="0"/>
              <a:t>)=</a:t>
            </a:r>
            <a:r>
              <a:rPr lang="ru-RU" sz="1400" i="1" dirty="0"/>
              <a:t>S</a:t>
            </a:r>
            <a:r>
              <a:rPr lang="ru-RU" sz="1400" dirty="0"/>
              <a:t> - значение цифры суммы в данном разряде;</a:t>
            </a:r>
          </a:p>
          <a:p>
            <a:r>
              <a:rPr lang="ru-RU" sz="1400" dirty="0" smtClean="0"/>
              <a:t>      </a:t>
            </a:r>
            <a:r>
              <a:rPr lang="ru-RU" sz="1400" i="1" dirty="0" smtClean="0"/>
              <a:t>f</a:t>
            </a:r>
            <a:r>
              <a:rPr lang="ru-RU" sz="1400" baseline="-25000" dirty="0" smtClean="0"/>
              <a:t>2</a:t>
            </a:r>
            <a:r>
              <a:rPr lang="ru-RU" sz="1400" dirty="0" smtClean="0"/>
              <a:t>(</a:t>
            </a:r>
            <a:r>
              <a:rPr lang="ru-RU" sz="1400" i="1" dirty="0" smtClean="0"/>
              <a:t>a</a:t>
            </a:r>
            <a:r>
              <a:rPr lang="ru-RU" sz="1400" dirty="0" smtClean="0"/>
              <a:t>, </a:t>
            </a:r>
            <a:r>
              <a:rPr lang="ru-RU" sz="1400" i="1" dirty="0" smtClean="0"/>
              <a:t>b</a:t>
            </a:r>
            <a:r>
              <a:rPr lang="ru-RU" sz="1400" dirty="0"/>
              <a:t>)=</a:t>
            </a:r>
            <a:r>
              <a:rPr lang="ru-RU" sz="1400" i="1" dirty="0"/>
              <a:t>P</a:t>
            </a:r>
            <a:r>
              <a:rPr lang="ru-RU" sz="1400" dirty="0"/>
              <a:t> - цифра переноса в следующий (старший) разряд.</a:t>
            </a:r>
          </a:p>
          <a:p>
            <a:r>
              <a:rPr lang="ru-RU" sz="1400" dirty="0"/>
              <a:t>Согласно </a:t>
            </a:r>
            <a:r>
              <a:rPr lang="ru-RU" sz="1400" dirty="0" smtClean="0"/>
              <a:t>правилам, </a:t>
            </a:r>
            <a:r>
              <a:rPr lang="ru-RU" sz="1400" dirty="0"/>
              <a:t>можно записать</a:t>
            </a:r>
            <a:r>
              <a:rPr lang="ru-RU" sz="1400" dirty="0" smtClean="0"/>
              <a:t>:</a:t>
            </a:r>
            <a:endParaRPr lang="en-US" sz="1400" dirty="0" smtClean="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1" name="Прямоугольник 10"/>
          <p:cNvSpPr/>
          <p:nvPr/>
        </p:nvSpPr>
        <p:spPr>
          <a:xfrm>
            <a:off x="725122" y="3861048"/>
            <a:ext cx="7732265" cy="307777"/>
          </a:xfrm>
          <a:prstGeom prst="rect">
            <a:avLst/>
          </a:prstGeom>
        </p:spPr>
        <p:txBody>
          <a:bodyPr wrap="square">
            <a:spAutoFit/>
          </a:bodyPr>
          <a:lstStyle/>
          <a:p>
            <a:r>
              <a:rPr lang="ru-RU" sz="1400" dirty="0" smtClean="0"/>
              <a:t>Логическая</a:t>
            </a:r>
            <a:r>
              <a:rPr lang="en-US" sz="1400" dirty="0" smtClean="0"/>
              <a:t> </a:t>
            </a:r>
            <a:r>
              <a:rPr lang="ru-RU" sz="1400" dirty="0" smtClean="0"/>
              <a:t>схема, реализующая </a:t>
            </a:r>
            <a:r>
              <a:rPr lang="ru-RU" sz="1400" dirty="0"/>
              <a:t>полученную </a:t>
            </a:r>
            <a:r>
              <a:rPr lang="ru-RU" sz="1400" dirty="0" smtClean="0"/>
              <a:t>функцию:</a:t>
            </a:r>
            <a:endParaRPr lang="ru-RU" sz="1400" dirty="0"/>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cxnSp>
        <p:nvCxnSpPr>
          <p:cNvPr id="14" name="Прямая соединительная линия 13"/>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5" name="TextBox 14"/>
              <p:cNvSpPr txBox="1"/>
              <p:nvPr/>
            </p:nvSpPr>
            <p:spPr>
              <a:xfrm>
                <a:off x="1835696" y="3284984"/>
                <a:ext cx="5321008" cy="3374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𝑆</m:t>
                      </m:r>
                      <m:r>
                        <a:rPr lang="en-US" sz="1400" b="0" i="1" smtClean="0">
                          <a:latin typeface="Cambria Math"/>
                        </a:rPr>
                        <m:t>=</m:t>
                      </m:r>
                      <m:sSub>
                        <m:sSubPr>
                          <m:ctrlPr>
                            <a:rPr lang="en-US" sz="1400" b="0" i="1" smtClean="0">
                              <a:latin typeface="Cambria Math"/>
                            </a:rPr>
                          </m:ctrlPr>
                        </m:sSubPr>
                        <m:e>
                          <m:r>
                            <a:rPr lang="en-US" sz="1400" b="0" i="1" smtClean="0">
                              <a:latin typeface="Cambria Math"/>
                            </a:rPr>
                            <m:t>𝑓</m:t>
                          </m:r>
                        </m:e>
                        <m:sub>
                          <m:r>
                            <a:rPr lang="en-US" sz="1400" b="0" i="1" smtClean="0">
                              <a:latin typeface="Cambria Math"/>
                            </a:rPr>
                            <m:t>1</m:t>
                          </m:r>
                        </m:sub>
                      </m:sSub>
                      <m:d>
                        <m:dPr>
                          <m:ctrlPr>
                            <a:rPr lang="en-US" sz="1400" b="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e>
                      </m:d>
                      <m:r>
                        <a:rPr lang="en-US" sz="1400" b="0" i="1" smtClean="0">
                          <a:latin typeface="Cambria Math"/>
                        </a:rPr>
                        <m:t>=0</m:t>
                      </m:r>
                      <m:r>
                        <a:rPr lang="en-US" sz="1400" b="0" i="1" smtClean="0">
                          <a:latin typeface="Cambria Math"/>
                          <a:ea typeface="Cambria Math"/>
                        </a:rPr>
                        <m:t>∙</m:t>
                      </m:r>
                      <m:r>
                        <a:rPr lang="en-US" sz="1400" b="0" i="1" smtClean="0">
                          <a:latin typeface="Cambria Math"/>
                          <a:ea typeface="Cambria Math"/>
                        </a:rPr>
                        <m:t>𝑎</m:t>
                      </m:r>
                      <m:r>
                        <a:rPr lang="en-US" sz="1400" b="0" i="1" smtClean="0">
                          <a:latin typeface="Cambria Math"/>
                          <a:ea typeface="Cambria Math"/>
                        </a:rPr>
                        <m:t>∙</m:t>
                      </m:r>
                      <m:r>
                        <a:rPr lang="en-US" sz="1400" b="0" i="1" smtClean="0">
                          <a:latin typeface="Cambria Math"/>
                          <a:ea typeface="Cambria Math"/>
                        </a:rPr>
                        <m:t>𝑏</m:t>
                      </m:r>
                      <m:r>
                        <a:rPr lang="en-US" sz="1400" b="0" i="1" smtClean="0">
                          <a:latin typeface="Cambria Math"/>
                          <a:ea typeface="Cambria Math"/>
                        </a:rPr>
                        <m:t>+1∙</m:t>
                      </m:r>
                      <m:r>
                        <a:rPr lang="en-US" sz="1400" b="0" i="1" smtClean="0">
                          <a:latin typeface="Cambria Math"/>
                          <a:ea typeface="Cambria Math"/>
                        </a:rPr>
                        <m:t>𝑎</m:t>
                      </m:r>
                      <m:r>
                        <a:rPr lang="en-US" sz="1400" b="0" i="1" smtClean="0">
                          <a:latin typeface="Cambria Math"/>
                          <a:ea typeface="Cambria Math"/>
                        </a:rPr>
                        <m:t>∙</m:t>
                      </m:r>
                      <m:bar>
                        <m:barPr>
                          <m:pos m:val="top"/>
                          <m:ctrlPr>
                            <a:rPr lang="en-US" sz="1400" b="0" i="1" smtClean="0">
                              <a:latin typeface="Cambria Math"/>
                              <a:ea typeface="Cambria Math"/>
                            </a:rPr>
                          </m:ctrlPr>
                        </m:barPr>
                        <m:e>
                          <m:r>
                            <a:rPr lang="en-US" sz="1400" b="0" i="1" smtClean="0">
                              <a:latin typeface="Cambria Math"/>
                              <a:ea typeface="Cambria Math"/>
                            </a:rPr>
                            <m:t>𝑏</m:t>
                          </m:r>
                        </m:e>
                      </m:bar>
                      <m:r>
                        <a:rPr lang="en-US" sz="1400" b="0" i="1" smtClean="0">
                          <a:latin typeface="Cambria Math"/>
                          <a:ea typeface="Cambria Math"/>
                        </a:rPr>
                        <m:t>+1</m:t>
                      </m:r>
                      <m:r>
                        <a:rPr lang="en-US" sz="1400" i="1">
                          <a:latin typeface="Cambria Math"/>
                          <a:ea typeface="Cambria Math"/>
                        </a:rPr>
                        <m:t>∙</m:t>
                      </m:r>
                      <m:bar>
                        <m:barPr>
                          <m:pos m:val="top"/>
                          <m:ctrlPr>
                            <a:rPr lang="en-US" sz="1400" i="1">
                              <a:latin typeface="Cambria Math"/>
                              <a:ea typeface="Cambria Math"/>
                            </a:rPr>
                          </m:ctrlPr>
                        </m:barPr>
                        <m:e>
                          <m:r>
                            <a:rPr lang="en-US" sz="1400" b="0" i="1" smtClean="0">
                              <a:latin typeface="Cambria Math"/>
                              <a:ea typeface="Cambria Math"/>
                            </a:rPr>
                            <m:t>𝑎</m:t>
                          </m:r>
                        </m:e>
                      </m:bar>
                      <m:r>
                        <a:rPr lang="en-US" sz="1400" i="1">
                          <a:latin typeface="Cambria Math"/>
                          <a:ea typeface="Cambria Math"/>
                        </a:rPr>
                        <m:t>∙</m:t>
                      </m:r>
                      <m:r>
                        <m:rPr>
                          <m:sty m:val="p"/>
                        </m:rPr>
                        <a:rPr lang="en-US" sz="1400" b="0" i="0" smtClean="0">
                          <a:latin typeface="Cambria Math"/>
                          <a:ea typeface="Cambria Math"/>
                        </a:rPr>
                        <m:t>b</m:t>
                      </m:r>
                      <m:r>
                        <a:rPr lang="en-US" sz="1400" b="0" i="0" smtClean="0">
                          <a:latin typeface="Cambria Math"/>
                          <a:ea typeface="Cambria Math"/>
                        </a:rPr>
                        <m:t>+0</m:t>
                      </m:r>
                      <m:r>
                        <a:rPr lang="en-US" sz="1400" i="1">
                          <a:latin typeface="Cambria Math"/>
                          <a:ea typeface="Cambria Math"/>
                        </a:rPr>
                        <m:t>∙</m:t>
                      </m:r>
                      <m:bar>
                        <m:barPr>
                          <m:pos m:val="top"/>
                          <m:ctrlPr>
                            <a:rPr lang="en-US" sz="1400" i="1">
                              <a:latin typeface="Cambria Math"/>
                              <a:ea typeface="Cambria Math"/>
                            </a:rPr>
                          </m:ctrlPr>
                        </m:barPr>
                        <m:e>
                          <m:r>
                            <a:rPr lang="en-US" sz="1400" b="0" i="1" smtClean="0">
                              <a:latin typeface="Cambria Math"/>
                              <a:ea typeface="Cambria Math"/>
                            </a:rPr>
                            <m:t>𝑎</m:t>
                          </m:r>
                        </m:e>
                      </m:bar>
                      <m:r>
                        <a:rPr lang="en-US" sz="1400" i="1">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𝑏</m:t>
                          </m:r>
                        </m:e>
                      </m:bar>
                      <m:r>
                        <a:rPr lang="en-US" sz="1400" b="0" i="1" smtClean="0">
                          <a:latin typeface="Cambria Math"/>
                          <a:ea typeface="Cambria Math"/>
                        </a:rPr>
                        <m:t>=</m:t>
                      </m:r>
                      <m:r>
                        <a:rPr lang="en-US" sz="1400" i="1">
                          <a:latin typeface="Cambria Math"/>
                          <a:ea typeface="Cambria Math"/>
                        </a:rPr>
                        <m:t>𝑎</m:t>
                      </m:r>
                      <m:r>
                        <a:rPr lang="en-US" sz="1400" i="1">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𝑏</m:t>
                          </m:r>
                        </m:e>
                      </m:bar>
                      <m:r>
                        <a:rPr lang="en-US" sz="1400" b="0" i="1" smtClean="0">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𝑎</m:t>
                          </m:r>
                        </m:e>
                      </m:bar>
                      <m:r>
                        <a:rPr lang="en-US" sz="1400" i="1">
                          <a:latin typeface="Cambria Math"/>
                          <a:ea typeface="Cambria Math"/>
                        </a:rPr>
                        <m:t>∙</m:t>
                      </m:r>
                      <m:r>
                        <m:rPr>
                          <m:sty m:val="p"/>
                        </m:rPr>
                        <a:rPr lang="en-US" sz="1400">
                          <a:latin typeface="Cambria Math"/>
                          <a:ea typeface="Cambria Math"/>
                        </a:rPr>
                        <m:t>b</m:t>
                      </m:r>
                    </m:oMath>
                  </m:oMathPara>
                </a14:m>
                <a:endParaRPr lang="ru-RU" sz="1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1835696" y="3284984"/>
                <a:ext cx="5321008" cy="337465"/>
              </a:xfrm>
              <a:prstGeom prst="rect">
                <a:avLst/>
              </a:prstGeom>
              <a:blipFill rotWithShape="1">
                <a:blip r:embed="rId2"/>
                <a:stretch>
                  <a:fillRect b="-909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763688" y="3523583"/>
                <a:ext cx="4888839" cy="3374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𝑃</m:t>
                      </m:r>
                      <m:r>
                        <a:rPr lang="en-US" sz="1400" b="0" i="1" smtClean="0">
                          <a:latin typeface="Cambria Math"/>
                        </a:rPr>
                        <m:t>=</m:t>
                      </m:r>
                      <m:sSub>
                        <m:sSubPr>
                          <m:ctrlPr>
                            <a:rPr lang="en-US" sz="1400" b="0" i="1" smtClean="0">
                              <a:latin typeface="Cambria Math"/>
                            </a:rPr>
                          </m:ctrlPr>
                        </m:sSubPr>
                        <m:e>
                          <m:r>
                            <a:rPr lang="en-US" sz="1400" b="0" i="1" smtClean="0">
                              <a:latin typeface="Cambria Math"/>
                            </a:rPr>
                            <m:t>𝑓</m:t>
                          </m:r>
                        </m:e>
                        <m:sub>
                          <m:r>
                            <a:rPr lang="en-US" sz="1400" b="0" i="1" smtClean="0">
                              <a:latin typeface="Cambria Math"/>
                            </a:rPr>
                            <m:t>2</m:t>
                          </m:r>
                        </m:sub>
                      </m:sSub>
                      <m:d>
                        <m:dPr>
                          <m:ctrlPr>
                            <a:rPr lang="en-US" sz="1400" b="0" i="1" smtClean="0">
                              <a:latin typeface="Cambria Math"/>
                            </a:rPr>
                          </m:ctrlPr>
                        </m:dPr>
                        <m:e>
                          <m:r>
                            <a:rPr lang="en-US" sz="1400" b="0" i="1" smtClean="0">
                              <a:latin typeface="Cambria Math"/>
                            </a:rPr>
                            <m:t>𝑎</m:t>
                          </m:r>
                          <m:r>
                            <a:rPr lang="en-US" sz="1400" b="0" i="1" smtClean="0">
                              <a:latin typeface="Cambria Math"/>
                            </a:rPr>
                            <m:t>,</m:t>
                          </m:r>
                          <m:r>
                            <a:rPr lang="en-US" sz="1400" b="0" i="1" smtClean="0">
                              <a:latin typeface="Cambria Math"/>
                            </a:rPr>
                            <m:t>𝑏</m:t>
                          </m:r>
                        </m:e>
                      </m:d>
                      <m:r>
                        <a:rPr lang="en-US" sz="1400" b="0" i="1" smtClean="0">
                          <a:latin typeface="Cambria Math"/>
                        </a:rPr>
                        <m:t>=0</m:t>
                      </m:r>
                      <m:r>
                        <a:rPr lang="en-US" sz="1400" b="0" i="1" smtClean="0">
                          <a:latin typeface="Cambria Math"/>
                          <a:ea typeface="Cambria Math"/>
                        </a:rPr>
                        <m:t>∙</m:t>
                      </m:r>
                      <m:r>
                        <a:rPr lang="en-US" sz="1400" b="0" i="1" smtClean="0">
                          <a:latin typeface="Cambria Math"/>
                          <a:ea typeface="Cambria Math"/>
                        </a:rPr>
                        <m:t>𝑎</m:t>
                      </m:r>
                      <m:r>
                        <a:rPr lang="en-US" sz="1400" b="0" i="1" smtClean="0">
                          <a:latin typeface="Cambria Math"/>
                          <a:ea typeface="Cambria Math"/>
                        </a:rPr>
                        <m:t>∙</m:t>
                      </m:r>
                      <m:r>
                        <a:rPr lang="en-US" sz="1400" b="0" i="1" smtClean="0">
                          <a:latin typeface="Cambria Math"/>
                          <a:ea typeface="Cambria Math"/>
                        </a:rPr>
                        <m:t>𝑏</m:t>
                      </m:r>
                      <m:r>
                        <a:rPr lang="en-US" sz="1400" b="0" i="1" smtClean="0">
                          <a:latin typeface="Cambria Math"/>
                          <a:ea typeface="Cambria Math"/>
                        </a:rPr>
                        <m:t>+0∙</m:t>
                      </m:r>
                      <m:r>
                        <a:rPr lang="en-US" sz="1400" b="0" i="1" smtClean="0">
                          <a:latin typeface="Cambria Math"/>
                          <a:ea typeface="Cambria Math"/>
                        </a:rPr>
                        <m:t>𝑎</m:t>
                      </m:r>
                      <m:r>
                        <a:rPr lang="en-US" sz="1400" b="0" i="1" smtClean="0">
                          <a:latin typeface="Cambria Math"/>
                          <a:ea typeface="Cambria Math"/>
                        </a:rPr>
                        <m:t>∙</m:t>
                      </m:r>
                      <m:bar>
                        <m:barPr>
                          <m:pos m:val="top"/>
                          <m:ctrlPr>
                            <a:rPr lang="en-US" sz="1400" b="0" i="1" smtClean="0">
                              <a:latin typeface="Cambria Math"/>
                              <a:ea typeface="Cambria Math"/>
                            </a:rPr>
                          </m:ctrlPr>
                        </m:barPr>
                        <m:e>
                          <m:r>
                            <a:rPr lang="en-US" sz="1400" b="0" i="1" smtClean="0">
                              <a:latin typeface="Cambria Math"/>
                              <a:ea typeface="Cambria Math"/>
                            </a:rPr>
                            <m:t>𝑏</m:t>
                          </m:r>
                        </m:e>
                      </m:bar>
                      <m:r>
                        <a:rPr lang="en-US" sz="1400" b="0" i="1" smtClean="0">
                          <a:latin typeface="Cambria Math"/>
                          <a:ea typeface="Cambria Math"/>
                        </a:rPr>
                        <m:t>+0</m:t>
                      </m:r>
                      <m:r>
                        <a:rPr lang="en-US" sz="1400" i="1">
                          <a:latin typeface="Cambria Math"/>
                          <a:ea typeface="Cambria Math"/>
                        </a:rPr>
                        <m:t>∙</m:t>
                      </m:r>
                      <m:bar>
                        <m:barPr>
                          <m:pos m:val="top"/>
                          <m:ctrlPr>
                            <a:rPr lang="en-US" sz="1400" i="1">
                              <a:latin typeface="Cambria Math"/>
                              <a:ea typeface="Cambria Math"/>
                            </a:rPr>
                          </m:ctrlPr>
                        </m:barPr>
                        <m:e>
                          <m:r>
                            <a:rPr lang="en-US" sz="1400" b="0" i="1" smtClean="0">
                              <a:latin typeface="Cambria Math"/>
                              <a:ea typeface="Cambria Math"/>
                            </a:rPr>
                            <m:t>𝑎</m:t>
                          </m:r>
                        </m:e>
                      </m:bar>
                      <m:r>
                        <a:rPr lang="en-US" sz="1400" i="1">
                          <a:latin typeface="Cambria Math"/>
                          <a:ea typeface="Cambria Math"/>
                        </a:rPr>
                        <m:t>∙</m:t>
                      </m:r>
                      <m:r>
                        <m:rPr>
                          <m:sty m:val="p"/>
                        </m:rPr>
                        <a:rPr lang="en-US" sz="1400" b="0" i="0" smtClean="0">
                          <a:latin typeface="Cambria Math"/>
                          <a:ea typeface="Cambria Math"/>
                        </a:rPr>
                        <m:t>b</m:t>
                      </m:r>
                      <m:r>
                        <a:rPr lang="en-US" sz="1400" b="0" i="0" smtClean="0">
                          <a:latin typeface="Cambria Math"/>
                          <a:ea typeface="Cambria Math"/>
                        </a:rPr>
                        <m:t>+</m:t>
                      </m:r>
                      <m:r>
                        <a:rPr lang="en-US" sz="1400" b="0" i="1" smtClean="0">
                          <a:latin typeface="Cambria Math"/>
                          <a:ea typeface="Cambria Math"/>
                        </a:rPr>
                        <m:t>1</m:t>
                      </m:r>
                      <m:r>
                        <a:rPr lang="en-US" sz="1400" i="1">
                          <a:latin typeface="Cambria Math"/>
                          <a:ea typeface="Cambria Math"/>
                        </a:rPr>
                        <m:t>∙</m:t>
                      </m:r>
                      <m:bar>
                        <m:barPr>
                          <m:pos m:val="top"/>
                          <m:ctrlPr>
                            <a:rPr lang="en-US" sz="1400" i="1">
                              <a:latin typeface="Cambria Math"/>
                              <a:ea typeface="Cambria Math"/>
                            </a:rPr>
                          </m:ctrlPr>
                        </m:barPr>
                        <m:e>
                          <m:r>
                            <a:rPr lang="en-US" sz="1400" b="0" i="1" smtClean="0">
                              <a:latin typeface="Cambria Math"/>
                              <a:ea typeface="Cambria Math"/>
                            </a:rPr>
                            <m:t>𝑎</m:t>
                          </m:r>
                        </m:e>
                      </m:bar>
                      <m:r>
                        <a:rPr lang="en-US" sz="1400" i="1">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𝑏</m:t>
                          </m:r>
                        </m:e>
                      </m:bar>
                      <m:r>
                        <a:rPr lang="en-US" sz="1400" b="0" i="1" smtClean="0">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𝑎</m:t>
                          </m:r>
                        </m:e>
                      </m:bar>
                      <m:r>
                        <a:rPr lang="en-US" sz="1400" i="1">
                          <a:latin typeface="Cambria Math"/>
                          <a:ea typeface="Cambria Math"/>
                        </a:rPr>
                        <m:t>∙</m:t>
                      </m:r>
                      <m:bar>
                        <m:barPr>
                          <m:pos m:val="top"/>
                          <m:ctrlPr>
                            <a:rPr lang="en-US" sz="1400" i="1">
                              <a:latin typeface="Cambria Math"/>
                              <a:ea typeface="Cambria Math"/>
                            </a:rPr>
                          </m:ctrlPr>
                        </m:barPr>
                        <m:e>
                          <m:r>
                            <a:rPr lang="en-US" sz="1400" i="1">
                              <a:latin typeface="Cambria Math"/>
                              <a:ea typeface="Cambria Math"/>
                            </a:rPr>
                            <m:t>𝑏</m:t>
                          </m:r>
                        </m:e>
                      </m:bar>
                    </m:oMath>
                  </m:oMathPara>
                </a14:m>
                <a:endParaRPr lang="ru-RU" sz="1400" dirty="0"/>
              </a:p>
            </p:txBody>
          </p:sp>
        </mc:Choice>
        <mc:Fallback xmlns="">
          <p:sp>
            <p:nvSpPr>
              <p:cNvPr id="16" name="TextBox 15"/>
              <p:cNvSpPr txBox="1">
                <a:spLocks noRot="1" noChangeAspect="1" noMove="1" noResize="1" noEditPoints="1" noAdjustHandles="1" noChangeArrowheads="1" noChangeShapeType="1" noTextEdit="1"/>
              </p:cNvSpPr>
              <p:nvPr/>
            </p:nvSpPr>
            <p:spPr>
              <a:xfrm>
                <a:off x="1763688" y="3523583"/>
                <a:ext cx="4888839" cy="337465"/>
              </a:xfrm>
              <a:prstGeom prst="rect">
                <a:avLst/>
              </a:prstGeom>
              <a:blipFill rotWithShape="1">
                <a:blip r:embed="rId3"/>
                <a:stretch>
                  <a:fillRect b="-9091"/>
                </a:stretch>
              </a:blipFill>
            </p:spPr>
            <p:txBody>
              <a:bodyPr/>
              <a:lstStyle/>
              <a:p>
                <a:r>
                  <a:rPr lang="ru-RU">
                    <a:noFill/>
                  </a:rPr>
                  <a:t> </a:t>
                </a:r>
              </a:p>
            </p:txBody>
          </p:sp>
        </mc:Fallback>
      </mc:AlternateContent>
      <p:grpSp>
        <p:nvGrpSpPr>
          <p:cNvPr id="176" name="Группа 175"/>
          <p:cNvGrpSpPr/>
          <p:nvPr/>
        </p:nvGrpSpPr>
        <p:grpSpPr>
          <a:xfrm>
            <a:off x="2666380" y="4164219"/>
            <a:ext cx="3141156" cy="1857774"/>
            <a:chOff x="1633270" y="4129335"/>
            <a:chExt cx="3141156" cy="1857774"/>
          </a:xfrm>
          <a:effectLst>
            <a:outerShdw blurRad="63500" sx="102000" sy="102000" algn="ctr" rotWithShape="0">
              <a:prstClr val="black">
                <a:alpha val="40000"/>
              </a:prstClr>
            </a:outerShdw>
          </a:effectLst>
        </p:grpSpPr>
        <p:sp>
          <p:nvSpPr>
            <p:cNvPr id="36" name="TextBox 35"/>
            <p:cNvSpPr txBox="1"/>
            <p:nvPr/>
          </p:nvSpPr>
          <p:spPr>
            <a:xfrm>
              <a:off x="1633270" y="4129335"/>
              <a:ext cx="274434" cy="307777"/>
            </a:xfrm>
            <a:prstGeom prst="rect">
              <a:avLst/>
            </a:prstGeom>
            <a:noFill/>
          </p:spPr>
          <p:txBody>
            <a:bodyPr wrap="none" rtlCol="0">
              <a:spAutoFit/>
            </a:bodyPr>
            <a:lstStyle/>
            <a:p>
              <a:r>
                <a:rPr lang="en-US" sz="1400" i="1" dirty="0" smtClean="0">
                  <a:solidFill>
                    <a:schemeClr val="accent1">
                      <a:lumMod val="50000"/>
                    </a:schemeClr>
                  </a:solidFill>
                  <a:effectLst>
                    <a:outerShdw blurRad="38100" dist="38100" dir="2700000" algn="tl">
                      <a:srgbClr val="000000">
                        <a:alpha val="43137"/>
                      </a:srgbClr>
                    </a:outerShdw>
                  </a:effectLst>
                </a:rPr>
                <a:t>a</a:t>
              </a:r>
              <a:endParaRPr lang="ru-RU" sz="1400" i="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7" name="TextBox 36"/>
                <p:cNvSpPr txBox="1"/>
                <p:nvPr/>
              </p:nvSpPr>
              <p:spPr>
                <a:xfrm>
                  <a:off x="1835696" y="4129335"/>
                  <a:ext cx="32970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𝑏</m:t>
                        </m: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1835696" y="4129335"/>
                  <a:ext cx="329706" cy="307777"/>
                </a:xfrm>
                <a:prstGeom prst="rect">
                  <a:avLst/>
                </a:prstGeom>
                <a:blipFill rotWithShape="1">
                  <a:blip r:embed="rId4"/>
                  <a:stretch>
                    <a:fillRect/>
                  </a:stretch>
                </a:blipFill>
              </p:spPr>
              <p:txBody>
                <a:bodyPr/>
                <a:lstStyle/>
                <a:p>
                  <a:r>
                    <a:rPr lang="ru-RU">
                      <a:noFill/>
                    </a:rPr>
                    <a:t> </a:t>
                  </a:r>
                </a:p>
              </p:txBody>
            </p:sp>
          </mc:Fallback>
        </mc:AlternateContent>
        <p:grpSp>
          <p:nvGrpSpPr>
            <p:cNvPr id="67" name="Группа 66"/>
            <p:cNvGrpSpPr/>
            <p:nvPr/>
          </p:nvGrpSpPr>
          <p:grpSpPr>
            <a:xfrm>
              <a:off x="2276702" y="4325570"/>
              <a:ext cx="330810" cy="436024"/>
              <a:chOff x="3212806" y="4865184"/>
              <a:chExt cx="330810" cy="436024"/>
            </a:xfrm>
          </p:grpSpPr>
          <p:sp>
            <p:nvSpPr>
              <p:cNvPr id="33" name="Прямоугольник 32"/>
              <p:cNvSpPr/>
              <p:nvPr/>
            </p:nvSpPr>
            <p:spPr>
              <a:xfrm>
                <a:off x="3287256" y="4941167"/>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p:sp>
            <p:nvSpPr>
              <p:cNvPr id="38" name="Овал 37"/>
              <p:cNvSpPr/>
              <p:nvPr/>
            </p:nvSpPr>
            <p:spPr>
              <a:xfrm>
                <a:off x="3463678" y="5081576"/>
                <a:ext cx="79938" cy="792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41" name="TextBox 40"/>
                  <p:cNvSpPr txBox="1"/>
                  <p:nvPr/>
                </p:nvSpPr>
                <p:spPr>
                  <a:xfrm>
                    <a:off x="3212806" y="4865184"/>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ru-RU"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3212806" y="4865184"/>
                    <a:ext cx="259830" cy="276999"/>
                  </a:xfrm>
                  <a:prstGeom prst="rect">
                    <a:avLst/>
                  </a:prstGeom>
                  <a:blipFill rotWithShape="1">
                    <a:blip r:embed="rId5"/>
                    <a:stretch>
                      <a:fillRect/>
                    </a:stretch>
                  </a:blipFill>
                </p:spPr>
                <p:txBody>
                  <a:bodyPr/>
                  <a:lstStyle/>
                  <a:p>
                    <a:r>
                      <a:rPr lang="ru-RU">
                        <a:noFill/>
                      </a:rPr>
                      <a:t> </a:t>
                    </a:r>
                  </a:p>
                </p:txBody>
              </p:sp>
            </mc:Fallback>
          </mc:AlternateContent>
        </p:grpSp>
        <p:grpSp>
          <p:nvGrpSpPr>
            <p:cNvPr id="66" name="Группа 65"/>
            <p:cNvGrpSpPr/>
            <p:nvPr/>
          </p:nvGrpSpPr>
          <p:grpSpPr>
            <a:xfrm>
              <a:off x="4028515" y="4825107"/>
              <a:ext cx="655287" cy="426855"/>
              <a:chOff x="4458288" y="5442478"/>
              <a:chExt cx="655287" cy="426855"/>
            </a:xfrm>
          </p:grpSpPr>
          <p:sp>
            <p:nvSpPr>
              <p:cNvPr id="54" name="Прямоугольник 53"/>
              <p:cNvSpPr/>
              <p:nvPr/>
            </p:nvSpPr>
            <p:spPr>
              <a:xfrm>
                <a:off x="4692927" y="5509292"/>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6" name="TextBox 55"/>
                  <p:cNvSpPr txBox="1"/>
                  <p:nvPr/>
                </p:nvSpPr>
                <p:spPr>
                  <a:xfrm>
                    <a:off x="4641733" y="5442478"/>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641733" y="5442478"/>
                    <a:ext cx="259830" cy="276999"/>
                  </a:xfrm>
                  <a:prstGeom prst="rect">
                    <a:avLst/>
                  </a:prstGeom>
                  <a:blipFill rotWithShape="1">
                    <a:blip r:embed="rId6"/>
                    <a:stretch>
                      <a:fillRect/>
                    </a:stretch>
                  </a:blipFill>
                </p:spPr>
                <p:txBody>
                  <a:bodyPr/>
                  <a:lstStyle/>
                  <a:p>
                    <a:r>
                      <a:rPr lang="ru-RU">
                        <a:noFill/>
                      </a:rPr>
                      <a:t> </a:t>
                    </a:r>
                  </a:p>
                </p:txBody>
              </p:sp>
            </mc:Fallback>
          </mc:AlternateContent>
          <p:cxnSp>
            <p:nvCxnSpPr>
              <p:cNvPr id="57" name="Прямая соединительная линия 56"/>
              <p:cNvCxnSpPr>
                <a:stCxn id="54" idx="3"/>
              </p:cNvCxnSpPr>
              <p:nvPr/>
            </p:nvCxnSpPr>
            <p:spPr>
              <a:xfrm flipV="1">
                <a:off x="4909318" y="5689312"/>
                <a:ext cx="204257" cy="1"/>
              </a:xfrm>
              <a:prstGeom prst="line">
                <a:avLst/>
              </a:prstGeom>
            </p:spPr>
            <p:style>
              <a:lnRef idx="2">
                <a:schemeClr val="accent6"/>
              </a:lnRef>
              <a:fillRef idx="0">
                <a:schemeClr val="accent6"/>
              </a:fillRef>
              <a:effectRef idx="1">
                <a:schemeClr val="accent6"/>
              </a:effectRef>
              <a:fontRef idx="minor">
                <a:schemeClr val="tx1"/>
              </a:fontRef>
            </p:style>
          </p:cxnSp>
          <p:cxnSp>
            <p:nvCxnSpPr>
              <p:cNvPr id="59" name="Прямая соединительная линия 58"/>
              <p:cNvCxnSpPr/>
              <p:nvPr/>
            </p:nvCxnSpPr>
            <p:spPr>
              <a:xfrm flipH="1">
                <a:off x="4458288" y="5805264"/>
                <a:ext cx="227424" cy="0"/>
              </a:xfrm>
              <a:prstGeom prst="line">
                <a:avLst/>
              </a:prstGeom>
            </p:spPr>
            <p:style>
              <a:lnRef idx="1">
                <a:schemeClr val="accent6"/>
              </a:lnRef>
              <a:fillRef idx="0">
                <a:schemeClr val="accent6"/>
              </a:fillRef>
              <a:effectRef idx="0">
                <a:schemeClr val="accent6"/>
              </a:effectRef>
              <a:fontRef idx="minor">
                <a:schemeClr val="tx1"/>
              </a:fontRef>
            </p:style>
          </p:cxnSp>
        </p:grpSp>
        <p:grpSp>
          <p:nvGrpSpPr>
            <p:cNvPr id="65" name="Группа 64"/>
            <p:cNvGrpSpPr/>
            <p:nvPr/>
          </p:nvGrpSpPr>
          <p:grpSpPr>
            <a:xfrm>
              <a:off x="2980609" y="4487574"/>
              <a:ext cx="451030" cy="418037"/>
              <a:chOff x="5633505" y="5105319"/>
              <a:chExt cx="451030" cy="418037"/>
            </a:xfrm>
          </p:grpSpPr>
          <p:sp>
            <p:nvSpPr>
              <p:cNvPr id="60" name="Прямоугольник 59"/>
              <p:cNvSpPr/>
              <p:nvPr/>
            </p:nvSpPr>
            <p:spPr>
              <a:xfrm>
                <a:off x="5868144" y="5163315"/>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61" name="TextBox 60"/>
                  <p:cNvSpPr txBox="1"/>
                  <p:nvPr/>
                </p:nvSpPr>
                <p:spPr>
                  <a:xfrm>
                    <a:off x="5784736" y="5105319"/>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lumMod val="50000"/>
                                </a:schemeClr>
                              </a:solidFill>
                              <a:effectLst>
                                <a:outerShdw blurRad="38100" dist="38100" dir="2700000" algn="tl">
                                  <a:srgbClr val="000000">
                                    <a:alpha val="43137"/>
                                  </a:srgbClr>
                                </a:outerShdw>
                              </a:effectLst>
                              <a:latin typeface="Cambria Math"/>
                            </a:rPr>
                            <m:t>&amp;</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61" name="TextBox 60"/>
                  <p:cNvSpPr txBox="1">
                    <a:spLocks noRot="1" noChangeAspect="1" noMove="1" noResize="1" noEditPoints="1" noAdjustHandles="1" noChangeArrowheads="1" noChangeShapeType="1" noTextEdit="1"/>
                  </p:cNvSpPr>
                  <p:nvPr/>
                </p:nvSpPr>
                <p:spPr>
                  <a:xfrm>
                    <a:off x="5784736" y="5105319"/>
                    <a:ext cx="259830" cy="276999"/>
                  </a:xfrm>
                  <a:prstGeom prst="rect">
                    <a:avLst/>
                  </a:prstGeom>
                  <a:blipFill rotWithShape="1">
                    <a:blip r:embed="rId7"/>
                    <a:stretch>
                      <a:fillRect/>
                    </a:stretch>
                  </a:blipFill>
                </p:spPr>
                <p:txBody>
                  <a:bodyPr/>
                  <a:lstStyle/>
                  <a:p>
                    <a:r>
                      <a:rPr lang="ru-RU">
                        <a:noFill/>
                      </a:rPr>
                      <a:t> </a:t>
                    </a:r>
                  </a:p>
                </p:txBody>
              </p:sp>
            </mc:Fallback>
          </mc:AlternateContent>
          <p:cxnSp>
            <p:nvCxnSpPr>
              <p:cNvPr id="64" name="Прямая соединительная линия 63"/>
              <p:cNvCxnSpPr/>
              <p:nvPr/>
            </p:nvCxnSpPr>
            <p:spPr>
              <a:xfrm flipH="1">
                <a:off x="5633505" y="5459287"/>
                <a:ext cx="227424" cy="0"/>
              </a:xfrm>
              <a:prstGeom prst="line">
                <a:avLst/>
              </a:prstGeom>
            </p:spPr>
            <p:style>
              <a:lnRef idx="1">
                <a:schemeClr val="accent6"/>
              </a:lnRef>
              <a:fillRef idx="0">
                <a:schemeClr val="accent6"/>
              </a:fillRef>
              <a:effectRef idx="0">
                <a:schemeClr val="accent6"/>
              </a:effectRef>
              <a:fontRef idx="minor">
                <a:schemeClr val="tx1"/>
              </a:fontRef>
            </p:style>
          </p:cxnSp>
        </p:grpSp>
        <p:cxnSp>
          <p:nvCxnSpPr>
            <p:cNvPr id="69" name="Прямая соединительная линия 68"/>
            <p:cNvCxnSpPr/>
            <p:nvPr/>
          </p:nvCxnSpPr>
          <p:spPr>
            <a:xfrm>
              <a:off x="1979712" y="4384849"/>
              <a:ext cx="0" cy="1602260"/>
            </a:xfrm>
            <a:prstGeom prst="line">
              <a:avLst/>
            </a:prstGeom>
          </p:spPr>
          <p:style>
            <a:lnRef idx="1">
              <a:schemeClr val="accent6"/>
            </a:lnRef>
            <a:fillRef idx="0">
              <a:schemeClr val="accent6"/>
            </a:fillRef>
            <a:effectRef idx="0">
              <a:schemeClr val="accent6"/>
            </a:effectRef>
            <a:fontRef idx="minor">
              <a:schemeClr val="tx1"/>
            </a:fontRef>
          </p:style>
        </p:cxnSp>
        <p:cxnSp>
          <p:nvCxnSpPr>
            <p:cNvPr id="70" name="Прямая соединительная линия 69"/>
            <p:cNvCxnSpPr/>
            <p:nvPr/>
          </p:nvCxnSpPr>
          <p:spPr>
            <a:xfrm>
              <a:off x="1763688" y="4373725"/>
              <a:ext cx="0" cy="1613384"/>
            </a:xfrm>
            <a:prstGeom prst="line">
              <a:avLst/>
            </a:prstGeom>
          </p:spPr>
          <p:style>
            <a:lnRef idx="1">
              <a:schemeClr val="accent6"/>
            </a:lnRef>
            <a:fillRef idx="0">
              <a:schemeClr val="accent6"/>
            </a:fillRef>
            <a:effectRef idx="0">
              <a:schemeClr val="accent6"/>
            </a:effectRef>
            <a:fontRef idx="minor">
              <a:schemeClr val="tx1"/>
            </a:fontRef>
          </p:style>
        </p:cxnSp>
        <p:grpSp>
          <p:nvGrpSpPr>
            <p:cNvPr id="71" name="Группа 70"/>
            <p:cNvGrpSpPr/>
            <p:nvPr/>
          </p:nvGrpSpPr>
          <p:grpSpPr>
            <a:xfrm>
              <a:off x="2123728" y="4905611"/>
              <a:ext cx="483784" cy="418037"/>
              <a:chOff x="3059832" y="4883171"/>
              <a:chExt cx="483784" cy="418037"/>
            </a:xfrm>
          </p:grpSpPr>
          <p:sp>
            <p:nvSpPr>
              <p:cNvPr id="72" name="Прямоугольник 71"/>
              <p:cNvSpPr/>
              <p:nvPr/>
            </p:nvSpPr>
            <p:spPr>
              <a:xfrm>
                <a:off x="3287256" y="4941167"/>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p:sp>
            <p:nvSpPr>
              <p:cNvPr id="73" name="Овал 72"/>
              <p:cNvSpPr/>
              <p:nvPr/>
            </p:nvSpPr>
            <p:spPr>
              <a:xfrm>
                <a:off x="3463678" y="5081576"/>
                <a:ext cx="79938" cy="792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74" name="TextBox 73"/>
                  <p:cNvSpPr txBox="1"/>
                  <p:nvPr/>
                </p:nvSpPr>
                <p:spPr>
                  <a:xfrm>
                    <a:off x="3203848" y="4883171"/>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ru-RU"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3203848" y="4883171"/>
                    <a:ext cx="259830" cy="276999"/>
                  </a:xfrm>
                  <a:prstGeom prst="rect">
                    <a:avLst/>
                  </a:prstGeom>
                  <a:blipFill rotWithShape="1">
                    <a:blip r:embed="rId6"/>
                    <a:stretch>
                      <a:fillRect/>
                    </a:stretch>
                  </a:blipFill>
                </p:spPr>
                <p:txBody>
                  <a:bodyPr/>
                  <a:lstStyle/>
                  <a:p>
                    <a:r>
                      <a:rPr lang="ru-RU">
                        <a:noFill/>
                      </a:rPr>
                      <a:t> </a:t>
                    </a:r>
                  </a:p>
                </p:txBody>
              </p:sp>
            </mc:Fallback>
          </mc:AlternateContent>
          <p:cxnSp>
            <p:nvCxnSpPr>
              <p:cNvPr id="76" name="Прямая соединительная линия 75"/>
              <p:cNvCxnSpPr>
                <a:stCxn id="72" idx="1"/>
              </p:cNvCxnSpPr>
              <p:nvPr/>
            </p:nvCxnSpPr>
            <p:spPr>
              <a:xfrm flipH="1">
                <a:off x="3059832" y="5121188"/>
                <a:ext cx="227424" cy="0"/>
              </a:xfrm>
              <a:prstGeom prst="line">
                <a:avLst/>
              </a:prstGeom>
            </p:spPr>
            <p:style>
              <a:lnRef idx="1">
                <a:schemeClr val="accent6"/>
              </a:lnRef>
              <a:fillRef idx="0">
                <a:schemeClr val="accent6"/>
              </a:fillRef>
              <a:effectRef idx="0">
                <a:schemeClr val="accent6"/>
              </a:effectRef>
              <a:fontRef idx="minor">
                <a:schemeClr val="tx1"/>
              </a:fontRef>
            </p:style>
          </p:cxnSp>
        </p:grpSp>
        <p:grpSp>
          <p:nvGrpSpPr>
            <p:cNvPr id="77" name="Группа 76"/>
            <p:cNvGrpSpPr/>
            <p:nvPr/>
          </p:nvGrpSpPr>
          <p:grpSpPr>
            <a:xfrm>
              <a:off x="2987824" y="5062704"/>
              <a:ext cx="451030" cy="418037"/>
              <a:chOff x="5633505" y="5105319"/>
              <a:chExt cx="451030" cy="418037"/>
            </a:xfrm>
          </p:grpSpPr>
          <p:sp>
            <p:nvSpPr>
              <p:cNvPr id="78" name="Прямоугольник 77"/>
              <p:cNvSpPr/>
              <p:nvPr/>
            </p:nvSpPr>
            <p:spPr>
              <a:xfrm>
                <a:off x="5868144" y="5163315"/>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79" name="TextBox 78"/>
                  <p:cNvSpPr txBox="1"/>
                  <p:nvPr/>
                </p:nvSpPr>
                <p:spPr>
                  <a:xfrm>
                    <a:off x="5784736" y="5105319"/>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lumMod val="50000"/>
                                </a:schemeClr>
                              </a:solidFill>
                              <a:effectLst>
                                <a:outerShdw blurRad="38100" dist="38100" dir="2700000" algn="tl">
                                  <a:srgbClr val="000000">
                                    <a:alpha val="43137"/>
                                  </a:srgbClr>
                                </a:outerShdw>
                              </a:effectLst>
                              <a:latin typeface="Cambria Math"/>
                            </a:rPr>
                            <m:t>&amp;</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79" name="TextBox 78"/>
                  <p:cNvSpPr txBox="1">
                    <a:spLocks noRot="1" noChangeAspect="1" noMove="1" noResize="1" noEditPoints="1" noAdjustHandles="1" noChangeArrowheads="1" noChangeShapeType="1" noTextEdit="1"/>
                  </p:cNvSpPr>
                  <p:nvPr/>
                </p:nvSpPr>
                <p:spPr>
                  <a:xfrm>
                    <a:off x="5784736" y="5105319"/>
                    <a:ext cx="259830" cy="276999"/>
                  </a:xfrm>
                  <a:prstGeom prst="rect">
                    <a:avLst/>
                  </a:prstGeom>
                  <a:blipFill rotWithShape="1">
                    <a:blip r:embed="rId8"/>
                    <a:stretch>
                      <a:fillRect/>
                    </a:stretch>
                  </a:blipFill>
                </p:spPr>
                <p:txBody>
                  <a:bodyPr/>
                  <a:lstStyle/>
                  <a:p>
                    <a:r>
                      <a:rPr lang="ru-RU">
                        <a:noFill/>
                      </a:rPr>
                      <a:t> </a:t>
                    </a:r>
                  </a:p>
                </p:txBody>
              </p:sp>
            </mc:Fallback>
          </mc:AlternateContent>
          <p:cxnSp>
            <p:nvCxnSpPr>
              <p:cNvPr id="81" name="Прямая соединительная линия 80"/>
              <p:cNvCxnSpPr/>
              <p:nvPr/>
            </p:nvCxnSpPr>
            <p:spPr>
              <a:xfrm flipH="1">
                <a:off x="5640720" y="5243263"/>
                <a:ext cx="227424"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82" name="Прямая соединительная линия 81"/>
              <p:cNvCxnSpPr/>
              <p:nvPr/>
            </p:nvCxnSpPr>
            <p:spPr>
              <a:xfrm flipH="1">
                <a:off x="5633505" y="5459287"/>
                <a:ext cx="227424" cy="0"/>
              </a:xfrm>
              <a:prstGeom prst="line">
                <a:avLst/>
              </a:prstGeom>
            </p:spPr>
            <p:style>
              <a:lnRef idx="1">
                <a:schemeClr val="accent6"/>
              </a:lnRef>
              <a:fillRef idx="0">
                <a:schemeClr val="accent6"/>
              </a:fillRef>
              <a:effectRef idx="0">
                <a:schemeClr val="accent6"/>
              </a:effectRef>
              <a:fontRef idx="minor">
                <a:schemeClr val="tx1"/>
              </a:fontRef>
            </p:style>
          </p:cxnSp>
        </p:grpSp>
        <p:grpSp>
          <p:nvGrpSpPr>
            <p:cNvPr id="83" name="Группа 82"/>
            <p:cNvGrpSpPr/>
            <p:nvPr/>
          </p:nvGrpSpPr>
          <p:grpSpPr>
            <a:xfrm>
              <a:off x="2371638" y="5569072"/>
              <a:ext cx="1271473" cy="418037"/>
              <a:chOff x="5017319" y="5105319"/>
              <a:chExt cx="1271473" cy="418037"/>
            </a:xfrm>
          </p:grpSpPr>
          <p:sp>
            <p:nvSpPr>
              <p:cNvPr id="84" name="Прямоугольник 83"/>
              <p:cNvSpPr/>
              <p:nvPr/>
            </p:nvSpPr>
            <p:spPr>
              <a:xfrm>
                <a:off x="5868144" y="5163315"/>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85" name="TextBox 84"/>
                  <p:cNvSpPr txBox="1"/>
                  <p:nvPr/>
                </p:nvSpPr>
                <p:spPr>
                  <a:xfrm>
                    <a:off x="5784736" y="5105319"/>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85" name="TextBox 84"/>
                  <p:cNvSpPr txBox="1">
                    <a:spLocks noRot="1" noChangeAspect="1" noMove="1" noResize="1" noEditPoints="1" noAdjustHandles="1" noChangeArrowheads="1" noChangeShapeType="1" noTextEdit="1"/>
                  </p:cNvSpPr>
                  <p:nvPr/>
                </p:nvSpPr>
                <p:spPr>
                  <a:xfrm>
                    <a:off x="5784736" y="5105319"/>
                    <a:ext cx="259830" cy="276999"/>
                  </a:xfrm>
                  <a:prstGeom prst="rect">
                    <a:avLst/>
                  </a:prstGeom>
                  <a:blipFill rotWithShape="1">
                    <a:blip r:embed="rId9"/>
                    <a:stretch>
                      <a:fillRect/>
                    </a:stretch>
                  </a:blipFill>
                </p:spPr>
                <p:txBody>
                  <a:bodyPr/>
                  <a:lstStyle/>
                  <a:p>
                    <a:r>
                      <a:rPr lang="ru-RU">
                        <a:noFill/>
                      </a:rPr>
                      <a:t> </a:t>
                    </a:r>
                  </a:p>
                </p:txBody>
              </p:sp>
            </mc:Fallback>
          </mc:AlternateContent>
          <p:cxnSp>
            <p:nvCxnSpPr>
              <p:cNvPr id="86" name="Прямая соединительная линия 85"/>
              <p:cNvCxnSpPr>
                <a:stCxn id="84" idx="3"/>
              </p:cNvCxnSpPr>
              <p:nvPr/>
            </p:nvCxnSpPr>
            <p:spPr>
              <a:xfrm flipV="1">
                <a:off x="6084535" y="5343335"/>
                <a:ext cx="204257" cy="1"/>
              </a:xfrm>
              <a:prstGeom prst="line">
                <a:avLst/>
              </a:prstGeom>
            </p:spPr>
            <p:style>
              <a:lnRef idx="2">
                <a:schemeClr val="accent6"/>
              </a:lnRef>
              <a:fillRef idx="0">
                <a:schemeClr val="accent6"/>
              </a:fillRef>
              <a:effectRef idx="1">
                <a:schemeClr val="accent6"/>
              </a:effectRef>
              <a:fontRef idx="minor">
                <a:schemeClr val="tx1"/>
              </a:fontRef>
            </p:style>
          </p:cxnSp>
          <p:cxnSp>
            <p:nvCxnSpPr>
              <p:cNvPr id="87" name="Прямая соединительная линия 86"/>
              <p:cNvCxnSpPr>
                <a:endCxn id="75" idx="3"/>
              </p:cNvCxnSpPr>
              <p:nvPr/>
            </p:nvCxnSpPr>
            <p:spPr>
              <a:xfrm flipH="1" flipV="1">
                <a:off x="5281450" y="5241911"/>
                <a:ext cx="586695" cy="1353"/>
              </a:xfrm>
              <a:prstGeom prst="line">
                <a:avLst/>
              </a:prstGeom>
            </p:spPr>
            <p:style>
              <a:lnRef idx="1">
                <a:schemeClr val="accent6"/>
              </a:lnRef>
              <a:fillRef idx="0">
                <a:schemeClr val="accent6"/>
              </a:fillRef>
              <a:effectRef idx="0">
                <a:schemeClr val="accent6"/>
              </a:effectRef>
              <a:fontRef idx="minor">
                <a:schemeClr val="tx1"/>
              </a:fontRef>
            </p:style>
          </p:cxnSp>
          <p:cxnSp>
            <p:nvCxnSpPr>
              <p:cNvPr id="88" name="Прямая соединительная линия 87"/>
              <p:cNvCxnSpPr>
                <a:endCxn id="92" idx="3"/>
              </p:cNvCxnSpPr>
              <p:nvPr/>
            </p:nvCxnSpPr>
            <p:spPr>
              <a:xfrm flipH="1">
                <a:off x="5017319" y="5459287"/>
                <a:ext cx="843611" cy="2254"/>
              </a:xfrm>
              <a:prstGeom prst="line">
                <a:avLst/>
              </a:prstGeom>
            </p:spPr>
            <p:style>
              <a:lnRef idx="1">
                <a:schemeClr val="accent6"/>
              </a:lnRef>
              <a:fillRef idx="0">
                <a:schemeClr val="accent6"/>
              </a:fillRef>
              <a:effectRef idx="0">
                <a:schemeClr val="accent6"/>
              </a:effectRef>
              <a:fontRef idx="minor">
                <a:schemeClr val="tx1"/>
              </a:fontRef>
            </p:style>
          </p:cxnSp>
        </p:grpSp>
        <p:sp>
          <p:nvSpPr>
            <p:cNvPr id="89" name="TextBox 88"/>
            <p:cNvSpPr txBox="1"/>
            <p:nvPr/>
          </p:nvSpPr>
          <p:spPr>
            <a:xfrm>
              <a:off x="4499992" y="4797152"/>
              <a:ext cx="274434" cy="307777"/>
            </a:xfrm>
            <a:prstGeom prst="rect">
              <a:avLst/>
            </a:prstGeom>
            <a:noFill/>
          </p:spPr>
          <p:txBody>
            <a:bodyPr wrap="none" rtlCol="0">
              <a:spAutoFit/>
            </a:bodyPr>
            <a:lstStyle/>
            <a:p>
              <a:r>
                <a:rPr lang="en-US" sz="1400" i="1" dirty="0" smtClean="0">
                  <a:solidFill>
                    <a:schemeClr val="accent1">
                      <a:lumMod val="50000"/>
                    </a:schemeClr>
                  </a:solidFill>
                  <a:effectLst>
                    <a:outerShdw blurRad="38100" dist="38100" dir="2700000" algn="tl">
                      <a:srgbClr val="000000">
                        <a:alpha val="43137"/>
                      </a:srgbClr>
                    </a:outerShdw>
                  </a:effectLst>
                </a:rPr>
                <a:t>S</a:t>
              </a:r>
              <a:endParaRPr lang="ru-RU" sz="1400" i="1" dirty="0">
                <a:solidFill>
                  <a:schemeClr val="accent1">
                    <a:lumMod val="50000"/>
                  </a:schemeClr>
                </a:solidFill>
                <a:effectLst>
                  <a:outerShdw blurRad="38100" dist="38100" dir="2700000" algn="tl">
                    <a:srgbClr val="000000">
                      <a:alpha val="43137"/>
                    </a:srgbClr>
                  </a:outerShdw>
                </a:effectLst>
              </a:endParaRPr>
            </a:p>
          </p:txBody>
        </p:sp>
        <p:cxnSp>
          <p:nvCxnSpPr>
            <p:cNvPr id="91" name="Соединительная линия уступом 90"/>
            <p:cNvCxnSpPr>
              <a:stCxn id="33" idx="3"/>
            </p:cNvCxnSpPr>
            <p:nvPr/>
          </p:nvCxnSpPr>
          <p:spPr>
            <a:xfrm>
              <a:off x="2567543" y="4581574"/>
              <a:ext cx="636305" cy="44500"/>
            </a:xfrm>
            <a:prstGeom prst="bentConnector3">
              <a:avLst>
                <a:gd name="adj1" fmla="val 50000"/>
              </a:avLst>
            </a:prstGeom>
            <a:ln w="19050"/>
          </p:spPr>
          <p:style>
            <a:lnRef idx="1">
              <a:schemeClr val="accent6"/>
            </a:lnRef>
            <a:fillRef idx="0">
              <a:schemeClr val="accent6"/>
            </a:fillRef>
            <a:effectRef idx="0">
              <a:schemeClr val="accent6"/>
            </a:effectRef>
            <a:fontRef idx="minor">
              <a:schemeClr val="tx1"/>
            </a:fontRef>
          </p:style>
        </p:cxnSp>
        <p:cxnSp>
          <p:nvCxnSpPr>
            <p:cNvPr id="97" name="Прямая соединительная линия 96"/>
            <p:cNvCxnSpPr/>
            <p:nvPr/>
          </p:nvCxnSpPr>
          <p:spPr>
            <a:xfrm flipH="1">
              <a:off x="1763688" y="4841544"/>
              <a:ext cx="122413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0" name="Прямая соединительная линия 99"/>
            <p:cNvCxnSpPr/>
            <p:nvPr/>
          </p:nvCxnSpPr>
          <p:spPr>
            <a:xfrm flipH="1" flipV="1">
              <a:off x="1970409" y="4579709"/>
              <a:ext cx="371438" cy="2"/>
            </a:xfrm>
            <a:prstGeom prst="line">
              <a:avLst/>
            </a:prstGeom>
          </p:spPr>
          <p:style>
            <a:lnRef idx="1">
              <a:schemeClr val="accent6"/>
            </a:lnRef>
            <a:fillRef idx="0">
              <a:schemeClr val="accent6"/>
            </a:fillRef>
            <a:effectRef idx="0">
              <a:schemeClr val="accent6"/>
            </a:effectRef>
            <a:fontRef idx="minor">
              <a:schemeClr val="tx1"/>
            </a:fontRef>
          </p:style>
        </p:cxnSp>
        <p:cxnSp>
          <p:nvCxnSpPr>
            <p:cNvPr id="103" name="Прямая соединительная линия 102"/>
            <p:cNvCxnSpPr/>
            <p:nvPr/>
          </p:nvCxnSpPr>
          <p:spPr>
            <a:xfrm flipH="1">
              <a:off x="1763688" y="5143626"/>
              <a:ext cx="360040" cy="2"/>
            </a:xfrm>
            <a:prstGeom prst="line">
              <a:avLst/>
            </a:prstGeom>
          </p:spPr>
          <p:style>
            <a:lnRef idx="1">
              <a:schemeClr val="accent6"/>
            </a:lnRef>
            <a:fillRef idx="0">
              <a:schemeClr val="accent6"/>
            </a:fillRef>
            <a:effectRef idx="0">
              <a:schemeClr val="accent6"/>
            </a:effectRef>
            <a:fontRef idx="minor">
              <a:schemeClr val="tx1"/>
            </a:fontRef>
          </p:style>
        </p:cxnSp>
        <p:cxnSp>
          <p:nvCxnSpPr>
            <p:cNvPr id="106" name="Соединительная линия уступом 105"/>
            <p:cNvCxnSpPr>
              <a:stCxn id="72" idx="3"/>
              <a:endCxn id="79" idx="1"/>
            </p:cNvCxnSpPr>
            <p:nvPr/>
          </p:nvCxnSpPr>
          <p:spPr>
            <a:xfrm>
              <a:off x="2567543" y="5143628"/>
              <a:ext cx="571512" cy="57576"/>
            </a:xfrm>
            <a:prstGeom prst="bentConnector3">
              <a:avLst/>
            </a:prstGeom>
            <a:ln w="19050"/>
          </p:spPr>
          <p:style>
            <a:lnRef idx="1">
              <a:schemeClr val="accent6"/>
            </a:lnRef>
            <a:fillRef idx="0">
              <a:schemeClr val="accent6"/>
            </a:fillRef>
            <a:effectRef idx="0">
              <a:schemeClr val="accent6"/>
            </a:effectRef>
            <a:fontRef idx="minor">
              <a:schemeClr val="tx1"/>
            </a:fontRef>
          </p:style>
        </p:cxnSp>
        <p:cxnSp>
          <p:nvCxnSpPr>
            <p:cNvPr id="108" name="Прямая соединительная линия 107"/>
            <p:cNvCxnSpPr/>
            <p:nvPr/>
          </p:nvCxnSpPr>
          <p:spPr>
            <a:xfrm flipH="1">
              <a:off x="1979712" y="5416672"/>
              <a:ext cx="1114609" cy="0"/>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110" name="Прямая соединительная линия 109"/>
            <p:cNvCxnSpPr/>
            <p:nvPr/>
          </p:nvCxnSpPr>
          <p:spPr>
            <a:xfrm flipH="1">
              <a:off x="2002932" y="5707571"/>
              <a:ext cx="417748" cy="954"/>
            </a:xfrm>
            <a:prstGeom prst="line">
              <a:avLst/>
            </a:prstGeom>
          </p:spPr>
          <p:style>
            <a:lnRef idx="1">
              <a:schemeClr val="accent6"/>
            </a:lnRef>
            <a:fillRef idx="0">
              <a:schemeClr val="accent6"/>
            </a:fillRef>
            <a:effectRef idx="0">
              <a:schemeClr val="accent6"/>
            </a:effectRef>
            <a:fontRef idx="minor">
              <a:schemeClr val="tx1"/>
            </a:fontRef>
          </p:style>
        </p:cxnSp>
        <p:cxnSp>
          <p:nvCxnSpPr>
            <p:cNvPr id="112" name="Прямая соединительная линия 111"/>
            <p:cNvCxnSpPr>
              <a:endCxn id="135" idx="6"/>
            </p:cNvCxnSpPr>
            <p:nvPr/>
          </p:nvCxnSpPr>
          <p:spPr>
            <a:xfrm flipH="1" flipV="1">
              <a:off x="1789476" y="5923040"/>
              <a:ext cx="373180" cy="2253"/>
            </a:xfrm>
            <a:prstGeom prst="line">
              <a:avLst/>
            </a:prstGeom>
          </p:spPr>
          <p:style>
            <a:lnRef idx="1">
              <a:schemeClr val="accent6"/>
            </a:lnRef>
            <a:fillRef idx="0">
              <a:schemeClr val="accent6"/>
            </a:fillRef>
            <a:effectRef idx="0">
              <a:schemeClr val="accent6"/>
            </a:effectRef>
            <a:fontRef idx="minor">
              <a:schemeClr val="tx1"/>
            </a:fontRef>
          </p:style>
        </p:cxnSp>
        <p:cxnSp>
          <p:nvCxnSpPr>
            <p:cNvPr id="123" name="Соединительная линия уступом 122"/>
            <p:cNvCxnSpPr>
              <a:stCxn id="60" idx="3"/>
            </p:cNvCxnSpPr>
            <p:nvPr/>
          </p:nvCxnSpPr>
          <p:spPr>
            <a:xfrm>
              <a:off x="3431639" y="4725591"/>
              <a:ext cx="831515" cy="273896"/>
            </a:xfrm>
            <a:prstGeom prst="bentConnector3">
              <a:avLst>
                <a:gd name="adj1" fmla="val 50000"/>
              </a:avLst>
            </a:prstGeom>
            <a:ln w="19050"/>
          </p:spPr>
          <p:style>
            <a:lnRef idx="1">
              <a:schemeClr val="accent6"/>
            </a:lnRef>
            <a:fillRef idx="0">
              <a:schemeClr val="accent6"/>
            </a:fillRef>
            <a:effectRef idx="0">
              <a:schemeClr val="accent6"/>
            </a:effectRef>
            <a:fontRef idx="minor">
              <a:schemeClr val="tx1"/>
            </a:fontRef>
          </p:style>
        </p:cxnSp>
        <p:cxnSp>
          <p:nvCxnSpPr>
            <p:cNvPr id="125" name="Соединительная линия уступом 124"/>
            <p:cNvCxnSpPr>
              <a:stCxn id="78" idx="3"/>
            </p:cNvCxnSpPr>
            <p:nvPr/>
          </p:nvCxnSpPr>
          <p:spPr>
            <a:xfrm flipV="1">
              <a:off x="3438854" y="5187895"/>
              <a:ext cx="629090" cy="112826"/>
            </a:xfrm>
            <a:prstGeom prst="bentConnector3">
              <a:avLst>
                <a:gd name="adj1" fmla="val 66277"/>
              </a:avLst>
            </a:prstGeom>
            <a:ln w="19050"/>
          </p:spPr>
          <p:style>
            <a:lnRef idx="1">
              <a:schemeClr val="accent6"/>
            </a:lnRef>
            <a:fillRef idx="0">
              <a:schemeClr val="accent6"/>
            </a:fillRef>
            <a:effectRef idx="0">
              <a:schemeClr val="accent6"/>
            </a:effectRef>
            <a:fontRef idx="minor">
              <a:schemeClr val="tx1"/>
            </a:fontRef>
          </p:style>
        </p:cxnSp>
        <p:sp>
          <p:nvSpPr>
            <p:cNvPr id="130" name="Овал 129"/>
            <p:cNvSpPr/>
            <p:nvPr/>
          </p:nvSpPr>
          <p:spPr>
            <a:xfrm>
              <a:off x="1956852" y="4556850"/>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1" name="Овал 130"/>
            <p:cNvSpPr/>
            <p:nvPr/>
          </p:nvSpPr>
          <p:spPr>
            <a:xfrm>
              <a:off x="1747627" y="4811065"/>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2" name="Овал 131"/>
            <p:cNvSpPr/>
            <p:nvPr/>
          </p:nvSpPr>
          <p:spPr>
            <a:xfrm>
              <a:off x="1738994" y="5120768"/>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3" name="Овал 132"/>
            <p:cNvSpPr/>
            <p:nvPr/>
          </p:nvSpPr>
          <p:spPr>
            <a:xfrm>
              <a:off x="1956852" y="5393812"/>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4" name="Овал 133"/>
            <p:cNvSpPr/>
            <p:nvPr/>
          </p:nvSpPr>
          <p:spPr>
            <a:xfrm>
              <a:off x="1956852" y="5684711"/>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5" name="Овал 134"/>
            <p:cNvSpPr/>
            <p:nvPr/>
          </p:nvSpPr>
          <p:spPr>
            <a:xfrm>
              <a:off x="1743757" y="5900180"/>
              <a:ext cx="45719" cy="45719"/>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effectLst>
                  <a:outerShdw blurRad="38100" dist="38100" dir="2700000" algn="tl">
                    <a:srgbClr val="000000">
                      <a:alpha val="43137"/>
                    </a:srgbClr>
                  </a:outerShdw>
                </a:effectLst>
              </a:endParaRPr>
            </a:p>
          </p:txBody>
        </p:sp>
        <p:sp>
          <p:nvSpPr>
            <p:cNvPr id="136" name="TextBox 135"/>
            <p:cNvSpPr txBox="1"/>
            <p:nvPr/>
          </p:nvSpPr>
          <p:spPr>
            <a:xfrm>
              <a:off x="3419872" y="5569495"/>
              <a:ext cx="293670" cy="307777"/>
            </a:xfrm>
            <a:prstGeom prst="rect">
              <a:avLst/>
            </a:prstGeom>
            <a:noFill/>
          </p:spPr>
          <p:txBody>
            <a:bodyPr wrap="none" rtlCol="0">
              <a:spAutoFit/>
            </a:bodyPr>
            <a:lstStyle/>
            <a:p>
              <a:r>
                <a:rPr lang="en-US" sz="1400" i="1" dirty="0" smtClean="0">
                  <a:solidFill>
                    <a:schemeClr val="accent1">
                      <a:lumMod val="50000"/>
                    </a:schemeClr>
                  </a:solidFill>
                  <a:effectLst>
                    <a:outerShdw blurRad="38100" dist="38100" dir="2700000" algn="tl">
                      <a:srgbClr val="000000">
                        <a:alpha val="43137"/>
                      </a:srgbClr>
                    </a:outerShdw>
                  </a:effectLst>
                </a:rPr>
                <a:t>P</a:t>
              </a:r>
              <a:endParaRPr lang="ru-RU" sz="1400" i="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170" name="TextBox 169"/>
                <p:cNvSpPr txBox="1"/>
                <p:nvPr/>
              </p:nvSpPr>
              <p:spPr>
                <a:xfrm>
                  <a:off x="2574766" y="4295336"/>
                  <a:ext cx="329706" cy="3374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b="0" i="1" smtClean="0">
                                <a:solidFill>
                                  <a:schemeClr val="accent1">
                                    <a:lumMod val="50000"/>
                                  </a:schemeClr>
                                </a:solidFill>
                                <a:effectLst>
                                  <a:outerShdw blurRad="38100" dist="38100" dir="2700000" algn="tl">
                                    <a:srgbClr val="000000">
                                      <a:alpha val="43137"/>
                                    </a:srgbClr>
                                  </a:outerShdw>
                                </a:effectLst>
                                <a:latin typeface="Cambria Math"/>
                              </a:rPr>
                            </m:ctrlPr>
                          </m:barPr>
                          <m:e>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𝑏</m:t>
                            </m:r>
                          </m:e>
                        </m:ba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170" name="TextBox 169"/>
                <p:cNvSpPr txBox="1">
                  <a:spLocks noRot="1" noChangeAspect="1" noMove="1" noResize="1" noEditPoints="1" noAdjustHandles="1" noChangeArrowheads="1" noChangeShapeType="1" noTextEdit="1"/>
                </p:cNvSpPr>
                <p:nvPr/>
              </p:nvSpPr>
              <p:spPr>
                <a:xfrm>
                  <a:off x="2574766" y="4295336"/>
                  <a:ext cx="329706" cy="337465"/>
                </a:xfrm>
                <a:prstGeom prst="rect">
                  <a:avLst/>
                </a:prstGeom>
                <a:blipFill rotWithShape="1">
                  <a:blip r:embed="rId10"/>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71" name="TextBox 170"/>
                <p:cNvSpPr txBox="1"/>
                <p:nvPr/>
              </p:nvSpPr>
              <p:spPr>
                <a:xfrm>
                  <a:off x="2552399" y="4867877"/>
                  <a:ext cx="33329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b="0" i="1" smtClean="0">
                                <a:solidFill>
                                  <a:schemeClr val="accent1">
                                    <a:lumMod val="50000"/>
                                  </a:schemeClr>
                                </a:solidFill>
                                <a:effectLst>
                                  <a:outerShdw blurRad="38100" dist="38100" dir="2700000" algn="tl">
                                    <a:srgbClr val="000000">
                                      <a:alpha val="43137"/>
                                    </a:srgbClr>
                                  </a:outerShdw>
                                </a:effectLst>
                                <a:latin typeface="Cambria Math"/>
                              </a:rPr>
                            </m:ctrlPr>
                          </m:barPr>
                          <m:e>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𝑎</m:t>
                            </m:r>
                          </m:e>
                        </m:ba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171" name="TextBox 170"/>
                <p:cNvSpPr txBox="1">
                  <a:spLocks noRot="1" noChangeAspect="1" noMove="1" noResize="1" noEditPoints="1" noAdjustHandles="1" noChangeArrowheads="1" noChangeShapeType="1" noTextEdit="1"/>
                </p:cNvSpPr>
                <p:nvPr/>
              </p:nvSpPr>
              <p:spPr>
                <a:xfrm>
                  <a:off x="2552399" y="4867877"/>
                  <a:ext cx="333296" cy="307777"/>
                </a:xfrm>
                <a:prstGeom prst="rect">
                  <a:avLst/>
                </a:prstGeom>
                <a:blipFill rotWithShape="1">
                  <a:blip r:embed="rId11"/>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72" name="TextBox 171"/>
                <p:cNvSpPr txBox="1"/>
                <p:nvPr/>
              </p:nvSpPr>
              <p:spPr>
                <a:xfrm>
                  <a:off x="3365826" y="4437112"/>
                  <a:ext cx="558102" cy="3374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𝑎</m:t>
                        </m:r>
                        <m:r>
                          <a:rPr lang="en-US" sz="1400" i="1">
                            <a:solidFill>
                              <a:schemeClr val="accent1">
                                <a:lumMod val="50000"/>
                              </a:schemeClr>
                            </a:solidFill>
                            <a:effectLst>
                              <a:outerShdw blurRad="38100" dist="38100" dir="2700000" algn="tl">
                                <a:srgbClr val="000000">
                                  <a:alpha val="43137"/>
                                </a:srgbClr>
                              </a:outerShdw>
                            </a:effectLst>
                            <a:latin typeface="Cambria Math"/>
                            <a:ea typeface="Cambria Math"/>
                          </a:rPr>
                          <m:t>∙</m:t>
                        </m:r>
                        <m:bar>
                          <m:barPr>
                            <m:pos m:val="top"/>
                            <m:ctrlPr>
                              <a:rPr lang="en-US" sz="1400" b="0" i="1" smtClean="0">
                                <a:solidFill>
                                  <a:schemeClr val="accent1">
                                    <a:lumMod val="50000"/>
                                  </a:schemeClr>
                                </a:solidFill>
                                <a:effectLst>
                                  <a:outerShdw blurRad="38100" dist="38100" dir="2700000" algn="tl">
                                    <a:srgbClr val="000000">
                                      <a:alpha val="43137"/>
                                    </a:srgbClr>
                                  </a:outerShdw>
                                </a:effectLst>
                                <a:latin typeface="Cambria Math"/>
                              </a:rPr>
                            </m:ctrlPr>
                          </m:barPr>
                          <m:e>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𝑏</m:t>
                            </m:r>
                          </m:e>
                        </m:ba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172" name="TextBox 171"/>
                <p:cNvSpPr txBox="1">
                  <a:spLocks noRot="1" noChangeAspect="1" noMove="1" noResize="1" noEditPoints="1" noAdjustHandles="1" noChangeArrowheads="1" noChangeShapeType="1" noTextEdit="1"/>
                </p:cNvSpPr>
                <p:nvPr/>
              </p:nvSpPr>
              <p:spPr>
                <a:xfrm>
                  <a:off x="3365826" y="4437112"/>
                  <a:ext cx="558102" cy="337465"/>
                </a:xfrm>
                <a:prstGeom prst="rect">
                  <a:avLst/>
                </a:prstGeom>
                <a:blipFill rotWithShape="1">
                  <a:blip r:embed="rId1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73" name="TextBox 172"/>
                <p:cNvSpPr txBox="1"/>
                <p:nvPr/>
              </p:nvSpPr>
              <p:spPr>
                <a:xfrm>
                  <a:off x="3364060" y="5013176"/>
                  <a:ext cx="558102"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bar>
                          <m:barPr>
                            <m:pos m:val="top"/>
                            <m:ctrlPr>
                              <a:rPr lang="en-US" sz="1400" i="1" smtClean="0">
                                <a:solidFill>
                                  <a:schemeClr val="accent1">
                                    <a:lumMod val="50000"/>
                                  </a:schemeClr>
                                </a:solidFill>
                                <a:effectLst>
                                  <a:outerShdw blurRad="38100" dist="38100" dir="2700000" algn="tl">
                                    <a:srgbClr val="000000">
                                      <a:alpha val="43137"/>
                                    </a:srgbClr>
                                  </a:outerShdw>
                                </a:effectLst>
                                <a:latin typeface="Cambria Math"/>
                              </a:rPr>
                            </m:ctrlPr>
                          </m:barPr>
                          <m:e>
                            <m:r>
                              <a:rPr lang="en-US" sz="1400" i="1">
                                <a:solidFill>
                                  <a:schemeClr val="accent1">
                                    <a:lumMod val="50000"/>
                                  </a:schemeClr>
                                </a:solidFill>
                                <a:effectLst>
                                  <a:outerShdw blurRad="38100" dist="38100" dir="2700000" algn="tl">
                                    <a:srgbClr val="000000">
                                      <a:alpha val="43137"/>
                                    </a:srgbClr>
                                  </a:outerShdw>
                                </a:effectLst>
                                <a:latin typeface="Cambria Math"/>
                              </a:rPr>
                              <m:t>𝑎</m:t>
                            </m:r>
                          </m:e>
                        </m:bar>
                        <m:r>
                          <a:rPr lang="en-US" sz="1400" i="1">
                            <a:solidFill>
                              <a:schemeClr val="accent1">
                                <a:lumMod val="50000"/>
                              </a:schemeClr>
                            </a:solidFill>
                            <a:effectLst>
                              <a:outerShdw blurRad="38100" dist="38100" dir="2700000" algn="tl">
                                <a:srgbClr val="000000">
                                  <a:alpha val="43137"/>
                                </a:srgbClr>
                              </a:outerShdw>
                            </a:effectLst>
                            <a:latin typeface="Cambria Math"/>
                            <a:ea typeface="Cambria Math"/>
                          </a:rPr>
                          <m:t>∙</m:t>
                        </m:r>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𝑏</m:t>
                        </m: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173" name="TextBox 172"/>
                <p:cNvSpPr txBox="1">
                  <a:spLocks noRot="1" noChangeAspect="1" noMove="1" noResize="1" noEditPoints="1" noAdjustHandles="1" noChangeArrowheads="1" noChangeShapeType="1" noTextEdit="1"/>
                </p:cNvSpPr>
                <p:nvPr/>
              </p:nvSpPr>
              <p:spPr>
                <a:xfrm>
                  <a:off x="3364060" y="5013176"/>
                  <a:ext cx="558102" cy="307777"/>
                </a:xfrm>
                <a:prstGeom prst="rect">
                  <a:avLst/>
                </a:prstGeom>
                <a:blipFill rotWithShape="1">
                  <a:blip r:embed="rId13"/>
                  <a:stretch>
                    <a:fillRect/>
                  </a:stretch>
                </a:blipFill>
              </p:spPr>
              <p:txBody>
                <a:bodyPr/>
                <a:lstStyle/>
                <a:p>
                  <a:r>
                    <a:rPr lang="ru-RU">
                      <a:noFill/>
                    </a:rPr>
                    <a:t> </a:t>
                  </a:r>
                </a:p>
              </p:txBody>
            </p:sp>
          </mc:Fallback>
        </mc:AlternateContent>
        <p:sp>
          <p:nvSpPr>
            <p:cNvPr id="174" name="TextBox 173"/>
            <p:cNvSpPr txBox="1"/>
            <p:nvPr/>
          </p:nvSpPr>
          <p:spPr>
            <a:xfrm>
              <a:off x="2885695" y="5661248"/>
              <a:ext cx="274434" cy="307777"/>
            </a:xfrm>
            <a:prstGeom prst="rect">
              <a:avLst/>
            </a:prstGeom>
            <a:noFill/>
          </p:spPr>
          <p:txBody>
            <a:bodyPr wrap="none" rtlCol="0">
              <a:spAutoFit/>
            </a:bodyPr>
            <a:lstStyle/>
            <a:p>
              <a:r>
                <a:rPr lang="en-US" sz="1400" i="1" dirty="0" smtClean="0">
                  <a:solidFill>
                    <a:schemeClr val="accent1">
                      <a:lumMod val="50000"/>
                    </a:schemeClr>
                  </a:solidFill>
                  <a:effectLst>
                    <a:outerShdw blurRad="38100" dist="38100" dir="2700000" algn="tl">
                      <a:srgbClr val="000000">
                        <a:alpha val="43137"/>
                      </a:srgbClr>
                    </a:outerShdw>
                  </a:effectLst>
                </a:rPr>
                <a:t>a</a:t>
              </a:r>
              <a:endParaRPr lang="ru-RU" sz="1400" i="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175" name="TextBox 174"/>
                <p:cNvSpPr txBox="1"/>
                <p:nvPr/>
              </p:nvSpPr>
              <p:spPr>
                <a:xfrm>
                  <a:off x="2874142" y="5445224"/>
                  <a:ext cx="32970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accent1">
                                <a:lumMod val="50000"/>
                              </a:schemeClr>
                            </a:solidFill>
                            <a:effectLst>
                              <a:outerShdw blurRad="38100" dist="38100" dir="2700000" algn="tl">
                                <a:srgbClr val="000000">
                                  <a:alpha val="43137"/>
                                </a:srgbClr>
                              </a:outerShdw>
                            </a:effectLst>
                            <a:latin typeface="Cambria Math"/>
                          </a:rPr>
                          <m:t>𝑏</m:t>
                        </m:r>
                      </m:oMath>
                    </m:oMathPara>
                  </a14:m>
                  <a:endParaRPr lang="ru-RU" sz="14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175" name="TextBox 174"/>
                <p:cNvSpPr txBox="1">
                  <a:spLocks noRot="1" noChangeAspect="1" noMove="1" noResize="1" noEditPoints="1" noAdjustHandles="1" noChangeArrowheads="1" noChangeShapeType="1" noTextEdit="1"/>
                </p:cNvSpPr>
                <p:nvPr/>
              </p:nvSpPr>
              <p:spPr>
                <a:xfrm>
                  <a:off x="2874142" y="5445224"/>
                  <a:ext cx="329706" cy="307777"/>
                </a:xfrm>
                <a:prstGeom prst="rect">
                  <a:avLst/>
                </a:prstGeom>
                <a:blipFill rotWithShape="1">
                  <a:blip r:embed="rId4"/>
                  <a:stretch>
                    <a:fillRect/>
                  </a:stretch>
                </a:blipFill>
              </p:spPr>
              <p:txBody>
                <a:bodyPr/>
                <a:lstStyle/>
                <a:p>
                  <a:r>
                    <a:rPr lang="ru-RU">
                      <a:noFill/>
                    </a:rPr>
                    <a:t> </a:t>
                  </a:r>
                </a:p>
              </p:txBody>
            </p:sp>
          </mc:Fallback>
        </mc:AlternateContent>
      </p:grpSp>
      <p:sp>
        <p:nvSpPr>
          <p:cNvPr id="8" name="Нижний колонтитул 7"/>
          <p:cNvSpPr>
            <a:spLocks noGrp="1"/>
          </p:cNvSpPr>
          <p:nvPr>
            <p:ph type="ftr" sz="quarter" idx="11"/>
          </p:nvPr>
        </p:nvSpPr>
        <p:spPr/>
        <p:txBody>
          <a:bodyPr/>
          <a:lstStyle/>
          <a:p>
            <a:r>
              <a:rPr lang="ru-RU" smtClean="0"/>
              <a:t>А.А. Бизяев</a:t>
            </a:r>
            <a:endParaRPr lang="ru-RU"/>
          </a:p>
        </p:txBody>
      </p:sp>
      <p:sp>
        <p:nvSpPr>
          <p:cNvPr id="75" name="Прямоугольник 74"/>
          <p:cNvSpPr/>
          <p:nvPr/>
        </p:nvSpPr>
        <p:spPr>
          <a:xfrm>
            <a:off x="3452488" y="5560527"/>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p:sp>
        <p:nvSpPr>
          <p:cNvPr id="80" name="Овал 79"/>
          <p:cNvSpPr/>
          <p:nvPr/>
        </p:nvSpPr>
        <p:spPr>
          <a:xfrm>
            <a:off x="3628910" y="5700936"/>
            <a:ext cx="79938" cy="792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90" name="TextBox 89"/>
              <p:cNvSpPr txBox="1"/>
              <p:nvPr/>
            </p:nvSpPr>
            <p:spPr>
              <a:xfrm>
                <a:off x="3378038" y="5484544"/>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ru-RU"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90" name="TextBox 89"/>
              <p:cNvSpPr txBox="1">
                <a:spLocks noRot="1" noChangeAspect="1" noMove="1" noResize="1" noEditPoints="1" noAdjustHandles="1" noChangeArrowheads="1" noChangeShapeType="1" noTextEdit="1"/>
              </p:cNvSpPr>
              <p:nvPr/>
            </p:nvSpPr>
            <p:spPr>
              <a:xfrm>
                <a:off x="3378038" y="5484544"/>
                <a:ext cx="259830" cy="276999"/>
              </a:xfrm>
              <a:prstGeom prst="rect">
                <a:avLst/>
              </a:prstGeom>
              <a:blipFill rotWithShape="1">
                <a:blip r:embed="rId14"/>
                <a:stretch>
                  <a:fillRect/>
                </a:stretch>
              </a:blipFill>
            </p:spPr>
            <p:txBody>
              <a:bodyPr/>
              <a:lstStyle/>
              <a:p>
                <a:r>
                  <a:rPr lang="ru-RU">
                    <a:noFill/>
                  </a:rPr>
                  <a:t> </a:t>
                </a:r>
              </a:p>
            </p:txBody>
          </p:sp>
        </mc:Fallback>
      </mc:AlternateContent>
      <p:sp>
        <p:nvSpPr>
          <p:cNvPr id="92" name="Прямоугольник 91"/>
          <p:cNvSpPr/>
          <p:nvPr/>
        </p:nvSpPr>
        <p:spPr>
          <a:xfrm>
            <a:off x="3188357" y="5780157"/>
            <a:ext cx="216391" cy="360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ru-RU" sz="1100" dirty="0">
              <a:solidFill>
                <a:schemeClr val="accent1">
                  <a:lumMod val="50000"/>
                </a:schemeClr>
              </a:solidFill>
              <a:effectLst>
                <a:outerShdw blurRad="38100" dist="38100" dir="2700000" algn="tl">
                  <a:srgbClr val="000000">
                    <a:alpha val="43137"/>
                  </a:srgbClr>
                </a:outerShdw>
              </a:effectLst>
            </a:endParaRPr>
          </a:p>
        </p:txBody>
      </p:sp>
      <p:sp>
        <p:nvSpPr>
          <p:cNvPr id="93" name="Овал 92"/>
          <p:cNvSpPr/>
          <p:nvPr/>
        </p:nvSpPr>
        <p:spPr>
          <a:xfrm>
            <a:off x="3364779" y="5920566"/>
            <a:ext cx="79938" cy="792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94" name="TextBox 93"/>
              <p:cNvSpPr txBox="1"/>
              <p:nvPr/>
            </p:nvSpPr>
            <p:spPr>
              <a:xfrm>
                <a:off x="3113907" y="5704174"/>
                <a:ext cx="25983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ru-RU" sz="1200" b="0" i="1" smtClean="0">
                          <a:solidFill>
                            <a:schemeClr val="accent1">
                              <a:lumMod val="50000"/>
                            </a:schemeClr>
                          </a:solidFill>
                          <a:effectLst>
                            <a:outerShdw blurRad="38100" dist="38100" dir="2700000" algn="tl">
                              <a:srgbClr val="000000">
                                <a:alpha val="43137"/>
                              </a:srgbClr>
                            </a:outerShdw>
                          </a:effectLst>
                          <a:latin typeface="Cambria Math"/>
                        </a:rPr>
                        <m:t>1</m:t>
                      </m:r>
                    </m:oMath>
                  </m:oMathPara>
                </a14:m>
                <a:endParaRPr lang="ru-RU" sz="1200" dirty="0">
                  <a:solidFill>
                    <a:schemeClr val="accent1">
                      <a:lumMod val="50000"/>
                    </a:schemeClr>
                  </a:solidFill>
                  <a:effectLst>
                    <a:outerShdw blurRad="38100" dist="38100" dir="2700000" algn="tl">
                      <a:srgbClr val="000000">
                        <a:alpha val="43137"/>
                      </a:srgbClr>
                    </a:outerShdw>
                  </a:effectLst>
                </a:endParaRPr>
              </a:p>
            </p:txBody>
          </p:sp>
        </mc:Choice>
        <mc:Fallback xmlns="">
          <p:sp>
            <p:nvSpPr>
              <p:cNvPr id="94" name="TextBox 93"/>
              <p:cNvSpPr txBox="1">
                <a:spLocks noRot="1" noChangeAspect="1" noMove="1" noResize="1" noEditPoints="1" noAdjustHandles="1" noChangeArrowheads="1" noChangeShapeType="1" noTextEdit="1"/>
              </p:cNvSpPr>
              <p:nvPr/>
            </p:nvSpPr>
            <p:spPr>
              <a:xfrm>
                <a:off x="3113907" y="5704174"/>
                <a:ext cx="259830" cy="276999"/>
              </a:xfrm>
              <a:prstGeom prst="rect">
                <a:avLst/>
              </a:prstGeom>
              <a:blipFill rotWithShape="1">
                <a:blip r:embed="rId15"/>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191805954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97</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Телекоммуникационные сети</a:t>
            </a:r>
            <a:endParaRPr lang="ru-RU" sz="3200" dirty="0"/>
          </a:p>
        </p:txBody>
      </p:sp>
      <p:sp>
        <p:nvSpPr>
          <p:cNvPr id="2" name="Прямоугольник 1"/>
          <p:cNvSpPr/>
          <p:nvPr/>
        </p:nvSpPr>
        <p:spPr>
          <a:xfrm>
            <a:off x="755576" y="836712"/>
            <a:ext cx="7776864"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Определения</a:t>
            </a:r>
            <a:endParaRPr lang="ru-RU" u="sng" dirty="0">
              <a:solidFill>
                <a:schemeClr val="accent1">
                  <a:lumMod val="50000"/>
                </a:schemeClr>
              </a:solidFill>
              <a:effectLst>
                <a:outerShdw blurRad="38100" dist="38100" dir="2700000" algn="tl">
                  <a:srgbClr val="000000">
                    <a:alpha val="43137"/>
                  </a:srgbClr>
                </a:outerShdw>
              </a:effectLst>
            </a:endParaRPr>
          </a:p>
        </p:txBody>
      </p:sp>
      <p:cxnSp>
        <p:nvCxnSpPr>
          <p:cNvPr id="5" name="Прямая соединительная линия 4"/>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TextBox 2"/>
          <p:cNvSpPr txBox="1"/>
          <p:nvPr/>
        </p:nvSpPr>
        <p:spPr>
          <a:xfrm>
            <a:off x="611560" y="1206044"/>
            <a:ext cx="8136904" cy="461665"/>
          </a:xfrm>
          <a:prstGeom prst="rect">
            <a:avLst/>
          </a:prstGeom>
          <a:noFill/>
        </p:spPr>
        <p:txBody>
          <a:bodyPr wrap="square" rtlCol="0">
            <a:spAutoFit/>
          </a:bodyPr>
          <a:lstStyle/>
          <a:p>
            <a:pPr algn="just"/>
            <a:r>
              <a:rPr lang="ru-RU" sz="1200" b="1" dirty="0" smtClean="0"/>
              <a:t>Сеть </a:t>
            </a:r>
            <a:r>
              <a:rPr lang="ru-RU" sz="1200" dirty="0" smtClean="0"/>
              <a:t>– это совокупность программных, аппаратных и коммуникационных средств, обеспечивающих эффективное распределение вычислительных ресурсов.</a:t>
            </a:r>
            <a:endParaRPr lang="ru-RU" sz="1200" dirty="0"/>
          </a:p>
        </p:txBody>
      </p:sp>
      <p:sp>
        <p:nvSpPr>
          <p:cNvPr id="8" name="TextBox 7"/>
          <p:cNvSpPr txBox="1"/>
          <p:nvPr/>
        </p:nvSpPr>
        <p:spPr>
          <a:xfrm>
            <a:off x="621879" y="1667709"/>
            <a:ext cx="8136904" cy="1015663"/>
          </a:xfrm>
          <a:prstGeom prst="rect">
            <a:avLst/>
          </a:prstGeom>
          <a:noFill/>
        </p:spPr>
        <p:txBody>
          <a:bodyPr wrap="square" rtlCol="0">
            <a:spAutoFit/>
          </a:bodyPr>
          <a:lstStyle/>
          <a:p>
            <a:pPr algn="just"/>
            <a:r>
              <a:rPr lang="ru-RU" sz="1200" dirty="0" smtClean="0"/>
              <a:t>Сети условно делят на 3 категории:</a:t>
            </a:r>
            <a:endParaRPr lang="en-US" sz="1200" dirty="0" smtClean="0"/>
          </a:p>
          <a:p>
            <a:pPr marL="171450" indent="-171450" algn="just">
              <a:buFont typeface="Wingdings" pitchFamily="2" charset="2"/>
              <a:buChar char="ü"/>
            </a:pPr>
            <a:r>
              <a:rPr lang="ru-RU" sz="1200" dirty="0" smtClean="0"/>
              <a:t>Локальные сети (</a:t>
            </a:r>
            <a:r>
              <a:rPr lang="en-US" sz="1200" dirty="0" smtClean="0"/>
              <a:t>LAN</a:t>
            </a:r>
            <a:r>
              <a:rPr lang="en-US" sz="1200" dirty="0"/>
              <a:t>, </a:t>
            </a:r>
            <a:r>
              <a:rPr lang="en-US" sz="1200" dirty="0" smtClean="0"/>
              <a:t>Local </a:t>
            </a:r>
            <a:r>
              <a:rPr lang="en-US" sz="1200" dirty="0"/>
              <a:t>Area Network</a:t>
            </a:r>
            <a:r>
              <a:rPr lang="ru-RU" sz="1200" dirty="0"/>
              <a:t>)</a:t>
            </a:r>
            <a:r>
              <a:rPr lang="en-US" sz="1200" dirty="0"/>
              <a:t>;</a:t>
            </a:r>
            <a:endParaRPr lang="ru-RU" sz="1200" dirty="0"/>
          </a:p>
          <a:p>
            <a:pPr marL="171450" indent="-171450" algn="just">
              <a:buFont typeface="Wingdings" pitchFamily="2" charset="2"/>
              <a:buChar char="ü"/>
            </a:pPr>
            <a:r>
              <a:rPr lang="ru-RU" sz="1200" dirty="0" smtClean="0"/>
              <a:t>Городские </a:t>
            </a:r>
            <a:r>
              <a:rPr lang="ru-RU" sz="1200" dirty="0"/>
              <a:t>сети </a:t>
            </a:r>
            <a:r>
              <a:rPr lang="ru-RU" sz="1200" dirty="0" smtClean="0"/>
              <a:t>(</a:t>
            </a:r>
            <a:r>
              <a:rPr lang="en-US" sz="1200" dirty="0" smtClean="0"/>
              <a:t>MAN</a:t>
            </a:r>
            <a:r>
              <a:rPr lang="en-US" sz="1200" dirty="0"/>
              <a:t>, </a:t>
            </a:r>
            <a:r>
              <a:rPr lang="en-US" sz="1200" dirty="0" smtClean="0"/>
              <a:t>Metropolitan </a:t>
            </a:r>
            <a:r>
              <a:rPr lang="en-US" sz="1200" dirty="0"/>
              <a:t>Area Network</a:t>
            </a:r>
            <a:r>
              <a:rPr lang="ru-RU" sz="1200" dirty="0"/>
              <a:t>)</a:t>
            </a:r>
            <a:r>
              <a:rPr lang="en-US" sz="1200" dirty="0"/>
              <a:t>;</a:t>
            </a:r>
            <a:endParaRPr lang="ru-RU" sz="1200" dirty="0"/>
          </a:p>
          <a:p>
            <a:pPr marL="171450" indent="-171450" algn="just">
              <a:buFont typeface="Wingdings" pitchFamily="2" charset="2"/>
              <a:buChar char="ü"/>
            </a:pPr>
            <a:r>
              <a:rPr lang="ru-RU" sz="1200" dirty="0" smtClean="0"/>
              <a:t>Глобальные </a:t>
            </a:r>
            <a:r>
              <a:rPr lang="ru-RU" sz="1200" dirty="0"/>
              <a:t>сети (</a:t>
            </a:r>
            <a:r>
              <a:rPr lang="en-US" sz="1200" dirty="0"/>
              <a:t>WAN, Wide Area Network</a:t>
            </a:r>
            <a:r>
              <a:rPr lang="ru-RU" sz="1200" dirty="0" smtClean="0"/>
              <a:t>)</a:t>
            </a:r>
            <a:r>
              <a:rPr lang="en-US" sz="1200" dirty="0" smtClean="0"/>
              <a:t>.</a:t>
            </a:r>
            <a:endParaRPr lang="ru-RU" sz="1200" dirty="0"/>
          </a:p>
          <a:p>
            <a:pPr algn="just"/>
            <a:endParaRPr lang="ru-RU" sz="1200" dirty="0" smtClean="0"/>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83140248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98</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smtClean="0"/>
              <a:t>Телекоммуникационные сети</a:t>
            </a:r>
            <a:endParaRPr lang="ru-RU" sz="3200" dirty="0"/>
          </a:p>
        </p:txBody>
      </p:sp>
      <p:sp>
        <p:nvSpPr>
          <p:cNvPr id="2" name="Прямоугольник 1"/>
          <p:cNvSpPr/>
          <p:nvPr/>
        </p:nvSpPr>
        <p:spPr>
          <a:xfrm>
            <a:off x="755576" y="836712"/>
            <a:ext cx="7776864" cy="369332"/>
          </a:xfrm>
          <a:prstGeom prst="rect">
            <a:avLst/>
          </a:prstGeom>
        </p:spPr>
        <p:txBody>
          <a:bodyPr wrap="square">
            <a:spAutoFit/>
          </a:bodyPr>
          <a:lstStyle/>
          <a:p>
            <a:pPr marL="285750" indent="-285750">
              <a:buFont typeface="Wingdings" pitchFamily="2" charset="2"/>
              <a:buChar char="Ø"/>
            </a:pPr>
            <a:r>
              <a:rPr lang="ru-RU" b="1" u="sng" dirty="0" smtClean="0">
                <a:solidFill>
                  <a:schemeClr val="accent1">
                    <a:lumMod val="50000"/>
                  </a:schemeClr>
                </a:solidFill>
                <a:effectLst>
                  <a:outerShdw blurRad="38100" dist="38100" dir="2700000" algn="tl">
                    <a:srgbClr val="000000">
                      <a:alpha val="43137"/>
                    </a:srgbClr>
                  </a:outerShdw>
                </a:effectLst>
              </a:rPr>
              <a:t>Коммутационное оборудование</a:t>
            </a:r>
            <a:endParaRPr lang="ru-RU" u="sng" dirty="0">
              <a:solidFill>
                <a:schemeClr val="accent1">
                  <a:lumMod val="50000"/>
                </a:schemeClr>
              </a:solidFill>
              <a:effectLst>
                <a:outerShdw blurRad="38100" dist="38100" dir="2700000" algn="tl">
                  <a:srgbClr val="000000">
                    <a:alpha val="43137"/>
                  </a:srgbClr>
                </a:outerShdw>
              </a:effectLst>
            </a:endParaRPr>
          </a:p>
        </p:txBody>
      </p:sp>
      <p:cxnSp>
        <p:nvCxnSpPr>
          <p:cNvPr id="5" name="Прямая соединительная линия 4"/>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TextBox 2"/>
          <p:cNvSpPr txBox="1"/>
          <p:nvPr/>
        </p:nvSpPr>
        <p:spPr>
          <a:xfrm>
            <a:off x="611560" y="1206044"/>
            <a:ext cx="8136904" cy="4524315"/>
          </a:xfrm>
          <a:prstGeom prst="rect">
            <a:avLst/>
          </a:prstGeom>
          <a:noFill/>
        </p:spPr>
        <p:txBody>
          <a:bodyPr wrap="square" rtlCol="0">
            <a:spAutoFit/>
          </a:bodyPr>
          <a:lstStyle/>
          <a:p>
            <a:pPr algn="just"/>
            <a:r>
              <a:rPr lang="ru-RU" sz="1200" b="1" dirty="0" smtClean="0"/>
              <a:t>Концентратор (</a:t>
            </a:r>
            <a:r>
              <a:rPr lang="ru-RU" sz="1200" b="1" dirty="0" err="1" smtClean="0"/>
              <a:t>хаб</a:t>
            </a:r>
            <a:r>
              <a:rPr lang="ru-RU" sz="1200" b="1" dirty="0" smtClean="0"/>
              <a:t>) </a:t>
            </a:r>
            <a:r>
              <a:rPr lang="ru-RU" sz="1200" dirty="0"/>
              <a:t>- сетевое устройство, предназначенное для объединения нескольких устройств </a:t>
            </a:r>
            <a:r>
              <a:rPr lang="ru-RU" sz="1200" dirty="0" err="1"/>
              <a:t>Ethernet</a:t>
            </a:r>
            <a:r>
              <a:rPr lang="ru-RU" sz="1200" dirty="0"/>
              <a:t> в общий </a:t>
            </a:r>
            <a:r>
              <a:rPr lang="ru-RU" sz="1200" dirty="0" err="1"/>
              <a:t>сегмен</a:t>
            </a:r>
            <a:r>
              <a:rPr lang="ru-RU" sz="1200" dirty="0"/>
              <a:t> сети</a:t>
            </a:r>
            <a:r>
              <a:rPr lang="ru-RU" sz="1200" dirty="0" smtClean="0"/>
              <a:t>.</a:t>
            </a:r>
          </a:p>
          <a:p>
            <a:pPr algn="just"/>
            <a:r>
              <a:rPr lang="ru-RU" sz="1200" b="1" dirty="0" smtClean="0"/>
              <a:t>Коммутатор (</a:t>
            </a:r>
            <a:r>
              <a:rPr lang="ru-RU" sz="1200" b="1" dirty="0" err="1"/>
              <a:t>свич</a:t>
            </a:r>
            <a:r>
              <a:rPr lang="ru-RU" sz="1200" b="1" dirty="0" smtClean="0"/>
              <a:t>)</a:t>
            </a:r>
            <a:r>
              <a:rPr lang="ru-RU" sz="1200" dirty="0" smtClean="0"/>
              <a:t> - </a:t>
            </a:r>
            <a:r>
              <a:rPr lang="ru-RU" sz="1200" dirty="0"/>
              <a:t>устройство, предназначенное для соединения нескольких узлов компьютерной сети в пределах одного или нескольких сегментов </a:t>
            </a:r>
            <a:r>
              <a:rPr lang="ru-RU" sz="1200" dirty="0" smtClean="0"/>
              <a:t>сети. </a:t>
            </a:r>
          </a:p>
          <a:p>
            <a:pPr algn="just"/>
            <a:r>
              <a:rPr lang="ru-RU" sz="1200" b="1" dirty="0" smtClean="0"/>
              <a:t>Повторитель</a:t>
            </a:r>
            <a:r>
              <a:rPr lang="ru-RU" sz="1200" dirty="0" smtClean="0"/>
              <a:t> </a:t>
            </a:r>
            <a:r>
              <a:rPr lang="ru-RU" sz="1200" dirty="0"/>
              <a:t>(</a:t>
            </a:r>
            <a:r>
              <a:rPr lang="ru-RU" sz="1200" b="1" dirty="0" smtClean="0"/>
              <a:t>репитер</a:t>
            </a:r>
            <a:r>
              <a:rPr lang="ru-RU" sz="1200" dirty="0" smtClean="0"/>
              <a:t>)  - предназначено </a:t>
            </a:r>
            <a:r>
              <a:rPr lang="ru-RU" sz="1200" dirty="0"/>
              <a:t>для увеличения расстояния сетевого соединения путём повторения электрического сигнала «один в один</a:t>
            </a:r>
            <a:r>
              <a:rPr lang="ru-RU" sz="1200" dirty="0" smtClean="0"/>
              <a:t>».</a:t>
            </a:r>
          </a:p>
          <a:p>
            <a:pPr algn="just"/>
            <a:r>
              <a:rPr lang="ru-RU" sz="1200" b="1" dirty="0" smtClean="0"/>
              <a:t>Маршрутизатор  </a:t>
            </a:r>
            <a:r>
              <a:rPr lang="ru-RU" sz="1200" b="1" dirty="0"/>
              <a:t>(роутер)</a:t>
            </a:r>
            <a:r>
              <a:rPr lang="ru-RU" sz="1200" dirty="0"/>
              <a:t> – устройство, соединяющее сети разного типа, но использующее одну операционную систему. </a:t>
            </a:r>
          </a:p>
          <a:p>
            <a:pPr algn="just"/>
            <a:r>
              <a:rPr lang="ru-RU" sz="1200" dirty="0"/>
              <a:t>Маршрутизатор выполняет свои функции на сетевом уровне, поэтому он зависит от протоколов обмена данными, но не зависит от типа сети. С помощью двух адресов сети и адреса узла маршрутизатора однозначно выбирает определенную станцию сети</a:t>
            </a:r>
            <a:r>
              <a:rPr lang="ru-RU" sz="1200" dirty="0" smtClean="0"/>
              <a:t>. Маршрутизатор </a:t>
            </a:r>
            <a:r>
              <a:rPr lang="ru-RU" sz="1200" dirty="0"/>
              <a:t>также может выбрать наилучший путь для передачи сообщения абоненту сети, фильтрует информацию, проходящую через него, направляя в одну из сетей только ту информацию, которая ей адресована. Кроме того, маршрутизатор обеспечивает балансировку нагрузки в сети, перенаправляя потоки сообщений по свободным каналам связи.</a:t>
            </a:r>
          </a:p>
          <a:p>
            <a:pPr algn="just"/>
            <a:r>
              <a:rPr lang="ru-RU" sz="1200" b="1" dirty="0" smtClean="0"/>
              <a:t>Мост</a:t>
            </a:r>
            <a:r>
              <a:rPr lang="ru-RU" sz="1200" dirty="0" smtClean="0"/>
              <a:t> </a:t>
            </a:r>
            <a:r>
              <a:rPr lang="ru-RU" sz="1200" dirty="0"/>
              <a:t>– устройство, соединяющее две сети, использующие одинаковые методы передачи </a:t>
            </a:r>
            <a:r>
              <a:rPr lang="ru-RU" sz="1200" dirty="0" smtClean="0"/>
              <a:t>данных. Сети</a:t>
            </a:r>
            <a:r>
              <a:rPr lang="ru-RU" sz="1200" dirty="0"/>
              <a:t>, которые объединяет мост, должны иметь одинаковые сетевые уровни модели взаимодействия открытых систем, нижние уровни могут иметь некоторые отличия</a:t>
            </a:r>
            <a:r>
              <a:rPr lang="ru-RU" sz="1200" dirty="0" smtClean="0"/>
              <a:t>. Для </a:t>
            </a:r>
            <a:r>
              <a:rPr lang="ru-RU" sz="1200" dirty="0"/>
              <a:t>сети персональных компьютеров мост – отдельная ЭВМ со специальным программным обеспечением и дополнительной аппаратурой. Мост может соединять сети разных топологий, но работающие под управлением однотипных сетевых операционных </a:t>
            </a:r>
            <a:r>
              <a:rPr lang="ru-RU" sz="1200" dirty="0" smtClean="0"/>
              <a:t>систем. </a:t>
            </a:r>
            <a:endParaRPr lang="ru-RU" sz="1200" dirty="0"/>
          </a:p>
          <a:p>
            <a:pPr algn="just"/>
            <a:r>
              <a:rPr lang="ru-RU" sz="1200" b="1" dirty="0" smtClean="0"/>
              <a:t>Шлюз</a:t>
            </a:r>
            <a:r>
              <a:rPr lang="ru-RU" sz="1200" dirty="0" smtClean="0"/>
              <a:t> </a:t>
            </a:r>
            <a:r>
              <a:rPr lang="ru-RU" sz="1200" dirty="0"/>
              <a:t>– устройство, позволяющее организовать обмен данными между двумя сетями, использующими различные протоколы </a:t>
            </a:r>
            <a:r>
              <a:rPr lang="ru-RU" sz="1200" dirty="0" smtClean="0"/>
              <a:t>взаимодействия. Шлюз </a:t>
            </a:r>
            <a:r>
              <a:rPr lang="ru-RU" sz="1200" dirty="0"/>
              <a:t>служит для объединения ЛВС совершенно различных типов, работающих по существенно отличающимся друг от друга протоколами. Он выполняет свои функции на уровнях выше сетевого. Он не зависит от используемой передающей среды, но зависит от используемых протоколов обмена данными. Обычно шлюз выполняет преобразование между двумя </a:t>
            </a:r>
            <a:r>
              <a:rPr lang="ru-RU" sz="1200" dirty="0" smtClean="0"/>
              <a:t>протоколами. С </a:t>
            </a:r>
            <a:r>
              <a:rPr lang="ru-RU" sz="1200" dirty="0"/>
              <a:t>помощью шлюзов можно подключить локальную вычислительную сеть к главному компьютеру, а также локальную сеть подключить к глобальной.</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420692118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8382000" y="6492875"/>
            <a:ext cx="762000" cy="365125"/>
          </a:xfrm>
        </p:spPr>
        <p:txBody>
          <a:bodyPr/>
          <a:lstStyle/>
          <a:p>
            <a:fld id="{B19B0651-EE4F-4900-A07F-96A6BFA9D0F0}" type="slidenum">
              <a:rPr lang="ru-RU" smtClean="0"/>
              <a:t>99</a:t>
            </a:fld>
            <a:endParaRPr lang="ru-RU" dirty="0"/>
          </a:p>
        </p:txBody>
      </p:sp>
      <p:sp>
        <p:nvSpPr>
          <p:cNvPr id="7" name="Заголовок 1"/>
          <p:cNvSpPr>
            <a:spLocks noGrp="1"/>
          </p:cNvSpPr>
          <p:nvPr>
            <p:ph type="title"/>
          </p:nvPr>
        </p:nvSpPr>
        <p:spPr>
          <a:xfrm>
            <a:off x="755576" y="260648"/>
            <a:ext cx="7920880" cy="648072"/>
          </a:xfrm>
        </p:spPr>
        <p:txBody>
          <a:bodyPr>
            <a:normAutofit/>
          </a:bodyPr>
          <a:lstStyle/>
          <a:p>
            <a:r>
              <a:rPr lang="ru-RU" sz="3200" b="1" dirty="0"/>
              <a:t>Основные топологии </a:t>
            </a:r>
            <a:r>
              <a:rPr lang="ru-RU" sz="3200" b="1" dirty="0" smtClean="0"/>
              <a:t>ЛВС</a:t>
            </a:r>
            <a:endParaRPr lang="ru-RU" sz="3200" dirty="0"/>
          </a:p>
        </p:txBody>
      </p:sp>
      <p:sp>
        <p:nvSpPr>
          <p:cNvPr id="2" name="Прямоугольник 1"/>
          <p:cNvSpPr/>
          <p:nvPr/>
        </p:nvSpPr>
        <p:spPr>
          <a:xfrm>
            <a:off x="827584" y="836712"/>
            <a:ext cx="7776864" cy="954107"/>
          </a:xfrm>
          <a:prstGeom prst="rect">
            <a:avLst/>
          </a:prstGeom>
        </p:spPr>
        <p:txBody>
          <a:bodyPr wrap="square">
            <a:spAutoFit/>
          </a:bodyPr>
          <a:lstStyle/>
          <a:p>
            <a:r>
              <a:rPr lang="ru-RU" sz="1400" b="1" dirty="0"/>
              <a:t>Топология ЛВС</a:t>
            </a:r>
            <a:r>
              <a:rPr lang="ru-RU" sz="1400" dirty="0"/>
              <a:t> – это усредненная геометрическая схема соединений узлов сети.</a:t>
            </a:r>
          </a:p>
          <a:p>
            <a:r>
              <a:rPr lang="ru-RU" sz="1400" dirty="0"/>
              <a:t>Для локальных вычислительных сетей типичными топологиями являются: </a:t>
            </a:r>
            <a:r>
              <a:rPr lang="ru-RU" sz="1400" i="1" dirty="0"/>
              <a:t>кольцо, шина, звезда</a:t>
            </a:r>
            <a:r>
              <a:rPr lang="ru-RU" sz="1400" dirty="0"/>
              <a:t>. Любую компьютерную сеть можно рассматривать как совокупность узлов.</a:t>
            </a:r>
          </a:p>
          <a:p>
            <a:r>
              <a:rPr lang="ru-RU" sz="1400" b="1" dirty="0"/>
              <a:t>Узел</a:t>
            </a:r>
            <a:r>
              <a:rPr lang="ru-RU" sz="1400" dirty="0"/>
              <a:t> – любе устройство, непосредственно подключенное к передающей среде сети.</a:t>
            </a:r>
          </a:p>
        </p:txBody>
      </p:sp>
      <p:cxnSp>
        <p:nvCxnSpPr>
          <p:cNvPr id="5" name="Прямая соединительная линия 4"/>
          <p:cNvCxnSpPr/>
          <p:nvPr/>
        </p:nvCxnSpPr>
        <p:spPr>
          <a:xfrm>
            <a:off x="827584" y="836712"/>
            <a:ext cx="7488832" cy="0"/>
          </a:xfrm>
          <a:prstGeom prst="line">
            <a:avLst/>
          </a:prstGeom>
        </p:spPr>
        <p:style>
          <a:lnRef idx="2">
            <a:schemeClr val="accent6"/>
          </a:lnRef>
          <a:fillRef idx="0">
            <a:schemeClr val="accent6"/>
          </a:fillRef>
          <a:effectRef idx="1">
            <a:schemeClr val="accent6"/>
          </a:effectRef>
          <a:fontRef idx="minor">
            <a:schemeClr val="tx1"/>
          </a:fontRef>
        </p:style>
      </p:cxnSp>
      <p:sp>
        <p:nvSpPr>
          <p:cNvPr id="3" name="Прямоугольник 2"/>
          <p:cNvSpPr/>
          <p:nvPr/>
        </p:nvSpPr>
        <p:spPr>
          <a:xfrm>
            <a:off x="827584" y="1804933"/>
            <a:ext cx="7344816" cy="2246769"/>
          </a:xfrm>
          <a:prstGeom prst="rect">
            <a:avLst/>
          </a:prstGeom>
        </p:spPr>
        <p:txBody>
          <a:bodyPr wrap="square">
            <a:spAutoFit/>
          </a:bodyPr>
          <a:lstStyle/>
          <a:p>
            <a:pPr algn="just"/>
            <a:r>
              <a:rPr lang="ru-RU" sz="1400" dirty="0"/>
              <a:t>Все компьютеры в локальной сети соединены линиями связи. Геометрическое расположение линий связи относительно узлов сети и физическое подключение узлов к сети называется  физической топологией. В зависимости от топологии различают сети: шинной, кольцевой, звездной, иерархической и произвольной структуры.</a:t>
            </a:r>
          </a:p>
          <a:p>
            <a:pPr algn="just"/>
            <a:endParaRPr lang="ru-RU" sz="1400" dirty="0"/>
          </a:p>
          <a:p>
            <a:pPr algn="just"/>
            <a:r>
              <a:rPr lang="ru-RU" sz="1400" dirty="0" smtClean="0"/>
              <a:t>В </a:t>
            </a:r>
            <a:r>
              <a:rPr lang="ru-RU" sz="1400" dirty="0"/>
              <a:t>настоящее время в локальных сетях используются следующие физические топологии: </a:t>
            </a:r>
          </a:p>
          <a:p>
            <a:pPr marL="285750" indent="-285750">
              <a:buFont typeface="Wingdings" pitchFamily="2" charset="2"/>
              <a:buChar char="Ø"/>
            </a:pPr>
            <a:r>
              <a:rPr lang="ru-RU" sz="1400" dirty="0"/>
              <a:t>физическая </a:t>
            </a:r>
            <a:r>
              <a:rPr lang="ru-RU" sz="1400" dirty="0" smtClean="0"/>
              <a:t>«Шина» </a:t>
            </a:r>
            <a:r>
              <a:rPr lang="ru-RU" sz="1400" dirty="0"/>
              <a:t>(</a:t>
            </a:r>
            <a:r>
              <a:rPr lang="ru-RU" sz="1400" dirty="0" err="1"/>
              <a:t>bus</a:t>
            </a:r>
            <a:r>
              <a:rPr lang="ru-RU" sz="1400" dirty="0"/>
              <a:t>); </a:t>
            </a:r>
          </a:p>
          <a:p>
            <a:pPr marL="285750" indent="-285750">
              <a:buFont typeface="Wingdings" pitchFamily="2" charset="2"/>
              <a:buChar char="Ø"/>
            </a:pPr>
            <a:r>
              <a:rPr lang="ru-RU" sz="1400" dirty="0"/>
              <a:t>физическая </a:t>
            </a:r>
            <a:r>
              <a:rPr lang="ru-RU" sz="1400" dirty="0" smtClean="0"/>
              <a:t>«Звезда» </a:t>
            </a:r>
            <a:r>
              <a:rPr lang="ru-RU" sz="1400" dirty="0"/>
              <a:t>(</a:t>
            </a:r>
            <a:r>
              <a:rPr lang="ru-RU" sz="1400" dirty="0" err="1"/>
              <a:t>star</a:t>
            </a:r>
            <a:r>
              <a:rPr lang="ru-RU" sz="1400" dirty="0"/>
              <a:t>); </a:t>
            </a:r>
          </a:p>
          <a:p>
            <a:pPr marL="285750" indent="-285750">
              <a:buFont typeface="Wingdings" pitchFamily="2" charset="2"/>
              <a:buChar char="Ø"/>
            </a:pPr>
            <a:r>
              <a:rPr lang="ru-RU" sz="1400" dirty="0"/>
              <a:t>физическое </a:t>
            </a:r>
            <a:r>
              <a:rPr lang="ru-RU" sz="1400" dirty="0" smtClean="0"/>
              <a:t>«Кольцо» </a:t>
            </a:r>
            <a:r>
              <a:rPr lang="ru-RU" sz="1400" dirty="0"/>
              <a:t>(</a:t>
            </a:r>
            <a:r>
              <a:rPr lang="ru-RU" sz="1400" dirty="0" err="1"/>
              <a:t>ring</a:t>
            </a:r>
            <a:r>
              <a:rPr lang="ru-RU" sz="1400" dirty="0"/>
              <a:t>); </a:t>
            </a:r>
          </a:p>
          <a:p>
            <a:pPr marL="285750" indent="-285750">
              <a:buFont typeface="Wingdings" pitchFamily="2" charset="2"/>
              <a:buChar char="Ø"/>
            </a:pPr>
            <a:r>
              <a:rPr lang="ru-RU" sz="1400" dirty="0"/>
              <a:t>физическая </a:t>
            </a:r>
            <a:r>
              <a:rPr lang="ru-RU" sz="1400" dirty="0" smtClean="0"/>
              <a:t>«Звезда» </a:t>
            </a:r>
            <a:r>
              <a:rPr lang="ru-RU" sz="1400" dirty="0"/>
              <a:t>и логическое </a:t>
            </a:r>
            <a:r>
              <a:rPr lang="ru-RU" sz="1400" dirty="0" smtClean="0"/>
              <a:t>«Кольцо» </a:t>
            </a:r>
            <a:r>
              <a:rPr lang="ru-RU" sz="1400" dirty="0"/>
              <a:t>(</a:t>
            </a:r>
            <a:r>
              <a:rPr lang="ru-RU" sz="1400" dirty="0" err="1"/>
              <a:t>Token</a:t>
            </a:r>
            <a:r>
              <a:rPr lang="ru-RU" sz="1400" dirty="0"/>
              <a:t> </a:t>
            </a:r>
            <a:r>
              <a:rPr lang="ru-RU" sz="1400" dirty="0" err="1"/>
              <a:t>Ring</a:t>
            </a:r>
            <a:r>
              <a:rPr lang="ru-RU" sz="1400" dirty="0"/>
              <a:t>). </a:t>
            </a:r>
          </a:p>
        </p:txBody>
      </p:sp>
      <p:sp>
        <p:nvSpPr>
          <p:cNvPr id="4" name="Нижний колонтитул 3"/>
          <p:cNvSpPr>
            <a:spLocks noGrp="1"/>
          </p:cNvSpPr>
          <p:nvPr>
            <p:ph type="ftr" sz="quarter" idx="11"/>
          </p:nvPr>
        </p:nvSpPr>
        <p:spPr/>
        <p:txBody>
          <a:bodyPr/>
          <a:lstStyle/>
          <a:p>
            <a:r>
              <a:rPr lang="ru-RU" smtClean="0"/>
              <a:t>А.А. Бизяев</a:t>
            </a:r>
            <a:endParaRPr lang="ru-RU"/>
          </a:p>
        </p:txBody>
      </p:sp>
    </p:spTree>
    <p:extLst>
      <p:ext uri="{BB962C8B-B14F-4D97-AF65-F5344CB8AC3E}">
        <p14:creationId xmlns:p14="http://schemas.microsoft.com/office/powerpoint/2010/main" val="76792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14665</TotalTime>
  <Words>37247</Words>
  <Application>Microsoft Office PowerPoint</Application>
  <PresentationFormat>Экран (4:3)</PresentationFormat>
  <Paragraphs>2841</Paragraphs>
  <Slides>198</Slides>
  <Notes>20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198</vt:i4>
      </vt:variant>
    </vt:vector>
  </HeadingPairs>
  <TitlesOfParts>
    <vt:vector size="201" baseType="lpstr">
      <vt:lpstr>NewsPrint</vt:lpstr>
      <vt:lpstr>Visio</vt:lpstr>
      <vt:lpstr>MathType 6.0 Equation</vt:lpstr>
      <vt:lpstr>Презентация PowerPoint</vt:lpstr>
      <vt:lpstr>Зачётные единицы</vt:lpstr>
      <vt:lpstr>Зачётные единицы</vt:lpstr>
      <vt:lpstr>Список литературы</vt:lpstr>
      <vt:lpstr>Темы лекций</vt:lpstr>
      <vt:lpstr>Аттестация по дисциплине</vt:lpstr>
      <vt:lpstr>Аттестация по дисциплине</vt:lpstr>
      <vt:lpstr>Правила аттестации</vt:lpstr>
      <vt:lpstr>Правила аттестации</vt:lpstr>
      <vt:lpstr>Правила аттестации</vt:lpstr>
      <vt:lpstr>Правила аттестации</vt:lpstr>
      <vt:lpstr>Правила аттестации</vt:lpstr>
      <vt:lpstr>Правила аттестации</vt:lpstr>
      <vt:lpstr>Правила аттестации</vt:lpstr>
      <vt:lpstr>Правила аттестации</vt:lpstr>
      <vt:lpstr>Основные понятия и  определения</vt:lpstr>
      <vt:lpstr>Основные понятия и  определения</vt:lpstr>
      <vt:lpstr>Мера информации</vt:lpstr>
      <vt:lpstr>Мера информации</vt:lpstr>
      <vt:lpstr>Мера информации</vt:lpstr>
      <vt:lpstr>Показатели качества информации</vt:lpstr>
      <vt:lpstr>Показатели качества информации</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История развития компьютеров</vt:lpstr>
      <vt:lpstr>Основные этапы развития компьютеров</vt:lpstr>
      <vt:lpstr>Поколения компьютеров</vt:lpstr>
      <vt:lpstr>Поколения компьютеров</vt:lpstr>
      <vt:lpstr>Поколения компьютеров</vt:lpstr>
      <vt:lpstr>Поколения компьютеров</vt:lpstr>
      <vt:lpstr>Поколения компьютеров</vt:lpstr>
      <vt:lpstr>Поколения компьютеров</vt:lpstr>
      <vt:lpstr>Поколения компьютеров</vt:lpstr>
      <vt:lpstr>Архитектура ЭВМ</vt:lpstr>
      <vt:lpstr>Архитектура ЭВМ</vt:lpstr>
      <vt:lpstr>Архитектура ЭВМ</vt:lpstr>
      <vt:lpstr>Архитектура ЭВМ</vt:lpstr>
      <vt:lpstr>Архитектура ЭВМ</vt:lpstr>
      <vt:lpstr>Архитектура ЭВМ</vt:lpstr>
      <vt:lpstr>Архитектура ЭВМ</vt:lpstr>
      <vt:lpstr>Архитектура ЭВМ</vt:lpstr>
      <vt:lpstr>Устройство управления</vt:lpstr>
      <vt:lpstr>Презентация PowerPoint</vt:lpstr>
      <vt:lpstr>Микропроцессорная память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Основная память</vt:lpstr>
      <vt:lpstr>Основная память</vt:lpstr>
      <vt:lpstr>Внешняя память</vt:lpstr>
      <vt:lpstr>Файловая система</vt:lpstr>
      <vt:lpstr>Файловая система</vt:lpstr>
      <vt:lpstr>Файловая система</vt:lpstr>
      <vt:lpstr>Презентация PowerPoint</vt:lpstr>
      <vt:lpstr>Представление информации в ЭВМ</vt:lpstr>
      <vt:lpstr>Представление информации в ЭВМ</vt:lpstr>
      <vt:lpstr>Информационно-логические основы построения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Представление информации в ЭВМ</vt:lpstr>
      <vt:lpstr>ЛОГИЧЕСКИЕ ОСНОВЫ ПОСТРОЕНИЯ ПК</vt:lpstr>
      <vt:lpstr>ЛОГИЧЕСКИЕ ОСНОВЫ ПОСТРОЕНИЯ ПК</vt:lpstr>
      <vt:lpstr>ЛОГИЧЕСКИЕ ОСНОВЫ ПОСТРОЕНИЯ ПК</vt:lpstr>
      <vt:lpstr>ЛОГИЧЕСКИЕ ОСНОВЫ ПОСТРОЕНИЯ ПК</vt:lpstr>
      <vt:lpstr>ЛОГИЧЕСКИЕ ОСНОВЫ ПОСТРОЕНИЯ ПК</vt:lpstr>
      <vt:lpstr>ЛОГИЧЕСКИЕ ОСНОВЫ ПОСТРОЕНИЯ ПК</vt:lpstr>
      <vt:lpstr>Логический синтез вычислительных схем</vt:lpstr>
      <vt:lpstr>Телекоммуникационные сети</vt:lpstr>
      <vt:lpstr>Телекоммуникационные сети</vt:lpstr>
      <vt:lpstr>Основные топологии ЛВС</vt:lpstr>
      <vt:lpstr>Топологии ЛВС</vt:lpstr>
      <vt:lpstr>Топологии ЛВС</vt:lpstr>
      <vt:lpstr>Топологии ЛВС</vt:lpstr>
      <vt:lpstr>Топологии ЛВС</vt:lpstr>
      <vt:lpstr>Топологии ЛВС</vt:lpstr>
      <vt:lpstr>Сетевая модель OSI</vt:lpstr>
      <vt:lpstr>Сетевая модель OSI</vt:lpstr>
      <vt:lpstr>Сетевая модель OSI</vt:lpstr>
      <vt:lpstr>Сетевая модель OSI</vt:lpstr>
      <vt:lpstr>Сетевая модель OSI</vt:lpstr>
      <vt:lpstr>Сетевая модель OSI</vt:lpstr>
      <vt:lpstr>Сетевая модель OSI</vt:lpstr>
      <vt:lpstr>Сетевая модель OSI</vt:lpstr>
      <vt:lpstr>Сетевая модель OSI</vt:lpstr>
      <vt:lpstr>Семейство TCP/IP</vt:lpstr>
      <vt:lpstr>Семейство IPX/SPX</vt:lpstr>
      <vt:lpstr>RAID Levels </vt:lpstr>
      <vt:lpstr>RAID Levels </vt:lpstr>
      <vt:lpstr>RAID Levels </vt:lpstr>
      <vt:lpstr>Презентация PowerPoint</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RAID Levels </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Виды сетевых угроз</vt:lpstr>
      <vt:lpstr>Вирусы</vt:lpstr>
      <vt:lpstr>Вирусы</vt:lpstr>
      <vt:lpstr>Вирусы</vt:lpstr>
      <vt:lpstr>Устройства ввода-вывода данных</vt:lpstr>
      <vt:lpstr>Восстановление данных</vt:lpstr>
      <vt:lpstr>Восстановление данных</vt:lpstr>
      <vt:lpstr>Восстановление данных</vt:lpstr>
      <vt:lpstr>Программирование в операционной системе Windows</vt:lpstr>
      <vt:lpstr>Программирование в операционной системе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Программирование в ОС Windows</vt:lpstr>
      <vt:lpstr>НЕПЕР ДЖОН</vt:lpstr>
      <vt:lpstr>ЛЕЙБНИЦ ГОТФРИД</vt:lpstr>
      <vt:lpstr>ПАСКАЛЬ БЛЕЗ</vt:lpstr>
      <vt:lpstr>ШИККАРД ВИЛЬГЕЛЬМ</vt:lpstr>
      <vt:lpstr>ВИНЕР НОРБЕРТ</vt:lpstr>
      <vt:lpstr>Лебедев Сергей Алексеевич</vt:lpstr>
      <vt:lpstr>ШОКЛИ УИЛЬЯМ</vt:lpstr>
      <vt:lpstr>ШЕННОН КЛОД</vt:lpstr>
      <vt:lpstr>НЕЙМАН ДЖОН</vt:lpstr>
      <vt:lpstr>МОКЛИ ДЖОН</vt:lpstr>
      <vt:lpstr>НОЙС РОБЕРТ</vt:lpstr>
      <vt:lpstr>ХЬЮЛЕТТ УИЛЬЯМ </vt:lpstr>
      <vt:lpstr>ТЬЮРИНГ АЛАН МАТИСОН </vt:lpstr>
      <vt:lpstr>СКАЛЛИ ДЖОН</vt:lpstr>
      <vt:lpstr>ПАККАРД ДЭВИД</vt:lpstr>
      <vt:lpstr>ОСБОРН АДАМ</vt:lpstr>
      <vt:lpstr>МАККРАКЕН ЭДВАРД</vt:lpstr>
      <vt:lpstr>ЛЯПУНОВ АЛЕКСЕЙ АНДРЕЕВИЧ</vt:lpstr>
      <vt:lpstr>ВОНГ ЧАРЛЬЗ</vt:lpstr>
      <vt:lpstr>БАРРЕТТ КРЕЙГ</vt:lpstr>
      <vt:lpstr>ГЕЙТС УИЛЬЯМ</vt:lpstr>
      <vt:lpstr>ЧЕМБЕРС ДЖОН</vt:lpstr>
      <vt:lpstr>Бизяев Алексей Анатольевич</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dc:creator>
  <cp:lastModifiedBy>Бизяев Алексей Анатольевич</cp:lastModifiedBy>
  <cp:revision>1311</cp:revision>
  <cp:lastPrinted>2014-11-21T01:30:06Z</cp:lastPrinted>
  <dcterms:created xsi:type="dcterms:W3CDTF">2012-09-04T09:36:52Z</dcterms:created>
  <dcterms:modified xsi:type="dcterms:W3CDTF">2018-09-03T03:06:50Z</dcterms:modified>
</cp:coreProperties>
</file>