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8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32A935-098F-4F3F-BD3C-F10131943B08}" type="datetimeFigureOut">
              <a:rPr lang="en-US"/>
              <a:pPr>
                <a:defRPr/>
              </a:pPr>
              <a:t>3/21/2010</a:t>
            </a:fld>
            <a:endParaRPr lang="en-US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256053-4930-4A78-9C76-CA67A8C2A4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94966-9EDC-4567-9F6B-397C9A99CEB7}" type="datetimeFigureOut">
              <a:rPr lang="en-US"/>
              <a:pPr>
                <a:defRPr/>
              </a:pPr>
              <a:t>3/21/2010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E36B9-CAC4-41DD-80E5-6CE619F1B4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E4568-FCBC-49FE-851C-E34D1D7FF7A3}" type="datetimeFigureOut">
              <a:rPr lang="en-US"/>
              <a:pPr>
                <a:defRPr/>
              </a:pPr>
              <a:t>3/21/2010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AF669-53EA-444B-A20D-2A7055B532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FF8F7-9D76-402D-BCD1-233133340278}" type="datetimeFigureOut">
              <a:rPr lang="en-US"/>
              <a:pPr>
                <a:defRPr/>
              </a:pPr>
              <a:t>3/21/2010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5CAAB-5133-4CB0-BB28-D66661CEF1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олилиния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411904-6FC8-4015-9AA7-2C78AF5C1B2E}" type="datetimeFigureOut">
              <a:rPr lang="en-US"/>
              <a:pPr>
                <a:defRPr/>
              </a:pPr>
              <a:t>3/21/2010</a:t>
            </a:fld>
            <a:endParaRPr lang="en-US"/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BDF265-F6F7-4D36-B846-6458365046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895759-CA49-41E8-8092-FB42775AC34D}" type="datetimeFigureOut">
              <a:rPr lang="en-US"/>
              <a:pPr>
                <a:defRPr/>
              </a:pPr>
              <a:t>3/21/2010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7E96852-841F-41EA-9E4D-56A6A03CDE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2B9FF5-5DFA-44FD-B01D-98117CC0FB88}" type="datetimeFigureOut">
              <a:rPr lang="en-US"/>
              <a:pPr>
                <a:defRPr/>
              </a:pPr>
              <a:t>3/21/2010</a:t>
            </a:fld>
            <a:endParaRPr lang="en-US"/>
          </a:p>
        </p:txBody>
      </p:sp>
      <p:sp>
        <p:nvSpPr>
          <p:cNvPr id="1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2104CA6-B046-4F93-9105-BE49241D7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A423B-ABDB-4A15-994A-EC4F7D0A8856}" type="datetimeFigureOut">
              <a:rPr lang="en-US"/>
              <a:pPr>
                <a:defRPr/>
              </a:pPr>
              <a:t>3/21/2010</a:t>
            </a:fld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059CE-0AAB-4B68-9108-B8A3DABC29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71267AB-22CA-4F4E-8734-87FBD6375761}" type="datetimeFigureOut">
              <a:rPr lang="en-US"/>
              <a:pPr>
                <a:defRPr/>
              </a:pPr>
              <a:t>3/21/2010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444F03-F064-46FB-9962-16394990C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DA23E-52FD-4A13-A1D4-ADADB9C39BDB}" type="datetimeFigureOut">
              <a:rPr lang="en-US"/>
              <a:pPr>
                <a:defRPr/>
              </a:pPr>
              <a:t>3/21/2010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ABDEE-2B20-48C6-8BE0-3B5C5AC158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6200000">
              <a:off x="6663593" y="12945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5400000" flipH="1">
              <a:off x="6744513" y="1293533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 rot="16200000">
              <a:off x="6663593" y="12945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 flipH="1">
              <a:off x="6744513" y="1293533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rot="16200000">
              <a:off x="6663592" y="1294506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5400000" flipH="1">
              <a:off x="6744512" y="12935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4B99C7-E067-4480-B6C8-DB206771BC2A}" type="datetimeFigureOut">
              <a:rPr lang="en-US"/>
              <a:pPr>
                <a:defRPr/>
              </a:pPr>
              <a:t>3/21/2010</a:t>
            </a:fld>
            <a:endParaRPr lang="en-US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D23949-7FD7-41CB-B78C-EF7069183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6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0E67F23-A704-4DC2-9540-2441952DEEE6}" type="datetimeFigureOut">
              <a:rPr lang="en-US"/>
              <a:pPr>
                <a:defRPr/>
              </a:pPr>
              <a:t>3/21/2010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CD3166A-7828-44AB-AF95-30075D8CF5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8" r:id="rId1"/>
    <p:sldLayoutId id="2147483873" r:id="rId2"/>
    <p:sldLayoutId id="2147483879" r:id="rId3"/>
    <p:sldLayoutId id="2147483880" r:id="rId4"/>
    <p:sldLayoutId id="2147483881" r:id="rId5"/>
    <p:sldLayoutId id="2147483874" r:id="rId6"/>
    <p:sldLayoutId id="2147483882" r:id="rId7"/>
    <p:sldLayoutId id="2147483875" r:id="rId8"/>
    <p:sldLayoutId id="2147483883" r:id="rId9"/>
    <p:sldLayoutId id="2147483876" r:id="rId10"/>
    <p:sldLayoutId id="214748387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900" dirty="0" smtClean="0">
                <a:solidFill>
                  <a:schemeClr val="tx2">
                    <a:satMod val="200000"/>
                  </a:schemeClr>
                </a:solidFill>
              </a:rPr>
              <a:t>Германский  и французский героический эпос. Лирика Франции </a:t>
            </a: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2835275"/>
            <a:ext cx="7772400" cy="15081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История литературы стран второго изучаемого языка</a:t>
            </a:r>
          </a:p>
          <a:p>
            <a:pPr eaLnBrk="1" hangingPunct="1">
              <a:spcBef>
                <a:spcPct val="0"/>
              </a:spcBef>
            </a:pPr>
            <a:r>
              <a:rPr lang="ru-RU" sz="2200" smtClean="0"/>
              <a:t>Кучина С.А., к. филол. н., доцент ИЯ ГФ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/>
              <a:t>Лирика Франции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возникла в середине XI в. на юге Франции, в одной из древнейших римских провинций — Провансе;</a:t>
            </a:r>
          </a:p>
          <a:p>
            <a:pPr eaLnBrk="1" hangingPunct="1"/>
            <a:r>
              <a:rPr lang="ru-RU" smtClean="0"/>
              <a:t>сохранились имена 460 трубадуров;</a:t>
            </a:r>
          </a:p>
          <a:p>
            <a:pPr eaLnBrk="1" hangingPunct="1"/>
            <a:r>
              <a:rPr lang="ru-RU" smtClean="0"/>
              <a:t>кансона;</a:t>
            </a:r>
          </a:p>
          <a:p>
            <a:pPr eaLnBrk="1" hangingPunct="1"/>
            <a:r>
              <a:rPr lang="ru-RU" smtClean="0"/>
              <a:t>сирвента;</a:t>
            </a:r>
          </a:p>
          <a:p>
            <a:pPr eaLnBrk="1" hangingPunct="1"/>
            <a:r>
              <a:rPr lang="ru-RU" smtClean="0"/>
              <a:t>пастурель / пасторель;</a:t>
            </a:r>
          </a:p>
          <a:p>
            <a:pPr eaLnBrk="1" hangingPunct="1"/>
            <a:r>
              <a:rPr lang="ru-RU" smtClean="0"/>
              <a:t>альба.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/>
              <a:t>Творчество Франсуа Вийона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родился в Париже в 1431 г;</a:t>
            </a:r>
          </a:p>
          <a:p>
            <a:pPr eaLnBrk="1" hangingPunct="1"/>
            <a:r>
              <a:rPr lang="ru-RU" smtClean="0"/>
              <a:t>принцип его поэзии - ироническая игра;</a:t>
            </a:r>
          </a:p>
          <a:p>
            <a:pPr eaLnBrk="1" hangingPunct="1"/>
            <a:r>
              <a:rPr lang="ru-RU" smtClean="0"/>
              <a:t>«Большое Завещание»;</a:t>
            </a:r>
          </a:p>
          <a:p>
            <a:pPr eaLnBrk="1" hangingPunct="1"/>
            <a:r>
              <a:rPr lang="ru-RU" smtClean="0"/>
              <a:t>«Баллада-завет Прекрасной Оружейницы гулящим девкам»;</a:t>
            </a:r>
          </a:p>
          <a:p>
            <a:pPr eaLnBrk="1" hangingPunct="1"/>
            <a:r>
              <a:rPr lang="ru-RU" smtClean="0"/>
              <a:t>«Балладе о Толстухе Марго»;</a:t>
            </a:r>
          </a:p>
          <a:p>
            <a:pPr eaLnBrk="1" hangingPunct="1"/>
            <a:r>
              <a:rPr lang="ru-RU" smtClean="0"/>
              <a:t>«Баллада-молитва Богоматери»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900" dirty="0" smtClean="0">
                <a:solidFill>
                  <a:schemeClr val="tx2">
                    <a:satMod val="200000"/>
                  </a:schemeClr>
                </a:solidFill>
              </a:rPr>
              <a:t>Германский  и французский героический эпос. Лирика Франции </a:t>
            </a: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945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2835275"/>
            <a:ext cx="7772400" cy="15081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История литературы стран второго изучаемого языка</a:t>
            </a:r>
          </a:p>
          <a:p>
            <a:pPr eaLnBrk="1" hangingPunct="1">
              <a:spcBef>
                <a:spcPct val="0"/>
              </a:spcBef>
            </a:pPr>
            <a:r>
              <a:rPr lang="ru-RU" sz="2200" smtClean="0"/>
              <a:t>Кучина С.А., к. филол. н., доцент ИЯ ГФ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</a:rPr>
              <a:t>План</a:t>
            </a: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Песнь о Хильдебранте»</a:t>
            </a:r>
            <a:endParaRPr lang="ru-RU" smtClean="0"/>
          </a:p>
          <a:p>
            <a:pPr eaLnBrk="1" hangingPunct="1"/>
            <a:r>
              <a:rPr lang="ru-RU" b="1" smtClean="0"/>
              <a:t>Героический эпос</a:t>
            </a:r>
            <a:endParaRPr lang="ru-RU" smtClean="0"/>
          </a:p>
          <a:p>
            <a:pPr eaLnBrk="1" hangingPunct="1"/>
            <a:r>
              <a:rPr lang="ru-RU" b="1" smtClean="0"/>
              <a:t>Героический эпос Франции</a:t>
            </a:r>
            <a:endParaRPr lang="ru-RU" smtClean="0"/>
          </a:p>
          <a:p>
            <a:pPr eaLnBrk="1" hangingPunct="1"/>
            <a:r>
              <a:rPr lang="ru-RU" b="1" smtClean="0"/>
              <a:t>Героический эпос Германии</a:t>
            </a:r>
            <a:endParaRPr lang="ru-RU" smtClean="0"/>
          </a:p>
          <a:p>
            <a:pPr eaLnBrk="1" hangingPunct="1"/>
            <a:r>
              <a:rPr lang="ru-RU" b="1" smtClean="0"/>
              <a:t>Лирика Франция</a:t>
            </a:r>
            <a:endParaRPr lang="ru-RU" smtClean="0"/>
          </a:p>
          <a:p>
            <a:pPr eaLnBrk="1" hangingPunct="1"/>
            <a:r>
              <a:rPr lang="ru-RU" b="1" smtClean="0"/>
              <a:t>Творчество Франсуа Вийона</a:t>
            </a: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</a:rPr>
              <a:t>«Песнь о Хильдебранте»</a:t>
            </a: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VIII -  </a:t>
            </a:r>
            <a:r>
              <a:rPr lang="ru-RU" smtClean="0"/>
              <a:t>начало </a:t>
            </a:r>
            <a:r>
              <a:rPr lang="en-US" smtClean="0"/>
              <a:t>IX</a:t>
            </a:r>
            <a:r>
              <a:rPr lang="ru-RU" smtClean="0"/>
              <a:t> века</a:t>
            </a:r>
          </a:p>
          <a:p>
            <a:pPr eaLnBrk="1" hangingPunct="1"/>
            <a:r>
              <a:rPr lang="ru-RU" smtClean="0"/>
              <a:t>воинская/ героическая песня</a:t>
            </a:r>
          </a:p>
          <a:p>
            <a:pPr eaLnBrk="1" hangingPunct="1"/>
            <a:r>
              <a:rPr lang="ru-RU" smtClean="0"/>
              <a:t>распад патриархально-родовых отношений и великое переселения народов</a:t>
            </a:r>
          </a:p>
          <a:p>
            <a:pPr eaLnBrk="1" hangingPunct="1"/>
            <a:r>
              <a:rPr lang="ru-RU" smtClean="0"/>
              <a:t>конец песни отсутствует</a:t>
            </a:r>
          </a:p>
          <a:p>
            <a:pPr eaLnBrk="1" hangingPunct="1"/>
            <a:r>
              <a:rPr lang="ru-RU" smtClean="0"/>
              <a:t>небольшой объем</a:t>
            </a:r>
          </a:p>
          <a:p>
            <a:pPr eaLnBrk="1" hangingPunct="1"/>
            <a:r>
              <a:rPr lang="ru-RU" smtClean="0"/>
              <a:t>доминирует диалог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</a:rPr>
              <a:t>Героический эпос</a:t>
            </a: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Традиционализм (Гастон Парис (1839—1901 гг.)  - «теория кантилен»;</a:t>
            </a:r>
          </a:p>
          <a:p>
            <a:pPr eaLnBrk="1" hangingPunct="1"/>
            <a:r>
              <a:rPr lang="ru-RU" smtClean="0"/>
              <a:t>Антитрадиционализм Жозев Бедье (1864—1938 гг.);</a:t>
            </a:r>
            <a:endParaRPr lang="en-US" smtClean="0"/>
          </a:p>
          <a:p>
            <a:pPr eaLnBrk="1" hangingPunct="1"/>
            <a:r>
              <a:rPr lang="ru-RU" smtClean="0"/>
              <a:t>А.Н. Веселовский;</a:t>
            </a:r>
          </a:p>
          <a:p>
            <a:pPr eaLnBrk="1" hangingPunct="1"/>
            <a:r>
              <a:rPr lang="ru-RU" smtClean="0"/>
              <a:t>Начало формирования героического (или государственного) эпоса VIII в.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772400" cy="914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dirty="0" smtClean="0"/>
              <a:t>Героические поэмы народов Западной Европы</a:t>
            </a:r>
            <a:endParaRPr lang="ru-RU" sz="3600" dirty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z="3600" smtClean="0"/>
          </a:p>
          <a:p>
            <a:pPr eaLnBrk="1" hangingPunct="1"/>
            <a:r>
              <a:rPr lang="ru-RU" sz="3600" smtClean="0"/>
              <a:t>французская — "Песнь о Роланде"</a:t>
            </a:r>
          </a:p>
          <a:p>
            <a:pPr eaLnBrk="1" hangingPunct="1"/>
            <a:r>
              <a:rPr lang="ru-RU" sz="3600" smtClean="0"/>
              <a:t>немецкая — "Песнь о нибелунгах"</a:t>
            </a:r>
          </a:p>
          <a:p>
            <a:pPr eaLnBrk="1" hangingPunct="1"/>
            <a:r>
              <a:rPr lang="ru-RU" sz="3600" smtClean="0"/>
              <a:t>испанская — "Песнь о моем Сиде"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800" b="1" dirty="0" smtClean="0"/>
              <a:t>Французский героический эпос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Цикл королевский</a:t>
            </a:r>
            <a:r>
              <a:rPr lang="en-US" smtClean="0"/>
              <a:t>;</a:t>
            </a:r>
            <a:r>
              <a:rPr lang="ru-RU" smtClean="0"/>
              <a:t> </a:t>
            </a:r>
          </a:p>
          <a:p>
            <a:pPr eaLnBrk="1" hangingPunct="1"/>
            <a:r>
              <a:rPr lang="ru-RU" smtClean="0"/>
              <a:t>Цикл Гильома де Оранжского (или "верного вассала")</a:t>
            </a:r>
            <a:r>
              <a:rPr lang="en-US" smtClean="0"/>
              <a:t>;</a:t>
            </a:r>
            <a:endParaRPr lang="ru-RU" smtClean="0"/>
          </a:p>
          <a:p>
            <a:pPr eaLnBrk="1" hangingPunct="1"/>
            <a:r>
              <a:rPr lang="ru-RU" smtClean="0"/>
              <a:t>Цикл Доона де Майанса  или «баронский цикл»</a:t>
            </a:r>
            <a:r>
              <a:rPr lang="en-US" smtClean="0"/>
              <a:t>.</a:t>
            </a:r>
            <a:endParaRPr lang="ru-RU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Образы героической поэмы</a:t>
            </a:r>
            <a:endParaRPr lang="ru-RU" dirty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 центре — главный герой, его товарищи по оружию, король, выра­жающий интересы государства.</a:t>
            </a:r>
          </a:p>
          <a:p>
            <a:pPr eaLnBrk="1" hangingPunct="1"/>
            <a:r>
              <a:rPr lang="ru-RU" smtClean="0"/>
              <a:t>плохие соотечест­венники: предатели, трусы, инициаторы смут и раздоров.</a:t>
            </a:r>
          </a:p>
          <a:p>
            <a:pPr eaLnBrk="1" hangingPunct="1"/>
            <a:r>
              <a:rPr lang="ru-RU" smtClean="0"/>
              <a:t>враги: к ним относятся захватчики родной земли и иноверцы, очень часто эти качества совмещены в одном лице.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Эпический герой</a:t>
            </a:r>
            <a:endParaRPr lang="ru-RU" dirty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не характер, а тип;</a:t>
            </a:r>
          </a:p>
          <a:p>
            <a:pPr eaLnBrk="1" hangingPunct="1"/>
            <a:r>
              <a:rPr lang="ru-RU" sz="3600" smtClean="0"/>
              <a:t>определяющая черта – исключительность;</a:t>
            </a:r>
          </a:p>
          <a:p>
            <a:pPr eaLnBrk="1" hangingPunct="1"/>
            <a:r>
              <a:rPr lang="ru-RU" sz="3600" smtClean="0"/>
              <a:t>главное и единственное призвание героя — его ратное, воинское дело.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/>
              <a:t>Немецкий героический эпос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«Песнь о нибелунгах»;</a:t>
            </a:r>
          </a:p>
          <a:p>
            <a:pPr eaLnBrk="1" hangingPunct="1"/>
            <a:r>
              <a:rPr lang="ru-RU" smtClean="0"/>
              <a:t>состоит из 39 авентюр (или песен) и распадается на две части, в каждой из которых есть доминирующий смысловой мотив;</a:t>
            </a:r>
          </a:p>
          <a:p>
            <a:pPr eaLnBrk="1" hangingPunct="1"/>
            <a:r>
              <a:rPr lang="ru-RU" smtClean="0"/>
              <a:t>стройное композиционное единство;</a:t>
            </a:r>
          </a:p>
          <a:p>
            <a:pPr eaLnBrk="1" hangingPunct="1"/>
            <a:r>
              <a:rPr lang="ru-RU" smtClean="0"/>
              <a:t>центральный герой поэмы и Хаген.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35</TotalTime>
  <Words>381</Words>
  <PresentationFormat>Экран (4:3)</PresentationFormat>
  <Paragraphs>61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Consolas</vt:lpstr>
      <vt:lpstr>Corbel</vt:lpstr>
      <vt:lpstr>Wingdings</vt:lpstr>
      <vt:lpstr>Wingdings 2</vt:lpstr>
      <vt:lpstr>Wingdings 3</vt:lpstr>
      <vt:lpstr>Calibri</vt:lpstr>
      <vt:lpstr>Метро</vt:lpstr>
      <vt:lpstr>Германский  и французский героический эпос. Лирика Франции  </vt:lpstr>
      <vt:lpstr>План </vt:lpstr>
      <vt:lpstr>«Песнь о Хильдебранте» </vt:lpstr>
      <vt:lpstr>Героический эпос </vt:lpstr>
      <vt:lpstr>Героические поэмы народов Западной Европы</vt:lpstr>
      <vt:lpstr>Французский героический эпос  </vt:lpstr>
      <vt:lpstr>Образы героической поэмы</vt:lpstr>
      <vt:lpstr>Эпический герой</vt:lpstr>
      <vt:lpstr>Немецкий героический эпос </vt:lpstr>
      <vt:lpstr>Лирика Франции </vt:lpstr>
      <vt:lpstr>Творчество Франсуа Вийона </vt:lpstr>
      <vt:lpstr>Германский  и французский героический эпос. Лирика Франции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Германский  и французский героический эпос. Лирика Франции  </dc:title>
  <cp:lastModifiedBy>dima</cp:lastModifiedBy>
  <cp:revision>14</cp:revision>
  <dcterms:modified xsi:type="dcterms:W3CDTF">2010-03-21T08:05:27Z</dcterms:modified>
</cp:coreProperties>
</file>