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F56270-9824-4076-AAD1-4EC596168EEB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73017C9-C7B8-40C3-9CF8-58CA64B6B0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1BEDD-0101-4E3D-BD3D-EEC37FAA1F63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F4EB7-18B5-4C07-A1C4-97FDC219BD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C3AEB-28EA-470F-8F5F-EC251382A7F7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6AB86-3544-426A-8CD8-1C1CD2879B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2164-C176-4CC9-9735-5426BBE83650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2E266-53F2-47FF-BC80-A03B33C5E9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36CCA2-E810-44AC-8B2A-549E246E3487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E21EEB1-0BDE-485F-B695-B025C9508B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D49775-28F7-4ED5-859F-EC10CEDCEA21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629B61-DC90-4167-A550-2365E0118D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F7C2CF-5C39-4B27-B09C-B6A29B2E1B99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C65C26-1BB0-4481-86DA-7855A95B5D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89C83-D94B-49BD-A230-AAAA913BBFB8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09A13E-C0D8-4317-AFD1-6BC7F554A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5E0778-43AB-45A8-A0F3-E94C3CCFEA3A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4B9F0A-450F-4941-AF98-3DFC9C5D6F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8A6F1-226A-40C0-BDD1-0381E575C5BC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F7AB1-7E23-48D6-9891-53C2895652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D7AFF6-9263-4C88-B5DE-841A661C85D7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A8FDC44-2773-472F-AC6F-93D643C6D3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80EA2DB-96A7-49B0-B38E-F74FF9086E18}" type="datetimeFigureOut">
              <a:rPr lang="en-US"/>
              <a:pPr>
                <a:defRPr/>
              </a:pPr>
              <a:t>4/7/2010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150C64E-CD12-4F9C-AD8B-6A459B65DE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3" r:id="rId1"/>
    <p:sldLayoutId id="2147483678" r:id="rId2"/>
    <p:sldLayoutId id="2147483684" r:id="rId3"/>
    <p:sldLayoutId id="2147483685" r:id="rId4"/>
    <p:sldLayoutId id="2147483686" r:id="rId5"/>
    <p:sldLayoutId id="2147483679" r:id="rId6"/>
    <p:sldLayoutId id="2147483687" r:id="rId7"/>
    <p:sldLayoutId id="2147483680" r:id="rId8"/>
    <p:sldLayoutId id="2147483688" r:id="rId9"/>
    <p:sldLayoutId id="2147483681" r:id="rId10"/>
    <p:sldLayoutId id="214748368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tx2">
                    <a:satMod val="200000"/>
                  </a:schemeClr>
                </a:solidFill>
              </a:rPr>
              <a:t>Литература барокко. Драматургия Жана Расина. </a:t>
            </a: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Творчество Жана де Лафонтена.</a:t>
            </a:r>
            <a:b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satMod val="200000"/>
                  </a:schemeClr>
                </a:solidFill>
              </a:rPr>
              <a:t>Творчество Вольтера</a:t>
            </a:r>
            <a:br>
              <a:rPr lang="ru-RU" sz="31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smtClean="0"/>
              <a:t>История литературы стран второго изучаемого языка</a:t>
            </a:r>
          </a:p>
          <a:p>
            <a:pPr>
              <a:spcBef>
                <a:spcPct val="0"/>
              </a:spcBef>
            </a:pPr>
            <a:r>
              <a:rPr lang="ru-RU" sz="2400" smtClean="0"/>
              <a:t>Кучина С.А., к. филол. н., доцент ИЯ ГФ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>План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8293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Литература барокко. </a:t>
            </a:r>
            <a:r>
              <a:rPr lang="ru-RU" b="1" dirty="0" err="1" smtClean="0"/>
              <a:t>Прециозность</a:t>
            </a:r>
            <a:r>
              <a:rPr lang="ru-RU" b="1" dirty="0" smtClean="0"/>
              <a:t>, вольнодумная поэзия. Бытописательный роман</a:t>
            </a:r>
            <a:endParaRPr lang="ru-RU" dirty="0" smtClean="0"/>
          </a:p>
          <a:p>
            <a:pPr marL="58293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Драматургия Жана Расина</a:t>
            </a:r>
            <a:endParaRPr lang="ru-RU" dirty="0" smtClean="0"/>
          </a:p>
          <a:p>
            <a:pPr marL="58293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Творчество Жана де Лафонтена</a:t>
            </a:r>
            <a:endParaRPr lang="ru-RU" dirty="0" smtClean="0"/>
          </a:p>
          <a:p>
            <a:pPr marL="582930" indent="-51435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 smtClean="0"/>
              <a:t>Творчество Вольтера</a:t>
            </a:r>
            <a:endParaRPr lang="ru-RU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Литература барокко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err="1" smtClean="0"/>
              <a:t>прециозная</a:t>
            </a:r>
            <a:r>
              <a:rPr lang="ru-RU" sz="2600" dirty="0" smtClean="0"/>
              <a:t> литература</a:t>
            </a:r>
            <a:r>
              <a:rPr lang="en-US" sz="2600" dirty="0" smtClean="0"/>
              <a:t> -</a:t>
            </a:r>
            <a:r>
              <a:rPr lang="ru-RU" sz="2600" dirty="0" smtClean="0"/>
              <a:t> </a:t>
            </a:r>
            <a:r>
              <a:rPr lang="ru-RU" sz="2600" dirty="0" err="1" smtClean="0"/>
              <a:t>прециозность</a:t>
            </a:r>
            <a:r>
              <a:rPr lang="ru-RU" sz="2600" dirty="0" smtClean="0"/>
              <a:t> (от фр. </a:t>
            </a:r>
            <a:r>
              <a:rPr lang="en-US" sz="2600" dirty="0" smtClean="0"/>
              <a:t>pr</a:t>
            </a:r>
            <a:r>
              <a:rPr lang="ru-RU" sz="2600" dirty="0" err="1" smtClean="0"/>
              <a:t>é</a:t>
            </a:r>
            <a:r>
              <a:rPr lang="en-US" sz="2600" dirty="0" err="1" smtClean="0"/>
              <a:t>cieux</a:t>
            </a:r>
            <a:r>
              <a:rPr lang="ru-RU" sz="2600" dirty="0" smtClean="0"/>
              <a:t> — драгоценный, изысканный);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салон маркизы де Рамбуйе;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социальная замкнутость, элитарность;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err="1" smtClean="0"/>
              <a:t>Венсан</a:t>
            </a:r>
            <a:r>
              <a:rPr lang="ru-RU" sz="2600" dirty="0" smtClean="0"/>
              <a:t> </a:t>
            </a:r>
            <a:r>
              <a:rPr lang="ru-RU" sz="2600" dirty="0" err="1" smtClean="0"/>
              <a:t>Вуатюр</a:t>
            </a:r>
            <a:r>
              <a:rPr lang="ru-RU" sz="2600" dirty="0" smtClean="0"/>
              <a:t> (</a:t>
            </a:r>
            <a:r>
              <a:rPr lang="en-US" sz="2600" dirty="0" smtClean="0"/>
              <a:t>Vincent </a:t>
            </a:r>
            <a:r>
              <a:rPr lang="en-US" sz="2600" dirty="0" err="1" smtClean="0"/>
              <a:t>Voiture</a:t>
            </a:r>
            <a:r>
              <a:rPr lang="ru-RU" sz="2600" dirty="0" smtClean="0"/>
              <a:t>, 1598—1648);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Оноре </a:t>
            </a:r>
            <a:r>
              <a:rPr lang="ru-RU" sz="2600" dirty="0" err="1" smtClean="0"/>
              <a:t>д’Юрфе</a:t>
            </a:r>
            <a:r>
              <a:rPr lang="ru-RU" sz="2600" dirty="0" smtClean="0"/>
              <a:t> (</a:t>
            </a:r>
            <a:r>
              <a:rPr lang="en-US" sz="2600" dirty="0" smtClean="0"/>
              <a:t>Honor</a:t>
            </a:r>
            <a:r>
              <a:rPr lang="ru-RU" sz="2600" dirty="0" err="1" smtClean="0"/>
              <a:t>é</a:t>
            </a:r>
            <a:r>
              <a:rPr lang="ru-RU" sz="2600" dirty="0" smtClean="0"/>
              <a:t> </a:t>
            </a:r>
            <a:r>
              <a:rPr lang="en-US" sz="2600" dirty="0" smtClean="0"/>
              <a:t>d</a:t>
            </a:r>
            <a:r>
              <a:rPr lang="ru-RU" sz="2600" dirty="0" smtClean="0"/>
              <a:t>’</a:t>
            </a:r>
            <a:r>
              <a:rPr lang="en-US" sz="2600" dirty="0" err="1" smtClean="0"/>
              <a:t>Urf</a:t>
            </a:r>
            <a:r>
              <a:rPr lang="ru-RU" sz="2600" dirty="0" err="1" smtClean="0"/>
              <a:t>é</a:t>
            </a:r>
            <a:r>
              <a:rPr lang="ru-RU" sz="2600" dirty="0" smtClean="0"/>
              <a:t>, 1568—1625) «</a:t>
            </a:r>
            <a:r>
              <a:rPr lang="ru-RU" sz="2600" dirty="0" err="1" smtClean="0"/>
              <a:t>Астрея</a:t>
            </a:r>
            <a:r>
              <a:rPr lang="ru-RU" sz="2600" dirty="0" smtClean="0"/>
              <a:t>» (1607—1625);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800" dirty="0" smtClean="0"/>
              <a:t>Марена </a:t>
            </a:r>
            <a:r>
              <a:rPr lang="ru-RU" sz="2800" dirty="0" err="1" smtClean="0"/>
              <a:t>Леруа</a:t>
            </a:r>
            <a:r>
              <a:rPr lang="ru-RU" sz="2800" dirty="0" smtClean="0"/>
              <a:t> де </a:t>
            </a:r>
            <a:r>
              <a:rPr lang="ru-RU" sz="2800" dirty="0" err="1" smtClean="0"/>
              <a:t>Гомбервиля</a:t>
            </a:r>
            <a:r>
              <a:rPr lang="ru-RU" sz="2800" dirty="0" smtClean="0"/>
              <a:t> (, 1600—1674) «Изгнание </a:t>
            </a:r>
            <a:r>
              <a:rPr lang="ru-RU" sz="2800" dirty="0" err="1" smtClean="0"/>
              <a:t>Полександра</a:t>
            </a:r>
            <a:r>
              <a:rPr lang="ru-RU" sz="2800" dirty="0" smtClean="0"/>
              <a:t>» (1637—1651),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800" dirty="0" err="1" smtClean="0"/>
              <a:t>Готье</a:t>
            </a:r>
            <a:r>
              <a:rPr lang="ru-RU" sz="2800" dirty="0" smtClean="0"/>
              <a:t> де </a:t>
            </a:r>
            <a:r>
              <a:rPr lang="ru-RU" sz="2800" dirty="0" err="1" smtClean="0"/>
              <a:t>Кост</a:t>
            </a:r>
            <a:r>
              <a:rPr lang="ru-RU" sz="2800" dirty="0" smtClean="0"/>
              <a:t> </a:t>
            </a:r>
            <a:r>
              <a:rPr lang="ru-RU" sz="2800" dirty="0" err="1" smtClean="0"/>
              <a:t>де</a:t>
            </a:r>
            <a:r>
              <a:rPr lang="ru-RU" sz="2800" dirty="0" smtClean="0"/>
              <a:t> </a:t>
            </a:r>
            <a:r>
              <a:rPr lang="ru-RU" sz="2800" dirty="0" err="1" smtClean="0"/>
              <a:t>Ла</a:t>
            </a:r>
            <a:r>
              <a:rPr lang="ru-RU" sz="2800" dirty="0" smtClean="0"/>
              <a:t> </a:t>
            </a:r>
            <a:r>
              <a:rPr lang="ru-RU" sz="2800" dirty="0" err="1" smtClean="0"/>
              <a:t>Кальпренеда</a:t>
            </a:r>
            <a:r>
              <a:rPr lang="ru-RU" sz="2800" dirty="0" smtClean="0"/>
              <a:t> (1610—1663) «Кассандра», «Клеопатра», «</a:t>
            </a:r>
            <a:r>
              <a:rPr lang="ru-RU" sz="2800" dirty="0" err="1" smtClean="0"/>
              <a:t>Фарамон</a:t>
            </a:r>
            <a:r>
              <a:rPr lang="ru-RU" sz="2800" dirty="0" smtClean="0"/>
              <a:t>», 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800" dirty="0" smtClean="0"/>
              <a:t>Мадлен де </a:t>
            </a:r>
            <a:r>
              <a:rPr lang="ru-RU" sz="2800" dirty="0" err="1" smtClean="0"/>
              <a:t>Скюдери</a:t>
            </a:r>
            <a:r>
              <a:rPr lang="ru-RU" sz="2800" dirty="0" smtClean="0"/>
              <a:t> (, 1607—1701), «Ибрагим, или Великий паша», «</a:t>
            </a:r>
            <a:r>
              <a:rPr lang="ru-RU" sz="2800" dirty="0" err="1" smtClean="0"/>
              <a:t>Артамен</a:t>
            </a:r>
            <a:r>
              <a:rPr lang="ru-RU" sz="2800" dirty="0" smtClean="0"/>
              <a:t>, или Великий Кир», «</a:t>
            </a:r>
            <a:r>
              <a:rPr lang="ru-RU" sz="2800" dirty="0" err="1" smtClean="0"/>
              <a:t>Клелия</a:t>
            </a:r>
            <a:r>
              <a:rPr lang="ru-RU" sz="2800" dirty="0" smtClean="0"/>
              <a:t>».</a:t>
            </a:r>
            <a:endParaRPr lang="ru-RU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2">
                    <a:satMod val="200000"/>
                  </a:schemeClr>
                </a:solidFill>
              </a:rPr>
              <a:t>«Низовая» линия французского барокко и бытописательный роман</a:t>
            </a:r>
            <a:r>
              <a:rPr lang="en-US" sz="3000" dirty="0" smtClean="0">
                <a:solidFill>
                  <a:schemeClr val="tx2">
                    <a:satMod val="200000"/>
                  </a:schemeClr>
                </a:solidFill>
              </a:rPr>
              <a:t>.</a:t>
            </a:r>
            <a:r>
              <a:rPr lang="ru-RU" sz="3000" dirty="0" smtClean="0">
                <a:solidFill>
                  <a:schemeClr val="tx2">
                    <a:satMod val="200000"/>
                  </a:schemeClr>
                </a:solidFill>
              </a:rPr>
              <a:t> Часть </a:t>
            </a:r>
            <a:r>
              <a:rPr lang="en-US" sz="3000" dirty="0" smtClean="0">
                <a:solidFill>
                  <a:schemeClr val="tx2">
                    <a:satMod val="200000"/>
                  </a:schemeClr>
                </a:solidFill>
              </a:rPr>
              <a:t>I</a:t>
            </a:r>
            <a:endParaRPr lang="ru-RU" sz="30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поэзия «</a:t>
            </a:r>
            <a:r>
              <a:rPr lang="ru-RU" sz="2400" dirty="0" err="1" smtClean="0"/>
              <a:t>либертенов</a:t>
            </a:r>
            <a:r>
              <a:rPr lang="ru-RU" sz="2400" dirty="0" smtClean="0"/>
              <a:t>» (вольнодумцев);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err="1" smtClean="0"/>
              <a:t>Теофиль</a:t>
            </a:r>
            <a:r>
              <a:rPr lang="ru-RU" sz="2400" dirty="0" smtClean="0"/>
              <a:t> де </a:t>
            </a:r>
            <a:r>
              <a:rPr lang="ru-RU" sz="2400" dirty="0" err="1" smtClean="0"/>
              <a:t>Вио</a:t>
            </a:r>
            <a:r>
              <a:rPr lang="ru-RU" sz="2400" dirty="0" smtClean="0"/>
              <a:t> (</a:t>
            </a:r>
            <a:r>
              <a:rPr lang="en-US" sz="2400" dirty="0" err="1" smtClean="0"/>
              <a:t>Th</a:t>
            </a:r>
            <a:r>
              <a:rPr lang="ru-RU" sz="2400" dirty="0" err="1" smtClean="0"/>
              <a:t>é</a:t>
            </a:r>
            <a:r>
              <a:rPr lang="en-US" sz="2400" dirty="0" err="1" smtClean="0"/>
              <a:t>ophile</a:t>
            </a:r>
            <a:r>
              <a:rPr lang="en-US" sz="2400" dirty="0" smtClean="0"/>
              <a:t> de </a:t>
            </a:r>
            <a:r>
              <a:rPr lang="en-US" sz="2400" dirty="0" err="1" smtClean="0"/>
              <a:t>Viau</a:t>
            </a:r>
            <a:r>
              <a:rPr lang="ru-RU" sz="2400" dirty="0" smtClean="0"/>
              <a:t>, 1590—1626; трагедия «Пирам и </a:t>
            </a:r>
            <a:r>
              <a:rPr lang="ru-RU" sz="2400" dirty="0" err="1" smtClean="0"/>
              <a:t>Тисба</a:t>
            </a:r>
            <a:r>
              <a:rPr lang="ru-RU" sz="2400" dirty="0" smtClean="0"/>
              <a:t>»);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«бурлескная» поэзия (</a:t>
            </a:r>
            <a:r>
              <a:rPr lang="ru-RU" sz="2400" dirty="0" err="1" smtClean="0"/>
              <a:t>итал</a:t>
            </a:r>
            <a:r>
              <a:rPr lang="ru-RU" sz="2400" dirty="0" smtClean="0"/>
              <a:t>. </a:t>
            </a:r>
            <a:r>
              <a:rPr lang="en-US" sz="2400" dirty="0" err="1" smtClean="0"/>
              <a:t>burla</a:t>
            </a:r>
            <a:r>
              <a:rPr lang="ru-RU" sz="2400" dirty="0" smtClean="0"/>
              <a:t> — насмешка, шутка);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П. </a:t>
            </a:r>
            <a:r>
              <a:rPr lang="ru-RU" sz="2400" dirty="0" err="1" smtClean="0"/>
              <a:t>Скаррон</a:t>
            </a:r>
            <a:r>
              <a:rPr lang="ru-RU" sz="2400" dirty="0" smtClean="0"/>
              <a:t> «Тифон, или </a:t>
            </a:r>
            <a:r>
              <a:rPr lang="ru-RU" sz="2400" dirty="0" err="1" smtClean="0"/>
              <a:t>Гигантомахия</a:t>
            </a:r>
            <a:r>
              <a:rPr lang="ru-RU" sz="2400" dirty="0" smtClean="0"/>
              <a:t>» (1644) и «Перелицованный Вергилий»;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бытописательный роман;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Шарль Сорель (</a:t>
            </a:r>
            <a:r>
              <a:rPr lang="en-US" sz="2400" dirty="0" smtClean="0"/>
              <a:t>Charles Sorel</a:t>
            </a:r>
            <a:r>
              <a:rPr lang="ru-RU" sz="2400" dirty="0" smtClean="0"/>
              <a:t>, 1602—1674) «Правдивое комическое жизнеописание </a:t>
            </a:r>
            <a:r>
              <a:rPr lang="ru-RU" sz="2400" dirty="0" err="1" smtClean="0"/>
              <a:t>Франсиона</a:t>
            </a:r>
            <a:r>
              <a:rPr lang="ru-RU" sz="2400" dirty="0" smtClean="0"/>
              <a:t>» «Экстравагантный пастух» трактаты «Всеобщая наука» (1668), «Французская библиотека» (1664), «О знании хороших книг» (1671);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dirty="0" smtClean="0">
                <a:solidFill>
                  <a:schemeClr val="tx2">
                    <a:satMod val="200000"/>
                  </a:schemeClr>
                </a:solidFill>
              </a:rPr>
              <a:t>«Низовая» линия французского барокко и бытописательный роман Часть </a:t>
            </a:r>
            <a:r>
              <a:rPr lang="en-US" sz="3000" dirty="0" smtClean="0">
                <a:solidFill>
                  <a:schemeClr val="tx2">
                    <a:satMod val="200000"/>
                  </a:schemeClr>
                </a:solidFill>
              </a:rPr>
              <a:t>II</a:t>
            </a:r>
            <a:endParaRPr lang="ru-RU" sz="30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Поль </a:t>
            </a:r>
            <a:r>
              <a:rPr lang="ru-RU" sz="2400" dirty="0" err="1" smtClean="0"/>
              <a:t>Скаррон</a:t>
            </a:r>
            <a:r>
              <a:rPr lang="ru-RU" sz="2400" dirty="0" smtClean="0"/>
              <a:t> (</a:t>
            </a:r>
            <a:r>
              <a:rPr lang="en-US" sz="2400" dirty="0" smtClean="0"/>
              <a:t>Paul Scarron</a:t>
            </a:r>
            <a:r>
              <a:rPr lang="ru-RU" sz="2400" dirty="0" smtClean="0"/>
              <a:t>, 1610—1660), «Трагикомические новеллы», «Комический роман» (1651—1657);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err="1" smtClean="0"/>
              <a:t>Антуан</a:t>
            </a:r>
            <a:r>
              <a:rPr lang="ru-RU" sz="2400" dirty="0" smtClean="0"/>
              <a:t> </a:t>
            </a:r>
            <a:r>
              <a:rPr lang="ru-RU" sz="2400" dirty="0" err="1" smtClean="0"/>
              <a:t>Фюретьер</a:t>
            </a:r>
            <a:r>
              <a:rPr lang="ru-RU" sz="2400" dirty="0" smtClean="0"/>
              <a:t> (</a:t>
            </a:r>
            <a:r>
              <a:rPr lang="en-US" sz="2400" dirty="0" smtClean="0"/>
              <a:t>Antoine </a:t>
            </a:r>
            <a:r>
              <a:rPr lang="en-US" sz="2400" dirty="0" err="1" smtClean="0"/>
              <a:t>Fureti</a:t>
            </a:r>
            <a:r>
              <a:rPr lang="ru-RU" sz="2400" dirty="0" err="1" smtClean="0"/>
              <a:t>è</a:t>
            </a:r>
            <a:r>
              <a:rPr lang="en-US" sz="2400" dirty="0" smtClean="0"/>
              <a:t>re</a:t>
            </a:r>
            <a:r>
              <a:rPr lang="ru-RU" sz="2400" dirty="0" smtClean="0"/>
              <a:t>, 1620—1688) — «Мещанский роман»;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Сирано де Бержерак (</a:t>
            </a:r>
            <a:r>
              <a:rPr lang="en-US" sz="2400" dirty="0" smtClean="0"/>
              <a:t>Cyrano de Bergerac</a:t>
            </a:r>
            <a:r>
              <a:rPr lang="ru-RU" sz="2400" dirty="0" smtClean="0"/>
              <a:t>, 1619—1655), утопии «Государства и империи Луны» (1657), «Государства и империи Солнца» (1662);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err="1" smtClean="0"/>
              <a:t>Дени</a:t>
            </a:r>
            <a:r>
              <a:rPr lang="ru-RU" sz="2400" dirty="0" smtClean="0"/>
              <a:t> </a:t>
            </a:r>
            <a:r>
              <a:rPr lang="ru-RU" sz="2400" dirty="0" err="1" smtClean="0"/>
              <a:t>Верас</a:t>
            </a:r>
            <a:r>
              <a:rPr lang="ru-RU" sz="2400" dirty="0" smtClean="0"/>
              <a:t> </a:t>
            </a:r>
            <a:r>
              <a:rPr lang="ru-RU" sz="2400" dirty="0" err="1" smtClean="0"/>
              <a:t>д’Алле</a:t>
            </a:r>
            <a:r>
              <a:rPr lang="ru-RU" sz="2400" dirty="0" smtClean="0"/>
              <a:t> (</a:t>
            </a:r>
            <a:r>
              <a:rPr lang="en-US" sz="2400" dirty="0" smtClean="0"/>
              <a:t>Denis </a:t>
            </a:r>
            <a:r>
              <a:rPr lang="en-US" sz="2400" dirty="0" err="1" smtClean="0"/>
              <a:t>Veiras</a:t>
            </a:r>
            <a:r>
              <a:rPr lang="en-US" sz="2400" dirty="0" smtClean="0"/>
              <a:t> d</a:t>
            </a:r>
            <a:r>
              <a:rPr lang="ru-RU" sz="2400" dirty="0" smtClean="0"/>
              <a:t>’</a:t>
            </a:r>
            <a:r>
              <a:rPr lang="en-US" sz="2400" dirty="0" err="1" smtClean="0"/>
              <a:t>Alais</a:t>
            </a:r>
            <a:r>
              <a:rPr lang="ru-RU" sz="2400" dirty="0" smtClean="0"/>
              <a:t>, </a:t>
            </a:r>
            <a:r>
              <a:rPr lang="ru-RU" sz="2400" dirty="0" err="1" smtClean="0"/>
              <a:t>ок</a:t>
            </a:r>
            <a:r>
              <a:rPr lang="ru-RU" sz="2400" dirty="0" smtClean="0"/>
              <a:t>. 1630—</a:t>
            </a:r>
            <a:r>
              <a:rPr lang="ru-RU" sz="2400" dirty="0" err="1" smtClean="0"/>
              <a:t>ок</a:t>
            </a:r>
            <a:r>
              <a:rPr lang="ru-RU" sz="2400" dirty="0" smtClean="0"/>
              <a:t>. 1700), «Истории </a:t>
            </a:r>
            <a:r>
              <a:rPr lang="ru-RU" sz="2400" dirty="0" err="1" smtClean="0"/>
              <a:t>севарамбов</a:t>
            </a:r>
            <a:r>
              <a:rPr lang="ru-RU" sz="2400" dirty="0" smtClean="0"/>
              <a:t>»;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400" dirty="0" smtClean="0"/>
              <a:t>Габриель де </a:t>
            </a:r>
            <a:r>
              <a:rPr lang="ru-RU" sz="2400" dirty="0" err="1" smtClean="0"/>
              <a:t>Фуаньи</a:t>
            </a:r>
            <a:r>
              <a:rPr lang="ru-RU" sz="2400" dirty="0" smtClean="0"/>
              <a:t> (</a:t>
            </a:r>
            <a:r>
              <a:rPr lang="en-US" sz="2400" dirty="0" smtClean="0"/>
              <a:t>Gabriel de </a:t>
            </a:r>
            <a:r>
              <a:rPr lang="en-US" sz="2400" dirty="0" err="1" smtClean="0"/>
              <a:t>Foigny</a:t>
            </a:r>
            <a:r>
              <a:rPr lang="ru-RU" sz="2400" dirty="0" smtClean="0"/>
              <a:t>, </a:t>
            </a:r>
            <a:r>
              <a:rPr lang="ru-RU" sz="2400" dirty="0" err="1" smtClean="0"/>
              <a:t>ок</a:t>
            </a:r>
            <a:r>
              <a:rPr lang="ru-RU" sz="2400" dirty="0" smtClean="0"/>
              <a:t>. 1630—1692), автор «Приключений Жака </a:t>
            </a:r>
            <a:r>
              <a:rPr lang="ru-RU" sz="2400" dirty="0" err="1" smtClean="0"/>
              <a:t>Садёра</a:t>
            </a:r>
            <a:r>
              <a:rPr lang="ru-RU" sz="2400" dirty="0" smtClean="0"/>
              <a:t> с открытием Южной земли» (1676).</a:t>
            </a:r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Трагедии Жана Расина 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1639—1699;</a:t>
            </a:r>
          </a:p>
          <a:p>
            <a:pPr marL="411480" algn="just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Первое публичное литературное— в 1660 г. ода «Нимфа Сены»;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театральный дебют: в 1664 г. труппа Мольера поставила его трагедию «Фиваида, или Братья-соперники»;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Трагедии «Александр Великий» «</a:t>
            </a:r>
            <a:r>
              <a:rPr lang="ru-RU" sz="2600" dirty="0" err="1" smtClean="0"/>
              <a:t>Андромаха</a:t>
            </a:r>
            <a:r>
              <a:rPr lang="ru-RU" sz="2600" dirty="0" smtClean="0"/>
              <a:t>»; комедия «Сутяги»; трагедия «Береника» 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трагедии: «</a:t>
            </a:r>
            <a:r>
              <a:rPr lang="ru-RU" sz="2600" dirty="0" err="1" smtClean="0"/>
              <a:t>Баязид</a:t>
            </a:r>
            <a:r>
              <a:rPr lang="ru-RU" sz="2600" dirty="0" smtClean="0"/>
              <a:t>» (1672) и «Митридат» (1673) – тема Востока;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«</a:t>
            </a:r>
            <a:r>
              <a:rPr lang="ru-RU" sz="2600" dirty="0" err="1" smtClean="0"/>
              <a:t>Ифигения</a:t>
            </a:r>
            <a:r>
              <a:rPr lang="ru-RU" sz="2600" dirty="0" smtClean="0"/>
              <a:t>» (1674).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Творчество Жана де Лафонтена 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/>
              <a:t>Jean de La Fontaine, 1621—3695;</a:t>
            </a:r>
          </a:p>
          <a:p>
            <a:r>
              <a:rPr lang="ru-RU" sz="2400" smtClean="0"/>
              <a:t>«Адонис» (1658), героическая поэма-идиллия;</a:t>
            </a:r>
          </a:p>
          <a:p>
            <a:r>
              <a:rPr lang="ru-RU" sz="2400" smtClean="0"/>
              <a:t>«Климена» (1658)  - драматическая эклога </a:t>
            </a:r>
          </a:p>
          <a:p>
            <a:r>
              <a:rPr lang="ru-RU" sz="2400" smtClean="0"/>
              <a:t>«Сон в Во» (1658—1661);</a:t>
            </a:r>
          </a:p>
          <a:p>
            <a:r>
              <a:rPr lang="ru-RU" sz="2400" smtClean="0"/>
              <a:t>«Элегия к нимфам Во» (1662); </a:t>
            </a:r>
          </a:p>
          <a:p>
            <a:r>
              <a:rPr lang="ru-RU" sz="2400" smtClean="0"/>
              <a:t>знаменитые «Сказки и рассказы в стихах» (1665—1685, книги 1—5);</a:t>
            </a:r>
          </a:p>
          <a:p>
            <a:r>
              <a:rPr lang="ru-RU" sz="2400" smtClean="0"/>
              <a:t>«Басни Эзопа, переложенные стихами Лафонтеном» (1668). 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200000"/>
                  </a:schemeClr>
                </a:solidFill>
              </a:rPr>
              <a:t>Творчество Вольтера</a:t>
            </a: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Франсуа-Мари </a:t>
            </a:r>
            <a:r>
              <a:rPr lang="ru-RU" sz="2600" dirty="0" err="1" smtClean="0"/>
              <a:t>Аруэ</a:t>
            </a:r>
            <a:r>
              <a:rPr lang="ru-RU" sz="2600" dirty="0" smtClean="0"/>
              <a:t> (1694 — 1778);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национально-героическая поэма «</a:t>
            </a:r>
            <a:r>
              <a:rPr lang="ru-RU" sz="2600" dirty="0" err="1" smtClean="0"/>
              <a:t>Генриада</a:t>
            </a:r>
            <a:r>
              <a:rPr lang="ru-RU" sz="2600" dirty="0" smtClean="0"/>
              <a:t>» (1728);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«Философские (или Английские) письма»;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философские повести («</a:t>
            </a:r>
            <a:r>
              <a:rPr lang="ru-RU" sz="2600" dirty="0" err="1" smtClean="0"/>
              <a:t>Задиг</a:t>
            </a:r>
            <a:r>
              <a:rPr lang="ru-RU" sz="2600" dirty="0" smtClean="0"/>
              <a:t>», 1747; «</a:t>
            </a:r>
            <a:r>
              <a:rPr lang="ru-RU" sz="2600" dirty="0" err="1" smtClean="0"/>
              <a:t>Кандид</a:t>
            </a:r>
            <a:r>
              <a:rPr lang="ru-RU" sz="2600" dirty="0" smtClean="0"/>
              <a:t>, или Оптимизм» (1759) ) и поэма («Рассуждение о человеке», 1737);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памфлеты («Невежественный философ» и др.).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«Век Людовика XIV» (1751);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ru-RU" sz="2600" dirty="0" smtClean="0"/>
              <a:t>Поэма </a:t>
            </a:r>
            <a:r>
              <a:rPr lang="ru-RU" sz="2800" dirty="0" smtClean="0"/>
              <a:t>«Орлеанская девственница».</a:t>
            </a:r>
            <a:endParaRPr lang="ru-RU" sz="2600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ru-RU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dirty="0" smtClean="0">
                <a:solidFill>
                  <a:schemeClr val="tx2">
                    <a:satMod val="200000"/>
                  </a:schemeClr>
                </a:solidFill>
              </a:rPr>
              <a:t>Литература барокко. Драматургия Жана Расина. </a:t>
            </a:r>
            <a: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  <a:t>Творчество Жана де Лафонтена.</a:t>
            </a:r>
            <a:br>
              <a:rPr lang="ru-RU" sz="28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sz="3100" dirty="0" smtClean="0">
                <a:solidFill>
                  <a:schemeClr val="tx2">
                    <a:satMod val="200000"/>
                  </a:schemeClr>
                </a:solidFill>
              </a:rPr>
              <a:t>Творчество Вольтера</a:t>
            </a:r>
            <a:br>
              <a:rPr lang="ru-RU" sz="3100" dirty="0" smtClean="0">
                <a:solidFill>
                  <a:schemeClr val="tx2">
                    <a:satMod val="20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4400" y="2835275"/>
            <a:ext cx="7772400" cy="1508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sz="2400" smtClean="0"/>
              <a:t>История литературы стран второго изучаемого языка</a:t>
            </a:r>
          </a:p>
          <a:p>
            <a:pPr>
              <a:spcBef>
                <a:spcPct val="0"/>
              </a:spcBef>
            </a:pPr>
            <a:r>
              <a:rPr lang="ru-RU" sz="2400" smtClean="0"/>
              <a:t>Кучина С.А., к. филол. н., доцент ИЯ ГФ</a:t>
            </a:r>
          </a:p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76</TotalTime>
  <Words>641</Words>
  <PresentationFormat>Экран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Corbel</vt:lpstr>
      <vt:lpstr>Arial</vt:lpstr>
      <vt:lpstr>Consolas</vt:lpstr>
      <vt:lpstr>Wingdings</vt:lpstr>
      <vt:lpstr>Wingdings 2</vt:lpstr>
      <vt:lpstr>Wingdings 3</vt:lpstr>
      <vt:lpstr>Calibri</vt:lpstr>
      <vt:lpstr>Метро</vt:lpstr>
      <vt:lpstr>Литература барокко. Драматургия Жана Расина. Творчество Жана де Лафонтена. Творчество Вольтера  </vt:lpstr>
      <vt:lpstr>План</vt:lpstr>
      <vt:lpstr>Литература барокко</vt:lpstr>
      <vt:lpstr>«Низовая» линия французского барокко и бытописательный роман. Часть I</vt:lpstr>
      <vt:lpstr>«Низовая» линия французского барокко и бытописательный роман Часть II</vt:lpstr>
      <vt:lpstr>Трагедии Жана Расина  </vt:lpstr>
      <vt:lpstr>Творчество Жана де Лафонтена </vt:lpstr>
      <vt:lpstr>Творчество Вольтера</vt:lpstr>
      <vt:lpstr>Литература барокко. Драматургия Жана Расина. Творчество Жана де Лафонтена. Творчество Вольтера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Литература барокко. Драматургия Жана Расина. Творчество Жана де Лафонтена. Творчество Вольтера  </dc:title>
  <cp:lastModifiedBy>dima</cp:lastModifiedBy>
  <cp:revision>9</cp:revision>
  <dcterms:modified xsi:type="dcterms:W3CDTF">2010-04-07T11:56:53Z</dcterms:modified>
</cp:coreProperties>
</file>