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slideshow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0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60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5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9A3D66C-CE5D-4D59-B207-D7B16FE1B3FE}" type="datetimeFigureOut">
              <a:rPr lang="en-US"/>
              <a:pPr>
                <a:defRPr/>
              </a:pPr>
              <a:t>4/16/2010</a:t>
            </a:fld>
            <a:endParaRPr lang="en-US" dirty="0"/>
          </a:p>
        </p:txBody>
      </p:sp>
      <p:sp>
        <p:nvSpPr>
          <p:cNvPr id="16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7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1DE4607-316F-469A-9610-60131349699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2B776E-A4B9-4069-9A3B-69545A9292B6}" type="datetimeFigureOut">
              <a:rPr lang="en-US"/>
              <a:pPr>
                <a:defRPr/>
              </a:pPr>
              <a:t>4/16/2010</a:t>
            </a:fld>
            <a:endParaRPr lang="en-US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34AB8D-E7ED-49E2-96B3-B7D76B8965C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F7DC45-DEB0-4DEA-BA6C-02FA382210D4}" type="datetimeFigureOut">
              <a:rPr lang="en-US"/>
              <a:pPr>
                <a:defRPr/>
              </a:pPr>
              <a:t>4/16/2010</a:t>
            </a:fld>
            <a:endParaRPr lang="en-US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970716-E86A-47D3-A5DF-081B365BB4F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766F7-FDE1-4914-B2EE-2AE529351829}" type="datetimeFigureOut">
              <a:rPr lang="en-US"/>
              <a:pPr>
                <a:defRPr/>
              </a:pPr>
              <a:t>4/16/2010</a:t>
            </a:fld>
            <a:endParaRPr lang="en-US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B522D2-EC5C-4869-83DE-417F0CCAB03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>
            <a:spLocks/>
          </p:cNvSpPr>
          <p:nvPr/>
        </p:nvSpPr>
        <p:spPr bwMode="auto">
          <a:xfrm>
            <a:off x="4829175" y="1073150"/>
            <a:ext cx="4321175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5" name="Полилиния 4"/>
          <p:cNvSpPr>
            <a:spLocks/>
          </p:cNvSpPr>
          <p:nvPr/>
        </p:nvSpPr>
        <p:spPr bwMode="auto">
          <a:xfrm>
            <a:off x="374650" y="0"/>
            <a:ext cx="5513388" cy="661511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6" name="Полилиния 5"/>
          <p:cNvSpPr>
            <a:spLocks/>
          </p:cNvSpPr>
          <p:nvPr/>
        </p:nvSpPr>
        <p:spPr bwMode="auto">
          <a:xfrm rot="5236414">
            <a:off x="4461669" y="1483519"/>
            <a:ext cx="4114800" cy="118903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14" name="Полилиния 13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366713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366713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363538" y="401638"/>
            <a:ext cx="8504237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371475" y="681038"/>
            <a:ext cx="2698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411163" y="681038"/>
            <a:ext cx="2698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447675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3" name="Прямоугольник 22"/>
          <p:cNvSpPr/>
          <p:nvPr/>
        </p:nvSpPr>
        <p:spPr>
          <a:xfrm flipH="1">
            <a:off x="476250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500063" y="681038"/>
            <a:ext cx="36512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bIns="0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863F17F-B263-41AA-AAB0-A83F941CA3C9}" type="datetimeFigureOut">
              <a:rPr lang="en-US"/>
              <a:pPr>
                <a:defRPr/>
              </a:pPr>
              <a:t>4/16/2010</a:t>
            </a:fld>
            <a:endParaRPr lang="en-US" dirty="0"/>
          </a:p>
        </p:txBody>
      </p:sp>
      <p:sp>
        <p:nvSpPr>
          <p:cNvPr id="2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AE99347-FD02-4D60-B300-E61BA196964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58A76A4-1FDE-45E9-835C-0DC249538927}" type="datetimeFigureOut">
              <a:rPr lang="en-US"/>
              <a:pPr>
                <a:defRPr/>
              </a:pPr>
              <a:t>4/16/2010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14A1374-47BF-4E4D-A83E-417FEF9A09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401638"/>
            <a:ext cx="8867775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87313" y="681038"/>
            <a:ext cx="460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7625" y="681038"/>
            <a:ext cx="26988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8575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0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2" name="Прямоугольник 11"/>
          <p:cNvSpPr/>
          <p:nvPr/>
        </p:nvSpPr>
        <p:spPr>
          <a:xfrm flipH="1">
            <a:off x="149225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3" name="Прямоугольник 12"/>
          <p:cNvSpPr/>
          <p:nvPr/>
        </p:nvSpPr>
        <p:spPr>
          <a:xfrm flipH="1">
            <a:off x="188913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4" name="Прямоугольник 13"/>
          <p:cNvSpPr/>
          <p:nvPr/>
        </p:nvSpPr>
        <p:spPr>
          <a:xfrm flipH="1">
            <a:off x="227013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5" name="Прямоугольник 14"/>
          <p:cNvSpPr/>
          <p:nvPr/>
        </p:nvSpPr>
        <p:spPr>
          <a:xfrm flipH="1">
            <a:off x="255588" y="681038"/>
            <a:ext cx="79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79400" y="681038"/>
            <a:ext cx="36513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/>
          <a:lstStyle>
            <a:lvl1pPr>
              <a:defRPr sz="400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1CD96B9-A8ED-44A2-AA6B-1B170C2D8795}" type="datetimeFigureOut">
              <a:rPr lang="en-US"/>
              <a:pPr>
                <a:defRPr/>
              </a:pPr>
              <a:t>4/16/2010</a:t>
            </a:fld>
            <a:endParaRPr lang="en-US" dirty="0"/>
          </a:p>
        </p:txBody>
      </p:sp>
      <p:sp>
        <p:nvSpPr>
          <p:cNvPr id="1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BC05A89-096C-4372-818A-1A79696CB95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E6A75B-C372-4E49-A86B-CC5FB2D8EC02}" type="datetimeFigureOut">
              <a:rPr lang="en-US"/>
              <a:pPr>
                <a:defRPr/>
              </a:pPr>
              <a:t>4/16/2010</a:t>
            </a:fld>
            <a:endParaRPr lang="en-US" dirty="0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FAF923-4F4F-487F-8487-A700E8FD12C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DC33DFA-0F10-4310-85DD-DC050A265475}" type="datetimeFigureOut">
              <a:rPr lang="en-US"/>
              <a:pPr>
                <a:defRPr/>
              </a:pPr>
              <a:t>4/16/2010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2489EF0-D8E0-4840-973A-179F7CAA4C8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C36F2-6B1D-41CA-BB0C-DDFA94A1718A}" type="datetimeFigureOut">
              <a:rPr lang="en-US"/>
              <a:pPr>
                <a:defRPr/>
              </a:pPr>
              <a:t>4/16/2010</a:t>
            </a:fld>
            <a:endParaRPr lang="en-US" dirty="0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CD0E55-9151-4470-B969-9FB011B73DB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68300" y="0"/>
            <a:ext cx="8777288" cy="1878013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363538" y="1884363"/>
            <a:ext cx="8782050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Группа 19"/>
          <p:cNvGrpSpPr>
            <a:grpSpLocks/>
          </p:cNvGrpSpPr>
          <p:nvPr/>
        </p:nvGrpSpPr>
        <p:grpSpPr bwMode="auto">
          <a:xfrm rot="5400000">
            <a:off x="8515351" y="1219200"/>
            <a:ext cx="131762" cy="128587"/>
            <a:chOff x="6668087" y="1297746"/>
            <a:chExt cx="161840" cy="156602"/>
          </a:xfrm>
        </p:grpSpPr>
        <p:cxnSp>
          <p:nvCxnSpPr>
            <p:cNvPr id="8" name="Прямая соединительная линия 7"/>
            <p:cNvCxnSpPr/>
            <p:nvPr/>
          </p:nvCxnSpPr>
          <p:spPr>
            <a:xfrm rot="16200000">
              <a:off x="6663593" y="1296441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 rot="5400000" flipH="1">
              <a:off x="6744513" y="1295466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Группа 25"/>
          <p:cNvGrpSpPr>
            <a:grpSpLocks/>
          </p:cNvGrpSpPr>
          <p:nvPr/>
        </p:nvGrpSpPr>
        <p:grpSpPr bwMode="auto">
          <a:xfrm rot="5400000">
            <a:off x="8667751" y="1371600"/>
            <a:ext cx="131762" cy="128587"/>
            <a:chOff x="6668087" y="1297746"/>
            <a:chExt cx="161840" cy="156602"/>
          </a:xfrm>
        </p:grpSpPr>
        <p:cxnSp>
          <p:nvCxnSpPr>
            <p:cNvPr id="12" name="Прямая соединительная линия 11"/>
            <p:cNvCxnSpPr/>
            <p:nvPr/>
          </p:nvCxnSpPr>
          <p:spPr>
            <a:xfrm rot="16200000">
              <a:off x="6663593" y="1296441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 rot="5400000" flipH="1">
              <a:off x="6744513" y="1295466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Группа 29"/>
          <p:cNvGrpSpPr>
            <a:grpSpLocks/>
          </p:cNvGrpSpPr>
          <p:nvPr/>
        </p:nvGrpSpPr>
        <p:grpSpPr bwMode="auto">
          <a:xfrm rot="5400000">
            <a:off x="8320087" y="1474788"/>
            <a:ext cx="131763" cy="128588"/>
            <a:chOff x="6668087" y="1297746"/>
            <a:chExt cx="161840" cy="156602"/>
          </a:xfrm>
        </p:grpSpPr>
        <p:cxnSp>
          <p:nvCxnSpPr>
            <p:cNvPr id="16" name="Прямая соединительная линия 15"/>
            <p:cNvCxnSpPr/>
            <p:nvPr/>
          </p:nvCxnSpPr>
          <p:spPr>
            <a:xfrm rot="16200000">
              <a:off x="6663592" y="1296440"/>
              <a:ext cx="88934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16200000" flipV="1">
              <a:off x="6685198" y="1391513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 rot="5400000" flipH="1">
              <a:off x="6744512" y="1295466"/>
              <a:ext cx="88934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563"/>
            <a:ext cx="2133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4BCF0D1-8BDB-4CF0-BA1F-4FDFC49A23B0}" type="datetimeFigureOut">
              <a:rPr lang="en-US"/>
              <a:pPr>
                <a:defRPr/>
              </a:pPr>
              <a:t>4/16/2010</a:t>
            </a:fld>
            <a:endParaRPr lang="en-US" dirty="0"/>
          </a:p>
        </p:txBody>
      </p:sp>
      <p:sp>
        <p:nvSpPr>
          <p:cNvPr id="20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563"/>
            <a:ext cx="5562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563"/>
            <a:ext cx="4572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55A07CE-9358-4229-A6CC-BDCDC6CA57F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763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6" name="Текст 12"/>
          <p:cNvSpPr>
            <a:spLocks noGrp="1"/>
          </p:cNvSpPr>
          <p:nvPr>
            <p:ph type="body" idx="1"/>
          </p:nvPr>
        </p:nvSpPr>
        <p:spPr bwMode="auto">
          <a:xfrm>
            <a:off x="914400" y="178435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D4BA1EFA-6711-424A-BC47-ED57098539C4}" type="datetimeFigureOut">
              <a:rPr lang="en-US"/>
              <a:pPr>
                <a:defRPr/>
              </a:pPr>
              <a:t>4/16/2010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2E07C859-E30F-40F4-A65B-DC2B391BAE8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17" r:id="rId1"/>
    <p:sldLayoutId id="2147483712" r:id="rId2"/>
    <p:sldLayoutId id="2147483718" r:id="rId3"/>
    <p:sldLayoutId id="2147483719" r:id="rId4"/>
    <p:sldLayoutId id="2147483720" r:id="rId5"/>
    <p:sldLayoutId id="2147483713" r:id="rId6"/>
    <p:sldLayoutId id="2147483721" r:id="rId7"/>
    <p:sldLayoutId id="2147483714" r:id="rId8"/>
    <p:sldLayoutId id="2147483722" r:id="rId9"/>
    <p:sldLayoutId id="2147483715" r:id="rId10"/>
    <p:sldLayoutId id="214748371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 spc="-100">
          <a:solidFill>
            <a:srgbClr val="C1EEF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9pPr>
      <a:extLst/>
    </p:titleStyle>
    <p:bodyStyle>
      <a:lvl1pPr marL="411163" indent="-342900" algn="l" rtl="0" eaLnBrk="0" fontAlgn="base" hangingPunct="0">
        <a:spcBef>
          <a:spcPts val="700"/>
        </a:spcBef>
        <a:spcAft>
          <a:spcPct val="0"/>
        </a:spcAft>
        <a:buClr>
          <a:schemeClr val="tx2"/>
        </a:buClr>
        <a:buSzPct val="95000"/>
        <a:buFont typeface="Wingdings" pitchFamily="2" charset="2"/>
        <a:buChar char="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39775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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0475" indent="-22860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Font typeface="Wingdings 3" pitchFamily="18" charset="2"/>
        <a:buChar char="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138" indent="-20955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4191000"/>
            <a:ext cx="7772400" cy="1981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tx2">
                    <a:satMod val="200000"/>
                  </a:schemeClr>
                </a:solidFill>
              </a:rPr>
              <a:t>Роман раннего просвещения. Дидро и энциклопедисты. Руссо и руссоизм. Творчество Бомарше</a:t>
            </a:r>
            <a:br>
              <a:rPr lang="ru-RU" sz="3200" dirty="0" smtClean="0">
                <a:solidFill>
                  <a:schemeClr val="tx2">
                    <a:satMod val="200000"/>
                  </a:schemeClr>
                </a:solidFill>
              </a:rPr>
            </a:br>
            <a:endParaRPr lang="ru-RU" sz="3200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819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38200" y="2667000"/>
            <a:ext cx="7772400" cy="1508125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История литературы стран второго изучаемого языка</a:t>
            </a:r>
          </a:p>
          <a:p>
            <a:pPr eaLnBrk="1" hangingPunct="1">
              <a:spcBef>
                <a:spcPct val="0"/>
              </a:spcBef>
            </a:pPr>
            <a:r>
              <a:rPr lang="ru-RU" sz="2200" smtClean="0"/>
              <a:t>Кучина С.А., к. филол. н., доцент ИЯ ГФ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b="1" dirty="0" smtClean="0"/>
              <a:t>Творчество Бомарше</a:t>
            </a:r>
            <a:endParaRPr lang="ru-RU" dirty="0"/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400" smtClean="0"/>
              <a:t>Пьер-Огюстен Карон де Бомарше (Pierre-Augustin Caron de Beaumarchais, 1732 — 1799);</a:t>
            </a:r>
          </a:p>
          <a:p>
            <a:pPr algn="just"/>
            <a:r>
              <a:rPr lang="ru-RU" sz="2400" smtClean="0"/>
              <a:t>«Четыре мемуара для ознакомления с делом Пьера-Огюстена Карона де Бомарше» (1773 — 1774);</a:t>
            </a:r>
          </a:p>
          <a:p>
            <a:pPr algn="just"/>
            <a:r>
              <a:rPr lang="ru-RU" sz="2400" smtClean="0"/>
              <a:t>«Простейшие мысли о восстановлении парламентов»;</a:t>
            </a:r>
          </a:p>
          <a:p>
            <a:pPr algn="just"/>
            <a:r>
              <a:rPr lang="ru-RU" sz="2400" smtClean="0"/>
              <a:t>Мещанские драмы («Евгении» (1767); «Два друга, или Лионский купец» (1770);</a:t>
            </a:r>
          </a:p>
          <a:p>
            <a:pPr algn="just"/>
            <a:r>
              <a:rPr lang="ru-RU" sz="2400" smtClean="0"/>
              <a:t>Комедии («Севильский цирюльник» (1775); «Безумный день, или женитьба Фигаро» (1784)); «Преступная мать» (1792).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4191000"/>
            <a:ext cx="7772400" cy="1981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tx2">
                    <a:satMod val="200000"/>
                  </a:schemeClr>
                </a:solidFill>
              </a:rPr>
              <a:t>Роман раннего просвещения. Творчество Монтескьё. Дидро и энциклопедисты. Руссо и руссоизм. Творчество Бомарше</a:t>
            </a:r>
            <a:br>
              <a:rPr lang="ru-RU" sz="3200" dirty="0" smtClean="0">
                <a:solidFill>
                  <a:schemeClr val="tx2">
                    <a:satMod val="200000"/>
                  </a:schemeClr>
                </a:solidFill>
              </a:rPr>
            </a:br>
            <a:endParaRPr lang="ru-RU" sz="3200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1843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38200" y="2667000"/>
            <a:ext cx="7772400" cy="1508125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История литературы стран второго изучаемого языка</a:t>
            </a:r>
          </a:p>
          <a:p>
            <a:pPr eaLnBrk="1" hangingPunct="1">
              <a:spcBef>
                <a:spcPct val="0"/>
              </a:spcBef>
            </a:pPr>
            <a:r>
              <a:rPr lang="ru-RU" sz="2200" smtClean="0"/>
              <a:t>Кучина С.А., к. филол. н., доцент ИЯ ГФ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satMod val="200000"/>
                  </a:schemeClr>
                </a:solidFill>
              </a:rPr>
              <a:t>План</a:t>
            </a:r>
            <a:r>
              <a:rPr lang="ru-RU" dirty="0" smtClean="0">
                <a:solidFill>
                  <a:schemeClr val="tx2">
                    <a:satMod val="20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satMod val="200000"/>
                  </a:schemeClr>
                </a:solidFill>
              </a:rPr>
            </a:br>
            <a:endParaRPr lang="ru-RU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8293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b="1" dirty="0" smtClean="0"/>
              <a:t>Роман раннего просвещения. </a:t>
            </a:r>
            <a:endParaRPr lang="ru-RU" dirty="0" smtClean="0"/>
          </a:p>
          <a:p>
            <a:pPr marL="58293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b="1" dirty="0" smtClean="0"/>
              <a:t>Дидро и энциклопедисты</a:t>
            </a:r>
            <a:endParaRPr lang="ru-RU" dirty="0" smtClean="0"/>
          </a:p>
          <a:p>
            <a:pPr marL="58293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b="1" dirty="0" smtClean="0"/>
              <a:t>Руссо и руссоизм</a:t>
            </a:r>
            <a:endParaRPr lang="ru-RU" dirty="0" smtClean="0"/>
          </a:p>
          <a:p>
            <a:pPr marL="58293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b="1" dirty="0" smtClean="0"/>
              <a:t>Творчество Бомарше</a:t>
            </a:r>
            <a:endParaRPr lang="ru-RU" dirty="0" smtClean="0"/>
          </a:p>
          <a:p>
            <a:pPr marL="41148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400" b="1" dirty="0" smtClean="0">
                <a:solidFill>
                  <a:schemeClr val="tx2">
                    <a:satMod val="200000"/>
                  </a:schemeClr>
                </a:solidFill>
              </a:rPr>
              <a:t>Роман раннего просвещения.Часть </a:t>
            </a:r>
            <a:r>
              <a:rPr lang="en-US" sz="3400" b="1" dirty="0" smtClean="0">
                <a:solidFill>
                  <a:schemeClr val="tx2">
                    <a:satMod val="200000"/>
                  </a:schemeClr>
                </a:solidFill>
              </a:rPr>
              <a:t>I</a:t>
            </a:r>
            <a:r>
              <a:rPr lang="ru-RU" sz="3400" b="1" dirty="0" smtClean="0">
                <a:solidFill>
                  <a:schemeClr val="tx2">
                    <a:satMod val="200000"/>
                  </a:schemeClr>
                </a:solidFill>
              </a:rPr>
              <a:t> </a:t>
            </a:r>
            <a:endParaRPr lang="ru-RU" sz="3400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Автобиографическая форма;</a:t>
            </a:r>
          </a:p>
          <a:p>
            <a:pPr eaLnBrk="1" hangingPunct="1"/>
            <a:r>
              <a:rPr lang="ru-RU" smtClean="0"/>
              <a:t>Повествование от первого лица;</a:t>
            </a:r>
          </a:p>
          <a:p>
            <a:pPr eaLnBrk="1" hangingPunct="1"/>
            <a:r>
              <a:rPr lang="ru-RU" smtClean="0"/>
              <a:t>Предисловие – о пользе;</a:t>
            </a:r>
          </a:p>
          <a:p>
            <a:pPr eaLnBrk="1" hangingPunct="1"/>
            <a:r>
              <a:rPr lang="ru-RU" smtClean="0"/>
              <a:t>Роман – многосторонний свод передовых знаний;</a:t>
            </a:r>
          </a:p>
          <a:p>
            <a:pPr eaLnBrk="1" hangingPunct="1"/>
            <a:r>
              <a:rPr lang="ru-RU" smtClean="0"/>
              <a:t>Постижение природы человека;</a:t>
            </a:r>
          </a:p>
          <a:p>
            <a:pPr eaLnBrk="1" hangingPunct="1"/>
            <a:r>
              <a:rPr lang="ru-RU" smtClean="0"/>
              <a:t>Мораль – социальная наука.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3200" b="1" dirty="0" smtClean="0">
                <a:solidFill>
                  <a:schemeClr val="tx2">
                    <a:satMod val="200000"/>
                  </a:schemeClr>
                </a:solidFill>
              </a:rPr>
              <a:t>Роман раннего просвещения.Часть </a:t>
            </a:r>
            <a:r>
              <a:rPr lang="en-US" sz="3200" b="1" dirty="0" smtClean="0">
                <a:solidFill>
                  <a:schemeClr val="tx2">
                    <a:satMod val="200000"/>
                  </a:schemeClr>
                </a:solidFill>
              </a:rPr>
              <a:t>II</a:t>
            </a:r>
            <a:r>
              <a:rPr lang="ru-RU" sz="3200" b="1" dirty="0" smtClean="0">
                <a:solidFill>
                  <a:schemeClr val="tx2">
                    <a:satMod val="200000"/>
                  </a:schemeClr>
                </a:solidFill>
              </a:rPr>
              <a:t> </a:t>
            </a:r>
            <a:endParaRPr lang="ru-RU" sz="3200" dirty="0"/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mtClean="0"/>
              <a:t>1. </a:t>
            </a:r>
            <a:r>
              <a:rPr lang="ru-RU" sz="2400" smtClean="0"/>
              <a:t>Ален-Рене Лесаж (Alain-Rene Lesage, 1668 — 1747);</a:t>
            </a:r>
          </a:p>
          <a:p>
            <a:pPr eaLnBrk="1" hangingPunct="1"/>
            <a:r>
              <a:rPr lang="ru-RU" sz="2400" smtClean="0"/>
              <a:t>«Хромой бес» (1707) ;</a:t>
            </a:r>
          </a:p>
          <a:p>
            <a:pPr eaLnBrk="1" hangingPunct="1"/>
            <a:r>
              <a:rPr lang="ru-RU" sz="2400" smtClean="0"/>
              <a:t>«Приключения Жиль Бласа из Сантильяны» (1715 — 1735) ;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400" smtClean="0"/>
              <a:t>2. Шарль-Луи де Секонд барона де Монтескьё (Charles-Louis de Secondat, baron de Montesquieu, 1689 — 1755);</a:t>
            </a:r>
          </a:p>
          <a:p>
            <a:pPr eaLnBrk="1" hangingPunct="1"/>
            <a:r>
              <a:rPr lang="ru-RU" sz="2400" smtClean="0"/>
              <a:t>«Размышление о причинах величия и падения римлян» (1734);</a:t>
            </a:r>
          </a:p>
          <a:p>
            <a:pPr eaLnBrk="1" hangingPunct="1"/>
            <a:r>
              <a:rPr lang="ru-RU" sz="2400" smtClean="0"/>
              <a:t> «О духе законов» (1748);</a:t>
            </a:r>
          </a:p>
          <a:p>
            <a:pPr eaLnBrk="1" hangingPunct="1"/>
            <a:r>
              <a:rPr lang="ru-RU" sz="2400" smtClean="0"/>
              <a:t>«Персидские письма» (1721).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3000" b="1" dirty="0" smtClean="0">
                <a:solidFill>
                  <a:schemeClr val="tx2">
                    <a:satMod val="200000"/>
                  </a:schemeClr>
                </a:solidFill>
              </a:rPr>
              <a:t>Роман раннего просвещения.Часть </a:t>
            </a:r>
            <a:r>
              <a:rPr lang="en-US" sz="3000" b="1" dirty="0" smtClean="0">
                <a:solidFill>
                  <a:schemeClr val="tx2">
                    <a:satMod val="200000"/>
                  </a:schemeClr>
                </a:solidFill>
              </a:rPr>
              <a:t>III</a:t>
            </a:r>
            <a:endParaRPr lang="ru-RU" sz="3000" dirty="0"/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2400" smtClean="0"/>
              <a:t>1. Пьер Карле де Шамблен де Мариво (Pierre Carlet de Chamblain de Marivaux, 1688 — 1763);</a:t>
            </a:r>
          </a:p>
          <a:p>
            <a:pPr eaLnBrk="1" hangingPunct="1"/>
            <a:r>
              <a:rPr lang="ru-RU" sz="2400" smtClean="0"/>
              <a:t>«Жизнь Марианны, или Приключения графини де***» (1731 — 1741);</a:t>
            </a:r>
          </a:p>
          <a:p>
            <a:pPr eaLnBrk="1" hangingPunct="1"/>
            <a:r>
              <a:rPr lang="ru-RU" sz="2400" smtClean="0"/>
              <a:t>«Удачливый крестьянин, или Мемуары господина де***» (1735);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400" smtClean="0"/>
              <a:t>2. Франсуа-Антуан Прево (François-Antoine Prévost, 1697 — 1763);</a:t>
            </a:r>
          </a:p>
          <a:p>
            <a:pPr eaLnBrk="1" hangingPunct="1"/>
            <a:r>
              <a:rPr lang="ru-RU" sz="2400" smtClean="0"/>
              <a:t>«Истории кавалера де Гриё и Манон Леско» (1731).</a:t>
            </a:r>
          </a:p>
          <a:p>
            <a:pPr eaLnBrk="1" hangingPunct="1"/>
            <a:endParaRPr lang="ru-RU" sz="240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b="1" dirty="0" smtClean="0"/>
              <a:t>Дидро и энциклопедисты</a:t>
            </a:r>
            <a:endParaRPr lang="ru-RU" dirty="0"/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/>
            <a:r>
              <a:rPr lang="ru-RU" sz="2400" smtClean="0"/>
              <a:t>Дени Дидро (</a:t>
            </a:r>
            <a:r>
              <a:rPr lang="en-US" sz="2400" smtClean="0"/>
              <a:t>Denis Diderot</a:t>
            </a:r>
            <a:r>
              <a:rPr lang="ru-RU" sz="2400" smtClean="0"/>
              <a:t>, 1713 — 1784);</a:t>
            </a:r>
          </a:p>
          <a:p>
            <a:pPr algn="just" eaLnBrk="1" hangingPunct="1"/>
            <a:r>
              <a:rPr lang="ru-RU" sz="2400" smtClean="0"/>
              <a:t>«Энциклопедии, или Толкового словаря наук, искусства и ремесел»;</a:t>
            </a:r>
          </a:p>
          <a:p>
            <a:pPr algn="just" eaLnBrk="1" hangingPunct="1"/>
            <a:r>
              <a:rPr lang="ru-RU" sz="2400" smtClean="0"/>
              <a:t>задача – направить достижения науки, философии, искусства и литературы на борьбу против «старого порядка»;</a:t>
            </a:r>
          </a:p>
          <a:p>
            <a:pPr eaLnBrk="1" hangingPunct="1"/>
            <a:r>
              <a:rPr lang="ru-RU" sz="2400" smtClean="0"/>
              <a:t>утверждали принципы нового буржуазного государства;</a:t>
            </a:r>
          </a:p>
          <a:p>
            <a:pPr eaLnBrk="1" hangingPunct="1"/>
            <a:r>
              <a:rPr lang="ru-RU" sz="2400" smtClean="0"/>
              <a:t>требовали ограничения власти монарха и правительства законами природы, политических прав для третьего сословия.</a:t>
            </a:r>
            <a:br>
              <a:rPr lang="ru-RU" sz="2400" smtClean="0"/>
            </a:br>
            <a:endParaRPr lang="ru-RU" sz="240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b="1" dirty="0" smtClean="0"/>
              <a:t>Жан-Жак Руссо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25463" indent="-457200">
              <a:buFont typeface="+mj-lt"/>
              <a:buAutoNum type="arabicPeriod"/>
              <a:defRPr/>
            </a:pPr>
            <a:r>
              <a:rPr lang="ru-RU" sz="2400" dirty="0" smtClean="0"/>
              <a:t>Жан-Жак Руссо (</a:t>
            </a:r>
            <a:r>
              <a:rPr lang="ru-RU" sz="2400" dirty="0" err="1" smtClean="0"/>
              <a:t>Jean-Jacques</a:t>
            </a:r>
            <a:r>
              <a:rPr lang="ru-RU" sz="2400" dirty="0" smtClean="0"/>
              <a:t> </a:t>
            </a:r>
            <a:r>
              <a:rPr lang="ru-RU" sz="2400" dirty="0" err="1" smtClean="0"/>
              <a:t>Rousseau</a:t>
            </a:r>
            <a:r>
              <a:rPr lang="ru-RU" sz="2400" dirty="0" smtClean="0"/>
              <a:t>, 1712 — 1778) ;</a:t>
            </a:r>
          </a:p>
          <a:p>
            <a:pPr marL="525463" indent="-457200">
              <a:buFont typeface="+mj-lt"/>
              <a:buAutoNum type="arabicPeriod"/>
              <a:defRPr/>
            </a:pPr>
            <a:r>
              <a:rPr lang="ru-RU" sz="2400" dirty="0" smtClean="0"/>
              <a:t>«Трактат о науках и искусствах» (1750);</a:t>
            </a:r>
          </a:p>
          <a:p>
            <a:pPr marL="525463" indent="-457200">
              <a:buFont typeface="+mj-lt"/>
              <a:buAutoNum type="arabicPeriod"/>
              <a:defRPr/>
            </a:pPr>
            <a:r>
              <a:rPr lang="ru-RU" sz="2400" dirty="0" smtClean="0"/>
              <a:t>«Рассуждение о причинах и основаниях неравенства среди людей» (1755) ;</a:t>
            </a:r>
          </a:p>
          <a:p>
            <a:pPr marL="525463" indent="-457200">
              <a:buFont typeface="+mj-lt"/>
              <a:buAutoNum type="arabicPeriod"/>
              <a:defRPr/>
            </a:pPr>
            <a:r>
              <a:rPr lang="ru-RU" sz="2400" dirty="0" smtClean="0"/>
              <a:t>«Общественный договор» (1762) ;</a:t>
            </a:r>
          </a:p>
          <a:p>
            <a:pPr marL="525463" indent="-457200">
              <a:buFont typeface="+mj-lt"/>
              <a:buAutoNum type="arabicPeriod"/>
              <a:defRPr/>
            </a:pPr>
            <a:r>
              <a:rPr lang="ru-RU" sz="2400" dirty="0" smtClean="0"/>
              <a:t>«Юлия, или Новая </a:t>
            </a:r>
            <a:r>
              <a:rPr lang="ru-RU" sz="2400" dirty="0" err="1" smtClean="0"/>
              <a:t>Элоиза</a:t>
            </a:r>
            <a:r>
              <a:rPr lang="ru-RU" sz="2400" dirty="0" smtClean="0"/>
              <a:t>» (1761):</a:t>
            </a:r>
          </a:p>
          <a:p>
            <a:pPr marL="525463" indent="-457200">
              <a:defRPr/>
            </a:pPr>
            <a:r>
              <a:rPr lang="ru-RU" sz="2400" dirty="0" smtClean="0"/>
              <a:t>В первых трех частях Руссо - естественное чувство, которое разрушает общественные преграды, все условности цивилизации, </a:t>
            </a:r>
          </a:p>
          <a:p>
            <a:pPr marL="525463" indent="-457200">
              <a:defRPr/>
            </a:pPr>
            <a:r>
              <a:rPr lang="ru-RU" sz="2400" dirty="0" smtClean="0"/>
              <a:t>Последние три - нравственный долг.</a:t>
            </a:r>
          </a:p>
          <a:p>
            <a:pPr marL="525463" indent="-457200">
              <a:defRPr/>
            </a:pPr>
            <a:r>
              <a:rPr lang="ru-RU" sz="2400" dirty="0" smtClean="0"/>
              <a:t>«Исповедь» (1766 — 1769; </a:t>
            </a:r>
            <a:r>
              <a:rPr lang="ru-RU" sz="2400" dirty="0" err="1" smtClean="0"/>
              <a:t>опубл</a:t>
            </a:r>
            <a:r>
              <a:rPr lang="ru-RU" sz="2400" dirty="0" smtClean="0"/>
              <a:t>. 1782 — 1789).</a:t>
            </a:r>
          </a:p>
          <a:p>
            <a:pPr marL="525463" indent="-457200">
              <a:buFont typeface="Wingdings" pitchFamily="2" charset="2"/>
              <a:buNone/>
              <a:defRPr/>
            </a:pPr>
            <a:endParaRPr lang="ru-RU" sz="2400" dirty="0" smtClean="0"/>
          </a:p>
          <a:p>
            <a:pPr>
              <a:defRPr/>
            </a:pPr>
            <a:endParaRPr lang="ru-RU" sz="2400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dirty="0" smtClean="0"/>
              <a:t>Руссоизм. Часть </a:t>
            </a:r>
            <a:r>
              <a:rPr lang="en-US" dirty="0" smtClean="0"/>
              <a:t>I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25463" indent="-457200">
              <a:buFont typeface="+mj-lt"/>
              <a:buAutoNum type="arabicPeriod"/>
              <a:defRPr/>
            </a:pPr>
            <a:r>
              <a:rPr lang="ru-RU" sz="2000" dirty="0" smtClean="0"/>
              <a:t>Жак-Анри </a:t>
            </a:r>
            <a:r>
              <a:rPr lang="ru-RU" sz="2000" dirty="0" err="1" smtClean="0"/>
              <a:t>Бернарден</a:t>
            </a:r>
            <a:r>
              <a:rPr lang="ru-RU" sz="2000" dirty="0" smtClean="0"/>
              <a:t> де Сен-Пьер (</a:t>
            </a:r>
            <a:r>
              <a:rPr lang="ru-RU" sz="2000" dirty="0" err="1" smtClean="0"/>
              <a:t>Jacques-Henri</a:t>
            </a:r>
            <a:r>
              <a:rPr lang="ru-RU" sz="2000" dirty="0" smtClean="0"/>
              <a:t> </a:t>
            </a:r>
            <a:r>
              <a:rPr lang="ru-RU" sz="2000" dirty="0" err="1" smtClean="0"/>
              <a:t>Bernardin</a:t>
            </a:r>
            <a:r>
              <a:rPr lang="ru-RU" sz="2000" dirty="0" smtClean="0"/>
              <a:t> de </a:t>
            </a:r>
            <a:r>
              <a:rPr lang="ru-RU" sz="2000" dirty="0" err="1" smtClean="0"/>
              <a:t>Saint-Pierre</a:t>
            </a:r>
            <a:r>
              <a:rPr lang="ru-RU" sz="2000" dirty="0" smtClean="0"/>
              <a:t>, 1737 — 1814):</a:t>
            </a:r>
          </a:p>
          <a:p>
            <a:pPr marL="525463" indent="-457200">
              <a:defRPr/>
            </a:pPr>
            <a:r>
              <a:rPr lang="ru-RU" sz="2000" dirty="0" smtClean="0"/>
              <a:t>«Путешествие на Иль-де-Франс» (1773), </a:t>
            </a:r>
          </a:p>
          <a:p>
            <a:pPr marL="525463" indent="-457200">
              <a:defRPr/>
            </a:pPr>
            <a:r>
              <a:rPr lang="ru-RU" sz="2000" dirty="0" smtClean="0"/>
              <a:t>философские сочинения «Этюды о природе» (1784 — 1787), </a:t>
            </a:r>
          </a:p>
          <a:p>
            <a:pPr marL="525463" indent="-457200">
              <a:defRPr/>
            </a:pPr>
            <a:r>
              <a:rPr lang="ru-RU" sz="2000" dirty="0" smtClean="0"/>
              <a:t>«Гармонии природы» (1815), </a:t>
            </a:r>
          </a:p>
          <a:p>
            <a:pPr marL="525463" indent="-457200">
              <a:defRPr/>
            </a:pPr>
            <a:r>
              <a:rPr lang="ru-RU" sz="2000" dirty="0" smtClean="0"/>
              <a:t>повесть «Индийская хижина» (1791), рассказ «</a:t>
            </a:r>
            <a:r>
              <a:rPr lang="ru-RU" sz="2000" dirty="0" err="1" smtClean="0"/>
              <a:t>Суратская</a:t>
            </a:r>
            <a:r>
              <a:rPr lang="ru-RU" sz="2000" dirty="0" smtClean="0"/>
              <a:t> кофейня» (1791).</a:t>
            </a:r>
          </a:p>
          <a:p>
            <a:pPr marL="525463" indent="-457200">
              <a:buFont typeface="Wingdings" pitchFamily="2" charset="2"/>
              <a:buAutoNum type="arabicPeriod" startAt="2"/>
              <a:defRPr/>
            </a:pPr>
            <a:r>
              <a:rPr lang="ru-RU" sz="2000" dirty="0" err="1" smtClean="0"/>
              <a:t>Луи-Себастьен</a:t>
            </a:r>
            <a:r>
              <a:rPr lang="ru-RU" sz="2000" dirty="0" smtClean="0"/>
              <a:t> </a:t>
            </a:r>
            <a:r>
              <a:rPr lang="ru-RU" sz="2000" dirty="0" err="1" smtClean="0"/>
              <a:t>Мерсье</a:t>
            </a:r>
            <a:r>
              <a:rPr lang="ru-RU" sz="2000" dirty="0" smtClean="0"/>
              <a:t> (</a:t>
            </a:r>
            <a:r>
              <a:rPr lang="ru-RU" sz="2000" dirty="0" err="1" smtClean="0"/>
              <a:t>Louis</a:t>
            </a:r>
            <a:r>
              <a:rPr lang="ru-RU" sz="2000" dirty="0" smtClean="0"/>
              <a:t> </a:t>
            </a:r>
            <a:r>
              <a:rPr lang="ru-RU" sz="2000" dirty="0" err="1" smtClean="0"/>
              <a:t>Sebastien</a:t>
            </a:r>
            <a:r>
              <a:rPr lang="ru-RU" sz="2000" dirty="0" smtClean="0"/>
              <a:t> </a:t>
            </a:r>
            <a:r>
              <a:rPr lang="ru-RU" sz="2000" dirty="0" err="1" smtClean="0"/>
              <a:t>Mercier</a:t>
            </a:r>
            <a:r>
              <a:rPr lang="ru-RU" sz="2000" dirty="0" smtClean="0"/>
              <a:t>, 1740 — 1814):</a:t>
            </a:r>
          </a:p>
          <a:p>
            <a:pPr marL="525463" indent="-457200">
              <a:defRPr/>
            </a:pPr>
            <a:r>
              <a:rPr lang="ru-RU" sz="2000" dirty="0" smtClean="0"/>
              <a:t>«Дикарь» (1767) ;</a:t>
            </a:r>
          </a:p>
          <a:p>
            <a:pPr marL="525463" indent="-457200">
              <a:defRPr/>
            </a:pPr>
            <a:r>
              <a:rPr lang="ru-RU" sz="2000" dirty="0" smtClean="0"/>
              <a:t>«Год две тысячи четыреста сороковой» (1770);</a:t>
            </a:r>
          </a:p>
          <a:p>
            <a:pPr marL="525463" indent="-457200">
              <a:defRPr/>
            </a:pPr>
            <a:r>
              <a:rPr lang="ru-RU" sz="2000" dirty="0" smtClean="0"/>
              <a:t>«Картина Парижа» (1781 -1788);</a:t>
            </a:r>
          </a:p>
          <a:p>
            <a:pPr marL="525463" indent="-457200">
              <a:defRPr/>
            </a:pPr>
            <a:r>
              <a:rPr lang="ru-RU" sz="2000" dirty="0" smtClean="0"/>
              <a:t>«О театре, или Новый опыт о драматическом искусстве» (1773).</a:t>
            </a:r>
          </a:p>
          <a:p>
            <a:pPr>
              <a:defRPr/>
            </a:pPr>
            <a:endParaRPr lang="ru-RU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dirty="0" smtClean="0"/>
              <a:t>Руссоизм. Часть </a:t>
            </a:r>
            <a:r>
              <a:rPr lang="en-US" dirty="0" smtClean="0"/>
              <a:t>II</a:t>
            </a:r>
            <a:endParaRPr lang="ru-RU" dirty="0"/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Никола Ретиф де Ла Бретон (Nicolas Restif de la Bretonne, 1734 — 1806);</a:t>
            </a:r>
          </a:p>
          <a:p>
            <a:r>
              <a:rPr lang="ru-RU" smtClean="0"/>
              <a:t>бургундский крестьянин;</a:t>
            </a:r>
          </a:p>
          <a:p>
            <a:r>
              <a:rPr lang="ru-RU" smtClean="0"/>
              <a:t>150 томов сочинений;</a:t>
            </a:r>
          </a:p>
          <a:p>
            <a:r>
              <a:rPr lang="ru-RU" smtClean="0"/>
              <a:t>Роман «Совращенный поселянин, или Опасности города» (1775);</a:t>
            </a:r>
          </a:p>
          <a:p>
            <a:r>
              <a:rPr lang="ru-RU" smtClean="0"/>
              <a:t>Серия книг «Странные идеи» (1769 — 1789);</a:t>
            </a:r>
          </a:p>
          <a:p>
            <a:r>
              <a:rPr lang="ru-RU" smtClean="0"/>
              <a:t>«Южное открытие» (1781) .</a:t>
            </a:r>
          </a:p>
          <a:p>
            <a:pPr>
              <a:buFont typeface="Wingdings" pitchFamily="2" charset="2"/>
              <a:buNone/>
            </a:pPr>
            <a:endParaRPr lang="en-US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31</TotalTime>
  <Words>685</Words>
  <PresentationFormat>Экран (4:3)</PresentationFormat>
  <Paragraphs>71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9" baseType="lpstr">
      <vt:lpstr>Arial</vt:lpstr>
      <vt:lpstr>Consolas</vt:lpstr>
      <vt:lpstr>Corbel</vt:lpstr>
      <vt:lpstr>Wingdings</vt:lpstr>
      <vt:lpstr>Wingdings 2</vt:lpstr>
      <vt:lpstr>Wingdings 3</vt:lpstr>
      <vt:lpstr>Calibri</vt:lpstr>
      <vt:lpstr>Метро</vt:lpstr>
      <vt:lpstr>Роман раннего просвещения. Дидро и энциклопедисты. Руссо и руссоизм. Творчество Бомарше </vt:lpstr>
      <vt:lpstr>План </vt:lpstr>
      <vt:lpstr>Роман раннего просвещения.Часть I </vt:lpstr>
      <vt:lpstr>Роман раннего просвещения.Часть II </vt:lpstr>
      <vt:lpstr>Роман раннего просвещения.Часть III</vt:lpstr>
      <vt:lpstr>Дидро и энциклопедисты</vt:lpstr>
      <vt:lpstr>Жан-Жак Руссо</vt:lpstr>
      <vt:lpstr>Руссоизм. Часть I</vt:lpstr>
      <vt:lpstr>Руссоизм. Часть II</vt:lpstr>
      <vt:lpstr>Творчество Бомарше</vt:lpstr>
      <vt:lpstr>Роман раннего просвещения. Творчество Монтескьё. Дидро и энциклопедисты. Руссо и руссоизм. Творчество Бомарше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Роман раннего просвещения. Творчество Монтескьё. Дидро и энциклопедисты. Руссо и руссоизм. Творчество Бомарше </dc:title>
  <cp:lastModifiedBy>dima</cp:lastModifiedBy>
  <cp:revision>15</cp:revision>
  <dcterms:modified xsi:type="dcterms:W3CDTF">2010-04-16T04:09:11Z</dcterms:modified>
</cp:coreProperties>
</file>