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76" r:id="rId3"/>
    <p:sldId id="288" r:id="rId4"/>
    <p:sldId id="289" r:id="rId5"/>
    <p:sldId id="277" r:id="rId6"/>
    <p:sldId id="290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91" r:id="rId17"/>
    <p:sldId id="287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92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93" r:id="rId38"/>
    <p:sldId id="275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 snapToObjects="1"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F4113-3565-4D6F-A2E1-52592659BA05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525ED-6660-4A8F-B17C-5BFA20D07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20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525ED-6660-4A8F-B17C-5BFA20D07ED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89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2C8B5-F3C9-A142-98D7-1D289D5A6827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8A836-6C12-AB46-8435-C76CA347E3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1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0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3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5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55.png"/><Relationship Id="rId4" Type="http://schemas.openxmlformats.org/officeDocument/2006/relationships/image" Target="../media/image54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5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5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6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6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65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67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7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7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76.png"/><Relationship Id="rId4" Type="http://schemas.openxmlformats.org/officeDocument/2006/relationships/image" Target="../media/image75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77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80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Уравнение волны. Стоячие волны. Электромагнитные волны. 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Лекция 9</a:t>
            </a:r>
          </a:p>
          <a:p>
            <a:r>
              <a:rPr lang="ru-RU" sz="2400" dirty="0">
                <a:latin typeface="Times New Roman"/>
                <a:cs typeface="Times New Roman"/>
              </a:rPr>
              <a:t>Осень 2016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Волновое уравнение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Легко проверить, что плоская и сферическая волны удовлетворяют волновому уравнению</a:t>
            </a:r>
            <a:endParaRPr lang="en-US" sz="28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800" dirty="0">
                <a:latin typeface="Times New Roman"/>
                <a:cs typeface="Times New Roman"/>
              </a:rPr>
              <a:t>Общее решение меет вид</a:t>
            </a:r>
            <a:endParaRPr lang="en-US" sz="28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19323"/>
              </p:ext>
            </p:extLst>
          </p:nvPr>
        </p:nvGraphicFramePr>
        <p:xfrm>
          <a:off x="2051050" y="2636838"/>
          <a:ext cx="5033963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0" name="Equation" r:id="rId3" imgW="2095200" imgH="583920" progId="Equation.DSMT4">
                  <p:embed/>
                </p:oleObj>
              </mc:Choice>
              <mc:Fallback>
                <p:oleObj name="Equation" r:id="rId3" imgW="2095200" imgH="5839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636838"/>
                        <a:ext cx="5033963" cy="14049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50676"/>
              </p:ext>
            </p:extLst>
          </p:nvPr>
        </p:nvGraphicFramePr>
        <p:xfrm>
          <a:off x="1835696" y="5165345"/>
          <a:ext cx="5834116" cy="812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1" name="Equation" r:id="rId5" imgW="1917360" imgH="266400" progId="Equation.DSMT4">
                  <p:embed/>
                </p:oleObj>
              </mc:Choice>
              <mc:Fallback>
                <p:oleObj name="Equation" r:id="rId5" imgW="1917360" imgH="2664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165345"/>
                        <a:ext cx="5834116" cy="812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Оператор Лапласа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115299"/>
              </p:ext>
            </p:extLst>
          </p:nvPr>
        </p:nvGraphicFramePr>
        <p:xfrm>
          <a:off x="2259403" y="2348880"/>
          <a:ext cx="4619515" cy="3024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Equation" r:id="rId3" imgW="1765080" imgH="1155600" progId="Equation.DSMT4">
                  <p:embed/>
                </p:oleObj>
              </mc:Choice>
              <mc:Fallback>
                <p:oleObj name="Equation" r:id="rId3" imgW="1765080" imgH="1155600" progId="Equation.DSMT4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403" y="2348880"/>
                        <a:ext cx="4619515" cy="3024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Волны в упругой среде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Продольные волны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Поперечные волны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73215" y="2286000"/>
          <a:ext cx="361070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8" name="Equation" r:id="rId3" imgW="1676400" imgH="495300" progId="Equation.3">
                  <p:embed/>
                </p:oleObj>
              </mc:Choice>
              <mc:Fallback>
                <p:oleObj name="Equation" r:id="rId3" imgW="1676400" imgH="495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3215" y="2286000"/>
                        <a:ext cx="3610708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559050" y="4724400"/>
          <a:ext cx="385762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9" name="Equation" r:id="rId5" imgW="1739900" imgH="495300" progId="Equation.3">
                  <p:embed/>
                </p:oleObj>
              </mc:Choice>
              <mc:Fallback>
                <p:oleObj name="Equation" r:id="rId5" imgW="1739900" imgH="4953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050" y="4724400"/>
                        <a:ext cx="3857625" cy="1098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Стоячие волны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Волны просто накладываются друг на друга – принцип суперпозиции.</a:t>
            </a:r>
          </a:p>
          <a:p>
            <a:r>
              <a:rPr lang="ru-RU" sz="2800" dirty="0">
                <a:latin typeface="Times New Roman"/>
                <a:cs typeface="Times New Roman"/>
              </a:rPr>
              <a:t>Постоянная разность фаз – когерентные волны.</a:t>
            </a:r>
          </a:p>
          <a:p>
            <a:r>
              <a:rPr lang="ru-RU" sz="2800" dirty="0">
                <a:latin typeface="Times New Roman"/>
                <a:cs typeface="Times New Roman"/>
              </a:rPr>
              <a:t>Интерференция</a:t>
            </a:r>
          </a:p>
          <a:p>
            <a:r>
              <a:rPr lang="ru-RU" sz="2800" dirty="0">
                <a:latin typeface="Times New Roman"/>
                <a:cs typeface="Times New Roman"/>
              </a:rPr>
              <a:t>Наложение двух встречных плоских волн с одинаковой амплитудой образуют стоячие волны.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Две плоские волны,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распространяющиеся в противоположных направлениях: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Сложим колебания: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Выберем начала отсчета </a:t>
            </a:r>
            <a:r>
              <a:rPr lang="en-US" sz="2400" i="1" dirty="0" err="1">
                <a:latin typeface="Times New Roman"/>
                <a:cs typeface="Times New Roman"/>
              </a:rPr>
              <a:t>x</a:t>
            </a:r>
            <a:r>
              <a:rPr lang="ru-RU" sz="2400" dirty="0">
                <a:latin typeface="Times New Roman"/>
                <a:cs typeface="Times New Roman"/>
              </a:rPr>
              <a:t> 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i="1" dirty="0" err="1">
                <a:latin typeface="Times New Roman"/>
                <a:cs typeface="Times New Roman"/>
              </a:rPr>
              <a:t>t</a:t>
            </a:r>
            <a:r>
              <a:rPr lang="ru-RU" sz="2400" dirty="0">
                <a:latin typeface="Times New Roman"/>
                <a:cs typeface="Times New Roman"/>
              </a:rPr>
              <a:t> таким образом, чтобы избавиться от начальных фаз, тогда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2390775"/>
          <a:ext cx="7688179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6" name="Equation" r:id="rId3" imgW="3606800" imgH="241300" progId="Equation.3">
                  <p:embed/>
                </p:oleObj>
              </mc:Choice>
              <mc:Fallback>
                <p:oleObj name="Equation" r:id="rId3" imgW="3606800" imgH="241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90775"/>
                        <a:ext cx="7688179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7200" y="3505200"/>
          <a:ext cx="7844481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7" name="Equation" r:id="rId5" imgW="3721100" imgH="469900" progId="Equation.3">
                  <p:embed/>
                </p:oleObj>
              </mc:Choice>
              <mc:Fallback>
                <p:oleObj name="Equation" r:id="rId5" imgW="3721100" imgH="4699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05200"/>
                        <a:ext cx="7844481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Уравнение примет вид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>
              <a:latin typeface="Times New Roman"/>
              <a:cs typeface="Times New Roman"/>
            </a:endParaRPr>
          </a:p>
          <a:p>
            <a:endParaRPr lang="ru-RU" sz="2400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z="2400" dirty="0">
                <a:latin typeface="Times New Roman"/>
                <a:cs typeface="Times New Roman"/>
              </a:rPr>
              <a:t>Здесь амплитуда</a:t>
            </a: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z="2400" dirty="0">
                <a:latin typeface="Times New Roman"/>
                <a:cs typeface="Times New Roman"/>
              </a:rPr>
              <a:t>Амплитуда максимальна при выполнении условия</a:t>
            </a: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z="2400" dirty="0">
                <a:latin typeface="Times New Roman"/>
                <a:cs typeface="Times New Roman"/>
              </a:rPr>
              <a:t>Координаты пучностей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648285"/>
              </p:ext>
            </p:extLst>
          </p:nvPr>
        </p:nvGraphicFramePr>
        <p:xfrm>
          <a:off x="2283967" y="1206500"/>
          <a:ext cx="3615697" cy="998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6" name="Equation" r:id="rId3" imgW="1701800" imgH="469900" progId="Equation.3">
                  <p:embed/>
                </p:oleObj>
              </mc:Choice>
              <mc:Fallback>
                <p:oleObj name="Equation" r:id="rId3" imgW="1701800" imgH="4699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3967" y="1206500"/>
                        <a:ext cx="3615697" cy="9983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012088"/>
              </p:ext>
            </p:extLst>
          </p:nvPr>
        </p:nvGraphicFramePr>
        <p:xfrm>
          <a:off x="3203848" y="2584624"/>
          <a:ext cx="2896088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7" name="Equation" r:id="rId5" imgW="1536700" imgH="495300" progId="Equation.3">
                  <p:embed/>
                </p:oleObj>
              </mc:Choice>
              <mc:Fallback>
                <p:oleObj name="Equation" r:id="rId5" imgW="1536700" imgH="4953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584624"/>
                        <a:ext cx="2896088" cy="93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363932" y="4305300"/>
          <a:ext cx="3886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8" name="Equation" r:id="rId7" imgW="1943100" imgH="419100" progId="Equation.3">
                  <p:embed/>
                </p:oleObj>
              </mc:Choice>
              <mc:Fallback>
                <p:oleObj name="Equation" r:id="rId7" imgW="1943100" imgH="4191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3932" y="4305300"/>
                        <a:ext cx="38862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05489"/>
              </p:ext>
            </p:extLst>
          </p:nvPr>
        </p:nvGraphicFramePr>
        <p:xfrm>
          <a:off x="4050241" y="5410200"/>
          <a:ext cx="1849423" cy="1052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9" name="Equation" r:id="rId9" imgW="736600" imgH="419100" progId="Equation.3">
                  <p:embed/>
                </p:oleObj>
              </mc:Choice>
              <mc:Fallback>
                <p:oleObj name="Equation" r:id="rId9" imgW="736600" imgH="419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241" y="5410200"/>
                        <a:ext cx="1849423" cy="105225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1962150"/>
            <a:ext cx="4762500" cy="29337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Минимумы колебаний – узлы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283603"/>
              </p:ext>
            </p:extLst>
          </p:nvPr>
        </p:nvGraphicFramePr>
        <p:xfrm>
          <a:off x="1390650" y="1839753"/>
          <a:ext cx="6120683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4" name="Equation" r:id="rId3" imgW="2476440" imgH="495000" progId="Equation.DSMT4">
                  <p:embed/>
                </p:oleObj>
              </mc:Choice>
              <mc:Fallback>
                <p:oleObj name="Equation" r:id="rId3" imgW="2476440" imgH="495000" progId="Equation.DSMT4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1839753"/>
                        <a:ext cx="6120683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439759"/>
              </p:ext>
            </p:extLst>
          </p:nvPr>
        </p:nvGraphicFramePr>
        <p:xfrm>
          <a:off x="1322388" y="3754438"/>
          <a:ext cx="6472237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5" name="Equation" r:id="rId5" imgW="2374560" imgH="495000" progId="Equation.DSMT4">
                  <p:embed/>
                </p:oleObj>
              </mc:Choice>
              <mc:Fallback>
                <p:oleObj name="Equation" r:id="rId5" imgW="2374560" imgH="4950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2388" y="3754438"/>
                        <a:ext cx="6472237" cy="135096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Электромагнитные волны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Покажем, что из уравнений Максвелла следует существование электромагнитных волн. Рассмотрим однородную нейтральную (</a:t>
            </a:r>
            <a:r>
              <a:rPr lang="ru-RU" sz="2800" i="1" dirty="0">
                <a:latin typeface="Times New Roman"/>
                <a:cs typeface="Times New Roman"/>
              </a:rPr>
              <a:t>ρ</a:t>
            </a:r>
            <a:r>
              <a:rPr lang="ru-RU" sz="2800" dirty="0">
                <a:latin typeface="Times New Roman"/>
                <a:cs typeface="Times New Roman"/>
              </a:rPr>
              <a:t> = 0) и непроводящую (</a:t>
            </a:r>
            <a:r>
              <a:rPr lang="en-US" sz="2800" i="1" dirty="0" err="1">
                <a:latin typeface="Times New Roman"/>
                <a:cs typeface="Times New Roman"/>
              </a:rPr>
              <a:t>j</a:t>
            </a:r>
            <a:r>
              <a:rPr lang="en-US" sz="2800" dirty="0">
                <a:latin typeface="Times New Roman"/>
                <a:cs typeface="Times New Roman"/>
              </a:rPr>
              <a:t> = 0)</a:t>
            </a:r>
            <a:r>
              <a:rPr lang="ru-RU" sz="2800" dirty="0">
                <a:latin typeface="Times New Roman"/>
                <a:cs typeface="Times New Roman"/>
              </a:rPr>
              <a:t> среду. Тогда </a:t>
            </a:r>
            <a:r>
              <a:rPr lang="en-US" sz="2800" b="1" i="1" dirty="0">
                <a:latin typeface="Times New Roman"/>
                <a:cs typeface="Times New Roman"/>
              </a:rPr>
              <a:t>D</a:t>
            </a:r>
            <a:r>
              <a:rPr lang="en-US" sz="2800" dirty="0">
                <a:latin typeface="Times New Roman"/>
                <a:cs typeface="Times New Roman"/>
              </a:rPr>
              <a:t> = </a:t>
            </a:r>
            <a:r>
              <a:rPr lang="en-US" sz="2800" i="1" dirty="0">
                <a:latin typeface="Times New Roman"/>
                <a:cs typeface="Times New Roman"/>
              </a:rPr>
              <a:t>εε</a:t>
            </a:r>
            <a:r>
              <a:rPr lang="en-US" sz="2800" baseline="-25000" dirty="0">
                <a:latin typeface="Times New Roman"/>
                <a:cs typeface="Times New Roman"/>
              </a:rPr>
              <a:t>0</a:t>
            </a:r>
            <a:r>
              <a:rPr lang="en-US" sz="2800" b="1" i="1" dirty="0">
                <a:latin typeface="Times New Roman"/>
                <a:cs typeface="Times New Roman"/>
              </a:rPr>
              <a:t>E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и </a:t>
            </a:r>
            <a:r>
              <a:rPr lang="en-US" sz="2800" b="1" i="1" dirty="0">
                <a:latin typeface="Times New Roman"/>
                <a:cs typeface="Times New Roman"/>
              </a:rPr>
              <a:t>B</a:t>
            </a:r>
            <a:r>
              <a:rPr lang="en-US" sz="2800" dirty="0">
                <a:latin typeface="Times New Roman"/>
                <a:cs typeface="Times New Roman"/>
              </a:rPr>
              <a:t> = </a:t>
            </a:r>
            <a:r>
              <a:rPr lang="en-US" sz="2800" i="1" dirty="0">
                <a:latin typeface="Times New Roman"/>
                <a:cs typeface="Times New Roman"/>
              </a:rPr>
              <a:t>μμ</a:t>
            </a:r>
            <a:r>
              <a:rPr lang="en-US" sz="2800" baseline="-25000" dirty="0">
                <a:latin typeface="Times New Roman"/>
                <a:cs typeface="Times New Roman"/>
              </a:rPr>
              <a:t>0</a:t>
            </a:r>
            <a:r>
              <a:rPr lang="en-US" sz="2800" b="1" i="1" dirty="0">
                <a:latin typeface="Times New Roman"/>
                <a:cs typeface="Times New Roman"/>
              </a:rPr>
              <a:t>H.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Поэтому </a:t>
            </a:r>
            <a:endParaRPr lang="en-US" sz="2800" b="1" i="1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342205"/>
              </p:ext>
            </p:extLst>
          </p:nvPr>
        </p:nvGraphicFramePr>
        <p:xfrm>
          <a:off x="2033588" y="3906838"/>
          <a:ext cx="4968875" cy="171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quation" r:id="rId3" imgW="2247840" imgH="774360" progId="Equation.DSMT4">
                  <p:embed/>
                </p:oleObj>
              </mc:Choice>
              <mc:Fallback>
                <p:oleObj name="Equation" r:id="rId3" imgW="2247840" imgH="7743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88" y="3906838"/>
                        <a:ext cx="4968875" cy="171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Полевые уравнения Максвелла можно записать в виде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                                                                              (1)</a:t>
            </a:r>
          </a:p>
          <a:p>
            <a:endParaRPr lang="ru-RU" sz="2400" dirty="0">
              <a:latin typeface="Times New Roman"/>
              <a:cs typeface="Times New Roman"/>
            </a:endParaRPr>
          </a:p>
          <a:p>
            <a:endParaRPr lang="ru-RU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                                                                              (2)</a:t>
            </a:r>
          </a:p>
          <a:p>
            <a:endParaRPr lang="ru-RU" sz="2400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                                                                       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      (3)</a:t>
            </a:r>
            <a:endParaRPr lang="ru-RU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Возьмем ротор от обеих частей уравнения (1):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ru-RU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81876"/>
              </p:ext>
            </p:extLst>
          </p:nvPr>
        </p:nvGraphicFramePr>
        <p:xfrm>
          <a:off x="2786063" y="1346200"/>
          <a:ext cx="2503487" cy="288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Equation" r:id="rId3" imgW="1333440" imgH="1536480" progId="Equation.DSMT4">
                  <p:embed/>
                </p:oleObj>
              </mc:Choice>
              <mc:Fallback>
                <p:oleObj name="Equation" r:id="rId3" imgW="1333440" imgH="1536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3" y="1346200"/>
                        <a:ext cx="2503487" cy="288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474331"/>
              </p:ext>
            </p:extLst>
          </p:nvPr>
        </p:nvGraphicFramePr>
        <p:xfrm>
          <a:off x="2584450" y="5127625"/>
          <a:ext cx="5187950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Equation" r:id="rId5" imgW="2234880" imgH="368280" progId="Equation.DSMT4">
                  <p:embed/>
                </p:oleObj>
              </mc:Choice>
              <mc:Fallback>
                <p:oleObj name="Equation" r:id="rId5" imgW="2234880" imgH="3682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4450" y="5127625"/>
                        <a:ext cx="5187950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Волнами называются возмущения, распространяющиеся в среде (или вакууме) и несущие с собой энергию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Мы будем рассматривать гармонические волны. Особенностью таких волн является их периодичность в пространстве и во времени.</a:t>
            </a:r>
          </a:p>
          <a:p>
            <a:r>
              <a:rPr lang="ru-RU" sz="2400" dirty="0">
                <a:latin typeface="Times New Roman"/>
                <a:cs typeface="Times New Roman"/>
              </a:rPr>
              <a:t>Волны бывают продольные и поперечные</a:t>
            </a:r>
          </a:p>
          <a:p>
            <a:r>
              <a:rPr lang="ru-RU" sz="2400" dirty="0">
                <a:latin typeface="Times New Roman"/>
                <a:cs typeface="Times New Roman"/>
              </a:rPr>
              <a:t>Геометрическое место точек, до которых доходят колебания к моменту времени </a:t>
            </a:r>
            <a:r>
              <a:rPr lang="en-US" sz="2400" i="1" dirty="0" err="1">
                <a:latin typeface="Times New Roman"/>
                <a:cs typeface="Times New Roman"/>
              </a:rPr>
              <a:t>t</a:t>
            </a:r>
            <a:r>
              <a:rPr lang="ru-RU" sz="2400" dirty="0">
                <a:latin typeface="Times New Roman"/>
                <a:cs typeface="Times New Roman"/>
              </a:rPr>
              <a:t> , называется фронтом волны или волновым фронтом.</a:t>
            </a:r>
          </a:p>
          <a:p>
            <a:r>
              <a:rPr lang="ru-RU" sz="2400" dirty="0">
                <a:latin typeface="Times New Roman"/>
                <a:cs typeface="Times New Roman"/>
              </a:rPr>
              <a:t>Геометрическое место точек, колеблющихся в одинаковой фазе, называется волновой поверхностью. </a:t>
            </a:r>
            <a:endParaRPr lang="en-US"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>
                <a:latin typeface="Times New Roman"/>
                <a:cs typeface="Times New Roman"/>
              </a:rPr>
              <a:t>Учтем, что</a:t>
            </a:r>
            <a:r>
              <a:rPr lang="en-US" sz="2400" dirty="0">
                <a:latin typeface="Times New Roman"/>
                <a:cs typeface="Times New Roman"/>
              </a:rPr>
              <a:t>                                                                                 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и подставим (</a:t>
            </a:r>
            <a:r>
              <a:rPr lang="en-US" sz="2400" dirty="0">
                <a:latin typeface="Times New Roman"/>
                <a:cs typeface="Times New Roman"/>
              </a:rPr>
              <a:t>4</a:t>
            </a:r>
            <a:r>
              <a:rPr lang="ru-RU" sz="2400" dirty="0">
                <a:latin typeface="Times New Roman"/>
                <a:cs typeface="Times New Roman"/>
              </a:rPr>
              <a:t>) в (1):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Вспомним правило: </a:t>
            </a:r>
            <a:r>
              <a:rPr lang="en-US" sz="2400" dirty="0">
                <a:latin typeface="Times New Roman"/>
                <a:cs typeface="Times New Roman"/>
              </a:rPr>
              <a:t>[</a:t>
            </a:r>
            <a:r>
              <a:rPr lang="en-US" sz="2400" b="1" i="1" dirty="0">
                <a:latin typeface="Times New Roman"/>
                <a:cs typeface="Times New Roman"/>
              </a:rPr>
              <a:t>A</a:t>
            </a:r>
            <a:r>
              <a:rPr lang="en-US" sz="2400" dirty="0">
                <a:latin typeface="Times New Roman"/>
                <a:cs typeface="Times New Roman"/>
              </a:rPr>
              <a:t>[</a:t>
            </a:r>
            <a:r>
              <a:rPr lang="en-US" sz="2400" b="1" i="1" dirty="0">
                <a:latin typeface="Times New Roman"/>
                <a:cs typeface="Times New Roman"/>
              </a:rPr>
              <a:t>BC</a:t>
            </a:r>
            <a:r>
              <a:rPr lang="en-US" sz="2400" dirty="0">
                <a:latin typeface="Times New Roman"/>
                <a:cs typeface="Times New Roman"/>
              </a:rPr>
              <a:t>]]=</a:t>
            </a:r>
            <a:r>
              <a:rPr lang="en-US" sz="2400" b="1" i="1" dirty="0">
                <a:latin typeface="Times New Roman"/>
                <a:cs typeface="Times New Roman"/>
              </a:rPr>
              <a:t>B</a:t>
            </a:r>
            <a:r>
              <a:rPr lang="en-US" sz="2400" dirty="0">
                <a:latin typeface="Times New Roman"/>
                <a:cs typeface="Times New Roman"/>
              </a:rPr>
              <a:t>(</a:t>
            </a:r>
            <a:r>
              <a:rPr lang="en-US" sz="2400" b="1" i="1" dirty="0">
                <a:latin typeface="Times New Roman"/>
                <a:cs typeface="Times New Roman"/>
              </a:rPr>
              <a:t>A</a:t>
            </a:r>
            <a:r>
              <a:rPr lang="en-US" sz="2400" dirty="0">
                <a:latin typeface="Times New Roman"/>
                <a:cs typeface="Times New Roman"/>
              </a:rPr>
              <a:t>,</a:t>
            </a:r>
            <a:r>
              <a:rPr lang="en-US" sz="2400" b="1" i="1" dirty="0">
                <a:latin typeface="Times New Roman"/>
                <a:cs typeface="Times New Roman"/>
              </a:rPr>
              <a:t>C</a:t>
            </a:r>
            <a:r>
              <a:rPr lang="en-US" sz="2400" dirty="0">
                <a:latin typeface="Times New Roman"/>
                <a:cs typeface="Times New Roman"/>
              </a:rPr>
              <a:t>)−</a:t>
            </a:r>
            <a:r>
              <a:rPr lang="en-US" sz="2400" b="1" i="1" dirty="0">
                <a:latin typeface="Times New Roman"/>
                <a:cs typeface="Times New Roman"/>
              </a:rPr>
              <a:t>C</a:t>
            </a:r>
            <a:r>
              <a:rPr lang="en-US" sz="2400" dirty="0">
                <a:latin typeface="Times New Roman"/>
                <a:cs typeface="Times New Roman"/>
              </a:rPr>
              <a:t>(</a:t>
            </a:r>
            <a:r>
              <a:rPr lang="en-US" sz="2400" b="1" i="1" dirty="0">
                <a:latin typeface="Times New Roman"/>
                <a:cs typeface="Times New Roman"/>
              </a:rPr>
              <a:t>A</a:t>
            </a:r>
            <a:r>
              <a:rPr lang="en-US" sz="2400" dirty="0">
                <a:latin typeface="Times New Roman"/>
                <a:cs typeface="Times New Roman"/>
              </a:rPr>
              <a:t>,</a:t>
            </a:r>
            <a:r>
              <a:rPr lang="en-US" sz="2400" b="1" i="1" dirty="0">
                <a:latin typeface="Times New Roman"/>
                <a:cs typeface="Times New Roman"/>
              </a:rPr>
              <a:t>B</a:t>
            </a:r>
            <a:r>
              <a:rPr lang="en-US" sz="2400" dirty="0">
                <a:latin typeface="Times New Roman"/>
                <a:cs typeface="Times New Roman"/>
              </a:rPr>
              <a:t>)</a:t>
            </a:r>
            <a:r>
              <a:rPr lang="ru-RU" sz="2400" dirty="0">
                <a:latin typeface="Times New Roman"/>
                <a:cs typeface="Times New Roman"/>
              </a:rPr>
              <a:t>, тогда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Здесь учтено уравнение (3) и тождество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939214"/>
              </p:ext>
            </p:extLst>
          </p:nvPr>
        </p:nvGraphicFramePr>
        <p:xfrm>
          <a:off x="2267744" y="433709"/>
          <a:ext cx="5845969" cy="910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name="Equation" r:id="rId3" imgW="3504960" imgH="545760" progId="Equation.DSMT4">
                  <p:embed/>
                </p:oleObj>
              </mc:Choice>
              <mc:Fallback>
                <p:oleObj name="Equation" r:id="rId3" imgW="3504960" imgH="5457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33709"/>
                        <a:ext cx="5845969" cy="910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671999"/>
              </p:ext>
            </p:extLst>
          </p:nvPr>
        </p:nvGraphicFramePr>
        <p:xfrm>
          <a:off x="4251325" y="1670050"/>
          <a:ext cx="3738563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Equation" r:id="rId5" imgW="1981080" imgH="545760" progId="Equation.DSMT4">
                  <p:embed/>
                </p:oleObj>
              </mc:Choice>
              <mc:Fallback>
                <p:oleObj name="Equation" r:id="rId5" imgW="1981080" imgH="5457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1325" y="1670050"/>
                        <a:ext cx="3738563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428114"/>
              </p:ext>
            </p:extLst>
          </p:nvPr>
        </p:nvGraphicFramePr>
        <p:xfrm>
          <a:off x="2019300" y="3662363"/>
          <a:ext cx="4802188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0" name="Equation" r:id="rId7" imgW="2349360" imgH="368280" progId="Equation.DSMT4">
                  <p:embed/>
                </p:oleObj>
              </mc:Choice>
              <mc:Fallback>
                <p:oleObj name="Equation" r:id="rId7" imgW="2349360" imgH="3682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9300" y="3662363"/>
                        <a:ext cx="4802188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136564"/>
              </p:ext>
            </p:extLst>
          </p:nvPr>
        </p:nvGraphicFramePr>
        <p:xfrm>
          <a:off x="3243263" y="5373688"/>
          <a:ext cx="1477962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1" name="Equation" r:id="rId9" imgW="558720" imgH="266400" progId="Equation.DSMT4">
                  <p:embed/>
                </p:oleObj>
              </mc:Choice>
              <mc:Fallback>
                <p:oleObj name="Equation" r:id="rId9" imgW="558720" imgH="2664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3263" y="5373688"/>
                        <a:ext cx="1477962" cy="7048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Волновое уравнение для электромагнитных волн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Подстановка дает: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Из этого уравнения следует, что скорость электромагнитных волн равна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В вакууме </a:t>
            </a:r>
            <a:r>
              <a:rPr lang="ru-RU" sz="2400" i="1" dirty="0">
                <a:latin typeface="Times New Roman"/>
                <a:cs typeface="Times New Roman"/>
              </a:rPr>
              <a:t>ε</a:t>
            </a:r>
            <a:r>
              <a:rPr lang="ru-RU" sz="2400" dirty="0">
                <a:latin typeface="Times New Roman"/>
                <a:cs typeface="Times New Roman"/>
              </a:rPr>
              <a:t> = </a:t>
            </a:r>
            <a:r>
              <a:rPr lang="ru-RU" sz="2400" i="1" dirty="0">
                <a:latin typeface="Times New Roman"/>
                <a:cs typeface="Times New Roman"/>
              </a:rPr>
              <a:t>μ</a:t>
            </a:r>
            <a:r>
              <a:rPr lang="ru-RU" sz="2400" dirty="0">
                <a:latin typeface="Times New Roman"/>
                <a:cs typeface="Times New Roman"/>
              </a:rPr>
              <a:t> =1, поэтому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829404"/>
              </p:ext>
            </p:extLst>
          </p:nvPr>
        </p:nvGraphicFramePr>
        <p:xfrm>
          <a:off x="1279525" y="2185988"/>
          <a:ext cx="3074988" cy="123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4" name="Equation" r:id="rId3" imgW="1358640" imgH="545760" progId="Equation.DSMT4">
                  <p:embed/>
                </p:oleObj>
              </mc:Choice>
              <mc:Fallback>
                <p:oleObj name="Equation" r:id="rId3" imgW="1358640" imgH="5457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525" y="2185988"/>
                        <a:ext cx="3074988" cy="1236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790950" y="4343400"/>
          <a:ext cx="185486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5" name="Equation" r:id="rId5" imgW="952500" imgH="482600" progId="Equation.3">
                  <p:embed/>
                </p:oleObj>
              </mc:Choice>
              <mc:Fallback>
                <p:oleObj name="Equation" r:id="rId5" imgW="952500" imgH="482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0950" y="4343400"/>
                        <a:ext cx="1854868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258468" y="5272140"/>
          <a:ext cx="1689476" cy="1052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6" name="Equation" r:id="rId7" imgW="774700" imgH="482600" progId="Equation.3">
                  <p:embed/>
                </p:oleObj>
              </mc:Choice>
              <mc:Fallback>
                <p:oleObj name="Equation" r:id="rId7" imgW="774700" imgH="482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8468" y="5272140"/>
                        <a:ext cx="1689476" cy="10524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Здесь </a:t>
            </a:r>
            <a:r>
              <a:rPr lang="en-US" sz="2400" i="1" dirty="0" err="1">
                <a:latin typeface="Times New Roman"/>
                <a:cs typeface="Times New Roman"/>
              </a:rPr>
              <a:t>c</a:t>
            </a:r>
            <a:r>
              <a:rPr lang="en-US" sz="2400" dirty="0">
                <a:latin typeface="Times New Roman"/>
                <a:cs typeface="Times New Roman"/>
              </a:rPr>
              <a:t> – </a:t>
            </a:r>
            <a:r>
              <a:rPr lang="ru-RU" sz="2400" dirty="0">
                <a:latin typeface="Times New Roman"/>
                <a:cs typeface="Times New Roman"/>
              </a:rPr>
              <a:t>скорость света в вакууме.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 развернутом виде волновое уравнение для ЭМ волн имеет вид: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Скорость ЭМ волн в веществе </a:t>
            </a:r>
            <a:r>
              <a:rPr lang="en-US" sz="2400" i="1" dirty="0" err="1">
                <a:latin typeface="Times New Roman"/>
                <a:cs typeface="Times New Roman"/>
              </a:rPr>
              <a:t>v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меньше, чем в вакууме: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999582"/>
              </p:ext>
            </p:extLst>
          </p:nvPr>
        </p:nvGraphicFramePr>
        <p:xfrm>
          <a:off x="1691680" y="2767807"/>
          <a:ext cx="5407025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3" imgW="2197080" imgH="583920" progId="Equation.DSMT4">
                  <p:embed/>
                </p:oleObj>
              </mc:Choice>
              <mc:Fallback>
                <p:oleObj name="Equation" r:id="rId3" imgW="2197080" imgH="5839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767807"/>
                        <a:ext cx="5407025" cy="14382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7331642"/>
              </p:ext>
            </p:extLst>
          </p:nvPr>
        </p:nvGraphicFramePr>
        <p:xfrm>
          <a:off x="3995738" y="4987925"/>
          <a:ext cx="151765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Equation" r:id="rId5" imgW="660240" imgH="507960" progId="Equation.DSMT4">
                  <p:embed/>
                </p:oleObj>
              </mc:Choice>
              <mc:Fallback>
                <p:oleObj name="Equation" r:id="rId5" imgW="660240" imgH="5079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4987925"/>
                        <a:ext cx="1517650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Плоская ЭМ волна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Направим ось </a:t>
            </a:r>
            <a:r>
              <a:rPr lang="en-US" sz="2400" i="1" dirty="0" err="1">
                <a:latin typeface="Times New Roman"/>
                <a:cs typeface="Times New Roman"/>
              </a:rPr>
              <a:t>x</a:t>
            </a:r>
            <a:r>
              <a:rPr lang="en-US" sz="2400" i="1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перпендикулярно волновым поверхностям. Тогда </a:t>
            </a:r>
            <a:r>
              <a:rPr lang="en-US" sz="2400" b="1" i="1" dirty="0">
                <a:latin typeface="Times New Roman"/>
                <a:cs typeface="Times New Roman"/>
              </a:rPr>
              <a:t>E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i="1" dirty="0">
                <a:latin typeface="Times New Roman"/>
                <a:cs typeface="Times New Roman"/>
              </a:rPr>
              <a:t>H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не зависят от </a:t>
            </a:r>
            <a:r>
              <a:rPr lang="en-US" sz="2400" i="1" dirty="0" err="1">
                <a:latin typeface="Times New Roman"/>
                <a:cs typeface="Times New Roman"/>
              </a:rPr>
              <a:t>y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и </a:t>
            </a:r>
            <a:r>
              <a:rPr lang="en-US" sz="2400" i="1" dirty="0" err="1">
                <a:latin typeface="Times New Roman"/>
                <a:cs typeface="Times New Roman"/>
              </a:rPr>
              <a:t>z</a:t>
            </a:r>
            <a:r>
              <a:rPr lang="en-US" sz="2400" dirty="0">
                <a:latin typeface="Times New Roman"/>
                <a:cs typeface="Times New Roman"/>
              </a:rPr>
              <a:t>. </a:t>
            </a:r>
            <a:r>
              <a:rPr lang="ru-RU" sz="2400" dirty="0">
                <a:latin typeface="Times New Roman"/>
                <a:cs typeface="Times New Roman"/>
              </a:rPr>
              <a:t>Докажем, что ЭМ волны поперечны.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638232"/>
              </p:ext>
            </p:extLst>
          </p:nvPr>
        </p:nvGraphicFramePr>
        <p:xfrm>
          <a:off x="3391423" y="2771774"/>
          <a:ext cx="3010966" cy="1089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Equation" r:id="rId3" imgW="1333440" imgH="482400" progId="Equation.DSMT4">
                  <p:embed/>
                </p:oleObj>
              </mc:Choice>
              <mc:Fallback>
                <p:oleObj name="Equation" r:id="rId3" imgW="1333440" imgH="482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1423" y="2771774"/>
                        <a:ext cx="3010966" cy="10892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14400" y="4292600"/>
          <a:ext cx="132003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Equation" r:id="rId5" imgW="622300" imgH="419100" progId="Equation.3">
                  <p:embed/>
                </p:oleObj>
              </mc:Choice>
              <mc:Fallback>
                <p:oleObj name="Equation" r:id="rId5" imgW="622300" imgH="4191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292600"/>
                        <a:ext cx="132003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799806" y="4292600"/>
          <a:ext cx="232518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Equation" r:id="rId7" imgW="1130300" imgH="444500" progId="Equation.3">
                  <p:embed/>
                </p:oleObj>
              </mc:Choice>
              <mc:Fallback>
                <p:oleObj name="Equation" r:id="rId7" imgW="1130300" imgH="4445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9806" y="4292600"/>
                        <a:ext cx="2325188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486399" y="4292600"/>
          <a:ext cx="2463801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Equation" r:id="rId9" imgW="1231900" imgH="444500" progId="Equation.3">
                  <p:embed/>
                </p:oleObj>
              </mc:Choice>
              <mc:Fallback>
                <p:oleObj name="Equation" r:id="rId9" imgW="1231900" imgH="4445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399" y="4292600"/>
                        <a:ext cx="2463801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Рассмотрим и другие уравнения Максвелла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Из отсутствия магнитных зарядов следует, что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Из уравнения</a:t>
            </a:r>
            <a:r>
              <a:rPr lang="en-US" sz="2400" dirty="0">
                <a:latin typeface="Times New Roman"/>
                <a:cs typeface="Times New Roman"/>
              </a:rPr>
              <a:t>                                 </a:t>
            </a:r>
            <a:r>
              <a:rPr lang="ru-RU" sz="2400" dirty="0">
                <a:latin typeface="Times New Roman"/>
                <a:cs typeface="Times New Roman"/>
              </a:rPr>
              <a:t>следует, что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Из теоремы Гаусса следует, что 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67000" y="2308612"/>
          <a:ext cx="1143000" cy="39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Equation" r:id="rId3" imgW="520700" imgH="177800" progId="Equation.3">
                  <p:embed/>
                </p:oleObj>
              </mc:Choice>
              <mc:Fallback>
                <p:oleObj name="Equation" r:id="rId3" imgW="520700" imgH="177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308612"/>
                        <a:ext cx="1143000" cy="3902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724400" y="2279804"/>
          <a:ext cx="2560650" cy="768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9" name="Equation" r:id="rId5" imgW="1397000" imgH="419100" progId="Equation.3">
                  <p:embed/>
                </p:oleObj>
              </mc:Choice>
              <mc:Fallback>
                <p:oleObj name="Equation" r:id="rId5" imgW="1397000" imgH="4191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279804"/>
                        <a:ext cx="2560650" cy="7681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406588" y="3213100"/>
          <a:ext cx="1578162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0" name="Equation" r:id="rId7" imgW="825500" imgH="431800" progId="Equation.3">
                  <p:embed/>
                </p:oleObj>
              </mc:Choice>
              <mc:Fallback>
                <p:oleObj name="Equation" r:id="rId7" imgW="825500" imgH="431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588" y="3213100"/>
                        <a:ext cx="1578162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80553" y="4343400"/>
          <a:ext cx="241300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1" name="Equation" r:id="rId9" imgW="1206500" imgH="419100" progId="Equation.3">
                  <p:embed/>
                </p:oleObj>
              </mc:Choice>
              <mc:Fallback>
                <p:oleObj name="Equation" r:id="rId9" imgW="1206500" imgH="419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553" y="4343400"/>
                        <a:ext cx="2413001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406588" y="4343400"/>
          <a:ext cx="2203269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2" name="Equation" r:id="rId11" imgW="1168400" imgH="444500" progId="Equation.3">
                  <p:embed/>
                </p:oleObj>
              </mc:Choice>
              <mc:Fallback>
                <p:oleObj name="Equation" r:id="rId11" imgW="1168400" imgH="4445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588" y="4343400"/>
                        <a:ext cx="2203269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218250" y="4343400"/>
          <a:ext cx="201168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3" name="Equation" r:id="rId13" imgW="1066800" imgH="444500" progId="Equation.3">
                  <p:embed/>
                </p:oleObj>
              </mc:Choice>
              <mc:Fallback>
                <p:oleObj name="Equation" r:id="rId13" imgW="1066800" imgH="4445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250" y="4343400"/>
                        <a:ext cx="201168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251450" y="5333999"/>
          <a:ext cx="256852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Equation" r:id="rId15" imgW="1358900" imgH="419100" progId="Equation.3">
                  <p:embed/>
                </p:oleObj>
              </mc:Choice>
              <mc:Fallback>
                <p:oleObj name="Equation" r:id="rId15" imgW="1358900" imgH="4191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1450" y="5333999"/>
                        <a:ext cx="2568528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Отсюда следует, что векторы </a:t>
            </a:r>
            <a:r>
              <a:rPr lang="en-US" sz="2400" b="1" i="1" dirty="0">
                <a:latin typeface="Times New Roman"/>
                <a:cs typeface="Times New Roman"/>
              </a:rPr>
              <a:t>E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и </a:t>
            </a:r>
            <a:r>
              <a:rPr lang="en-US" sz="2400" b="1" i="1" dirty="0">
                <a:latin typeface="Times New Roman"/>
                <a:cs typeface="Times New Roman"/>
              </a:rPr>
              <a:t>H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перпендикулярны к направлению распространения волны, т.е. ЭМ волны поперечны.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>
                <a:latin typeface="Times New Roman"/>
                <a:cs typeface="Times New Roman"/>
              </a:rPr>
              <a:t>E</a:t>
            </a:r>
            <a:r>
              <a:rPr lang="en-US" sz="2400" i="1" baseline="-25000" dirty="0">
                <a:latin typeface="Times New Roman"/>
                <a:cs typeface="Times New Roman"/>
              </a:rPr>
              <a:t>x</a:t>
            </a:r>
            <a:r>
              <a:rPr lang="en-US" sz="2400" dirty="0">
                <a:latin typeface="Times New Roman"/>
                <a:cs typeface="Times New Roman"/>
              </a:rPr>
              <a:t> = </a:t>
            </a:r>
            <a:r>
              <a:rPr lang="en-US" sz="2400" i="1" dirty="0" err="1">
                <a:latin typeface="Times New Roman"/>
                <a:cs typeface="Times New Roman"/>
              </a:rPr>
              <a:t>H</a:t>
            </a:r>
            <a:r>
              <a:rPr lang="en-US" sz="2400" i="1" baseline="-25000" dirty="0" err="1">
                <a:latin typeface="Times New Roman"/>
                <a:cs typeface="Times New Roman"/>
              </a:rPr>
              <a:t>x</a:t>
            </a:r>
            <a:r>
              <a:rPr lang="en-US" sz="2400" dirty="0">
                <a:latin typeface="Times New Roman"/>
                <a:cs typeface="Times New Roman"/>
              </a:rPr>
              <a:t> = 0. </a:t>
            </a:r>
            <a:r>
              <a:rPr lang="ru-RU" sz="2400" dirty="0">
                <a:latin typeface="Times New Roman"/>
                <a:cs typeface="Times New Roman"/>
              </a:rPr>
              <a:t>Сгруппируем уравнения: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                                                                                         (1)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2209800"/>
          <a:ext cx="5002213" cy="238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Equation" r:id="rId3" imgW="2527300" imgH="1206500" progId="Equation.3">
                  <p:embed/>
                </p:oleObj>
              </mc:Choice>
              <mc:Fallback>
                <p:oleObj name="Equation" r:id="rId3" imgW="2527300" imgH="1206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9800"/>
                        <a:ext cx="5002213" cy="238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5413" y="4092575"/>
            <a:ext cx="355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300" y="2203450"/>
            <a:ext cx="4851400" cy="24511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Для простоты примем, что </a:t>
            </a:r>
            <a:r>
              <a:rPr lang="en-US" sz="2400" i="1" dirty="0" err="1">
                <a:latin typeface="Times New Roman"/>
                <a:cs typeface="Times New Roman"/>
              </a:rPr>
              <a:t>E</a:t>
            </a:r>
            <a:r>
              <a:rPr lang="en-US" sz="2400" i="1" baseline="-25000" dirty="0" err="1">
                <a:latin typeface="Times New Roman"/>
                <a:cs typeface="Times New Roman"/>
              </a:rPr>
              <a:t>z</a:t>
            </a:r>
            <a:r>
              <a:rPr lang="en-US" sz="2400" dirty="0">
                <a:latin typeface="Times New Roman"/>
                <a:cs typeface="Times New Roman"/>
              </a:rPr>
              <a:t> = </a:t>
            </a:r>
            <a:r>
              <a:rPr lang="en-US" sz="2400" i="1" dirty="0" err="1">
                <a:latin typeface="Times New Roman"/>
                <a:cs typeface="Times New Roman"/>
              </a:rPr>
              <a:t>H</a:t>
            </a:r>
            <a:r>
              <a:rPr lang="en-US" sz="2400" i="1" baseline="-25000" dirty="0" err="1">
                <a:latin typeface="Times New Roman"/>
                <a:cs typeface="Times New Roman"/>
              </a:rPr>
              <a:t>y</a:t>
            </a:r>
            <a:r>
              <a:rPr lang="en-US" sz="2400" dirty="0">
                <a:latin typeface="Times New Roman"/>
                <a:cs typeface="Times New Roman"/>
              </a:rPr>
              <a:t> = 0.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Дифференцируя по </a:t>
            </a:r>
            <a:r>
              <a:rPr lang="en-US" sz="2400" i="1" dirty="0" err="1">
                <a:latin typeface="Times New Roman"/>
                <a:cs typeface="Times New Roman"/>
              </a:rPr>
              <a:t>x</a:t>
            </a:r>
            <a:r>
              <a:rPr lang="ru-RU" sz="2400" dirty="0">
                <a:latin typeface="Times New Roman"/>
                <a:cs typeface="Times New Roman"/>
              </a:rPr>
              <a:t>,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легко получить волновые уравнения: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ru-RU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Решения имеют вид: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                                                                                               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(2)</a:t>
            </a:r>
            <a:endParaRPr lang="ru-RU" sz="2400" dirty="0">
              <a:latin typeface="Times New Roman"/>
              <a:cs typeface="Times New Roman"/>
            </a:endParaRPr>
          </a:p>
          <a:p>
            <a:endParaRPr lang="ru-RU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696203"/>
              </p:ext>
            </p:extLst>
          </p:nvPr>
        </p:nvGraphicFramePr>
        <p:xfrm>
          <a:off x="1259632" y="2430239"/>
          <a:ext cx="6502917" cy="1305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6" name="Equation" r:id="rId3" imgW="2844720" imgH="571320" progId="Equation.DSMT4">
                  <p:embed/>
                </p:oleObj>
              </mc:Choice>
              <mc:Fallback>
                <p:oleObj name="Equation" r:id="rId3" imgW="2844720" imgH="5713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430239"/>
                        <a:ext cx="6502917" cy="13054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2939215"/>
              </p:ext>
            </p:extLst>
          </p:nvPr>
        </p:nvGraphicFramePr>
        <p:xfrm>
          <a:off x="2232025" y="4362450"/>
          <a:ext cx="5530370" cy="1514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Equation" r:id="rId5" imgW="2184120" imgH="596880" progId="Equation.DSMT4">
                  <p:embed/>
                </p:oleObj>
              </mc:Choice>
              <mc:Fallback>
                <p:oleObj name="Equation" r:id="rId5" imgW="2184120" imgH="596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25" y="4362450"/>
                        <a:ext cx="5530370" cy="15148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Подставим решения (2) в уравнения (1):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Для того, чтобы уравнения удовлетворялись, необходимо выполнение равенства </a:t>
            </a:r>
            <a:r>
              <a:rPr lang="ru-RU" sz="2400" i="1" dirty="0">
                <a:latin typeface="Times New Roman"/>
                <a:cs typeface="Times New Roman"/>
              </a:rPr>
              <a:t>α</a:t>
            </a:r>
            <a:r>
              <a:rPr lang="ru-RU" sz="2400" baseline="-25000" dirty="0">
                <a:latin typeface="Times New Roman"/>
                <a:cs typeface="Times New Roman"/>
              </a:rPr>
              <a:t>1</a:t>
            </a:r>
            <a:r>
              <a:rPr lang="ru-RU" sz="2400" dirty="0">
                <a:latin typeface="Times New Roman"/>
                <a:cs typeface="Times New Roman"/>
              </a:rPr>
              <a:t> = </a:t>
            </a:r>
            <a:r>
              <a:rPr lang="ru-RU" sz="2400" i="1" dirty="0">
                <a:latin typeface="Times New Roman"/>
                <a:cs typeface="Times New Roman"/>
              </a:rPr>
              <a:t>α</a:t>
            </a:r>
            <a:r>
              <a:rPr lang="ru-RU" sz="2400" baseline="-25000" dirty="0">
                <a:latin typeface="Times New Roman"/>
                <a:cs typeface="Times New Roman"/>
              </a:rPr>
              <a:t>2</a:t>
            </a:r>
            <a:r>
              <a:rPr lang="ru-RU" sz="2400" dirty="0">
                <a:latin typeface="Times New Roman"/>
                <a:cs typeface="Times New Roman"/>
              </a:rPr>
              <a:t>. Кроме того,</a:t>
            </a:r>
          </a:p>
          <a:p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003252"/>
              </p:ext>
            </p:extLst>
          </p:nvPr>
        </p:nvGraphicFramePr>
        <p:xfrm>
          <a:off x="832527" y="1706563"/>
          <a:ext cx="7854273" cy="1218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name="Equation" r:id="rId3" imgW="3682800" imgH="571320" progId="Equation.DSMT4">
                  <p:embed/>
                </p:oleObj>
              </mc:Choice>
              <mc:Fallback>
                <p:oleObj name="Equation" r:id="rId3" imgW="3682800" imgH="5713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527" y="1706563"/>
                        <a:ext cx="7854273" cy="1218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43717"/>
              </p:ext>
            </p:extLst>
          </p:nvPr>
        </p:nvGraphicFramePr>
        <p:xfrm>
          <a:off x="1030198" y="4869160"/>
          <a:ext cx="6989852" cy="668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Equation" r:id="rId5" imgW="2527200" imgH="241200" progId="Equation.DSMT4">
                  <p:embed/>
                </p:oleObj>
              </mc:Choice>
              <mc:Fallback>
                <p:oleObj name="Equation" r:id="rId5" imgW="2527200" imgH="241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0198" y="4869160"/>
                        <a:ext cx="6989852" cy="6680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>
                <a:latin typeface="Times New Roman"/>
                <a:cs typeface="Times New Roman"/>
              </a:rPr>
              <a:t>Перемножив эти два равенства, получим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</p:nvPr>
        </p:nvGraphicFramePr>
        <p:xfrm>
          <a:off x="6019800" y="609601"/>
          <a:ext cx="2209800" cy="470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Equation" r:id="rId3" imgW="1193800" imgH="254000" progId="Equation.3">
                  <p:embed/>
                </p:oleObj>
              </mc:Choice>
              <mc:Fallback>
                <p:oleObj name="Equation" r:id="rId3" imgW="1193800" imgH="254000" progId="Equation.3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609601"/>
                        <a:ext cx="2209800" cy="4700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417638"/>
            <a:ext cx="8229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Колебания электрического и магнитного векторов в ЭМ волне происходят с одинаковой фазой, а амплитуды этих векторов связаны соотношением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593330"/>
              </p:ext>
            </p:extLst>
          </p:nvPr>
        </p:nvGraphicFramePr>
        <p:xfrm>
          <a:off x="2441575" y="3513138"/>
          <a:ext cx="365125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3" name="Equation" r:id="rId5" imgW="1587240" imgH="291960" progId="Equation.DSMT4">
                  <p:embed/>
                </p:oleObj>
              </mc:Choice>
              <mc:Fallback>
                <p:oleObj name="Equation" r:id="rId5" imgW="1587240" imgH="2919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575" y="3513138"/>
                        <a:ext cx="3651250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111496"/>
              </p:ext>
            </p:extLst>
          </p:nvPr>
        </p:nvGraphicFramePr>
        <p:xfrm>
          <a:off x="2463279" y="4609861"/>
          <a:ext cx="3648943" cy="1394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4" name="Equation" r:id="rId7" imgW="1562040" imgH="596880" progId="Equation.DSMT4">
                  <p:embed/>
                </p:oleObj>
              </mc:Choice>
              <mc:Fallback>
                <p:oleObj name="Equation" r:id="rId7" imgW="1562040" imgH="596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3279" y="4609861"/>
                        <a:ext cx="3648943" cy="1394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900" y="1454150"/>
            <a:ext cx="5918200" cy="39497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Энергия ЭМ волн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Плотность энергии (в вакууме):</a:t>
            </a:r>
            <a:endParaRPr lang="en-US" sz="28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080102"/>
              </p:ext>
            </p:extLst>
          </p:nvPr>
        </p:nvGraphicFramePr>
        <p:xfrm>
          <a:off x="673100" y="2738438"/>
          <a:ext cx="8140700" cy="259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Equation" r:id="rId3" imgW="4101840" imgH="1307880" progId="Equation.DSMT4">
                  <p:embed/>
                </p:oleObj>
              </mc:Choice>
              <mc:Fallback>
                <p:oleObj name="Equation" r:id="rId3" imgW="4101840" imgH="1307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2738438"/>
                        <a:ext cx="8140700" cy="2595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Плотность потока энергии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Умножим плотность энергии на скорость света и получим модуль плотности потока энергии:</a:t>
            </a:r>
            <a:endParaRPr lang="en-US" sz="2800" dirty="0">
              <a:latin typeface="Times New Roman"/>
              <a:cs typeface="Times New Roman"/>
            </a:endParaRPr>
          </a:p>
          <a:p>
            <a:r>
              <a:rPr lang="ru-RU" sz="2800" dirty="0">
                <a:latin typeface="Times New Roman"/>
                <a:cs typeface="Times New Roman"/>
              </a:rPr>
              <a:t>Векторы </a:t>
            </a:r>
            <a:r>
              <a:rPr lang="en-US" sz="2800" b="1" i="1" dirty="0">
                <a:latin typeface="Times New Roman"/>
                <a:cs typeface="Times New Roman"/>
              </a:rPr>
              <a:t>E</a:t>
            </a:r>
            <a:r>
              <a:rPr lang="en-US" sz="2800" dirty="0">
                <a:latin typeface="Times New Roman"/>
                <a:cs typeface="Times New Roman"/>
              </a:rPr>
              <a:t>  </a:t>
            </a:r>
            <a:r>
              <a:rPr lang="ru-RU" sz="2800" dirty="0">
                <a:latin typeface="Times New Roman"/>
                <a:cs typeface="Times New Roman"/>
              </a:rPr>
              <a:t>и </a:t>
            </a:r>
            <a:r>
              <a:rPr lang="en-US" sz="2800" b="1" i="1" dirty="0">
                <a:latin typeface="Times New Roman"/>
                <a:cs typeface="Times New Roman"/>
              </a:rPr>
              <a:t>H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образуют правовинтовую систему с направлением распространения волны, поэтому</a:t>
            </a:r>
            <a:endParaRPr lang="en-US" sz="28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800" b="1" i="1" dirty="0">
                <a:latin typeface="Times New Roman"/>
                <a:cs typeface="Times New Roman"/>
              </a:rPr>
              <a:t>S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называется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вектором Пойнтинга</a:t>
            </a:r>
            <a:r>
              <a:rPr lang="ru-RU" sz="2800" dirty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993822" y="2133600"/>
          <a:ext cx="119495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Equation" r:id="rId3" imgW="571500" imgH="139700" progId="Equation.3">
                  <p:embed/>
                </p:oleObj>
              </mc:Choice>
              <mc:Fallback>
                <p:oleObj name="Equation" r:id="rId3" imgW="571500" imgH="139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3822" y="2133600"/>
                        <a:ext cx="1194955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052601"/>
              </p:ext>
            </p:extLst>
          </p:nvPr>
        </p:nvGraphicFramePr>
        <p:xfrm>
          <a:off x="2297113" y="3730625"/>
          <a:ext cx="2395537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3" name="Equation" r:id="rId5" imgW="761760" imgH="317160" progId="Equation.DSMT4">
                  <p:embed/>
                </p:oleObj>
              </mc:Choice>
              <mc:Fallback>
                <p:oleObj name="Equation" r:id="rId5" imgW="761760" imgH="3171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7113" y="3730625"/>
                        <a:ext cx="2395537" cy="9985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399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Импульс ЭМ поля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Электрическое поле волны возбуждает в проводнике электрический ток плотности </a:t>
            </a:r>
            <a:r>
              <a:rPr lang="en-US" sz="2400" b="1" i="1" dirty="0">
                <a:latin typeface="Times New Roman"/>
                <a:cs typeface="Times New Roman"/>
              </a:rPr>
              <a:t>J</a:t>
            </a:r>
            <a:r>
              <a:rPr lang="en-US" sz="2400" dirty="0">
                <a:latin typeface="Times New Roman"/>
                <a:cs typeface="Times New Roman"/>
              </a:rPr>
              <a:t> = σ</a:t>
            </a:r>
            <a:r>
              <a:rPr lang="en-US" sz="2400" b="1" i="1" dirty="0">
                <a:latin typeface="Times New Roman"/>
                <a:cs typeface="Times New Roman"/>
              </a:rPr>
              <a:t>E</a:t>
            </a:r>
            <a:r>
              <a:rPr lang="en-US" sz="2400" dirty="0">
                <a:latin typeface="Times New Roman"/>
                <a:cs typeface="Times New Roman"/>
              </a:rPr>
              <a:t>.</a:t>
            </a:r>
            <a:r>
              <a:rPr lang="ru-RU" sz="2400" dirty="0">
                <a:latin typeface="Times New Roman"/>
                <a:cs typeface="Times New Roman"/>
              </a:rPr>
              <a:t> Магнитное поле волныдействует на этот ток с силой (на единицу объема):</a:t>
            </a: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Поверхностному слою толщины </a:t>
            </a:r>
            <a:r>
              <a:rPr lang="en-US" sz="2400" dirty="0">
                <a:latin typeface="Times New Roman"/>
                <a:cs typeface="Times New Roman"/>
              </a:rPr>
              <a:t>dl </a:t>
            </a:r>
            <a:r>
              <a:rPr lang="ru-RU" sz="2400" dirty="0">
                <a:latin typeface="Times New Roman"/>
                <a:cs typeface="Times New Roman"/>
              </a:rPr>
              <a:t>на 1кв. м поверхности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в единицу времени сообщается импульс</a:t>
            </a:r>
          </a:p>
          <a:p>
            <a:r>
              <a:rPr lang="en-US" sz="2400" dirty="0">
                <a:latin typeface="Times New Roman"/>
                <a:cs typeface="Times New Roman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276610"/>
              </p:ext>
            </p:extLst>
          </p:nvPr>
        </p:nvGraphicFramePr>
        <p:xfrm>
          <a:off x="2290763" y="3000375"/>
          <a:ext cx="3135312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6" name="Equation" r:id="rId3" imgW="1625400" imgH="317160" progId="Equation.DSMT4">
                  <p:embed/>
                </p:oleObj>
              </mc:Choice>
              <mc:Fallback>
                <p:oleObj name="Equation" r:id="rId3" imgW="1625400" imgH="3171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0763" y="3000375"/>
                        <a:ext cx="3135312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1776705"/>
              </p:ext>
            </p:extLst>
          </p:nvPr>
        </p:nvGraphicFramePr>
        <p:xfrm>
          <a:off x="1931778" y="4840288"/>
          <a:ext cx="4135647" cy="11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7" name="Equation" r:id="rId5" imgW="1600200" imgH="457200" progId="Equation.DSMT4">
                  <p:embed/>
                </p:oleObj>
              </mc:Choice>
              <mc:Fallback>
                <p:oleObj name="Equation" r:id="rId5" imgW="1600200" imgH="457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1778" y="4840288"/>
                        <a:ext cx="4135647" cy="11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2909" y="4178300"/>
            <a:ext cx="2003891" cy="21463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 том же слое в ед. времени поглощается энергия 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Закон Джоуля-Ленца в дифференциальном виде: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Возьмем отношение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Следовательно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5018" y="2133600"/>
          <a:ext cx="177338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8" name="Equation" r:id="rId3" imgW="812800" imgH="419100" progId="Equation.3">
                  <p:embed/>
                </p:oleObj>
              </mc:Choice>
              <mc:Fallback>
                <p:oleObj name="Equation" r:id="rId3" imgW="812800" imgH="419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5018" y="2133600"/>
                        <a:ext cx="1773382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534533"/>
              </p:ext>
            </p:extLst>
          </p:nvPr>
        </p:nvGraphicFramePr>
        <p:xfrm>
          <a:off x="2701925" y="3933056"/>
          <a:ext cx="3833960" cy="943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9" name="Equation" r:id="rId5" imgW="1701800" imgH="419100" progId="Equation.3">
                  <p:embed/>
                </p:oleObj>
              </mc:Choice>
              <mc:Fallback>
                <p:oleObj name="Equation" r:id="rId5" imgW="1701800" imgH="4191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925" y="3933056"/>
                        <a:ext cx="3833960" cy="94374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240213" y="5257800"/>
          <a:ext cx="128905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Equation" r:id="rId7" imgW="622300" imgH="419100" progId="Equation.3">
                  <p:embed/>
                </p:oleObj>
              </mc:Choice>
              <mc:Fallback>
                <p:oleObj name="Equation" r:id="rId7" imgW="622300" imgH="4191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0213" y="5257800"/>
                        <a:ext cx="1289050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Импульс, переносимый единицей объёма ЭМ поля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равен</a:t>
            </a:r>
            <a:endParaRPr lang="en-US" sz="28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800" dirty="0">
                <a:latin typeface="Times New Roman"/>
                <a:cs typeface="Times New Roman"/>
              </a:rPr>
              <a:t>Давление равно</a:t>
            </a:r>
            <a:endParaRPr lang="en-US" sz="28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934915"/>
              </p:ext>
            </p:extLst>
          </p:nvPr>
        </p:nvGraphicFramePr>
        <p:xfrm>
          <a:off x="3238500" y="1388371"/>
          <a:ext cx="2629644" cy="1088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Equation" r:id="rId3" imgW="1104840" imgH="457200" progId="Equation.DSMT4">
                  <p:embed/>
                </p:oleObj>
              </mc:Choice>
              <mc:Fallback>
                <p:oleObj name="Equation" r:id="rId3" imgW="110484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1388371"/>
                        <a:ext cx="2629644" cy="10881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017142"/>
              </p:ext>
            </p:extLst>
          </p:nvPr>
        </p:nvGraphicFramePr>
        <p:xfrm>
          <a:off x="3059832" y="3789040"/>
          <a:ext cx="3030537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Equation" r:id="rId5" imgW="1117440" imgH="279360" progId="Equation.DSMT4">
                  <p:embed/>
                </p:oleObj>
              </mc:Choice>
              <mc:Fallback>
                <p:oleObj name="Equation" r:id="rId5" imgW="1117440" imgH="27936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789040"/>
                        <a:ext cx="3030537" cy="7572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Излучение диполя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Простейшая система, излучающая ЭМ волны, это диполь.</a:t>
            </a:r>
          </a:p>
          <a:p>
            <a:endParaRPr lang="ru-RU" sz="2800" dirty="0">
              <a:latin typeface="Times New Roman"/>
              <a:cs typeface="Times New Roman"/>
            </a:endParaRPr>
          </a:p>
          <a:p>
            <a:endParaRPr lang="ru-RU" sz="2800" dirty="0">
              <a:latin typeface="Times New Roman"/>
              <a:cs typeface="Times New Roman"/>
            </a:endParaRPr>
          </a:p>
          <a:p>
            <a:endParaRPr lang="ru-RU" sz="2800" dirty="0">
              <a:latin typeface="Times New Roman"/>
              <a:cs typeface="Times New Roman"/>
            </a:endParaRPr>
          </a:p>
          <a:p>
            <a:r>
              <a:rPr lang="ru-RU" sz="2800" dirty="0">
                <a:latin typeface="Times New Roman"/>
                <a:cs typeface="Times New Roman"/>
              </a:rPr>
              <a:t>Элементарный диполь: </a:t>
            </a:r>
            <a:r>
              <a:rPr lang="en-US" sz="2800" i="1" dirty="0" err="1">
                <a:latin typeface="Times New Roman"/>
                <a:cs typeface="Times New Roman"/>
              </a:rPr>
              <a:t>l</a:t>
            </a:r>
            <a:r>
              <a:rPr lang="en-US" sz="2800" dirty="0">
                <a:latin typeface="Times New Roman"/>
                <a:cs typeface="Times New Roman"/>
              </a:rPr>
              <a:t> &lt;&lt; </a:t>
            </a:r>
            <a:r>
              <a:rPr lang="en-US" sz="2800" dirty="0" err="1">
                <a:latin typeface="Times New Roman"/>
                <a:cs typeface="Times New Roman"/>
              </a:rPr>
              <a:t>λ</a:t>
            </a:r>
            <a:r>
              <a:rPr lang="en-US" sz="2800" dirty="0">
                <a:latin typeface="Times New Roman"/>
                <a:cs typeface="Times New Roman"/>
              </a:rPr>
              <a:t>.</a:t>
            </a:r>
            <a:endParaRPr lang="en-US" sz="2800" i="1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2574925"/>
          <a:ext cx="5562600" cy="508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Equation" r:id="rId3" imgW="2362200" imgH="215900" progId="Equation.3">
                  <p:embed/>
                </p:oleObj>
              </mc:Choice>
              <mc:Fallback>
                <p:oleObj name="Equation" r:id="rId3" imgW="2362200" imgH="2159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574925"/>
                        <a:ext cx="5562600" cy="5084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3083335"/>
            <a:ext cx="1244600" cy="26924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Излучение в волновой зоне диполя (</a:t>
            </a:r>
            <a:r>
              <a:rPr lang="en-US" sz="2800" i="1" dirty="0" err="1">
                <a:latin typeface="Times New Roman"/>
                <a:cs typeface="Times New Roman"/>
              </a:rPr>
              <a:t>r</a:t>
            </a:r>
            <a:r>
              <a:rPr lang="en-US" sz="2800" dirty="0">
                <a:latin typeface="Times New Roman"/>
                <a:cs typeface="Times New Roman"/>
              </a:rPr>
              <a:t> &gt;&gt; </a:t>
            </a:r>
            <a:r>
              <a:rPr lang="en-US" sz="2800" i="1" dirty="0" err="1">
                <a:latin typeface="Times New Roman"/>
                <a:cs typeface="Times New Roman"/>
              </a:rPr>
              <a:t>λ</a:t>
            </a:r>
            <a:r>
              <a:rPr lang="en-US" sz="2800" dirty="0">
                <a:latin typeface="Times New Roman"/>
                <a:cs typeface="Times New Roman"/>
              </a:rPr>
              <a:t>)</a:t>
            </a:r>
            <a:r>
              <a:rPr lang="ru-RU" sz="2800" dirty="0">
                <a:latin typeface="Times New Roman"/>
                <a:cs typeface="Times New Roman"/>
              </a:rPr>
              <a:t>   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Зависят от расстояния и угла </a:t>
            </a:r>
            <a:r>
              <a:rPr lang="ru-RU" sz="2800" dirty="0">
                <a:latin typeface="Lucida Grande"/>
                <a:ea typeface="Lucida Grande"/>
                <a:cs typeface="Lucida Grande"/>
              </a:rPr>
              <a:t>ϑ</a:t>
            </a:r>
            <a:r>
              <a:rPr lang="ru-RU" sz="2800" dirty="0">
                <a:latin typeface="Times New Roman"/>
                <a:cs typeface="Times New Roman"/>
              </a:rPr>
              <a:t> между радиус-вектором и осью диполя</a:t>
            </a:r>
            <a:endParaRPr lang="en-US" sz="2800" dirty="0">
              <a:latin typeface="Times New Roman"/>
              <a:cs typeface="Times New Roman"/>
            </a:endParaRPr>
          </a:p>
          <a:p>
            <a:endParaRPr lang="en-US" sz="2800" dirty="0">
              <a:latin typeface="Times New Roman"/>
              <a:cs typeface="Times New Roman"/>
            </a:endParaRPr>
          </a:p>
          <a:p>
            <a:endParaRPr lang="en-US" sz="2800" dirty="0">
              <a:latin typeface="Times New Roman"/>
              <a:cs typeface="Times New Roman"/>
            </a:endParaRPr>
          </a:p>
          <a:p>
            <a:r>
              <a:rPr lang="ru-RU" sz="2800" dirty="0">
                <a:latin typeface="Times New Roman"/>
                <a:cs typeface="Times New Roman"/>
              </a:rPr>
              <a:t>Среднее значение потока энергии, соответственно:</a:t>
            </a:r>
            <a:endParaRPr lang="en-US" sz="28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362869"/>
              </p:ext>
            </p:extLst>
          </p:nvPr>
        </p:nvGraphicFramePr>
        <p:xfrm>
          <a:off x="2986088" y="2578100"/>
          <a:ext cx="3066822" cy="994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Equation" r:id="rId3" imgW="1371600" imgH="444240" progId="Equation.DSMT4">
                  <p:embed/>
                </p:oleObj>
              </mc:Choice>
              <mc:Fallback>
                <p:oleObj name="Equation" r:id="rId3" imgW="1371600" imgH="4442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6088" y="2578100"/>
                        <a:ext cx="3066822" cy="9949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506157"/>
              </p:ext>
            </p:extLst>
          </p:nvPr>
        </p:nvGraphicFramePr>
        <p:xfrm>
          <a:off x="3168650" y="4679950"/>
          <a:ext cx="2769224" cy="119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Equation" r:id="rId5" imgW="1117440" imgH="482400" progId="Equation.DSMT4">
                  <p:embed/>
                </p:oleObj>
              </mc:Choice>
              <mc:Fallback>
                <p:oleObj name="Equation" r:id="rId5" imgW="1117440" imgH="4824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50" y="4679950"/>
                        <a:ext cx="2769224" cy="119732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2114550"/>
            <a:ext cx="80645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/>
                <a:cs typeface="Times New Roman"/>
              </a:rPr>
              <a:t>Мощность излучения диполя</a:t>
            </a:r>
            <a:endParaRPr lang="en-US" sz="32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/>
                <a:cs typeface="Times New Roman"/>
              </a:rPr>
              <a:t>Мощность излучения пропорциональна квадрату второй производной дипольного момента по времени: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673987"/>
              </p:ext>
            </p:extLst>
          </p:nvPr>
        </p:nvGraphicFramePr>
        <p:xfrm>
          <a:off x="2867025" y="2460625"/>
          <a:ext cx="2868613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Equation" r:id="rId3" imgW="1447560" imgH="1257120" progId="Equation.DSMT4">
                  <p:embed/>
                </p:oleObj>
              </mc:Choice>
              <mc:Fallback>
                <p:oleObj name="Equation" r:id="rId3" imgW="1447560" imgH="12571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7025" y="2460625"/>
                        <a:ext cx="2868613" cy="2492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489738"/>
              </p:ext>
            </p:extLst>
          </p:nvPr>
        </p:nvGraphicFramePr>
        <p:xfrm>
          <a:off x="2817149" y="4850751"/>
          <a:ext cx="2895600" cy="1265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Equation" r:id="rId5" imgW="1308100" imgH="571500" progId="Equation.3">
                  <p:embed/>
                </p:oleObj>
              </mc:Choice>
              <mc:Fallback>
                <p:oleObj name="Equation" r:id="rId5" imgW="1308100" imgH="5715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7149" y="4850751"/>
                        <a:ext cx="2895600" cy="12650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00" y="1816100"/>
            <a:ext cx="6019800" cy="3225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Волновые поверхности могут быть любой формы. В простейших случаях они имеют форму плоскости или сферы.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Соответственно волна в этих случаях называется плоской или сферической.</a:t>
            </a:r>
          </a:p>
          <a:p>
            <a:r>
              <a:rPr lang="ru-RU" sz="2400" dirty="0">
                <a:latin typeface="Times New Roman"/>
                <a:cs typeface="Times New Roman"/>
              </a:rPr>
              <a:t>Расстояние λ, на которое распространяется волна за время, равное периоду колебаний частиц среды, называется длиной волны. Очевидно, что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083015"/>
              </p:ext>
            </p:extLst>
          </p:nvPr>
        </p:nvGraphicFramePr>
        <p:xfrm>
          <a:off x="2385218" y="3746500"/>
          <a:ext cx="437356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" name="Equation" r:id="rId3" imgW="1206500" imgH="203200" progId="Equation.3">
                  <p:embed/>
                </p:oleObj>
              </mc:Choice>
              <mc:Fallback>
                <p:oleObj name="Equation" r:id="rId3" imgW="1206500" imgH="203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5218" y="3746500"/>
                        <a:ext cx="4373563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1200" y="4851400"/>
            <a:ext cx="54356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00" y="2254250"/>
            <a:ext cx="2387600" cy="2349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Уравнения плоской и сферической волн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Надо определить функцию </a:t>
            </a:r>
            <a:r>
              <a:rPr lang="ru-RU" sz="2400" i="1" dirty="0">
                <a:latin typeface="Times New Roman"/>
                <a:cs typeface="Times New Roman"/>
              </a:rPr>
              <a:t>ξ</a:t>
            </a:r>
            <a:r>
              <a:rPr lang="ru-RU" sz="2400" dirty="0">
                <a:latin typeface="Times New Roman"/>
                <a:cs typeface="Times New Roman"/>
              </a:rPr>
              <a:t> = </a:t>
            </a:r>
            <a:r>
              <a:rPr lang="ru-RU" sz="2400" i="1" dirty="0">
                <a:latin typeface="Times New Roman"/>
                <a:cs typeface="Times New Roman"/>
              </a:rPr>
              <a:t>ξ</a:t>
            </a:r>
            <a:r>
              <a:rPr lang="ru-RU" sz="2400" dirty="0">
                <a:latin typeface="Times New Roman"/>
                <a:cs typeface="Times New Roman"/>
              </a:rPr>
              <a:t>(</a:t>
            </a:r>
            <a:r>
              <a:rPr lang="en-US" sz="2400" i="1" dirty="0" err="1">
                <a:latin typeface="Times New Roman"/>
                <a:cs typeface="Times New Roman"/>
              </a:rPr>
              <a:t>x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i="1" dirty="0" err="1">
                <a:latin typeface="Times New Roman"/>
                <a:cs typeface="Times New Roman"/>
              </a:rPr>
              <a:t>y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i="1" dirty="0" err="1">
                <a:latin typeface="Times New Roman"/>
                <a:cs typeface="Times New Roman"/>
              </a:rPr>
              <a:t>z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i="1" dirty="0" err="1">
                <a:latin typeface="Times New Roman"/>
                <a:cs typeface="Times New Roman"/>
              </a:rPr>
              <a:t>t</a:t>
            </a:r>
            <a:r>
              <a:rPr lang="en-US" sz="2400" dirty="0">
                <a:latin typeface="Times New Roman"/>
                <a:cs typeface="Times New Roman"/>
              </a:rPr>
              <a:t>).</a:t>
            </a: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Уравнение плоской волны:</a:t>
            </a:r>
          </a:p>
          <a:p>
            <a:endParaRPr lang="ru-RU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Зафиксируем какое-либо значение фазы:</a:t>
            </a: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и продифференцируем, чтобы получить фазовую скорость: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</a:p>
          <a:p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62000" y="2133600"/>
          <a:ext cx="7137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4" name="Equation" r:id="rId3" imgW="3568700" imgH="266700" progId="Equation.3">
                  <p:embed/>
                </p:oleObj>
              </mc:Choice>
              <mc:Fallback>
                <p:oleObj name="Equation" r:id="rId3" imgW="3568700" imgH="266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133600"/>
                        <a:ext cx="7137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876800" y="2940050"/>
          <a:ext cx="400594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5" name="Equation" r:id="rId5" imgW="1752600" imgH="266700" progId="Equation.3">
                  <p:embed/>
                </p:oleObj>
              </mc:Choice>
              <mc:Fallback>
                <p:oleObj name="Equation" r:id="rId5" imgW="1752600" imgH="266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940050"/>
                        <a:ext cx="400594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311066" y="4343400"/>
          <a:ext cx="3041984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6" name="Equation" r:id="rId7" imgW="1562100" imgH="241300" progId="Equation.3">
                  <p:embed/>
                </p:oleObj>
              </mc:Choice>
              <mc:Fallback>
                <p:oleObj name="Equation" r:id="rId7" imgW="1562100" imgH="2413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1066" y="4343400"/>
                        <a:ext cx="3041984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819399" y="5410199"/>
          <a:ext cx="3157299" cy="813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7" name="Equation" r:id="rId9" imgW="1625600" imgH="419100" progId="Equation.3">
                  <p:embed/>
                </p:oleObj>
              </mc:Choice>
              <mc:Fallback>
                <p:oleObj name="Equation" r:id="rId9" imgW="1625600" imgH="419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399" y="5410199"/>
                        <a:ext cx="3157299" cy="8139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Волновое число 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Определим волновое число как </a:t>
            </a:r>
            <a:r>
              <a:rPr lang="en-US" sz="2400" i="1" dirty="0" err="1">
                <a:latin typeface="Times New Roman"/>
                <a:cs typeface="Times New Roman"/>
              </a:rPr>
              <a:t>k</a:t>
            </a:r>
            <a:r>
              <a:rPr lang="en-US" sz="2400" dirty="0">
                <a:latin typeface="Times New Roman"/>
                <a:cs typeface="Times New Roman"/>
              </a:rPr>
              <a:t> = 2π/</a:t>
            </a:r>
            <a:r>
              <a:rPr lang="en-US" sz="2400" i="1" dirty="0">
                <a:latin typeface="Times New Roman"/>
                <a:cs typeface="Times New Roman"/>
              </a:rPr>
              <a:t>λ</a:t>
            </a:r>
            <a:r>
              <a:rPr lang="en-US" sz="2400" dirty="0">
                <a:latin typeface="Times New Roman"/>
                <a:cs typeface="Times New Roman"/>
              </a:rPr>
              <a:t>.</a:t>
            </a:r>
          </a:p>
          <a:p>
            <a:r>
              <a:rPr lang="ru-RU" sz="2400" dirty="0">
                <a:latin typeface="Times New Roman"/>
                <a:cs typeface="Times New Roman"/>
              </a:rPr>
              <a:t>Легко показать, что </a:t>
            </a:r>
            <a:r>
              <a:rPr lang="en-US" sz="2400" i="1" dirty="0" err="1">
                <a:latin typeface="Times New Roman"/>
                <a:cs typeface="Times New Roman"/>
              </a:rPr>
              <a:t>k</a:t>
            </a:r>
            <a:r>
              <a:rPr lang="en-US" sz="2400" dirty="0">
                <a:latin typeface="Times New Roman"/>
                <a:cs typeface="Times New Roman"/>
              </a:rPr>
              <a:t> = </a:t>
            </a:r>
            <a:r>
              <a:rPr lang="en-US" sz="2400" i="1" dirty="0" err="1">
                <a:latin typeface="Times New Roman"/>
                <a:cs typeface="Times New Roman"/>
              </a:rPr>
              <a:t>ω</a:t>
            </a:r>
            <a:r>
              <a:rPr lang="en-US" sz="2400" dirty="0" err="1">
                <a:latin typeface="Times New Roman"/>
                <a:cs typeface="Times New Roman"/>
              </a:rPr>
              <a:t>/</a:t>
            </a:r>
            <a:r>
              <a:rPr lang="en-US" sz="2400" i="1" dirty="0" err="1">
                <a:latin typeface="Times New Roman"/>
                <a:cs typeface="Times New Roman"/>
              </a:rPr>
              <a:t>v</a:t>
            </a:r>
            <a:r>
              <a:rPr lang="en-US" sz="2400" dirty="0">
                <a:latin typeface="Times New Roman"/>
                <a:cs typeface="Times New Roman"/>
              </a:rPr>
              <a:t>. </a:t>
            </a:r>
            <a:r>
              <a:rPr lang="ru-RU" sz="2400" dirty="0">
                <a:latin typeface="Times New Roman"/>
                <a:cs typeface="Times New Roman"/>
              </a:rPr>
              <a:t>Теперь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Для затухающей волны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ru-RU" sz="2400" dirty="0">
                <a:latin typeface="Times New Roman"/>
                <a:cs typeface="Times New Roman"/>
              </a:rPr>
              <a:t>Для сферической волны </a:t>
            </a:r>
            <a:endParaRPr lang="en-US" sz="24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432426" y="2667000"/>
          <a:ext cx="3914274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0" name="Equation" r:id="rId3" imgW="1549400" imgH="241300" progId="Equation.3">
                  <p:embed/>
                </p:oleObj>
              </mc:Choice>
              <mc:Fallback>
                <p:oleObj name="Equation" r:id="rId3" imgW="1549400" imgH="241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2426" y="2667000"/>
                        <a:ext cx="3914274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724400" y="3409950"/>
          <a:ext cx="34671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1" name="Equation" r:id="rId5" imgW="1866900" imgH="266700" progId="Equation.3">
                  <p:embed/>
                </p:oleObj>
              </mc:Choice>
              <mc:Fallback>
                <p:oleObj name="Equation" r:id="rId5" imgW="1866900" imgH="266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409950"/>
                        <a:ext cx="346710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59300" y="4495800"/>
          <a:ext cx="3006436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2" name="Equation" r:id="rId7" imgW="1574800" imgH="419100" progId="Equation.3">
                  <p:embed/>
                </p:oleObj>
              </mc:Choice>
              <mc:Fallback>
                <p:oleObj name="Equation" r:id="rId7" imgW="1574800" imgH="4191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300" y="4495800"/>
                        <a:ext cx="3006436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Волновой вектор</a:t>
            </a:r>
            <a:endParaRPr lang="en-US" sz="32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Вектор </a:t>
            </a:r>
            <a:r>
              <a:rPr lang="en-US" sz="2400" b="1" i="1" dirty="0" err="1">
                <a:latin typeface="Times New Roman"/>
                <a:cs typeface="Times New Roman"/>
              </a:rPr>
              <a:t>k</a:t>
            </a:r>
            <a:r>
              <a:rPr lang="en-US" sz="2400" dirty="0">
                <a:latin typeface="Times New Roman"/>
                <a:cs typeface="Times New Roman"/>
              </a:rPr>
              <a:t> = </a:t>
            </a:r>
            <a:r>
              <a:rPr lang="en-US" sz="2400" i="1" dirty="0" err="1">
                <a:latin typeface="Times New Roman"/>
                <a:cs typeface="Times New Roman"/>
              </a:rPr>
              <a:t>k</a:t>
            </a:r>
            <a:r>
              <a:rPr lang="en-US" sz="2400" b="1" i="1" dirty="0" err="1">
                <a:latin typeface="Times New Roman"/>
                <a:cs typeface="Times New Roman"/>
              </a:rPr>
              <a:t>n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ru-RU" sz="2400" dirty="0">
                <a:latin typeface="Times New Roman"/>
                <a:cs typeface="Times New Roman"/>
              </a:rPr>
              <a:t>равный по модулю волновому числу и имеющий направление нормали к волновой поверхности, называется волновым вектором</a:t>
            </a:r>
            <a:r>
              <a:rPr lang="en-US" sz="2400" dirty="0">
                <a:latin typeface="Times New Roman"/>
                <a:cs typeface="Times New Roman"/>
              </a:rPr>
              <a:t>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90600" y="2971800"/>
          <a:ext cx="3881783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4" name="Equation" r:id="rId3" imgW="1879600" imgH="292100" progId="Equation.3">
                  <p:embed/>
                </p:oleObj>
              </mc:Choice>
              <mc:Fallback>
                <p:oleObj name="Equation" r:id="rId3" imgW="1879600" imgH="2921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971800"/>
                        <a:ext cx="3881783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90600" y="3761133"/>
          <a:ext cx="3397250" cy="620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5" name="Equation" r:id="rId5" imgW="1460500" imgH="266700" progId="Equation.3">
                  <p:embed/>
                </p:oleObj>
              </mc:Choice>
              <mc:Fallback>
                <p:oleObj name="Equation" r:id="rId5" imgW="1460500" imgH="266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761133"/>
                        <a:ext cx="3397250" cy="6203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4861091"/>
          <a:ext cx="3606800" cy="126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6" name="Equation" r:id="rId7" imgW="1701800" imgH="596900" progId="Equation.3">
                  <p:embed/>
                </p:oleObj>
              </mc:Choice>
              <mc:Fallback>
                <p:oleObj name="Equation" r:id="rId7" imgW="1701800" imgH="5969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861091"/>
                        <a:ext cx="3606800" cy="1265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5000" y="2328863"/>
            <a:ext cx="3276600" cy="3797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827</Words>
  <Application>Microsoft Office PowerPoint</Application>
  <PresentationFormat>Экран (4:3)</PresentationFormat>
  <Paragraphs>187</Paragraphs>
  <Slides>38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5" baseType="lpstr">
      <vt:lpstr>Arial</vt:lpstr>
      <vt:lpstr>Calibri</vt:lpstr>
      <vt:lpstr>Lucida Grande</vt:lpstr>
      <vt:lpstr>Times New Roman</vt:lpstr>
      <vt:lpstr>Office Theme</vt:lpstr>
      <vt:lpstr>Equation</vt:lpstr>
      <vt:lpstr>MathType 6.0 Equation</vt:lpstr>
      <vt:lpstr>Уравнение волны. Стоячие волны. Электромагнитные волны. </vt:lpstr>
      <vt:lpstr>Волнами называются возмущения, распространяющиеся в среде (или вакууме) и несущие с собой энергию</vt:lpstr>
      <vt:lpstr>Презентация PowerPoint</vt:lpstr>
      <vt:lpstr>Презентация PowerPoint</vt:lpstr>
      <vt:lpstr>Волновые поверхности могут быть любой формы. В простейших случаях они имеют форму плоскости или сферы.</vt:lpstr>
      <vt:lpstr>Презентация PowerPoint</vt:lpstr>
      <vt:lpstr>Уравнения плоской и сферической волн</vt:lpstr>
      <vt:lpstr>Волновое число </vt:lpstr>
      <vt:lpstr>Волновой вектор</vt:lpstr>
      <vt:lpstr>Волновое уравнение</vt:lpstr>
      <vt:lpstr>Оператор Лапласа</vt:lpstr>
      <vt:lpstr>Волны в упругой среде</vt:lpstr>
      <vt:lpstr>Стоячие волны</vt:lpstr>
      <vt:lpstr>Две плоские волны,</vt:lpstr>
      <vt:lpstr>Уравнение примет вид</vt:lpstr>
      <vt:lpstr>Презентация PowerPoint</vt:lpstr>
      <vt:lpstr>Минимумы колебаний – узлы</vt:lpstr>
      <vt:lpstr>Электромагнитные волны</vt:lpstr>
      <vt:lpstr>Полевые уравнения Максвелла можно записать в виде</vt:lpstr>
      <vt:lpstr>Учтем, что                                                                                  (4)</vt:lpstr>
      <vt:lpstr>Волновое уравнение для электромагнитных волн</vt:lpstr>
      <vt:lpstr>Здесь c – скорость света в вакууме.</vt:lpstr>
      <vt:lpstr>Плоская ЭМ волна</vt:lpstr>
      <vt:lpstr>Рассмотрим и другие уравнения Максвелла</vt:lpstr>
      <vt:lpstr>Отсюда следует, что векторы E и H перпендикулярны к направлению распространения волны, т.е. ЭМ волны поперечны.</vt:lpstr>
      <vt:lpstr>Презентация PowerPoint</vt:lpstr>
      <vt:lpstr>Для простоты примем, что Ez = Hy = 0.</vt:lpstr>
      <vt:lpstr>Подставим решения (2) в уравнения (1):</vt:lpstr>
      <vt:lpstr>Перемножив эти два равенства, получим</vt:lpstr>
      <vt:lpstr>Энергия ЭМ волн</vt:lpstr>
      <vt:lpstr>Плотность потока энергии</vt:lpstr>
      <vt:lpstr>Импульс ЭМ поля</vt:lpstr>
      <vt:lpstr>В том же слое в ед. времени поглощается энергия </vt:lpstr>
      <vt:lpstr>Импульс, переносимый единицей объёма ЭМ поля</vt:lpstr>
      <vt:lpstr>Излучение диполя</vt:lpstr>
      <vt:lpstr>Излучение в волновой зоне диполя (r &gt;&gt; λ)   </vt:lpstr>
      <vt:lpstr>Презентация PowerPoint</vt:lpstr>
      <vt:lpstr>Мощность излучения диполя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Уравнение волны. Стоячие волны. Электромагнитные волны. </dc:title>
  <dc:creator>вые ываравры</dc:creator>
  <cp:lastModifiedBy>Chernyshev Alfred</cp:lastModifiedBy>
  <cp:revision>118</cp:revision>
  <dcterms:created xsi:type="dcterms:W3CDTF">2009-11-02T10:26:54Z</dcterms:created>
  <dcterms:modified xsi:type="dcterms:W3CDTF">2016-10-11T14:52:16Z</dcterms:modified>
</cp:coreProperties>
</file>