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329" r:id="rId3"/>
    <p:sldId id="330" r:id="rId4"/>
    <p:sldId id="331" r:id="rId5"/>
    <p:sldId id="332" r:id="rId6"/>
    <p:sldId id="334" r:id="rId7"/>
    <p:sldId id="335" r:id="rId8"/>
    <p:sldId id="336" r:id="rId9"/>
    <p:sldId id="318" r:id="rId10"/>
    <p:sldId id="375" r:id="rId11"/>
    <p:sldId id="376" r:id="rId12"/>
    <p:sldId id="378" r:id="rId13"/>
    <p:sldId id="379" r:id="rId14"/>
    <p:sldId id="380" r:id="rId15"/>
    <p:sldId id="381" r:id="rId16"/>
    <p:sldId id="320" r:id="rId17"/>
    <p:sldId id="319" r:id="rId18"/>
    <p:sldId id="356" r:id="rId19"/>
    <p:sldId id="338" r:id="rId20"/>
    <p:sldId id="357" r:id="rId21"/>
    <p:sldId id="339" r:id="rId22"/>
    <p:sldId id="358" r:id="rId23"/>
    <p:sldId id="359" r:id="rId24"/>
    <p:sldId id="360" r:id="rId25"/>
    <p:sldId id="361" r:id="rId26"/>
    <p:sldId id="362" r:id="rId27"/>
    <p:sldId id="363" r:id="rId28"/>
    <p:sldId id="364" r:id="rId29"/>
    <p:sldId id="352" r:id="rId30"/>
    <p:sldId id="353" r:id="rId31"/>
    <p:sldId id="354" r:id="rId32"/>
    <p:sldId id="355" r:id="rId33"/>
    <p:sldId id="365" r:id="rId34"/>
    <p:sldId id="366" r:id="rId35"/>
    <p:sldId id="368" r:id="rId36"/>
    <p:sldId id="369" r:id="rId37"/>
    <p:sldId id="370" r:id="rId38"/>
    <p:sldId id="367" r:id="rId39"/>
    <p:sldId id="371" r:id="rId40"/>
    <p:sldId id="372" r:id="rId41"/>
    <p:sldId id="373" r:id="rId42"/>
    <p:sldId id="374" r:id="rId43"/>
    <p:sldId id="382" r:id="rId44"/>
    <p:sldId id="383" r:id="rId45"/>
    <p:sldId id="384" r:id="rId46"/>
    <p:sldId id="385" r:id="rId47"/>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0" d="100"/>
          <a:sy n="110" d="100"/>
        </p:scale>
        <p:origin x="-1632"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smtClean="0"/>
              <a:t>Образец подзаголовка</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72128687-3045-4CBB-9F6C-E4F5795992F0}"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5813CD35-79FD-4708-8D1F-045A5C376300}"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F115E0EA-92F1-4575-AF6E-13520B857A57}" type="slidenum">
              <a:rPr lang="ru-RU"/>
              <a:pPr>
                <a:defRPr/>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Заголовок и таблиц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p>
            <a:r>
              <a:rPr lang="ru-RU" smtClean="0"/>
              <a:t>Образец заголовка</a:t>
            </a:r>
            <a:endParaRPr lang="ru-RU"/>
          </a:p>
        </p:txBody>
      </p:sp>
      <p:sp>
        <p:nvSpPr>
          <p:cNvPr id="3" name="Таблица 2"/>
          <p:cNvSpPr>
            <a:spLocks noGrp="1"/>
          </p:cNvSpPr>
          <p:nvPr>
            <p:ph type="tbl" idx="1"/>
          </p:nvPr>
        </p:nvSpPr>
        <p:spPr>
          <a:xfrm>
            <a:off x="457200" y="1600200"/>
            <a:ext cx="8229600" cy="4525963"/>
          </a:xfrm>
        </p:spPr>
        <p:txBody>
          <a:bodyPr/>
          <a:lstStyle/>
          <a:p>
            <a:pPr lvl="0"/>
            <a:endParaRPr lang="ru-RU"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3F489565-1F9B-4F49-B862-15A4D32A6EB7}"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69AAEE6F-B872-4472-9FF9-759311EE4A65}"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20E13D22-149F-4CE8-AE00-F83BA40D8B06}"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4AB99BE1-10A6-4FF3-905F-2261362A496C}"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
          <p:cNvSpPr>
            <a:spLocks noGrp="1" noChangeArrowheads="1"/>
          </p:cNvSpPr>
          <p:nvPr>
            <p:ph type="dt" sz="half" idx="10"/>
          </p:nvPr>
        </p:nvSpPr>
        <p:spPr>
          <a:ln/>
        </p:spPr>
        <p:txBody>
          <a:bodyPr/>
          <a:lstStyle>
            <a:lvl1pPr>
              <a:defRPr/>
            </a:lvl1pPr>
          </a:lstStyle>
          <a:p>
            <a:pPr>
              <a:defRPr/>
            </a:pPr>
            <a:endParaRPr lang="ru-RU"/>
          </a:p>
        </p:txBody>
      </p:sp>
      <p:sp>
        <p:nvSpPr>
          <p:cNvPr id="8" name="Rectangle 5"/>
          <p:cNvSpPr>
            <a:spLocks noGrp="1" noChangeArrowheads="1"/>
          </p:cNvSpPr>
          <p:nvPr>
            <p:ph type="ftr" sz="quarter" idx="11"/>
          </p:nvPr>
        </p:nvSpPr>
        <p:spPr>
          <a:ln/>
        </p:spPr>
        <p:txBody>
          <a:bodyPr/>
          <a:lstStyle>
            <a:lvl1pPr>
              <a:defRPr/>
            </a:lvl1pPr>
          </a:lstStyle>
          <a:p>
            <a:pPr>
              <a:defRPr/>
            </a:pPr>
            <a:endParaRPr lang="ru-RU"/>
          </a:p>
        </p:txBody>
      </p:sp>
      <p:sp>
        <p:nvSpPr>
          <p:cNvPr id="9" name="Rectangle 6"/>
          <p:cNvSpPr>
            <a:spLocks noGrp="1" noChangeArrowheads="1"/>
          </p:cNvSpPr>
          <p:nvPr>
            <p:ph type="sldNum" sz="quarter" idx="12"/>
          </p:nvPr>
        </p:nvSpPr>
        <p:spPr>
          <a:ln/>
        </p:spPr>
        <p:txBody>
          <a:bodyPr/>
          <a:lstStyle>
            <a:lvl1pPr>
              <a:defRPr/>
            </a:lvl1pPr>
          </a:lstStyle>
          <a:p>
            <a:pPr>
              <a:defRPr/>
            </a:pPr>
            <a:fld id="{98C95496-D327-4B72-A164-E44C15EE841A}"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4"/>
          <p:cNvSpPr>
            <a:spLocks noGrp="1" noChangeArrowheads="1"/>
          </p:cNvSpPr>
          <p:nvPr>
            <p:ph type="dt" sz="half" idx="10"/>
          </p:nvPr>
        </p:nvSpPr>
        <p:spPr>
          <a:ln/>
        </p:spPr>
        <p:txBody>
          <a:bodyPr/>
          <a:lstStyle>
            <a:lvl1pPr>
              <a:defRPr/>
            </a:lvl1pPr>
          </a:lstStyle>
          <a:p>
            <a:pPr>
              <a:defRPr/>
            </a:pPr>
            <a:endParaRPr lang="ru-RU"/>
          </a:p>
        </p:txBody>
      </p:sp>
      <p:sp>
        <p:nvSpPr>
          <p:cNvPr id="4" name="Rectangle 5"/>
          <p:cNvSpPr>
            <a:spLocks noGrp="1" noChangeArrowheads="1"/>
          </p:cNvSpPr>
          <p:nvPr>
            <p:ph type="ftr" sz="quarter" idx="11"/>
          </p:nvPr>
        </p:nvSpPr>
        <p:spPr>
          <a:ln/>
        </p:spPr>
        <p:txBody>
          <a:bodyPr/>
          <a:lstStyle>
            <a:lvl1pPr>
              <a:defRPr/>
            </a:lvl1pPr>
          </a:lstStyle>
          <a:p>
            <a:pPr>
              <a:defRPr/>
            </a:pPr>
            <a:endParaRPr lang="ru-RU"/>
          </a:p>
        </p:txBody>
      </p:sp>
      <p:sp>
        <p:nvSpPr>
          <p:cNvPr id="5" name="Rectangle 6"/>
          <p:cNvSpPr>
            <a:spLocks noGrp="1" noChangeArrowheads="1"/>
          </p:cNvSpPr>
          <p:nvPr>
            <p:ph type="sldNum" sz="quarter" idx="12"/>
          </p:nvPr>
        </p:nvSpPr>
        <p:spPr>
          <a:ln/>
        </p:spPr>
        <p:txBody>
          <a:bodyPr/>
          <a:lstStyle>
            <a:lvl1pPr>
              <a:defRPr/>
            </a:lvl1pPr>
          </a:lstStyle>
          <a:p>
            <a:pPr>
              <a:defRPr/>
            </a:pPr>
            <a:fld id="{3F8FA341-4143-4718-9851-3B163832F156}"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ru-RU"/>
          </a:p>
        </p:txBody>
      </p:sp>
      <p:sp>
        <p:nvSpPr>
          <p:cNvPr id="3" name="Rectangle 5"/>
          <p:cNvSpPr>
            <a:spLocks noGrp="1" noChangeArrowheads="1"/>
          </p:cNvSpPr>
          <p:nvPr>
            <p:ph type="ftr" sz="quarter" idx="11"/>
          </p:nvPr>
        </p:nvSpPr>
        <p:spPr>
          <a:ln/>
        </p:spPr>
        <p:txBody>
          <a:bodyPr/>
          <a:lstStyle>
            <a:lvl1pPr>
              <a:defRPr/>
            </a:lvl1pPr>
          </a:lstStyle>
          <a:p>
            <a:pPr>
              <a:defRPr/>
            </a:pPr>
            <a:endParaRPr lang="ru-RU"/>
          </a:p>
        </p:txBody>
      </p:sp>
      <p:sp>
        <p:nvSpPr>
          <p:cNvPr id="4" name="Rectangle 6"/>
          <p:cNvSpPr>
            <a:spLocks noGrp="1" noChangeArrowheads="1"/>
          </p:cNvSpPr>
          <p:nvPr>
            <p:ph type="sldNum" sz="quarter" idx="12"/>
          </p:nvPr>
        </p:nvSpPr>
        <p:spPr>
          <a:ln/>
        </p:spPr>
        <p:txBody>
          <a:bodyPr/>
          <a:lstStyle>
            <a:lvl1pPr>
              <a:defRPr/>
            </a:lvl1pPr>
          </a:lstStyle>
          <a:p>
            <a:pPr>
              <a:defRPr/>
            </a:pPr>
            <a:fld id="{172B5EA1-3505-46FB-8287-E8DFB9AEFF59}"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F744D378-2826-47C6-8FE8-B5268285D02E}"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FEA9DF68-1474-4A4B-9D98-F33CC0389638}"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altLang="ru-RU" smtClean="0"/>
              <a:t>Образец заголовка</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altLang="ru-RU" smtClean="0"/>
              <a:t>Образец текста</a:t>
            </a:r>
          </a:p>
          <a:p>
            <a:pPr lvl="1"/>
            <a:r>
              <a:rPr lang="ru-RU" altLang="ru-RU" smtClean="0"/>
              <a:t>Второй уровень</a:t>
            </a:r>
          </a:p>
          <a:p>
            <a:pPr lvl="2"/>
            <a:r>
              <a:rPr lang="ru-RU" altLang="ru-RU" smtClean="0"/>
              <a:t>Третий уровень</a:t>
            </a:r>
          </a:p>
          <a:p>
            <a:pPr lvl="3"/>
            <a:r>
              <a:rPr lang="ru-RU" altLang="ru-RU" smtClean="0"/>
              <a:t>Четвертый уровень</a:t>
            </a:r>
          </a:p>
          <a:p>
            <a:pPr lvl="4"/>
            <a:r>
              <a:rPr lang="ru-RU" altLang="ru-RU" smtClean="0"/>
              <a:t>Пятый уровень</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ru-RU"/>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ru-RU"/>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F903382C-0F0B-49ED-82C7-ACDB5154D13A}"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hyperlink" Target="https://postgrespro.ru/docs/postgrespro/11/app-pgdump" TargetMode="Externa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hyperlink" Target="https://postgrespro.ru/docs/postgrespro/11/app-pgrestore" TargetMode="Externa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s://postgrespro.ru/docs/postgrespro/11/app-pgbasebackup" TargetMode="External"/><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hyperlink" Target="https://postgrespro.ru/docs/postgrespro/11/continuous-archiving#BACKUP-ARCHIVING-WAL" TargetMode="Externa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hyperlink" Target="https://postgrespro.ru/docs/postgrespro/11/recovery-config" TargetMode="Externa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hyperlink" Target="https://postgrespro.ru/docs/postgrespro/11/app-pgprobackup" TargetMode="Externa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hyperlink" Target="https://postgrespro.ru/docs/postgrespro/11/app-pgprobackup#PG-PROBACKUP-CREATING-BACKUP" TargetMode="Externa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hyperlink" Target="https://postgrespro.ru/docs/postgrespro/11/app-pgprobackup#PG-PROBACKUP-CREATING-BACKUP" TargetMode="Externa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hyperlink" Target="https://postgrespro.ru/docs/postgrespro/11/app-pgprobackup#PG-PROBACKUP-CREATING-BACKUP"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4213" y="549275"/>
            <a:ext cx="7772400" cy="1470025"/>
          </a:xfrm>
        </p:spPr>
        <p:txBody>
          <a:bodyPr/>
          <a:lstStyle/>
          <a:p>
            <a:pPr eaLnBrk="1" hangingPunct="1"/>
            <a:r>
              <a:rPr lang="ru-RU" altLang="ru-RU" smtClean="0"/>
              <a:t>Администрирование информационных систем</a:t>
            </a:r>
          </a:p>
        </p:txBody>
      </p:sp>
      <p:sp>
        <p:nvSpPr>
          <p:cNvPr id="2051" name="Rectangle 3"/>
          <p:cNvSpPr>
            <a:spLocks noGrp="1" noChangeArrowheads="1"/>
          </p:cNvSpPr>
          <p:nvPr>
            <p:ph type="subTitle" idx="1"/>
          </p:nvPr>
        </p:nvSpPr>
        <p:spPr>
          <a:xfrm>
            <a:off x="1403350" y="2205038"/>
            <a:ext cx="6985000" cy="3744912"/>
          </a:xfrm>
        </p:spPr>
        <p:txBody>
          <a:bodyPr/>
          <a:lstStyle/>
          <a:p>
            <a:pPr eaLnBrk="1" hangingPunct="1"/>
            <a:r>
              <a:rPr lang="ru-RU" altLang="ru-RU" dirty="0" smtClean="0"/>
              <a:t>Лекция </a:t>
            </a:r>
            <a:r>
              <a:rPr lang="en-US" altLang="ru-RU" smtClean="0"/>
              <a:t>4</a:t>
            </a:r>
            <a:endParaRPr lang="en-US" altLang="ru-RU" dirty="0" smtClean="0"/>
          </a:p>
          <a:p>
            <a:pPr eaLnBrk="1" hangingPunct="1"/>
            <a:endParaRPr lang="en-US" altLang="ru-RU" dirty="0" smtClean="0"/>
          </a:p>
          <a:p>
            <a:pPr algn="l" eaLnBrk="1" hangingPunct="1">
              <a:buFontTx/>
              <a:buChar char="•"/>
            </a:pPr>
            <a:r>
              <a:rPr lang="ru-RU" altLang="ru-RU" sz="2400" dirty="0" smtClean="0"/>
              <a:t>Резервное копирование и восстановление</a:t>
            </a:r>
            <a:endParaRPr lang="en-US" altLang="ru-RU" sz="2400" dirty="0" smtClean="0"/>
          </a:p>
          <a:p>
            <a:pPr algn="l" eaLnBrk="1" hangingPunct="1">
              <a:buFontTx/>
              <a:buChar char="•"/>
            </a:pPr>
            <a:endParaRPr lang="ru-RU" altLang="ru-RU" sz="2400" dirty="0" smtClean="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467544" y="260648"/>
            <a:ext cx="8229600" cy="1143000"/>
          </a:xfrm>
        </p:spPr>
        <p:txBody>
          <a:bodyPr/>
          <a:lstStyle/>
          <a:p>
            <a:pPr eaLnBrk="1" hangingPunct="1"/>
            <a:r>
              <a:rPr lang="en-US" altLang="ru-RU" sz="3200" b="1" smtClean="0"/>
              <a:t>COPY </a:t>
            </a:r>
            <a:r>
              <a:rPr lang="ru-RU" altLang="ru-RU" sz="3200" b="1" smtClean="0"/>
              <a:t>и </a:t>
            </a:r>
            <a:r>
              <a:rPr lang="en-US" altLang="ru-RU" sz="3200" b="1" smtClean="0"/>
              <a:t>psql \copy</a:t>
            </a:r>
            <a:endParaRPr lang="ru-RU" altLang="ru-RU" sz="3200" b="1" smtClean="0"/>
          </a:p>
        </p:txBody>
      </p:sp>
      <p:sp>
        <p:nvSpPr>
          <p:cNvPr id="41987" name="Rectangle 3"/>
          <p:cNvSpPr>
            <a:spLocks noChangeArrowheads="1"/>
          </p:cNvSpPr>
          <p:nvPr/>
        </p:nvSpPr>
        <p:spPr bwMode="auto">
          <a:xfrm>
            <a:off x="539750" y="1557338"/>
            <a:ext cx="8353425" cy="4823990"/>
          </a:xfrm>
          <a:prstGeom prst="rect">
            <a:avLst/>
          </a:prstGeom>
          <a:noFill/>
          <a:ln w="9525">
            <a:noFill/>
            <a:miter lim="800000"/>
            <a:headEnd/>
            <a:tailEnd/>
          </a:ln>
        </p:spPr>
        <p:txBody>
          <a:bodyPr/>
          <a:lstStyle/>
          <a:p>
            <a:pPr marL="342900" indent="-342900">
              <a:spcBef>
                <a:spcPct val="20000"/>
              </a:spcBef>
            </a:pPr>
            <a:endParaRPr lang="ru-RU" altLang="ru-RU" sz="3200"/>
          </a:p>
          <a:p>
            <a:pPr marL="342900" indent="-342900">
              <a:spcBef>
                <a:spcPct val="20000"/>
              </a:spcBef>
            </a:pPr>
            <a:endParaRPr lang="ru-RU" altLang="ru-RU" sz="3200"/>
          </a:p>
          <a:p>
            <a:pPr marL="342900" indent="-342900">
              <a:spcBef>
                <a:spcPct val="20000"/>
              </a:spcBef>
            </a:pPr>
            <a:endParaRPr lang="ru-RU" altLang="ru-RU" sz="3200"/>
          </a:p>
          <a:p>
            <a:pPr marL="342900" indent="-342900">
              <a:spcBef>
                <a:spcPct val="20000"/>
              </a:spcBef>
            </a:pPr>
            <a:endParaRPr lang="ru-RU" altLang="ru-RU" sz="320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0657" y="1499504"/>
            <a:ext cx="8322518" cy="48479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731159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467544" y="260648"/>
            <a:ext cx="8229600" cy="1143000"/>
          </a:xfrm>
        </p:spPr>
        <p:txBody>
          <a:bodyPr/>
          <a:lstStyle/>
          <a:p>
            <a:pPr eaLnBrk="1" hangingPunct="1"/>
            <a:r>
              <a:rPr lang="en-US" altLang="ru-RU" sz="3200" b="1" smtClean="0"/>
              <a:t>pg_dump</a:t>
            </a:r>
            <a:endParaRPr lang="ru-RU" altLang="ru-RU" sz="3200" b="1" smtClean="0"/>
          </a:p>
        </p:txBody>
      </p:sp>
      <p:sp>
        <p:nvSpPr>
          <p:cNvPr id="41987" name="Rectangle 3"/>
          <p:cNvSpPr>
            <a:spLocks noChangeArrowheads="1"/>
          </p:cNvSpPr>
          <p:nvPr/>
        </p:nvSpPr>
        <p:spPr bwMode="auto">
          <a:xfrm>
            <a:off x="539750" y="1557338"/>
            <a:ext cx="8353425" cy="4823990"/>
          </a:xfrm>
          <a:prstGeom prst="rect">
            <a:avLst/>
          </a:prstGeom>
          <a:noFill/>
          <a:ln w="9525">
            <a:noFill/>
            <a:miter lim="800000"/>
            <a:headEnd/>
            <a:tailEnd/>
          </a:ln>
        </p:spPr>
        <p:txBody>
          <a:bodyPr/>
          <a:lstStyle/>
          <a:p>
            <a:pPr marL="342900" indent="-342900">
              <a:spcBef>
                <a:spcPct val="20000"/>
              </a:spcBef>
            </a:pPr>
            <a:endParaRPr lang="ru-RU" altLang="ru-RU" sz="3200"/>
          </a:p>
          <a:p>
            <a:pPr marL="342900" indent="-342900">
              <a:spcBef>
                <a:spcPct val="20000"/>
              </a:spcBef>
            </a:pPr>
            <a:endParaRPr lang="ru-RU" altLang="ru-RU" sz="3200"/>
          </a:p>
          <a:p>
            <a:pPr marL="342900" indent="-342900">
              <a:spcBef>
                <a:spcPct val="20000"/>
              </a:spcBef>
            </a:pPr>
            <a:endParaRPr lang="ru-RU" altLang="ru-RU" sz="3200"/>
          </a:p>
          <a:p>
            <a:pPr marL="342900" indent="-342900">
              <a:spcBef>
                <a:spcPct val="20000"/>
              </a:spcBef>
            </a:pPr>
            <a:endParaRPr lang="ru-RU" altLang="ru-RU" sz="320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616" y="1524149"/>
            <a:ext cx="6838950" cy="4629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134373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467544" y="260648"/>
            <a:ext cx="8229600" cy="1143000"/>
          </a:xfrm>
        </p:spPr>
        <p:txBody>
          <a:bodyPr/>
          <a:lstStyle/>
          <a:p>
            <a:pPr eaLnBrk="1" hangingPunct="1"/>
            <a:r>
              <a:rPr lang="en-US" altLang="ru-RU" sz="3200" b="1" smtClean="0"/>
              <a:t>pg_dump</a:t>
            </a:r>
            <a:r>
              <a:rPr lang="ru-RU" altLang="ru-RU" sz="3200" b="1" smtClean="0"/>
              <a:t>, </a:t>
            </a:r>
            <a:r>
              <a:rPr lang="ru-RU" altLang="ru-RU" sz="3200" b="1" smtClean="0"/>
              <a:t>формат </a:t>
            </a:r>
            <a:r>
              <a:rPr lang="en-US" altLang="ru-RU" sz="3200" b="1" smtClean="0"/>
              <a:t>custom</a:t>
            </a:r>
            <a:endParaRPr lang="ru-RU" altLang="ru-RU" sz="3200" b="1" smtClean="0"/>
          </a:p>
        </p:txBody>
      </p:sp>
      <p:sp>
        <p:nvSpPr>
          <p:cNvPr id="41987" name="Rectangle 3"/>
          <p:cNvSpPr>
            <a:spLocks noChangeArrowheads="1"/>
          </p:cNvSpPr>
          <p:nvPr/>
        </p:nvSpPr>
        <p:spPr bwMode="auto">
          <a:xfrm>
            <a:off x="539750" y="1557338"/>
            <a:ext cx="8353425" cy="4823990"/>
          </a:xfrm>
          <a:prstGeom prst="rect">
            <a:avLst/>
          </a:prstGeom>
          <a:noFill/>
          <a:ln w="9525">
            <a:noFill/>
            <a:miter lim="800000"/>
            <a:headEnd/>
            <a:tailEnd/>
          </a:ln>
        </p:spPr>
        <p:txBody>
          <a:bodyPr/>
          <a:lstStyle/>
          <a:p>
            <a:pPr marL="342900" indent="-342900">
              <a:spcBef>
                <a:spcPct val="20000"/>
              </a:spcBef>
            </a:pPr>
            <a:endParaRPr lang="ru-RU" altLang="ru-RU" sz="3200"/>
          </a:p>
          <a:p>
            <a:pPr marL="342900" indent="-342900">
              <a:spcBef>
                <a:spcPct val="20000"/>
              </a:spcBef>
            </a:pPr>
            <a:endParaRPr lang="ru-RU" altLang="ru-RU" sz="3200"/>
          </a:p>
          <a:p>
            <a:pPr marL="342900" indent="-342900">
              <a:spcBef>
                <a:spcPct val="20000"/>
              </a:spcBef>
            </a:pPr>
            <a:endParaRPr lang="ru-RU" altLang="ru-RU" sz="3200"/>
          </a:p>
          <a:p>
            <a:pPr marL="342900" indent="-342900">
              <a:spcBef>
                <a:spcPct val="20000"/>
              </a:spcBef>
            </a:pPr>
            <a:endParaRPr lang="ru-RU" altLang="ru-RU" sz="3200"/>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1643899"/>
            <a:ext cx="8551143" cy="46508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077658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514234" y="116632"/>
            <a:ext cx="8229600" cy="648072"/>
          </a:xfrm>
        </p:spPr>
        <p:txBody>
          <a:bodyPr/>
          <a:lstStyle/>
          <a:p>
            <a:pPr eaLnBrk="1" hangingPunct="1"/>
            <a:r>
              <a:rPr lang="en-US" altLang="ru-RU" sz="3200" b="1" smtClean="0"/>
              <a:t>pg_dump</a:t>
            </a:r>
            <a:endParaRPr lang="ru-RU" altLang="ru-RU" sz="3200" b="1" smtClean="0"/>
          </a:p>
        </p:txBody>
      </p:sp>
      <p:sp>
        <p:nvSpPr>
          <p:cNvPr id="41987" name="Rectangle 3"/>
          <p:cNvSpPr>
            <a:spLocks noChangeArrowheads="1"/>
          </p:cNvSpPr>
          <p:nvPr/>
        </p:nvSpPr>
        <p:spPr bwMode="auto">
          <a:xfrm>
            <a:off x="539750" y="1557338"/>
            <a:ext cx="8353425" cy="4823990"/>
          </a:xfrm>
          <a:prstGeom prst="rect">
            <a:avLst/>
          </a:prstGeom>
          <a:noFill/>
          <a:ln w="9525">
            <a:noFill/>
            <a:miter lim="800000"/>
            <a:headEnd/>
            <a:tailEnd/>
          </a:ln>
        </p:spPr>
        <p:txBody>
          <a:bodyPr/>
          <a:lstStyle/>
          <a:p>
            <a:pPr marL="342900" indent="-342900">
              <a:spcBef>
                <a:spcPct val="20000"/>
              </a:spcBef>
            </a:pPr>
            <a:endParaRPr lang="ru-RU" altLang="ru-RU" sz="3200"/>
          </a:p>
          <a:p>
            <a:pPr marL="342900" indent="-342900">
              <a:spcBef>
                <a:spcPct val="20000"/>
              </a:spcBef>
            </a:pPr>
            <a:endParaRPr lang="ru-RU" altLang="ru-RU" sz="3200"/>
          </a:p>
          <a:p>
            <a:pPr marL="342900" indent="-342900">
              <a:spcBef>
                <a:spcPct val="20000"/>
              </a:spcBef>
            </a:pPr>
            <a:endParaRPr lang="ru-RU" altLang="ru-RU" sz="3200"/>
          </a:p>
          <a:p>
            <a:pPr marL="342900" indent="-342900">
              <a:spcBef>
                <a:spcPct val="20000"/>
              </a:spcBef>
            </a:pPr>
            <a:endParaRPr lang="ru-RU" altLang="ru-RU" sz="3200"/>
          </a:p>
        </p:txBody>
      </p:sp>
      <p:sp>
        <p:nvSpPr>
          <p:cNvPr id="5" name="Rectangle 3"/>
          <p:cNvSpPr>
            <a:spLocks noChangeArrowheads="1"/>
          </p:cNvSpPr>
          <p:nvPr/>
        </p:nvSpPr>
        <p:spPr bwMode="auto">
          <a:xfrm>
            <a:off x="395536" y="836712"/>
            <a:ext cx="8353425" cy="5112568"/>
          </a:xfrm>
          <a:prstGeom prst="rect">
            <a:avLst/>
          </a:prstGeom>
          <a:noFill/>
          <a:ln w="9525">
            <a:noFill/>
            <a:miter lim="800000"/>
            <a:headEnd/>
            <a:tailEnd/>
          </a:ln>
        </p:spPr>
        <p:txBody>
          <a:bodyPr/>
          <a:lstStyle/>
          <a:p>
            <a:pPr>
              <a:spcBef>
                <a:spcPct val="20000"/>
              </a:spcBef>
            </a:pPr>
            <a:r>
              <a:rPr lang="en-US" altLang="ru-RU" sz="2400" smtClean="0">
                <a:hlinkClick r:id="rId2"/>
              </a:rPr>
              <a:t>https</a:t>
            </a:r>
            <a:r>
              <a:rPr lang="en-US" altLang="ru-RU" sz="2400">
                <a:hlinkClick r:id="rId2"/>
              </a:rPr>
              <a:t>://</a:t>
            </a:r>
            <a:r>
              <a:rPr lang="en-US" altLang="ru-RU" sz="2400" smtClean="0">
                <a:hlinkClick r:id="rId2"/>
              </a:rPr>
              <a:t>postgrespro.ru/docs/postgrespro/11/app-pgdump</a:t>
            </a:r>
            <a:endParaRPr lang="en-US" altLang="ru-RU" sz="2400" smtClean="0"/>
          </a:p>
          <a:p>
            <a:endParaRPr lang="en-US" sz="1600" smtClean="0"/>
          </a:p>
          <a:p>
            <a:r>
              <a:rPr lang="en-US" sz="1600" b="1"/>
              <a:t>-F </a:t>
            </a:r>
            <a:r>
              <a:rPr lang="en-US" sz="1600" b="1" i="1"/>
              <a:t>format</a:t>
            </a:r>
            <a:r>
              <a:rPr lang="en-US" sz="1600" b="1"/>
              <a:t/>
            </a:r>
            <a:br>
              <a:rPr lang="en-US" sz="1600" b="1"/>
            </a:br>
            <a:r>
              <a:rPr lang="en-US" sz="1600" b="1"/>
              <a:t>--</a:t>
            </a:r>
            <a:r>
              <a:rPr lang="en-US" sz="1600" b="1" smtClean="0"/>
              <a:t>format=</a:t>
            </a:r>
            <a:r>
              <a:rPr lang="en-US" sz="1600" b="1" i="1" smtClean="0"/>
              <a:t>format</a:t>
            </a:r>
            <a:endParaRPr lang="ru-RU" sz="1600" b="1" i="1" smtClean="0"/>
          </a:p>
          <a:p>
            <a:endParaRPr lang="ru-RU" sz="1600" u="sng" smtClean="0"/>
          </a:p>
          <a:p>
            <a:r>
              <a:rPr lang="en-US" sz="1600" u="sng" smtClean="0"/>
              <a:t>p (</a:t>
            </a:r>
            <a:r>
              <a:rPr lang="ru-RU" sz="1600" u="sng" smtClean="0"/>
              <a:t>plain</a:t>
            </a:r>
            <a:r>
              <a:rPr lang="en-US" sz="1600" u="sng" smtClean="0"/>
              <a:t>)</a:t>
            </a:r>
            <a:r>
              <a:rPr lang="ru-RU" sz="1600" smtClean="0"/>
              <a:t> Сформировать </a:t>
            </a:r>
            <a:r>
              <a:rPr lang="ru-RU" sz="1600"/>
              <a:t>текстовый SQL-скрипт</a:t>
            </a:r>
            <a:r>
              <a:rPr lang="ru-RU" sz="1600"/>
              <a:t>. </a:t>
            </a:r>
            <a:endParaRPr lang="en-US" sz="1600" smtClean="0"/>
          </a:p>
          <a:p>
            <a:endParaRPr lang="ru-RU" sz="1600"/>
          </a:p>
          <a:p>
            <a:r>
              <a:rPr lang="en-US" sz="1600" u="sng" smtClean="0"/>
              <a:t>c</a:t>
            </a:r>
            <a:r>
              <a:rPr lang="ru-RU" sz="1600" u="sng" smtClean="0"/>
              <a:t> </a:t>
            </a:r>
            <a:r>
              <a:rPr lang="en-US" sz="1600" u="sng" smtClean="0"/>
              <a:t>(</a:t>
            </a:r>
            <a:r>
              <a:rPr lang="ru-RU" sz="1600" u="sng" smtClean="0"/>
              <a:t>custom</a:t>
            </a:r>
            <a:r>
              <a:rPr lang="en-US" sz="1600" u="sng" smtClean="0"/>
              <a:t>)</a:t>
            </a:r>
            <a:r>
              <a:rPr lang="en-US" sz="1600" smtClean="0"/>
              <a:t> </a:t>
            </a:r>
            <a:r>
              <a:rPr lang="ru-RU" sz="1600" smtClean="0"/>
              <a:t>Вывести </a:t>
            </a:r>
            <a:r>
              <a:rPr lang="ru-RU" sz="1600"/>
              <a:t>копию в архивном формате, пригодном для дальнейшего использования утилитой pg_restore. Наравне с directory является наиболее гибким форматом, позволяющим вручную выбирать и сортировать восстанавливаемые объекты. Вывод в этом формате по умолчанию </a:t>
            </a:r>
            <a:r>
              <a:rPr lang="ru-RU" sz="1600"/>
              <a:t>сжимается</a:t>
            </a:r>
            <a:r>
              <a:rPr lang="ru-RU" sz="1600" smtClean="0"/>
              <a:t>.</a:t>
            </a:r>
            <a:endParaRPr lang="en-US" sz="1600" smtClean="0"/>
          </a:p>
          <a:p>
            <a:endParaRPr lang="ru-RU" sz="1600"/>
          </a:p>
          <a:p>
            <a:r>
              <a:rPr lang="en-US" sz="1600" u="sng" smtClean="0"/>
              <a:t>d (</a:t>
            </a:r>
            <a:r>
              <a:rPr lang="ru-RU" sz="1600" u="sng" smtClean="0"/>
              <a:t>directory</a:t>
            </a:r>
            <a:r>
              <a:rPr lang="en-US" sz="1600" u="sng" smtClean="0"/>
              <a:t>)</a:t>
            </a:r>
            <a:r>
              <a:rPr lang="en-US" sz="1600" smtClean="0"/>
              <a:t> </a:t>
            </a:r>
            <a:r>
              <a:rPr lang="ru-RU" sz="1600" smtClean="0"/>
              <a:t>Выгрузить </a:t>
            </a:r>
            <a:r>
              <a:rPr lang="ru-RU" sz="1600"/>
              <a:t>в формате каталога. Этот формат пригоден для дальнейшего использования утилитой pg_restore. При этом будет создан каталог, в котором для каждой таблицы и большого объекта будут созданы отдельные файлы, а также файл оглавления в машинно-читаемом формате, понятном для</a:t>
            </a:r>
            <a:r>
              <a:rPr lang="ru-RU" sz="1600"/>
              <a:t> </a:t>
            </a:r>
            <a:r>
              <a:rPr lang="ru-RU" sz="1600" smtClean="0"/>
              <a:t>pg_restore</a:t>
            </a:r>
            <a:endParaRPr lang="en-US" sz="1600" smtClean="0"/>
          </a:p>
          <a:p>
            <a:endParaRPr lang="ru-RU" sz="1600"/>
          </a:p>
          <a:p>
            <a:r>
              <a:rPr lang="en-US" sz="1600" u="sng"/>
              <a:t>t</a:t>
            </a:r>
            <a:r>
              <a:rPr lang="en-US" sz="1600" u="sng" smtClean="0"/>
              <a:t> (</a:t>
            </a:r>
            <a:r>
              <a:rPr lang="ru-RU" sz="1600" u="sng" smtClean="0"/>
              <a:t>tar</a:t>
            </a:r>
            <a:r>
              <a:rPr lang="en-US" sz="1600" u="sng" smtClean="0"/>
              <a:t>)</a:t>
            </a:r>
            <a:r>
              <a:rPr lang="en-US" sz="1600" smtClean="0"/>
              <a:t>  </a:t>
            </a:r>
            <a:r>
              <a:rPr lang="ru-RU" sz="1600" smtClean="0"/>
              <a:t>Вывести </a:t>
            </a:r>
            <a:r>
              <a:rPr lang="ru-RU" sz="1600"/>
              <a:t>копию в формате tar, для дальнейшего использования утилитой pg_restore. Этот формат совместим с форматом вывода в каталог: если архив распаковать, получится корректная копия в формате каталога. Однако формат tar не поддерживает сжатие. Также, применяя формат tar, при восстановлении нельзя изменить относительный порядок элементов данных.</a:t>
            </a:r>
          </a:p>
          <a:p>
            <a:pPr>
              <a:spcBef>
                <a:spcPct val="20000"/>
              </a:spcBef>
            </a:pPr>
            <a:endParaRPr lang="ru-RU" altLang="ru-RU" sz="3200"/>
          </a:p>
        </p:txBody>
      </p:sp>
    </p:spTree>
    <p:extLst>
      <p:ext uri="{BB962C8B-B14F-4D97-AF65-F5344CB8AC3E}">
        <p14:creationId xmlns:p14="http://schemas.microsoft.com/office/powerpoint/2010/main" val="19336904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514234" y="116632"/>
            <a:ext cx="8229600" cy="648072"/>
          </a:xfrm>
        </p:spPr>
        <p:txBody>
          <a:bodyPr/>
          <a:lstStyle/>
          <a:p>
            <a:pPr eaLnBrk="1" hangingPunct="1"/>
            <a:r>
              <a:rPr lang="en-US" altLang="ru-RU" sz="3200" b="1" smtClean="0"/>
              <a:t>pg_dump</a:t>
            </a:r>
            <a:endParaRPr lang="ru-RU" altLang="ru-RU" sz="3200" b="1" smtClean="0"/>
          </a:p>
        </p:txBody>
      </p:sp>
      <p:sp>
        <p:nvSpPr>
          <p:cNvPr id="41987" name="Rectangle 3"/>
          <p:cNvSpPr>
            <a:spLocks noChangeArrowheads="1"/>
          </p:cNvSpPr>
          <p:nvPr/>
        </p:nvSpPr>
        <p:spPr bwMode="auto">
          <a:xfrm>
            <a:off x="539750" y="1557338"/>
            <a:ext cx="8353425" cy="4823990"/>
          </a:xfrm>
          <a:prstGeom prst="rect">
            <a:avLst/>
          </a:prstGeom>
          <a:noFill/>
          <a:ln w="9525">
            <a:noFill/>
            <a:miter lim="800000"/>
            <a:headEnd/>
            <a:tailEnd/>
          </a:ln>
        </p:spPr>
        <p:txBody>
          <a:bodyPr/>
          <a:lstStyle/>
          <a:p>
            <a:pPr marL="342900" indent="-342900">
              <a:spcBef>
                <a:spcPct val="20000"/>
              </a:spcBef>
            </a:pPr>
            <a:endParaRPr lang="ru-RU" altLang="ru-RU" sz="3200"/>
          </a:p>
          <a:p>
            <a:pPr marL="342900" indent="-342900">
              <a:spcBef>
                <a:spcPct val="20000"/>
              </a:spcBef>
            </a:pPr>
            <a:endParaRPr lang="ru-RU" altLang="ru-RU" sz="3200"/>
          </a:p>
          <a:p>
            <a:pPr marL="342900" indent="-342900">
              <a:spcBef>
                <a:spcPct val="20000"/>
              </a:spcBef>
            </a:pPr>
            <a:endParaRPr lang="ru-RU" altLang="ru-RU" sz="3200"/>
          </a:p>
          <a:p>
            <a:pPr marL="342900" indent="-342900">
              <a:spcBef>
                <a:spcPct val="20000"/>
              </a:spcBef>
            </a:pPr>
            <a:endParaRPr lang="ru-RU" altLang="ru-RU" sz="3200"/>
          </a:p>
        </p:txBody>
      </p:sp>
      <p:sp>
        <p:nvSpPr>
          <p:cNvPr id="5" name="Rectangle 3"/>
          <p:cNvSpPr>
            <a:spLocks noChangeArrowheads="1"/>
          </p:cNvSpPr>
          <p:nvPr/>
        </p:nvSpPr>
        <p:spPr bwMode="auto">
          <a:xfrm>
            <a:off x="395536" y="836712"/>
            <a:ext cx="8353425" cy="5112568"/>
          </a:xfrm>
          <a:prstGeom prst="rect">
            <a:avLst/>
          </a:prstGeom>
          <a:noFill/>
          <a:ln w="9525">
            <a:noFill/>
            <a:miter lim="800000"/>
            <a:headEnd/>
            <a:tailEnd/>
          </a:ln>
        </p:spPr>
        <p:txBody>
          <a:bodyPr/>
          <a:lstStyle/>
          <a:p>
            <a:endParaRPr lang="en-US" sz="1600" smtClean="0"/>
          </a:p>
          <a:p>
            <a:r>
              <a:rPr lang="ru-RU" sz="1600"/>
              <a:t>-n </a:t>
            </a:r>
            <a:r>
              <a:rPr lang="ru-RU" sz="1600" i="1"/>
              <a:t>схема</a:t>
            </a:r>
            <a:r>
              <a:rPr lang="ru-RU" sz="1600"/>
              <a:t/>
            </a:r>
            <a:br>
              <a:rPr lang="ru-RU" sz="1600"/>
            </a:br>
            <a:r>
              <a:rPr lang="ru-RU" sz="1600"/>
              <a:t>--</a:t>
            </a:r>
            <a:r>
              <a:rPr lang="ru-RU" sz="1600" smtClean="0"/>
              <a:t>schema=</a:t>
            </a:r>
            <a:r>
              <a:rPr lang="ru-RU" sz="1600" i="1" smtClean="0"/>
              <a:t>схема </a:t>
            </a:r>
            <a:r>
              <a:rPr lang="ru-RU" sz="1600" smtClean="0"/>
              <a:t>Выгрузить </a:t>
            </a:r>
            <a:r>
              <a:rPr lang="ru-RU" sz="1600"/>
              <a:t>только схемы, соответствующие шаблону </a:t>
            </a:r>
            <a:r>
              <a:rPr lang="ru-RU" sz="1600" i="1"/>
              <a:t>схема</a:t>
            </a:r>
            <a:r>
              <a:rPr lang="ru-RU" sz="1600"/>
              <a:t>;</a:t>
            </a:r>
            <a:r>
              <a:rPr lang="ru-RU" sz="1600"/>
              <a:t> </a:t>
            </a:r>
            <a:r>
              <a:rPr lang="ru-RU" sz="1600"/>
              <a:t>Чтобы выгрузить несколько схем, ключ </a:t>
            </a:r>
            <a:r>
              <a:rPr lang="ru-RU" sz="1600"/>
              <a:t>-n</a:t>
            </a:r>
            <a:r>
              <a:rPr lang="ru-RU" sz="1600"/>
              <a:t> можно указать несколько раз. </a:t>
            </a:r>
            <a:endParaRPr lang="ru-RU" sz="1600"/>
          </a:p>
          <a:p>
            <a:r>
              <a:rPr lang="ru-RU" sz="1600" smtClean="0"/>
              <a:t>-</a:t>
            </a:r>
            <a:r>
              <a:rPr lang="ru-RU" sz="1600"/>
              <a:t>N </a:t>
            </a:r>
            <a:r>
              <a:rPr lang="ru-RU" sz="1600" i="1"/>
              <a:t>схема</a:t>
            </a:r>
            <a:r>
              <a:rPr lang="ru-RU" sz="1600"/>
              <a:t/>
            </a:r>
            <a:br>
              <a:rPr lang="ru-RU" sz="1600"/>
            </a:br>
            <a:r>
              <a:rPr lang="ru-RU" sz="1600"/>
              <a:t>--</a:t>
            </a:r>
            <a:r>
              <a:rPr lang="ru-RU" sz="1600" smtClean="0"/>
              <a:t>exclude-schema=</a:t>
            </a:r>
            <a:r>
              <a:rPr lang="ru-RU" sz="1600" i="1" smtClean="0"/>
              <a:t>схема </a:t>
            </a:r>
            <a:r>
              <a:rPr lang="ru-RU" sz="1600" smtClean="0"/>
              <a:t>Не </a:t>
            </a:r>
            <a:r>
              <a:rPr lang="ru-RU" sz="1600"/>
              <a:t>выгружать схемы, соответствующие шаблону </a:t>
            </a:r>
            <a:r>
              <a:rPr lang="ru-RU" sz="1600" i="1"/>
              <a:t>схема</a:t>
            </a:r>
            <a:r>
              <a:rPr lang="ru-RU" sz="1600"/>
              <a:t>. Шаблон интерпретируется по тем же правилам, что и для параметра </a:t>
            </a:r>
            <a:r>
              <a:rPr lang="ru-RU" sz="1600"/>
              <a:t>-</a:t>
            </a:r>
            <a:r>
              <a:rPr lang="ru-RU" sz="1600" smtClean="0"/>
              <a:t>n. При </a:t>
            </a:r>
            <a:r>
              <a:rPr lang="ru-RU" sz="1600"/>
              <a:t>одновременном использовании параметров -n и -N будут выгружаться схемы, соответствующие шаблону параметра -n и не противоречащие шаблону параметра -N.</a:t>
            </a:r>
          </a:p>
          <a:p>
            <a:r>
              <a:rPr lang="ru-RU" sz="1600" smtClean="0"/>
              <a:t>-</a:t>
            </a:r>
            <a:r>
              <a:rPr lang="ru-RU" sz="1600"/>
              <a:t>s</a:t>
            </a:r>
            <a:br>
              <a:rPr lang="ru-RU" sz="1600"/>
            </a:br>
            <a:r>
              <a:rPr lang="ru-RU" sz="1600"/>
              <a:t>--</a:t>
            </a:r>
            <a:r>
              <a:rPr lang="ru-RU" sz="1600" smtClean="0"/>
              <a:t>schema-only Выгружать </a:t>
            </a:r>
            <a:r>
              <a:rPr lang="ru-RU" sz="1600"/>
              <a:t>только определения объектов (схемы), без данных.</a:t>
            </a:r>
          </a:p>
          <a:p>
            <a:pPr>
              <a:spcBef>
                <a:spcPct val="20000"/>
              </a:spcBef>
            </a:pPr>
            <a:r>
              <a:rPr lang="ru-RU" sz="1600" smtClean="0"/>
              <a:t>-</a:t>
            </a:r>
            <a:r>
              <a:rPr lang="ru-RU" sz="1600"/>
              <a:t>a</a:t>
            </a:r>
            <a:br>
              <a:rPr lang="ru-RU" sz="1600"/>
            </a:br>
            <a:r>
              <a:rPr lang="ru-RU" sz="1600"/>
              <a:t>--</a:t>
            </a:r>
            <a:r>
              <a:rPr lang="ru-RU" sz="1600" smtClean="0"/>
              <a:t>data-only Выводить </a:t>
            </a:r>
            <a:r>
              <a:rPr lang="ru-RU" sz="1600"/>
              <a:t>только данные, но не схемы объектов (DDL). Будут копироваться данные таблиц, большие объекты, значения </a:t>
            </a:r>
            <a:r>
              <a:rPr lang="ru-RU" sz="1600"/>
              <a:t>последовательностей</a:t>
            </a:r>
            <a:r>
              <a:rPr lang="ru-RU" sz="1600" smtClean="0"/>
              <a:t>.</a:t>
            </a:r>
          </a:p>
          <a:p>
            <a:pPr>
              <a:spcBef>
                <a:spcPct val="20000"/>
              </a:spcBef>
            </a:pPr>
            <a:r>
              <a:rPr lang="ru-RU" sz="1600" smtClean="0"/>
              <a:t>-</a:t>
            </a:r>
            <a:r>
              <a:rPr lang="ru-RU" sz="1600"/>
              <a:t>t </a:t>
            </a:r>
            <a:r>
              <a:rPr lang="ru-RU" sz="1600" i="1"/>
              <a:t>таблица</a:t>
            </a:r>
            <a:r>
              <a:rPr lang="ru-RU" sz="1600"/>
              <a:t/>
            </a:r>
            <a:br>
              <a:rPr lang="ru-RU" sz="1600"/>
            </a:br>
            <a:r>
              <a:rPr lang="ru-RU" sz="1600"/>
              <a:t>--</a:t>
            </a:r>
            <a:r>
              <a:rPr lang="ru-RU" sz="1600" smtClean="0"/>
              <a:t>table=</a:t>
            </a:r>
            <a:r>
              <a:rPr lang="ru-RU" sz="1600" i="1" smtClean="0"/>
              <a:t>таблица  </a:t>
            </a:r>
            <a:r>
              <a:rPr lang="ru-RU" sz="1600" smtClean="0"/>
              <a:t>Выгрузить </a:t>
            </a:r>
            <a:r>
              <a:rPr lang="ru-RU" sz="1600"/>
              <a:t>только таблицы, соответствующие шаблону </a:t>
            </a:r>
            <a:r>
              <a:rPr lang="ru-RU" sz="1600" i="1"/>
              <a:t>таблица</a:t>
            </a:r>
            <a:r>
              <a:rPr lang="ru-RU" sz="1600"/>
              <a:t>. В этом контексте под «таблицей» подразумеваются также представления, материализованные представления, последовательности и сторонние таблицы. Чтобы выбрать несколько таблиц, ключ -t можно указать несколько раз.</a:t>
            </a:r>
          </a:p>
          <a:p>
            <a:pPr>
              <a:spcBef>
                <a:spcPct val="20000"/>
              </a:spcBef>
            </a:pPr>
            <a:endParaRPr lang="ru-RU" sz="1600"/>
          </a:p>
          <a:p>
            <a:pPr>
              <a:spcBef>
                <a:spcPct val="20000"/>
              </a:spcBef>
            </a:pPr>
            <a:endParaRPr lang="ru-RU" altLang="ru-RU" sz="3200"/>
          </a:p>
        </p:txBody>
      </p:sp>
    </p:spTree>
    <p:extLst>
      <p:ext uri="{BB962C8B-B14F-4D97-AF65-F5344CB8AC3E}">
        <p14:creationId xmlns:p14="http://schemas.microsoft.com/office/powerpoint/2010/main" val="31079234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514234" y="116632"/>
            <a:ext cx="8229600" cy="648072"/>
          </a:xfrm>
        </p:spPr>
        <p:txBody>
          <a:bodyPr/>
          <a:lstStyle/>
          <a:p>
            <a:pPr eaLnBrk="1" hangingPunct="1"/>
            <a:r>
              <a:rPr lang="en-US" altLang="ru-RU" sz="3200" b="1" smtClean="0"/>
              <a:t>pg_restore</a:t>
            </a:r>
            <a:endParaRPr lang="ru-RU" altLang="ru-RU" sz="3200" b="1" smtClean="0"/>
          </a:p>
        </p:txBody>
      </p:sp>
      <p:sp>
        <p:nvSpPr>
          <p:cNvPr id="41987" name="Rectangle 3"/>
          <p:cNvSpPr>
            <a:spLocks noChangeArrowheads="1"/>
          </p:cNvSpPr>
          <p:nvPr/>
        </p:nvSpPr>
        <p:spPr bwMode="auto">
          <a:xfrm>
            <a:off x="539750" y="1557338"/>
            <a:ext cx="8353425" cy="4823990"/>
          </a:xfrm>
          <a:prstGeom prst="rect">
            <a:avLst/>
          </a:prstGeom>
          <a:noFill/>
          <a:ln w="9525">
            <a:noFill/>
            <a:miter lim="800000"/>
            <a:headEnd/>
            <a:tailEnd/>
          </a:ln>
        </p:spPr>
        <p:txBody>
          <a:bodyPr/>
          <a:lstStyle/>
          <a:p>
            <a:pPr marL="342900" indent="-342900">
              <a:spcBef>
                <a:spcPct val="20000"/>
              </a:spcBef>
            </a:pPr>
            <a:endParaRPr lang="ru-RU" altLang="ru-RU" sz="3200"/>
          </a:p>
          <a:p>
            <a:pPr marL="342900" indent="-342900">
              <a:spcBef>
                <a:spcPct val="20000"/>
              </a:spcBef>
            </a:pPr>
            <a:endParaRPr lang="ru-RU" altLang="ru-RU" sz="3200"/>
          </a:p>
          <a:p>
            <a:pPr marL="342900" indent="-342900">
              <a:spcBef>
                <a:spcPct val="20000"/>
              </a:spcBef>
            </a:pPr>
            <a:endParaRPr lang="ru-RU" altLang="ru-RU" sz="3200"/>
          </a:p>
          <a:p>
            <a:pPr marL="342900" indent="-342900">
              <a:spcBef>
                <a:spcPct val="20000"/>
              </a:spcBef>
            </a:pPr>
            <a:endParaRPr lang="ru-RU" altLang="ru-RU" sz="3200"/>
          </a:p>
        </p:txBody>
      </p:sp>
      <p:sp>
        <p:nvSpPr>
          <p:cNvPr id="5" name="Rectangle 3"/>
          <p:cNvSpPr>
            <a:spLocks noChangeArrowheads="1"/>
          </p:cNvSpPr>
          <p:nvPr/>
        </p:nvSpPr>
        <p:spPr bwMode="auto">
          <a:xfrm>
            <a:off x="395536" y="836712"/>
            <a:ext cx="8353425" cy="5112568"/>
          </a:xfrm>
          <a:prstGeom prst="rect">
            <a:avLst/>
          </a:prstGeom>
          <a:noFill/>
          <a:ln w="9525">
            <a:noFill/>
            <a:miter lim="800000"/>
            <a:headEnd/>
            <a:tailEnd/>
          </a:ln>
        </p:spPr>
        <p:txBody>
          <a:bodyPr/>
          <a:lstStyle/>
          <a:p>
            <a:endParaRPr lang="en-US" sz="1600" smtClean="0"/>
          </a:p>
          <a:p>
            <a:r>
              <a:rPr lang="en-US" sz="1600">
                <a:hlinkClick r:id="rId2"/>
              </a:rPr>
              <a:t>https</a:t>
            </a:r>
            <a:r>
              <a:rPr lang="en-US" sz="1600">
                <a:hlinkClick r:id="rId2"/>
              </a:rPr>
              <a:t>://</a:t>
            </a:r>
            <a:r>
              <a:rPr lang="en-US" sz="1600" smtClean="0">
                <a:hlinkClick r:id="rId2"/>
              </a:rPr>
              <a:t>postgrespro.ru/docs/postgrespro/11/app-pgrestore</a:t>
            </a:r>
            <a:endParaRPr lang="en-US" sz="1600" smtClean="0"/>
          </a:p>
          <a:p>
            <a:endParaRPr lang="en-US" sz="1600"/>
          </a:p>
          <a:p>
            <a:r>
              <a:rPr lang="ru-RU" sz="1600" smtClean="0"/>
              <a:t>Ключи аналогичны </a:t>
            </a:r>
            <a:r>
              <a:rPr lang="en-US" sz="1600" smtClean="0"/>
              <a:t>pg_dump</a:t>
            </a:r>
            <a:endParaRPr lang="ru-RU" sz="1600"/>
          </a:p>
          <a:p>
            <a:pPr>
              <a:spcBef>
                <a:spcPct val="20000"/>
              </a:spcBef>
            </a:pPr>
            <a:endParaRPr lang="ru-RU" altLang="ru-RU" sz="3200"/>
          </a:p>
        </p:txBody>
      </p:sp>
    </p:spTree>
    <p:extLst>
      <p:ext uri="{BB962C8B-B14F-4D97-AF65-F5344CB8AC3E}">
        <p14:creationId xmlns:p14="http://schemas.microsoft.com/office/powerpoint/2010/main" val="205797311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468313" y="549275"/>
            <a:ext cx="8229600" cy="1143000"/>
          </a:xfrm>
        </p:spPr>
        <p:txBody>
          <a:bodyPr/>
          <a:lstStyle/>
          <a:p>
            <a:pPr eaLnBrk="1" hangingPunct="1"/>
            <a:r>
              <a:rPr lang="ru-RU" altLang="ru-RU" sz="3200" b="1" smtClean="0"/>
              <a:t>Логическое резервное копирование и восстановление. Достоинства</a:t>
            </a:r>
          </a:p>
        </p:txBody>
      </p:sp>
      <p:sp>
        <p:nvSpPr>
          <p:cNvPr id="43011" name="Rectangle 3"/>
          <p:cNvSpPr>
            <a:spLocks noChangeArrowheads="1"/>
          </p:cNvSpPr>
          <p:nvPr/>
        </p:nvSpPr>
        <p:spPr bwMode="auto">
          <a:xfrm>
            <a:off x="539750" y="1557338"/>
            <a:ext cx="8353425" cy="4392612"/>
          </a:xfrm>
          <a:prstGeom prst="rect">
            <a:avLst/>
          </a:prstGeom>
          <a:noFill/>
          <a:ln w="9525">
            <a:noFill/>
            <a:miter lim="800000"/>
            <a:headEnd/>
            <a:tailEnd/>
          </a:ln>
        </p:spPr>
        <p:txBody>
          <a:bodyPr/>
          <a:lstStyle/>
          <a:p>
            <a:pPr marL="342900" indent="-342900">
              <a:spcBef>
                <a:spcPct val="20000"/>
              </a:spcBef>
            </a:pPr>
            <a:endParaRPr lang="ru-RU" altLang="ru-RU" sz="3200"/>
          </a:p>
          <a:p>
            <a:pPr marL="342900" indent="-342900">
              <a:spcBef>
                <a:spcPct val="20000"/>
              </a:spcBef>
              <a:buFontTx/>
              <a:buChar char="•"/>
            </a:pPr>
            <a:r>
              <a:rPr lang="ru-RU" altLang="ru-RU" sz="3200"/>
              <a:t>Простота выполнения</a:t>
            </a:r>
          </a:p>
          <a:p>
            <a:pPr marL="342900" indent="-342900">
              <a:spcBef>
                <a:spcPct val="20000"/>
              </a:spcBef>
              <a:buFontTx/>
              <a:buChar char="•"/>
            </a:pPr>
            <a:endParaRPr lang="ru-RU" altLang="ru-RU" sz="3200"/>
          </a:p>
          <a:p>
            <a:pPr marL="342900" indent="-342900">
              <a:spcBef>
                <a:spcPct val="20000"/>
              </a:spcBef>
              <a:buFontTx/>
              <a:buChar char="•"/>
            </a:pPr>
            <a:r>
              <a:rPr lang="ru-RU" altLang="ru-RU" sz="3200"/>
              <a:t>Возможность восстановления отдельной таблицы</a:t>
            </a:r>
          </a:p>
          <a:p>
            <a:pPr marL="342900" indent="-342900">
              <a:spcBef>
                <a:spcPct val="20000"/>
              </a:spcBef>
              <a:buFontTx/>
              <a:buChar char="•"/>
            </a:pPr>
            <a:endParaRPr lang="ru-RU" altLang="ru-RU" sz="3200"/>
          </a:p>
          <a:p>
            <a:pPr marL="342900" indent="-342900">
              <a:spcBef>
                <a:spcPct val="20000"/>
              </a:spcBef>
              <a:buFontTx/>
              <a:buChar char="•"/>
            </a:pPr>
            <a:r>
              <a:rPr lang="ru-RU" altLang="ru-RU" sz="3200"/>
              <a:t>Возможность переноса б.д. на сервер с другой архитектурой</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468313" y="549275"/>
            <a:ext cx="8229600" cy="1143000"/>
          </a:xfrm>
        </p:spPr>
        <p:txBody>
          <a:bodyPr/>
          <a:lstStyle/>
          <a:p>
            <a:pPr eaLnBrk="1" hangingPunct="1"/>
            <a:r>
              <a:rPr lang="ru-RU" altLang="ru-RU" sz="3200" b="1" smtClean="0"/>
              <a:t>Логическое резервное копирование и восстановление. Недостатки</a:t>
            </a:r>
          </a:p>
        </p:txBody>
      </p:sp>
      <p:sp>
        <p:nvSpPr>
          <p:cNvPr id="44035" name="Rectangle 3"/>
          <p:cNvSpPr>
            <a:spLocks noChangeArrowheads="1"/>
          </p:cNvSpPr>
          <p:nvPr/>
        </p:nvSpPr>
        <p:spPr bwMode="auto">
          <a:xfrm>
            <a:off x="539750" y="1557338"/>
            <a:ext cx="8353425" cy="4392612"/>
          </a:xfrm>
          <a:prstGeom prst="rect">
            <a:avLst/>
          </a:prstGeom>
          <a:noFill/>
          <a:ln w="9525">
            <a:noFill/>
            <a:miter lim="800000"/>
            <a:headEnd/>
            <a:tailEnd/>
          </a:ln>
        </p:spPr>
        <p:txBody>
          <a:bodyPr/>
          <a:lstStyle/>
          <a:p>
            <a:pPr marL="342900" indent="-342900">
              <a:spcBef>
                <a:spcPct val="20000"/>
              </a:spcBef>
            </a:pPr>
            <a:endParaRPr lang="ru-RU" altLang="ru-RU" sz="3200"/>
          </a:p>
          <a:p>
            <a:pPr marL="342900" indent="-342900">
              <a:spcBef>
                <a:spcPct val="20000"/>
              </a:spcBef>
              <a:buFontTx/>
              <a:buChar char="•"/>
            </a:pPr>
            <a:r>
              <a:rPr lang="ru-RU" altLang="ru-RU" sz="3200"/>
              <a:t>Возможность восстановления только на момент сделанной резервной копии.</a:t>
            </a:r>
          </a:p>
          <a:p>
            <a:pPr marL="342900" indent="-342900">
              <a:spcBef>
                <a:spcPct val="20000"/>
              </a:spcBef>
              <a:buFontTx/>
              <a:buChar char="•"/>
            </a:pPr>
            <a:endParaRPr lang="ru-RU" altLang="ru-RU" sz="3200"/>
          </a:p>
          <a:p>
            <a:pPr marL="342900" indent="-342900">
              <a:spcBef>
                <a:spcPct val="20000"/>
              </a:spcBef>
              <a:buFontTx/>
              <a:buChar char="•"/>
            </a:pPr>
            <a:r>
              <a:rPr lang="ru-RU" altLang="ru-RU" sz="3200"/>
              <a:t>Продолжительное время восстановления</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ru-RU" altLang="ru-RU" sz="4000" b="1" smtClean="0"/>
              <a:t>Резервное копирование</a:t>
            </a:r>
            <a:endParaRPr lang="ru-RU" altLang="ru-RU" sz="4000" smtClean="0"/>
          </a:p>
        </p:txBody>
      </p:sp>
      <p:sp>
        <p:nvSpPr>
          <p:cNvPr id="3" name="Объект 2"/>
          <p:cNvSpPr>
            <a:spLocks noGrp="1"/>
          </p:cNvSpPr>
          <p:nvPr>
            <p:ph idx="1"/>
          </p:nvPr>
        </p:nvSpPr>
        <p:spPr/>
        <p:txBody>
          <a:bodyPr/>
          <a:lstStyle/>
          <a:p>
            <a:pPr marL="0" indent="0">
              <a:buNone/>
            </a:pPr>
            <a:r>
              <a:rPr lang="ru-RU" sz="2400" b="1"/>
              <a:t>Базовая физическая копия —</a:t>
            </a:r>
          </a:p>
          <a:p>
            <a:pPr marL="0" indent="0">
              <a:buNone/>
            </a:pPr>
            <a:r>
              <a:rPr lang="ru-RU" sz="2400" smtClean="0"/>
              <a:t>копия </a:t>
            </a:r>
            <a:r>
              <a:rPr lang="ru-RU" sz="2400"/>
              <a:t>файловой системы кластера</a:t>
            </a:r>
          </a:p>
          <a:p>
            <a:pPr marL="0" indent="0">
              <a:buNone/>
            </a:pPr>
            <a:r>
              <a:rPr lang="ru-RU" sz="2400"/>
              <a:t>+ быстрее, чем логическое резервирование</a:t>
            </a:r>
          </a:p>
          <a:p>
            <a:pPr marL="0" indent="0">
              <a:buNone/>
            </a:pPr>
            <a:r>
              <a:rPr lang="ru-RU" sz="2400"/>
              <a:t>+ восстанавливается статистика</a:t>
            </a:r>
          </a:p>
          <a:p>
            <a:pPr marL="0" indent="0">
              <a:buNone/>
            </a:pPr>
            <a:endParaRPr lang="ru-RU" sz="2400" smtClean="0"/>
          </a:p>
          <a:p>
            <a:pPr marL="0" indent="0">
              <a:buNone/>
            </a:pPr>
            <a:r>
              <a:rPr lang="ru-RU" sz="2400" smtClean="0"/>
              <a:t>− </a:t>
            </a:r>
            <a:r>
              <a:rPr lang="ru-RU" sz="2400"/>
              <a:t>можно восстановиться только на совместимой системе</a:t>
            </a:r>
          </a:p>
          <a:p>
            <a:pPr marL="0" indent="0">
              <a:buNone/>
            </a:pPr>
            <a:r>
              <a:rPr lang="ru-RU" sz="2400"/>
              <a:t>− и на той же самой основной версии PostgreSQL</a:t>
            </a:r>
          </a:p>
          <a:p>
            <a:pPr marL="0" indent="0">
              <a:buNone/>
            </a:pPr>
            <a:r>
              <a:rPr lang="ru-RU" sz="2400"/>
              <a:t>− выборочная копия невозможна, копируется весь кластер</a:t>
            </a:r>
            <a:endParaRPr lang="ru-RU" sz="2400"/>
          </a:p>
        </p:txBody>
      </p:sp>
    </p:spTree>
    <p:extLst>
      <p:ext uri="{BB962C8B-B14F-4D97-AF65-F5344CB8AC3E}">
        <p14:creationId xmlns:p14="http://schemas.microsoft.com/office/powerpoint/2010/main" val="353203947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457200" y="274638"/>
            <a:ext cx="8229600" cy="634082"/>
          </a:xfrm>
        </p:spPr>
        <p:txBody>
          <a:bodyPr/>
          <a:lstStyle/>
          <a:p>
            <a:pPr eaLnBrk="1" hangingPunct="1"/>
            <a:r>
              <a:rPr lang="ru-RU" altLang="ru-RU" sz="4000" b="1" smtClean="0"/>
              <a:t>Резервное </a:t>
            </a:r>
            <a:r>
              <a:rPr lang="ru-RU" altLang="ru-RU" sz="4000" b="1" smtClean="0"/>
              <a:t>копирование. </a:t>
            </a:r>
            <a:r>
              <a:rPr lang="en-US" altLang="ru-RU" sz="4000" b="1" smtClean="0"/>
              <a:t>“</a:t>
            </a:r>
            <a:r>
              <a:rPr lang="ru-RU" altLang="ru-RU" sz="4000" b="1" smtClean="0"/>
              <a:t>Холодная копия</a:t>
            </a:r>
            <a:r>
              <a:rPr lang="en-US" altLang="ru-RU" sz="4000" b="1" smtClean="0"/>
              <a:t>”</a:t>
            </a:r>
            <a:endParaRPr lang="ru-RU" altLang="ru-RU" sz="4000" smtClean="0"/>
          </a:p>
        </p:txBody>
      </p:sp>
      <p:sp>
        <p:nvSpPr>
          <p:cNvPr id="11267" name="Rectangle 3"/>
          <p:cNvSpPr>
            <a:spLocks noGrp="1" noChangeArrowheads="1"/>
          </p:cNvSpPr>
          <p:nvPr>
            <p:ph type="body" idx="1"/>
          </p:nvPr>
        </p:nvSpPr>
        <p:spPr>
          <a:xfrm>
            <a:off x="395536" y="1124744"/>
            <a:ext cx="8229600" cy="5544616"/>
          </a:xfrm>
        </p:spPr>
        <p:txBody>
          <a:bodyPr/>
          <a:lstStyle/>
          <a:p>
            <a:pPr marL="0" indent="0">
              <a:buNone/>
            </a:pPr>
            <a:endParaRPr lang="ru-RU" sz="2400" b="1" smtClean="0"/>
          </a:p>
          <a:p>
            <a:pPr marL="0" indent="0">
              <a:buNone/>
            </a:pPr>
            <a:r>
              <a:rPr lang="ru-RU" sz="2400" b="1" smtClean="0"/>
              <a:t>Выключенный </a:t>
            </a:r>
            <a:r>
              <a:rPr lang="ru-RU" sz="2400" b="1"/>
              <a:t>сервер</a:t>
            </a:r>
          </a:p>
          <a:p>
            <a:pPr marL="0" indent="0">
              <a:buNone/>
            </a:pPr>
            <a:r>
              <a:rPr lang="ru-RU" sz="2000"/>
              <a:t>если выполнена контрольная точка, то нужна только копия ФС</a:t>
            </a:r>
          </a:p>
          <a:p>
            <a:pPr marL="0" indent="0">
              <a:buNone/>
            </a:pPr>
            <a:r>
              <a:rPr lang="ru-RU" sz="2000"/>
              <a:t>копию можно развернуть на другом сервере, независимо от PGDATA</a:t>
            </a:r>
          </a:p>
          <a:p>
            <a:pPr marL="0" indent="0">
              <a:buNone/>
            </a:pPr>
            <a:r>
              <a:rPr lang="ru-RU" sz="2000"/>
              <a:t>+ простота</a:t>
            </a:r>
          </a:p>
          <a:p>
            <a:pPr marL="0" indent="0">
              <a:buNone/>
            </a:pPr>
            <a:r>
              <a:rPr lang="ru-RU" sz="2000"/>
              <a:t>− требуется </a:t>
            </a:r>
            <a:r>
              <a:rPr lang="ru-RU" sz="2000"/>
              <a:t>прерывание </a:t>
            </a:r>
            <a:r>
              <a:rPr lang="ru-RU" sz="2000" smtClean="0"/>
              <a:t>обслуживания</a:t>
            </a:r>
            <a:endParaRPr lang="ru-RU" sz="200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pPr eaLnBrk="1" hangingPunct="1"/>
            <a:r>
              <a:rPr lang="ru-RU" altLang="ru-RU" sz="4000" b="1" smtClean="0"/>
              <a:t>Резервное копирование и восстановление</a:t>
            </a:r>
            <a:endParaRPr lang="ru-RU" altLang="ru-RU" sz="4000" smtClean="0"/>
          </a:p>
        </p:txBody>
      </p:sp>
      <p:sp>
        <p:nvSpPr>
          <p:cNvPr id="3075" name="Rectangle 3"/>
          <p:cNvSpPr>
            <a:spLocks noGrp="1" noChangeArrowheads="1"/>
          </p:cNvSpPr>
          <p:nvPr>
            <p:ph type="body" idx="1"/>
          </p:nvPr>
        </p:nvSpPr>
        <p:spPr/>
        <p:txBody>
          <a:bodyPr/>
          <a:lstStyle/>
          <a:p>
            <a:pPr marL="457200" indent="-457200" eaLnBrk="1" hangingPunct="1">
              <a:lnSpc>
                <a:spcPct val="90000"/>
              </a:lnSpc>
              <a:buFontTx/>
              <a:buNone/>
            </a:pPr>
            <a:r>
              <a:rPr lang="ru-RU" altLang="ru-RU" sz="2800" b="1" smtClean="0"/>
              <a:t>Виды сбоев:</a:t>
            </a:r>
          </a:p>
          <a:p>
            <a:pPr marL="457200" indent="-457200" eaLnBrk="1" hangingPunct="1">
              <a:lnSpc>
                <a:spcPct val="90000"/>
              </a:lnSpc>
              <a:buFontTx/>
              <a:buNone/>
            </a:pPr>
            <a:endParaRPr lang="ru-RU" altLang="ru-RU" sz="2800" b="1" smtClean="0"/>
          </a:p>
          <a:p>
            <a:pPr marL="457200" indent="-457200" eaLnBrk="1" hangingPunct="1">
              <a:lnSpc>
                <a:spcPct val="90000"/>
              </a:lnSpc>
            </a:pPr>
            <a:r>
              <a:rPr lang="ru-RU" altLang="ru-RU" sz="2400" b="1" smtClean="0"/>
              <a:t>Сбой экземпляра</a:t>
            </a:r>
          </a:p>
          <a:p>
            <a:pPr marL="457200" indent="-457200" eaLnBrk="1" hangingPunct="1">
              <a:lnSpc>
                <a:spcPct val="90000"/>
              </a:lnSpc>
            </a:pPr>
            <a:endParaRPr lang="ru-RU" altLang="ru-RU" sz="2400" b="1" smtClean="0"/>
          </a:p>
          <a:p>
            <a:pPr marL="457200" indent="-457200" eaLnBrk="1" hangingPunct="1">
              <a:lnSpc>
                <a:spcPct val="90000"/>
              </a:lnSpc>
            </a:pPr>
            <a:r>
              <a:rPr lang="ru-RU" altLang="ru-RU" sz="2400" b="1" smtClean="0"/>
              <a:t>Повреждение носителя</a:t>
            </a:r>
          </a:p>
          <a:p>
            <a:pPr marL="457200" indent="-457200" eaLnBrk="1" hangingPunct="1">
              <a:lnSpc>
                <a:spcPct val="90000"/>
              </a:lnSpc>
            </a:pPr>
            <a:endParaRPr lang="ru-RU" altLang="ru-RU" sz="2400" b="1" smtClean="0"/>
          </a:p>
          <a:p>
            <a:pPr marL="457200" indent="-457200" eaLnBrk="1" hangingPunct="1">
              <a:lnSpc>
                <a:spcPct val="90000"/>
              </a:lnSpc>
            </a:pPr>
            <a:r>
              <a:rPr lang="ru-RU" altLang="ru-RU" sz="2400" b="1" smtClean="0"/>
              <a:t>Повреждение </a:t>
            </a:r>
            <a:r>
              <a:rPr lang="ru-RU" altLang="ru-RU" sz="2400" b="1" smtClean="0"/>
              <a:t>страниц</a:t>
            </a:r>
            <a:r>
              <a:rPr lang="ru-RU" altLang="ru-RU" sz="2400" b="1" smtClean="0"/>
              <a:t> </a:t>
            </a:r>
            <a:r>
              <a:rPr lang="ru-RU" altLang="ru-RU" sz="2400" b="1" smtClean="0"/>
              <a:t>файлов данных</a:t>
            </a:r>
          </a:p>
          <a:p>
            <a:pPr marL="457200" indent="-457200" eaLnBrk="1" hangingPunct="1">
              <a:lnSpc>
                <a:spcPct val="90000"/>
              </a:lnSpc>
            </a:pPr>
            <a:endParaRPr lang="ru-RU" altLang="ru-RU" sz="2400" b="1" smtClean="0"/>
          </a:p>
          <a:p>
            <a:pPr marL="457200" indent="-457200" eaLnBrk="1" hangingPunct="1">
              <a:lnSpc>
                <a:spcPct val="90000"/>
              </a:lnSpc>
            </a:pPr>
            <a:r>
              <a:rPr lang="ru-RU" altLang="ru-RU" sz="2400" b="1" smtClean="0"/>
              <a:t>Некорректные действия над базой данных</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457200" y="274638"/>
            <a:ext cx="8229600" cy="634082"/>
          </a:xfrm>
        </p:spPr>
        <p:txBody>
          <a:bodyPr/>
          <a:lstStyle/>
          <a:p>
            <a:pPr eaLnBrk="1" hangingPunct="1"/>
            <a:r>
              <a:rPr lang="ru-RU" altLang="ru-RU" sz="4000" b="1" smtClean="0"/>
              <a:t>Резервное </a:t>
            </a:r>
            <a:r>
              <a:rPr lang="ru-RU" altLang="ru-RU" sz="4000" b="1" smtClean="0"/>
              <a:t>копирование</a:t>
            </a:r>
            <a:r>
              <a:rPr lang="en-US" altLang="ru-RU" sz="4000" b="1" smtClean="0"/>
              <a:t>. “</a:t>
            </a:r>
            <a:r>
              <a:rPr lang="ru-RU" altLang="ru-RU" sz="4000" b="1" smtClean="0"/>
              <a:t>Холодная копия</a:t>
            </a:r>
            <a:r>
              <a:rPr lang="en-US" altLang="ru-RU" sz="4000" b="1" smtClean="0"/>
              <a:t>”</a:t>
            </a:r>
            <a:endParaRPr lang="ru-RU" altLang="ru-RU" sz="4000" smtClean="0"/>
          </a:p>
        </p:txBody>
      </p:sp>
      <p:sp>
        <p:nvSpPr>
          <p:cNvPr id="11267" name="Rectangle 3"/>
          <p:cNvSpPr>
            <a:spLocks noGrp="1" noChangeArrowheads="1"/>
          </p:cNvSpPr>
          <p:nvPr>
            <p:ph type="body" idx="1"/>
          </p:nvPr>
        </p:nvSpPr>
        <p:spPr>
          <a:xfrm>
            <a:off x="395536" y="1268760"/>
            <a:ext cx="8229600" cy="5400600"/>
          </a:xfrm>
        </p:spPr>
        <p:txBody>
          <a:bodyPr/>
          <a:lstStyle/>
          <a:p>
            <a:pPr marL="0" indent="0">
              <a:buNone/>
            </a:pPr>
            <a:r>
              <a:rPr lang="ru-RU" sz="2800" b="1"/>
              <a:t>Снимок файловой системы (если поддерживается ФС)</a:t>
            </a:r>
          </a:p>
          <a:p>
            <a:pPr marL="0" indent="0">
              <a:buNone/>
            </a:pPr>
            <a:r>
              <a:rPr lang="ru-RU" sz="2400"/>
              <a:t>как при неаккуратном выключении: при старте потребуются:</a:t>
            </a:r>
          </a:p>
          <a:p>
            <a:r>
              <a:rPr lang="ru-RU" sz="2400"/>
              <a:t>восстановление, но в копию войдут все нужные файлы журнала</a:t>
            </a:r>
          </a:p>
          <a:p>
            <a:r>
              <a:rPr lang="ru-RU" sz="2400"/>
              <a:t>данные, в т. ч. табличные пространства, должны войти в один снимок</a:t>
            </a:r>
          </a:p>
          <a:p>
            <a:r>
              <a:rPr lang="ru-RU" sz="2400"/>
              <a:t>+ не надо останавливать сервер</a:t>
            </a:r>
          </a:p>
          <a:p>
            <a:r>
              <a:rPr lang="ru-RU" sz="2400"/>
              <a:t>− файловые системы, поддерживающие снимки, работают медленней</a:t>
            </a:r>
            <a:endParaRPr lang="ru-RU" altLang="ru-RU" sz="2400" b="1"/>
          </a:p>
        </p:txBody>
      </p:sp>
    </p:spTree>
    <p:extLst>
      <p:ext uri="{BB962C8B-B14F-4D97-AF65-F5344CB8AC3E}">
        <p14:creationId xmlns:p14="http://schemas.microsoft.com/office/powerpoint/2010/main" val="295696058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ru-RU" altLang="ru-RU" sz="4000" b="1" smtClean="0"/>
              <a:t>Резервное </a:t>
            </a:r>
            <a:r>
              <a:rPr lang="ru-RU" altLang="ru-RU" sz="4000" b="1" smtClean="0"/>
              <a:t>копирование</a:t>
            </a:r>
            <a:r>
              <a:rPr lang="en-US" altLang="ru-RU" sz="4000" b="1" smtClean="0"/>
              <a:t>. </a:t>
            </a:r>
            <a:r>
              <a:rPr lang="ru-RU" altLang="ru-RU" sz="4000" b="1" smtClean="0"/>
              <a:t>«Горячая копия»</a:t>
            </a:r>
            <a:endParaRPr lang="ru-RU" altLang="ru-RU" sz="4000" smtClean="0"/>
          </a:p>
        </p:txBody>
      </p:sp>
      <p:sp>
        <p:nvSpPr>
          <p:cNvPr id="12291" name="Rectangle 3"/>
          <p:cNvSpPr>
            <a:spLocks noGrp="1" noChangeArrowheads="1"/>
          </p:cNvSpPr>
          <p:nvPr>
            <p:ph type="body" idx="1"/>
          </p:nvPr>
        </p:nvSpPr>
        <p:spPr>
          <a:xfrm>
            <a:off x="467544" y="1628800"/>
            <a:ext cx="8229600" cy="4525963"/>
          </a:xfrm>
        </p:spPr>
        <p:txBody>
          <a:bodyPr/>
          <a:lstStyle/>
          <a:p>
            <a:pPr marL="0" indent="0">
              <a:buNone/>
            </a:pPr>
            <a:r>
              <a:rPr lang="ru-RU" sz="2800" b="1"/>
              <a:t>Работающий сервер</a:t>
            </a:r>
          </a:p>
          <a:p>
            <a:r>
              <a:rPr lang="ru-RU" sz="2400"/>
              <a:t>не просто несогласованные, но и динамически </a:t>
            </a:r>
            <a:r>
              <a:rPr lang="ru-RU" sz="2400"/>
              <a:t>изменяющиеся </a:t>
            </a:r>
            <a:r>
              <a:rPr lang="ru-RU" sz="2400" smtClean="0"/>
              <a:t>данные (</a:t>
            </a:r>
            <a:r>
              <a:rPr lang="ru-RU" sz="2400"/>
              <a:t>проблема неатомарного чтения и записи)</a:t>
            </a:r>
          </a:p>
          <a:p>
            <a:r>
              <a:rPr lang="ru-RU" sz="2400"/>
              <a:t>для восстановления согласованности необходимы </a:t>
            </a:r>
            <a:r>
              <a:rPr lang="ru-RU" sz="2400"/>
              <a:t>журнальные </a:t>
            </a:r>
            <a:r>
              <a:rPr lang="ru-RU" sz="2400" smtClean="0"/>
              <a:t>записи от </a:t>
            </a:r>
            <a:r>
              <a:rPr lang="ru-RU" sz="2400"/>
              <a:t>последней контрольной точки за все время копирования</a:t>
            </a:r>
          </a:p>
          <a:p>
            <a:r>
              <a:rPr lang="ru-RU" sz="2400"/>
              <a:t>(в процессе копирования сервер может удалить часть файлов)</a:t>
            </a:r>
          </a:p>
          <a:p>
            <a:pPr marL="0" indent="0">
              <a:buNone/>
            </a:pPr>
            <a:r>
              <a:rPr lang="ru-RU" sz="2400"/>
              <a:t>+ не требуется прерывание обслуживания</a:t>
            </a:r>
          </a:p>
          <a:p>
            <a:pPr marL="0" indent="0">
              <a:buNone/>
            </a:pPr>
            <a:r>
              <a:rPr lang="ru-RU" sz="2400"/>
              <a:t>− нужны специальные инструменты</a:t>
            </a:r>
            <a:endParaRPr lang="ru-RU" altLang="ru-RU" sz="2400" b="1" smtClean="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ru-RU" altLang="ru-RU" sz="4000" b="1" smtClean="0"/>
              <a:t>«Горячая копия». Протокол репликации</a:t>
            </a:r>
            <a:endParaRPr lang="ru-RU" altLang="ru-RU" sz="4000" smtClean="0"/>
          </a:p>
        </p:txBody>
      </p:sp>
      <p:sp>
        <p:nvSpPr>
          <p:cNvPr id="12291" name="Rectangle 3"/>
          <p:cNvSpPr>
            <a:spLocks noGrp="1" noChangeArrowheads="1"/>
          </p:cNvSpPr>
          <p:nvPr>
            <p:ph type="body" idx="1"/>
          </p:nvPr>
        </p:nvSpPr>
        <p:spPr>
          <a:xfrm>
            <a:off x="467544" y="1628800"/>
            <a:ext cx="8229600" cy="4525963"/>
          </a:xfrm>
        </p:spPr>
        <p:txBody>
          <a:bodyPr/>
          <a:lstStyle/>
          <a:p>
            <a:pPr marL="0" indent="0">
              <a:buNone/>
            </a:pPr>
            <a:r>
              <a:rPr lang="ru-RU" sz="2400" b="1"/>
              <a:t>Задачи</a:t>
            </a:r>
          </a:p>
          <a:p>
            <a:r>
              <a:rPr lang="ru-RU" sz="2400"/>
              <a:t>управление </a:t>
            </a:r>
            <a:r>
              <a:rPr lang="ru-RU" sz="2400" u="sng"/>
              <a:t>резервным копированием</a:t>
            </a:r>
            <a:r>
              <a:rPr lang="ru-RU" sz="2400"/>
              <a:t> и репликацией</a:t>
            </a:r>
          </a:p>
          <a:p>
            <a:r>
              <a:rPr lang="ru-RU" sz="2400" smtClean="0"/>
              <a:t>получение </a:t>
            </a:r>
            <a:r>
              <a:rPr lang="ru-RU" sz="2400"/>
              <a:t>потока журнальных записей</a:t>
            </a:r>
          </a:p>
          <a:p>
            <a:r>
              <a:rPr lang="ru-RU" sz="2400"/>
              <a:t>Обслуживается процессом </a:t>
            </a:r>
            <a:r>
              <a:rPr lang="en-US" sz="2400"/>
              <a:t>wal_sender</a:t>
            </a:r>
          </a:p>
          <a:p>
            <a:r>
              <a:rPr lang="en-US" sz="2400"/>
              <a:t>max_wal_senders</a:t>
            </a:r>
          </a:p>
          <a:p>
            <a:r>
              <a:rPr lang="en-US" sz="2400"/>
              <a:t>wal_level = replica </a:t>
            </a:r>
            <a:r>
              <a:rPr lang="ru-RU" sz="2400"/>
              <a:t>или </a:t>
            </a:r>
            <a:r>
              <a:rPr lang="en-US" sz="2400"/>
              <a:t>logical, </a:t>
            </a:r>
            <a:r>
              <a:rPr lang="ru-RU" sz="2400"/>
              <a:t>но не </a:t>
            </a:r>
            <a:r>
              <a:rPr lang="en-US" sz="2400"/>
              <a:t>minimal</a:t>
            </a:r>
          </a:p>
          <a:p>
            <a:pPr marL="0" indent="0">
              <a:buNone/>
            </a:pPr>
            <a:r>
              <a:rPr lang="ru-RU" sz="2400" b="1"/>
              <a:t>Подключение</a:t>
            </a:r>
          </a:p>
          <a:p>
            <a:r>
              <a:rPr lang="ru-RU" sz="2400"/>
              <a:t>роль с атрибутом REPLICATION или SUPERUSER</a:t>
            </a:r>
          </a:p>
          <a:p>
            <a:r>
              <a:rPr lang="ru-RU" sz="2400"/>
              <a:t>разрешение на подключение в pg_hba.conf</a:t>
            </a:r>
            <a:endParaRPr lang="ru-RU" altLang="ru-RU" sz="2400" b="1" smtClean="0"/>
          </a:p>
        </p:txBody>
      </p:sp>
    </p:spTree>
    <p:extLst>
      <p:ext uri="{BB962C8B-B14F-4D97-AF65-F5344CB8AC3E}">
        <p14:creationId xmlns:p14="http://schemas.microsoft.com/office/powerpoint/2010/main" val="222539901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ru-RU" altLang="ru-RU" sz="4000" b="1" smtClean="0"/>
              <a:t>«Горячая копия». Слот репликации</a:t>
            </a:r>
            <a:endParaRPr lang="ru-RU" altLang="ru-RU" sz="4000" smtClean="0"/>
          </a:p>
        </p:txBody>
      </p:sp>
      <p:sp>
        <p:nvSpPr>
          <p:cNvPr id="12291" name="Rectangle 3"/>
          <p:cNvSpPr>
            <a:spLocks noGrp="1" noChangeArrowheads="1"/>
          </p:cNvSpPr>
          <p:nvPr>
            <p:ph type="body" idx="1"/>
          </p:nvPr>
        </p:nvSpPr>
        <p:spPr>
          <a:xfrm>
            <a:off x="467544" y="1628800"/>
            <a:ext cx="8229600" cy="4525963"/>
          </a:xfrm>
        </p:spPr>
        <p:txBody>
          <a:bodyPr/>
          <a:lstStyle/>
          <a:p>
            <a:pPr marL="0" indent="0">
              <a:buNone/>
            </a:pPr>
            <a:r>
              <a:rPr lang="ru-RU" sz="2400" b="1"/>
              <a:t>Серверный объект для получения журнальных записей</a:t>
            </a:r>
          </a:p>
          <a:p>
            <a:r>
              <a:rPr lang="ru-RU" sz="2400"/>
              <a:t>помнит, какая запись была передана клиенту последней</a:t>
            </a:r>
          </a:p>
          <a:p>
            <a:r>
              <a:rPr lang="ru-RU" sz="2400"/>
              <a:t>число слотов ограничено </a:t>
            </a:r>
            <a:r>
              <a:rPr lang="en-US" sz="2400"/>
              <a:t>max_replication_slots</a:t>
            </a:r>
          </a:p>
          <a:p>
            <a:r>
              <a:rPr lang="ru-RU" sz="2400"/>
              <a:t>Если используется слот, то сегмент WAL </a:t>
            </a:r>
            <a:r>
              <a:rPr lang="ru-RU" sz="2400"/>
              <a:t>не </a:t>
            </a:r>
            <a:r>
              <a:rPr lang="ru-RU" sz="2400" smtClean="0"/>
              <a:t>удаляется, пока </a:t>
            </a:r>
            <a:r>
              <a:rPr lang="ru-RU" sz="2400"/>
              <a:t>все его записи не переданы клиенту</a:t>
            </a:r>
          </a:p>
          <a:p>
            <a:r>
              <a:rPr lang="ru-RU" sz="2400"/>
              <a:t>позволяет клиенту получать данные в удобном </a:t>
            </a:r>
            <a:r>
              <a:rPr lang="ru-RU" sz="2400"/>
              <a:t>режиме</a:t>
            </a:r>
            <a:r>
              <a:rPr lang="ru-RU" sz="2400" smtClean="0"/>
              <a:t>, в </a:t>
            </a:r>
            <a:r>
              <a:rPr lang="ru-RU" sz="2400"/>
              <a:t>том числе отключаться на время</a:t>
            </a:r>
          </a:p>
          <a:p>
            <a:r>
              <a:rPr lang="ru-RU" sz="2400"/>
              <a:t>при отключении журнальные файлы будут накапливаться </a:t>
            </a:r>
            <a:r>
              <a:rPr lang="ru-RU" sz="2400"/>
              <a:t>на </a:t>
            </a:r>
            <a:r>
              <a:rPr lang="ru-RU" sz="2400" smtClean="0"/>
              <a:t>сервере</a:t>
            </a:r>
            <a:endParaRPr lang="ru-RU" sz="2400"/>
          </a:p>
        </p:txBody>
      </p:sp>
    </p:spTree>
    <p:extLst>
      <p:ext uri="{BB962C8B-B14F-4D97-AF65-F5344CB8AC3E}">
        <p14:creationId xmlns:p14="http://schemas.microsoft.com/office/powerpoint/2010/main" val="417357594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ru-RU" altLang="ru-RU" sz="4000" b="1" smtClean="0"/>
              <a:t>«Горячая копия». </a:t>
            </a:r>
            <a:r>
              <a:rPr lang="en-US" altLang="ru-RU" sz="4000" b="1" smtClean="0"/>
              <a:t>pg_basebackup</a:t>
            </a:r>
            <a:endParaRPr lang="ru-RU" altLang="ru-RU" sz="4000" smtClean="0"/>
          </a:p>
        </p:txBody>
      </p:sp>
      <p:sp>
        <p:nvSpPr>
          <p:cNvPr id="12291" name="Rectangle 3"/>
          <p:cNvSpPr>
            <a:spLocks noGrp="1" noChangeArrowheads="1"/>
          </p:cNvSpPr>
          <p:nvPr>
            <p:ph type="body" idx="1"/>
          </p:nvPr>
        </p:nvSpPr>
        <p:spPr>
          <a:xfrm>
            <a:off x="467544" y="1628800"/>
            <a:ext cx="8229600" cy="4525963"/>
          </a:xfrm>
        </p:spPr>
        <p:txBody>
          <a:bodyPr/>
          <a:lstStyle/>
          <a:p>
            <a:pPr marL="0" indent="0">
              <a:buNone/>
            </a:pPr>
            <a:endParaRPr lang="ru-RU" sz="240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700808"/>
            <a:ext cx="9258621" cy="40475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683568" y="6211669"/>
            <a:ext cx="6528262" cy="646331"/>
          </a:xfrm>
          <a:prstGeom prst="rect">
            <a:avLst/>
          </a:prstGeom>
          <a:noFill/>
        </p:spPr>
        <p:txBody>
          <a:bodyPr wrap="none" rtlCol="0">
            <a:spAutoFit/>
          </a:bodyPr>
          <a:lstStyle/>
          <a:p>
            <a:r>
              <a:rPr lang="en-US">
                <a:hlinkClick r:id="rId3"/>
              </a:rPr>
              <a:t>https</a:t>
            </a:r>
            <a:r>
              <a:rPr lang="en-US">
                <a:hlinkClick r:id="rId3"/>
              </a:rPr>
              <a:t>://</a:t>
            </a:r>
            <a:r>
              <a:rPr lang="en-US" smtClean="0">
                <a:hlinkClick r:id="rId3"/>
              </a:rPr>
              <a:t>postgrespro.ru/docs/postgrespro/11/app-pgbasebackup</a:t>
            </a:r>
            <a:endParaRPr lang="en-US" smtClean="0"/>
          </a:p>
          <a:p>
            <a:endParaRPr lang="ru-RU"/>
          </a:p>
        </p:txBody>
      </p:sp>
    </p:spTree>
    <p:extLst>
      <p:ext uri="{BB962C8B-B14F-4D97-AF65-F5344CB8AC3E}">
        <p14:creationId xmlns:p14="http://schemas.microsoft.com/office/powerpoint/2010/main" val="130975006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395536" y="44624"/>
            <a:ext cx="8229600" cy="778098"/>
          </a:xfrm>
        </p:spPr>
        <p:txBody>
          <a:bodyPr/>
          <a:lstStyle/>
          <a:p>
            <a:pPr eaLnBrk="1" hangingPunct="1"/>
            <a:r>
              <a:rPr lang="en-US" altLang="ru-RU" sz="4000" b="1" smtClean="0"/>
              <a:t>pg_basebackup</a:t>
            </a:r>
            <a:endParaRPr lang="ru-RU" altLang="ru-RU" sz="4000" smtClean="0"/>
          </a:p>
        </p:txBody>
      </p:sp>
      <p:sp>
        <p:nvSpPr>
          <p:cNvPr id="12291" name="Rectangle 3"/>
          <p:cNvSpPr>
            <a:spLocks noGrp="1" noChangeArrowheads="1"/>
          </p:cNvSpPr>
          <p:nvPr>
            <p:ph type="body" idx="1"/>
          </p:nvPr>
        </p:nvSpPr>
        <p:spPr>
          <a:xfrm>
            <a:off x="107504" y="980728"/>
            <a:ext cx="9001000" cy="5688632"/>
          </a:xfrm>
        </p:spPr>
        <p:txBody>
          <a:bodyPr/>
          <a:lstStyle/>
          <a:p>
            <a:pPr marL="0" indent="0">
              <a:buNone/>
            </a:pPr>
            <a:r>
              <a:rPr lang="ru-RU" sz="2000"/>
              <a:t>Создание резервной копии сервера </a:t>
            </a:r>
            <a:r>
              <a:rPr lang="en-US" sz="2000"/>
              <a:t>mydbserver </a:t>
            </a:r>
            <a:r>
              <a:rPr lang="ru-RU" sz="2000"/>
              <a:t>и сохранение её в локальном каталоге /</a:t>
            </a:r>
            <a:r>
              <a:rPr lang="en-US" sz="2000"/>
              <a:t>usr/local/pgsql/data:</a:t>
            </a:r>
          </a:p>
          <a:p>
            <a:pPr marL="0" indent="0">
              <a:buNone/>
            </a:pPr>
            <a:r>
              <a:rPr lang="en-US" sz="2000">
                <a:latin typeface="Courier" panose="02070309020205020404" pitchFamily="49" charset="0"/>
              </a:rPr>
              <a:t>$ </a:t>
            </a:r>
            <a:r>
              <a:rPr lang="en-US" sz="2000" b="1">
                <a:latin typeface="Courier" panose="02070309020205020404" pitchFamily="49" charset="0"/>
              </a:rPr>
              <a:t>pg_basebackup -h mydbserver -D /</a:t>
            </a:r>
            <a:r>
              <a:rPr lang="en-US" sz="2000" b="1">
                <a:latin typeface="Courier" panose="02070309020205020404" pitchFamily="49" charset="0"/>
              </a:rPr>
              <a:t>usr/local/pgsql/data</a:t>
            </a:r>
            <a:r>
              <a:rPr lang="en-US" sz="2000">
                <a:latin typeface="Courier" panose="02070309020205020404" pitchFamily="49" charset="0"/>
              </a:rPr>
              <a:t> </a:t>
            </a:r>
            <a:endParaRPr lang="en-US" sz="2000" smtClean="0">
              <a:latin typeface="Courier" panose="02070309020205020404" pitchFamily="49" charset="0"/>
            </a:endParaRPr>
          </a:p>
          <a:p>
            <a:pPr marL="0" indent="0">
              <a:buNone/>
            </a:pPr>
            <a:r>
              <a:rPr lang="ru-RU" sz="2000" smtClean="0"/>
              <a:t>Создание </a:t>
            </a:r>
            <a:r>
              <a:rPr lang="ru-RU" sz="2000"/>
              <a:t>резервной копии локального сервера в отдельных сжатых файлах </a:t>
            </a:r>
            <a:r>
              <a:rPr lang="en-US" sz="2000"/>
              <a:t>tar </a:t>
            </a:r>
            <a:r>
              <a:rPr lang="ru-RU" sz="2000"/>
              <a:t>для каждого табличного пространства и сохранение их в каталоге </a:t>
            </a:r>
            <a:r>
              <a:rPr lang="en-US" sz="2000"/>
              <a:t>backup </a:t>
            </a:r>
            <a:r>
              <a:rPr lang="ru-RU" sz="2000"/>
              <a:t>с индикатором прогресса в процессе выполнения:</a:t>
            </a:r>
          </a:p>
          <a:p>
            <a:pPr marL="0" indent="0">
              <a:buNone/>
            </a:pPr>
            <a:r>
              <a:rPr lang="en-US" sz="2000" b="1" smtClean="0">
                <a:latin typeface="Courier" panose="02070309020205020404" pitchFamily="49" charset="0"/>
              </a:rPr>
              <a:t>$ pg_basebackup </a:t>
            </a:r>
            <a:r>
              <a:rPr lang="en-US" sz="2000" b="1">
                <a:latin typeface="Courier" panose="02070309020205020404" pitchFamily="49" charset="0"/>
              </a:rPr>
              <a:t>-D backup -Ft -z -</a:t>
            </a:r>
            <a:r>
              <a:rPr lang="en-US" sz="2000" b="1">
                <a:latin typeface="Courier" panose="02070309020205020404" pitchFamily="49" charset="0"/>
              </a:rPr>
              <a:t>P</a:t>
            </a:r>
            <a:r>
              <a:rPr lang="en-US" sz="2000">
                <a:latin typeface="Courier" panose="02070309020205020404" pitchFamily="49" charset="0"/>
              </a:rPr>
              <a:t> </a:t>
            </a:r>
            <a:endParaRPr lang="en-US" sz="2000" smtClean="0">
              <a:latin typeface="Courier" panose="02070309020205020404" pitchFamily="49" charset="0"/>
            </a:endParaRPr>
          </a:p>
          <a:p>
            <a:pPr marL="0" indent="0">
              <a:buNone/>
            </a:pPr>
            <a:r>
              <a:rPr lang="ru-RU" sz="2000" smtClean="0"/>
              <a:t>Создание </a:t>
            </a:r>
            <a:r>
              <a:rPr lang="ru-RU" sz="2000"/>
              <a:t>резервной копии локальной базы данных с одним табличным пространством и сжатие её с помощью </a:t>
            </a:r>
            <a:r>
              <a:rPr lang="en-US" sz="2000"/>
              <a:t>bzip2:</a:t>
            </a:r>
          </a:p>
          <a:p>
            <a:pPr marL="0" indent="0">
              <a:buNone/>
            </a:pPr>
            <a:r>
              <a:rPr lang="en-US" sz="2000">
                <a:latin typeface="Courier" panose="02070309020205020404" pitchFamily="49" charset="0"/>
              </a:rPr>
              <a:t>$ </a:t>
            </a:r>
            <a:r>
              <a:rPr lang="en-US" sz="2000" b="1">
                <a:latin typeface="Courier" panose="02070309020205020404" pitchFamily="49" charset="0"/>
              </a:rPr>
              <a:t>pg_basebackup -D - -Ft -X fetch | bzip2 &gt; backup.tar.bz2</a:t>
            </a:r>
            <a:r>
              <a:rPr lang="en-US" sz="2000">
                <a:latin typeface="Courier" panose="02070309020205020404" pitchFamily="49" charset="0"/>
              </a:rPr>
              <a:t> </a:t>
            </a:r>
            <a:r>
              <a:rPr lang="en-US" sz="1600" i="1"/>
              <a:t>(</a:t>
            </a:r>
            <a:r>
              <a:rPr lang="ru-RU" sz="1600" i="1"/>
              <a:t>Эта команда прервётся с ошибкой, если в базе данных будет несколько табличных пространств.)</a:t>
            </a:r>
          </a:p>
          <a:p>
            <a:pPr marL="0" indent="0">
              <a:buNone/>
            </a:pPr>
            <a:r>
              <a:rPr lang="ru-RU" sz="2000"/>
              <a:t>Создание резервной копии локальной базы данных с перемещением табличного пространства</a:t>
            </a:r>
            <a:r>
              <a:rPr lang="ru-RU" sz="2400"/>
              <a:t> /</a:t>
            </a:r>
            <a:r>
              <a:rPr lang="en-US" sz="2400"/>
              <a:t>opt/ts </a:t>
            </a:r>
            <a:r>
              <a:rPr lang="ru-RU" sz="2400"/>
              <a:t>в ./</a:t>
            </a:r>
            <a:r>
              <a:rPr lang="en-US" sz="2400"/>
              <a:t>backup/ts:</a:t>
            </a:r>
          </a:p>
          <a:p>
            <a:pPr marL="0" indent="0">
              <a:buNone/>
            </a:pPr>
            <a:r>
              <a:rPr lang="en-US" sz="2000">
                <a:latin typeface="Courier" panose="02070309020205020404" pitchFamily="49" charset="0"/>
              </a:rPr>
              <a:t>$ </a:t>
            </a:r>
            <a:r>
              <a:rPr lang="en-US" sz="2000" b="1">
                <a:latin typeface="Courier" panose="02070309020205020404" pitchFamily="49" charset="0"/>
              </a:rPr>
              <a:t>pg_basebackup -D backup/data -</a:t>
            </a:r>
            <a:r>
              <a:rPr lang="en-US" sz="2000" b="1">
                <a:latin typeface="Courier" panose="02070309020205020404" pitchFamily="49" charset="0"/>
              </a:rPr>
              <a:t>T </a:t>
            </a:r>
            <a:r>
              <a:rPr lang="en-US" sz="2000" b="1" smtClean="0">
                <a:latin typeface="Courier" panose="02070309020205020404" pitchFamily="49" charset="0"/>
              </a:rPr>
              <a:t>opt/ts</a:t>
            </a:r>
            <a:r>
              <a:rPr lang="en-US" sz="2000" b="1">
                <a:latin typeface="Courier" panose="02070309020205020404" pitchFamily="49" charset="0"/>
              </a:rPr>
              <a:t>=$(pwd)/backup/ts</a:t>
            </a:r>
            <a:endParaRPr lang="ru-RU" sz="2000"/>
          </a:p>
        </p:txBody>
      </p:sp>
    </p:spTree>
    <p:extLst>
      <p:ext uri="{BB962C8B-B14F-4D97-AF65-F5344CB8AC3E}">
        <p14:creationId xmlns:p14="http://schemas.microsoft.com/office/powerpoint/2010/main" val="190600563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395536" y="44624"/>
            <a:ext cx="8229600" cy="778098"/>
          </a:xfrm>
        </p:spPr>
        <p:txBody>
          <a:bodyPr/>
          <a:lstStyle/>
          <a:p>
            <a:pPr eaLnBrk="1" hangingPunct="1"/>
            <a:r>
              <a:rPr lang="en-US" altLang="ru-RU" sz="4000" b="1" smtClean="0"/>
              <a:t>pg_basebackup</a:t>
            </a:r>
            <a:endParaRPr lang="ru-RU" altLang="ru-RU" sz="4000" smtClean="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3375" y="990600"/>
            <a:ext cx="8477250" cy="4876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7388667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395536" y="44624"/>
            <a:ext cx="8229600" cy="778098"/>
          </a:xfrm>
        </p:spPr>
        <p:txBody>
          <a:bodyPr/>
          <a:lstStyle/>
          <a:p>
            <a:pPr eaLnBrk="1" hangingPunct="1"/>
            <a:r>
              <a:rPr lang="en-US" altLang="ru-RU" sz="4000" b="1" smtClean="0"/>
              <a:t>pg_basebackup</a:t>
            </a:r>
            <a:endParaRPr lang="ru-RU" altLang="ru-RU" sz="4000" smtClean="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196752"/>
            <a:ext cx="9113908" cy="51907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2216292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ru-RU" altLang="ru-RU" sz="4000" b="1" smtClean="0"/>
              <a:t>Восстановление</a:t>
            </a:r>
            <a:endParaRPr lang="ru-RU" altLang="ru-RU" sz="4000" smtClean="0"/>
          </a:p>
        </p:txBody>
      </p:sp>
      <p:sp>
        <p:nvSpPr>
          <p:cNvPr id="11267" name="Rectangle 3"/>
          <p:cNvSpPr>
            <a:spLocks noGrp="1" noChangeArrowheads="1"/>
          </p:cNvSpPr>
          <p:nvPr>
            <p:ph type="body" idx="1"/>
          </p:nvPr>
        </p:nvSpPr>
        <p:spPr>
          <a:xfrm>
            <a:off x="323528" y="1600200"/>
            <a:ext cx="8496944" cy="4525963"/>
          </a:xfrm>
        </p:spPr>
        <p:txBody>
          <a:bodyPr/>
          <a:lstStyle/>
          <a:p>
            <a:pPr marL="0" indent="0">
              <a:buNone/>
            </a:pPr>
            <a:r>
              <a:rPr lang="ru-RU" sz="1800" smtClean="0"/>
              <a:t>Резервная копия – архив файлов из </a:t>
            </a:r>
            <a:r>
              <a:rPr lang="en-US" sz="1800" smtClean="0"/>
              <a:t>PG_DATA</a:t>
            </a:r>
            <a:r>
              <a:rPr lang="ru-RU" sz="1800" smtClean="0"/>
              <a:t>.</a:t>
            </a:r>
            <a:endParaRPr lang="en-US" sz="1800" smtClean="0"/>
          </a:p>
          <a:p>
            <a:pPr marL="0" indent="0">
              <a:buNone/>
            </a:pPr>
            <a:endParaRPr lang="ru-RU" sz="1800" smtClean="0"/>
          </a:p>
          <a:p>
            <a:pPr marL="0" indent="0">
              <a:buNone/>
            </a:pPr>
            <a:r>
              <a:rPr lang="ru-RU" sz="1800" smtClean="0"/>
              <a:t>Для восстановления:</a:t>
            </a:r>
            <a:endParaRPr lang="ru-RU" sz="1800"/>
          </a:p>
          <a:p>
            <a:pPr marL="0" indent="0">
              <a:buNone/>
            </a:pPr>
            <a:endParaRPr lang="en-US" sz="1800" smtClean="0"/>
          </a:p>
          <a:p>
            <a:pPr marL="0" indent="0">
              <a:buNone/>
            </a:pPr>
            <a:r>
              <a:rPr lang="ru-RU" sz="1800" smtClean="0"/>
              <a:t>Разархивировать сделанную копию в каталог </a:t>
            </a:r>
            <a:r>
              <a:rPr lang="en-US" sz="1800" smtClean="0"/>
              <a:t>PG_DATA </a:t>
            </a:r>
            <a:r>
              <a:rPr lang="ru-RU" sz="1800" smtClean="0"/>
              <a:t>кластера </a:t>
            </a:r>
            <a:r>
              <a:rPr lang="en-US" sz="1800" smtClean="0"/>
              <a:t>postgres </a:t>
            </a:r>
            <a:r>
              <a:rPr lang="ru-RU" sz="1800" smtClean="0"/>
              <a:t>на котором произошел сбой.</a:t>
            </a:r>
          </a:p>
          <a:p>
            <a:pPr marL="0" indent="0">
              <a:buNone/>
            </a:pPr>
            <a:endParaRPr lang="ru-RU" sz="1800" smtClean="0"/>
          </a:p>
          <a:p>
            <a:pPr marL="0" indent="0">
              <a:buNone/>
            </a:pPr>
            <a:endParaRPr lang="ru-RU" sz="1800"/>
          </a:p>
          <a:p>
            <a:pPr marL="0" indent="0">
              <a:buNone/>
            </a:pPr>
            <a:r>
              <a:rPr lang="ru-RU" sz="1800" smtClean="0"/>
              <a:t>+ Проверить на отдельном кластере </a:t>
            </a:r>
            <a:r>
              <a:rPr lang="en-US" sz="1800" smtClean="0"/>
              <a:t>postgres.</a:t>
            </a:r>
          </a:p>
          <a:p>
            <a:pPr marL="0" indent="0">
              <a:buNone/>
            </a:pPr>
            <a:endParaRPr lang="en-US" sz="1800"/>
          </a:p>
          <a:p>
            <a:pPr marL="0" indent="0">
              <a:buNone/>
            </a:pPr>
            <a:r>
              <a:rPr lang="ru-RU" sz="1800" smtClean="0"/>
              <a:t>Получим БД на момент завершения резервной копии.</a:t>
            </a:r>
            <a:endParaRPr lang="ru-RU" sz="1800"/>
          </a:p>
        </p:txBody>
      </p:sp>
    </p:spTree>
    <p:extLst>
      <p:ext uri="{BB962C8B-B14F-4D97-AF65-F5344CB8AC3E}">
        <p14:creationId xmlns:p14="http://schemas.microsoft.com/office/powerpoint/2010/main" val="39460402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ru-RU" altLang="ru-RU" sz="4000" b="1" smtClean="0"/>
              <a:t>Резервное </a:t>
            </a:r>
            <a:r>
              <a:rPr lang="ru-RU" altLang="ru-RU" sz="4000" b="1" smtClean="0"/>
              <a:t>копирование. </a:t>
            </a:r>
            <a:r>
              <a:rPr lang="ru-RU" altLang="ru-RU" sz="4000" b="1" smtClean="0"/>
              <a:t>А</a:t>
            </a:r>
            <a:r>
              <a:rPr lang="ru-RU" altLang="ru-RU" sz="4000" b="1" smtClean="0"/>
              <a:t>рхивация </a:t>
            </a:r>
            <a:r>
              <a:rPr lang="en-US" altLang="ru-RU" sz="4000" b="1" smtClean="0"/>
              <a:t>WAL</a:t>
            </a:r>
            <a:endParaRPr lang="ru-RU" altLang="ru-RU" sz="4000" smtClean="0"/>
          </a:p>
        </p:txBody>
      </p:sp>
      <p:sp>
        <p:nvSpPr>
          <p:cNvPr id="11267" name="Rectangle 3"/>
          <p:cNvSpPr>
            <a:spLocks noGrp="1" noChangeArrowheads="1"/>
          </p:cNvSpPr>
          <p:nvPr>
            <p:ph type="body" idx="1"/>
          </p:nvPr>
        </p:nvSpPr>
        <p:spPr/>
        <p:txBody>
          <a:bodyPr/>
          <a:lstStyle/>
          <a:p>
            <a:r>
              <a:rPr lang="ru-RU" sz="1800">
                <a:latin typeface="Calibri" panose="020F0502020204030204" pitchFamily="34" charset="0"/>
              </a:rPr>
              <a:t>В качестве начальной точки для восстановления необязательно иметь полностью согласованную копию на уровне файлов. Внутренняя несогласованность копии будет исправлена при воспроизведении </a:t>
            </a:r>
            <a:r>
              <a:rPr lang="ru-RU" sz="1800">
                <a:latin typeface="Calibri" panose="020F0502020204030204" pitchFamily="34" charset="0"/>
              </a:rPr>
              <a:t>журнала. </a:t>
            </a:r>
            <a:r>
              <a:rPr lang="ru-RU" sz="1800">
                <a:latin typeface="Calibri" panose="020F0502020204030204" pitchFamily="34" charset="0"/>
              </a:rPr>
              <a:t>Таким образом, согласованный снимок файловой системы не требуется, вполне можно использовать tar или похожие средства </a:t>
            </a:r>
            <a:r>
              <a:rPr lang="ru-RU" sz="1800">
                <a:latin typeface="Calibri" panose="020F0502020204030204" pitchFamily="34" charset="0"/>
              </a:rPr>
              <a:t>архивации</a:t>
            </a:r>
            <a:r>
              <a:rPr lang="ru-RU" sz="1800" smtClean="0">
                <a:latin typeface="Calibri" panose="020F0502020204030204" pitchFamily="34" charset="0"/>
              </a:rPr>
              <a:t>.</a:t>
            </a:r>
          </a:p>
          <a:p>
            <a:endParaRPr lang="ru-RU" sz="1800">
              <a:latin typeface="Calibri" panose="020F0502020204030204" pitchFamily="34" charset="0"/>
            </a:endParaRPr>
          </a:p>
          <a:p>
            <a:r>
              <a:rPr lang="ru-RU" sz="1800">
                <a:latin typeface="Calibri" panose="020F0502020204030204" pitchFamily="34" charset="0"/>
              </a:rPr>
              <a:t>Поскольку при воспроизведении можно обрабатывать неограниченную последовательность файлов WAL, непрерывную резервную копию можно получить, просто продолжая архивировать файлы WAL. Это особенно ценно для больших баз данных, полные резервные копии которых делать как минимум </a:t>
            </a:r>
            <a:r>
              <a:rPr lang="ru-RU" sz="1800">
                <a:latin typeface="Calibri" panose="020F0502020204030204" pitchFamily="34" charset="0"/>
              </a:rPr>
              <a:t>неудобно</a:t>
            </a:r>
            <a:r>
              <a:rPr lang="ru-RU" sz="1800" smtClean="0">
                <a:latin typeface="Calibri" panose="020F0502020204030204" pitchFamily="34" charset="0"/>
              </a:rPr>
              <a:t>.</a:t>
            </a:r>
          </a:p>
          <a:p>
            <a:endParaRPr lang="ru-RU" sz="1800">
              <a:latin typeface="Calibri" panose="020F0502020204030204" pitchFamily="34" charset="0"/>
            </a:endParaRPr>
          </a:p>
          <a:p>
            <a:r>
              <a:rPr lang="ru-RU" sz="1800">
                <a:latin typeface="Calibri" panose="020F0502020204030204" pitchFamily="34" charset="0"/>
              </a:rPr>
              <a:t>Воспроизводить все записи WAL до самого конца нет необходимости. Воспроизведение можно остановить в любой точке и получить целостный снимок базы данных на этот момент времени. </a:t>
            </a:r>
          </a:p>
        </p:txBody>
      </p:sp>
    </p:spTree>
    <p:extLst>
      <p:ext uri="{BB962C8B-B14F-4D97-AF65-F5344CB8AC3E}">
        <p14:creationId xmlns:p14="http://schemas.microsoft.com/office/powerpoint/2010/main" val="19241686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ru-RU" altLang="ru-RU" sz="4000" b="1" smtClean="0"/>
              <a:t>Резервное копирование</a:t>
            </a:r>
            <a:r>
              <a:rPr lang="en-US" altLang="ru-RU" sz="4000" b="1" smtClean="0"/>
              <a:t> Oracle</a:t>
            </a:r>
            <a:r>
              <a:rPr lang="ru-RU" altLang="ru-RU" sz="4000" b="1" smtClean="0"/>
              <a:t>.</a:t>
            </a:r>
            <a:br>
              <a:rPr lang="ru-RU" altLang="ru-RU" sz="4000" b="1" smtClean="0"/>
            </a:br>
            <a:r>
              <a:rPr lang="ru-RU" altLang="ru-RU" sz="4000" b="1" smtClean="0"/>
              <a:t>Классификация</a:t>
            </a:r>
            <a:endParaRPr lang="ru-RU" altLang="ru-RU" sz="4000" smtClean="0"/>
          </a:p>
        </p:txBody>
      </p:sp>
      <p:sp>
        <p:nvSpPr>
          <p:cNvPr id="4099" name="Rectangle 3"/>
          <p:cNvSpPr>
            <a:spLocks noGrp="1" noChangeArrowheads="1"/>
          </p:cNvSpPr>
          <p:nvPr>
            <p:ph type="body" idx="1"/>
          </p:nvPr>
        </p:nvSpPr>
        <p:spPr/>
        <p:txBody>
          <a:bodyPr/>
          <a:lstStyle/>
          <a:p>
            <a:pPr marL="457200" indent="-457200" eaLnBrk="1" hangingPunct="1">
              <a:lnSpc>
                <a:spcPct val="90000"/>
              </a:lnSpc>
              <a:buFontTx/>
              <a:buNone/>
            </a:pPr>
            <a:endParaRPr lang="ru-RU" altLang="ru-RU" sz="2800" b="1" smtClean="0"/>
          </a:p>
          <a:p>
            <a:pPr marL="457200" indent="-457200" eaLnBrk="1" hangingPunct="1">
              <a:lnSpc>
                <a:spcPct val="90000"/>
              </a:lnSpc>
              <a:buFontTx/>
              <a:buNone/>
            </a:pPr>
            <a:r>
              <a:rPr lang="ru-RU" altLang="ru-RU" sz="2800" b="1" smtClean="0"/>
              <a:t>По объектам резервного копирования:</a:t>
            </a:r>
          </a:p>
          <a:p>
            <a:pPr marL="457200" indent="-457200" eaLnBrk="1" hangingPunct="1">
              <a:lnSpc>
                <a:spcPct val="90000"/>
              </a:lnSpc>
              <a:buFontTx/>
              <a:buNone/>
            </a:pPr>
            <a:endParaRPr lang="ru-RU" altLang="ru-RU" sz="2800" b="1" smtClean="0"/>
          </a:p>
          <a:p>
            <a:pPr marL="457200" indent="-457200" eaLnBrk="1" hangingPunct="1">
              <a:lnSpc>
                <a:spcPct val="90000"/>
              </a:lnSpc>
            </a:pPr>
            <a:r>
              <a:rPr lang="ru-RU" altLang="ru-RU" sz="2400" b="1" smtClean="0"/>
              <a:t>Логическое – таблицы, схемы</a:t>
            </a:r>
          </a:p>
          <a:p>
            <a:pPr marL="457200" indent="-457200" eaLnBrk="1" hangingPunct="1">
              <a:lnSpc>
                <a:spcPct val="90000"/>
              </a:lnSpc>
            </a:pPr>
            <a:endParaRPr lang="ru-RU" altLang="ru-RU" sz="2400" b="1" smtClean="0"/>
          </a:p>
          <a:p>
            <a:pPr marL="457200" indent="-457200" eaLnBrk="1" hangingPunct="1">
              <a:lnSpc>
                <a:spcPct val="90000"/>
              </a:lnSpc>
            </a:pPr>
            <a:r>
              <a:rPr lang="ru-RU" altLang="ru-RU" sz="2400" b="1" smtClean="0"/>
              <a:t>Физическое – файлы, блоки</a:t>
            </a:r>
          </a:p>
          <a:p>
            <a:pPr marL="457200" indent="-457200" eaLnBrk="1" hangingPunct="1">
              <a:lnSpc>
                <a:spcPct val="90000"/>
              </a:lnSpc>
            </a:pPr>
            <a:endParaRPr lang="ru-RU" altLang="ru-RU" sz="2400" b="1" smtClean="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ru-RU" altLang="ru-RU" sz="4000" b="1" smtClean="0"/>
              <a:t>Резервное </a:t>
            </a:r>
            <a:r>
              <a:rPr lang="ru-RU" altLang="ru-RU" sz="4000" b="1" smtClean="0"/>
              <a:t>копирование. </a:t>
            </a:r>
            <a:r>
              <a:rPr lang="ru-RU" altLang="ru-RU" sz="4000" b="1" smtClean="0"/>
              <a:t>А</a:t>
            </a:r>
            <a:r>
              <a:rPr lang="ru-RU" altLang="ru-RU" sz="4000" b="1" smtClean="0"/>
              <a:t>рхивация </a:t>
            </a:r>
            <a:r>
              <a:rPr lang="en-US" altLang="ru-RU" sz="4000" b="1" smtClean="0"/>
              <a:t>WAL</a:t>
            </a:r>
            <a:endParaRPr lang="ru-RU" altLang="ru-RU" sz="4000" smtClean="0"/>
          </a:p>
        </p:txBody>
      </p:sp>
      <p:sp>
        <p:nvSpPr>
          <p:cNvPr id="11267" name="Rectangle 3"/>
          <p:cNvSpPr>
            <a:spLocks noGrp="1" noChangeArrowheads="1"/>
          </p:cNvSpPr>
          <p:nvPr>
            <p:ph type="body" idx="1"/>
          </p:nvPr>
        </p:nvSpPr>
        <p:spPr/>
        <p:txBody>
          <a:bodyPr/>
          <a:lstStyle/>
          <a:p>
            <a:r>
              <a:rPr lang="ru-RU" sz="1800">
                <a:latin typeface="Calibri" panose="020F0502020204030204" pitchFamily="34" charset="0"/>
              </a:rPr>
              <a:t>Если непрерывно передавать последовательность файлов WAL другому серверу, получившему данные из базовой копии того же кластера, получается система </a:t>
            </a:r>
            <a:r>
              <a:rPr lang="ru-RU" sz="1800" i="1">
                <a:latin typeface="Calibri" panose="020F0502020204030204" pitchFamily="34" charset="0"/>
              </a:rPr>
              <a:t>тёплого резерва</a:t>
            </a:r>
            <a:r>
              <a:rPr lang="ru-RU" sz="1800">
                <a:latin typeface="Calibri" panose="020F0502020204030204" pitchFamily="34" charset="0"/>
              </a:rPr>
              <a:t>: в любой момент мы можем запустить второй сервер и он будет иметь практически текущую копию баз данных.</a:t>
            </a:r>
            <a:endParaRPr lang="ru-RU" sz="1800">
              <a:latin typeface="Calibri" panose="020F0502020204030204" pitchFamily="34" charset="0"/>
            </a:endParaRPr>
          </a:p>
        </p:txBody>
      </p:sp>
    </p:spTree>
    <p:extLst>
      <p:ext uri="{BB962C8B-B14F-4D97-AF65-F5344CB8AC3E}">
        <p14:creationId xmlns:p14="http://schemas.microsoft.com/office/powerpoint/2010/main" val="241326016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ru-RU" altLang="ru-RU" sz="4000" b="1" smtClean="0"/>
              <a:t>Резервное </a:t>
            </a:r>
            <a:r>
              <a:rPr lang="ru-RU" altLang="ru-RU" sz="4000" b="1" smtClean="0"/>
              <a:t>копирование. </a:t>
            </a:r>
            <a:r>
              <a:rPr lang="ru-RU" altLang="ru-RU" sz="4000" b="1" smtClean="0"/>
              <a:t>Настройка а</a:t>
            </a:r>
            <a:r>
              <a:rPr lang="ru-RU" altLang="ru-RU" sz="4000" b="1" smtClean="0"/>
              <a:t>рхивации </a:t>
            </a:r>
            <a:r>
              <a:rPr lang="en-US" altLang="ru-RU" sz="4000" b="1" smtClean="0"/>
              <a:t>WAL</a:t>
            </a:r>
            <a:endParaRPr lang="ru-RU" altLang="ru-RU" sz="4000" smtClean="0"/>
          </a:p>
        </p:txBody>
      </p:sp>
      <p:sp>
        <p:nvSpPr>
          <p:cNvPr id="11267" name="Rectangle 3"/>
          <p:cNvSpPr>
            <a:spLocks noGrp="1" noChangeArrowheads="1"/>
          </p:cNvSpPr>
          <p:nvPr>
            <p:ph type="body" idx="1"/>
          </p:nvPr>
        </p:nvSpPr>
        <p:spPr>
          <a:xfrm>
            <a:off x="323528" y="1600200"/>
            <a:ext cx="8496944" cy="4525963"/>
          </a:xfrm>
        </p:spPr>
        <p:txBody>
          <a:bodyPr/>
          <a:lstStyle/>
          <a:p>
            <a:pPr marL="0" indent="0">
              <a:buNone/>
            </a:pPr>
            <a:r>
              <a:rPr lang="ru-RU" sz="1800" smtClean="0"/>
              <a:t>Параметры конфигурации</a:t>
            </a:r>
            <a:r>
              <a:rPr lang="en-US" sz="1800" smtClean="0"/>
              <a:t>:</a:t>
            </a:r>
            <a:endParaRPr lang="ru-RU" sz="1800" u="sng" smtClean="0"/>
          </a:p>
          <a:p>
            <a:pPr marL="0" indent="0">
              <a:buNone/>
            </a:pPr>
            <a:r>
              <a:rPr lang="ru-RU" sz="1800" u="sng" smtClean="0"/>
              <a:t>wal_level</a:t>
            </a:r>
            <a:r>
              <a:rPr lang="ru-RU" sz="1800"/>
              <a:t> </a:t>
            </a:r>
            <a:r>
              <a:rPr lang="en-US" sz="1800" smtClean="0"/>
              <a:t>- </a:t>
            </a:r>
            <a:r>
              <a:rPr lang="ru-RU" sz="1800" smtClean="0"/>
              <a:t>replica</a:t>
            </a:r>
            <a:r>
              <a:rPr lang="ru-RU" sz="1800"/>
              <a:t> </a:t>
            </a:r>
            <a:r>
              <a:rPr lang="ru-RU" sz="1800" smtClean="0"/>
              <a:t>или </a:t>
            </a:r>
            <a:r>
              <a:rPr lang="en-US" sz="1800" smtClean="0"/>
              <a:t>logical</a:t>
            </a:r>
            <a:r>
              <a:rPr lang="ru-RU" sz="1800" smtClean="0"/>
              <a:t> </a:t>
            </a:r>
          </a:p>
          <a:p>
            <a:pPr marL="0" indent="0">
              <a:buNone/>
            </a:pPr>
            <a:r>
              <a:rPr lang="ru-RU" sz="1800" u="sng" smtClean="0"/>
              <a:t>archive_mode</a:t>
            </a:r>
            <a:r>
              <a:rPr lang="ru-RU" sz="1800"/>
              <a:t> </a:t>
            </a:r>
            <a:r>
              <a:rPr lang="en-US" sz="1800" smtClean="0"/>
              <a:t>-</a:t>
            </a:r>
            <a:r>
              <a:rPr lang="ru-RU" sz="1800" smtClean="0"/>
              <a:t> on</a:t>
            </a:r>
            <a:endParaRPr lang="ru-RU" sz="1800"/>
          </a:p>
          <a:p>
            <a:pPr marL="0" indent="0">
              <a:buNone/>
            </a:pPr>
            <a:r>
              <a:rPr lang="en-US" sz="1800" u="sng" smtClean="0"/>
              <a:t>archive_command</a:t>
            </a:r>
            <a:r>
              <a:rPr lang="ru-RU" sz="1800" smtClean="0"/>
              <a:t> - </a:t>
            </a:r>
          </a:p>
          <a:p>
            <a:pPr marL="0" indent="0">
              <a:buNone/>
            </a:pPr>
            <a:r>
              <a:rPr lang="ru-RU" sz="1800" smtClean="0"/>
              <a:t>Для </a:t>
            </a:r>
            <a:r>
              <a:rPr lang="en-US" sz="1800" smtClean="0"/>
              <a:t>Unix:</a:t>
            </a:r>
            <a:endParaRPr lang="ru-RU" sz="1800" smtClean="0"/>
          </a:p>
          <a:p>
            <a:pPr marL="0" indent="0">
              <a:buNone/>
            </a:pPr>
            <a:r>
              <a:rPr lang="en-US" sz="1800" smtClean="0">
                <a:latin typeface="Courier" panose="02070309020205020404" pitchFamily="49" charset="0"/>
              </a:rPr>
              <a:t>archive_command </a:t>
            </a:r>
            <a:r>
              <a:rPr lang="en-US" sz="1800">
                <a:latin typeface="Courier" panose="02070309020205020404" pitchFamily="49" charset="0"/>
              </a:rPr>
              <a:t>= 'test ! -f /mnt/server/archivedir/%f &amp;&amp; cp %p /mnt/server/archivedir/%f</a:t>
            </a:r>
            <a:r>
              <a:rPr lang="en-US" sz="1800">
                <a:latin typeface="Courier" panose="02070309020205020404" pitchFamily="49" charset="0"/>
              </a:rPr>
              <a:t>'</a:t>
            </a:r>
            <a:r>
              <a:rPr lang="en-US" sz="1800"/>
              <a:t> </a:t>
            </a:r>
            <a:endParaRPr lang="ru-RU" sz="1800" smtClean="0"/>
          </a:p>
          <a:p>
            <a:pPr marL="0" indent="0">
              <a:buNone/>
            </a:pPr>
            <a:r>
              <a:rPr lang="ru-RU" sz="1800" smtClean="0"/>
              <a:t>Для </a:t>
            </a:r>
            <a:r>
              <a:rPr lang="en-US" sz="1800" smtClean="0"/>
              <a:t>Windows:</a:t>
            </a:r>
            <a:endParaRPr lang="ru-RU" sz="1800" smtClean="0"/>
          </a:p>
          <a:p>
            <a:pPr marL="0" indent="0">
              <a:buNone/>
            </a:pPr>
            <a:r>
              <a:rPr lang="en-US" sz="1800">
                <a:latin typeface="Courier" panose="02070309020205020404" pitchFamily="49" charset="0"/>
              </a:rPr>
              <a:t>archive_command </a:t>
            </a:r>
            <a:r>
              <a:rPr lang="en-US" sz="1800">
                <a:latin typeface="Courier" panose="02070309020205020404" pitchFamily="49" charset="0"/>
              </a:rPr>
              <a:t>= 'copy "%p" "C:\\server\\archivedir\\%</a:t>
            </a:r>
            <a:r>
              <a:rPr lang="en-US" sz="1800">
                <a:latin typeface="Courier" panose="02070309020205020404" pitchFamily="49" charset="0"/>
              </a:rPr>
              <a:t>f"</a:t>
            </a:r>
            <a:r>
              <a:rPr lang="ru-RU" sz="1800">
                <a:latin typeface="Courier" panose="02070309020205020404" pitchFamily="49" charset="0"/>
              </a:rPr>
              <a:t> </a:t>
            </a:r>
            <a:r>
              <a:rPr lang="en-US" sz="1800">
                <a:latin typeface="Courier" panose="02070309020205020404" pitchFamily="49" charset="0"/>
              </a:rPr>
              <a:t>' </a:t>
            </a:r>
          </a:p>
          <a:p>
            <a:pPr marL="0" indent="0">
              <a:buNone/>
            </a:pPr>
            <a:r>
              <a:rPr lang="en-US" sz="1800" smtClean="0"/>
              <a:t>%p – </a:t>
            </a:r>
            <a:r>
              <a:rPr lang="ru-RU" sz="1800" smtClean="0"/>
              <a:t>путь к файлу сегмента</a:t>
            </a:r>
            <a:r>
              <a:rPr lang="en-US" sz="1800" smtClean="0"/>
              <a:t> </a:t>
            </a:r>
            <a:r>
              <a:rPr lang="en-US" sz="1800"/>
              <a:t>WAL</a:t>
            </a:r>
            <a:endParaRPr lang="ru-RU" sz="1800" smtClean="0"/>
          </a:p>
          <a:p>
            <a:pPr marL="0" indent="0">
              <a:buNone/>
            </a:pPr>
            <a:r>
              <a:rPr lang="ru-RU" sz="1800" smtClean="0"/>
              <a:t>%</a:t>
            </a:r>
            <a:r>
              <a:rPr lang="en-US" sz="1800" smtClean="0"/>
              <a:t>f – </a:t>
            </a:r>
            <a:r>
              <a:rPr lang="ru-RU" sz="1800" smtClean="0"/>
              <a:t>имя файла сегмента </a:t>
            </a:r>
            <a:r>
              <a:rPr lang="en-US" sz="1800" smtClean="0"/>
              <a:t>WAL</a:t>
            </a:r>
            <a:endParaRPr lang="ru-RU" sz="1800" smtClean="0"/>
          </a:p>
          <a:p>
            <a:pPr marL="0" indent="0">
              <a:buNone/>
            </a:pPr>
            <a:endParaRPr lang="ru-RU" sz="1800"/>
          </a:p>
          <a:p>
            <a:pPr marL="0" indent="0">
              <a:buNone/>
            </a:pPr>
            <a:r>
              <a:rPr lang="en-US" sz="1800">
                <a:hlinkClick r:id="rId2"/>
              </a:rPr>
              <a:t>https</a:t>
            </a:r>
            <a:r>
              <a:rPr lang="en-US" sz="1800">
                <a:hlinkClick r:id="rId2"/>
              </a:rPr>
              <a:t>://</a:t>
            </a:r>
            <a:r>
              <a:rPr lang="en-US" sz="1800" smtClean="0">
                <a:hlinkClick r:id="rId2"/>
              </a:rPr>
              <a:t>postgrespro.ru/docs/postgrespro/11/continuous-archiving#BACKUP-ARCHIVING-WAL</a:t>
            </a:r>
            <a:endParaRPr lang="ru-RU" sz="1800" smtClean="0"/>
          </a:p>
          <a:p>
            <a:pPr marL="0" indent="0">
              <a:buNone/>
            </a:pPr>
            <a:endParaRPr lang="ru-RU" sz="1800"/>
          </a:p>
        </p:txBody>
      </p:sp>
    </p:spTree>
    <p:extLst>
      <p:ext uri="{BB962C8B-B14F-4D97-AF65-F5344CB8AC3E}">
        <p14:creationId xmlns:p14="http://schemas.microsoft.com/office/powerpoint/2010/main" val="222784747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ru-RU" altLang="ru-RU" sz="4000" b="1" smtClean="0"/>
              <a:t>Резервное </a:t>
            </a:r>
            <a:r>
              <a:rPr lang="ru-RU" altLang="ru-RU" sz="4000" b="1" smtClean="0"/>
              <a:t>копирование. </a:t>
            </a:r>
            <a:r>
              <a:rPr lang="ru-RU" altLang="ru-RU" sz="4000" b="1" smtClean="0"/>
              <a:t>Настройка а</a:t>
            </a:r>
            <a:r>
              <a:rPr lang="ru-RU" altLang="ru-RU" sz="4000" b="1" smtClean="0"/>
              <a:t>рхивации </a:t>
            </a:r>
            <a:r>
              <a:rPr lang="en-US" altLang="ru-RU" sz="4000" b="1" smtClean="0"/>
              <a:t>WAL</a:t>
            </a:r>
            <a:endParaRPr lang="ru-RU" altLang="ru-RU" sz="4000" smtClean="0"/>
          </a:p>
        </p:txBody>
      </p:sp>
      <p:sp>
        <p:nvSpPr>
          <p:cNvPr id="11267" name="Rectangle 3"/>
          <p:cNvSpPr>
            <a:spLocks noGrp="1" noChangeArrowheads="1"/>
          </p:cNvSpPr>
          <p:nvPr>
            <p:ph type="body" idx="1"/>
          </p:nvPr>
        </p:nvSpPr>
        <p:spPr>
          <a:xfrm>
            <a:off x="323528" y="1600200"/>
            <a:ext cx="8496944" cy="4525963"/>
          </a:xfrm>
        </p:spPr>
        <p:txBody>
          <a:bodyPr/>
          <a:lstStyle/>
          <a:p>
            <a:r>
              <a:rPr lang="ru-RU" sz="1800" smtClean="0"/>
              <a:t>Что </a:t>
            </a:r>
            <a:r>
              <a:rPr lang="ru-RU" sz="1800"/>
              <a:t>произойдёт, если команда архивирования начнёт постоянно выдавать ошибку, потому что требуется вмешательство оператора или для архивирования не хватает места</a:t>
            </a:r>
            <a:r>
              <a:rPr lang="ru-RU" sz="1800"/>
              <a:t>. </a:t>
            </a:r>
            <a:r>
              <a:rPr lang="ru-RU" sz="1800" smtClean="0"/>
              <a:t>Пока </a:t>
            </a:r>
            <a:r>
              <a:rPr lang="ru-RU" sz="1800"/>
              <a:t>она не разрешится, каталог pg_wal/ продолжит наполняться файлами-сегментами WAL. (Если файловая система, в которой находится каталог pg_wal/ заполнится до конца, Postgres Pro завершит свою работу аварийно. Зафиксированные транзакции не потеряются, но база данных не будет работать, пока вы не освободите место.)</a:t>
            </a:r>
          </a:p>
          <a:p>
            <a:r>
              <a:rPr lang="ru-RU" sz="1800"/>
              <a:t>Не важно, с какой скоростью работает команда архивирования, если только она не ниже средней скорости, с которой сервер генерирует записи WAL. Обычно работа продолжается, даже если процесс архивирования немного отстаёт. Если же архивирование отстаёт значительно, это приводит к увеличению объёма данных, которые могут быть потеряны в случае аварии. При этом каталог pg_wal/ будет содержать большое количество ещё не заархивированных файлов-сегментов, которые в конце концов могут занять всё доступное дисковое пространство</a:t>
            </a:r>
            <a:r>
              <a:rPr lang="ru-RU" sz="1800"/>
              <a:t>. </a:t>
            </a:r>
            <a:endParaRPr lang="ru-RU" sz="1800"/>
          </a:p>
        </p:txBody>
      </p:sp>
    </p:spTree>
    <p:extLst>
      <p:ext uri="{BB962C8B-B14F-4D97-AF65-F5344CB8AC3E}">
        <p14:creationId xmlns:p14="http://schemas.microsoft.com/office/powerpoint/2010/main" val="119590913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179512" y="116632"/>
            <a:ext cx="8507288" cy="490066"/>
          </a:xfrm>
        </p:spPr>
        <p:txBody>
          <a:bodyPr/>
          <a:lstStyle/>
          <a:p>
            <a:r>
              <a:rPr lang="ru-RU" sz="2400" b="1"/>
              <a:t>Восстановление непрерывной архивной копии</a:t>
            </a:r>
          </a:p>
        </p:txBody>
      </p:sp>
      <p:sp>
        <p:nvSpPr>
          <p:cNvPr id="11267" name="Rectangle 3"/>
          <p:cNvSpPr>
            <a:spLocks noGrp="1" noChangeArrowheads="1"/>
          </p:cNvSpPr>
          <p:nvPr>
            <p:ph type="body" idx="1"/>
          </p:nvPr>
        </p:nvSpPr>
        <p:spPr>
          <a:xfrm>
            <a:off x="251520" y="620688"/>
            <a:ext cx="8496944" cy="4525963"/>
          </a:xfrm>
        </p:spPr>
        <p:txBody>
          <a:bodyPr/>
          <a:lstStyle/>
          <a:p>
            <a:pPr marL="0" indent="0">
              <a:buNone/>
            </a:pPr>
            <a:r>
              <a:rPr lang="ru-RU" sz="1800" smtClean="0"/>
              <a:t>1. Остановить </a:t>
            </a:r>
            <a:r>
              <a:rPr lang="ru-RU" sz="1800"/>
              <a:t>сервер баз данных, если </a:t>
            </a:r>
            <a:r>
              <a:rPr lang="ru-RU" sz="1800"/>
              <a:t>он </a:t>
            </a:r>
            <a:r>
              <a:rPr lang="ru-RU" sz="1800" smtClean="0"/>
              <a:t>запущен.</a:t>
            </a:r>
            <a:endParaRPr lang="ru-RU" sz="1800"/>
          </a:p>
          <a:p>
            <a:pPr marL="0" indent="0">
              <a:buNone/>
            </a:pPr>
            <a:r>
              <a:rPr lang="ru-RU" sz="1800" smtClean="0"/>
              <a:t>2. Скопировать </a:t>
            </a:r>
            <a:r>
              <a:rPr lang="ru-RU" sz="1800"/>
              <a:t>весь текущий каталог кластера баз данных и все табличные пространства во временный каталог на случай, если они вам понадобятся</a:t>
            </a:r>
            <a:r>
              <a:rPr lang="ru-RU" sz="1800"/>
              <a:t>. </a:t>
            </a:r>
            <a:r>
              <a:rPr lang="ru-RU" sz="1800" smtClean="0"/>
              <a:t>Если </a:t>
            </a:r>
            <a:r>
              <a:rPr lang="ru-RU" sz="1800"/>
              <a:t>места недостаточно</a:t>
            </a:r>
            <a:r>
              <a:rPr lang="ru-RU" sz="1800"/>
              <a:t>, </a:t>
            </a:r>
            <a:r>
              <a:rPr lang="ru-RU" sz="1800" smtClean="0"/>
              <a:t>сохранить </a:t>
            </a:r>
            <a:r>
              <a:rPr lang="ru-RU" sz="1800"/>
              <a:t>как минимум содержимое подкаталога pg_wal каталога кластера, так как он может содержать журналы, не попавшие в архив перед остановкой системы.</a:t>
            </a:r>
          </a:p>
          <a:p>
            <a:pPr marL="0" indent="0">
              <a:buNone/>
            </a:pPr>
            <a:r>
              <a:rPr lang="ru-RU" sz="1800" smtClean="0"/>
              <a:t>3. Удалите </a:t>
            </a:r>
            <a:r>
              <a:rPr lang="ru-RU" sz="1800"/>
              <a:t>все существующие файлы и подкаталоги из каталога кластера и из корневых каталогов используемых табличных пространств.</a:t>
            </a:r>
          </a:p>
          <a:p>
            <a:pPr marL="0" indent="0">
              <a:buNone/>
            </a:pPr>
            <a:r>
              <a:rPr lang="ru-RU" sz="1800" smtClean="0"/>
              <a:t>4.Восстановить </a:t>
            </a:r>
            <a:r>
              <a:rPr lang="ru-RU" sz="1800"/>
              <a:t>файлы базы данных из архивной копии файлов. Важно, чтобы у восстановленных файлов были правильные разрешения и правильный владелец (пользователь, запускающий сервер, а не root!). Если вы используете табличные пространства, убедитесь также, что символьные ссылки в pg_tblspc/ восстановились корректно.</a:t>
            </a:r>
          </a:p>
          <a:p>
            <a:pPr marL="0" indent="0">
              <a:buNone/>
            </a:pPr>
            <a:r>
              <a:rPr lang="ru-RU" sz="1800" smtClean="0"/>
              <a:t>5. Удалите </a:t>
            </a:r>
            <a:r>
              <a:rPr lang="ru-RU" sz="1800"/>
              <a:t>все файлы из pg_wal/; они восстановились из резервной копии файлов и поэтому, скорее всего, будут старее текущих</a:t>
            </a:r>
            <a:r>
              <a:rPr lang="ru-RU" sz="1800"/>
              <a:t>. </a:t>
            </a:r>
            <a:endParaRPr lang="ru-RU" sz="1800"/>
          </a:p>
          <a:p>
            <a:pPr marL="0" indent="0">
              <a:buNone/>
            </a:pPr>
            <a:r>
              <a:rPr lang="ru-RU" sz="1800" smtClean="0"/>
              <a:t>6 .Если </a:t>
            </a:r>
            <a:r>
              <a:rPr lang="ru-RU" sz="1800"/>
              <a:t>на шаге 2 вы сохранили незаархивированные файлы с сегментами WAL, скопируйте их в pg_wal</a:t>
            </a:r>
            <a:r>
              <a:rPr lang="ru-RU" sz="1800"/>
              <a:t>/. </a:t>
            </a:r>
            <a:endParaRPr lang="ru-RU" sz="1800"/>
          </a:p>
        </p:txBody>
      </p:sp>
    </p:spTree>
    <p:extLst>
      <p:ext uri="{BB962C8B-B14F-4D97-AF65-F5344CB8AC3E}">
        <p14:creationId xmlns:p14="http://schemas.microsoft.com/office/powerpoint/2010/main" val="302557916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179512" y="116632"/>
            <a:ext cx="8507288" cy="490066"/>
          </a:xfrm>
        </p:spPr>
        <p:txBody>
          <a:bodyPr/>
          <a:lstStyle/>
          <a:p>
            <a:r>
              <a:rPr lang="ru-RU" sz="2400" b="1"/>
              <a:t>Восстановление непрерывной архивной копии</a:t>
            </a:r>
            <a:endParaRPr lang="ru-RU" sz="2400" b="1"/>
          </a:p>
        </p:txBody>
      </p:sp>
      <p:sp>
        <p:nvSpPr>
          <p:cNvPr id="11267" name="Rectangle 3"/>
          <p:cNvSpPr>
            <a:spLocks noGrp="1" noChangeArrowheads="1"/>
          </p:cNvSpPr>
          <p:nvPr>
            <p:ph type="body" idx="1"/>
          </p:nvPr>
        </p:nvSpPr>
        <p:spPr>
          <a:xfrm>
            <a:off x="251520" y="620688"/>
            <a:ext cx="8496944" cy="4525963"/>
          </a:xfrm>
        </p:spPr>
        <p:txBody>
          <a:bodyPr/>
          <a:lstStyle/>
          <a:p>
            <a:pPr marL="0" indent="0">
              <a:buNone/>
            </a:pPr>
            <a:r>
              <a:rPr lang="ru-RU" sz="1800" smtClean="0"/>
              <a:t>7. Создайте </a:t>
            </a:r>
            <a:r>
              <a:rPr lang="ru-RU" sz="1800"/>
              <a:t>командный файл восстановления recovery.conf в каталоге кластера </a:t>
            </a:r>
            <a:r>
              <a:rPr lang="ru-RU" sz="1800"/>
              <a:t>баз </a:t>
            </a:r>
            <a:r>
              <a:rPr lang="ru-RU" sz="1800" smtClean="0"/>
              <a:t>данных. </a:t>
            </a:r>
          </a:p>
          <a:p>
            <a:pPr marL="0" indent="0">
              <a:buNone/>
            </a:pPr>
            <a:r>
              <a:rPr lang="en-US" sz="1800">
                <a:hlinkClick r:id="rId2"/>
              </a:rPr>
              <a:t>https</a:t>
            </a:r>
            <a:r>
              <a:rPr lang="en-US" sz="1800">
                <a:hlinkClick r:id="rId2"/>
              </a:rPr>
              <a:t>://</a:t>
            </a:r>
            <a:r>
              <a:rPr lang="en-US" sz="1800" smtClean="0">
                <a:hlinkClick r:id="rId2"/>
              </a:rPr>
              <a:t>postgrespro.ru/docs/postgrespro/11/recovery-config</a:t>
            </a:r>
            <a:endParaRPr lang="ru-RU" sz="1800" smtClean="0"/>
          </a:p>
          <a:p>
            <a:pPr marL="0" indent="0">
              <a:buNone/>
            </a:pPr>
            <a:r>
              <a:rPr lang="ru-RU" sz="1800" smtClean="0"/>
              <a:t>Вы </a:t>
            </a:r>
            <a:r>
              <a:rPr lang="ru-RU" sz="1800"/>
              <a:t>можете также временно изменить pg_hba.conf, чтобы обычные пользователи не могли подключаться, пока вы не будете уверены, что восстановление завершилось успешно.</a:t>
            </a:r>
          </a:p>
          <a:p>
            <a:pPr marL="0" indent="0">
              <a:buNone/>
            </a:pPr>
            <a:r>
              <a:rPr lang="ru-RU" sz="1800" smtClean="0"/>
              <a:t>8. Запустите </a:t>
            </a:r>
            <a:r>
              <a:rPr lang="ru-RU" sz="1800"/>
              <a:t>сервер. Сервер запустится в режиме восстановления и начнёт считывать необходимые ему архивные файлы WAL. Если восстановление будет прервано из-за внешней ошибки, сервер можно просто перезапустить и он продолжит восстановление. По завершении процесса восстановления сервер переименует файл recovery.conf в recovery.done (чтобы предотвратить повторный запуск режима восстановления), а затем перейдёт к обычной работе с базой данных.</a:t>
            </a:r>
          </a:p>
          <a:p>
            <a:pPr marL="0" indent="0">
              <a:buNone/>
            </a:pPr>
            <a:r>
              <a:rPr lang="ru-RU" sz="1800" smtClean="0"/>
              <a:t>9.Просмотрите </a:t>
            </a:r>
            <a:r>
              <a:rPr lang="ru-RU" sz="1800"/>
              <a:t>содержимое базы данных, чтобы убедиться, что вы вернули её к желаемому состоянию. Если это не так, вернитесь к шагу 1. Если всё хорошо, разрешите пользователям подключаться к серверу, восстановив обычный файл pg_hba.conf.</a:t>
            </a:r>
            <a:endParaRPr lang="ru-RU" sz="1800"/>
          </a:p>
        </p:txBody>
      </p:sp>
    </p:spTree>
    <p:extLst>
      <p:ext uri="{BB962C8B-B14F-4D97-AF65-F5344CB8AC3E}">
        <p14:creationId xmlns:p14="http://schemas.microsoft.com/office/powerpoint/2010/main" val="287813867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179512" y="116632"/>
            <a:ext cx="8507288" cy="490066"/>
          </a:xfrm>
        </p:spPr>
        <p:txBody>
          <a:bodyPr/>
          <a:lstStyle/>
          <a:p>
            <a:r>
              <a:rPr lang="ru-RU" sz="2400" b="1"/>
              <a:t>Восстановление непрерывной архивной копии</a:t>
            </a:r>
            <a:endParaRPr lang="ru-RU" sz="2400" b="1"/>
          </a:p>
        </p:txBody>
      </p:sp>
      <p:pic>
        <p:nvPicPr>
          <p:cNvPr id="5122"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971600" y="1124744"/>
            <a:ext cx="6839754" cy="45259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2408782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179512" y="116632"/>
            <a:ext cx="8507288" cy="490066"/>
          </a:xfrm>
        </p:spPr>
        <p:txBody>
          <a:bodyPr/>
          <a:lstStyle/>
          <a:p>
            <a:r>
              <a:rPr lang="ru-RU" sz="2400" b="1"/>
              <a:t>Восстановление непрерывной архивной копии</a:t>
            </a:r>
            <a:endParaRPr lang="ru-RU" sz="2400" b="1"/>
          </a:p>
        </p:txBody>
      </p:sp>
      <p:pic>
        <p:nvPicPr>
          <p:cNvPr id="5122"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971600" y="1124744"/>
            <a:ext cx="6839754" cy="45259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402623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179512" y="116632"/>
            <a:ext cx="8507288" cy="490066"/>
          </a:xfrm>
        </p:spPr>
        <p:txBody>
          <a:bodyPr/>
          <a:lstStyle/>
          <a:p>
            <a:r>
              <a:rPr lang="ru-RU" sz="2400" b="1"/>
              <a:t>Восстановление непрерывной архивной копии</a:t>
            </a:r>
            <a:endParaRPr lang="ru-RU" sz="2400" b="1"/>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1268760"/>
            <a:ext cx="8028384" cy="49617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0974973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179512" y="116632"/>
            <a:ext cx="8507288" cy="490066"/>
          </a:xfrm>
        </p:spPr>
        <p:txBody>
          <a:bodyPr/>
          <a:lstStyle/>
          <a:p>
            <a:r>
              <a:rPr lang="ru-RU" sz="2400" b="1" smtClean="0"/>
              <a:t>Параметры файла восстановления</a:t>
            </a:r>
            <a:endParaRPr lang="ru-RU" sz="2400" b="1"/>
          </a:p>
        </p:txBody>
      </p:sp>
      <p:sp>
        <p:nvSpPr>
          <p:cNvPr id="11267" name="Rectangle 3"/>
          <p:cNvSpPr>
            <a:spLocks noGrp="1" noChangeArrowheads="1"/>
          </p:cNvSpPr>
          <p:nvPr>
            <p:ph type="body" idx="1"/>
          </p:nvPr>
        </p:nvSpPr>
        <p:spPr>
          <a:xfrm>
            <a:off x="251520" y="620688"/>
            <a:ext cx="8496944" cy="5616624"/>
          </a:xfrm>
        </p:spPr>
        <p:txBody>
          <a:bodyPr/>
          <a:lstStyle/>
          <a:p>
            <a:pPr marL="0" indent="0">
              <a:buNone/>
            </a:pPr>
            <a:r>
              <a:rPr lang="ru-RU" sz="1800" smtClean="0"/>
              <a:t>Копирование архивных копий сегментов </a:t>
            </a:r>
            <a:r>
              <a:rPr lang="en-US" sz="1800" smtClean="0"/>
              <a:t>WAL:</a:t>
            </a:r>
            <a:endParaRPr lang="ru-RU" sz="1800" smtClean="0"/>
          </a:p>
          <a:p>
            <a:pPr marL="0" indent="0">
              <a:buNone/>
            </a:pPr>
            <a:r>
              <a:rPr lang="en-US" sz="1800" u="sng" smtClean="0"/>
              <a:t>restore_command</a:t>
            </a:r>
            <a:r>
              <a:rPr lang="en-US" sz="1800" smtClean="0"/>
              <a:t> </a:t>
            </a:r>
            <a:r>
              <a:rPr lang="en-US" sz="1800"/>
              <a:t>= 'cp /mnt/server/archivedir/%f </a:t>
            </a:r>
            <a:r>
              <a:rPr lang="en-US" sz="1800"/>
              <a:t>%</a:t>
            </a:r>
            <a:r>
              <a:rPr lang="en-US" sz="1800" smtClean="0"/>
              <a:t>p‘</a:t>
            </a:r>
          </a:p>
          <a:p>
            <a:pPr marL="0" indent="0">
              <a:buNone/>
            </a:pPr>
            <a:r>
              <a:rPr lang="ru-RU" sz="1800" smtClean="0"/>
              <a:t>Параметры определяющие точку восстановления:</a:t>
            </a:r>
            <a:endParaRPr lang="en-US" sz="1800"/>
          </a:p>
          <a:p>
            <a:pPr marL="0" indent="0">
              <a:buNone/>
            </a:pPr>
            <a:r>
              <a:rPr lang="ru-RU" sz="1800" u="sng"/>
              <a:t>recovery_target</a:t>
            </a:r>
            <a:r>
              <a:rPr lang="ru-RU" sz="1800"/>
              <a:t>= </a:t>
            </a:r>
            <a:r>
              <a:rPr lang="ru-RU" sz="1800" smtClean="0"/>
              <a:t>'immediate‘ процесс </a:t>
            </a:r>
            <a:r>
              <a:rPr lang="ru-RU" sz="1800"/>
              <a:t>восстановления должен завершиться, как только будет достигнуто целостное состояние, т. е. как можно раньше. При восстановлении из оперативной резервной копии, это будет точкой, в которой завершился процесс </a:t>
            </a:r>
            <a:r>
              <a:rPr lang="ru-RU" sz="1800"/>
              <a:t>резервного </a:t>
            </a:r>
            <a:r>
              <a:rPr lang="ru-RU" sz="1800" smtClean="0"/>
              <a:t>копирования.</a:t>
            </a:r>
            <a:r>
              <a:rPr lang="en-US" sz="1800" smtClean="0"/>
              <a:t> </a:t>
            </a:r>
            <a:r>
              <a:rPr lang="ru-RU" sz="1800" smtClean="0"/>
              <a:t>Значение</a:t>
            </a:r>
            <a:r>
              <a:rPr lang="ru-RU" sz="1800"/>
              <a:t> 'immediate' единственно допустимое в данный момент.</a:t>
            </a:r>
          </a:p>
          <a:p>
            <a:pPr marL="0" indent="0">
              <a:buNone/>
            </a:pPr>
            <a:r>
              <a:rPr lang="ru-RU" sz="1800" u="sng"/>
              <a:t>recovery_target_name</a:t>
            </a:r>
            <a:r>
              <a:rPr lang="ru-RU" sz="1800"/>
              <a:t> (</a:t>
            </a:r>
            <a:r>
              <a:rPr lang="ru-RU" sz="1800"/>
              <a:t>string</a:t>
            </a:r>
            <a:r>
              <a:rPr lang="ru-RU" sz="1800" smtClean="0"/>
              <a:t>) указывает </a:t>
            </a:r>
            <a:r>
              <a:rPr lang="ru-RU" sz="1800"/>
              <a:t>именованную точку восстановления (созданную с помощью pg_create_restore_point()), до которой будет производиться восстановление.</a:t>
            </a:r>
          </a:p>
          <a:p>
            <a:pPr marL="0" indent="0">
              <a:buNone/>
            </a:pPr>
            <a:r>
              <a:rPr lang="ru-RU" sz="1800" u="sng"/>
              <a:t>recovery_target_time</a:t>
            </a:r>
            <a:r>
              <a:rPr lang="ru-RU" sz="1800"/>
              <a:t> </a:t>
            </a:r>
            <a:r>
              <a:rPr lang="ru-RU" sz="1800"/>
              <a:t>(</a:t>
            </a:r>
            <a:r>
              <a:rPr lang="ru-RU" sz="1800" smtClean="0"/>
              <a:t>timestamp) указывает </a:t>
            </a:r>
            <a:r>
              <a:rPr lang="ru-RU" sz="1800"/>
              <a:t>точку времени, вплоть до которой будет производиться восстановление</a:t>
            </a:r>
            <a:r>
              <a:rPr lang="ru-RU" sz="1800"/>
              <a:t>. </a:t>
            </a:r>
            <a:endParaRPr lang="ru-RU" sz="1800"/>
          </a:p>
          <a:p>
            <a:pPr marL="0" indent="0">
              <a:buNone/>
            </a:pPr>
            <a:r>
              <a:rPr lang="ru-RU" sz="1800" u="sng"/>
              <a:t>recovery_target_xid</a:t>
            </a:r>
            <a:r>
              <a:rPr lang="ru-RU" sz="1800"/>
              <a:t> (</a:t>
            </a:r>
            <a:r>
              <a:rPr lang="ru-RU" sz="1800"/>
              <a:t>string</a:t>
            </a:r>
            <a:r>
              <a:rPr lang="ru-RU" sz="1800" smtClean="0"/>
              <a:t>) указывает </a:t>
            </a:r>
            <a:r>
              <a:rPr lang="ru-RU" sz="1800"/>
              <a:t>идентификатор транзакции, вплоть до которой необходимо произвести процедуру восстановления</a:t>
            </a:r>
            <a:r>
              <a:rPr lang="ru-RU" sz="1800"/>
              <a:t>. </a:t>
            </a:r>
            <a:endParaRPr lang="ru-RU" sz="1800"/>
          </a:p>
          <a:p>
            <a:pPr marL="0" indent="0">
              <a:buNone/>
            </a:pPr>
            <a:r>
              <a:rPr lang="ru-RU" sz="1800" u="sng"/>
              <a:t>recovery_target_lsn</a:t>
            </a:r>
            <a:r>
              <a:rPr lang="ru-RU" sz="1800"/>
              <a:t> (</a:t>
            </a:r>
            <a:r>
              <a:rPr lang="ru-RU" sz="1800"/>
              <a:t>pg_lsn</a:t>
            </a:r>
            <a:r>
              <a:rPr lang="ru-RU" sz="1800" smtClean="0"/>
              <a:t>) указывает </a:t>
            </a:r>
            <a:r>
              <a:rPr lang="ru-RU" sz="1800"/>
              <a:t>LSN позиции </a:t>
            </a:r>
            <a:r>
              <a:rPr lang="ru-RU" sz="1800"/>
              <a:t>в </a:t>
            </a:r>
            <a:r>
              <a:rPr lang="en-US" sz="1800" smtClean="0"/>
              <a:t>WAL </a:t>
            </a:r>
            <a:r>
              <a:rPr lang="ru-RU" sz="1800" smtClean="0"/>
              <a:t>, </a:t>
            </a:r>
            <a:r>
              <a:rPr lang="ru-RU" sz="1800"/>
              <a:t>до которой должно выполняться восстановление</a:t>
            </a:r>
            <a:r>
              <a:rPr lang="ru-RU" sz="1800"/>
              <a:t>. </a:t>
            </a:r>
            <a:endParaRPr lang="ru-RU" sz="1800"/>
          </a:p>
          <a:p>
            <a:pPr marL="0" indent="0">
              <a:buNone/>
            </a:pPr>
            <a:endParaRPr lang="en-US" sz="1800" b="1"/>
          </a:p>
          <a:p>
            <a:pPr marL="0" indent="0">
              <a:buNone/>
            </a:pPr>
            <a:endParaRPr lang="ru-RU" sz="1800"/>
          </a:p>
        </p:txBody>
      </p:sp>
    </p:spTree>
    <p:extLst>
      <p:ext uri="{BB962C8B-B14F-4D97-AF65-F5344CB8AC3E}">
        <p14:creationId xmlns:p14="http://schemas.microsoft.com/office/powerpoint/2010/main" val="170967254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179512" y="116632"/>
            <a:ext cx="8507288" cy="490066"/>
          </a:xfrm>
        </p:spPr>
        <p:txBody>
          <a:bodyPr/>
          <a:lstStyle/>
          <a:p>
            <a:r>
              <a:rPr lang="ru-RU" sz="2400" b="1" smtClean="0"/>
              <a:t>Линии времени</a:t>
            </a:r>
            <a:endParaRPr lang="ru-RU" sz="2400" b="1"/>
          </a:p>
        </p:txBody>
      </p:sp>
      <p:sp>
        <p:nvSpPr>
          <p:cNvPr id="11267" name="Rectangle 3"/>
          <p:cNvSpPr>
            <a:spLocks noGrp="1" noChangeArrowheads="1"/>
          </p:cNvSpPr>
          <p:nvPr>
            <p:ph type="body" idx="1"/>
          </p:nvPr>
        </p:nvSpPr>
        <p:spPr>
          <a:xfrm>
            <a:off x="251520" y="620688"/>
            <a:ext cx="8496944" cy="5616624"/>
          </a:xfrm>
        </p:spPr>
        <p:txBody>
          <a:bodyPr/>
          <a:lstStyle/>
          <a:p>
            <a:pPr marL="0" indent="0">
              <a:buNone/>
            </a:pPr>
            <a:endParaRPr lang="en-US" sz="1800" b="1"/>
          </a:p>
          <a:p>
            <a:pPr marL="0" indent="0">
              <a:buNone/>
            </a:pPr>
            <a:endParaRPr lang="ru-RU" sz="180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4607" y="764704"/>
            <a:ext cx="8952309" cy="527652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300568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r>
              <a:rPr lang="ru-RU" altLang="ru-RU" sz="4000" b="1" smtClean="0"/>
              <a:t>Резервное копирование.</a:t>
            </a:r>
            <a:br>
              <a:rPr lang="ru-RU" altLang="ru-RU" sz="4000" b="1" smtClean="0"/>
            </a:br>
            <a:r>
              <a:rPr lang="ru-RU" altLang="ru-RU" sz="4000" b="1" smtClean="0"/>
              <a:t>Классификация</a:t>
            </a:r>
            <a:endParaRPr lang="ru-RU" altLang="ru-RU" sz="4000" smtClean="0"/>
          </a:p>
        </p:txBody>
      </p:sp>
      <p:sp>
        <p:nvSpPr>
          <p:cNvPr id="5123" name="Rectangle 3"/>
          <p:cNvSpPr>
            <a:spLocks noGrp="1" noChangeArrowheads="1"/>
          </p:cNvSpPr>
          <p:nvPr>
            <p:ph type="body" idx="1"/>
          </p:nvPr>
        </p:nvSpPr>
        <p:spPr/>
        <p:txBody>
          <a:bodyPr/>
          <a:lstStyle/>
          <a:p>
            <a:pPr marL="457200" indent="-457200" eaLnBrk="1" hangingPunct="1">
              <a:lnSpc>
                <a:spcPct val="90000"/>
              </a:lnSpc>
              <a:buFontTx/>
              <a:buNone/>
            </a:pPr>
            <a:endParaRPr lang="ru-RU" altLang="ru-RU" sz="2800" b="1" smtClean="0"/>
          </a:p>
          <a:p>
            <a:pPr marL="457200" indent="-457200" eaLnBrk="1" hangingPunct="1">
              <a:lnSpc>
                <a:spcPct val="90000"/>
              </a:lnSpc>
              <a:buFontTx/>
              <a:buNone/>
            </a:pPr>
            <a:r>
              <a:rPr lang="ru-RU" altLang="ru-RU" sz="2800" b="1" smtClean="0"/>
              <a:t>По состоянию БД в момент резервного копирования:</a:t>
            </a:r>
          </a:p>
          <a:p>
            <a:pPr marL="457200" indent="-457200" eaLnBrk="1" hangingPunct="1">
              <a:lnSpc>
                <a:spcPct val="90000"/>
              </a:lnSpc>
              <a:buFontTx/>
              <a:buNone/>
            </a:pPr>
            <a:endParaRPr lang="ru-RU" altLang="ru-RU" sz="2800" b="1" smtClean="0"/>
          </a:p>
          <a:p>
            <a:pPr marL="457200" indent="-457200" eaLnBrk="1" hangingPunct="1">
              <a:lnSpc>
                <a:spcPct val="90000"/>
              </a:lnSpc>
            </a:pPr>
            <a:r>
              <a:rPr lang="ru-RU" altLang="ru-RU" sz="2400" b="1" smtClean="0"/>
              <a:t>«Холодное» (Согласованное) - б.д. не открыта</a:t>
            </a:r>
            <a:r>
              <a:rPr lang="ru-RU" altLang="ru-RU" sz="2400" smtClean="0"/>
              <a:t> </a:t>
            </a:r>
            <a:endParaRPr lang="ru-RU" altLang="ru-RU" sz="2400" b="1" smtClean="0"/>
          </a:p>
          <a:p>
            <a:pPr marL="457200" indent="-457200" eaLnBrk="1" hangingPunct="1">
              <a:lnSpc>
                <a:spcPct val="90000"/>
              </a:lnSpc>
            </a:pPr>
            <a:endParaRPr lang="ru-RU" altLang="ru-RU" sz="2400" b="1" smtClean="0"/>
          </a:p>
          <a:p>
            <a:pPr marL="457200" indent="-457200" eaLnBrk="1" hangingPunct="1">
              <a:lnSpc>
                <a:spcPct val="90000"/>
              </a:lnSpc>
            </a:pPr>
            <a:r>
              <a:rPr lang="ru-RU" altLang="ru-RU" sz="2400" b="1" smtClean="0"/>
              <a:t>«Горячее»/Несогласованное - б.д. открыта</a:t>
            </a:r>
            <a:r>
              <a:rPr lang="ru-RU" altLang="ru-RU" sz="2400" smtClean="0"/>
              <a:t> </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179512" y="116632"/>
            <a:ext cx="8507288" cy="490066"/>
          </a:xfrm>
        </p:spPr>
        <p:txBody>
          <a:bodyPr/>
          <a:lstStyle/>
          <a:p>
            <a:r>
              <a:rPr lang="ru-RU" sz="2400" b="1" smtClean="0"/>
              <a:t>Физическое резервное копирование</a:t>
            </a:r>
            <a:endParaRPr lang="ru-RU" sz="2400" b="1"/>
          </a:p>
        </p:txBody>
      </p:sp>
      <p:sp>
        <p:nvSpPr>
          <p:cNvPr id="11267" name="Rectangle 3"/>
          <p:cNvSpPr>
            <a:spLocks noGrp="1" noChangeArrowheads="1"/>
          </p:cNvSpPr>
          <p:nvPr>
            <p:ph type="body" idx="1"/>
          </p:nvPr>
        </p:nvSpPr>
        <p:spPr>
          <a:xfrm>
            <a:off x="251520" y="620688"/>
            <a:ext cx="8496944" cy="5616624"/>
          </a:xfrm>
        </p:spPr>
        <p:txBody>
          <a:bodyPr/>
          <a:lstStyle/>
          <a:p>
            <a:pPr marL="0" indent="0">
              <a:buNone/>
            </a:pPr>
            <a:endParaRPr lang="en-US" sz="1800" b="1"/>
          </a:p>
          <a:p>
            <a:pPr marL="0" indent="0">
              <a:buNone/>
            </a:pPr>
            <a:endParaRPr lang="ru-RU" sz="1800"/>
          </a:p>
        </p:txBody>
      </p:sp>
      <p:sp>
        <p:nvSpPr>
          <p:cNvPr id="2" name="Прямоугольник 1"/>
          <p:cNvSpPr/>
          <p:nvPr/>
        </p:nvSpPr>
        <p:spPr>
          <a:xfrm>
            <a:off x="827584" y="1166843"/>
            <a:ext cx="7776864" cy="2585323"/>
          </a:xfrm>
          <a:prstGeom prst="rect">
            <a:avLst/>
          </a:prstGeom>
        </p:spPr>
        <p:txBody>
          <a:bodyPr wrap="square">
            <a:spAutoFit/>
          </a:bodyPr>
          <a:lstStyle/>
          <a:p>
            <a:r>
              <a:rPr lang="ru-RU" b="1" smtClean="0"/>
              <a:t>Хорошо </a:t>
            </a:r>
            <a:r>
              <a:rPr lang="ru-RU" b="1"/>
              <a:t>подходит</a:t>
            </a:r>
          </a:p>
          <a:p>
            <a:r>
              <a:rPr lang="ru-RU"/>
              <a:t>для текущего периодического резервирования</a:t>
            </a:r>
          </a:p>
          <a:p>
            <a:r>
              <a:rPr lang="ru-RU"/>
              <a:t>для восстановления после сбоя с минимальной потерей данных</a:t>
            </a:r>
          </a:p>
          <a:p>
            <a:r>
              <a:rPr lang="ru-RU"/>
              <a:t>для восстановления на произвольный момент времени</a:t>
            </a:r>
          </a:p>
          <a:p>
            <a:r>
              <a:rPr lang="ru-RU"/>
              <a:t>для резервирования данных </a:t>
            </a:r>
            <a:r>
              <a:rPr lang="ru-RU"/>
              <a:t>большого </a:t>
            </a:r>
            <a:r>
              <a:rPr lang="ru-RU" smtClean="0"/>
              <a:t>объема</a:t>
            </a:r>
          </a:p>
          <a:p>
            <a:endParaRPr lang="ru-RU"/>
          </a:p>
          <a:p>
            <a:r>
              <a:rPr lang="ru-RU" b="1"/>
              <a:t>Плохо подходит</a:t>
            </a:r>
          </a:p>
          <a:p>
            <a:r>
              <a:rPr lang="ru-RU"/>
              <a:t>для длительного хранения</a:t>
            </a:r>
          </a:p>
          <a:p>
            <a:r>
              <a:rPr lang="ru-RU"/>
              <a:t>Не </a:t>
            </a:r>
            <a:r>
              <a:rPr lang="ru-RU" smtClean="0"/>
              <a:t>подходит для </a:t>
            </a:r>
            <a:r>
              <a:rPr lang="ru-RU"/>
              <a:t>миграции на другую платформу</a:t>
            </a:r>
            <a:endParaRPr lang="ru-RU"/>
          </a:p>
        </p:txBody>
      </p:sp>
    </p:spTree>
    <p:extLst>
      <p:ext uri="{BB962C8B-B14F-4D97-AF65-F5344CB8AC3E}">
        <p14:creationId xmlns:p14="http://schemas.microsoft.com/office/powerpoint/2010/main" val="217447931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179512" y="116632"/>
            <a:ext cx="8507288" cy="490066"/>
          </a:xfrm>
        </p:spPr>
        <p:txBody>
          <a:bodyPr/>
          <a:lstStyle/>
          <a:p>
            <a:r>
              <a:rPr lang="ru-RU" sz="2400" b="1" smtClean="0"/>
              <a:t>Недостатки </a:t>
            </a:r>
            <a:r>
              <a:rPr lang="en-US" sz="2400" b="1" smtClean="0"/>
              <a:t>pg_basebackup</a:t>
            </a:r>
            <a:endParaRPr lang="ru-RU" sz="2400" b="1"/>
          </a:p>
        </p:txBody>
      </p:sp>
      <p:sp>
        <p:nvSpPr>
          <p:cNvPr id="11267" name="Rectangle 3"/>
          <p:cNvSpPr>
            <a:spLocks noGrp="1" noChangeArrowheads="1"/>
          </p:cNvSpPr>
          <p:nvPr>
            <p:ph type="body" idx="1"/>
          </p:nvPr>
        </p:nvSpPr>
        <p:spPr>
          <a:xfrm>
            <a:off x="251520" y="620688"/>
            <a:ext cx="8496944" cy="5616624"/>
          </a:xfrm>
        </p:spPr>
        <p:txBody>
          <a:bodyPr/>
          <a:lstStyle/>
          <a:p>
            <a:pPr marL="0" indent="0">
              <a:buNone/>
            </a:pPr>
            <a:endParaRPr lang="en-US" sz="1800" b="1"/>
          </a:p>
          <a:p>
            <a:pPr marL="0" indent="0">
              <a:buNone/>
            </a:pPr>
            <a:endParaRPr lang="ru-RU" sz="1800"/>
          </a:p>
        </p:txBody>
      </p:sp>
      <p:sp>
        <p:nvSpPr>
          <p:cNvPr id="2" name="Прямоугольник 1"/>
          <p:cNvSpPr/>
          <p:nvPr/>
        </p:nvSpPr>
        <p:spPr>
          <a:xfrm>
            <a:off x="827584" y="1166843"/>
            <a:ext cx="7776864" cy="2862322"/>
          </a:xfrm>
          <a:prstGeom prst="rect">
            <a:avLst/>
          </a:prstGeom>
        </p:spPr>
        <p:txBody>
          <a:bodyPr wrap="square">
            <a:spAutoFit/>
          </a:bodyPr>
          <a:lstStyle/>
          <a:p>
            <a:r>
              <a:rPr lang="ru-RU" b="1" smtClean="0"/>
              <a:t>Невозможно управлять сделанными копиями</a:t>
            </a:r>
          </a:p>
          <a:p>
            <a:endParaRPr lang="ru-RU" b="1"/>
          </a:p>
          <a:p>
            <a:endParaRPr lang="ru-RU" b="1" smtClean="0"/>
          </a:p>
          <a:p>
            <a:endParaRPr lang="ru-RU" b="1"/>
          </a:p>
          <a:p>
            <a:r>
              <a:rPr lang="ru-RU" b="1" smtClean="0"/>
              <a:t>Невозможно выполнять инкрементальное резервное копирование</a:t>
            </a:r>
          </a:p>
          <a:p>
            <a:endParaRPr lang="ru-RU" b="1"/>
          </a:p>
          <a:p>
            <a:endParaRPr lang="ru-RU" b="1" smtClean="0"/>
          </a:p>
          <a:p>
            <a:endParaRPr lang="ru-RU" b="1"/>
          </a:p>
          <a:p>
            <a:endParaRPr lang="ru-RU"/>
          </a:p>
        </p:txBody>
      </p:sp>
    </p:spTree>
    <p:extLst>
      <p:ext uri="{BB962C8B-B14F-4D97-AF65-F5344CB8AC3E}">
        <p14:creationId xmlns:p14="http://schemas.microsoft.com/office/powerpoint/2010/main" val="267718000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179512" y="116632"/>
            <a:ext cx="8507288" cy="490066"/>
          </a:xfrm>
        </p:spPr>
        <p:txBody>
          <a:bodyPr/>
          <a:lstStyle/>
          <a:p>
            <a:r>
              <a:rPr lang="en-US" sz="2400" b="1" smtClean="0"/>
              <a:t>pg_probackup</a:t>
            </a:r>
            <a:endParaRPr lang="ru-RU" sz="2400" b="1"/>
          </a:p>
        </p:txBody>
      </p:sp>
      <p:sp>
        <p:nvSpPr>
          <p:cNvPr id="11267" name="Rectangle 3"/>
          <p:cNvSpPr>
            <a:spLocks noGrp="1" noChangeArrowheads="1"/>
          </p:cNvSpPr>
          <p:nvPr>
            <p:ph type="body" idx="1"/>
          </p:nvPr>
        </p:nvSpPr>
        <p:spPr>
          <a:xfrm>
            <a:off x="251520" y="620688"/>
            <a:ext cx="8496944" cy="5616624"/>
          </a:xfrm>
        </p:spPr>
        <p:txBody>
          <a:bodyPr/>
          <a:lstStyle/>
          <a:p>
            <a:pPr marL="0" indent="0">
              <a:buNone/>
            </a:pPr>
            <a:endParaRPr lang="en-US" sz="1800" b="1"/>
          </a:p>
          <a:p>
            <a:pPr marL="0" indent="0">
              <a:buNone/>
            </a:pPr>
            <a:endParaRPr lang="ru-RU" sz="1800"/>
          </a:p>
        </p:txBody>
      </p:sp>
      <p:sp>
        <p:nvSpPr>
          <p:cNvPr id="2" name="Прямоугольник 1"/>
          <p:cNvSpPr/>
          <p:nvPr/>
        </p:nvSpPr>
        <p:spPr>
          <a:xfrm>
            <a:off x="827584" y="836712"/>
            <a:ext cx="7920880" cy="6740307"/>
          </a:xfrm>
          <a:prstGeom prst="rect">
            <a:avLst/>
          </a:prstGeom>
        </p:spPr>
        <p:txBody>
          <a:bodyPr wrap="square">
            <a:spAutoFit/>
          </a:bodyPr>
          <a:lstStyle/>
          <a:p>
            <a:r>
              <a:rPr lang="ru-RU" b="1" smtClean="0"/>
              <a:t>Разработан на основе </a:t>
            </a:r>
            <a:r>
              <a:rPr lang="en-US" b="1" smtClean="0"/>
              <a:t>pg_arman  (</a:t>
            </a:r>
            <a:r>
              <a:rPr lang="ru-RU" b="1" smtClean="0"/>
              <a:t>привет </a:t>
            </a:r>
            <a:r>
              <a:rPr lang="en-US" b="1" smtClean="0"/>
              <a:t>Oracle RMAN:</a:t>
            </a:r>
            <a:r>
              <a:rPr lang="ru-RU" b="1" smtClean="0"/>
              <a:t>-</a:t>
            </a:r>
            <a:r>
              <a:rPr lang="en-US" b="1" smtClean="0"/>
              <a:t>)</a:t>
            </a:r>
          </a:p>
          <a:p>
            <a:endParaRPr lang="en-US" b="1"/>
          </a:p>
          <a:p>
            <a:pPr marL="285750" indent="-285750">
              <a:buFont typeface="Arial" panose="020B0604020202020204" pitchFamily="34" charset="0"/>
              <a:buChar char="•"/>
            </a:pPr>
            <a:r>
              <a:rPr lang="ru-RU"/>
              <a:t>Выбор между полным резервным копированием и инкрементальным, на уровне страниц, позволяющим ускорить процесс копирования и восстановления</a:t>
            </a:r>
          </a:p>
          <a:p>
            <a:pPr marL="285750" indent="-285750">
              <a:buFont typeface="Arial" panose="020B0604020202020204" pitchFamily="34" charset="0"/>
              <a:buChar char="•"/>
            </a:pPr>
            <a:r>
              <a:rPr lang="ru-RU"/>
              <a:t>Реализация единой стратегии резервного копирования для кластеров Postgres Pro с несколькими серверами</a:t>
            </a:r>
          </a:p>
          <a:p>
            <a:pPr marL="285750" indent="-285750">
              <a:buFont typeface="Arial" panose="020B0604020202020204" pitchFamily="34" charset="0"/>
              <a:buChar char="•"/>
            </a:pPr>
            <a:r>
              <a:rPr lang="ru-RU"/>
              <a:t>Автоматический контроль целостности данных и проверка резервных копий без восстановления данных кластера</a:t>
            </a:r>
          </a:p>
          <a:p>
            <a:pPr marL="285750" indent="-285750">
              <a:buFont typeface="Arial" panose="020B0604020202020204" pitchFamily="34" charset="0"/>
              <a:buChar char="•"/>
            </a:pPr>
            <a:r>
              <a:rPr lang="ru-RU"/>
              <a:t>Управление резервными копиями в соответствии с политикой их сохранения</a:t>
            </a:r>
          </a:p>
          <a:p>
            <a:pPr marL="285750" indent="-285750">
              <a:buFont typeface="Arial" panose="020B0604020202020204" pitchFamily="34" charset="0"/>
              <a:buChar char="•"/>
            </a:pPr>
            <a:r>
              <a:rPr lang="ru-RU"/>
              <a:t>Выполнение резервного копирования, восстановления и проверки в параллельных потоках</a:t>
            </a:r>
          </a:p>
          <a:p>
            <a:pPr marL="285750" indent="-285750">
              <a:buFont typeface="Arial" panose="020B0604020202020204" pitchFamily="34" charset="0"/>
              <a:buChar char="•"/>
            </a:pPr>
            <a:r>
              <a:rPr lang="ru-RU"/>
              <a:t>Хранение копируемых данных в сжатом состоянии для экономии дискового пространства</a:t>
            </a:r>
          </a:p>
          <a:p>
            <a:pPr marL="285750" indent="-285750">
              <a:buFont typeface="Arial" panose="020B0604020202020204" pitchFamily="34" charset="0"/>
              <a:buChar char="•"/>
            </a:pPr>
            <a:r>
              <a:rPr lang="ru-RU"/>
              <a:t>Снятие резервной копии с ведомого сервера с целью избежать дополнительной нагрузки на ведущий сервер</a:t>
            </a:r>
          </a:p>
          <a:p>
            <a:pPr marL="285750" indent="-285750">
              <a:buFont typeface="Arial" panose="020B0604020202020204" pitchFamily="34" charset="0"/>
              <a:buChar char="•"/>
            </a:pPr>
            <a:r>
              <a:rPr lang="ru-RU"/>
              <a:t>Расширенные параметры ведения журнала</a:t>
            </a:r>
          </a:p>
          <a:p>
            <a:pPr marL="285750" indent="-285750">
              <a:buFont typeface="Arial" panose="020B0604020202020204" pitchFamily="34" charset="0"/>
              <a:buChar char="•"/>
            </a:pPr>
            <a:r>
              <a:rPr lang="ru-RU"/>
              <a:t>Дополнительные команды для упрощения архивации журнала WAL</a:t>
            </a:r>
          </a:p>
          <a:p>
            <a:endParaRPr lang="ru-RU" b="1" smtClean="0"/>
          </a:p>
          <a:p>
            <a:endParaRPr lang="ru-RU" b="1"/>
          </a:p>
          <a:p>
            <a:endParaRPr lang="ru-RU" b="1" smtClean="0"/>
          </a:p>
          <a:p>
            <a:endParaRPr lang="ru-RU" b="1"/>
          </a:p>
          <a:p>
            <a:endParaRPr lang="ru-RU"/>
          </a:p>
        </p:txBody>
      </p:sp>
    </p:spTree>
    <p:extLst>
      <p:ext uri="{BB962C8B-B14F-4D97-AF65-F5344CB8AC3E}">
        <p14:creationId xmlns:p14="http://schemas.microsoft.com/office/powerpoint/2010/main" val="304577109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179512" y="116632"/>
            <a:ext cx="8507288" cy="490066"/>
          </a:xfrm>
        </p:spPr>
        <p:txBody>
          <a:bodyPr/>
          <a:lstStyle/>
          <a:p>
            <a:r>
              <a:rPr lang="en-US" sz="2400" b="1" smtClean="0"/>
              <a:t>pg_probackup</a:t>
            </a:r>
            <a:endParaRPr lang="ru-RU" sz="2400" b="1"/>
          </a:p>
        </p:txBody>
      </p:sp>
      <p:sp>
        <p:nvSpPr>
          <p:cNvPr id="11267" name="Rectangle 3"/>
          <p:cNvSpPr>
            <a:spLocks noGrp="1" noChangeArrowheads="1"/>
          </p:cNvSpPr>
          <p:nvPr>
            <p:ph type="body" idx="1"/>
          </p:nvPr>
        </p:nvSpPr>
        <p:spPr>
          <a:xfrm>
            <a:off x="251520" y="620688"/>
            <a:ext cx="8496944" cy="5616624"/>
          </a:xfrm>
        </p:spPr>
        <p:txBody>
          <a:bodyPr/>
          <a:lstStyle/>
          <a:p>
            <a:pPr marL="0" indent="0">
              <a:buNone/>
            </a:pPr>
            <a:endParaRPr lang="en-US" sz="1800" b="1"/>
          </a:p>
          <a:p>
            <a:pPr marL="0" indent="0">
              <a:buNone/>
            </a:pPr>
            <a:endParaRPr lang="ru-RU" sz="1800"/>
          </a:p>
        </p:txBody>
      </p:sp>
      <p:sp>
        <p:nvSpPr>
          <p:cNvPr id="2" name="Прямоугольник 1"/>
          <p:cNvSpPr/>
          <p:nvPr/>
        </p:nvSpPr>
        <p:spPr>
          <a:xfrm>
            <a:off x="827584" y="764704"/>
            <a:ext cx="7920880" cy="6463308"/>
          </a:xfrm>
          <a:prstGeom prst="rect">
            <a:avLst/>
          </a:prstGeom>
        </p:spPr>
        <p:txBody>
          <a:bodyPr wrap="square">
            <a:spAutoFit/>
          </a:bodyPr>
          <a:lstStyle/>
          <a:p>
            <a:r>
              <a:rPr lang="en-US">
                <a:hlinkClick r:id="rId2"/>
              </a:rPr>
              <a:t>https</a:t>
            </a:r>
            <a:r>
              <a:rPr lang="en-US">
                <a:hlinkClick r:id="rId2"/>
              </a:rPr>
              <a:t>://</a:t>
            </a:r>
            <a:r>
              <a:rPr lang="en-US" smtClean="0">
                <a:hlinkClick r:id="rId2"/>
              </a:rPr>
              <a:t>postgrespro.ru/docs/postgrespro/11/app-pgprobackup</a:t>
            </a:r>
            <a:endParaRPr lang="ru-RU" smtClean="0"/>
          </a:p>
          <a:p>
            <a:endParaRPr lang="ru-RU" smtClean="0"/>
          </a:p>
          <a:p>
            <a:r>
              <a:rPr lang="ru-RU" smtClean="0"/>
              <a:t>Инициализация </a:t>
            </a:r>
            <a:r>
              <a:rPr lang="ru-RU"/>
              <a:t>каталога </a:t>
            </a:r>
            <a:r>
              <a:rPr lang="ru-RU"/>
              <a:t>резервных </a:t>
            </a:r>
            <a:r>
              <a:rPr lang="ru-RU" smtClean="0"/>
              <a:t>копий:</a:t>
            </a:r>
            <a:endParaRPr lang="ru-RU"/>
          </a:p>
          <a:p>
            <a:r>
              <a:rPr lang="ru-RU" smtClean="0"/>
              <a:t>pg_probackup </a:t>
            </a:r>
            <a:r>
              <a:rPr lang="ru-RU"/>
              <a:t>init -</a:t>
            </a:r>
            <a:r>
              <a:rPr lang="ru-RU"/>
              <a:t>B </a:t>
            </a:r>
            <a:r>
              <a:rPr lang="ru-RU" i="1" smtClean="0"/>
              <a:t>каталог_копий</a:t>
            </a:r>
          </a:p>
          <a:p>
            <a:endParaRPr lang="ru-RU" b="1" smtClean="0"/>
          </a:p>
          <a:p>
            <a:r>
              <a:rPr lang="ru-RU" b="1" smtClean="0"/>
              <a:t>Настройка:</a:t>
            </a:r>
          </a:p>
          <a:p>
            <a:endParaRPr lang="ru-RU" b="1" smtClean="0"/>
          </a:p>
          <a:p>
            <a:r>
              <a:rPr lang="en-US"/>
              <a:t>pg_probackup set-config -B </a:t>
            </a:r>
            <a:r>
              <a:rPr lang="ru-RU" i="1"/>
              <a:t>каталог_копий</a:t>
            </a:r>
            <a:r>
              <a:rPr lang="ru-RU"/>
              <a:t> --</a:t>
            </a:r>
            <a:r>
              <a:rPr lang="en-US"/>
              <a:t>instance </a:t>
            </a:r>
            <a:r>
              <a:rPr lang="ru-RU" i="1"/>
              <a:t>имя_экземпляра</a:t>
            </a:r>
            <a:r>
              <a:rPr lang="ru-RU"/>
              <a:t> [--</a:t>
            </a:r>
            <a:r>
              <a:rPr lang="en-US"/>
              <a:t>log-level-console=</a:t>
            </a:r>
            <a:r>
              <a:rPr lang="ru-RU" i="1"/>
              <a:t>уровень_сообщений</a:t>
            </a:r>
            <a:r>
              <a:rPr lang="ru-RU"/>
              <a:t>] [--</a:t>
            </a:r>
            <a:r>
              <a:rPr lang="en-US"/>
              <a:t>log-level-file=</a:t>
            </a:r>
            <a:r>
              <a:rPr lang="ru-RU" i="1"/>
              <a:t>уровень_сообщений</a:t>
            </a:r>
            <a:r>
              <a:rPr lang="ru-RU"/>
              <a:t>] [--</a:t>
            </a:r>
            <a:r>
              <a:rPr lang="en-US"/>
              <a:t>log-filename=</a:t>
            </a:r>
            <a:r>
              <a:rPr lang="ru-RU" i="1"/>
              <a:t>файл_журнала</a:t>
            </a:r>
            <a:r>
              <a:rPr lang="ru-RU"/>
              <a:t>] [--</a:t>
            </a:r>
            <a:r>
              <a:rPr lang="en-US"/>
              <a:t>error-log-filename=</a:t>
            </a:r>
            <a:r>
              <a:rPr lang="ru-RU" i="1"/>
              <a:t>файл_журнала_ошибок</a:t>
            </a:r>
            <a:r>
              <a:rPr lang="ru-RU"/>
              <a:t>] [--</a:t>
            </a:r>
            <a:r>
              <a:rPr lang="en-US"/>
              <a:t>log-directory=</a:t>
            </a:r>
            <a:r>
              <a:rPr lang="ru-RU" i="1"/>
              <a:t>каталог_журнала</a:t>
            </a:r>
            <a:r>
              <a:rPr lang="ru-RU"/>
              <a:t>] [--</a:t>
            </a:r>
            <a:r>
              <a:rPr lang="en-US"/>
              <a:t>log-rotation-size=</a:t>
            </a:r>
            <a:r>
              <a:rPr lang="ru-RU" i="1"/>
              <a:t>размер_журнала_для_ротации</a:t>
            </a:r>
            <a:r>
              <a:rPr lang="ru-RU"/>
              <a:t>] [--</a:t>
            </a:r>
            <a:r>
              <a:rPr lang="en-US"/>
              <a:t>log-rotation-age=</a:t>
            </a:r>
            <a:r>
              <a:rPr lang="ru-RU" i="1"/>
              <a:t>возраст_журнала_для_ротации</a:t>
            </a:r>
            <a:r>
              <a:rPr lang="ru-RU"/>
              <a:t>] [--</a:t>
            </a:r>
            <a:r>
              <a:rPr lang="en-US"/>
              <a:t>retention-redundancy=</a:t>
            </a:r>
            <a:r>
              <a:rPr lang="ru-RU" i="1"/>
              <a:t>избыточность</a:t>
            </a:r>
            <a:r>
              <a:rPr lang="ru-RU"/>
              <a:t>][--</a:t>
            </a:r>
            <a:r>
              <a:rPr lang="en-US"/>
              <a:t>retention-window=</a:t>
            </a:r>
            <a:r>
              <a:rPr lang="ru-RU" i="1"/>
              <a:t>окно</a:t>
            </a:r>
            <a:r>
              <a:rPr lang="ru-RU"/>
              <a:t>] [--</a:t>
            </a:r>
            <a:r>
              <a:rPr lang="en-US"/>
              <a:t>compress-algorithm=</a:t>
            </a:r>
            <a:r>
              <a:rPr lang="ru-RU" i="1"/>
              <a:t>алгоритм_сжатия</a:t>
            </a:r>
            <a:r>
              <a:rPr lang="ru-RU"/>
              <a:t>] [--</a:t>
            </a:r>
            <a:r>
              <a:rPr lang="en-US"/>
              <a:t>compress-level=</a:t>
            </a:r>
            <a:r>
              <a:rPr lang="ru-RU" i="1"/>
              <a:t>уровень_сжатия</a:t>
            </a:r>
            <a:r>
              <a:rPr lang="ru-RU"/>
              <a:t>] [-</a:t>
            </a:r>
            <a:r>
              <a:rPr lang="en-US"/>
              <a:t>d </a:t>
            </a:r>
            <a:r>
              <a:rPr lang="ru-RU" i="1"/>
              <a:t>имя_базы</a:t>
            </a:r>
            <a:r>
              <a:rPr lang="ru-RU"/>
              <a:t>] [-</a:t>
            </a:r>
            <a:r>
              <a:rPr lang="en-US"/>
              <a:t>h </a:t>
            </a:r>
            <a:r>
              <a:rPr lang="ru-RU" i="1"/>
              <a:t>сервер</a:t>
            </a:r>
            <a:r>
              <a:rPr lang="ru-RU"/>
              <a:t>] [-</a:t>
            </a:r>
            <a:r>
              <a:rPr lang="en-US"/>
              <a:t>p </a:t>
            </a:r>
            <a:r>
              <a:rPr lang="ru-RU" i="1"/>
              <a:t>порт</a:t>
            </a:r>
            <a:r>
              <a:rPr lang="ru-RU"/>
              <a:t>] [-</a:t>
            </a:r>
            <a:r>
              <a:rPr lang="en-US"/>
              <a:t>U </a:t>
            </a:r>
            <a:r>
              <a:rPr lang="ru-RU" i="1"/>
              <a:t>имя_пользователя</a:t>
            </a:r>
            <a:r>
              <a:rPr lang="ru-RU"/>
              <a:t>] [--</a:t>
            </a:r>
            <a:r>
              <a:rPr lang="en-US"/>
              <a:t>master-db=</a:t>
            </a:r>
            <a:r>
              <a:rPr lang="ru-RU" i="1"/>
              <a:t>имя_базы</a:t>
            </a:r>
            <a:r>
              <a:rPr lang="ru-RU"/>
              <a:t>] [--</a:t>
            </a:r>
            <a:r>
              <a:rPr lang="en-US"/>
              <a:t>master-host=</a:t>
            </a:r>
            <a:r>
              <a:rPr lang="ru-RU" i="1"/>
              <a:t>сервер</a:t>
            </a:r>
            <a:r>
              <a:rPr lang="ru-RU"/>
              <a:t>] [--</a:t>
            </a:r>
            <a:r>
              <a:rPr lang="en-US"/>
              <a:t>master-port=</a:t>
            </a:r>
            <a:r>
              <a:rPr lang="ru-RU" i="1"/>
              <a:t>порт</a:t>
            </a:r>
            <a:r>
              <a:rPr lang="ru-RU"/>
              <a:t>] [--</a:t>
            </a:r>
            <a:r>
              <a:rPr lang="en-US"/>
              <a:t>master-user=</a:t>
            </a:r>
            <a:r>
              <a:rPr lang="ru-RU" i="1"/>
              <a:t>имя_пользователя</a:t>
            </a:r>
            <a:r>
              <a:rPr lang="ru-RU"/>
              <a:t>] [--</a:t>
            </a:r>
            <a:r>
              <a:rPr lang="en-US"/>
              <a:t>replica-timeout=</a:t>
            </a:r>
            <a:r>
              <a:rPr lang="ru-RU" i="1"/>
              <a:t>тайм-аут</a:t>
            </a:r>
            <a:r>
              <a:rPr lang="ru-RU"/>
              <a:t>] [-</a:t>
            </a:r>
            <a:r>
              <a:rPr lang="en-US"/>
              <a:t>archive-timeout=</a:t>
            </a:r>
            <a:r>
              <a:rPr lang="ru-RU" i="1"/>
              <a:t>тайм-аут</a:t>
            </a:r>
            <a:r>
              <a:rPr lang="ru-RU"/>
              <a:t>]</a:t>
            </a:r>
            <a:endParaRPr lang="ru-RU" b="1" smtClean="0"/>
          </a:p>
          <a:p>
            <a:endParaRPr lang="ru-RU" b="1"/>
          </a:p>
          <a:p>
            <a:endParaRPr lang="ru-RU" b="1" smtClean="0"/>
          </a:p>
          <a:p>
            <a:endParaRPr lang="ru-RU" b="1"/>
          </a:p>
          <a:p>
            <a:endParaRPr lang="ru-RU"/>
          </a:p>
        </p:txBody>
      </p:sp>
    </p:spTree>
    <p:extLst>
      <p:ext uri="{BB962C8B-B14F-4D97-AF65-F5344CB8AC3E}">
        <p14:creationId xmlns:p14="http://schemas.microsoft.com/office/powerpoint/2010/main" val="57449376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179512" y="116632"/>
            <a:ext cx="8507288" cy="490066"/>
          </a:xfrm>
        </p:spPr>
        <p:txBody>
          <a:bodyPr/>
          <a:lstStyle/>
          <a:p>
            <a:r>
              <a:rPr lang="en-US" sz="2400" b="1" smtClean="0"/>
              <a:t>pg_probackup. </a:t>
            </a:r>
            <a:r>
              <a:rPr lang="ru-RU" sz="2400" b="1" smtClean="0"/>
              <a:t>Резервное копирование</a:t>
            </a:r>
            <a:endParaRPr lang="ru-RU" sz="2400" b="1"/>
          </a:p>
        </p:txBody>
      </p:sp>
      <p:sp>
        <p:nvSpPr>
          <p:cNvPr id="11267" name="Rectangle 3"/>
          <p:cNvSpPr>
            <a:spLocks noGrp="1" noChangeArrowheads="1"/>
          </p:cNvSpPr>
          <p:nvPr>
            <p:ph type="body" idx="1"/>
          </p:nvPr>
        </p:nvSpPr>
        <p:spPr>
          <a:xfrm>
            <a:off x="251520" y="620688"/>
            <a:ext cx="8496944" cy="5616624"/>
          </a:xfrm>
        </p:spPr>
        <p:txBody>
          <a:bodyPr/>
          <a:lstStyle/>
          <a:p>
            <a:pPr marL="0" indent="0">
              <a:buNone/>
            </a:pPr>
            <a:endParaRPr lang="en-US" sz="1800" b="1"/>
          </a:p>
          <a:p>
            <a:pPr marL="0" indent="0">
              <a:buNone/>
            </a:pPr>
            <a:endParaRPr lang="ru-RU" sz="1800"/>
          </a:p>
        </p:txBody>
      </p:sp>
      <p:sp>
        <p:nvSpPr>
          <p:cNvPr id="2" name="Прямоугольник 1"/>
          <p:cNvSpPr/>
          <p:nvPr/>
        </p:nvSpPr>
        <p:spPr>
          <a:xfrm>
            <a:off x="827584" y="764704"/>
            <a:ext cx="7920880" cy="6186309"/>
          </a:xfrm>
          <a:prstGeom prst="rect">
            <a:avLst/>
          </a:prstGeom>
        </p:spPr>
        <p:txBody>
          <a:bodyPr wrap="square">
            <a:spAutoFit/>
          </a:bodyPr>
          <a:lstStyle/>
          <a:p>
            <a:r>
              <a:rPr lang="en-US">
                <a:hlinkClick r:id="rId2"/>
              </a:rPr>
              <a:t>https</a:t>
            </a:r>
            <a:r>
              <a:rPr lang="en-US">
                <a:hlinkClick r:id="rId2"/>
              </a:rPr>
              <a:t>://</a:t>
            </a:r>
            <a:r>
              <a:rPr lang="en-US" smtClean="0">
                <a:hlinkClick r:id="rId2"/>
              </a:rPr>
              <a:t>postgrespro.ru/docs/postgrespro/11/app-pgprobackup#PG-PROBACKUP-CREATING-BACKUP</a:t>
            </a:r>
            <a:endParaRPr lang="ru-RU" smtClean="0"/>
          </a:p>
          <a:p>
            <a:endParaRPr lang="ru-RU" smtClean="0"/>
          </a:p>
          <a:p>
            <a:r>
              <a:rPr lang="en-US">
                <a:latin typeface="Courier" panose="02070309020205020404" pitchFamily="49" charset="0"/>
              </a:rPr>
              <a:t>pg_probackup backup -B </a:t>
            </a:r>
            <a:r>
              <a:rPr lang="ru-RU" i="1"/>
              <a:t>каталог_копий</a:t>
            </a:r>
            <a:r>
              <a:rPr lang="ru-RU"/>
              <a:t> --</a:t>
            </a:r>
            <a:r>
              <a:rPr lang="en-US">
                <a:latin typeface="Courier" panose="02070309020205020404" pitchFamily="49" charset="0"/>
              </a:rPr>
              <a:t>instance </a:t>
            </a:r>
            <a:r>
              <a:rPr lang="ru-RU" i="1"/>
              <a:t>имя_экземпляра</a:t>
            </a:r>
            <a:r>
              <a:rPr lang="ru-RU"/>
              <a:t> -</a:t>
            </a:r>
            <a:r>
              <a:rPr lang="en-US">
                <a:latin typeface="Courier" panose="02070309020205020404" pitchFamily="49" charset="0"/>
              </a:rPr>
              <a:t>b </a:t>
            </a:r>
            <a:r>
              <a:rPr lang="ru-RU" i="1" smtClean="0"/>
              <a:t>режим_копирования</a:t>
            </a:r>
          </a:p>
          <a:p>
            <a:endParaRPr lang="ru-RU" b="1" i="1"/>
          </a:p>
          <a:p>
            <a:r>
              <a:rPr lang="ru-RU" i="1" smtClean="0"/>
              <a:t>режим_копирования</a:t>
            </a:r>
            <a:r>
              <a:rPr lang="ru-RU"/>
              <a:t> может быть следующим:</a:t>
            </a:r>
          </a:p>
          <a:p>
            <a:r>
              <a:rPr lang="ru-RU"/>
              <a:t>FULL — создаётся полная резервная копия, содержащая все файлы данных кластера, необходимые для его восстановления.</a:t>
            </a:r>
          </a:p>
          <a:p>
            <a:r>
              <a:rPr lang="ru-RU"/>
              <a:t>DELTA — считываются все файлы данных в каталоге данных и создаётся инкрементальная копия для страниц, изменённых со времени предыдущего копирования.</a:t>
            </a:r>
          </a:p>
          <a:p>
            <a:r>
              <a:rPr lang="ru-RU"/>
              <a:t>PAGE — создаётся инкрементальная резервная копия с файлами WAL, которые были изменены со времени последней полной или инкрементальной копии.</a:t>
            </a:r>
          </a:p>
          <a:p>
            <a:r>
              <a:rPr lang="ru-RU"/>
              <a:t>PTRACK — создаётся инкрементальная резервная копия со страницами, изменения в которых отслеживались на лету.</a:t>
            </a:r>
          </a:p>
          <a:p>
            <a:endParaRPr lang="ru-RU" b="1" smtClean="0"/>
          </a:p>
          <a:p>
            <a:endParaRPr lang="ru-RU" b="1"/>
          </a:p>
          <a:p>
            <a:endParaRPr lang="ru-RU" b="1" smtClean="0"/>
          </a:p>
          <a:p>
            <a:endParaRPr lang="ru-RU" b="1"/>
          </a:p>
          <a:p>
            <a:endParaRPr lang="ru-RU"/>
          </a:p>
        </p:txBody>
      </p:sp>
    </p:spTree>
    <p:extLst>
      <p:ext uri="{BB962C8B-B14F-4D97-AF65-F5344CB8AC3E}">
        <p14:creationId xmlns:p14="http://schemas.microsoft.com/office/powerpoint/2010/main" val="348730994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179512" y="116632"/>
            <a:ext cx="8507288" cy="490066"/>
          </a:xfrm>
        </p:spPr>
        <p:txBody>
          <a:bodyPr/>
          <a:lstStyle/>
          <a:p>
            <a:r>
              <a:rPr lang="en-US" sz="2400" b="1" smtClean="0"/>
              <a:t>pg_probackup. </a:t>
            </a:r>
            <a:r>
              <a:rPr lang="ru-RU" sz="2400" b="1" smtClean="0"/>
              <a:t>Резервное копирование</a:t>
            </a:r>
            <a:endParaRPr lang="ru-RU" sz="2400" b="1"/>
          </a:p>
        </p:txBody>
      </p:sp>
      <p:sp>
        <p:nvSpPr>
          <p:cNvPr id="11267" name="Rectangle 3"/>
          <p:cNvSpPr>
            <a:spLocks noGrp="1" noChangeArrowheads="1"/>
          </p:cNvSpPr>
          <p:nvPr>
            <p:ph type="body" idx="1"/>
          </p:nvPr>
        </p:nvSpPr>
        <p:spPr>
          <a:xfrm>
            <a:off x="251520" y="620688"/>
            <a:ext cx="8496944" cy="5616624"/>
          </a:xfrm>
        </p:spPr>
        <p:txBody>
          <a:bodyPr/>
          <a:lstStyle/>
          <a:p>
            <a:pPr marL="0" indent="0">
              <a:buNone/>
            </a:pPr>
            <a:endParaRPr lang="en-US" sz="1800" b="1"/>
          </a:p>
          <a:p>
            <a:pPr marL="0" indent="0">
              <a:buNone/>
            </a:pPr>
            <a:endParaRPr lang="ru-RU" sz="1800"/>
          </a:p>
        </p:txBody>
      </p:sp>
      <p:sp>
        <p:nvSpPr>
          <p:cNvPr id="2" name="Прямоугольник 1"/>
          <p:cNvSpPr/>
          <p:nvPr/>
        </p:nvSpPr>
        <p:spPr>
          <a:xfrm>
            <a:off x="827584" y="764704"/>
            <a:ext cx="7920880" cy="5909310"/>
          </a:xfrm>
          <a:prstGeom prst="rect">
            <a:avLst/>
          </a:prstGeom>
        </p:spPr>
        <p:txBody>
          <a:bodyPr wrap="square">
            <a:spAutoFit/>
          </a:bodyPr>
          <a:lstStyle/>
          <a:p>
            <a:r>
              <a:rPr lang="en-US">
                <a:hlinkClick r:id="rId2"/>
              </a:rPr>
              <a:t>https</a:t>
            </a:r>
            <a:r>
              <a:rPr lang="en-US">
                <a:hlinkClick r:id="rId2"/>
              </a:rPr>
              <a:t>://</a:t>
            </a:r>
            <a:r>
              <a:rPr lang="en-US" smtClean="0">
                <a:hlinkClick r:id="rId2"/>
              </a:rPr>
              <a:t>postgrespro.ru/docs/postgrespro/11/app-pgprobackup#PG-PROBACKUP-CREATING-BACKUP</a:t>
            </a:r>
            <a:endParaRPr lang="ru-RU" smtClean="0"/>
          </a:p>
          <a:p>
            <a:endParaRPr lang="ru-RU" smtClean="0"/>
          </a:p>
          <a:p>
            <a:r>
              <a:rPr lang="ru-RU"/>
              <a:t>Чтобы сделать резервную копию автономной, добавьте к предыдущей команде параметр --stream. Например, чтобы создать полную автономную копию, </a:t>
            </a:r>
            <a:r>
              <a:rPr lang="ru-RU"/>
              <a:t>выполните</a:t>
            </a:r>
            <a:r>
              <a:rPr lang="ru-RU" smtClean="0"/>
              <a:t>:</a:t>
            </a:r>
          </a:p>
          <a:p>
            <a:endParaRPr lang="ru-RU"/>
          </a:p>
          <a:p>
            <a:r>
              <a:rPr lang="en-US" smtClean="0">
                <a:latin typeface="Courier" panose="02070309020205020404" pitchFamily="49" charset="0"/>
              </a:rPr>
              <a:t>$ </a:t>
            </a:r>
            <a:r>
              <a:rPr lang="ru-RU" smtClean="0"/>
              <a:t>pg_probackup </a:t>
            </a:r>
            <a:r>
              <a:rPr lang="ru-RU"/>
              <a:t>backup -B </a:t>
            </a:r>
            <a:r>
              <a:rPr lang="ru-RU" i="1"/>
              <a:t>каталог_копий</a:t>
            </a:r>
            <a:r>
              <a:rPr lang="ru-RU"/>
              <a:t> --instance </a:t>
            </a:r>
            <a:r>
              <a:rPr lang="ru-RU" i="1"/>
              <a:t>имя_экземпляра</a:t>
            </a:r>
            <a:r>
              <a:rPr lang="ru-RU"/>
              <a:t> -b </a:t>
            </a:r>
            <a:r>
              <a:rPr lang="ru-RU"/>
              <a:t>FULL </a:t>
            </a:r>
            <a:r>
              <a:rPr lang="ru-RU" smtClean="0"/>
              <a:t>–stream</a:t>
            </a:r>
          </a:p>
          <a:p>
            <a:endParaRPr lang="ru-RU"/>
          </a:p>
          <a:p>
            <a:r>
              <a:rPr lang="ru-RU" smtClean="0"/>
              <a:t>Автономные </a:t>
            </a:r>
            <a:r>
              <a:rPr lang="ru-RU"/>
              <a:t>резервные копии включают все сегменты WAL, необходимые для приведения кластера в согласованное состояние на момент создания копии. Для восстановления кластера из инкрементальной автономной копии для pg_probackup в любом случае необходима полная копия и все инкрементальные копии, от которых зависит целевая.</a:t>
            </a:r>
          </a:p>
          <a:p>
            <a:endParaRPr lang="ru-RU" b="1" smtClean="0"/>
          </a:p>
          <a:p>
            <a:endParaRPr lang="ru-RU" b="1"/>
          </a:p>
          <a:p>
            <a:endParaRPr lang="ru-RU" b="1" smtClean="0"/>
          </a:p>
          <a:p>
            <a:endParaRPr lang="ru-RU" b="1"/>
          </a:p>
          <a:p>
            <a:endParaRPr lang="ru-RU"/>
          </a:p>
        </p:txBody>
      </p:sp>
    </p:spTree>
    <p:extLst>
      <p:ext uri="{BB962C8B-B14F-4D97-AF65-F5344CB8AC3E}">
        <p14:creationId xmlns:p14="http://schemas.microsoft.com/office/powerpoint/2010/main" val="169892096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179512" y="116632"/>
            <a:ext cx="8507288" cy="490066"/>
          </a:xfrm>
        </p:spPr>
        <p:txBody>
          <a:bodyPr/>
          <a:lstStyle/>
          <a:p>
            <a:r>
              <a:rPr lang="en-US" sz="2400" b="1" smtClean="0"/>
              <a:t>pg_probackup. </a:t>
            </a:r>
            <a:r>
              <a:rPr lang="ru-RU" sz="2400" b="1" smtClean="0"/>
              <a:t>Проверка созданных копий</a:t>
            </a:r>
            <a:endParaRPr lang="ru-RU" sz="2400" b="1"/>
          </a:p>
        </p:txBody>
      </p:sp>
      <p:sp>
        <p:nvSpPr>
          <p:cNvPr id="11267" name="Rectangle 3"/>
          <p:cNvSpPr>
            <a:spLocks noGrp="1" noChangeArrowheads="1"/>
          </p:cNvSpPr>
          <p:nvPr>
            <p:ph type="body" idx="1"/>
          </p:nvPr>
        </p:nvSpPr>
        <p:spPr>
          <a:xfrm>
            <a:off x="251520" y="620688"/>
            <a:ext cx="8496944" cy="5616624"/>
          </a:xfrm>
        </p:spPr>
        <p:txBody>
          <a:bodyPr/>
          <a:lstStyle/>
          <a:p>
            <a:pPr marL="0" indent="0">
              <a:buNone/>
            </a:pPr>
            <a:endParaRPr lang="en-US" sz="1800" b="1"/>
          </a:p>
          <a:p>
            <a:pPr marL="0" indent="0">
              <a:buNone/>
            </a:pPr>
            <a:endParaRPr lang="ru-RU" sz="1800"/>
          </a:p>
        </p:txBody>
      </p:sp>
      <p:sp>
        <p:nvSpPr>
          <p:cNvPr id="2" name="Прямоугольник 1"/>
          <p:cNvSpPr/>
          <p:nvPr/>
        </p:nvSpPr>
        <p:spPr>
          <a:xfrm>
            <a:off x="827584" y="764704"/>
            <a:ext cx="7920880" cy="4801314"/>
          </a:xfrm>
          <a:prstGeom prst="rect">
            <a:avLst/>
          </a:prstGeom>
        </p:spPr>
        <p:txBody>
          <a:bodyPr wrap="square">
            <a:spAutoFit/>
          </a:bodyPr>
          <a:lstStyle/>
          <a:p>
            <a:r>
              <a:rPr lang="en-US">
                <a:hlinkClick r:id="rId2"/>
              </a:rPr>
              <a:t>https</a:t>
            </a:r>
            <a:r>
              <a:rPr lang="en-US">
                <a:hlinkClick r:id="rId2"/>
              </a:rPr>
              <a:t>://</a:t>
            </a:r>
            <a:r>
              <a:rPr lang="en-US" smtClean="0">
                <a:hlinkClick r:id="rId2"/>
              </a:rPr>
              <a:t>postgrespro.ru/docs/postgrespro/11/app-pgprobackup#PG-PROBACKUP-CREATING-BACKUP</a:t>
            </a:r>
            <a:endParaRPr lang="ru-RU" smtClean="0"/>
          </a:p>
          <a:p>
            <a:endParaRPr lang="ru-RU" smtClean="0"/>
          </a:p>
          <a:p>
            <a:r>
              <a:rPr lang="ru-RU"/>
              <a:t>Чтобы убедиться, что все необходимые файлы резервных копий имеются в наличии и что, используя их, можно восстановить кластер баз данных, вы можете выполнить команду validate с именно теми параметрами </a:t>
            </a:r>
            <a:r>
              <a:rPr lang="ru-RU" u="sng"/>
              <a:t>точки восстановления</a:t>
            </a:r>
            <a:r>
              <a:rPr lang="ru-RU"/>
              <a:t>, с которыми вы будете производить восстановление. При выполнении этой команды без параметров будут проверены все имеющиеся копии.</a:t>
            </a:r>
          </a:p>
          <a:p>
            <a:endParaRPr lang="ru-RU"/>
          </a:p>
          <a:p>
            <a:r>
              <a:rPr lang="en-US" smtClean="0"/>
              <a:t>pg_probackup </a:t>
            </a:r>
            <a:r>
              <a:rPr lang="en-US"/>
              <a:t>validate -B </a:t>
            </a:r>
            <a:r>
              <a:rPr lang="ru-RU" i="1"/>
              <a:t>каталог_копий</a:t>
            </a:r>
            <a:r>
              <a:rPr lang="ru-RU"/>
              <a:t> --</a:t>
            </a:r>
            <a:r>
              <a:rPr lang="en-US"/>
              <a:t>instance </a:t>
            </a:r>
            <a:r>
              <a:rPr lang="ru-RU" i="1"/>
              <a:t>имя_экземпляра</a:t>
            </a:r>
            <a:r>
              <a:rPr lang="ru-RU"/>
              <a:t> --</a:t>
            </a:r>
            <a:r>
              <a:rPr lang="en-US"/>
              <a:t>xid=</a:t>
            </a:r>
            <a:r>
              <a:rPr lang="ru-RU" i="1"/>
              <a:t>ид_транзакции</a:t>
            </a:r>
            <a:endParaRPr lang="ru-RU" b="1" smtClean="0"/>
          </a:p>
          <a:p>
            <a:endParaRPr lang="ru-RU" b="1" smtClean="0"/>
          </a:p>
          <a:p>
            <a:endParaRPr lang="ru-RU" b="1"/>
          </a:p>
          <a:p>
            <a:endParaRPr lang="ru-RU" b="1" smtClean="0"/>
          </a:p>
          <a:p>
            <a:endParaRPr lang="ru-RU" b="1"/>
          </a:p>
          <a:p>
            <a:endParaRPr lang="ru-RU"/>
          </a:p>
        </p:txBody>
      </p:sp>
    </p:spTree>
    <p:extLst>
      <p:ext uri="{BB962C8B-B14F-4D97-AF65-F5344CB8AC3E}">
        <p14:creationId xmlns:p14="http://schemas.microsoft.com/office/powerpoint/2010/main" val="27227703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ru-RU" altLang="ru-RU" sz="4000" b="1" smtClean="0"/>
              <a:t>Резервное копирование.</a:t>
            </a:r>
            <a:br>
              <a:rPr lang="ru-RU" altLang="ru-RU" sz="4000" b="1" smtClean="0"/>
            </a:br>
            <a:r>
              <a:rPr lang="ru-RU" altLang="ru-RU" sz="4000" b="1" smtClean="0"/>
              <a:t>Классификация</a:t>
            </a:r>
            <a:endParaRPr lang="ru-RU" altLang="ru-RU" sz="4000" smtClean="0"/>
          </a:p>
        </p:txBody>
      </p:sp>
      <p:sp>
        <p:nvSpPr>
          <p:cNvPr id="6147" name="Rectangle 3"/>
          <p:cNvSpPr>
            <a:spLocks noGrp="1" noChangeArrowheads="1"/>
          </p:cNvSpPr>
          <p:nvPr>
            <p:ph type="body" idx="1"/>
          </p:nvPr>
        </p:nvSpPr>
        <p:spPr/>
        <p:txBody>
          <a:bodyPr/>
          <a:lstStyle/>
          <a:p>
            <a:pPr marL="457200" indent="-457200" eaLnBrk="1" hangingPunct="1">
              <a:lnSpc>
                <a:spcPct val="90000"/>
              </a:lnSpc>
              <a:buFontTx/>
              <a:buNone/>
            </a:pPr>
            <a:endParaRPr lang="ru-RU" altLang="ru-RU" sz="2800" b="1" smtClean="0"/>
          </a:p>
          <a:p>
            <a:pPr marL="457200" indent="-457200" eaLnBrk="1" hangingPunct="1">
              <a:lnSpc>
                <a:spcPct val="90000"/>
              </a:lnSpc>
              <a:buFontTx/>
              <a:buNone/>
            </a:pPr>
            <a:r>
              <a:rPr lang="ru-RU" altLang="ru-RU" sz="2800" b="1" smtClean="0"/>
              <a:t>По объему копируемых данных:</a:t>
            </a:r>
          </a:p>
          <a:p>
            <a:pPr marL="457200" indent="-457200" eaLnBrk="1" hangingPunct="1">
              <a:lnSpc>
                <a:spcPct val="90000"/>
              </a:lnSpc>
              <a:buFontTx/>
              <a:buNone/>
            </a:pPr>
            <a:endParaRPr lang="ru-RU" altLang="ru-RU" sz="2800" b="1" smtClean="0"/>
          </a:p>
          <a:p>
            <a:pPr marL="457200" indent="-457200" eaLnBrk="1" hangingPunct="1">
              <a:lnSpc>
                <a:spcPct val="90000"/>
              </a:lnSpc>
            </a:pPr>
            <a:r>
              <a:rPr lang="ru-RU" altLang="ru-RU" sz="2400" b="1" smtClean="0"/>
              <a:t>Полное</a:t>
            </a:r>
            <a:r>
              <a:rPr lang="ru-RU" altLang="ru-RU" sz="2400" smtClean="0"/>
              <a:t> – </a:t>
            </a:r>
            <a:r>
              <a:rPr lang="ru-RU" altLang="ru-RU" sz="2400" b="1" smtClean="0"/>
              <a:t>все </a:t>
            </a:r>
            <a:r>
              <a:rPr lang="ru-RU" altLang="ru-RU" sz="2400" b="1" smtClean="0"/>
              <a:t>страницы </a:t>
            </a:r>
            <a:r>
              <a:rPr lang="ru-RU" altLang="ru-RU" sz="2400" b="1" smtClean="0"/>
              <a:t>данных для выбранных объектов</a:t>
            </a:r>
          </a:p>
          <a:p>
            <a:pPr marL="457200" indent="-457200" eaLnBrk="1" hangingPunct="1">
              <a:lnSpc>
                <a:spcPct val="90000"/>
              </a:lnSpc>
            </a:pPr>
            <a:endParaRPr lang="ru-RU" altLang="ru-RU" sz="2400" b="1" smtClean="0"/>
          </a:p>
          <a:p>
            <a:pPr marL="457200" indent="-457200" eaLnBrk="1" hangingPunct="1">
              <a:lnSpc>
                <a:spcPct val="90000"/>
              </a:lnSpc>
            </a:pPr>
            <a:r>
              <a:rPr lang="ru-RU" altLang="ru-RU" sz="2400" b="1" smtClean="0"/>
              <a:t>Инкрементальное – изменившиеся с момента резервной копии блоки</a:t>
            </a:r>
            <a:r>
              <a:rPr lang="ru-RU" altLang="ru-RU" sz="2400" smtClean="0"/>
              <a:t>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ru-RU" altLang="ru-RU" sz="4000" b="1" smtClean="0"/>
              <a:t>Восстановление</a:t>
            </a:r>
            <a:br>
              <a:rPr lang="ru-RU" altLang="ru-RU" sz="4000" b="1" smtClean="0"/>
            </a:br>
            <a:r>
              <a:rPr lang="ru-RU" altLang="ru-RU" sz="4000" b="1" smtClean="0"/>
              <a:t>Классификация</a:t>
            </a:r>
            <a:endParaRPr lang="ru-RU" altLang="ru-RU" sz="4000" smtClean="0"/>
          </a:p>
        </p:txBody>
      </p:sp>
      <p:sp>
        <p:nvSpPr>
          <p:cNvPr id="8195" name="Rectangle 3"/>
          <p:cNvSpPr>
            <a:spLocks noGrp="1" noChangeArrowheads="1"/>
          </p:cNvSpPr>
          <p:nvPr>
            <p:ph type="body" idx="1"/>
          </p:nvPr>
        </p:nvSpPr>
        <p:spPr/>
        <p:txBody>
          <a:bodyPr/>
          <a:lstStyle/>
          <a:p>
            <a:pPr marL="457200" indent="-457200" eaLnBrk="1" hangingPunct="1">
              <a:lnSpc>
                <a:spcPct val="90000"/>
              </a:lnSpc>
              <a:buFontTx/>
              <a:buNone/>
            </a:pPr>
            <a:endParaRPr lang="ru-RU" altLang="ru-RU" sz="2800" b="1" smtClean="0"/>
          </a:p>
          <a:p>
            <a:pPr marL="457200" indent="-457200" eaLnBrk="1" hangingPunct="1">
              <a:lnSpc>
                <a:spcPct val="90000"/>
              </a:lnSpc>
              <a:buFontTx/>
              <a:buNone/>
            </a:pPr>
            <a:r>
              <a:rPr lang="ru-RU" altLang="ru-RU" sz="2800" b="1" smtClean="0"/>
              <a:t>По восстанавливаемым объектам:</a:t>
            </a:r>
          </a:p>
          <a:p>
            <a:pPr marL="457200" indent="-457200" eaLnBrk="1" hangingPunct="1">
              <a:lnSpc>
                <a:spcPct val="90000"/>
              </a:lnSpc>
              <a:buFontTx/>
              <a:buNone/>
            </a:pPr>
            <a:endParaRPr lang="ru-RU" altLang="ru-RU" sz="2800" b="1" smtClean="0"/>
          </a:p>
          <a:p>
            <a:pPr marL="457200" indent="-457200" eaLnBrk="1" hangingPunct="1">
              <a:lnSpc>
                <a:spcPct val="90000"/>
              </a:lnSpc>
            </a:pPr>
            <a:r>
              <a:rPr lang="ru-RU" altLang="ru-RU" sz="2800" b="1" smtClean="0"/>
              <a:t>Объекты БД</a:t>
            </a:r>
          </a:p>
          <a:p>
            <a:pPr marL="457200" indent="-457200" eaLnBrk="1" hangingPunct="1">
              <a:lnSpc>
                <a:spcPct val="90000"/>
              </a:lnSpc>
            </a:pPr>
            <a:endParaRPr lang="ru-RU" altLang="ru-RU" sz="2800" b="1" smtClean="0"/>
          </a:p>
          <a:p>
            <a:pPr marL="457200" indent="-457200" eaLnBrk="1" hangingPunct="1">
              <a:lnSpc>
                <a:spcPct val="90000"/>
              </a:lnSpc>
            </a:pPr>
            <a:r>
              <a:rPr lang="ru-RU" altLang="ru-RU" sz="2800" b="1" smtClean="0"/>
              <a:t>Файлы </a:t>
            </a:r>
            <a:r>
              <a:rPr lang="ru-RU" altLang="ru-RU" sz="2800" b="1" smtClean="0"/>
              <a:t>данных</a:t>
            </a:r>
          </a:p>
          <a:p>
            <a:pPr marL="457200" indent="-457200" eaLnBrk="1" hangingPunct="1">
              <a:lnSpc>
                <a:spcPct val="90000"/>
              </a:lnSpc>
            </a:pPr>
            <a:endParaRPr lang="ru-RU" altLang="ru-RU" sz="2800" b="1" smtClean="0"/>
          </a:p>
          <a:p>
            <a:pPr marL="457200" indent="-457200" eaLnBrk="1" hangingPunct="1">
              <a:lnSpc>
                <a:spcPct val="90000"/>
              </a:lnSpc>
            </a:pPr>
            <a:r>
              <a:rPr lang="ru-RU" altLang="ru-RU" sz="2800" b="1" smtClean="0"/>
              <a:t>База данных</a:t>
            </a:r>
            <a:endParaRPr lang="ru-RU" altLang="ru-RU" sz="2800" b="1" smtClean="0"/>
          </a:p>
          <a:p>
            <a:pPr marL="457200" indent="-457200" eaLnBrk="1" hangingPunct="1">
              <a:lnSpc>
                <a:spcPct val="90000"/>
              </a:lnSpc>
            </a:pPr>
            <a:endParaRPr lang="ru-RU" altLang="ru-RU" sz="2800" b="1" smtClean="0"/>
          </a:p>
          <a:p>
            <a:pPr marL="457200" indent="-457200" eaLnBrk="1" hangingPunct="1">
              <a:lnSpc>
                <a:spcPct val="90000"/>
              </a:lnSpc>
            </a:pPr>
            <a:r>
              <a:rPr lang="ru-RU" altLang="ru-RU" sz="2800" b="1" smtClean="0"/>
              <a:t>Кластер баз данных</a:t>
            </a:r>
            <a:endParaRPr lang="ru-RU" altLang="ru-RU" sz="2800" b="1" smtClean="0"/>
          </a:p>
          <a:p>
            <a:pPr marL="457200" indent="-457200" eaLnBrk="1" hangingPunct="1">
              <a:lnSpc>
                <a:spcPct val="90000"/>
              </a:lnSpc>
              <a:buFontTx/>
              <a:buNone/>
            </a:pPr>
            <a:endParaRPr lang="ru-RU" altLang="ru-RU" sz="2800" b="1" smtClean="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ru-RU" altLang="ru-RU" sz="4000" b="1" smtClean="0"/>
              <a:t>Восстановление</a:t>
            </a:r>
            <a:br>
              <a:rPr lang="ru-RU" altLang="ru-RU" sz="4000" b="1" smtClean="0"/>
            </a:br>
            <a:r>
              <a:rPr lang="ru-RU" altLang="ru-RU" sz="4000" b="1" smtClean="0"/>
              <a:t>Классификация</a:t>
            </a:r>
            <a:endParaRPr lang="ru-RU" altLang="ru-RU" sz="4000" smtClean="0"/>
          </a:p>
        </p:txBody>
      </p:sp>
      <p:sp>
        <p:nvSpPr>
          <p:cNvPr id="9219" name="Rectangle 3"/>
          <p:cNvSpPr>
            <a:spLocks noGrp="1" noChangeArrowheads="1"/>
          </p:cNvSpPr>
          <p:nvPr>
            <p:ph type="body" idx="1"/>
          </p:nvPr>
        </p:nvSpPr>
        <p:spPr/>
        <p:txBody>
          <a:bodyPr/>
          <a:lstStyle/>
          <a:p>
            <a:pPr marL="457200" indent="-457200" eaLnBrk="1" hangingPunct="1">
              <a:lnSpc>
                <a:spcPct val="90000"/>
              </a:lnSpc>
              <a:buFontTx/>
              <a:buNone/>
            </a:pPr>
            <a:endParaRPr lang="ru-RU" altLang="ru-RU" sz="2800" b="1" smtClean="0"/>
          </a:p>
          <a:p>
            <a:pPr marL="457200" indent="-457200" eaLnBrk="1" hangingPunct="1">
              <a:lnSpc>
                <a:spcPct val="90000"/>
              </a:lnSpc>
              <a:buFontTx/>
              <a:buNone/>
            </a:pPr>
            <a:r>
              <a:rPr lang="ru-RU" altLang="ru-RU" sz="2800" b="1" smtClean="0"/>
              <a:t>По точке восстановления:</a:t>
            </a:r>
          </a:p>
          <a:p>
            <a:pPr marL="457200" indent="-457200" eaLnBrk="1" hangingPunct="1">
              <a:lnSpc>
                <a:spcPct val="90000"/>
              </a:lnSpc>
              <a:buFontTx/>
              <a:buNone/>
            </a:pPr>
            <a:endParaRPr lang="ru-RU" altLang="ru-RU" sz="2800" b="1" smtClean="0"/>
          </a:p>
          <a:p>
            <a:pPr marL="457200" indent="-457200" eaLnBrk="1" hangingPunct="1">
              <a:lnSpc>
                <a:spcPct val="90000"/>
              </a:lnSpc>
            </a:pPr>
            <a:r>
              <a:rPr lang="ru-RU" altLang="ru-RU" sz="2800" b="1" smtClean="0"/>
              <a:t>Полное – на момент времени сбоя</a:t>
            </a:r>
          </a:p>
          <a:p>
            <a:pPr marL="457200" indent="-457200" eaLnBrk="1" hangingPunct="1">
              <a:lnSpc>
                <a:spcPct val="90000"/>
              </a:lnSpc>
            </a:pPr>
            <a:endParaRPr lang="ru-RU" altLang="ru-RU" sz="2800" b="1" smtClean="0"/>
          </a:p>
          <a:p>
            <a:pPr marL="457200" indent="-457200" eaLnBrk="1" hangingPunct="1">
              <a:lnSpc>
                <a:spcPct val="90000"/>
              </a:lnSpc>
            </a:pPr>
            <a:r>
              <a:rPr lang="ru-RU" altLang="ru-RU" sz="2800" b="1" smtClean="0"/>
              <a:t>Неполное – на некоторый предшествующий момент времени</a:t>
            </a:r>
          </a:p>
          <a:p>
            <a:pPr marL="457200" indent="-457200" eaLnBrk="1" hangingPunct="1">
              <a:lnSpc>
                <a:spcPct val="90000"/>
              </a:lnSpc>
            </a:pPr>
            <a:endParaRPr lang="ru-RU" altLang="ru-RU" sz="2800" b="1" smtClean="0"/>
          </a:p>
          <a:p>
            <a:pPr marL="457200" indent="-457200" eaLnBrk="1" hangingPunct="1">
              <a:lnSpc>
                <a:spcPct val="90000"/>
              </a:lnSpc>
            </a:pPr>
            <a:endParaRPr lang="ru-RU" altLang="ru-RU" sz="2800" b="1" smtClean="0"/>
          </a:p>
          <a:p>
            <a:pPr marL="457200" indent="-457200" eaLnBrk="1" hangingPunct="1">
              <a:lnSpc>
                <a:spcPct val="90000"/>
              </a:lnSpc>
              <a:buFontTx/>
              <a:buNone/>
            </a:pPr>
            <a:endParaRPr lang="ru-RU" altLang="ru-RU" sz="2800" b="1" smtClean="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ru-RU" altLang="ru-RU" sz="4000" b="1" smtClean="0"/>
              <a:t>Резервное копирование и восстановление</a:t>
            </a:r>
            <a:endParaRPr lang="ru-RU" altLang="ru-RU" sz="4000" smtClean="0"/>
          </a:p>
        </p:txBody>
      </p:sp>
      <p:sp>
        <p:nvSpPr>
          <p:cNvPr id="10243" name="Rectangle 3"/>
          <p:cNvSpPr>
            <a:spLocks noGrp="1" noChangeArrowheads="1"/>
          </p:cNvSpPr>
          <p:nvPr>
            <p:ph type="body" idx="1"/>
          </p:nvPr>
        </p:nvSpPr>
        <p:spPr/>
        <p:txBody>
          <a:bodyPr/>
          <a:lstStyle/>
          <a:p>
            <a:pPr marL="457200" indent="-457200" eaLnBrk="1" hangingPunct="1">
              <a:lnSpc>
                <a:spcPct val="90000"/>
              </a:lnSpc>
              <a:buFontTx/>
              <a:buNone/>
            </a:pPr>
            <a:endParaRPr lang="ru-RU" altLang="ru-RU" sz="2800" b="1" smtClean="0"/>
          </a:p>
          <a:p>
            <a:pPr marL="457200" indent="-457200" eaLnBrk="1" hangingPunct="1">
              <a:lnSpc>
                <a:spcPct val="90000"/>
              </a:lnSpc>
              <a:buFontTx/>
              <a:buNone/>
            </a:pPr>
            <a:r>
              <a:rPr lang="ru-RU" altLang="ru-RU" sz="2800" b="1" smtClean="0"/>
              <a:t>Инструменты:</a:t>
            </a:r>
          </a:p>
          <a:p>
            <a:pPr marL="457200" indent="-457200" eaLnBrk="1" hangingPunct="1">
              <a:lnSpc>
                <a:spcPct val="90000"/>
              </a:lnSpc>
              <a:buFontTx/>
              <a:buNone/>
            </a:pPr>
            <a:endParaRPr lang="ru-RU" altLang="ru-RU" sz="2800" b="1" smtClean="0"/>
          </a:p>
          <a:p>
            <a:pPr marL="0" indent="0" eaLnBrk="1" hangingPunct="1">
              <a:lnSpc>
                <a:spcPct val="90000"/>
              </a:lnSpc>
              <a:buNone/>
            </a:pPr>
            <a:r>
              <a:rPr lang="ru-RU" altLang="ru-RU" sz="2400" i="1" smtClean="0"/>
              <a:t>Логическое</a:t>
            </a:r>
            <a:endParaRPr lang="en-US" altLang="ru-RU" sz="2400" i="1" smtClean="0"/>
          </a:p>
          <a:p>
            <a:pPr marL="457200" indent="-457200" eaLnBrk="1" hangingPunct="1">
              <a:lnSpc>
                <a:spcPct val="90000"/>
              </a:lnSpc>
            </a:pPr>
            <a:r>
              <a:rPr lang="ru-RU" altLang="ru-RU" sz="2400" b="1" smtClean="0"/>
              <a:t>Утилиты </a:t>
            </a:r>
            <a:r>
              <a:rPr lang="en-US" altLang="ru-RU" sz="2400" b="1" smtClean="0"/>
              <a:t>pg_dump, pg_restore</a:t>
            </a:r>
            <a:endParaRPr lang="ru-RU" altLang="ru-RU" sz="2400" b="1" smtClean="0"/>
          </a:p>
          <a:p>
            <a:pPr marL="0" indent="0" eaLnBrk="1" hangingPunct="1">
              <a:lnSpc>
                <a:spcPct val="90000"/>
              </a:lnSpc>
              <a:buNone/>
            </a:pPr>
            <a:r>
              <a:rPr lang="ru-RU" altLang="ru-RU" sz="2400" i="1" smtClean="0"/>
              <a:t>Физическое</a:t>
            </a:r>
            <a:endParaRPr lang="en-US" altLang="ru-RU" sz="2400" i="1" smtClean="0"/>
          </a:p>
          <a:p>
            <a:pPr marL="457200" indent="-457200" eaLnBrk="1" hangingPunct="1">
              <a:lnSpc>
                <a:spcPct val="90000"/>
              </a:lnSpc>
            </a:pPr>
            <a:r>
              <a:rPr lang="ru-RU" altLang="ru-RU" sz="2400" b="1" smtClean="0"/>
              <a:t>команды </a:t>
            </a:r>
            <a:r>
              <a:rPr lang="ru-RU" altLang="ru-RU" sz="2400" b="1" smtClean="0"/>
              <a:t>операционной системы</a:t>
            </a:r>
          </a:p>
          <a:p>
            <a:pPr marL="457200" indent="-457200" eaLnBrk="1" hangingPunct="1">
              <a:lnSpc>
                <a:spcPct val="90000"/>
              </a:lnSpc>
            </a:pPr>
            <a:r>
              <a:rPr lang="en-US" altLang="ru-RU" sz="2400" b="1" smtClean="0"/>
              <a:t>pg_base_backup</a:t>
            </a:r>
          </a:p>
          <a:p>
            <a:pPr marL="457200" indent="-457200" eaLnBrk="1" hangingPunct="1">
              <a:lnSpc>
                <a:spcPct val="90000"/>
              </a:lnSpc>
            </a:pPr>
            <a:r>
              <a:rPr lang="en-US" altLang="ru-RU" sz="2400" b="1" smtClean="0"/>
              <a:t>pg_pro_backup</a:t>
            </a:r>
            <a:r>
              <a:rPr lang="ru-RU" altLang="ru-RU" sz="2400" smtClean="0"/>
              <a:t> </a:t>
            </a:r>
            <a:endParaRPr lang="ru-RU" altLang="ru-RU" sz="2800" b="1" smtClean="0"/>
          </a:p>
          <a:p>
            <a:pPr marL="457200" indent="-457200" eaLnBrk="1" hangingPunct="1">
              <a:lnSpc>
                <a:spcPct val="90000"/>
              </a:lnSpc>
            </a:pPr>
            <a:endParaRPr lang="ru-RU" altLang="ru-RU" sz="2800" b="1" smtClean="0"/>
          </a:p>
          <a:p>
            <a:pPr marL="457200" indent="-457200" eaLnBrk="1" hangingPunct="1">
              <a:lnSpc>
                <a:spcPct val="90000"/>
              </a:lnSpc>
              <a:buFontTx/>
              <a:buNone/>
            </a:pPr>
            <a:endParaRPr lang="ru-RU" altLang="ru-RU" sz="2800" b="1" smtClean="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468313" y="549275"/>
            <a:ext cx="8229600" cy="1143000"/>
          </a:xfrm>
        </p:spPr>
        <p:txBody>
          <a:bodyPr/>
          <a:lstStyle/>
          <a:p>
            <a:pPr eaLnBrk="1" hangingPunct="1"/>
            <a:r>
              <a:rPr lang="ru-RU" altLang="ru-RU" sz="3200" b="1" smtClean="0"/>
              <a:t>Логическое резервное копирование и восстановление</a:t>
            </a:r>
          </a:p>
        </p:txBody>
      </p:sp>
      <p:sp>
        <p:nvSpPr>
          <p:cNvPr id="41987" name="Rectangle 3"/>
          <p:cNvSpPr>
            <a:spLocks noChangeArrowheads="1"/>
          </p:cNvSpPr>
          <p:nvPr/>
        </p:nvSpPr>
        <p:spPr bwMode="auto">
          <a:xfrm>
            <a:off x="539750" y="1557338"/>
            <a:ext cx="8353425" cy="4392612"/>
          </a:xfrm>
          <a:prstGeom prst="rect">
            <a:avLst/>
          </a:prstGeom>
          <a:noFill/>
          <a:ln w="9525">
            <a:noFill/>
            <a:miter lim="800000"/>
            <a:headEnd/>
            <a:tailEnd/>
          </a:ln>
        </p:spPr>
        <p:txBody>
          <a:bodyPr/>
          <a:lstStyle/>
          <a:p>
            <a:pPr marL="342900" indent="-342900">
              <a:spcBef>
                <a:spcPct val="20000"/>
              </a:spcBef>
            </a:pPr>
            <a:endParaRPr lang="ru-RU" altLang="ru-RU" sz="3200"/>
          </a:p>
          <a:p>
            <a:pPr marL="342900" indent="-342900">
              <a:spcBef>
                <a:spcPct val="20000"/>
              </a:spcBef>
            </a:pPr>
            <a:r>
              <a:rPr lang="ru-RU" altLang="ru-RU" sz="3200"/>
              <a:t>Копирование/восстановление для отдельных </a:t>
            </a:r>
            <a:r>
              <a:rPr lang="ru-RU" altLang="ru-RU" sz="3200" smtClean="0"/>
              <a:t>таблиц</a:t>
            </a:r>
            <a:r>
              <a:rPr lang="en-US" altLang="ru-RU" sz="3200" smtClean="0"/>
              <a:t> / </a:t>
            </a:r>
            <a:r>
              <a:rPr lang="ru-RU" altLang="ru-RU" sz="3200" smtClean="0"/>
              <a:t>баз данных</a:t>
            </a:r>
            <a:r>
              <a:rPr lang="ru-RU" altLang="ru-RU" sz="3200" smtClean="0"/>
              <a:t>.</a:t>
            </a:r>
            <a:endParaRPr lang="ru-RU" altLang="ru-RU" sz="3200"/>
          </a:p>
          <a:p>
            <a:pPr marL="342900" indent="-342900">
              <a:spcBef>
                <a:spcPct val="20000"/>
              </a:spcBef>
            </a:pPr>
            <a:endParaRPr lang="ru-RU" altLang="ru-RU" sz="3200"/>
          </a:p>
          <a:p>
            <a:pPr marL="342900" indent="-342900">
              <a:spcBef>
                <a:spcPct val="20000"/>
              </a:spcBef>
            </a:pPr>
            <a:r>
              <a:rPr lang="ru-RU" altLang="ru-RU" sz="3200" smtClean="0"/>
              <a:t>Результат – </a:t>
            </a:r>
            <a:r>
              <a:rPr lang="en-US" altLang="ru-RU" sz="3200" smtClean="0"/>
              <a:t>SQL</a:t>
            </a:r>
            <a:r>
              <a:rPr lang="ru-RU" altLang="ru-RU" sz="3200" smtClean="0"/>
              <a:t>-сценарий</a:t>
            </a:r>
            <a:endParaRPr lang="en-US" altLang="ru-RU" sz="3200"/>
          </a:p>
          <a:p>
            <a:pPr marL="342900" indent="-342900">
              <a:spcBef>
                <a:spcPct val="20000"/>
              </a:spcBef>
            </a:pPr>
            <a:endParaRPr lang="ru-RU" altLang="ru-RU" sz="3200"/>
          </a:p>
          <a:p>
            <a:pPr marL="342900" indent="-342900">
              <a:spcBef>
                <a:spcPct val="20000"/>
              </a:spcBef>
            </a:pPr>
            <a:endParaRPr lang="ru-RU" altLang="ru-RU" sz="3200"/>
          </a:p>
          <a:p>
            <a:pPr marL="342900" indent="-342900">
              <a:spcBef>
                <a:spcPct val="20000"/>
              </a:spcBef>
            </a:pPr>
            <a:endParaRPr lang="ru-RU" altLang="ru-RU" sz="3200"/>
          </a:p>
        </p:txBody>
      </p:sp>
    </p:spTree>
  </p:cSld>
  <p:clrMapOvr>
    <a:masterClrMapping/>
  </p:clrMapOvr>
</p:sld>
</file>

<file path=ppt/theme/theme1.xml><?xml version="1.0" encoding="utf-8"?>
<a:theme xmlns:a="http://schemas.openxmlformats.org/drawingml/2006/main" name="Оформление по умолчанию">
  <a:themeElements>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Оформление по умолчанию">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Оформление по умолчанию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Оформление по умолчанию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Оформление по умолчанию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Оформление по умолчанию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Оформление по умолчанию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Оформление по умолчанию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Оформление по умолчанию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Оформление по умолчанию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Оформление по умолчанию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Оформление по умолчанию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Оформление по умолчанию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680</TotalTime>
  <Words>1112</Words>
  <Application>Microsoft Office PowerPoint</Application>
  <PresentationFormat>Экран (4:3)</PresentationFormat>
  <Paragraphs>319</Paragraphs>
  <Slides>46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46</vt:i4>
      </vt:variant>
    </vt:vector>
  </HeadingPairs>
  <TitlesOfParts>
    <vt:vector size="47" baseType="lpstr">
      <vt:lpstr>Оформление по умолчанию</vt:lpstr>
      <vt:lpstr>Администрирование информационных систем</vt:lpstr>
      <vt:lpstr>Резервное копирование и восстановление</vt:lpstr>
      <vt:lpstr>Резервное копирование Oracle. Классификация</vt:lpstr>
      <vt:lpstr>Резервное копирование. Классификация</vt:lpstr>
      <vt:lpstr>Резервное копирование. Классификация</vt:lpstr>
      <vt:lpstr>Восстановление Классификация</vt:lpstr>
      <vt:lpstr>Восстановление Классификация</vt:lpstr>
      <vt:lpstr>Резервное копирование и восстановление</vt:lpstr>
      <vt:lpstr>Логическое резервное копирование и восстановление</vt:lpstr>
      <vt:lpstr>COPY и psql \copy</vt:lpstr>
      <vt:lpstr>pg_dump</vt:lpstr>
      <vt:lpstr>pg_dump, формат custom</vt:lpstr>
      <vt:lpstr>pg_dump</vt:lpstr>
      <vt:lpstr>pg_dump</vt:lpstr>
      <vt:lpstr>pg_restore</vt:lpstr>
      <vt:lpstr>Логическое резервное копирование и восстановление. Достоинства</vt:lpstr>
      <vt:lpstr>Логическое резервное копирование и восстановление. Недостатки</vt:lpstr>
      <vt:lpstr>Резервное копирование</vt:lpstr>
      <vt:lpstr>Резервное копирование. “Холодная копия”</vt:lpstr>
      <vt:lpstr>Резервное копирование. “Холодная копия”</vt:lpstr>
      <vt:lpstr>Резервное копирование. «Горячая копия»</vt:lpstr>
      <vt:lpstr>«Горячая копия». Протокол репликации</vt:lpstr>
      <vt:lpstr>«Горячая копия». Слот репликации</vt:lpstr>
      <vt:lpstr>«Горячая копия». pg_basebackup</vt:lpstr>
      <vt:lpstr>pg_basebackup</vt:lpstr>
      <vt:lpstr>pg_basebackup</vt:lpstr>
      <vt:lpstr>pg_basebackup</vt:lpstr>
      <vt:lpstr>Восстановление</vt:lpstr>
      <vt:lpstr>Резервное копирование. Архивация WAL</vt:lpstr>
      <vt:lpstr>Резервное копирование. Архивация WAL</vt:lpstr>
      <vt:lpstr>Резервное копирование. Настройка архивации WAL</vt:lpstr>
      <vt:lpstr>Резервное копирование. Настройка архивации WAL</vt:lpstr>
      <vt:lpstr>Восстановление непрерывной архивной копии</vt:lpstr>
      <vt:lpstr>Восстановление непрерывной архивной копии</vt:lpstr>
      <vt:lpstr>Восстановление непрерывной архивной копии</vt:lpstr>
      <vt:lpstr>Восстановление непрерывной архивной копии</vt:lpstr>
      <vt:lpstr>Восстановление непрерывной архивной копии</vt:lpstr>
      <vt:lpstr>Параметры файла восстановления</vt:lpstr>
      <vt:lpstr>Линии времени</vt:lpstr>
      <vt:lpstr>Физическое резервное копирование</vt:lpstr>
      <vt:lpstr>Недостатки pg_basebackup</vt:lpstr>
      <vt:lpstr>pg_probackup</vt:lpstr>
      <vt:lpstr>pg_probackup</vt:lpstr>
      <vt:lpstr>pg_probackup. Резервное копирование</vt:lpstr>
      <vt:lpstr>pg_probackup. Резервное копирование</vt:lpstr>
      <vt:lpstr>pg_probackup. Проверка созданных копий</vt:lpstr>
    </vt:vector>
  </TitlesOfParts>
  <Company>Home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Администрирование информационных систем</dc:title>
  <dc:creator>Oleg</dc:creator>
  <cp:lastModifiedBy>Аврунев Олег Евгеньевич</cp:lastModifiedBy>
  <cp:revision>132</cp:revision>
  <dcterms:created xsi:type="dcterms:W3CDTF">2012-02-21T01:53:55Z</dcterms:created>
  <dcterms:modified xsi:type="dcterms:W3CDTF">2019-02-27T03:00:08Z</dcterms:modified>
</cp:coreProperties>
</file>