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305" r:id="rId5"/>
    <p:sldId id="306" r:id="rId6"/>
    <p:sldId id="307" r:id="rId7"/>
    <p:sldId id="308" r:id="rId8"/>
    <p:sldId id="309" r:id="rId9"/>
    <p:sldId id="310" r:id="rId10"/>
    <p:sldId id="302" r:id="rId11"/>
    <p:sldId id="304" r:id="rId12"/>
    <p:sldId id="303" r:id="rId13"/>
    <p:sldId id="258" r:id="rId14"/>
    <p:sldId id="311" r:id="rId15"/>
    <p:sldId id="260" r:id="rId16"/>
    <p:sldId id="312" r:id="rId17"/>
    <p:sldId id="313" r:id="rId18"/>
    <p:sldId id="314" r:id="rId19"/>
    <p:sldId id="283" r:id="rId20"/>
    <p:sldId id="282" r:id="rId21"/>
    <p:sldId id="320" r:id="rId22"/>
    <p:sldId id="266" r:id="rId23"/>
    <p:sldId id="315" r:id="rId24"/>
    <p:sldId id="316" r:id="rId25"/>
    <p:sldId id="284" r:id="rId26"/>
    <p:sldId id="317" r:id="rId27"/>
    <p:sldId id="318" r:id="rId28"/>
    <p:sldId id="31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10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083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234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090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729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900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6133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838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623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468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520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488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C1473-A473-4810-95EA-0D461AD8D1D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185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Современные технологии баз данных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Лекция </a:t>
            </a:r>
            <a:r>
              <a:rPr lang="en-US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42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Графовые модели 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endParaRPr lang="ru-RU" smtClean="0"/>
          </a:p>
          <a:p>
            <a:pPr lvl="0"/>
            <a:r>
              <a:rPr lang="ru-RU" smtClean="0"/>
              <a:t>Модель с метками и свойствами </a:t>
            </a:r>
          </a:p>
          <a:p>
            <a:pPr lvl="0"/>
            <a:endParaRPr lang="ru-RU" smtClean="0"/>
          </a:p>
          <a:p>
            <a:pPr lvl="0"/>
            <a:r>
              <a:rPr lang="ru-RU" smtClean="0"/>
              <a:t>Тройные </a:t>
            </a:r>
            <a:r>
              <a:rPr lang="ru-RU" smtClean="0"/>
              <a:t>кортежи</a:t>
            </a:r>
          </a:p>
          <a:p>
            <a:pPr lvl="0"/>
            <a:endParaRPr lang="ru-RU" smtClean="0"/>
          </a:p>
          <a:p>
            <a:pPr lvl="0"/>
            <a:r>
              <a:rPr lang="ru-RU" smtClean="0"/>
              <a:t>Гиперграфы</a:t>
            </a:r>
            <a:endParaRPr lang="ru-RU" smtClean="0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714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b="1" smtClean="0"/>
              <a:t>Графовая модель с метками и свойствами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mtClean="0"/>
              <a:t>Каждая </a:t>
            </a:r>
            <a:r>
              <a:rPr lang="ru-RU" smtClean="0"/>
              <a:t>вершина состоит из:</a:t>
            </a:r>
          </a:p>
          <a:p>
            <a:pPr lvl="0"/>
            <a:r>
              <a:rPr lang="ru-RU" smtClean="0"/>
              <a:t>уникального идентификатора;</a:t>
            </a:r>
          </a:p>
          <a:p>
            <a:pPr lvl="0"/>
            <a:r>
              <a:rPr lang="ru-RU" smtClean="0"/>
              <a:t>множества исходящих ребер;</a:t>
            </a:r>
          </a:p>
          <a:p>
            <a:pPr lvl="0"/>
            <a:r>
              <a:rPr lang="ru-RU" smtClean="0"/>
              <a:t>множества входящих ребер;</a:t>
            </a:r>
          </a:p>
          <a:p>
            <a:pPr lvl="0"/>
            <a:r>
              <a:rPr lang="ru-RU" smtClean="0"/>
              <a:t>коллекции свойств (пар «ключ — значение»).</a:t>
            </a:r>
          </a:p>
          <a:p>
            <a:pPr>
              <a:buNone/>
            </a:pPr>
            <a:r>
              <a:rPr lang="ru-RU" smtClean="0"/>
              <a:t>Каждое </a:t>
            </a:r>
            <a:r>
              <a:rPr lang="ru-RU" smtClean="0"/>
              <a:t>ребро состоит из:</a:t>
            </a:r>
          </a:p>
          <a:p>
            <a:pPr lvl="0"/>
            <a:r>
              <a:rPr lang="ru-RU" smtClean="0"/>
              <a:t>уникального идентификатора;</a:t>
            </a:r>
          </a:p>
          <a:p>
            <a:pPr lvl="0"/>
            <a:r>
              <a:rPr lang="ru-RU" smtClean="0"/>
              <a:t>вершины, с которой оно начинается </a:t>
            </a:r>
            <a:r>
              <a:rPr lang="ru-RU" i="1" smtClean="0"/>
              <a:t>(начальная вершина)</a:t>
            </a:r>
            <a:r>
              <a:rPr lang="ru-RU" smtClean="0"/>
              <a:t>;</a:t>
            </a:r>
          </a:p>
          <a:p>
            <a:pPr lvl="0"/>
            <a:r>
              <a:rPr lang="ru-RU" smtClean="0"/>
              <a:t>вершины, которой оно заканчивается </a:t>
            </a:r>
            <a:r>
              <a:rPr lang="ru-RU" i="1" smtClean="0"/>
              <a:t>(конечная вершина)</a:t>
            </a:r>
            <a:r>
              <a:rPr lang="ru-RU" smtClean="0"/>
              <a:t>;</a:t>
            </a:r>
          </a:p>
          <a:p>
            <a:pPr lvl="0"/>
            <a:r>
              <a:rPr lang="ru-RU" smtClean="0"/>
              <a:t>коллекции свойств (пар «ключ — значение»).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042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СУБД </a:t>
            </a:r>
            <a:r>
              <a:rPr lang="en-US" smtClean="0"/>
              <a:t>Neo</a:t>
            </a:r>
            <a:r>
              <a:rPr lang="ru-RU" smtClean="0"/>
              <a:t>4</a:t>
            </a:r>
            <a:r>
              <a:rPr lang="en-US" smtClean="0"/>
              <a:t>j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300" smtClean="0"/>
              <a:t>Декларативный язык </a:t>
            </a:r>
            <a:r>
              <a:rPr lang="en-US" sz="3300" smtClean="0"/>
              <a:t>Cypher </a:t>
            </a:r>
            <a:endParaRPr lang="ru-RU" sz="3300" smtClean="0"/>
          </a:p>
          <a:p>
            <a:pPr marL="0" indent="0">
              <a:buNone/>
            </a:pPr>
            <a:r>
              <a:rPr lang="ru-RU" sz="3100" smtClean="0">
                <a:cs typeface="Courier New" panose="02070309020205020404" pitchFamily="49" charset="0"/>
              </a:rPr>
              <a:t>Создание элементов графа CREATE</a:t>
            </a:r>
          </a:p>
          <a:p>
            <a:pPr marL="0" indent="0">
              <a:buNone/>
            </a:pPr>
            <a:endParaRPr lang="ru-RU" sz="310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3100" smtClean="0">
                <a:cs typeface="Courier New" panose="02070309020205020404" pitchFamily="49" charset="0"/>
              </a:rPr>
              <a:t>Студент Иванов Иван Иванович учится на бюджетной основе в Группе ПМ-81 (очной)</a:t>
            </a:r>
          </a:p>
          <a:p>
            <a:pPr marL="0" indent="0">
              <a:buNone/>
            </a:pPr>
            <a:endParaRPr lang="ru-RU" sz="34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</a:t>
            </a: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(x:Student{fio:”Иванов Иван </a:t>
            </a: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Иванович</a:t>
            </a: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”})</a:t>
            </a:r>
          </a:p>
          <a:p>
            <a:pPr marL="0" indent="0">
              <a:buNone/>
            </a:pP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-[:</a:t>
            </a: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STUDY_IN {basis:”</a:t>
            </a: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Бюджет</a:t>
            </a: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”}]-&gt;</a:t>
            </a:r>
          </a:p>
          <a:p>
            <a:pPr marL="0" indent="0">
              <a:buNone/>
            </a:pP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y:Group{name:”ПМ-81”,form:”Очная”})</a:t>
            </a:r>
          </a:p>
          <a:p>
            <a:pPr marL="0" indent="0">
              <a:buNone/>
            </a:pPr>
            <a:endParaRPr lang="ru-RU" sz="34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3100" smtClean="0">
                <a:cs typeface="Courier New" panose="02070309020205020404" pitchFamily="49" charset="0"/>
              </a:rPr>
              <a:t>Переменными x и y обозначаются ссылки на вершины, для использования при добавлении новых ребер в рамках того же оператора create.</a:t>
            </a:r>
            <a:endParaRPr lang="ru-RU" sz="3100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889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СУБД </a:t>
            </a:r>
            <a:r>
              <a:rPr lang="en-US" sz="2800" smtClean="0"/>
              <a:t>Neo</a:t>
            </a:r>
            <a:r>
              <a:rPr lang="ru-RU" sz="2800" smtClean="0"/>
              <a:t>4</a:t>
            </a:r>
            <a:r>
              <a:rPr lang="en-US" sz="2800" smtClean="0"/>
              <a:t>j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smtClean="0"/>
              <a:t>Для занесения информации о нескольких студентах обучающихся в одной и той же группе, и участвующих в некотором проекте, оператор create будет иметь вид:</a:t>
            </a:r>
          </a:p>
          <a:p>
            <a:pPr marL="0" indent="0">
              <a:buNone/>
            </a:pPr>
            <a:r>
              <a:rPr lang="en-US" sz="2200" smtClean="0">
                <a:latin typeface="Courier New" pitchFamily="49" charset="0"/>
                <a:cs typeface="Courier New" pitchFamily="49" charset="0"/>
              </a:rPr>
              <a:t>CREATE </a:t>
            </a:r>
          </a:p>
          <a:p>
            <a:pPr marL="0" indent="0">
              <a:buNone/>
            </a:pPr>
            <a:r>
              <a:rPr lang="en-US" sz="2200" smtClean="0">
                <a:latin typeface="Courier New" pitchFamily="49" charset="0"/>
                <a:cs typeface="Courier New" pitchFamily="49" charset="0"/>
              </a:rPr>
              <a:t>(x1:Student{fio:"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Иванов Иван Иванович"})-[: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STUDY_IN {basis:"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Бюджет"}]-&gt;(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y:Group{name:"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ПМ-81",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form:"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Очная"}),</a:t>
            </a:r>
          </a:p>
          <a:p>
            <a:pPr marL="0" indent="0">
              <a:buNone/>
            </a:pPr>
            <a:r>
              <a:rPr lang="ru-RU" sz="220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x2:Student{fio:"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Петров Петр Петрович"})-[: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STUDY_IN {basis:"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Контракт"}]-&gt;(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y),</a:t>
            </a:r>
          </a:p>
          <a:p>
            <a:pPr marL="0" indent="0">
              <a:buNone/>
            </a:pPr>
            <a:r>
              <a:rPr lang="en-US" sz="2200" smtClean="0">
                <a:latin typeface="Courier New" pitchFamily="49" charset="0"/>
                <a:cs typeface="Courier New" pitchFamily="49" charset="0"/>
              </a:rPr>
              <a:t>(x1)-[:PARTICIPATES]-&gt;(p:Project{name:"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Исследование алгоритмов сортировки"}),</a:t>
            </a:r>
          </a:p>
          <a:p>
            <a:pPr marL="0" indent="0">
              <a:buNone/>
            </a:pPr>
            <a:r>
              <a:rPr lang="ru-RU" sz="220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x2)-[:PARTICIPATES]-&gt;(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ru-RU" sz="2800" smtClean="0"/>
              <a:t>За </a:t>
            </a:r>
            <a:r>
              <a:rPr lang="ru-RU" sz="2800" smtClean="0"/>
              <a:t>пределами оператора create эти переменные не определены.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Выборка элементов графа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smtClean="0"/>
              <a:t>match(x) return x;</a:t>
            </a:r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r>
              <a:rPr lang="en-US" sz="2800" smtClean="0"/>
              <a:t>match()-[r]-() return r; 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25622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412776"/>
            <a:ext cx="424611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581128"/>
            <a:ext cx="16097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Выборка элементов графа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412776"/>
            <a:ext cx="73448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/>
              <a:t>Оператор </a:t>
            </a:r>
            <a:r>
              <a:rPr lang="en-US" sz="2400" smtClean="0"/>
              <a:t>MATCH</a:t>
            </a:r>
            <a:r>
              <a:rPr lang="ru-RU" sz="2400" smtClean="0"/>
              <a:t>. </a:t>
            </a:r>
            <a:endParaRPr lang="ru-RU" sz="2400" smtClean="0"/>
          </a:p>
          <a:p>
            <a:endParaRPr lang="ru-RU" sz="2400" smtClean="0"/>
          </a:p>
          <a:p>
            <a:r>
              <a:rPr lang="ru-RU" sz="2400" smtClean="0"/>
              <a:t>Также </a:t>
            </a:r>
            <a:r>
              <a:rPr lang="ru-RU" sz="2400" smtClean="0"/>
              <a:t>как и </a:t>
            </a:r>
            <a:r>
              <a:rPr lang="en-US" sz="2400" smtClean="0"/>
              <a:t>SELECT </a:t>
            </a:r>
            <a:r>
              <a:rPr lang="ru-RU" sz="2400" smtClean="0"/>
              <a:t>в реляционных базах данных, задает декларативный способ получения данных, но помимо указания условий на значения атрибутов вершин и ребер графа, позволяет задать шаблон, которому должны удовлетворять все выбираемые подграфы.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xmlns="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Оператор </a:t>
            </a:r>
            <a:r>
              <a:rPr lang="en-US" sz="2800" smtClean="0"/>
              <a:t>Match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412776"/>
            <a:ext cx="7344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/>
              <a:t>В</a:t>
            </a:r>
            <a:r>
              <a:rPr lang="ru-RU" sz="2400" smtClean="0"/>
              <a:t>ернуть </a:t>
            </a:r>
            <a:r>
              <a:rPr lang="ru-RU" sz="2400" smtClean="0"/>
              <a:t>все ребра с заданной меткой:</a:t>
            </a:r>
          </a:p>
          <a:p>
            <a:r>
              <a:rPr lang="en-US" sz="2400" smtClean="0"/>
              <a:t>match</a:t>
            </a:r>
            <a:r>
              <a:rPr lang="ru-RU" sz="2400" smtClean="0"/>
              <a:t> </a:t>
            </a:r>
            <a:r>
              <a:rPr lang="ru-RU" sz="2400" smtClean="0"/>
              <a:t>()-[r:LINK2</a:t>
            </a:r>
            <a:r>
              <a:rPr lang="ru-RU" sz="2400" smtClean="0"/>
              <a:t>]-&gt;() </a:t>
            </a:r>
            <a:r>
              <a:rPr lang="en-US" sz="2400" smtClean="0"/>
              <a:t>return</a:t>
            </a:r>
            <a:r>
              <a:rPr lang="ru-RU" sz="2400" smtClean="0"/>
              <a:t> </a:t>
            </a:r>
            <a:r>
              <a:rPr lang="ru-RU" sz="2400" smtClean="0"/>
              <a:t>r</a:t>
            </a:r>
          </a:p>
          <a:p>
            <a:endParaRPr lang="ru-RU" sz="2400" smtClean="0"/>
          </a:p>
          <a:p>
            <a:r>
              <a:rPr lang="ru-RU" sz="2400" smtClean="0"/>
              <a:t>Вернуть </a:t>
            </a:r>
            <a:r>
              <a:rPr lang="ru-RU" sz="2400" smtClean="0"/>
              <a:t>все связанные вершины, где вершина, с которой начинается маршрут, имеет метку Test: </a:t>
            </a:r>
          </a:p>
          <a:p>
            <a:r>
              <a:rPr lang="en-US" sz="2400" smtClean="0"/>
              <a:t>match</a:t>
            </a:r>
            <a:r>
              <a:rPr lang="en-US" sz="2400" smtClean="0"/>
              <a:t> </a:t>
            </a:r>
            <a:r>
              <a:rPr lang="en-US" sz="2400" smtClean="0"/>
              <a:t>(x:Test)-[*1..100]-&gt;(y) </a:t>
            </a:r>
            <a:r>
              <a:rPr lang="en-US" sz="2400" smtClean="0"/>
              <a:t>return </a:t>
            </a:r>
            <a:r>
              <a:rPr lang="en-US" sz="2400" smtClean="0"/>
              <a:t>x,y</a:t>
            </a:r>
            <a:endParaRPr lang="ru-RU" sz="2400" smtClean="0"/>
          </a:p>
          <a:p>
            <a:endParaRPr lang="ru-RU" sz="2400" smtClean="0"/>
          </a:p>
          <a:p>
            <a:r>
              <a:rPr lang="ru-RU" sz="2400" smtClean="0"/>
              <a:t>Для возврата не отдельных вершин, а маршрутов используется следующая форма оператора:</a:t>
            </a:r>
          </a:p>
          <a:p>
            <a:r>
              <a:rPr lang="en-US" sz="2400" smtClean="0"/>
              <a:t>match p=(x:Test)-[*1..100]-&gt;(y) </a:t>
            </a:r>
            <a:r>
              <a:rPr lang="en-US" sz="2400" smtClean="0"/>
              <a:t>return </a:t>
            </a:r>
            <a:r>
              <a:rPr lang="en-US" sz="2400" smtClean="0"/>
              <a:t>p</a:t>
            </a:r>
            <a:endParaRPr lang="ru-RU" sz="2400" smtClean="0"/>
          </a:p>
          <a:p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xmlns="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Пример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124744"/>
            <a:ext cx="73448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/>
              <a:t>create (john:User{name:'John'}),</a:t>
            </a:r>
          </a:p>
          <a:p>
            <a:r>
              <a:rPr lang="en-US" sz="1400" smtClean="0"/>
              <a:t>	   (mary:User{name:'Mary'}),</a:t>
            </a:r>
          </a:p>
          <a:p>
            <a:r>
              <a:rPr lang="en-US" sz="1400" smtClean="0"/>
              <a:t>	   (piter:User{name:'Piter'}),</a:t>
            </a:r>
          </a:p>
          <a:p>
            <a:r>
              <a:rPr lang="en-US" sz="1400" smtClean="0"/>
              <a:t>	   (anna:User{name:'Anna'}),</a:t>
            </a:r>
          </a:p>
          <a:p>
            <a:r>
              <a:rPr lang="en-US" sz="1400" smtClean="0"/>
              <a:t>	   (joe:User{name:'Joe'}),</a:t>
            </a:r>
          </a:p>
          <a:p>
            <a:r>
              <a:rPr lang="en-US" sz="1400" smtClean="0"/>
              <a:t>	   (ys:Song{name:'Yellow Submarine'}),</a:t>
            </a:r>
          </a:p>
          <a:p>
            <a:r>
              <a:rPr lang="en-US" sz="1400" smtClean="0"/>
              <a:t>	   (aynl:Song{name:'All You Need is Love'}),</a:t>
            </a:r>
          </a:p>
          <a:p>
            <a:r>
              <a:rPr lang="en-US" sz="1400" smtClean="0"/>
              <a:t>	   (smg:Song{name:'The Show Must Go On'}),</a:t>
            </a:r>
          </a:p>
          <a:p>
            <a:r>
              <a:rPr lang="en-US" sz="1400" smtClean="0"/>
              <a:t>	   (ps:Song{name:'People are Strange'}),</a:t>
            </a:r>
          </a:p>
          <a:p>
            <a:r>
              <a:rPr lang="en-US" sz="1400" smtClean="0"/>
              <a:t>	   (pib:Song{name:'Paint It Black'}),</a:t>
            </a:r>
          </a:p>
          <a:p>
            <a:r>
              <a:rPr lang="ru-RU" sz="1400" smtClean="0"/>
              <a:t>	</a:t>
            </a:r>
            <a:r>
              <a:rPr lang="en-US" sz="1400" smtClean="0"/>
              <a:t>   </a:t>
            </a:r>
            <a:r>
              <a:rPr lang="en-US" sz="1400" smtClean="0"/>
              <a:t>(tm:Song{name:'The Miracle'}),</a:t>
            </a:r>
          </a:p>
          <a:p>
            <a:r>
              <a:rPr lang="ru-RU" sz="1400" smtClean="0"/>
              <a:t>	</a:t>
            </a:r>
            <a:r>
              <a:rPr lang="en-US" sz="1400" smtClean="0"/>
              <a:t>   </a:t>
            </a:r>
            <a:r>
              <a:rPr lang="en-US" sz="1400" smtClean="0"/>
              <a:t>(hy:Song{name:'Hey You'}),</a:t>
            </a:r>
          </a:p>
          <a:p>
            <a:r>
              <a:rPr lang="en-US" sz="1400" smtClean="0"/>
              <a:t>	   (john)-[:Friend]-&gt;(mary),</a:t>
            </a:r>
          </a:p>
          <a:p>
            <a:r>
              <a:rPr lang="en-US" sz="1400" smtClean="0"/>
              <a:t>	   (john)-[:Friend]-&gt;(piter),</a:t>
            </a:r>
          </a:p>
          <a:p>
            <a:r>
              <a:rPr lang="en-US" sz="1400" smtClean="0"/>
              <a:t>	   (piter)-[:Friend]-&gt;(joe),</a:t>
            </a:r>
          </a:p>
          <a:p>
            <a:r>
              <a:rPr lang="en-US" sz="1400" smtClean="0"/>
              <a:t>	   (john)-[:Listen]-&gt;(aynl),</a:t>
            </a:r>
          </a:p>
          <a:p>
            <a:r>
              <a:rPr lang="ru-RU" sz="1400" smtClean="0"/>
              <a:t>	</a:t>
            </a:r>
            <a:r>
              <a:rPr lang="en-US" sz="1400" smtClean="0"/>
              <a:t>   </a:t>
            </a:r>
            <a:r>
              <a:rPr lang="en-US" sz="1400" smtClean="0"/>
              <a:t>(john)-[:Listen]-&gt;(hy),</a:t>
            </a:r>
          </a:p>
          <a:p>
            <a:r>
              <a:rPr lang="en-US" sz="1400" smtClean="0"/>
              <a:t>	   (mary)-[:Listen]-&gt;(aynl),</a:t>
            </a:r>
          </a:p>
          <a:p>
            <a:r>
              <a:rPr lang="en-US" sz="1400" smtClean="0"/>
              <a:t>	   (mary)-[:Listen]-&gt;(ys),</a:t>
            </a:r>
          </a:p>
          <a:p>
            <a:r>
              <a:rPr lang="en-US" sz="1400" smtClean="0"/>
              <a:t>	   (anna)-[:Listen]-&gt;(aynl),</a:t>
            </a:r>
          </a:p>
          <a:p>
            <a:r>
              <a:rPr lang="en-US" sz="1400" smtClean="0"/>
              <a:t>	   (anna)-[:Listen]-&gt;(smg),</a:t>
            </a:r>
          </a:p>
          <a:p>
            <a:r>
              <a:rPr lang="en-US" sz="1400" smtClean="0"/>
              <a:t>	   (piter)-[:Listen]-&gt;(ps),</a:t>
            </a:r>
          </a:p>
          <a:p>
            <a:r>
              <a:rPr lang="en-US" sz="1400" smtClean="0"/>
              <a:t>	   (piter)-[:Listen]-&gt;(pib),</a:t>
            </a:r>
          </a:p>
          <a:p>
            <a:r>
              <a:rPr lang="en-US" sz="1400" smtClean="0"/>
              <a:t>	   (joe)-[:Listen]-&gt;(tm)</a:t>
            </a:r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xmlns="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Пример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71525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Пример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84191" y="954458"/>
            <a:ext cx="796427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Требуется для заданного пользователя вернуть те песни, которые слушают его друзья, а также те песни, которые слушают пользователи, не являющиеся его друзьями, но слушающие те же песни, что и он </a:t>
            </a:r>
            <a:r>
              <a:rPr lang="ru-RU" smtClean="0"/>
              <a:t>сам</a:t>
            </a:r>
            <a:r>
              <a:rPr lang="ru-RU" smtClean="0"/>
              <a:t>.</a:t>
            </a:r>
            <a:endParaRPr lang="en-US" smtClean="0"/>
          </a:p>
          <a:p>
            <a:endParaRPr lang="en-US" smtClean="0"/>
          </a:p>
          <a:p>
            <a:r>
              <a:rPr lang="ru-RU" smtClean="0"/>
              <a:t>Для, того что бы получить какие песни слушают друзья пользователя с именем </a:t>
            </a:r>
            <a:r>
              <a:rPr lang="en-US" smtClean="0"/>
              <a:t>John</a:t>
            </a:r>
            <a:r>
              <a:rPr lang="ru-RU" smtClean="0"/>
              <a:t> используется оператор:</a:t>
            </a:r>
          </a:p>
          <a:p>
            <a:r>
              <a:rPr lang="en-US" smtClean="0"/>
              <a:t>match(x:User{name:'John'})-[:Friend]-&gt;()-[:Listen]-&gt;(y:Song) </a:t>
            </a:r>
            <a:r>
              <a:rPr lang="en-US" smtClean="0"/>
              <a:t>return </a:t>
            </a:r>
            <a:r>
              <a:rPr lang="en-US" smtClean="0"/>
              <a:t>y</a:t>
            </a:r>
            <a:endParaRPr lang="ru-RU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match(x:User{name:'John'})-[:Listen]-&gt;()&lt;-[:Listen]-()-[:Listen]-&gt;(y:Song) </a:t>
            </a:r>
            <a:r>
              <a:rPr lang="en-US" smtClean="0"/>
              <a:t>return </a:t>
            </a:r>
            <a:r>
              <a:rPr lang="en-US" smtClean="0"/>
              <a:t>y</a:t>
            </a:r>
            <a:endParaRPr lang="ru-RU" smtClean="0"/>
          </a:p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068960"/>
            <a:ext cx="25146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5445224"/>
            <a:ext cx="24765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4197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Графовые СУБД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b="1" smtClean="0"/>
              <a:t>Предметная область</a:t>
            </a:r>
          </a:p>
          <a:p>
            <a:pPr lvl="0"/>
            <a:r>
              <a:rPr lang="ru-RU" smtClean="0"/>
              <a:t>Социальные </a:t>
            </a:r>
            <a:r>
              <a:rPr lang="ru-RU" smtClean="0"/>
              <a:t>графы. Вершины — люди, а ребра отражают знакомство людей друг с другом.</a:t>
            </a:r>
          </a:p>
          <a:p>
            <a:pPr lvl="0"/>
            <a:r>
              <a:rPr lang="ru-RU" smtClean="0"/>
              <a:t>Веб-графы. Вершины — веб-страницы, а ребра отражают HTML-ссылки на другие страницы.</a:t>
            </a:r>
          </a:p>
          <a:p>
            <a:pPr lvl="0"/>
            <a:r>
              <a:rPr lang="ru-RU" smtClean="0"/>
              <a:t>Дороги или железнодорожные сети. Вершины — перекрестки (узловые станции), а ребра соответствуют пролегающим между ними дорогам </a:t>
            </a:r>
            <a:r>
              <a:rPr lang="ru-RU" smtClean="0"/>
              <a:t>или </a:t>
            </a:r>
            <a:r>
              <a:rPr lang="ru-RU" smtClean="0"/>
              <a:t>железнодорожным </a:t>
            </a:r>
            <a:r>
              <a:rPr lang="ru-RU" smtClean="0"/>
              <a:t>линиям.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Пример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7"/>
            <a:ext cx="8064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Для объединения использкется </a:t>
            </a:r>
            <a:r>
              <a:rPr lang="en-US" smtClean="0"/>
              <a:t>union</a:t>
            </a:r>
          </a:p>
          <a:p>
            <a:r>
              <a:rPr lang="en-US" smtClean="0"/>
              <a:t>match(x:User{name:'John'})-[:Friend]-&gt;()-[:Listen]-&gt;(y:Song) </a:t>
            </a:r>
            <a:r>
              <a:rPr lang="en-US" smtClean="0"/>
              <a:t>return </a:t>
            </a:r>
            <a:r>
              <a:rPr lang="en-US" smtClean="0"/>
              <a:t>y</a:t>
            </a:r>
          </a:p>
          <a:p>
            <a:r>
              <a:rPr lang="en-US" smtClean="0"/>
              <a:t>union</a:t>
            </a:r>
          </a:p>
          <a:p>
            <a:r>
              <a:rPr lang="en-US" smtClean="0"/>
              <a:t>match(x:User{name:'John'})-[:Listen]-&gt;()&lt;-[:Listen]-()-[:Listen]-&gt;(y:Song) </a:t>
            </a:r>
            <a:r>
              <a:rPr lang="en-US" smtClean="0"/>
              <a:t>return </a:t>
            </a:r>
            <a:r>
              <a:rPr lang="en-US" smtClean="0"/>
              <a:t>y</a:t>
            </a:r>
          </a:p>
          <a:p>
            <a:endParaRPr lang="en-US" smtClean="0"/>
          </a:p>
          <a:p>
            <a:r>
              <a:rPr lang="ru-RU" smtClean="0"/>
              <a:t>Можно получить не только песни, но и количество маршрутов от выделенного пользователя до каждой них, что позволит установить приоритетность </a:t>
            </a:r>
            <a:r>
              <a:rPr lang="ru-RU" smtClean="0"/>
              <a:t>песен</a:t>
            </a:r>
            <a:r>
              <a:rPr lang="ru-RU" smtClean="0"/>
              <a:t>:</a:t>
            </a:r>
            <a:endParaRPr lang="en-US" smtClean="0"/>
          </a:p>
          <a:p>
            <a:endParaRPr lang="en-US" smtClean="0"/>
          </a:p>
          <a:p>
            <a:r>
              <a:rPr lang="en-US" smtClean="0"/>
              <a:t>match(x: User {name: 'John'})-[:Friend]-&gt;(:User)-[:Listen]-&gt;(y: Song)</a:t>
            </a:r>
            <a:r>
              <a:rPr lang="en-US" smtClean="0"/>
              <a:t> </a:t>
            </a:r>
            <a:endParaRPr lang="ru-RU" smtClean="0"/>
          </a:p>
          <a:p>
            <a:r>
              <a:rPr lang="en-US" smtClean="0"/>
              <a:t>with x, y</a:t>
            </a:r>
            <a:endParaRPr lang="ru-RU" smtClean="0"/>
          </a:p>
          <a:p>
            <a:r>
              <a:rPr lang="en-US" smtClean="0"/>
              <a:t>match </a:t>
            </a:r>
            <a:r>
              <a:rPr lang="en-US" b="1" smtClean="0"/>
              <a:t>p=</a:t>
            </a:r>
            <a:r>
              <a:rPr lang="en-US" smtClean="0"/>
              <a:t>(x)-[*]-&gt;(y) </a:t>
            </a:r>
            <a:endParaRPr lang="ru-RU" smtClean="0"/>
          </a:p>
          <a:p>
            <a:r>
              <a:rPr lang="en-US" smtClean="0"/>
              <a:t>return y, count(*)</a:t>
            </a:r>
            <a:endParaRPr lang="ru-RU" smtClean="0"/>
          </a:p>
          <a:p>
            <a:r>
              <a:rPr lang="en-US" smtClean="0"/>
              <a:t>union</a:t>
            </a:r>
            <a:endParaRPr lang="ru-RU" smtClean="0"/>
          </a:p>
          <a:p>
            <a:r>
              <a:rPr lang="en-US" smtClean="0"/>
              <a:t>match(x:User{name:'John'})-[:Listen]-&gt;()&lt;-[:Listen]-()-[:Listen]-&gt;(y:Song)</a:t>
            </a:r>
            <a:endParaRPr lang="ru-RU" smtClean="0"/>
          </a:p>
          <a:p>
            <a:r>
              <a:rPr lang="en-US" smtClean="0"/>
              <a:t>with x, y</a:t>
            </a:r>
            <a:endParaRPr lang="ru-RU" smtClean="0"/>
          </a:p>
          <a:p>
            <a:r>
              <a:rPr lang="en-US" smtClean="0"/>
              <a:t>match </a:t>
            </a:r>
            <a:r>
              <a:rPr lang="en-US" b="1" smtClean="0"/>
              <a:t>p=</a:t>
            </a:r>
            <a:r>
              <a:rPr lang="en-US" smtClean="0"/>
              <a:t>(x)-[*]-&gt;(y) </a:t>
            </a:r>
            <a:endParaRPr lang="ru-RU" smtClean="0"/>
          </a:p>
          <a:p>
            <a:r>
              <a:rPr lang="en-US" smtClean="0"/>
              <a:t>return y</a:t>
            </a:r>
            <a:r>
              <a:rPr lang="ru-RU" smtClean="0"/>
              <a:t>, </a:t>
            </a:r>
            <a:r>
              <a:rPr lang="en-US" smtClean="0"/>
              <a:t>count</a:t>
            </a:r>
            <a:r>
              <a:rPr lang="ru-RU" smtClean="0"/>
              <a:t>(*)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smtClean="0"/>
              <a:t>Создание ребра для существующих вершин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12776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/>
              <a:t>MATCH (a:Artist),(b:Album)</a:t>
            </a:r>
          </a:p>
          <a:p>
            <a:r>
              <a:rPr lang="en-US" smtClean="0"/>
              <a:t>WHERE a.Name = "Strapping Young Lad" AND b.Name = "Heavy as a Really Heavy Thing"</a:t>
            </a:r>
          </a:p>
          <a:p>
            <a:r>
              <a:rPr lang="en-US" smtClean="0"/>
              <a:t>CREATE (a)-[r:RELEASED]-&gt;(b)</a:t>
            </a:r>
          </a:p>
          <a:p>
            <a:r>
              <a:rPr lang="en-US" smtClean="0"/>
              <a:t>RETURN 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Особенности моделирования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sz="240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052736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/>
              <a:t>При графовом моделировании объектов предметной области необходимо соблюдать аккуратность, </a:t>
            </a:r>
          </a:p>
          <a:p>
            <a:r>
              <a:rPr lang="ru-RU" sz="2400" smtClean="0"/>
              <a:t>при выборе использования вершин или ребер </a:t>
            </a:r>
            <a:r>
              <a:rPr lang="ru-RU" sz="2400" smtClean="0"/>
              <a:t>для </a:t>
            </a:r>
            <a:r>
              <a:rPr lang="ru-RU" sz="2400" smtClean="0"/>
              <a:t>представления </a:t>
            </a:r>
            <a:r>
              <a:rPr lang="ru-RU" sz="2400" smtClean="0"/>
              <a:t>определенных фактов. </a:t>
            </a:r>
          </a:p>
          <a:p>
            <a:r>
              <a:rPr lang="ru-RU" sz="2400" smtClean="0"/>
              <a:t>Так, ребро может связывать только две вершины. Поэтому, если в ER-модели предметной области существует связь </a:t>
            </a:r>
            <a:r>
              <a:rPr lang="ru-RU" sz="2400" smtClean="0"/>
              <a:t>многие-ко-многим </a:t>
            </a:r>
            <a:r>
              <a:rPr lang="ru-RU" sz="2400" smtClean="0"/>
              <a:t>между </a:t>
            </a:r>
            <a:r>
              <a:rPr lang="ru-RU" sz="2400" smtClean="0"/>
              <a:t>более чем двумя сущностями, обладающая при этом своими атрибутами, то реализация ее в виде ребер между вершинами</a:t>
            </a:r>
            <a:r>
              <a:rPr lang="ru-RU" sz="2400" smtClean="0"/>
              <a:t>, </a:t>
            </a:r>
            <a:r>
              <a:rPr lang="ru-RU" sz="2400" smtClean="0"/>
              <a:t>соответствующими </a:t>
            </a:r>
            <a:r>
              <a:rPr lang="ru-RU" sz="2400" smtClean="0"/>
              <a:t>сущностям, приведет к тому, что данные атрибутов будут дублироваться в каждом из ребер. </a:t>
            </a:r>
          </a:p>
          <a:p>
            <a:r>
              <a:rPr lang="ru-RU" sz="2400" smtClean="0"/>
              <a:t>Целесообразнее представлять такую связь тоже в виде вершин, связанных ребрами с вершинами</a:t>
            </a:r>
            <a:r>
              <a:rPr lang="ru-RU" sz="2400" smtClean="0"/>
              <a:t>, </a:t>
            </a:r>
            <a:r>
              <a:rPr lang="ru-RU" sz="2400" smtClean="0"/>
              <a:t>представляющими </a:t>
            </a:r>
            <a:r>
              <a:rPr lang="ru-RU" sz="2400" smtClean="0"/>
              <a:t>соответствующие сущности.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xmlns="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Особенности моделирования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sz="240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052736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/>
              <a:t>Например, для моделирования ситуации «Преподаватель поставил студенту  оценку по предмету» представление оценки как набора ребер между вершинами «Преподаватель», «Студент», «Дисциплина», приведет к тому, что в каждом из трех ребер помимо дублирования значения оценки нужно будет хранить идентификатор несвязанной этим ребром вершины, представляющей участвующий в отношении объект.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xmlns="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Ограничения целостности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sz="240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052736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/>
              <a:t>Оператор CREATE CONSTRAINT ON (t:Test) ASSERT t.p1 IS UNIQUE устанавливает ограничение уникальности значений атрибута p1 для всех вершин с </a:t>
            </a:r>
            <a:r>
              <a:rPr lang="ru-RU" sz="2400" smtClean="0"/>
              <a:t>меткой </a:t>
            </a:r>
            <a:r>
              <a:rPr lang="ru-RU" sz="2400" smtClean="0"/>
              <a:t>Test</a:t>
            </a:r>
          </a:p>
          <a:p>
            <a:endParaRPr lang="ru-RU" sz="2400" smtClean="0"/>
          </a:p>
          <a:p>
            <a:r>
              <a:rPr lang="ru-RU" sz="2400" smtClean="0"/>
              <a:t>Оператор CREATE CONSTRAINT ON (book:Book) ASSERT exists(book.isbn)</a:t>
            </a:r>
          </a:p>
          <a:p>
            <a:r>
              <a:rPr lang="ru-RU" sz="2400" smtClean="0"/>
              <a:t>устанавливает требование существования значений  атрибута isbn  для всех вершин с меткой </a:t>
            </a:r>
            <a:r>
              <a:rPr lang="ru-RU" sz="2400" smtClean="0"/>
              <a:t>Book</a:t>
            </a:r>
            <a:r>
              <a:rPr lang="ru-RU" sz="2400" smtClean="0"/>
              <a:t>.</a:t>
            </a:r>
          </a:p>
          <a:p>
            <a:endParaRPr lang="ru-RU" sz="2400" smtClean="0"/>
          </a:p>
          <a:p>
            <a:r>
              <a:rPr lang="ru-RU" sz="2400" smtClean="0"/>
              <a:t>Для связей может </a:t>
            </a:r>
            <a:r>
              <a:rPr lang="ru-RU" sz="2400" smtClean="0"/>
              <a:t>устанавливаться </a:t>
            </a:r>
            <a:r>
              <a:rPr lang="ru-RU" sz="2400" smtClean="0"/>
              <a:t> условие </a:t>
            </a:r>
            <a:r>
              <a:rPr lang="ru-RU" sz="2400" smtClean="0"/>
              <a:t>существования значений</a:t>
            </a:r>
          </a:p>
          <a:p>
            <a:r>
              <a:rPr lang="ru-RU" sz="2400" smtClean="0"/>
              <a:t>Оператор </a:t>
            </a:r>
            <a:r>
              <a:rPr lang="en-US" sz="2400" smtClean="0"/>
              <a:t>CREATE CONSTRAINT ON</a:t>
            </a:r>
            <a:r>
              <a:rPr lang="ru-RU" sz="2400" smtClean="0"/>
              <a:t> ()-[</a:t>
            </a:r>
            <a:r>
              <a:rPr lang="en-US" sz="2400" smtClean="0"/>
              <a:t>like</a:t>
            </a:r>
            <a:r>
              <a:rPr lang="ru-RU" sz="2400" smtClean="0"/>
              <a:t>:</a:t>
            </a:r>
            <a:r>
              <a:rPr lang="en-US" sz="2400" smtClean="0"/>
              <a:t>LIKED</a:t>
            </a:r>
            <a:r>
              <a:rPr lang="ru-RU" sz="2400" smtClean="0"/>
              <a:t>]-() </a:t>
            </a:r>
            <a:r>
              <a:rPr lang="en-US" sz="2400" smtClean="0"/>
              <a:t>ASSERT exists</a:t>
            </a:r>
            <a:r>
              <a:rPr lang="ru-RU" sz="2400" smtClean="0"/>
              <a:t>(</a:t>
            </a:r>
            <a:r>
              <a:rPr lang="en-US" sz="2400" smtClean="0"/>
              <a:t>like</a:t>
            </a:r>
            <a:r>
              <a:rPr lang="ru-RU" sz="2400" smtClean="0"/>
              <a:t>.</a:t>
            </a:r>
            <a:r>
              <a:rPr lang="en-US" sz="2400" smtClean="0"/>
              <a:t>day</a:t>
            </a:r>
            <a:r>
              <a:rPr lang="ru-RU" sz="2400" smtClean="0"/>
              <a:t>) устанавливает требование существования значений  атрибута day  для всех связей с меткой LIKED.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xmlns="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smtClean="0"/>
              <a:t>Хранилища тройных кортежей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>
              <a:buNone/>
            </a:pPr>
            <a:r>
              <a:rPr lang="ru-RU" sz="2400" smtClean="0"/>
              <a:t>Модель тройных кортежей практически эквивалентна </a:t>
            </a:r>
            <a:r>
              <a:rPr lang="ru-RU" sz="2400" smtClean="0"/>
              <a:t>модели </a:t>
            </a:r>
            <a:endParaRPr lang="ru-RU" sz="2400" smtClean="0"/>
          </a:p>
          <a:p>
            <a:pPr>
              <a:buNone/>
            </a:pPr>
            <a:r>
              <a:rPr lang="ru-RU" sz="2400" smtClean="0"/>
              <a:t>графов </a:t>
            </a:r>
            <a:r>
              <a:rPr lang="ru-RU" sz="2400" smtClean="0"/>
              <a:t>свойств </a:t>
            </a:r>
            <a:r>
              <a:rPr lang="ru-RU" sz="2400" smtClean="0"/>
              <a:t>и </a:t>
            </a:r>
            <a:r>
              <a:rPr lang="ru-RU" sz="2400" smtClean="0"/>
              <a:t>использует другие понятия для </a:t>
            </a:r>
            <a:r>
              <a:rPr lang="ru-RU" sz="2400" smtClean="0"/>
              <a:t>описания </a:t>
            </a:r>
            <a:endParaRPr lang="ru-RU" sz="2400" smtClean="0"/>
          </a:p>
          <a:p>
            <a:pPr>
              <a:buNone/>
            </a:pPr>
            <a:r>
              <a:rPr lang="ru-RU" sz="2400" smtClean="0"/>
              <a:t>одних </a:t>
            </a:r>
            <a:r>
              <a:rPr lang="ru-RU" sz="2400" smtClean="0"/>
              <a:t>и те же идей</a:t>
            </a:r>
            <a:r>
              <a:rPr lang="ru-RU" sz="2400" smtClean="0"/>
              <a:t>. </a:t>
            </a:r>
            <a:endParaRPr lang="ru-RU" sz="2400" smtClean="0"/>
          </a:p>
          <a:p>
            <a:pPr>
              <a:buNone/>
            </a:pPr>
            <a:endParaRPr lang="ru-RU" sz="2400" smtClean="0"/>
          </a:p>
          <a:p>
            <a:pPr>
              <a:buNone/>
            </a:pPr>
            <a:r>
              <a:rPr lang="ru-RU" sz="2400" smtClean="0"/>
              <a:t>В хранилище тройных кортежей вся информация </a:t>
            </a:r>
            <a:r>
              <a:rPr lang="ru-RU" sz="2400" smtClean="0"/>
              <a:t>хранится </a:t>
            </a:r>
            <a:endParaRPr lang="ru-RU" sz="2400" smtClean="0"/>
          </a:p>
          <a:p>
            <a:pPr>
              <a:buNone/>
            </a:pPr>
            <a:r>
              <a:rPr lang="ru-RU" sz="2400" smtClean="0"/>
              <a:t>в </a:t>
            </a:r>
            <a:r>
              <a:rPr lang="ru-RU" sz="2400" smtClean="0"/>
              <a:t>форме </a:t>
            </a:r>
            <a:r>
              <a:rPr lang="ru-RU" sz="2400" smtClean="0"/>
              <a:t>трехкомпонентных </a:t>
            </a:r>
            <a:r>
              <a:rPr lang="ru-RU" sz="2400" smtClean="0"/>
              <a:t>высказываний</a:t>
            </a:r>
            <a:r>
              <a:rPr lang="ru-RU" sz="2400" smtClean="0"/>
              <a:t>: </a:t>
            </a:r>
            <a:endParaRPr lang="ru-RU" sz="2400" smtClean="0"/>
          </a:p>
          <a:p>
            <a:pPr>
              <a:buNone/>
            </a:pPr>
            <a:r>
              <a:rPr lang="ru-RU" sz="2400" i="1" smtClean="0"/>
              <a:t>(</a:t>
            </a:r>
            <a:r>
              <a:rPr lang="ru-RU" sz="2400" i="1" smtClean="0"/>
              <a:t>субъект, предикат, объект</a:t>
            </a:r>
            <a:r>
              <a:rPr lang="ru-RU" sz="2400" i="1" smtClean="0"/>
              <a:t>)</a:t>
            </a:r>
            <a:r>
              <a:rPr lang="ru-RU" sz="2400" smtClean="0"/>
              <a:t>. </a:t>
            </a:r>
            <a:endParaRPr lang="ru-RU" sz="2400" smtClean="0"/>
          </a:p>
          <a:p>
            <a:pPr>
              <a:buNone/>
            </a:pPr>
            <a:endParaRPr lang="ru-RU" sz="2400" smtClean="0"/>
          </a:p>
          <a:p>
            <a:pPr>
              <a:buNone/>
            </a:pPr>
            <a:r>
              <a:rPr lang="ru-RU" sz="2400" smtClean="0"/>
              <a:t>Например</a:t>
            </a:r>
            <a:r>
              <a:rPr lang="ru-RU" sz="2400" smtClean="0"/>
              <a:t>, </a:t>
            </a:r>
            <a:r>
              <a:rPr lang="ru-RU" sz="2400" smtClean="0"/>
              <a:t>в </a:t>
            </a:r>
            <a:r>
              <a:rPr lang="ru-RU" sz="2400" smtClean="0"/>
              <a:t>тройном </a:t>
            </a:r>
            <a:r>
              <a:rPr lang="ru-RU" sz="2400" smtClean="0"/>
              <a:t>кортеже </a:t>
            </a:r>
            <a:r>
              <a:rPr lang="ru-RU" sz="2400" i="1" smtClean="0"/>
              <a:t>(Иванов, учится, ПМ-81</a:t>
            </a:r>
            <a:r>
              <a:rPr lang="ru-RU" sz="2400" i="1" smtClean="0"/>
              <a:t>) </a:t>
            </a:r>
            <a:endParaRPr lang="ru-RU" sz="2400" i="1" smtClean="0"/>
          </a:p>
          <a:p>
            <a:pPr>
              <a:buNone/>
            </a:pPr>
            <a:r>
              <a:rPr lang="ru-RU" sz="2400" i="1" smtClean="0"/>
              <a:t>Иванов </a:t>
            </a:r>
            <a:r>
              <a:rPr lang="ru-RU" sz="2400" smtClean="0"/>
              <a:t>— субъект (подлежащее), </a:t>
            </a:r>
            <a:r>
              <a:rPr lang="ru-RU" sz="2400" i="1" smtClean="0"/>
              <a:t>учится </a:t>
            </a:r>
            <a:r>
              <a:rPr lang="ru-RU" sz="2400" smtClean="0"/>
              <a:t>— </a:t>
            </a:r>
            <a:r>
              <a:rPr lang="ru-RU" sz="2400" smtClean="0"/>
              <a:t>предикат </a:t>
            </a:r>
            <a:r>
              <a:rPr lang="ru-RU" sz="2400" smtClean="0"/>
              <a:t>(сказуемое</a:t>
            </a:r>
            <a:r>
              <a:rPr lang="ru-RU" sz="2400" smtClean="0"/>
              <a:t>), </a:t>
            </a:r>
            <a:endParaRPr lang="ru-RU" sz="2400" smtClean="0"/>
          </a:p>
          <a:p>
            <a:pPr>
              <a:buNone/>
            </a:pPr>
            <a:r>
              <a:rPr lang="ru-RU" sz="2400" i="1" smtClean="0"/>
              <a:t>ПМ-81 </a:t>
            </a:r>
            <a:r>
              <a:rPr lang="ru-RU" sz="2400" smtClean="0"/>
              <a:t>— объект (</a:t>
            </a:r>
            <a:r>
              <a:rPr lang="ru-RU" sz="2400" smtClean="0"/>
              <a:t>дополнение</a:t>
            </a:r>
            <a:r>
              <a:rPr lang="ru-RU" sz="2400" smtClean="0"/>
              <a:t>).</a:t>
            </a: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44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smtClean="0"/>
              <a:t>Хранилища тройных кортежей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>
              <a:buNone/>
            </a:pPr>
            <a:r>
              <a:rPr lang="ru-RU" sz="2000" b="1" smtClean="0"/>
              <a:t>Субъект тройного кортежа - вершина графа.</a:t>
            </a:r>
          </a:p>
          <a:p>
            <a:pPr>
              <a:buNone/>
            </a:pPr>
            <a:r>
              <a:rPr lang="ru-RU" sz="2000" b="1" smtClean="0"/>
              <a:t>Объект:</a:t>
            </a:r>
          </a:p>
          <a:p>
            <a:pPr>
              <a:buNone/>
            </a:pPr>
            <a:r>
              <a:rPr lang="ru-RU" sz="2000" smtClean="0"/>
              <a:t>1. Значение простого типа данных, например </a:t>
            </a:r>
          </a:p>
          <a:p>
            <a:pPr>
              <a:buNone/>
            </a:pPr>
            <a:r>
              <a:rPr lang="ru-RU" sz="2000" smtClean="0"/>
              <a:t>строчного или числового. </a:t>
            </a:r>
          </a:p>
          <a:p>
            <a:pPr>
              <a:buNone/>
            </a:pPr>
            <a:r>
              <a:rPr lang="ru-RU" sz="2000" smtClean="0"/>
              <a:t>В этом случае предикат и объект тройного кортежа </a:t>
            </a:r>
          </a:p>
          <a:p>
            <a:pPr>
              <a:buNone/>
            </a:pPr>
            <a:r>
              <a:rPr lang="ru-RU" sz="2000" smtClean="0"/>
              <a:t>эквивалентны ключу и значению свойства вершины-субъекта. </a:t>
            </a:r>
          </a:p>
          <a:p>
            <a:pPr>
              <a:buNone/>
            </a:pPr>
            <a:r>
              <a:rPr lang="ru-RU" sz="2000" smtClean="0"/>
              <a:t>Например, </a:t>
            </a:r>
            <a:r>
              <a:rPr lang="ru-RU" sz="2000" i="1" smtClean="0"/>
              <a:t>(Иванов, возраст, 33) </a:t>
            </a:r>
            <a:r>
              <a:rPr lang="ru-RU" sz="2000" smtClean="0"/>
              <a:t>эквивалентно вершине </a:t>
            </a:r>
          </a:p>
          <a:p>
            <a:pPr>
              <a:buNone/>
            </a:pPr>
            <a:r>
              <a:rPr lang="ru-RU" sz="2000" i="1" smtClean="0"/>
              <a:t>Иванов </a:t>
            </a:r>
            <a:r>
              <a:rPr lang="ru-RU" sz="2000" smtClean="0"/>
              <a:t>со свойствами {"Возраст":</a:t>
            </a:r>
            <a:r>
              <a:rPr lang="ru-RU" sz="2000" smtClean="0"/>
              <a:t>33</a:t>
            </a:r>
            <a:r>
              <a:rPr lang="ru-RU" sz="2000" smtClean="0"/>
              <a:t>}.</a:t>
            </a:r>
          </a:p>
          <a:p>
            <a:pPr>
              <a:buNone/>
            </a:pPr>
            <a:endParaRPr lang="ru-RU" sz="2000" smtClean="0"/>
          </a:p>
          <a:p>
            <a:pPr>
              <a:buNone/>
            </a:pPr>
            <a:r>
              <a:rPr lang="ru-RU" sz="2000" smtClean="0"/>
              <a:t>2. Другую вершину графа. В этом случае предикат представляет собой </a:t>
            </a:r>
          </a:p>
          <a:p>
            <a:pPr>
              <a:buNone/>
            </a:pPr>
            <a:r>
              <a:rPr lang="ru-RU" sz="2000" smtClean="0"/>
              <a:t>ребро графа,  субъект — начальную вершину, </a:t>
            </a:r>
          </a:p>
          <a:p>
            <a:pPr>
              <a:buNone/>
            </a:pPr>
            <a:r>
              <a:rPr lang="ru-RU" sz="2000" smtClean="0"/>
              <a:t>а объект — конечную вершину. </a:t>
            </a: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44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smtClean="0"/>
              <a:t>Хранилища тройных кортежей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 lnSpcReduction="10000"/>
          </a:bodyPr>
          <a:lstStyle/>
          <a:p>
            <a:pPr>
              <a:buNone/>
            </a:pPr>
            <a:r>
              <a:rPr lang="ru-RU" sz="2000" smtClean="0"/>
              <a:t>RDF - Resource Description Framework (среда описания </a:t>
            </a:r>
            <a:r>
              <a:rPr lang="ru-RU" sz="2000" smtClean="0"/>
              <a:t>ресурса</a:t>
            </a:r>
            <a:r>
              <a:rPr lang="ru-RU" sz="2000" smtClean="0"/>
              <a:t>).</a:t>
            </a:r>
            <a:endParaRPr lang="en-US" sz="2000" smtClean="0"/>
          </a:p>
          <a:p>
            <a:pPr>
              <a:buNone/>
            </a:pPr>
            <a:endParaRPr lang="en-US" sz="2000" b="1" smtClean="0"/>
          </a:p>
          <a:p>
            <a:pPr>
              <a:buNone/>
            </a:pPr>
            <a:r>
              <a:rPr lang="en-US" sz="2000" i="1" smtClean="0"/>
              <a:t>SPARQL </a:t>
            </a:r>
            <a:r>
              <a:rPr lang="en-US" sz="2000" smtClean="0"/>
              <a:t>— </a:t>
            </a:r>
            <a:r>
              <a:rPr lang="ru-RU" sz="2000" smtClean="0"/>
              <a:t>язык запросов для хранилищ тройных кортежей</a:t>
            </a:r>
            <a:r>
              <a:rPr lang="en-US" sz="2000" smtClean="0"/>
              <a:t>, </a:t>
            </a:r>
            <a:endParaRPr lang="en-US" sz="2000" smtClean="0"/>
          </a:p>
          <a:p>
            <a:pPr>
              <a:buNone/>
            </a:pPr>
            <a:r>
              <a:rPr lang="ru-RU" sz="2000" smtClean="0"/>
              <a:t>использующих </a:t>
            </a:r>
            <a:r>
              <a:rPr lang="ru-RU" sz="2000" smtClean="0"/>
              <a:t>модель </a:t>
            </a:r>
            <a:r>
              <a:rPr lang="ru-RU" sz="2000" smtClean="0"/>
              <a:t>данных</a:t>
            </a:r>
            <a:r>
              <a:rPr lang="en-US" sz="2000" smtClean="0"/>
              <a:t> </a:t>
            </a:r>
            <a:r>
              <a:rPr lang="en-US" sz="2000" smtClean="0"/>
              <a:t>RDF</a:t>
            </a:r>
          </a:p>
          <a:p>
            <a:pPr>
              <a:buNone/>
            </a:pPr>
            <a:endParaRPr lang="en-US" sz="20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r>
              <a:rPr lang="ru-RU" sz="2000" smtClean="0"/>
              <a:t>Пример запроса на языке SPARQL для поиска людей</a:t>
            </a:r>
            <a:r>
              <a:rPr lang="ru-RU" sz="2000" smtClean="0"/>
              <a:t>, </a:t>
            </a:r>
            <a:r>
              <a:rPr lang="ru-RU" sz="2000" smtClean="0"/>
              <a:t>э</a:t>
            </a:r>
            <a:endParaRPr lang="en-US" sz="2000" smtClean="0"/>
          </a:p>
          <a:p>
            <a:pPr>
              <a:buNone/>
            </a:pPr>
            <a:r>
              <a:rPr lang="ru-RU" sz="2000" smtClean="0"/>
              <a:t>мигрировавших </a:t>
            </a:r>
            <a:r>
              <a:rPr lang="ru-RU" sz="2000" smtClean="0"/>
              <a:t>из США в Европу</a:t>
            </a:r>
            <a:endParaRPr lang="en-US" sz="2000" smtClean="0"/>
          </a:p>
          <a:p>
            <a:pPr>
              <a:buNone/>
            </a:pPr>
            <a:endParaRPr lang="en-US" sz="2000" smtClean="0"/>
          </a:p>
          <a:p>
            <a:pPr>
              <a:buNone/>
            </a:pPr>
            <a:r>
              <a:rPr lang="en-US" sz="2000" smtClean="0"/>
              <a:t>PREFIX : &lt;urn:example:&gt;</a:t>
            </a:r>
            <a:endParaRPr lang="ru-RU" sz="2000" smtClean="0"/>
          </a:p>
          <a:p>
            <a:pPr>
              <a:buNone/>
            </a:pPr>
            <a:r>
              <a:rPr lang="en-US" sz="2000" smtClean="0"/>
              <a:t>SELECT ?personName WHERE { </a:t>
            </a:r>
            <a:endParaRPr lang="ru-RU" sz="2000" smtClean="0"/>
          </a:p>
          <a:p>
            <a:pPr>
              <a:buNone/>
            </a:pPr>
            <a:r>
              <a:rPr lang="en-US" sz="2000" smtClean="0"/>
              <a:t>?person :name ?personName. </a:t>
            </a:r>
            <a:endParaRPr lang="ru-RU" sz="2000" smtClean="0"/>
          </a:p>
          <a:p>
            <a:pPr>
              <a:buNone/>
            </a:pPr>
            <a:r>
              <a:rPr lang="en-US" sz="2000" smtClean="0"/>
              <a:t>?person :bornIn / :within* / :name "United States". </a:t>
            </a:r>
            <a:endParaRPr lang="ru-RU" sz="2000" smtClean="0"/>
          </a:p>
          <a:p>
            <a:pPr>
              <a:buNone/>
            </a:pPr>
            <a:r>
              <a:rPr lang="en-US" sz="2000" smtClean="0"/>
              <a:t>?person :livesIn / :within* / :name "Europe".</a:t>
            </a:r>
            <a:endParaRPr lang="ru-RU" sz="2000" smtClean="0"/>
          </a:p>
          <a:p>
            <a:pPr>
              <a:buNone/>
            </a:pPr>
            <a:r>
              <a:rPr lang="ru-RU" sz="2000" smtClean="0"/>
              <a:t>}</a:t>
            </a:r>
          </a:p>
          <a:p>
            <a:pPr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44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smtClean="0"/>
              <a:t>Гиперграфы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>
              <a:buNone/>
            </a:pPr>
            <a:r>
              <a:rPr lang="ru-RU" sz="2000" smtClean="0"/>
              <a:t>Гиперграф является расширением понятия ребра, в том случае, когда </a:t>
            </a:r>
            <a:r>
              <a:rPr lang="ru-RU" sz="2000" smtClean="0"/>
              <a:t>одно </a:t>
            </a:r>
            <a:endParaRPr lang="ru-RU" sz="2000" smtClean="0"/>
          </a:p>
          <a:p>
            <a:pPr>
              <a:buNone/>
            </a:pPr>
            <a:r>
              <a:rPr lang="ru-RU" sz="2000" smtClean="0"/>
              <a:t>ребро </a:t>
            </a:r>
            <a:r>
              <a:rPr lang="ru-RU" sz="2000" smtClean="0"/>
              <a:t>может одновременно соединять более двух вершин. Таким </a:t>
            </a:r>
            <a:r>
              <a:rPr lang="ru-RU" sz="2000" smtClean="0"/>
              <a:t>образом</a:t>
            </a:r>
            <a:r>
              <a:rPr lang="ru-RU" sz="2000" smtClean="0"/>
              <a:t>,</a:t>
            </a:r>
          </a:p>
          <a:p>
            <a:pPr>
              <a:buNone/>
            </a:pPr>
            <a:r>
              <a:rPr lang="ru-RU" sz="2000" smtClean="0"/>
              <a:t> </a:t>
            </a:r>
            <a:r>
              <a:rPr lang="ru-RU" sz="2000" smtClean="0"/>
              <a:t>в гиперграфовой модели данных ребро может реализовать связь </a:t>
            </a:r>
            <a:r>
              <a:rPr lang="ru-RU" sz="2000" smtClean="0"/>
              <a:t>между </a:t>
            </a:r>
            <a:endParaRPr lang="ru-RU" sz="2000" smtClean="0"/>
          </a:p>
          <a:p>
            <a:pPr>
              <a:buNone/>
            </a:pPr>
            <a:r>
              <a:rPr lang="ru-RU" sz="2000" smtClean="0"/>
              <a:t>более </a:t>
            </a:r>
            <a:r>
              <a:rPr lang="ru-RU" sz="2000" smtClean="0"/>
              <a:t>чем двумя сущностями, что невозможно в обычной графовой модели</a:t>
            </a:r>
            <a:r>
              <a:rPr lang="ru-RU" sz="2000" smtClean="0"/>
              <a:t>. </a:t>
            </a:r>
            <a:endParaRPr lang="ru-RU" sz="2000" smtClean="0"/>
          </a:p>
          <a:p>
            <a:pPr>
              <a:buNone/>
            </a:pPr>
            <a:r>
              <a:rPr lang="ru-RU" sz="2000" smtClean="0"/>
              <a:t>Недостатком </a:t>
            </a:r>
            <a:r>
              <a:rPr lang="ru-RU" sz="2000" smtClean="0"/>
              <a:t>гиперграфовой модели можно считать сложность </a:t>
            </a:r>
            <a:r>
              <a:rPr lang="ru-RU" sz="2000" smtClean="0"/>
              <a:t>эффективной </a:t>
            </a:r>
            <a:endParaRPr lang="ru-RU" sz="2000" smtClean="0"/>
          </a:p>
          <a:p>
            <a:pPr>
              <a:buNone/>
            </a:pPr>
            <a:r>
              <a:rPr lang="ru-RU" sz="2000" smtClean="0"/>
              <a:t>реализации </a:t>
            </a:r>
            <a:r>
              <a:rPr lang="ru-RU" sz="2000" smtClean="0"/>
              <a:t>выполнения запросов в таких базах данных.</a:t>
            </a:r>
          </a:p>
          <a:p>
            <a:pPr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44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Представление графов в </a:t>
            </a:r>
            <a:r>
              <a:rPr lang="ru-RU" sz="2800" smtClean="0"/>
              <a:t>реляционных </a:t>
            </a:r>
            <a:r>
              <a:rPr lang="ru-RU" sz="2800" smtClean="0"/>
              <a:t>БД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create table 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vertex</a:t>
            </a:r>
            <a:r>
              <a:rPr lang="ru-RU" sz="210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name 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varchar2(15) primary key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)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 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create table edge(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1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vertex_in varchar2(15) references vertex(name) not 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null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,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vertex_out varchar2(15) references vertex(name) not null,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weight 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number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,  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primary key (vertex_in, vertex_out)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)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smtClean="0"/>
              <a:t>Представление графов в </a:t>
            </a:r>
            <a:r>
              <a:rPr lang="ru-RU" sz="2800" smtClean="0"/>
              <a:t>реляционных </a:t>
            </a:r>
            <a:r>
              <a:rPr lang="ru-RU" sz="2800" smtClean="0"/>
              <a:t>БД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('A');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('B');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('C');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('D');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('E');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('F');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end;</a:t>
            </a:r>
          </a:p>
          <a:p>
            <a:pPr>
              <a:buNone/>
            </a:pPr>
            <a:endParaRPr lang="en-US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('A','B',1);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('B','C',1);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('B','D',2);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('C','E',4);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('D','E',2);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('C','D',10);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('E','F',1);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('E','B',1);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end;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smtClean="0"/>
              <a:t>Представление графов в </a:t>
            </a:r>
            <a:r>
              <a:rPr lang="ru-RU" sz="2800" smtClean="0"/>
              <a:t>реляционных </a:t>
            </a:r>
            <a:r>
              <a:rPr lang="ru-RU" sz="2800" smtClean="0"/>
              <a:t>БД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with a(vi,vo,w,route,total_w) as (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select e.vertex_in as vi, e.vertex_out as vo, e.weight as w, e.vertex_in||':'||e.vertex_out route,e.weight 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from edge e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where e.vertex_in = 'A'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union all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select e.vertex_in as vi, e.vertex_out as vo, e.weight as w,a.route||':'||e.vertex_out  route,a.total_w+e.weight 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from edge e 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join a on e.vertex_in = a.vo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and not a.route like  '%:'||e.vertex_out||':%' 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select a.route,a.total_w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from a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where a.vo = 'F';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smtClean="0"/>
              <a:t>Представление графов в </a:t>
            </a:r>
            <a:r>
              <a:rPr lang="ru-RU" sz="2800" smtClean="0"/>
              <a:t>реляционных </a:t>
            </a:r>
            <a:r>
              <a:rPr lang="ru-RU" sz="2800" smtClean="0"/>
              <a:t>БД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smtClean="0"/>
              <a:t>Результаты</a:t>
            </a:r>
          </a:p>
          <a:p>
            <a:pPr>
              <a:buNone/>
            </a:pPr>
            <a:r>
              <a:rPr lang="en-US" sz="1800" smtClean="0"/>
              <a:t>A:B:D:E:F</a:t>
            </a:r>
            <a:r>
              <a:rPr lang="en-US" sz="1800" smtClean="0"/>
              <a:t>	</a:t>
            </a:r>
            <a:r>
              <a:rPr lang="ru-RU" sz="1800" smtClean="0"/>
              <a:t>	</a:t>
            </a:r>
            <a:r>
              <a:rPr lang="en-US" sz="1800" smtClean="0"/>
              <a:t>6</a:t>
            </a:r>
            <a:endParaRPr lang="ru-RU" sz="1800" smtClean="0"/>
          </a:p>
          <a:p>
            <a:pPr>
              <a:buNone/>
            </a:pPr>
            <a:r>
              <a:rPr lang="en-US" sz="1800" smtClean="0"/>
              <a:t>A:B:C:E:F</a:t>
            </a:r>
            <a:r>
              <a:rPr lang="en-US" sz="1800" smtClean="0"/>
              <a:t>	</a:t>
            </a:r>
            <a:r>
              <a:rPr lang="ru-RU" sz="1800" smtClean="0"/>
              <a:t>	</a:t>
            </a:r>
            <a:r>
              <a:rPr lang="en-US" sz="1800" smtClean="0"/>
              <a:t>7</a:t>
            </a:r>
            <a:endParaRPr lang="ru-RU" sz="1800" smtClean="0"/>
          </a:p>
          <a:p>
            <a:pPr>
              <a:buNone/>
            </a:pPr>
            <a:r>
              <a:rPr lang="en-US" sz="1800" smtClean="0"/>
              <a:t>A</a:t>
            </a:r>
            <a:r>
              <a:rPr lang="ru-RU" sz="1800" smtClean="0"/>
              <a:t>:</a:t>
            </a:r>
            <a:r>
              <a:rPr lang="en-US" sz="1800" smtClean="0"/>
              <a:t>B</a:t>
            </a:r>
            <a:r>
              <a:rPr lang="ru-RU" sz="1800" smtClean="0"/>
              <a:t>:</a:t>
            </a:r>
            <a:r>
              <a:rPr lang="en-US" sz="1800" smtClean="0"/>
              <a:t>C</a:t>
            </a:r>
            <a:r>
              <a:rPr lang="ru-RU" sz="1800" smtClean="0"/>
              <a:t>:</a:t>
            </a:r>
            <a:r>
              <a:rPr lang="en-US" sz="1800" smtClean="0"/>
              <a:t>D</a:t>
            </a:r>
            <a:r>
              <a:rPr lang="ru-RU" sz="1800" smtClean="0"/>
              <a:t>:</a:t>
            </a:r>
            <a:r>
              <a:rPr lang="en-US" sz="1800" smtClean="0"/>
              <a:t>E</a:t>
            </a:r>
            <a:r>
              <a:rPr lang="ru-RU" sz="1800" smtClean="0"/>
              <a:t>:</a:t>
            </a:r>
            <a:r>
              <a:rPr lang="en-US" sz="1800" smtClean="0"/>
              <a:t>F</a:t>
            </a:r>
            <a:r>
              <a:rPr lang="ru-RU" sz="1800" smtClean="0"/>
              <a:t> 	15</a:t>
            </a:r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smtClean="0"/>
              <a:t>Представление графов в </a:t>
            </a:r>
            <a:r>
              <a:rPr lang="ru-RU" sz="2800" smtClean="0"/>
              <a:t>реляционных </a:t>
            </a:r>
            <a:r>
              <a:rPr lang="ru-RU" sz="2800" smtClean="0"/>
              <a:t>БД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smtClean="0"/>
              <a:t>Поиск маршрута с минимальным весом: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with a(vi,vo,w,route,total_w) as (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select e.vertex_in as vi, e.vertex_out as vo, e.weight as w, e.vertex_in||':'||e.vertex_out route,e.weight 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from 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edge 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e</a:t>
            </a:r>
            <a:r>
              <a:rPr lang="ru-RU" sz="18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where 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e.vertex_in = 'A'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union all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select e.vertex_in as vi, e.vertex_out as vo, e.weight as w,a.route||':'||e.vertex_out  route,a.total_w+e.weight 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from edge 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e 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join 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a on e.vertex_in = a.vo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select distinct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   first_value(a.route) over (order  by total_w) route,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   min(a.total_w) over () 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from a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where a.vo = 'F';</a:t>
            </a:r>
            <a:endParaRPr lang="ru-RU" sz="180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b="1" smtClean="0"/>
              <a:t>Представление графов в </a:t>
            </a:r>
            <a:r>
              <a:rPr lang="ru-RU" sz="2800" b="1" smtClean="0"/>
              <a:t>реляционных </a:t>
            </a:r>
            <a:r>
              <a:rPr lang="ru-RU" sz="2800" b="1" smtClean="0"/>
              <a:t>БД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smtClean="0"/>
              <a:t>Выполнение </a:t>
            </a:r>
            <a:r>
              <a:rPr lang="ru-RU" sz="2400" smtClean="0"/>
              <a:t>запроса на графе из 6 вершин требует 12 обращений </a:t>
            </a:r>
            <a:r>
              <a:rPr lang="ru-RU" sz="2400" smtClean="0"/>
              <a:t>к </a:t>
            </a:r>
            <a:r>
              <a:rPr lang="ru-RU" sz="2400" smtClean="0"/>
              <a:t>страницам </a:t>
            </a:r>
            <a:r>
              <a:rPr lang="ru-RU" sz="2400" smtClean="0"/>
              <a:t>данных (таблиц и  индексов</a:t>
            </a:r>
            <a:r>
              <a:rPr lang="ru-RU" sz="2400" smtClean="0"/>
              <a:t>). </a:t>
            </a:r>
            <a:endParaRPr lang="ru-RU" sz="2400" smtClean="0"/>
          </a:p>
          <a:p>
            <a:pPr>
              <a:buNone/>
            </a:pPr>
            <a:endParaRPr lang="ru-RU" sz="2400" smtClean="0"/>
          </a:p>
          <a:p>
            <a:pPr>
              <a:buNone/>
            </a:pPr>
            <a:r>
              <a:rPr lang="ru-RU" sz="2400" smtClean="0"/>
              <a:t>Для </a:t>
            </a:r>
            <a:r>
              <a:rPr lang="ru-RU" sz="2400" smtClean="0"/>
              <a:t>графа, состоящего из 20 вершин и 19 ребер, выполнение такого запроса вызовет 201 обращение </a:t>
            </a:r>
            <a:r>
              <a:rPr lang="ru-RU" sz="2400" smtClean="0"/>
              <a:t>к </a:t>
            </a:r>
            <a:r>
              <a:rPr lang="ru-RU" sz="2400" smtClean="0"/>
              <a:t>страницам</a:t>
            </a:r>
            <a:r>
              <a:rPr lang="ru-RU" sz="2400" smtClean="0"/>
              <a:t> </a:t>
            </a:r>
            <a:r>
              <a:rPr lang="ru-RU" sz="2400" smtClean="0"/>
              <a:t>таблиц и индексов.</a:t>
            </a:r>
            <a:endParaRPr lang="ru-RU" sz="240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b="1" smtClean="0"/>
              <a:t>Представление графов в </a:t>
            </a:r>
            <a:r>
              <a:rPr lang="ru-RU" sz="2800" b="1" smtClean="0"/>
              <a:t>реляционных </a:t>
            </a:r>
            <a:r>
              <a:rPr lang="ru-RU" sz="2800" b="1" smtClean="0"/>
              <a:t>БД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472608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smtClean="0"/>
              <a:t>Связь преподавателя и студента</a:t>
            </a:r>
          </a:p>
          <a:p>
            <a:pPr lvl="0">
              <a:buNone/>
            </a:pPr>
            <a:endParaRPr lang="ru-RU" sz="2400" smtClean="0"/>
          </a:p>
          <a:p>
            <a:pPr lvl="0">
              <a:buNone/>
            </a:pPr>
            <a:r>
              <a:rPr lang="ru-RU" sz="2400" smtClean="0"/>
              <a:t>Отдельные таблицы:</a:t>
            </a:r>
          </a:p>
          <a:p>
            <a:pPr lvl="0"/>
            <a:r>
              <a:rPr lang="ru-RU" sz="2400" smtClean="0"/>
              <a:t>вести </a:t>
            </a:r>
            <a:r>
              <a:rPr lang="ru-RU" sz="2400" smtClean="0"/>
              <a:t>занятия в группе, где учится студент;</a:t>
            </a:r>
          </a:p>
          <a:p>
            <a:pPr lvl="0"/>
            <a:r>
              <a:rPr lang="ru-RU" sz="2400" smtClean="0"/>
              <a:t>быть тьютором группы,  где учится студент;</a:t>
            </a:r>
          </a:p>
          <a:p>
            <a:pPr lvl="0"/>
            <a:r>
              <a:rPr lang="ru-RU" sz="2400" smtClean="0"/>
              <a:t>выставить оценку студенту;</a:t>
            </a:r>
          </a:p>
          <a:p>
            <a:pPr lvl="0"/>
            <a:r>
              <a:rPr lang="ru-RU" sz="2400" smtClean="0"/>
              <a:t>быть руководителем проекта (курсового, исследовательского и.т.д.), в котором участвует студент;</a:t>
            </a:r>
          </a:p>
          <a:p>
            <a:pPr lvl="0"/>
            <a:r>
              <a:rPr lang="ru-RU" sz="2400" smtClean="0"/>
              <a:t>быть соавтором публикации, с участием </a:t>
            </a:r>
            <a:r>
              <a:rPr lang="ru-RU" sz="2400" smtClean="0"/>
              <a:t>студента</a:t>
            </a:r>
            <a:r>
              <a:rPr lang="ru-RU" sz="2400" smtClean="0"/>
              <a:t>.</a:t>
            </a:r>
          </a:p>
          <a:p>
            <a:pPr lvl="0"/>
            <a:endParaRPr lang="ru-RU" sz="2400" smtClean="0"/>
          </a:p>
          <a:p>
            <a:pPr lvl="0">
              <a:buNone/>
            </a:pPr>
            <a:r>
              <a:rPr lang="ru-RU" sz="2400" b="1" smtClean="0"/>
              <a:t>Запрос : Что связывает конкертного преподавателя и студента</a:t>
            </a:r>
            <a:r>
              <a:rPr lang="en-US" sz="2400" b="1" smtClean="0"/>
              <a:t>?</a:t>
            </a:r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xmlns="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</TotalTime>
  <Words>1633</Words>
  <Application>Microsoft Office PowerPoint</Application>
  <PresentationFormat>Экран (4:3)</PresentationFormat>
  <Paragraphs>274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Современные технологии баз данных </vt:lpstr>
      <vt:lpstr>Графовые СУБД</vt:lpstr>
      <vt:lpstr>Представление графов в реляционных БД</vt:lpstr>
      <vt:lpstr>Представление графов в реляционных БД</vt:lpstr>
      <vt:lpstr>Представление графов в реляционных БД</vt:lpstr>
      <vt:lpstr>Представление графов в реляционных БД</vt:lpstr>
      <vt:lpstr>Представление графов в реляционных БД</vt:lpstr>
      <vt:lpstr>Представление графов в реляционных БД</vt:lpstr>
      <vt:lpstr>Представление графов в реляционных БД</vt:lpstr>
      <vt:lpstr>Графовые модели данных</vt:lpstr>
      <vt:lpstr>Графовая модель с метками и свойствами</vt:lpstr>
      <vt:lpstr>СУБД Neo4j</vt:lpstr>
      <vt:lpstr>СУБД Neo4j</vt:lpstr>
      <vt:lpstr>Выборка элементов графа</vt:lpstr>
      <vt:lpstr>Выборка элементов графа</vt:lpstr>
      <vt:lpstr>Оператор Match</vt:lpstr>
      <vt:lpstr>Пример</vt:lpstr>
      <vt:lpstr>Пример</vt:lpstr>
      <vt:lpstr>Пример</vt:lpstr>
      <vt:lpstr>Пример</vt:lpstr>
      <vt:lpstr>Создание ребра для существующих вершин</vt:lpstr>
      <vt:lpstr>Особенности моделирования</vt:lpstr>
      <vt:lpstr>Особенности моделирования</vt:lpstr>
      <vt:lpstr>Ограничения целостности</vt:lpstr>
      <vt:lpstr>Хранилища тройных кортежей</vt:lpstr>
      <vt:lpstr>Хранилища тройных кортежей</vt:lpstr>
      <vt:lpstr>Хранилища тройных кортежей</vt:lpstr>
      <vt:lpstr>Гиперграфы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Аврунев Олег Евгеньевич</dc:creator>
  <cp:lastModifiedBy>oleg</cp:lastModifiedBy>
  <cp:revision>144</cp:revision>
  <dcterms:created xsi:type="dcterms:W3CDTF">2016-04-06T08:11:19Z</dcterms:created>
  <dcterms:modified xsi:type="dcterms:W3CDTF">2019-04-29T00:53:08Z</dcterms:modified>
</cp:coreProperties>
</file>