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8" r:id="rId4"/>
    <p:sldId id="309" r:id="rId5"/>
    <p:sldId id="310" r:id="rId6"/>
    <p:sldId id="265" r:id="rId7"/>
    <p:sldId id="300" r:id="rId8"/>
    <p:sldId id="258" r:id="rId9"/>
    <p:sldId id="299" r:id="rId10"/>
    <p:sldId id="301" r:id="rId11"/>
    <p:sldId id="290" r:id="rId12"/>
    <p:sldId id="298" r:id="rId13"/>
    <p:sldId id="289" r:id="rId14"/>
    <p:sldId id="308" r:id="rId15"/>
    <p:sldId id="283" r:id="rId16"/>
    <p:sldId id="282" r:id="rId17"/>
    <p:sldId id="266" r:id="rId18"/>
    <p:sldId id="284" r:id="rId19"/>
    <p:sldId id="302" r:id="rId20"/>
    <p:sldId id="285" r:id="rId21"/>
    <p:sldId id="296" r:id="rId22"/>
    <p:sldId id="30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833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349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90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295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008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133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38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236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686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208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C1473-A473-4810-95EA-0D461AD8D1D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488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C1473-A473-4810-95EA-0D461AD8D1D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CEE9C-287F-48B6-9C4A-012466722E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858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Современные технологии баз данных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Лекция </a:t>
            </a:r>
            <a:r>
              <a:rPr lang="ru-RU" smtClean="0"/>
              <a:t>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424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Apache </a:t>
            </a:r>
            <a:r>
              <a:rPr lang="en-US" dirty="0" err="1" smtClean="0"/>
              <a:t>Hadoop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 </a:t>
            </a:r>
            <a:r>
              <a:rPr lang="ru-RU" i="1" dirty="0" err="1"/>
              <a:t>Avro</a:t>
            </a:r>
            <a:r>
              <a:rPr lang="ru-RU" i="1" dirty="0"/>
              <a:t> </a:t>
            </a:r>
            <a:r>
              <a:rPr lang="ru-RU" dirty="0"/>
              <a:t>— система </a:t>
            </a:r>
            <a:r>
              <a:rPr lang="ru-RU" dirty="0" err="1"/>
              <a:t>сериализации</a:t>
            </a:r>
            <a:r>
              <a:rPr lang="ru-RU" dirty="0"/>
              <a:t> для выполнениях RPC и хранения данных.</a:t>
            </a:r>
          </a:p>
          <a:p>
            <a:r>
              <a:rPr lang="ru-RU" i="1" dirty="0"/>
              <a:t>HDFS </a:t>
            </a:r>
            <a:r>
              <a:rPr lang="ru-RU" dirty="0"/>
              <a:t>— распределенная файловая система, работающая на </a:t>
            </a:r>
            <a:r>
              <a:rPr lang="ru-RU" dirty="0" smtClean="0"/>
              <a:t>кластерах </a:t>
            </a:r>
          </a:p>
          <a:p>
            <a:r>
              <a:rPr lang="ru-RU" i="1" dirty="0" err="1" smtClean="0"/>
              <a:t>Pig</a:t>
            </a:r>
            <a:r>
              <a:rPr lang="ru-RU" i="1" dirty="0" smtClean="0"/>
              <a:t> </a:t>
            </a:r>
            <a:r>
              <a:rPr lang="ru-RU" dirty="0"/>
              <a:t>— язык управления потоком данных и исполнительная среда для анализа </a:t>
            </a:r>
            <a:r>
              <a:rPr lang="ru-RU" dirty="0" smtClean="0"/>
              <a:t>больших </a:t>
            </a:r>
            <a:r>
              <a:rPr lang="ru-RU" dirty="0"/>
              <a:t>наборов данных. </a:t>
            </a:r>
          </a:p>
          <a:p>
            <a:r>
              <a:rPr lang="ru-RU" i="1" dirty="0" err="1"/>
              <a:t>Hive</a:t>
            </a:r>
            <a:r>
              <a:rPr lang="ru-RU" i="1" dirty="0"/>
              <a:t> </a:t>
            </a:r>
            <a:r>
              <a:rPr lang="ru-RU" dirty="0"/>
              <a:t>— распределенное хранилище данных. </a:t>
            </a:r>
            <a:r>
              <a:rPr lang="ru-RU" dirty="0" err="1"/>
              <a:t>Hive</a:t>
            </a:r>
            <a:r>
              <a:rPr lang="ru-RU" dirty="0"/>
              <a:t> управляет данными, хранимыми в HDFS, и предоставляет язык запросов на базе SQL (которые преобразуются ядром времени выполнения в задания </a:t>
            </a:r>
            <a:r>
              <a:rPr lang="ru-RU" dirty="0" err="1"/>
              <a:t>MapReduce</a:t>
            </a:r>
            <a:r>
              <a:rPr lang="ru-RU" dirty="0"/>
              <a:t>) для работы с этими данными.</a:t>
            </a:r>
          </a:p>
          <a:p>
            <a:r>
              <a:rPr lang="ru-RU" i="1" dirty="0"/>
              <a:t>HBase </a:t>
            </a:r>
            <a:r>
              <a:rPr lang="ru-RU" dirty="0"/>
              <a:t>— распределенная </a:t>
            </a:r>
            <a:r>
              <a:rPr lang="ru-RU" dirty="0" err="1"/>
              <a:t>столбцово</a:t>
            </a:r>
            <a:r>
              <a:rPr lang="ru-RU" dirty="0"/>
              <a:t>-ориентированная база данных. </a:t>
            </a:r>
          </a:p>
          <a:p>
            <a:r>
              <a:rPr lang="ru-RU" i="1" dirty="0" err="1"/>
              <a:t>ZooKeeper</a:t>
            </a:r>
            <a:r>
              <a:rPr lang="ru-RU" i="1" dirty="0"/>
              <a:t> </a:t>
            </a:r>
            <a:r>
              <a:rPr lang="ru-RU" dirty="0"/>
              <a:t>— распределенный координационный сервис.</a:t>
            </a:r>
          </a:p>
          <a:p>
            <a:r>
              <a:rPr lang="ru-RU" i="1" dirty="0" err="1"/>
              <a:t>Sqoop</a:t>
            </a:r>
            <a:r>
              <a:rPr lang="ru-RU" i="1" dirty="0"/>
              <a:t> </a:t>
            </a:r>
            <a:r>
              <a:rPr lang="ru-RU" dirty="0"/>
              <a:t>— инструмент массовой пересылки данных между </a:t>
            </a:r>
            <a:r>
              <a:rPr lang="ru-RU" dirty="0" smtClean="0"/>
              <a:t>структурированными хранилищами  </a:t>
            </a:r>
            <a:r>
              <a:rPr lang="ru-RU" dirty="0"/>
              <a:t>и HDFS.</a:t>
            </a:r>
          </a:p>
          <a:p>
            <a:r>
              <a:rPr lang="ru-RU" i="1" dirty="0" err="1"/>
              <a:t>Oozie</a:t>
            </a:r>
            <a:r>
              <a:rPr lang="ru-RU" i="1" dirty="0"/>
              <a:t> </a:t>
            </a:r>
            <a:r>
              <a:rPr lang="ru-RU" dirty="0"/>
              <a:t>— сервис запуска и планирования заданий </a:t>
            </a:r>
            <a:r>
              <a:rPr lang="ru-RU" dirty="0" err="1"/>
              <a:t>Hadoop</a:t>
            </a:r>
            <a:r>
              <a:rPr lang="ru-RU" dirty="0"/>
              <a:t> (включая задания </a:t>
            </a:r>
            <a:r>
              <a:rPr lang="ru-RU" dirty="0" err="1"/>
              <a:t>MapReduce</a:t>
            </a:r>
            <a:r>
              <a:rPr lang="ru-RU" dirty="0" smtClean="0"/>
              <a:t>, </a:t>
            </a:r>
            <a:r>
              <a:rPr lang="en-US" dirty="0" smtClean="0"/>
              <a:t>Pig</a:t>
            </a:r>
            <a:r>
              <a:rPr lang="en-US" dirty="0"/>
              <a:t>, Hive </a:t>
            </a:r>
            <a:r>
              <a:rPr lang="ru-RU" dirty="0"/>
              <a:t>и</a:t>
            </a:r>
            <a:r>
              <a:rPr lang="en-US" dirty="0"/>
              <a:t> </a:t>
            </a:r>
            <a:r>
              <a:rPr lang="en-US" dirty="0" err="1"/>
              <a:t>Sqoop</a:t>
            </a:r>
            <a:r>
              <a:rPr lang="en-US" dirty="0"/>
              <a:t> jobs).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85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Apache </a:t>
            </a:r>
            <a:r>
              <a:rPr lang="en-US" dirty="0" err="1" smtClean="0"/>
              <a:t>Hadoop</a:t>
            </a:r>
            <a:r>
              <a:rPr lang="ru-RU" dirty="0" smtClean="0"/>
              <a:t>. </a:t>
            </a:r>
            <a:r>
              <a:rPr lang="en-US" dirty="0" smtClean="0"/>
              <a:t>HDFS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HDFS</a:t>
            </a:r>
            <a:r>
              <a:rPr lang="ru-RU" dirty="0" smtClean="0"/>
              <a:t> (</a:t>
            </a:r>
            <a:r>
              <a:rPr lang="ru-RU" i="1" dirty="0" err="1" smtClean="0"/>
              <a:t>Hadoop</a:t>
            </a:r>
            <a:r>
              <a:rPr lang="ru-RU" i="1" dirty="0" smtClean="0"/>
              <a:t> </a:t>
            </a:r>
            <a:r>
              <a:rPr lang="ru-RU" i="1" dirty="0" err="1" smtClean="0"/>
              <a:t>Distributed</a:t>
            </a:r>
            <a:r>
              <a:rPr lang="ru-RU" i="1" dirty="0" smtClean="0"/>
              <a:t> </a:t>
            </a:r>
            <a:r>
              <a:rPr lang="ru-RU" i="1" dirty="0" err="1" smtClean="0"/>
              <a:t>File</a:t>
            </a:r>
            <a:r>
              <a:rPr lang="ru-RU" i="1" dirty="0" smtClean="0"/>
              <a:t> </a:t>
            </a:r>
            <a:r>
              <a:rPr lang="ru-RU" i="1" dirty="0" err="1" smtClean="0"/>
              <a:t>System</a:t>
            </a:r>
            <a:r>
              <a:rPr lang="ru-RU" dirty="0" smtClean="0"/>
              <a:t>) — файловая система, предназначенная для хранения файлов больших размеров, распределённых между узлами кластера.</a:t>
            </a: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6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Apache </a:t>
            </a:r>
            <a:r>
              <a:rPr lang="en-US" dirty="0" err="1" smtClean="0"/>
              <a:t>Hadoop</a:t>
            </a:r>
            <a:r>
              <a:rPr lang="ru-RU" dirty="0" smtClean="0"/>
              <a:t>. </a:t>
            </a:r>
            <a:r>
              <a:rPr lang="en-US" dirty="0" smtClean="0"/>
              <a:t>HDFS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451485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869160"/>
            <a:ext cx="4255393" cy="1605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86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HBase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84191" y="954459"/>
            <a:ext cx="225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Организация данных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789040"/>
            <a:ext cx="42481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2016224"/>
          </a:xfrm>
        </p:spPr>
        <p:txBody>
          <a:bodyPr wrap="none">
            <a:normAutofit lnSpcReduction="10000"/>
          </a:bodyPr>
          <a:lstStyle/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1900" dirty="0" smtClean="0">
                <a:cs typeface="Courier New" panose="02070309020205020404" pitchFamily="49" charset="0"/>
              </a:rPr>
              <a:t>Таблица организована как словарь, с отображением </a:t>
            </a:r>
          </a:p>
          <a:p>
            <a:pPr marL="0" indent="0">
              <a:buNone/>
            </a:pPr>
            <a:r>
              <a:rPr lang="ru-RU" sz="1900" dirty="0" smtClean="0">
                <a:cs typeface="Courier New" panose="02070309020205020404" pitchFamily="49" charset="0"/>
              </a:rPr>
              <a:t>строкового ключа на строку данных.</a:t>
            </a:r>
          </a:p>
          <a:p>
            <a:pPr marL="0" indent="0">
              <a:buNone/>
            </a:pPr>
            <a:r>
              <a:rPr lang="ru-RU" sz="1900" dirty="0" smtClean="0">
                <a:cs typeface="Courier New" panose="02070309020205020404" pitchFamily="49" charset="0"/>
              </a:rPr>
              <a:t>Строка данных является словарем, каждый ключ – столбец.</a:t>
            </a:r>
          </a:p>
          <a:p>
            <a:pPr marL="0" indent="0">
              <a:buNone/>
            </a:pPr>
            <a:r>
              <a:rPr lang="ru-RU" sz="1900" dirty="0" smtClean="0">
                <a:cs typeface="Courier New" panose="02070309020205020404" pitchFamily="49" charset="0"/>
              </a:rPr>
              <a:t>Столбцы объединяются в семейство. </a:t>
            </a:r>
          </a:p>
          <a:p>
            <a:pPr marL="0" indent="0">
              <a:buNone/>
            </a:pPr>
            <a:r>
              <a:rPr lang="ru-RU" sz="1900" dirty="0" smtClean="0">
                <a:cs typeface="Courier New" panose="02070309020205020404" pitchFamily="49" charset="0"/>
              </a:rPr>
              <a:t>Наличие временных меток.</a:t>
            </a: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Apache Cassandra</a:t>
            </a:r>
            <a:endParaRPr lang="ru-RU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1447800"/>
            <a:ext cx="471487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582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Apache Spark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196752"/>
            <a:ext cx="8147248" cy="495801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универсальная </a:t>
            </a:r>
            <a:r>
              <a:rPr lang="ru-RU" dirty="0" smtClean="0"/>
              <a:t>кластерная вычислительная </a:t>
            </a:r>
            <a:r>
              <a:rPr lang="ru-RU" dirty="0"/>
              <a:t>платформа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Существенно более высокая скорость для ряда задач по сравнению со стандартным </a:t>
            </a:r>
            <a:r>
              <a:rPr lang="en-US" dirty="0" smtClean="0"/>
              <a:t>MapReduce.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 smtClean="0"/>
              <a:t>API </a:t>
            </a:r>
            <a:r>
              <a:rPr lang="ru-RU" dirty="0" smtClean="0"/>
              <a:t>на </a:t>
            </a:r>
            <a:r>
              <a:rPr lang="en-US" dirty="0" smtClean="0"/>
              <a:t>Java, Scala, Python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err="1"/>
              <a:t>Resilient</a:t>
            </a:r>
            <a:r>
              <a:rPr lang="ru-RU" dirty="0"/>
              <a:t> </a:t>
            </a:r>
            <a:r>
              <a:rPr lang="ru-RU" dirty="0" err="1"/>
              <a:t>distributed</a:t>
            </a:r>
            <a:r>
              <a:rPr lang="ru-RU" dirty="0"/>
              <a:t> </a:t>
            </a:r>
            <a:r>
              <a:rPr lang="ru-RU" dirty="0" err="1"/>
              <a:t>datasets</a:t>
            </a:r>
            <a:r>
              <a:rPr lang="ru-RU" dirty="0"/>
              <a:t> (</a:t>
            </a:r>
            <a:r>
              <a:rPr lang="ru-RU" dirty="0" smtClean="0"/>
              <a:t>RDD) - </a:t>
            </a:r>
            <a:r>
              <a:rPr lang="ru-RU" dirty="0"/>
              <a:t>коллекции элементов</a:t>
            </a:r>
            <a:r>
              <a:rPr lang="ru-RU" dirty="0" smtClean="0"/>
              <a:t>,  распределенных </a:t>
            </a:r>
            <a:r>
              <a:rPr lang="ru-RU" dirty="0"/>
              <a:t>между множеством вычислительных узлов, </a:t>
            </a:r>
            <a:r>
              <a:rPr lang="ru-RU" dirty="0" smtClean="0"/>
              <a:t>которые могут </a:t>
            </a:r>
            <a:r>
              <a:rPr lang="ru-RU" dirty="0"/>
              <a:t>обрабатываться параллельно.</a:t>
            </a:r>
          </a:p>
        </p:txBody>
      </p:sp>
    </p:spTree>
    <p:extLst>
      <p:ext uri="{BB962C8B-B14F-4D97-AF65-F5344CB8AC3E}">
        <p14:creationId xmlns:p14="http://schemas.microsoft.com/office/powerpoint/2010/main" val="264197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RDD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827585" y="836712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Два типа</a:t>
            </a:r>
            <a:r>
              <a:rPr lang="en-US" dirty="0" smtClean="0"/>
              <a:t> </a:t>
            </a:r>
            <a:r>
              <a:rPr lang="ru-RU" dirty="0" smtClean="0"/>
              <a:t>наборов данных:</a:t>
            </a:r>
          </a:p>
          <a:p>
            <a:pPr lvl="0"/>
            <a:endParaRPr lang="ru-RU" dirty="0" smtClean="0"/>
          </a:p>
          <a:p>
            <a:pPr lvl="0"/>
            <a:r>
              <a:rPr lang="en-US" dirty="0" smtClean="0"/>
              <a:t>parallelized </a:t>
            </a:r>
            <a:r>
              <a:rPr lang="en-US" dirty="0"/>
              <a:t>collections </a:t>
            </a:r>
            <a:r>
              <a:rPr lang="en-US" dirty="0" smtClean="0"/>
              <a:t> </a:t>
            </a:r>
            <a:r>
              <a:rPr lang="ru-RU" dirty="0" smtClean="0"/>
              <a:t>-</a:t>
            </a:r>
          </a:p>
          <a:p>
            <a:pPr lvl="0"/>
            <a:r>
              <a:rPr lang="ru-RU" dirty="0" smtClean="0"/>
              <a:t>создаются на базе существующих коллекций</a:t>
            </a:r>
            <a:r>
              <a:rPr lang="en-US" dirty="0" smtClean="0"/>
              <a:t> </a:t>
            </a:r>
            <a:r>
              <a:rPr lang="ru-RU" dirty="0" smtClean="0"/>
              <a:t>в оперативной памяти, реализуется параллельная обработка.</a:t>
            </a:r>
            <a:endParaRPr lang="ru-RU" dirty="0"/>
          </a:p>
          <a:p>
            <a:pPr lvl="0"/>
            <a:endParaRPr lang="ru-RU" dirty="0" smtClean="0"/>
          </a:p>
          <a:p>
            <a:pPr lvl="0"/>
            <a:r>
              <a:rPr lang="en-US" dirty="0" smtClean="0"/>
              <a:t>Hadoop </a:t>
            </a:r>
            <a:r>
              <a:rPr lang="en-US" dirty="0"/>
              <a:t>datasets – </a:t>
            </a:r>
            <a:r>
              <a:rPr lang="ru-RU" dirty="0" smtClean="0"/>
              <a:t>операции выполняются над каждой записью в файле </a:t>
            </a:r>
            <a:r>
              <a:rPr lang="en-US" dirty="0" smtClean="0"/>
              <a:t>HDFS </a:t>
            </a:r>
            <a:r>
              <a:rPr lang="ru-RU" dirty="0" smtClean="0"/>
              <a:t>или в другом хранилище, поддерживаемом </a:t>
            </a:r>
            <a:r>
              <a:rPr lang="en-US" dirty="0" smtClean="0"/>
              <a:t>Hadoop.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28305" y="3149476"/>
            <a:ext cx="72008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Parallelized </a:t>
            </a:r>
            <a:r>
              <a:rPr lang="en-US" sz="1600" i="1" dirty="0"/>
              <a:t>collections</a:t>
            </a:r>
            <a:endParaRPr lang="en-US" sz="1600" i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data = 1 to 10000</a:t>
            </a:r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distData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sc.parallelize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(data)</a:t>
            </a:r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distData.filter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(_ &lt; 10).collect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600" dirty="0" smtClean="0"/>
          </a:p>
          <a:p>
            <a:r>
              <a:rPr lang="en-US" sz="1600" i="1" dirty="0" smtClean="0"/>
              <a:t>Hadoop </a:t>
            </a:r>
            <a:r>
              <a:rPr lang="en-US" sz="1600" i="1" dirty="0"/>
              <a:t>datasets</a:t>
            </a:r>
            <a:endParaRPr lang="ru-RU" sz="16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lines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sc.textFile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hdfs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://...")</a:t>
            </a:r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errors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lines.filter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(_.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startsWith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("ERROR"))</a:t>
            </a:r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messages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errors.map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(_.split("\t")).map(r =&gt; r(1))</a:t>
            </a:r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messages.cache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messages.filter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(_.contains("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mysql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")).count()</a:t>
            </a:r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messages.filter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(_.contains("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php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")).count()</a:t>
            </a:r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2400" dirty="0"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373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messages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errors.map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(_.split("\t")).map(r =&gt; r(1))</a:t>
            </a:r>
            <a:endParaRPr lang="ru-RU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ru-RU" sz="2000" dirty="0"/>
              <a:t>к каждому элементу применяем </a:t>
            </a:r>
            <a:r>
              <a:rPr lang="ru-RU" sz="2000" dirty="0" err="1"/>
              <a:t>split</a:t>
            </a:r>
            <a:r>
              <a:rPr lang="ru-RU" sz="2000" dirty="0"/>
              <a:t>("\t"), затем r =&gt; r(1)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sz="2000" dirty="0" smtClean="0"/>
              <a:t>Последовательность преобразований:</a:t>
            </a:r>
            <a:endParaRPr lang="en-US" sz="2000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scala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messages.toDebugString</a:t>
            </a:r>
            <a:endParaRPr lang="ru-RU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res5: String = </a:t>
            </a:r>
            <a:endParaRPr lang="ru-RU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MappedRDD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[4] at map at &lt;console&gt;:16 (3 partitions)</a:t>
            </a:r>
            <a:endParaRPr lang="ru-RU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MappedRDD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[3] at map at &lt;console&gt;:16 (3 partitions)</a:t>
            </a:r>
            <a:endParaRPr lang="ru-RU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FilteredRDD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[2] at filter at &lt;console&gt;:14 (3 partitions)</a:t>
            </a:r>
            <a:endParaRPr lang="ru-RU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MappedRDD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[1] at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textFile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at &lt;console&gt;:12 (3 partitions)</a:t>
            </a:r>
            <a:endParaRPr lang="ru-RU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HadoopRDD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[0] at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textFile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at &lt;console&gt;:12 (3 partitions)</a:t>
            </a:r>
            <a:endParaRPr lang="ru-RU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95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Преобразования и операции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685" y="1700530"/>
            <a:ext cx="5040630" cy="3456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445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Преобразования и операции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5940425" cy="235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9552" y="3892406"/>
            <a:ext cx="80899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Функции преобразования задают преобразования, которые будут применяться </a:t>
            </a:r>
          </a:p>
          <a:p>
            <a:r>
              <a:rPr lang="ru-RU" dirty="0" smtClean="0"/>
              <a:t>при выполнении операций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9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Большие данные (</a:t>
            </a:r>
            <a:r>
              <a:rPr lang="en-US" dirty="0" smtClean="0"/>
              <a:t>BIG DATA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dirty="0" smtClean="0"/>
              <a:t>Объем, скорость прироста</a:t>
            </a:r>
          </a:p>
          <a:p>
            <a:r>
              <a:rPr lang="ru-RU" dirty="0" smtClean="0"/>
              <a:t>Требуемая скорость обработки</a:t>
            </a:r>
          </a:p>
          <a:p>
            <a:r>
              <a:rPr lang="ru-RU" dirty="0" smtClean="0"/>
              <a:t>Многообразие типов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Виды преобразований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968853"/>
              </p:ext>
            </p:extLst>
          </p:nvPr>
        </p:nvGraphicFramePr>
        <p:xfrm>
          <a:off x="1524000" y="1397000"/>
          <a:ext cx="6096000" cy="486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Преобразование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map(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функция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Применение функции к каждому элементу исходного </a:t>
                      </a:r>
                      <a:r>
                        <a:rPr lang="en-US" dirty="0" smtClean="0"/>
                        <a:t>RDD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flatMap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функция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Функция</a:t>
                      </a:r>
                      <a:r>
                        <a:rPr lang="ru-RU" baseline="0" dirty="0" smtClean="0"/>
                        <a:t> от одного элемента может возвращать последовательность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filter(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функция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Возвращаются те элементы, для которых функция возвращает истину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groupByKey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(K, V)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(K,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seq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(V))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reduceByKey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функция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(K, V)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(K, 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функция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seq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(V)))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join(</a:t>
                      </a:r>
                      <a:r>
                        <a:rPr lang="ru-RU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другой</a:t>
                      </a:r>
                      <a:r>
                        <a:rPr lang="ru-RU" sz="1800" b="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RDD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(</a:t>
                      </a:r>
                      <a:r>
                        <a:rPr lang="en-US" dirty="0" smtClean="0"/>
                        <a:t>K,V1</a:t>
                      </a:r>
                      <a:r>
                        <a:rPr lang="ru-RU" dirty="0" smtClean="0"/>
                        <a:t>)</a:t>
                      </a:r>
                      <a:r>
                        <a:rPr lang="en-US" dirty="0" smtClean="0"/>
                        <a:t>,(K,V2) -&gt; (K,(V1,V2))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cogroup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другой</a:t>
                      </a:r>
                      <a:r>
                        <a:rPr lang="ru-RU" sz="1800" b="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RDD)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(K,V1), (K,V2) -&gt; (K, </a:t>
                      </a:r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 (V1) </a:t>
                      </a:r>
                      <a:r>
                        <a:rPr lang="en-US" dirty="0" err="1" smtClean="0"/>
                        <a:t>seq</a:t>
                      </a:r>
                      <a:r>
                        <a:rPr lang="en-US" smtClean="0"/>
                        <a:t> (V2))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898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Стек технологий </a:t>
            </a:r>
            <a:r>
              <a:rPr lang="en-US" sz="2800" dirty="0" smtClean="0"/>
              <a:t>Spark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96752"/>
            <a:ext cx="741682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898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Формирование </a:t>
            </a:r>
            <a:r>
              <a:rPr lang="en-US" sz="2800" dirty="0" smtClean="0"/>
              <a:t>RDD </a:t>
            </a:r>
            <a:r>
              <a:rPr lang="ru-RU" sz="2800" dirty="0" smtClean="0"/>
              <a:t>из потоков данных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wrap="none"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96752"/>
            <a:ext cx="594042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03648" y="2924944"/>
            <a:ext cx="64807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</a:t>
            </a:r>
          </a:p>
          <a:p>
            <a:r>
              <a:rPr lang="en-US" dirty="0" err="1" smtClean="0"/>
              <a:t>val</a:t>
            </a:r>
            <a:r>
              <a:rPr lang="en-US" dirty="0" smtClean="0"/>
              <a:t> </a:t>
            </a:r>
            <a:r>
              <a:rPr lang="en-US" dirty="0" err="1"/>
              <a:t>ssc</a:t>
            </a:r>
            <a:r>
              <a:rPr lang="en-US" dirty="0"/>
              <a:t> = new </a:t>
            </a:r>
            <a:r>
              <a:rPr lang="en-US" dirty="0" err="1"/>
              <a:t>StreamingContext</a:t>
            </a:r>
            <a:r>
              <a:rPr lang="en-US" dirty="0"/>
              <a:t>(</a:t>
            </a:r>
            <a:r>
              <a:rPr lang="en-US" dirty="0" err="1"/>
              <a:t>sparkConf</a:t>
            </a:r>
            <a:r>
              <a:rPr lang="en-US" dirty="0"/>
              <a:t>, Seconds(10</a:t>
            </a:r>
            <a:r>
              <a:rPr lang="en-US" dirty="0" smtClean="0"/>
              <a:t>))</a:t>
            </a:r>
            <a:endParaRPr lang="ru-RU" dirty="0"/>
          </a:p>
          <a:p>
            <a:endParaRPr lang="ru-RU" dirty="0" smtClean="0"/>
          </a:p>
          <a:p>
            <a:r>
              <a:rPr lang="en-US" dirty="0" err="1" smtClean="0"/>
              <a:t>val</a:t>
            </a:r>
            <a:r>
              <a:rPr lang="en-US" dirty="0" smtClean="0"/>
              <a:t> </a:t>
            </a:r>
            <a:r>
              <a:rPr lang="en-US" dirty="0"/>
              <a:t>lines = </a:t>
            </a:r>
            <a:r>
              <a:rPr lang="en-US" dirty="0" err="1"/>
              <a:t>ssc.socketTextStream</a:t>
            </a:r>
            <a:r>
              <a:rPr lang="en-US" dirty="0"/>
              <a:t>(</a:t>
            </a:r>
            <a:r>
              <a:rPr lang="en-US" dirty="0" err="1"/>
              <a:t>serverIP</a:t>
            </a:r>
            <a:r>
              <a:rPr lang="en-US" dirty="0"/>
              <a:t>, </a:t>
            </a:r>
            <a:r>
              <a:rPr lang="en-US" dirty="0" err="1"/>
              <a:t>serverPort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534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Массивно-параллельные базы данных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«Горизонтальное» распределение данных в таблицах по узлам вычислительного кластера.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284797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192" y="2996952"/>
            <a:ext cx="4832636" cy="364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3347864" y="4941168"/>
            <a:ext cx="93610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6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BIG DATA </a:t>
            </a:r>
            <a:r>
              <a:rPr lang="ru-RU" smtClean="0"/>
              <a:t>и СУБД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US" smtClean="0"/>
              <a:t>OLTP</a:t>
            </a:r>
            <a:endParaRPr lang="ru-RU" smtClean="0"/>
          </a:p>
          <a:p>
            <a:endParaRPr lang="ru-RU"/>
          </a:p>
          <a:p>
            <a:r>
              <a:rPr lang="ru-RU" smtClean="0"/>
              <a:t>Пакетная обработка</a:t>
            </a:r>
          </a:p>
          <a:p>
            <a:endParaRPr lang="ru-RU"/>
          </a:p>
          <a:p>
            <a:r>
              <a:rPr lang="ru-RU" smtClean="0"/>
              <a:t>Потоковая обработка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814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mtClean="0"/>
              <a:t>BIG DATA </a:t>
            </a:r>
            <a:r>
              <a:rPr lang="ru-RU" smtClean="0"/>
              <a:t>и Реляционные СУБД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en-US" smtClean="0"/>
              <a:t>Greenplum (</a:t>
            </a:r>
            <a:r>
              <a:rPr lang="ru-RU" smtClean="0"/>
              <a:t>на основе </a:t>
            </a:r>
            <a:r>
              <a:rPr lang="en-US" smtClean="0"/>
              <a:t>PostgreSQL 8)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mtClean="0"/>
              <a:t>CockroachDB - NewSQL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141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Map Reduce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Модель распределенных вычислений:</a:t>
            </a:r>
          </a:p>
          <a:p>
            <a:pPr marL="0" indent="0">
              <a:buNone/>
            </a:pPr>
            <a:r>
              <a:rPr lang="ru-RU" sz="2400" dirty="0" smtClean="0"/>
              <a:t>	</a:t>
            </a:r>
            <a:r>
              <a:rPr lang="en-US" sz="2400" dirty="0" smtClean="0"/>
              <a:t>Map – </a:t>
            </a:r>
            <a:r>
              <a:rPr lang="ru-RU" sz="2400" dirty="0" smtClean="0"/>
              <a:t>отображение на узлы</a:t>
            </a:r>
          </a:p>
          <a:p>
            <a:pPr marL="0" indent="0">
              <a:buNone/>
            </a:pPr>
            <a:r>
              <a:rPr lang="ru-RU" sz="2400" dirty="0" smtClean="0"/>
              <a:t>	</a:t>
            </a:r>
            <a:r>
              <a:rPr lang="en-US" sz="2400" dirty="0" smtClean="0"/>
              <a:t>Reduce – </a:t>
            </a:r>
            <a:r>
              <a:rPr lang="ru-RU" sz="2400" dirty="0" smtClean="0"/>
              <a:t>свертка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276872"/>
            <a:ext cx="5364361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2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Map Reduce</a:t>
            </a:r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4864"/>
            <a:ext cx="7122246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276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Apache </a:t>
            </a:r>
            <a:r>
              <a:rPr lang="en-US" dirty="0" err="1" smtClean="0"/>
              <a:t>Hadoop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набор</a:t>
            </a:r>
            <a:r>
              <a:rPr lang="ru-RU" dirty="0"/>
              <a:t> утилит, библиотек и </a:t>
            </a:r>
            <a:r>
              <a:rPr lang="ru-RU" dirty="0" err="1"/>
              <a:t>фреймворк</a:t>
            </a:r>
            <a:r>
              <a:rPr lang="ru-RU" dirty="0"/>
              <a:t> для разработки и выполнения распределённых программ, работающих на </a:t>
            </a:r>
            <a:r>
              <a:rPr lang="ru-RU" dirty="0" smtClean="0"/>
              <a:t>кластерах.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6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8132103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643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1390</TotalTime>
  <Words>508</Words>
  <Application>Microsoft Office PowerPoint</Application>
  <PresentationFormat>Экран (4:3)</PresentationFormat>
  <Paragraphs>121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Современные технологии баз данных </vt:lpstr>
      <vt:lpstr>Большие данные (BIG DATA)</vt:lpstr>
      <vt:lpstr>Массивно-параллельные базы данных</vt:lpstr>
      <vt:lpstr>BIG DATA и СУБД</vt:lpstr>
      <vt:lpstr>BIG DATA и Реляционные СУБД</vt:lpstr>
      <vt:lpstr>Map Reduce</vt:lpstr>
      <vt:lpstr>Map Reduce</vt:lpstr>
      <vt:lpstr>Apache Hadoop</vt:lpstr>
      <vt:lpstr>Презентация PowerPoint</vt:lpstr>
      <vt:lpstr>Apache Hadoop</vt:lpstr>
      <vt:lpstr>Apache Hadoop. HDFS</vt:lpstr>
      <vt:lpstr>Apache Hadoop. HDFS</vt:lpstr>
      <vt:lpstr>HBase</vt:lpstr>
      <vt:lpstr>Apache Cassandra</vt:lpstr>
      <vt:lpstr>Apache Spark</vt:lpstr>
      <vt:lpstr>RDD</vt:lpstr>
      <vt:lpstr>Презентация PowerPoint</vt:lpstr>
      <vt:lpstr>Преобразования и операции</vt:lpstr>
      <vt:lpstr>Преобразования и операции</vt:lpstr>
      <vt:lpstr>Виды преобразований</vt:lpstr>
      <vt:lpstr>Стек технологий Spark</vt:lpstr>
      <vt:lpstr>Формирование RDD из потоков данных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Аврунев Олег Евгеньевич</dc:creator>
  <cp:lastModifiedBy>Аврунев Олег Евгеньевич</cp:lastModifiedBy>
  <cp:revision>201</cp:revision>
  <dcterms:created xsi:type="dcterms:W3CDTF">2016-04-06T08:11:19Z</dcterms:created>
  <dcterms:modified xsi:type="dcterms:W3CDTF">2019-05-13T01:19:37Z</dcterms:modified>
</cp:coreProperties>
</file>