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95" r:id="rId4"/>
    <p:sldId id="296" r:id="rId5"/>
    <p:sldId id="297" r:id="rId6"/>
    <p:sldId id="267" r:id="rId7"/>
    <p:sldId id="259" r:id="rId8"/>
    <p:sldId id="261" r:id="rId9"/>
    <p:sldId id="268" r:id="rId10"/>
    <p:sldId id="269" r:id="rId11"/>
    <p:sldId id="270" r:id="rId12"/>
    <p:sldId id="271" r:id="rId13"/>
    <p:sldId id="262" r:id="rId14"/>
    <p:sldId id="285" r:id="rId15"/>
    <p:sldId id="286" r:id="rId16"/>
    <p:sldId id="287" r:id="rId17"/>
    <p:sldId id="263" r:id="rId18"/>
    <p:sldId id="277" r:id="rId19"/>
    <p:sldId id="264" r:id="rId20"/>
    <p:sldId id="276" r:id="rId21"/>
    <p:sldId id="265" r:id="rId22"/>
    <p:sldId id="278" r:id="rId23"/>
    <p:sldId id="280" r:id="rId24"/>
    <p:sldId id="281" r:id="rId25"/>
    <p:sldId id="282" r:id="rId26"/>
    <p:sldId id="283" r:id="rId27"/>
    <p:sldId id="275" r:id="rId28"/>
    <p:sldId id="284" r:id="rId29"/>
    <p:sldId id="289" r:id="rId30"/>
    <p:sldId id="288" r:id="rId31"/>
    <p:sldId id="272" r:id="rId32"/>
    <p:sldId id="274" r:id="rId33"/>
    <p:sldId id="291" r:id="rId34"/>
    <p:sldId id="294" r:id="rId35"/>
    <p:sldId id="293" r:id="rId3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76155-0FA7-4B9C-AFD0-BDB3FA118CA4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484D8-A904-4D97-B8AD-B024E3885B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36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875C4-A01C-4045-A9A5-2DBD1782ED59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F10AC-F5FF-492A-8108-2A07046FB2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99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https://docs.oracle.com/cd/E11882_01/server.112/e40540/indexiot.htm#CNCPT1170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F10AC-F5FF-492A-8108-2A07046FB23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63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https://docs.oracle.com/cd/E11882_01/server.112/e40540/indexiot.htm#CNCPT1170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F10AC-F5FF-492A-8108-2A07046FB23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473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https://docs.oracle.com/cd/E11882_01/server.112/e40540/indexiot.htm#CNCPT1170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F10AC-F5FF-492A-8108-2A07046FB23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12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https://docs.oracle.com/cd/E11882_01/server.112/e40540/indexiot.htm#CNCPT1170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F10AC-F5FF-492A-8108-2A07046FB23D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28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F10AC-F5FF-492A-8108-2A07046FB23D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344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E836-D071-40CB-B025-B31BC3101A38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4B1C-33F3-4526-8483-BD08FC3A82D8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C1E1-0EE7-4C52-ADBC-70B280248491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AB1FA-0660-4F7A-B606-0C0D30D95A8D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56C-B2A2-44FD-B1C2-F41CE506B558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DA29-B06A-40D0-A1D6-4F16CCBFE501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BE7C-CE93-4F1F-ADE0-C68BA912AE1E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493F7-0448-4E13-9A92-2A29C695A570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57457-9EB1-418D-B85B-C80D92B2A2A7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36C2-D6CA-421B-BBED-0048526BC57D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44B-787F-4B05-86DA-9E6BE34C3EDC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77297-0AB9-456B-8E1F-ABD6EB9B86A7}" type="datetime1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Современные технологии баз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Аврунев</a:t>
            </a:r>
            <a:r>
              <a:rPr lang="ru-RU" dirty="0" smtClean="0"/>
              <a:t> Олег Евгеньевич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Таблица организованная по индексу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4098" name="Picture 2" descr="Description of Figure 3-3 follo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6305550" cy="4514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Типы индексов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1124744"/>
            <a:ext cx="799288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Индекс с реверсированным ключом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Индекс по</a:t>
            </a:r>
            <a:r>
              <a:rPr kumimoji="0" lang="ru-RU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значению функции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i="1" dirty="0" smtClean="0"/>
              <a:t>Битовый индекс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Выбор данных из одной таблицы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&lt;</a:t>
            </a:r>
            <a:r>
              <a:rPr lang="ru-RU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поля таблицы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&lt;</a:t>
            </a:r>
            <a:r>
              <a:rPr lang="ru-RU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условия отбора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ru-RU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Выбор данных из одной таблицы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Просмотр всех блоков таблицы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Доступ к строке таблицы через просмотр уникального ключа индекса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Доступ к строкам таблице через просмотр диапазона ключей индекса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Просмотр диапазона ключей индекса</a:t>
            </a:r>
            <a:r>
              <a:rPr lang="en-US" dirty="0" smtClean="0">
                <a:solidFill>
                  <a:schemeClr val="tx1"/>
                </a:solidFill>
              </a:rPr>
              <a:t>;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Полный просмотр индекса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Выбор данных из одной таблицы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Просмотр всех блоков таблицы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94" y="1916832"/>
            <a:ext cx="392979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3408218"/>
            <a:ext cx="7649413" cy="117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631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Выбор данных из одной таблицы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>
                <a:solidFill>
                  <a:schemeClr val="tx1"/>
                </a:solidFill>
              </a:rPr>
              <a:t>Доступ к строке таблицы через просмотр уникального ключа индекса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780928"/>
            <a:ext cx="926855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8578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Выбор данных из одной таблицы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>
                <a:solidFill>
                  <a:schemeClr val="tx1"/>
                </a:solidFill>
              </a:rPr>
              <a:t>Доступ к строкам таблице через просмотр диапазона ключей индекса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795883"/>
            <a:ext cx="9793088" cy="16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807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Планы выполнения запросов. Соединения.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&lt;</a:t>
            </a:r>
            <a:r>
              <a:rPr lang="ru-RU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поля таблицы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</a:t>
            </a:r>
            <a:r>
              <a:rPr lang="ru-RU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join t2 on &lt;</a:t>
            </a:r>
            <a:r>
              <a:rPr lang="ru-RU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условия соединения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ru-RU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join … </a:t>
            </a:r>
          </a:p>
          <a:p>
            <a:pPr marL="514350" indent="-514350" algn="l"/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&lt;</a:t>
            </a:r>
            <a:r>
              <a:rPr lang="ru-RU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условия отбора</a:t>
            </a:r>
            <a:r>
              <a:rPr lang="en-US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ru-RU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Планы выполнения запросов. Соединения.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ru-RU" dirty="0" smtClean="0"/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Методы соединения: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Вложенными циклами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Хэширования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Сортировкой и слиянием</a:t>
            </a:r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853503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dirty="0"/>
              <a:t>Соединение </a:t>
            </a:r>
            <a:r>
              <a:rPr lang="ru-RU" dirty="0" smtClean="0"/>
              <a:t>вложенными циклами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dirty="0" smtClean="0"/>
              <a:t>Для каждой строки «внешней» таблицы, находим строки «внутренней» таблицы, соответствующие, условию соединения.</a:t>
            </a:r>
          </a:p>
          <a:p>
            <a:pPr marL="514350" indent="-514350" algn="l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3672408" cy="389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Программа курса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Планы </a:t>
            </a:r>
            <a:r>
              <a:rPr lang="ru-RU" b="1" dirty="0">
                <a:solidFill>
                  <a:schemeClr val="tx1"/>
                </a:solidFill>
              </a:rPr>
              <a:t>выполнения запроса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Иерархические запросы</a:t>
            </a:r>
          </a:p>
          <a:p>
            <a:pPr marL="514350" indent="-514350" algn="l">
              <a:buAutoNum type="arabicPeriod"/>
            </a:pPr>
            <a:r>
              <a:rPr lang="ru-RU" b="1" smtClean="0">
                <a:solidFill>
                  <a:schemeClr val="tx1"/>
                </a:solidFill>
              </a:rPr>
              <a:t>Аналитические функции</a:t>
            </a:r>
            <a:endParaRPr lang="en-US" b="1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b="1" smtClean="0">
                <a:solidFill>
                  <a:schemeClr val="tx1"/>
                </a:solidFill>
              </a:rPr>
              <a:t>Работа с текстами, </a:t>
            </a:r>
            <a:r>
              <a:rPr lang="en-US" b="1" smtClean="0">
                <a:solidFill>
                  <a:schemeClr val="tx1"/>
                </a:solidFill>
              </a:rPr>
              <a:t>XML, JSON.</a:t>
            </a: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Разработка хранимых процедур</a:t>
            </a:r>
          </a:p>
          <a:p>
            <a:pPr marL="514350" indent="-514350" algn="l">
              <a:buAutoNum type="arabicPeriod"/>
            </a:pPr>
            <a:r>
              <a:rPr lang="ru-RU" b="1" smtClean="0">
                <a:solidFill>
                  <a:schemeClr val="tx1"/>
                </a:solidFill>
              </a:rPr>
              <a:t>Современные </a:t>
            </a:r>
            <a:r>
              <a:rPr lang="ru-RU" b="1" err="1" smtClean="0">
                <a:solidFill>
                  <a:schemeClr val="tx1"/>
                </a:solidFill>
              </a:rPr>
              <a:t>нереляционные</a:t>
            </a:r>
            <a:r>
              <a:rPr lang="ru-RU" b="1" smtClean="0">
                <a:solidFill>
                  <a:schemeClr val="tx1"/>
                </a:solidFill>
              </a:rPr>
              <a:t> БД</a:t>
            </a:r>
            <a:endParaRPr lang="en-US" b="1" smtClean="0">
              <a:solidFill>
                <a:schemeClr val="tx1"/>
              </a:solidFill>
            </a:endParaRPr>
          </a:p>
          <a:p>
            <a:pPr marL="514350" indent="-514350" algn="l">
              <a:buFont typeface="Arial" pitchFamily="34" charset="0"/>
              <a:buAutoNum type="arabicPeriod"/>
            </a:pPr>
            <a:r>
              <a:rPr lang="ru-RU" b="1" smtClean="0">
                <a:solidFill>
                  <a:schemeClr val="tx1"/>
                </a:solidFill>
              </a:rPr>
              <a:t>Организация работы с большими объемами данных</a:t>
            </a:r>
          </a:p>
          <a:p>
            <a:pPr marL="514350" indent="-514350" algn="l"/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b="1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dirty="0"/>
              <a:t>Соединение </a:t>
            </a:r>
            <a:r>
              <a:rPr lang="ru-RU" dirty="0" smtClean="0"/>
              <a:t>вложенными циклами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Количество чтений: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	R =  Ro + No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* </a:t>
            </a:r>
            <a:r>
              <a:rPr lang="en-US" dirty="0" err="1" smtClean="0">
                <a:solidFill>
                  <a:schemeClr val="tx1"/>
                </a:solidFill>
              </a:rPr>
              <a:t>Ri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No – </a:t>
            </a:r>
            <a:r>
              <a:rPr lang="ru-RU" dirty="0" smtClean="0">
                <a:solidFill>
                  <a:schemeClr val="tx1"/>
                </a:solidFill>
              </a:rPr>
              <a:t>количество «нужных» строк внешней таблицы.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Ro – </a:t>
            </a:r>
            <a:r>
              <a:rPr lang="ru-RU" dirty="0" smtClean="0">
                <a:solidFill>
                  <a:schemeClr val="tx1"/>
                </a:solidFill>
              </a:rPr>
              <a:t>количество чтений для получения всех нужных строк внешней таблицы.</a:t>
            </a:r>
          </a:p>
          <a:p>
            <a:pPr marL="514350" indent="-514350" algn="l"/>
            <a:r>
              <a:rPr lang="en-US" dirty="0" err="1" smtClean="0">
                <a:solidFill>
                  <a:schemeClr val="tx1"/>
                </a:solidFill>
              </a:rPr>
              <a:t>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количество чтений для получения </a:t>
            </a:r>
            <a:r>
              <a:rPr lang="ru-RU" dirty="0" smtClean="0">
                <a:solidFill>
                  <a:schemeClr val="tx1"/>
                </a:solidFill>
              </a:rPr>
              <a:t>строк внутренней таблицы, соответствующих одной строке внешней.</a:t>
            </a:r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/>
          </a:p>
          <a:p>
            <a:pPr marL="514350" indent="-514350" algn="l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38855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хэширования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Алгоритм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Построение в оперативной памяти </a:t>
            </a:r>
            <a:r>
              <a:rPr lang="ru-RU" dirty="0" err="1" smtClean="0">
                <a:solidFill>
                  <a:schemeClr val="tx1"/>
                </a:solidFill>
              </a:rPr>
              <a:t>хэш</a:t>
            </a:r>
            <a:r>
              <a:rPr lang="ru-RU" dirty="0" smtClean="0">
                <a:solidFill>
                  <a:schemeClr val="tx1"/>
                </a:solidFill>
              </a:rPr>
              <a:t>-кластера для одной таблицы.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Проход по строкам второй таблицы, вычисление для них значения хэш-функции, отбор соответствующих строк из </a:t>
            </a:r>
            <a:r>
              <a:rPr lang="ru-RU" dirty="0" err="1" smtClean="0">
                <a:solidFill>
                  <a:schemeClr val="tx1"/>
                </a:solidFill>
              </a:rPr>
              <a:t>хэш</a:t>
            </a:r>
            <a:r>
              <a:rPr lang="ru-RU" dirty="0" smtClean="0">
                <a:solidFill>
                  <a:schemeClr val="tx1"/>
                </a:solidFill>
              </a:rPr>
              <a:t>-кластера. 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хэширования</a:t>
            </a:r>
            <a:endParaRPr lang="ru-RU" dirty="0"/>
          </a:p>
        </p:txBody>
      </p:sp>
      <p:sp>
        <p:nvSpPr>
          <p:cNvPr id="4" name="AutoShape 2" descr="http://www.hellodb.net/wp-content/uploads/2009/03/hash_join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17807"/>
            <a:ext cx="8379470" cy="541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652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хэширования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Количество чтений: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R =  </a:t>
            </a:r>
            <a:r>
              <a:rPr lang="en-US" dirty="0" err="1" smtClean="0">
                <a:solidFill>
                  <a:schemeClr val="tx1"/>
                </a:solidFill>
              </a:rPr>
              <a:t>R</a:t>
            </a:r>
            <a:r>
              <a:rPr lang="en-US" dirty="0" err="1">
                <a:solidFill>
                  <a:schemeClr val="tx1"/>
                </a:solidFill>
              </a:rPr>
              <a:t>b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+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Rp</a:t>
            </a:r>
            <a:r>
              <a:rPr lang="ru-RU" dirty="0" smtClean="0">
                <a:solidFill>
                  <a:schemeClr val="tx1"/>
                </a:solidFill>
              </a:rPr>
              <a:t> + </a:t>
            </a:r>
            <a:r>
              <a:rPr lang="en-US" dirty="0" smtClean="0">
                <a:solidFill>
                  <a:schemeClr val="tx1"/>
                </a:solidFill>
              </a:rPr>
              <a:t>Np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Rb</a:t>
            </a:r>
            <a:r>
              <a:rPr lang="en-US" dirty="0" smtClean="0">
                <a:solidFill>
                  <a:schemeClr val="tx1"/>
                </a:solidFill>
              </a:rPr>
              <a:t> – </a:t>
            </a:r>
            <a:r>
              <a:rPr lang="ru-RU" dirty="0" smtClean="0">
                <a:solidFill>
                  <a:schemeClr val="tx1"/>
                </a:solidFill>
              </a:rPr>
              <a:t>количество чтений из таблицы по которой строится хэш.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en-US" dirty="0" err="1" smtClean="0">
                <a:solidFill>
                  <a:schemeClr val="tx1"/>
                </a:solidFill>
              </a:rPr>
              <a:t>Rp</a:t>
            </a:r>
            <a:r>
              <a:rPr lang="en-US" dirty="0" smtClean="0">
                <a:solidFill>
                  <a:schemeClr val="tx1"/>
                </a:solidFill>
              </a:rPr>
              <a:t> – </a:t>
            </a:r>
            <a:r>
              <a:rPr lang="ru-RU" dirty="0" smtClean="0">
                <a:solidFill>
                  <a:schemeClr val="tx1"/>
                </a:solidFill>
              </a:rPr>
              <a:t>количество чтений из второй таблицы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Np- </a:t>
            </a:r>
            <a:r>
              <a:rPr lang="ru-RU" dirty="0" smtClean="0">
                <a:solidFill>
                  <a:schemeClr val="tx1"/>
                </a:solidFill>
              </a:rPr>
              <a:t>кол-во необходимых строк во второй таблице.</a:t>
            </a:r>
          </a:p>
        </p:txBody>
      </p:sp>
    </p:spTree>
    <p:extLst>
      <p:ext uri="{BB962C8B-B14F-4D97-AF65-F5344CB8AC3E}">
        <p14:creationId xmlns:p14="http://schemas.microsoft.com/office/powerpoint/2010/main" val="3069760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хэширования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Если </a:t>
            </a:r>
            <a:r>
              <a:rPr lang="ru-RU" dirty="0" err="1" smtClean="0">
                <a:solidFill>
                  <a:schemeClr val="tx1"/>
                </a:solidFill>
              </a:rPr>
              <a:t>хэш</a:t>
            </a:r>
            <a:r>
              <a:rPr lang="ru-RU" dirty="0" smtClean="0">
                <a:solidFill>
                  <a:schemeClr val="tx1"/>
                </a:solidFill>
              </a:rPr>
              <a:t>-кластер помещается в оперативную память – сортировка хэширования называется оптимальной.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В случае если </a:t>
            </a:r>
            <a:r>
              <a:rPr lang="ru-RU" dirty="0" err="1" smtClean="0">
                <a:solidFill>
                  <a:schemeClr val="tx1"/>
                </a:solidFill>
              </a:rPr>
              <a:t>хэш</a:t>
            </a:r>
            <a:r>
              <a:rPr lang="ru-RU" dirty="0" smtClean="0">
                <a:solidFill>
                  <a:schemeClr val="tx1"/>
                </a:solidFill>
              </a:rPr>
              <a:t>-кластер не помещается в оперативную память, то выполняется сохранение в файл временных данных.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Добавляется время ожидания ввода-вывода. </a:t>
            </a:r>
          </a:p>
        </p:txBody>
      </p:sp>
    </p:spTree>
    <p:extLst>
      <p:ext uri="{BB962C8B-B14F-4D97-AF65-F5344CB8AC3E}">
        <p14:creationId xmlns:p14="http://schemas.microsoft.com/office/powerpoint/2010/main" val="393028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сортировки и слияния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Алгоритм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Получение наборов данных из  обеих таблиц, удовлетворяющих условиям отбора.</a:t>
            </a:r>
          </a:p>
          <a:p>
            <a:pPr marL="514350" indent="-514350" algn="l">
              <a:buAutoNum type="arabicPeriod"/>
            </a:pP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Сортировка каждого из наборов.</a:t>
            </a:r>
          </a:p>
          <a:p>
            <a:pPr marL="514350" indent="-514350" algn="l">
              <a:buAutoNum type="arabicPeriod"/>
            </a:pP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Выполнение соединения (слияния) отсортированных наборов с применением условия соединения</a:t>
            </a:r>
            <a:r>
              <a:rPr lang="ru-RU" i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54733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 сортировки и слияния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algn="l"/>
            <a:endParaRPr lang="ru-RU" i="1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993794"/>
            <a:ext cx="8027529" cy="366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6721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Структуры данных для соединения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1124744"/>
            <a:ext cx="799288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Кластерный индекс</a:t>
            </a:r>
            <a:endParaRPr kumimoji="0" lang="ru-RU" sz="3200" b="0" i="1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i="1" dirty="0" smtClean="0"/>
              <a:t>Битовый индекс для соединения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Битовые индексы для соединения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1124744"/>
            <a:ext cx="799288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i="1" baseline="0" dirty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AutoShape 2" descr="0492_00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477613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09900"/>
            <a:ext cx="7200800" cy="88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1852"/>
            <a:ext cx="7645356" cy="26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3428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Другие соединения. Полу-соединение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29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7524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45024"/>
            <a:ext cx="5184576" cy="298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 вправо 6"/>
          <p:cNvSpPr/>
          <p:nvPr/>
        </p:nvSpPr>
        <p:spPr>
          <a:xfrm rot="2732395">
            <a:off x="2987824" y="3140968"/>
            <a:ext cx="648072" cy="629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5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Программа курса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b="1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817552"/>
              </p:ext>
            </p:extLst>
          </p:nvPr>
        </p:nvGraphicFramePr>
        <p:xfrm>
          <a:off x="1619672" y="1628800"/>
          <a:ext cx="60960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54372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Лабораторная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сдачи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 при сдаче в срок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Планы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марта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Аналитические функции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 марта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Работа с текстовыми и сложными данными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апреля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Объектно-реляционное</a:t>
                      </a:r>
                      <a:r>
                        <a:rPr lang="ru-RU" baseline="0" dirty="0" smtClean="0"/>
                        <a:t> отображение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апреля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lang="en-US" dirty="0" smtClean="0"/>
                        <a:t>NoSQL.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БД ключ-значение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 апреля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 </a:t>
                      </a:r>
                      <a:r>
                        <a:rPr lang="en-US" dirty="0" smtClean="0"/>
                        <a:t>NoSQL.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err="1" smtClean="0"/>
                        <a:t>Графовые</a:t>
                      </a:r>
                      <a:r>
                        <a:rPr lang="ru-RU" baseline="0" dirty="0" smtClean="0"/>
                        <a:t> БД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 мая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РГЗ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 мая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Анти-соединение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e.* 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employees e 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e.id NOT IN 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(SELECT e.department_id 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FROM departments d 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WHERE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d.location_id = 1700)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d.last_name;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997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Построение плана выполнения запроса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Оптимизация, основанная на правилах: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	наличие индексов, 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вид условий отбора и соединения</a:t>
            </a:r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Оптимизация, основанная на стоимости 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	прогнозирование затрат на выполнение каждого варианта.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использование статистики данных.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dirty="0"/>
              <a:t>Статистика данных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Статистика данных таблиц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Число строк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Число блоков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Средняя длина строки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Статистика </a:t>
            </a:r>
            <a:r>
              <a:rPr lang="ru-RU" sz="2400" dirty="0">
                <a:solidFill>
                  <a:schemeClr val="tx1"/>
                </a:solidFill>
              </a:rPr>
              <a:t>данных столбцов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Число различных значений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Число </a:t>
            </a:r>
            <a:r>
              <a:rPr lang="ru-RU" sz="2000" dirty="0" err="1">
                <a:solidFill>
                  <a:schemeClr val="tx1"/>
                </a:solidFill>
              </a:rPr>
              <a:t>null</a:t>
            </a:r>
            <a:r>
              <a:rPr lang="ru-RU" sz="2000" dirty="0">
                <a:solidFill>
                  <a:schemeClr val="tx1"/>
                </a:solidFill>
              </a:rPr>
              <a:t> значений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Гистограмма распределения данных</a:t>
            </a: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Статистика </a:t>
            </a:r>
            <a:r>
              <a:rPr lang="ru-RU" sz="2400" dirty="0">
                <a:solidFill>
                  <a:schemeClr val="tx1"/>
                </a:solidFill>
              </a:rPr>
              <a:t>данных индексов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Число листовых блоков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Кол-во уровней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Фактор </a:t>
            </a:r>
            <a:r>
              <a:rPr lang="ru-RU" sz="2000" dirty="0" smtClean="0">
                <a:solidFill>
                  <a:schemeClr val="tx1"/>
                </a:solidFill>
              </a:rPr>
              <a:t>кластеризации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/>
              <a:t>Фактор кластеризации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856984" cy="5328592"/>
          </a:xfrm>
        </p:spPr>
        <p:txBody>
          <a:bodyPr>
            <a:normAutofit lnSpcReduction="10000"/>
          </a:bodyPr>
          <a:lstStyle/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Показатель соответствия упорядоченности строк в таблицах индексу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25805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006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dirty="0"/>
              <a:t>Системные </a:t>
            </a:r>
            <a:r>
              <a:rPr lang="ru-RU" dirty="0" smtClean="0"/>
              <a:t>статистики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Параметры </a:t>
            </a:r>
            <a:r>
              <a:rPr lang="ru-RU" dirty="0">
                <a:solidFill>
                  <a:schemeClr val="tx1"/>
                </a:solidFill>
              </a:rPr>
              <a:t>ввода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ru-RU" dirty="0">
                <a:solidFill>
                  <a:schemeClr val="tx1"/>
                </a:solidFill>
              </a:rPr>
              <a:t>вывода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Параметры использования </a:t>
            </a:r>
            <a:r>
              <a:rPr lang="ru-RU" dirty="0" smtClean="0">
                <a:solidFill>
                  <a:schemeClr val="tx1"/>
                </a:solidFill>
              </a:rPr>
              <a:t>процессора</a:t>
            </a:r>
            <a:endParaRPr lang="ru-RU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 algn="just"/>
            <a:r>
              <a:rPr lang="ru-RU" sz="2000" dirty="0" smtClean="0">
                <a:solidFill>
                  <a:schemeClr val="tx1"/>
                </a:solidFill>
              </a:rPr>
              <a:t>Системные статистики собираются в процессе работы экземпляра СУБД и используются для оценки предпочтительности той или иной операции.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88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Расчет стоимости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7992888" cy="5472608"/>
          </a:xfrm>
        </p:spPr>
        <p:txBody>
          <a:bodyPr>
            <a:normAutofit fontScale="850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	1. Расчет на основании статистики данных для каждой таблицы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Кардинальности – количество строк удовлетворяющих условию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Селективности – отношение количества строк таблице, к количеству строк удовлетворяющих условию.</a:t>
            </a:r>
          </a:p>
          <a:p>
            <a:pPr lvl="1" algn="l"/>
            <a:endParaRPr lang="ru-RU" dirty="0" smtClean="0">
              <a:solidFill>
                <a:schemeClr val="tx1"/>
              </a:solidFill>
            </a:endParaRPr>
          </a:p>
          <a:p>
            <a:pPr lvl="1" algn="l"/>
            <a:r>
              <a:rPr lang="ru-RU" dirty="0" smtClean="0">
                <a:solidFill>
                  <a:schemeClr val="tx1"/>
                </a:solidFill>
              </a:rPr>
              <a:t>2. Расчет на основании кардинальности, </a:t>
            </a:r>
          </a:p>
          <a:p>
            <a:pPr lvl="1" algn="l"/>
            <a:r>
              <a:rPr lang="ru-RU" dirty="0" smtClean="0">
                <a:solidFill>
                  <a:schemeClr val="tx1"/>
                </a:solidFill>
              </a:rPr>
              <a:t>селективности, фактора кластеризации числа обрабатываемых блоков для разных вариантов доступа и соединения.</a:t>
            </a:r>
          </a:p>
          <a:p>
            <a:pPr lvl="1" algn="l"/>
            <a:endParaRPr lang="ru-RU" dirty="0" smtClean="0">
              <a:solidFill>
                <a:schemeClr val="tx1"/>
              </a:solidFill>
            </a:endParaRPr>
          </a:p>
          <a:p>
            <a:pPr lvl="1" algn="l"/>
            <a:r>
              <a:rPr lang="ru-RU" dirty="0" smtClean="0">
                <a:solidFill>
                  <a:schemeClr val="tx1"/>
                </a:solidFill>
              </a:rPr>
              <a:t>3. Расчет стоимости на основании оценки числа обрабатываемых блоков и системной статистики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90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smtClean="0"/>
              <a:t>Для разогрева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r>
              <a:rPr lang="ru-RU" smtClean="0">
                <a:solidFill>
                  <a:schemeClr val="tx1"/>
                </a:solidFill>
              </a:rPr>
              <a:t>Кто больше назовет ключевых слов, допустимых в операторе </a:t>
            </a:r>
            <a:r>
              <a:rPr lang="en-US" smtClean="0">
                <a:solidFill>
                  <a:schemeClr val="tx1"/>
                </a:solidFill>
              </a:rPr>
              <a:t>select?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smtClean="0"/>
              <a:t>Для разогрева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lnSpcReduction="10000"/>
          </a:bodyPr>
          <a:lstStyle/>
          <a:p>
            <a:pPr marL="514350" indent="-514350" algn="l"/>
            <a:endParaRPr lang="ru-RU" b="1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mtClean="0">
                <a:solidFill>
                  <a:schemeClr val="tx1"/>
                </a:solidFill>
              </a:rPr>
              <a:t>2. </a:t>
            </a:r>
            <a:r>
              <a:rPr lang="ru-RU" smtClean="0">
                <a:solidFill>
                  <a:schemeClr val="tx1"/>
                </a:solidFill>
              </a:rPr>
              <a:t>Первый запрос к таблице возвращает одну строку и выполняется очень медленно.</a:t>
            </a:r>
          </a:p>
          <a:p>
            <a:pPr marL="514350" indent="-514350" algn="l"/>
            <a:endParaRPr lang="ru-RU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mtClean="0">
                <a:solidFill>
                  <a:schemeClr val="tx1"/>
                </a:solidFill>
              </a:rPr>
              <a:t>	Другой запрос к той-же таблице выполняется очень быстро и возвращает 10 строк.</a:t>
            </a:r>
          </a:p>
          <a:p>
            <a:pPr marL="514350" indent="-514350" algn="l"/>
            <a:endParaRPr lang="ru-RU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mtClean="0">
                <a:solidFill>
                  <a:schemeClr val="tx1"/>
                </a:solidFill>
              </a:rPr>
              <a:t>	Почему</a:t>
            </a:r>
            <a:r>
              <a:rPr lang="en-US" smtClean="0">
                <a:solidFill>
                  <a:schemeClr val="tx1"/>
                </a:solidFill>
              </a:rPr>
              <a:t>?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Планы выполнения запросов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i="1" dirty="0" smtClean="0"/>
              <a:t>Простейший пример плана выполнения</a:t>
            </a:r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314124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933056"/>
            <a:ext cx="58864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Планы выполнения запросов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Получение </a:t>
            </a:r>
            <a:r>
              <a:rPr lang="en-US" i="1" dirty="0" smtClean="0">
                <a:solidFill>
                  <a:schemeClr val="tx1"/>
                </a:solidFill>
              </a:rPr>
              <a:t>SQL-</a:t>
            </a:r>
            <a:r>
              <a:rPr lang="ru-RU" i="1" dirty="0" smtClean="0">
                <a:solidFill>
                  <a:schemeClr val="tx1"/>
                </a:solidFill>
              </a:rPr>
              <a:t>запроса</a:t>
            </a:r>
          </a:p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Поиск соответствующего плана</a:t>
            </a:r>
          </a:p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При отсутствии плана – разбор запроса.</a:t>
            </a:r>
          </a:p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Построение оптимального плана.</a:t>
            </a:r>
          </a:p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Исполнение запроса.</a:t>
            </a:r>
          </a:p>
          <a:p>
            <a:pPr marL="514350" indent="-514350" algn="l">
              <a:buAutoNum type="arabicPeriod"/>
            </a:pPr>
            <a:r>
              <a:rPr lang="ru-RU" i="1" dirty="0" smtClean="0">
                <a:solidFill>
                  <a:schemeClr val="tx1"/>
                </a:solidFill>
              </a:rPr>
              <a:t>Вытеснение плана / </a:t>
            </a:r>
            <a:r>
              <a:rPr lang="ru-RU" i="1" dirty="0" err="1" smtClean="0">
                <a:solidFill>
                  <a:schemeClr val="tx1"/>
                </a:solidFill>
              </a:rPr>
              <a:t>инвалидация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i="1" dirty="0" smtClean="0"/>
              <a:t>Структуры хранения данных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Таблица – неупорядоченное хранение («в куче»).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Индекс – дополнительная структура для доступа к данным таблицы.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Таблица организованная в виде индекса.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Кластерный индекс.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B-tree </a:t>
            </a:r>
            <a:r>
              <a:rPr lang="ru-RU" sz="4000" dirty="0" smtClean="0"/>
              <a:t>индекс 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700808"/>
            <a:ext cx="63055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661</Words>
  <Application>Microsoft Office PowerPoint</Application>
  <PresentationFormat>Экран (4:3)</PresentationFormat>
  <Paragraphs>237</Paragraphs>
  <Slides>35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Courier New</vt:lpstr>
      <vt:lpstr>Тема Office</vt:lpstr>
      <vt:lpstr>Современные технологии баз данных</vt:lpstr>
      <vt:lpstr>Программа курса</vt:lpstr>
      <vt:lpstr>Программа курса</vt:lpstr>
      <vt:lpstr>Для разогрева</vt:lpstr>
      <vt:lpstr>Для разогрева</vt:lpstr>
      <vt:lpstr>Планы выполнения запросов</vt:lpstr>
      <vt:lpstr>Планы выполнения запросов</vt:lpstr>
      <vt:lpstr>Структуры хранения данных</vt:lpstr>
      <vt:lpstr>B-tree индекс </vt:lpstr>
      <vt:lpstr>Таблица организованная по индексу</vt:lpstr>
      <vt:lpstr>Типы индексов</vt:lpstr>
      <vt:lpstr>Выбор данных из одной таблицы</vt:lpstr>
      <vt:lpstr>Выбор данных из одной таблицы</vt:lpstr>
      <vt:lpstr>Выбор данных из одной таблицы</vt:lpstr>
      <vt:lpstr>Выбор данных из одной таблицы</vt:lpstr>
      <vt:lpstr>Выбор данных из одной таблицы</vt:lpstr>
      <vt:lpstr>Планы выполнения запросов. Соединения.</vt:lpstr>
      <vt:lpstr>Планы выполнения запросов. Соединения.</vt:lpstr>
      <vt:lpstr>Соединение вложенными циклами</vt:lpstr>
      <vt:lpstr>Соединение вложенными циклами</vt:lpstr>
      <vt:lpstr>Соединение  хэширования</vt:lpstr>
      <vt:lpstr>Соединение  хэширования</vt:lpstr>
      <vt:lpstr>Соединение  хэширования</vt:lpstr>
      <vt:lpstr>Соединение  хэширования</vt:lpstr>
      <vt:lpstr>Соединение  сортировки и слияния</vt:lpstr>
      <vt:lpstr>Соединение  сортировки и слияния</vt:lpstr>
      <vt:lpstr>Структуры данных для соединения</vt:lpstr>
      <vt:lpstr>Битовые индексы для соединения</vt:lpstr>
      <vt:lpstr>Другие соединения. Полу-соединение</vt:lpstr>
      <vt:lpstr>Анти-соединение</vt:lpstr>
      <vt:lpstr>Построение плана выполнения запроса</vt:lpstr>
      <vt:lpstr>Статистика данных</vt:lpstr>
      <vt:lpstr>Фактор кластеризации</vt:lpstr>
      <vt:lpstr>Системные статистики</vt:lpstr>
      <vt:lpstr>Расчет стоимости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баз данных</dc:title>
  <dc:creator>oleg</dc:creator>
  <cp:lastModifiedBy>Аврунев Олег Евгеньевич</cp:lastModifiedBy>
  <cp:revision>76</cp:revision>
  <cp:lastPrinted>2017-02-09T03:05:44Z</cp:lastPrinted>
  <dcterms:created xsi:type="dcterms:W3CDTF">2016-02-12T00:19:46Z</dcterms:created>
  <dcterms:modified xsi:type="dcterms:W3CDTF">2021-02-18T06:37:31Z</dcterms:modified>
</cp:coreProperties>
</file>