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305" r:id="rId4"/>
    <p:sldId id="259" r:id="rId5"/>
    <p:sldId id="316" r:id="rId6"/>
    <p:sldId id="317" r:id="rId7"/>
    <p:sldId id="318" r:id="rId8"/>
    <p:sldId id="320" r:id="rId9"/>
    <p:sldId id="319" r:id="rId10"/>
    <p:sldId id="321" r:id="rId11"/>
    <p:sldId id="322" r:id="rId12"/>
    <p:sldId id="323" r:id="rId13"/>
    <p:sldId id="324" r:id="rId14"/>
    <p:sldId id="325" r:id="rId15"/>
    <p:sldId id="327" r:id="rId16"/>
    <p:sldId id="326" r:id="rId17"/>
    <p:sldId id="329" r:id="rId18"/>
    <p:sldId id="328" r:id="rId19"/>
    <p:sldId id="330" r:id="rId20"/>
    <p:sldId id="331" r:id="rId21"/>
    <p:sldId id="342" r:id="rId22"/>
    <p:sldId id="332" r:id="rId23"/>
    <p:sldId id="333" r:id="rId24"/>
    <p:sldId id="334" r:id="rId25"/>
    <p:sldId id="335" r:id="rId26"/>
    <p:sldId id="336" r:id="rId27"/>
    <p:sldId id="338" r:id="rId28"/>
    <p:sldId id="341" r:id="rId29"/>
    <p:sldId id="339" r:id="rId30"/>
    <p:sldId id="340" r:id="rId31"/>
    <p:sldId id="337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7D193-37F5-42D7-B0A4-9107BD953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239F3-F9E3-4C81-B3D3-597EBD7F0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63D68-6D92-41CB-8FCC-FE1D1DAD1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2D17A-A037-43C2-ADF3-E4AB47CFC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2E4E-A523-494D-856F-99E5ED0AE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D0341-997A-4C0E-B518-2809DB5D9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6CCF-0AAE-4D22-8E45-1E9E6A69C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FC70C-4D0F-4FFB-A195-DE02C2F8B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4C4AF-2144-4583-9E77-5396DE96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6E120-1FF7-42E8-A0C4-E52CB8D0B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7344B-EDDB-4227-ACE1-6BC6515B6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6D361BD-C335-40A2-84F2-F43EEE113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catalog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storage-file-layout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manage-ag-tablespaces" TargetMode="External"/><Relationship Id="rId2" Type="http://schemas.openxmlformats.org/officeDocument/2006/relationships/hyperlink" Target="https://postgrespro.ru/docs/postgrespro/11/sql-createtablespace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education/courses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pgvisibility" TargetMode="External"/><Relationship Id="rId2" Type="http://schemas.openxmlformats.org/officeDocument/2006/relationships/hyperlink" Target="https://postgrespro.ru/docs/postgrespro/11/storage-v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routine-vacuumin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config-settin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ql/11/ddl-schema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Администрирование информационных систем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05038"/>
            <a:ext cx="6400800" cy="3744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algn="l" eaLnBrk="1" hangingPunct="1">
              <a:lnSpc>
                <a:spcPct val="90000"/>
              </a:lnSpc>
            </a:pPr>
            <a:r>
              <a:rPr lang="ru-RU" altLang="ru-RU" sz="2000" err="1" smtClean="0"/>
              <a:t>Аврунев</a:t>
            </a:r>
            <a:r>
              <a:rPr lang="ru-RU" altLang="ru-RU" sz="2000" smtClean="0"/>
              <a:t> Олег Евгеньевич, зам. директора ЦИУ</a:t>
            </a:r>
            <a:endParaRPr lang="en-US" altLang="ru-RU" sz="2000" smtClean="0"/>
          </a:p>
          <a:p>
            <a:pPr eaLnBrk="1" hangingPunct="1">
              <a:lnSpc>
                <a:spcPct val="90000"/>
              </a:lnSpc>
            </a:pPr>
            <a:endParaRPr lang="ru-RU" altLang="ru-RU" smtClean="0"/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Лекция </a:t>
            </a:r>
            <a:r>
              <a:rPr lang="en-US" altLang="ru-RU" smtClean="0"/>
              <a:t>2</a:t>
            </a:r>
            <a:endParaRPr lang="ru-RU" alt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Логическая структура. Схемы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sz="2400" b="1"/>
              <a:t>Схема </a:t>
            </a:r>
            <a:r>
              <a:rPr lang="en-US" sz="2400" b="1" smtClean="0"/>
              <a:t>public</a:t>
            </a:r>
            <a:endParaRPr lang="en-US" sz="2400" b="1"/>
          </a:p>
          <a:p>
            <a:r>
              <a:rPr lang="ru-RU" sz="2400"/>
              <a:t>по умолчанию входит в путь поиска</a:t>
            </a:r>
          </a:p>
          <a:p>
            <a:r>
              <a:rPr lang="ru-RU" sz="2400"/>
              <a:t>если ничего не менять, все объекты будут в этой схеме</a:t>
            </a:r>
          </a:p>
          <a:p>
            <a:pPr marL="0" indent="0">
              <a:buNone/>
            </a:pPr>
            <a:r>
              <a:rPr lang="ru-RU" sz="2400" b="1"/>
              <a:t>Схема, совпадающая по имени с пользователем</a:t>
            </a:r>
          </a:p>
          <a:p>
            <a:r>
              <a:rPr lang="ru-RU" sz="2400"/>
              <a:t>по умолчанию входит в путь поиска, но не существует</a:t>
            </a:r>
          </a:p>
          <a:p>
            <a:r>
              <a:rPr lang="ru-RU" sz="2400"/>
              <a:t>если создать, объекты пользователя будут в этой схеме</a:t>
            </a:r>
          </a:p>
          <a:p>
            <a:pPr marL="0" indent="0">
              <a:buNone/>
            </a:pPr>
            <a:r>
              <a:rPr lang="ru-RU" sz="2400" b="1"/>
              <a:t>Схема </a:t>
            </a:r>
            <a:r>
              <a:rPr lang="en-US" sz="2400" b="1"/>
              <a:t>pg_catalog</a:t>
            </a:r>
          </a:p>
          <a:p>
            <a:r>
              <a:rPr lang="ru-RU" sz="2400"/>
              <a:t>схема для объектов системного каталога</a:t>
            </a:r>
          </a:p>
          <a:p>
            <a:r>
              <a:rPr lang="ru-RU" sz="2400"/>
              <a:t>если pg_catalog нет в пути, она неявно подразумевается первой</a:t>
            </a:r>
            <a:endParaRPr lang="ru-RU" altLang="ru-RU" sz="2400" smtClean="0"/>
          </a:p>
        </p:txBody>
      </p:sp>
    </p:spTree>
    <p:extLst>
      <p:ext uri="{BB962C8B-B14F-4D97-AF65-F5344CB8AC3E}">
        <p14:creationId xmlns:p14="http://schemas.microsoft.com/office/powerpoint/2010/main" val="3836147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Логическая структура. Схемы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sz="2400" b="1"/>
              <a:t>Схема </a:t>
            </a:r>
            <a:r>
              <a:rPr lang="en-US" sz="2400" b="1"/>
              <a:t>pg_temp_</a:t>
            </a:r>
            <a:r>
              <a:rPr lang="en-US" sz="2400" b="1" i="1"/>
              <a:t>N</a:t>
            </a:r>
          </a:p>
          <a:p>
            <a:r>
              <a:rPr lang="ru-RU" sz="2400"/>
              <a:t>автоматически создается для временных таблиц</a:t>
            </a:r>
          </a:p>
          <a:p>
            <a:r>
              <a:rPr lang="ru-RU" sz="2400"/>
              <a:t>pg_temp — ссылка на конкретную временную схему данного сеанса</a:t>
            </a:r>
          </a:p>
          <a:p>
            <a:r>
              <a:rPr lang="ru-RU" sz="2400"/>
              <a:t>если pg_temp нет в пути, она неявно подразумевается </a:t>
            </a:r>
            <a:r>
              <a:rPr lang="ru-RU" sz="2400" i="1"/>
              <a:t>самой </a:t>
            </a:r>
            <a:r>
              <a:rPr lang="ru-RU" sz="2400"/>
              <a:t>первой</a:t>
            </a:r>
          </a:p>
          <a:p>
            <a:r>
              <a:rPr lang="ru-RU" sz="2400"/>
              <a:t>по окончании сеанса все объекты временной схемы удаляются</a:t>
            </a:r>
            <a:r>
              <a:rPr lang="ru-RU" sz="2400" smtClean="0"/>
              <a:t>, сама </a:t>
            </a:r>
            <a:r>
              <a:rPr lang="ru-RU" sz="2400"/>
              <a:t>схема остается и повторно используется для других сеансов</a:t>
            </a:r>
            <a:endParaRPr lang="ru-RU" altLang="ru-RU" sz="2400" smtClean="0"/>
          </a:p>
        </p:txBody>
      </p:sp>
    </p:spTree>
    <p:extLst>
      <p:ext uri="{BB962C8B-B14F-4D97-AF65-F5344CB8AC3E}">
        <p14:creationId xmlns:p14="http://schemas.microsoft.com/office/powerpoint/2010/main" val="3563913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Логическая структура. Системный каталог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5679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sz="2400"/>
              <a:t>Набор таблиц и </a:t>
            </a:r>
            <a:r>
              <a:rPr lang="ru-RU" sz="2400" smtClean="0"/>
              <a:t>представлений (схема </a:t>
            </a:r>
            <a:r>
              <a:rPr lang="en-US" sz="2400" smtClean="0"/>
              <a:t>pg_catalog</a:t>
            </a:r>
            <a:r>
              <a:rPr lang="ru-RU" sz="2400" smtClean="0"/>
              <a:t>), описывающих </a:t>
            </a:r>
            <a:r>
              <a:rPr lang="ru-RU" sz="2400"/>
              <a:t>все объекты кластера баз </a:t>
            </a:r>
            <a:r>
              <a:rPr lang="ru-RU" sz="2400" smtClean="0"/>
              <a:t>данных</a:t>
            </a:r>
            <a:r>
              <a:rPr lang="en-US" sz="2400" smtClean="0"/>
              <a:t>.</a:t>
            </a:r>
          </a:p>
          <a:p>
            <a:pPr marL="0" indent="0">
              <a:buNone/>
            </a:pPr>
            <a:endParaRPr lang="en-US" altLang="ru-RU" sz="2400" smtClean="0"/>
          </a:p>
          <a:p>
            <a:pPr marL="0" indent="0">
              <a:buNone/>
            </a:pPr>
            <a:r>
              <a:rPr lang="ru-RU" altLang="ru-RU" sz="2400" smtClean="0"/>
              <a:t>Полный перечень:</a:t>
            </a:r>
            <a:endParaRPr lang="en-US" altLang="ru-RU" sz="2400"/>
          </a:p>
          <a:p>
            <a:pPr marL="0" indent="0">
              <a:buNone/>
            </a:pPr>
            <a:r>
              <a:rPr lang="en-US" altLang="ru-RU" sz="2400" smtClean="0">
                <a:hlinkClick r:id="rId2"/>
              </a:rPr>
              <a:t>https</a:t>
            </a:r>
            <a:r>
              <a:rPr lang="en-US" altLang="ru-RU" sz="2400">
                <a:hlinkClick r:id="rId2"/>
              </a:rPr>
              <a:t>://</a:t>
            </a:r>
            <a:r>
              <a:rPr lang="en-US" altLang="ru-RU" sz="2400" smtClean="0">
                <a:hlinkClick r:id="rId2"/>
              </a:rPr>
              <a:t>postgrespro.ru/docs/postgrespro/11/catalogs</a:t>
            </a:r>
            <a:endParaRPr lang="en-US" altLang="ru-RU" sz="2400" smtClean="0"/>
          </a:p>
          <a:p>
            <a:pPr marL="0" indent="0">
              <a:buNone/>
            </a:pPr>
            <a:endParaRPr lang="ru-RU" altLang="ru-RU" sz="2400" smtClean="0"/>
          </a:p>
          <a:p>
            <a:pPr marL="0" indent="0">
              <a:buNone/>
            </a:pPr>
            <a:endParaRPr lang="ru-RU" altLang="ru-RU" sz="2400" smtClean="0"/>
          </a:p>
        </p:txBody>
      </p:sp>
    </p:spTree>
    <p:extLst>
      <p:ext uri="{BB962C8B-B14F-4D97-AF65-F5344CB8AC3E}">
        <p14:creationId xmlns:p14="http://schemas.microsoft.com/office/powerpoint/2010/main" val="2903072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Логическая структура. Системный каталог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5679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 altLang="ru-RU" sz="2400" smtClean="0"/>
          </a:p>
          <a:p>
            <a:pPr marL="0" indent="0">
              <a:buNone/>
            </a:pPr>
            <a:endParaRPr lang="ru-RU" altLang="ru-RU" sz="240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7924800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747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структура.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56792"/>
            <a:ext cx="8229600" cy="4929411"/>
          </a:xfrm>
        </p:spPr>
        <p:txBody>
          <a:bodyPr/>
          <a:lstStyle/>
          <a:p>
            <a:endParaRPr lang="ru-RU" altLang="ru-RU" sz="2400" b="1" smtClean="0"/>
          </a:p>
          <a:p>
            <a:r>
              <a:rPr lang="ru-RU" altLang="ru-RU" sz="2400" b="1" smtClean="0"/>
              <a:t>База данных</a:t>
            </a:r>
          </a:p>
          <a:p>
            <a:endParaRPr lang="ru-RU" altLang="ru-RU" sz="2400" b="1"/>
          </a:p>
          <a:p>
            <a:r>
              <a:rPr lang="ru-RU" altLang="ru-RU" sz="2400" b="1" smtClean="0"/>
              <a:t>Табличное пространство(*)</a:t>
            </a:r>
          </a:p>
          <a:p>
            <a:endParaRPr lang="ru-RU" altLang="ru-RU" sz="2400" b="1"/>
          </a:p>
          <a:p>
            <a:r>
              <a:rPr lang="ru-RU" altLang="ru-RU" sz="2400" b="1" smtClean="0"/>
              <a:t>Файлы данных</a:t>
            </a:r>
          </a:p>
          <a:p>
            <a:endParaRPr lang="ru-RU" altLang="ru-RU" sz="2400" b="1"/>
          </a:p>
          <a:p>
            <a:r>
              <a:rPr lang="ru-RU" altLang="ru-RU" sz="2400" b="1" smtClean="0"/>
              <a:t>Страницы</a:t>
            </a:r>
          </a:p>
        </p:txBody>
      </p:sp>
    </p:spTree>
    <p:extLst>
      <p:ext uri="{BB962C8B-B14F-4D97-AF65-F5344CB8AC3E}">
        <p14:creationId xmlns:p14="http://schemas.microsoft.com/office/powerpoint/2010/main" val="1506939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2400" b="1" smtClean="0"/>
              <a:t>Размещение файлов кластера баз данных</a:t>
            </a:r>
          </a:p>
          <a:p>
            <a:pPr marL="0" indent="0">
              <a:buNone/>
            </a:pPr>
            <a:r>
              <a:rPr lang="en-US" altLang="ru-RU" sz="2400" b="1" smtClean="0">
                <a:hlinkClick r:id="rId2"/>
              </a:rPr>
              <a:t>https</a:t>
            </a:r>
            <a:r>
              <a:rPr lang="en-US" altLang="ru-RU" sz="2400" b="1">
                <a:hlinkClick r:id="rId2"/>
              </a:rPr>
              <a:t>://</a:t>
            </a:r>
            <a:r>
              <a:rPr lang="en-US" altLang="ru-RU" sz="2400" b="1" smtClean="0">
                <a:hlinkClick r:id="rId2"/>
              </a:rPr>
              <a:t>postgrespro.ru/docs/postgrespro/11/storage-file-layout</a:t>
            </a:r>
            <a:endParaRPr lang="ru-RU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10184"/>
              </p:ext>
            </p:extLst>
          </p:nvPr>
        </p:nvGraphicFramePr>
        <p:xfrm>
          <a:off x="323528" y="2708920"/>
          <a:ext cx="8229600" cy="3542434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23942"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</a:rPr>
                        <a:t>base</a:t>
                      </a:r>
                    </a:p>
                  </a:txBody>
                  <a:tcPr marL="51275" marR="51275" marT="51275" marB="512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>
                          <a:effectLst/>
                        </a:rPr>
                        <a:t>Подкаталог, содержащий подкаталоги для каждой базы данных</a:t>
                      </a:r>
                    </a:p>
                  </a:txBody>
                  <a:tcPr marL="51275" marR="51275" marT="51275" marB="512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76557"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</a:rPr>
                        <a:t>global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>
                          <a:effectLst/>
                        </a:rPr>
                        <a:t>Подкаталог, содержащий общие таблицы кластера, такие как pg_database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76557"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</a:rPr>
                        <a:t>pg_tblspc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>
                          <a:effectLst/>
                        </a:rPr>
                        <a:t>Подкаталог, содержащий символические ссылки на табличные пространства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0025"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</a:rPr>
                        <a:t>pg_wal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>
                          <a:effectLst/>
                        </a:rPr>
                        <a:t>Подкаталог, содержащий файлы WAL (журнал предзаписи)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0025"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</a:rPr>
                        <a:t>pg_xact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>
                          <a:effectLst/>
                        </a:rPr>
                        <a:t>Подкаталог, содержащий данные о состоянии транзакции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5635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/>
              <a:t>Размещение таблиц</a:t>
            </a:r>
            <a:r>
              <a:rPr lang="ru-RU" altLang="ru-RU" sz="4000" b="1"/>
              <a:t/>
            </a:r>
            <a:br>
              <a:rPr lang="ru-RU" altLang="ru-RU" sz="4000" b="1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en-US" altLang="ru-RU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p.relname,pg_relation_filepath(p.oid), relpages </a:t>
            </a:r>
          </a:p>
          <a:p>
            <a:pPr marL="0" indent="0"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FROM pg_class p</a:t>
            </a:r>
          </a:p>
          <a:p>
            <a:pPr marL="0" indent="0"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where p.relkind = 'r'</a:t>
            </a:r>
          </a:p>
          <a:p>
            <a:pPr marL="0" indent="0"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and   p.relnamespace = 16386</a:t>
            </a:r>
            <a:endParaRPr lang="ru-RU" altLang="ru-RU" sz="20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414838"/>
            <a:ext cx="51625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427672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246" y="3998667"/>
            <a:ext cx="5572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7962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 smtClean="0"/>
              <a:t>Табличные пространства</a:t>
            </a:r>
            <a:r>
              <a:rPr lang="ru-RU" altLang="ru-RU" sz="4000" b="1"/>
              <a:t/>
            </a:r>
            <a:br>
              <a:rPr lang="ru-RU" altLang="ru-RU" sz="4000" b="1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ru-RU" sz="2400" smtClean="0"/>
              <a:t>Способ распределения объектов по различным файловым системам независимо от принадлежности к конкретной БД</a:t>
            </a:r>
          </a:p>
          <a:p>
            <a:pPr marL="0" indent="0">
              <a:buNone/>
            </a:pPr>
            <a:endParaRPr lang="ru-RU" sz="2400"/>
          </a:p>
          <a:p>
            <a:pPr marL="0" indent="0">
              <a:buNone/>
            </a:pPr>
            <a:r>
              <a:rPr lang="ru-RU" sz="2400" smtClean="0"/>
              <a:t>При </a:t>
            </a:r>
            <a:r>
              <a:rPr lang="ru-RU" sz="2400"/>
              <a:t>инициализации кластера создаются два ТП: pg_default и pg_global.</a:t>
            </a:r>
            <a:endParaRPr lang="ru-RU" altLang="ru-RU" sz="2400" b="1" smtClean="0"/>
          </a:p>
          <a:p>
            <a:pPr marL="0" indent="0">
              <a:buNone/>
            </a:pPr>
            <a:endParaRPr lang="ru-RU" altLang="ru-RU" sz="2400" b="1" smtClean="0">
              <a:hlinkClick r:id="rId2"/>
            </a:endParaRPr>
          </a:p>
          <a:p>
            <a:pPr marL="0" indent="0">
              <a:buNone/>
            </a:pPr>
            <a:r>
              <a:rPr lang="en-US" altLang="ru-RU" sz="2400" b="1" smtClean="0">
                <a:hlinkClick r:id="rId2"/>
              </a:rPr>
              <a:t>https</a:t>
            </a:r>
            <a:r>
              <a:rPr lang="en-US" altLang="ru-RU" sz="2400" b="1">
                <a:hlinkClick r:id="rId2"/>
              </a:rPr>
              <a:t>://postgrespro.ru/docs/postgrespro/11/sql-createtablespace</a:t>
            </a:r>
            <a:endParaRPr lang="en-US" altLang="ru-RU" sz="2400" b="1"/>
          </a:p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r>
              <a:rPr lang="en-US" altLang="ru-RU" sz="2400" b="1" smtClean="0">
                <a:hlinkClick r:id="rId3"/>
              </a:rPr>
              <a:t>https</a:t>
            </a:r>
            <a:r>
              <a:rPr lang="en-US" altLang="ru-RU" sz="2400" b="1">
                <a:hlinkClick r:id="rId3"/>
              </a:rPr>
              <a:t>://</a:t>
            </a:r>
            <a:r>
              <a:rPr lang="en-US" altLang="ru-RU" sz="2400" b="1" smtClean="0">
                <a:hlinkClick r:id="rId3"/>
              </a:rPr>
              <a:t>postgrespro.ru/docs/postgrespro/11/manage-ag-tablespaces</a:t>
            </a:r>
            <a:endParaRPr lang="ru-RU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243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 smtClean="0"/>
              <a:t>Табличные пространства</a:t>
            </a: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333500"/>
            <a:ext cx="73914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51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 smtClean="0"/>
              <a:t>Табличные пространства</a:t>
            </a: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1228725"/>
            <a:ext cx="72199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616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/>
            </a:r>
            <a:br>
              <a:rPr lang="ru-RU" altLang="ru-RU" sz="4000" b="1" smtClean="0"/>
            </a:br>
            <a:r>
              <a:rPr lang="ru-RU" altLang="ru-RU" sz="4000" b="1" smtClean="0"/>
              <a:t> Архитектура </a:t>
            </a:r>
            <a:r>
              <a:rPr lang="en-US" altLang="ru-RU" sz="4000" b="1" smtClean="0"/>
              <a:t>Postgres</a:t>
            </a:r>
            <a:r>
              <a:rPr lang="ru-RU" altLang="ru-RU" sz="4000" b="1" smtClean="0"/>
              <a:t>. </a:t>
            </a:r>
            <a:br>
              <a:rPr lang="ru-RU" altLang="ru-RU" sz="4000" b="1" smtClean="0"/>
            </a:br>
            <a:r>
              <a:rPr lang="ru-RU" altLang="ru-RU" sz="2400" b="1" smtClean="0"/>
              <a:t>Источники</a:t>
            </a:r>
            <a:endParaRPr lang="ru-RU" altLang="ru-RU" sz="28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ru-RU" altLang="ru-RU" smtClean="0"/>
          </a:p>
          <a:p>
            <a:pPr marL="0" indent="0" eaLnBrk="1" hangingPunct="1">
              <a:buNone/>
            </a:pPr>
            <a:r>
              <a:rPr lang="en-US" altLang="ru-RU" smtClean="0"/>
              <a:t> </a:t>
            </a:r>
            <a:r>
              <a:rPr lang="en-US" altLang="ru-RU">
                <a:hlinkClick r:id="rId2"/>
              </a:rPr>
              <a:t>https://</a:t>
            </a:r>
            <a:r>
              <a:rPr lang="en-US" altLang="ru-RU" smtClean="0">
                <a:hlinkClick r:id="rId2"/>
              </a:rPr>
              <a:t>postgrespro.ru/education/courses</a:t>
            </a:r>
            <a:endParaRPr lang="ru-RU" altLang="ru-RU" smtClean="0"/>
          </a:p>
          <a:p>
            <a:pPr marL="0" indent="0" eaLnBrk="1" hangingPunct="1">
              <a:buNone/>
            </a:pPr>
            <a:endParaRPr lang="ru-RU" altLang="ru-RU"/>
          </a:p>
          <a:p>
            <a:pPr marL="0" indent="0" eaLnBrk="1" hangingPunct="1">
              <a:buNone/>
            </a:pPr>
            <a:r>
              <a:rPr lang="ru-RU" altLang="ru-RU" smtClean="0"/>
              <a:t>Курсы </a:t>
            </a:r>
            <a:r>
              <a:rPr lang="en-US" altLang="ru-RU" smtClean="0"/>
              <a:t>DBA1</a:t>
            </a:r>
            <a:r>
              <a:rPr lang="ru-RU" altLang="ru-RU" smtClean="0"/>
              <a:t> (№7,8,9,10)</a:t>
            </a:r>
            <a:r>
              <a:rPr lang="en-US" altLang="ru-RU" smtClean="0"/>
              <a:t>, DBA2</a:t>
            </a:r>
            <a:r>
              <a:rPr lang="ru-RU" altLang="ru-RU" smtClean="0"/>
              <a:t> (№</a:t>
            </a:r>
            <a:r>
              <a:rPr lang="en-US" altLang="ru-RU" smtClean="0"/>
              <a:t>3</a:t>
            </a:r>
            <a:r>
              <a:rPr lang="ru-RU" altLang="ru-RU" smtClean="0"/>
              <a:t>)</a:t>
            </a:r>
            <a:endParaRPr lang="ru-RU" altLang="ru-RU"/>
          </a:p>
          <a:p>
            <a:pPr marL="0" indent="0" eaLnBrk="1" hangingPunct="1">
              <a:buNone/>
            </a:pPr>
            <a:r>
              <a:rPr lang="ru-RU" altLang="ru-RU" smtClean="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673" y="961851"/>
            <a:ext cx="55721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 smtClean="0"/>
              <a:t>Слои объекта</a:t>
            </a: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78718" y="4408906"/>
            <a:ext cx="8229600" cy="198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ru-RU" sz="2400"/>
              <a:t>Слой fsm (free space map) — карта свободного </a:t>
            </a:r>
            <a:r>
              <a:rPr lang="ru-RU" sz="2400" smtClean="0"/>
              <a:t>пространства</a:t>
            </a:r>
          </a:p>
          <a:p>
            <a:pPr marL="0" indent="0">
              <a:buNone/>
            </a:pPr>
            <a:r>
              <a:rPr lang="ru-RU" sz="2400" smtClean="0"/>
              <a:t>Слой </a:t>
            </a:r>
            <a:r>
              <a:rPr lang="ru-RU" sz="2400"/>
              <a:t>vm (visibility map) — битовая карта видимости. В ней </a:t>
            </a:r>
            <a:r>
              <a:rPr lang="ru-RU" sz="2400" smtClean="0"/>
              <a:t>отмечены страницы</a:t>
            </a:r>
            <a:r>
              <a:rPr lang="ru-RU" sz="2400"/>
              <a:t>, которые содержат только актуальные версии строк, </a:t>
            </a:r>
            <a:r>
              <a:rPr lang="ru-RU" sz="2400" smtClean="0"/>
              <a:t>видимые во </a:t>
            </a:r>
            <a:r>
              <a:rPr lang="ru-RU" sz="2400"/>
              <a:t>всех снимках данных.</a:t>
            </a:r>
            <a:endParaRPr lang="ru-RU" altLang="ru-RU" sz="2400" b="1" kern="0" smtClean="0"/>
          </a:p>
        </p:txBody>
      </p:sp>
    </p:spTree>
    <p:extLst>
      <p:ext uri="{BB962C8B-B14F-4D97-AF65-F5344CB8AC3E}">
        <p14:creationId xmlns:p14="http://schemas.microsoft.com/office/powerpoint/2010/main" val="3183485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 smtClean="0"/>
              <a:t>Слои объекта</a:t>
            </a: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78718" y="1412775"/>
            <a:ext cx="8229600" cy="498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ru-RU" sz="2400" smtClean="0"/>
              <a:t>Карта </a:t>
            </a:r>
            <a:r>
              <a:rPr lang="ru-RU" sz="2400"/>
              <a:t>видимости. </a:t>
            </a:r>
            <a:endParaRPr lang="ru-RU" sz="2400" smtClean="0"/>
          </a:p>
          <a:p>
            <a:pPr marL="0" indent="0">
              <a:buFontTx/>
              <a:buNone/>
            </a:pPr>
            <a:r>
              <a:rPr lang="en-US" sz="2400" smtClean="0">
                <a:hlinkClick r:id="rId2"/>
              </a:rPr>
              <a:t>https</a:t>
            </a:r>
            <a:r>
              <a:rPr lang="en-US" sz="2400">
                <a:hlinkClick r:id="rId2"/>
              </a:rPr>
              <a:t>://</a:t>
            </a:r>
            <a:r>
              <a:rPr lang="en-US" sz="2400" smtClean="0">
                <a:hlinkClick r:id="rId2"/>
              </a:rPr>
              <a:t>postgrespro.ru/docs/postgrespro/11/storage-vm</a:t>
            </a:r>
            <a:endParaRPr lang="ru-RU" sz="2400" smtClean="0"/>
          </a:p>
          <a:p>
            <a:pPr marL="0" indent="0">
              <a:buNone/>
            </a:pPr>
            <a:r>
              <a:rPr lang="ru-RU" sz="1600"/>
              <a:t>Карта видимости хранит по два бита на страницу таблицы. Первый бит, если он установлен, показывает, что вся страница видна или, другими словами, не содержит кортежей, которые </a:t>
            </a:r>
            <a:r>
              <a:rPr lang="ru-RU" sz="1600"/>
              <a:t>необходимо </a:t>
            </a:r>
            <a:r>
              <a:rPr lang="ru-RU" sz="1600" smtClean="0"/>
              <a:t>очистить. </a:t>
            </a:r>
            <a:r>
              <a:rPr lang="ru-RU" sz="1600"/>
              <a:t>Установленный второй бит показывает, что все кортежи на этой странице заморожены. Это означает, что процесс очистки для предотвращения зацикливания не должен больше посещать эту </a:t>
            </a:r>
            <a:r>
              <a:rPr lang="ru-RU" sz="1600"/>
              <a:t>страницу</a:t>
            </a:r>
            <a:r>
              <a:rPr lang="ru-RU" sz="1600" smtClean="0"/>
              <a:t>.</a:t>
            </a:r>
          </a:p>
          <a:p>
            <a:pPr marL="0" indent="0">
              <a:buNone/>
            </a:pPr>
            <a:endParaRPr lang="ru-RU" sz="1600"/>
          </a:p>
          <a:p>
            <a:pPr marL="0" indent="0">
              <a:buNone/>
            </a:pPr>
            <a:r>
              <a:rPr lang="ru-RU" sz="1600"/>
              <a:t>Карта может отражать реальные данные с запаздыванием в том смысле, что мы уверены, что в случаях, когда установлен бит, известно, что условие верно, но если бит не установлен, оно может быть верным или неверным. Биты карты видимости устанавливаются только при очистке, а сбрасываются при любых операциях, изменяющих данные на странице.</a:t>
            </a:r>
          </a:p>
          <a:p>
            <a:pPr marL="0" indent="0">
              <a:buFontTx/>
              <a:buNone/>
            </a:pPr>
            <a:r>
              <a:rPr lang="en-US" sz="2400" smtClean="0">
                <a:hlinkClick r:id="rId3"/>
              </a:rPr>
              <a:t>https</a:t>
            </a:r>
            <a:r>
              <a:rPr lang="en-US" sz="2400">
                <a:hlinkClick r:id="rId3"/>
              </a:rPr>
              <a:t>://postgrespro.ru/docs/postgrespro/11/pgvisibility</a:t>
            </a:r>
            <a:endParaRPr lang="ru-RU" altLang="ru-RU" sz="2400" b="1" kern="0" smtClean="0"/>
          </a:p>
        </p:txBody>
      </p:sp>
    </p:spTree>
    <p:extLst>
      <p:ext uri="{BB962C8B-B14F-4D97-AF65-F5344CB8AC3E}">
        <p14:creationId xmlns:p14="http://schemas.microsoft.com/office/powerpoint/2010/main" val="39140259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 smtClean="0"/>
              <a:t>Страницы файла</a:t>
            </a: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47936" y="4653136"/>
            <a:ext cx="8229600" cy="198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ru-RU" altLang="ru-RU" sz="2400" b="1" kern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1614488"/>
            <a:ext cx="5838825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464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 smtClean="0"/>
              <a:t>Структура страницы</a:t>
            </a: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47936" y="4653136"/>
            <a:ext cx="8229600" cy="198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ru-RU" altLang="ru-RU" sz="2400" b="1" kern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6" y="1772816"/>
            <a:ext cx="8055843" cy="4562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3359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 smtClean="0"/>
              <a:t>Структура страницы. «Длинные строки»</a:t>
            </a: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47936" y="4653136"/>
            <a:ext cx="8229600" cy="198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ru-RU" altLang="ru-RU" sz="2400" b="1" kern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78718" y="1700808"/>
            <a:ext cx="8229600" cy="469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ru-RU" sz="2400" b="1"/>
              <a:t>Служебная таблица</a:t>
            </a:r>
          </a:p>
          <a:p>
            <a:r>
              <a:rPr lang="ru-RU" sz="2400" smtClean="0"/>
              <a:t>	создается </a:t>
            </a:r>
            <a:r>
              <a:rPr lang="ru-RU" sz="2400"/>
              <a:t>для каждой обычной таблицы (pg_toast_</a:t>
            </a:r>
            <a:r>
              <a:rPr lang="ru-RU" sz="2400" i="1"/>
              <a:t>N</a:t>
            </a:r>
            <a:r>
              <a:rPr lang="ru-RU" sz="2400"/>
              <a:t>)</a:t>
            </a:r>
          </a:p>
          <a:p>
            <a:r>
              <a:rPr lang="ru-RU" sz="2400" smtClean="0"/>
              <a:t>	«</a:t>
            </a:r>
            <a:r>
              <a:rPr lang="ru-RU" sz="2400"/>
              <a:t>длинные» значения порезаны на части, помещающиеся на страницу</a:t>
            </a:r>
          </a:p>
          <a:p>
            <a:r>
              <a:rPr lang="ru-RU" sz="2400" smtClean="0"/>
              <a:t>	используется </a:t>
            </a:r>
            <a:r>
              <a:rPr lang="ru-RU" sz="2400"/>
              <a:t>прозрачно для приложения</a:t>
            </a:r>
          </a:p>
          <a:p>
            <a:r>
              <a:rPr lang="ru-RU" sz="2400" smtClean="0"/>
              <a:t>	читается </a:t>
            </a:r>
            <a:r>
              <a:rPr lang="ru-RU" sz="2400"/>
              <a:t>только при обращении к «длинному» значению</a:t>
            </a:r>
          </a:p>
          <a:p>
            <a:r>
              <a:rPr lang="ru-RU" sz="2400" smtClean="0"/>
              <a:t>	собственная </a:t>
            </a:r>
            <a:r>
              <a:rPr lang="ru-RU" sz="2400"/>
              <a:t>версионность, не зависящая от основной таблицы</a:t>
            </a:r>
            <a:endParaRPr lang="ru-RU" altLang="ru-RU" sz="2400" b="1" kern="0" smtClean="0"/>
          </a:p>
        </p:txBody>
      </p:sp>
    </p:spTree>
    <p:extLst>
      <p:ext uri="{BB962C8B-B14F-4D97-AF65-F5344CB8AC3E}">
        <p14:creationId xmlns:p14="http://schemas.microsoft.com/office/powerpoint/2010/main" val="11463001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 smtClean="0"/>
              <a:t>Структура страницы. </a:t>
            </a: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47936" y="4653136"/>
            <a:ext cx="8229600" cy="198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ru-RU" altLang="ru-RU" sz="2400" b="1" kern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78718" y="1700808"/>
            <a:ext cx="8229600" cy="469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ru-RU" sz="2400"/>
              <a:t>Вставка в страницу, только если процент занятого </a:t>
            </a:r>
            <a:r>
              <a:rPr lang="ru-RU" sz="2400" smtClean="0"/>
              <a:t>места не </a:t>
            </a:r>
            <a:r>
              <a:rPr lang="ru-RU" sz="2400"/>
              <a:t>превышает </a:t>
            </a:r>
            <a:r>
              <a:rPr lang="en-US" sz="2400"/>
              <a:t>fillfactor</a:t>
            </a:r>
          </a:p>
          <a:p>
            <a:pPr marL="0" indent="0">
              <a:buNone/>
            </a:pPr>
            <a:endParaRPr lang="ru-RU" sz="2400" smtClean="0"/>
          </a:p>
          <a:p>
            <a:pPr marL="0" indent="0">
              <a:buNone/>
            </a:pPr>
            <a:r>
              <a:rPr lang="en-US" sz="2400" smtClean="0"/>
              <a:t>CREATE </a:t>
            </a:r>
            <a:r>
              <a:rPr lang="en-US" sz="2400"/>
              <a:t>TABLE ( ... )</a:t>
            </a:r>
          </a:p>
          <a:p>
            <a:pPr marL="0" indent="0">
              <a:buNone/>
            </a:pPr>
            <a:r>
              <a:rPr lang="en-US" sz="2400"/>
              <a:t>WITH (fillfactor = </a:t>
            </a:r>
            <a:r>
              <a:rPr lang="ru-RU" sz="2400" i="1"/>
              <a:t>значение</a:t>
            </a:r>
            <a:r>
              <a:rPr lang="ru-RU" sz="2400"/>
              <a:t>);</a:t>
            </a:r>
            <a:endParaRPr lang="ru-RU" altLang="ru-RU" sz="2400" b="1" kern="0" smtClean="0"/>
          </a:p>
        </p:txBody>
      </p:sp>
    </p:spTree>
    <p:extLst>
      <p:ext uri="{BB962C8B-B14F-4D97-AF65-F5344CB8AC3E}">
        <p14:creationId xmlns:p14="http://schemas.microsoft.com/office/powerpoint/2010/main" val="29131895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Очистка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/>
              <a:t>Выполняется командой </a:t>
            </a:r>
            <a:r>
              <a:rPr lang="en-US" sz="2000" b="1"/>
              <a:t>VACUUM</a:t>
            </a:r>
          </a:p>
          <a:p>
            <a:r>
              <a:rPr lang="ru-RU" sz="2000"/>
              <a:t>не конфликтует с обычной активностью в системе</a:t>
            </a:r>
          </a:p>
          <a:p>
            <a:pPr marL="0" indent="0">
              <a:buNone/>
            </a:pPr>
            <a:r>
              <a:rPr lang="ru-RU" sz="2000" b="1"/>
              <a:t>Обрабатывает таблицу и все ее индексы</a:t>
            </a:r>
          </a:p>
          <a:p>
            <a:r>
              <a:rPr lang="ru-RU" sz="2000"/>
              <a:t>очищает ненужные версии строк в табличных страницах</a:t>
            </a:r>
          </a:p>
          <a:p>
            <a:r>
              <a:rPr lang="ru-RU" sz="2000"/>
              <a:t>(пропуская страницы, уже отмеченные в карте видимости)</a:t>
            </a:r>
          </a:p>
          <a:p>
            <a:r>
              <a:rPr lang="ru-RU" sz="2000"/>
              <a:t>очищает индексные записи, ссылающиеся на очищенные версии строк</a:t>
            </a:r>
          </a:p>
          <a:p>
            <a:r>
              <a:rPr lang="ru-RU" sz="2000"/>
              <a:t>освобождает указатели</a:t>
            </a:r>
          </a:p>
          <a:p>
            <a:r>
              <a:rPr lang="ru-RU" sz="2000"/>
              <a:t>обновляет карту свободного пространства</a:t>
            </a:r>
          </a:p>
          <a:p>
            <a:r>
              <a:rPr lang="ru-RU" sz="2000"/>
              <a:t>обновляет </a:t>
            </a:r>
            <a:r>
              <a:rPr lang="ru-RU" sz="2000"/>
              <a:t>карту </a:t>
            </a:r>
            <a:r>
              <a:rPr lang="ru-RU" sz="2000" smtClean="0"/>
              <a:t>видимости</a:t>
            </a:r>
          </a:p>
          <a:p>
            <a:endParaRPr lang="ru-RU" sz="2000"/>
          </a:p>
          <a:p>
            <a:pPr marL="0" indent="0">
              <a:buNone/>
            </a:pPr>
            <a:r>
              <a:rPr lang="ru-RU" sz="2000" u="sng">
                <a:hlinkClick r:id="rId2"/>
              </a:rPr>
              <a:t>https://postgrespro.ru/docs/postgrespro/11/routine-vacuuming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2220262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Очистка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945" y="1412776"/>
            <a:ext cx="55530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5805264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Две неактуальные строки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05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Очистка</a:t>
            </a:r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88840"/>
            <a:ext cx="5991225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60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850106"/>
          </a:xfrm>
        </p:spPr>
        <p:txBody>
          <a:bodyPr/>
          <a:lstStyle/>
          <a:p>
            <a:r>
              <a:rPr lang="ru-RU" smtClean="0"/>
              <a:t>Очистка</a:t>
            </a:r>
            <a:endParaRPr lang="ru-RU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517632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000" smtClean="0"/>
              <a:t>1. Сканирование таблицы</a:t>
            </a:r>
          </a:p>
          <a:p>
            <a:pPr marL="0" indent="0">
              <a:buNone/>
            </a:pPr>
            <a:r>
              <a:rPr lang="en-US" sz="2000" smtClean="0"/>
              <a:t>	</a:t>
            </a:r>
            <a:r>
              <a:rPr lang="ru-RU" sz="2000" smtClean="0"/>
              <a:t>Запись идентификаторов ненужных строк в область памяти </a:t>
            </a:r>
            <a:r>
              <a:rPr lang="en-US" sz="2000" smtClean="0"/>
              <a:t>	</a:t>
            </a:r>
            <a:r>
              <a:rPr lang="ru-RU" sz="2000" smtClean="0"/>
              <a:t>процесса </a:t>
            </a:r>
            <a:r>
              <a:rPr lang="en-US" sz="2000" smtClean="0"/>
              <a:t>VACUUM</a:t>
            </a:r>
            <a:r>
              <a:rPr lang="ru-RU" sz="2000" smtClean="0"/>
              <a:t> (</a:t>
            </a:r>
            <a:r>
              <a:rPr lang="en-US" sz="2000" i="1"/>
              <a:t>maintenance_work_mem</a:t>
            </a:r>
            <a:r>
              <a:rPr lang="ru-RU" sz="2000" smtClean="0"/>
              <a:t>). </a:t>
            </a:r>
            <a:endParaRPr lang="en-US" sz="2000" smtClean="0"/>
          </a:p>
          <a:p>
            <a:pPr marL="0" indent="0">
              <a:buNone/>
            </a:pPr>
            <a:r>
              <a:rPr lang="ru-RU" sz="2000" smtClean="0"/>
              <a:t>2. Сканирование индексов, созданных для таблицы</a:t>
            </a:r>
          </a:p>
          <a:p>
            <a:pPr marL="0" indent="0">
              <a:buNone/>
            </a:pPr>
            <a:r>
              <a:rPr lang="ru-RU" sz="2000"/>
              <a:t>	</a:t>
            </a:r>
            <a:r>
              <a:rPr lang="ru-RU" sz="2000" smtClean="0"/>
              <a:t>Удаление записей, ссылающихся на ненужные строки </a:t>
            </a:r>
          </a:p>
          <a:p>
            <a:pPr marL="0" indent="0">
              <a:buNone/>
            </a:pPr>
            <a:r>
              <a:rPr lang="ru-RU" sz="2000" smtClean="0"/>
              <a:t>3. Повторное сканирование таблицы и удаление ненужных строк</a:t>
            </a:r>
          </a:p>
          <a:p>
            <a:pPr marL="0" indent="0">
              <a:buNone/>
            </a:pPr>
            <a:r>
              <a:rPr lang="ru-RU" sz="2000" smtClean="0"/>
              <a:t>4. </a:t>
            </a:r>
            <a:r>
              <a:rPr lang="ru-RU" sz="1800" smtClean="0"/>
              <a:t>Повтор с шага 1, </a:t>
            </a:r>
          </a:p>
          <a:p>
            <a:pPr marL="0" indent="0">
              <a:buNone/>
            </a:pPr>
            <a:r>
              <a:rPr lang="ru-RU" sz="1800"/>
              <a:t> </a:t>
            </a:r>
            <a:r>
              <a:rPr lang="ru-RU" sz="1800" smtClean="0"/>
              <a:t>   если не была пройдена </a:t>
            </a:r>
          </a:p>
          <a:p>
            <a:pPr marL="0" indent="0">
              <a:buNone/>
            </a:pPr>
            <a:r>
              <a:rPr lang="ru-RU" sz="1800"/>
              <a:t> </a:t>
            </a:r>
            <a:r>
              <a:rPr lang="ru-RU" sz="1800" smtClean="0"/>
              <a:t>   вся таблица.</a:t>
            </a:r>
            <a:endParaRPr lang="ru-RU" sz="18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96951"/>
            <a:ext cx="600075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8401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/>
            </a:r>
            <a:br>
              <a:rPr lang="ru-RU" altLang="ru-RU" sz="4000" b="1" smtClean="0"/>
            </a:br>
            <a:r>
              <a:rPr lang="ru-RU" altLang="ru-RU" sz="4000" b="1" smtClean="0"/>
              <a:t>База данных </a:t>
            </a:r>
            <a:br>
              <a:rPr lang="ru-RU" altLang="ru-RU" sz="4000" b="1" smtClean="0"/>
            </a:b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28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ru-RU" smtClean="0"/>
              <a:t> </a:t>
            </a:r>
            <a:endParaRPr lang="ru-RU" altLang="ru-RU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1196752"/>
            <a:ext cx="8229600" cy="508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ru-RU" altLang="ru-RU" b="1" kern="0" smtClean="0"/>
              <a:t>Логическая структура:</a:t>
            </a:r>
          </a:p>
          <a:p>
            <a:pPr marL="400050" lvl="1" indent="0" eaLnBrk="1" hangingPunct="1">
              <a:buFontTx/>
              <a:buNone/>
            </a:pPr>
            <a:r>
              <a:rPr lang="ru-RU" altLang="ru-RU" kern="0" smtClean="0"/>
              <a:t>Организация объектов, с которыми работает приложение ИС – таблицы, индексы, представления, хранимые процедуры.</a:t>
            </a:r>
          </a:p>
          <a:p>
            <a:pPr marL="0" indent="0" eaLnBrk="1" hangingPunct="1">
              <a:buFontTx/>
              <a:buNone/>
            </a:pPr>
            <a:r>
              <a:rPr lang="ru-RU" altLang="ru-RU" b="1" kern="0" smtClean="0"/>
              <a:t>Физическая структура:</a:t>
            </a:r>
          </a:p>
          <a:p>
            <a:pPr marL="400050" lvl="1" indent="0" eaLnBrk="1" hangingPunct="1">
              <a:buFontTx/>
              <a:buNone/>
            </a:pPr>
            <a:r>
              <a:rPr lang="ru-RU" altLang="ru-RU" sz="2400" kern="0" smtClean="0"/>
              <a:t>Организация </a:t>
            </a:r>
            <a:r>
              <a:rPr lang="ru-RU" altLang="ru-RU" sz="2400" kern="0"/>
              <a:t>хранения объектов БД во внешней </a:t>
            </a:r>
            <a:r>
              <a:rPr lang="ru-RU" altLang="ru-RU" sz="2400" kern="0" smtClean="0"/>
              <a:t>памяти – файлы данных.</a:t>
            </a:r>
            <a:endParaRPr lang="ru-RU" altLang="ru-RU" sz="2400" kern="0"/>
          </a:p>
          <a:p>
            <a:pPr marL="400050" lvl="1" indent="0" eaLnBrk="1" hangingPunct="1">
              <a:buFontTx/>
              <a:buNone/>
            </a:pPr>
            <a:r>
              <a:rPr lang="ru-RU" altLang="ru-RU" sz="2400" kern="0"/>
              <a:t>Файлы, необходимые для функционирования СУБД (файлы параметров, журнал транзакций).</a:t>
            </a:r>
          </a:p>
          <a:p>
            <a:pPr marL="0" indent="0" eaLnBrk="1" hangingPunct="1">
              <a:buFontTx/>
              <a:buNone/>
            </a:pPr>
            <a:r>
              <a:rPr lang="ru-RU" altLang="ru-RU" kern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8282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Автоматическая очистка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smtClean="0"/>
              <a:t>Для </a:t>
            </a:r>
            <a:r>
              <a:rPr lang="ru-RU" sz="2000"/>
              <a:t>каждой базы данных (в которой есть </a:t>
            </a:r>
            <a:r>
              <a:rPr lang="ru-RU" sz="2000"/>
              <a:t>активность</a:t>
            </a:r>
            <a:r>
              <a:rPr lang="ru-RU" sz="2000" smtClean="0"/>
              <a:t>) запускать </a:t>
            </a:r>
            <a:r>
              <a:rPr lang="ru-RU" sz="2000"/>
              <a:t>рабочий процесс раз в </a:t>
            </a:r>
            <a:r>
              <a:rPr lang="ru-RU" sz="2000" i="1"/>
              <a:t>autovacuum_naptime</a:t>
            </a:r>
          </a:p>
          <a:p>
            <a:pPr marL="0" indent="0">
              <a:buNone/>
            </a:pPr>
            <a:r>
              <a:rPr lang="ru-RU" sz="2000"/>
              <a:t>количество рабочих процессов ≤ </a:t>
            </a:r>
            <a:r>
              <a:rPr lang="en-US" sz="2000" i="1"/>
              <a:t>autovacuum_max_workers</a:t>
            </a:r>
          </a:p>
          <a:p>
            <a:pPr marL="0" indent="0">
              <a:buNone/>
            </a:pPr>
            <a:r>
              <a:rPr lang="ru-RU" sz="2000" b="1" smtClean="0"/>
              <a:t>Параметры</a:t>
            </a:r>
            <a:endParaRPr lang="ru-RU" sz="2000" b="1"/>
          </a:p>
          <a:p>
            <a:r>
              <a:rPr lang="en-US" sz="2000" i="1"/>
              <a:t>autovacuum </a:t>
            </a:r>
            <a:r>
              <a:rPr lang="en-US" sz="2000"/>
              <a:t>= on</a:t>
            </a:r>
          </a:p>
          <a:p>
            <a:r>
              <a:rPr lang="en-US" sz="2000" i="1"/>
              <a:t>track_counts </a:t>
            </a:r>
            <a:r>
              <a:rPr lang="en-US" sz="2000"/>
              <a:t>= on</a:t>
            </a:r>
          </a:p>
          <a:p>
            <a:r>
              <a:rPr lang="en-US" sz="2000" i="1"/>
              <a:t>autovacuum_naptime </a:t>
            </a:r>
            <a:r>
              <a:rPr lang="en-US" sz="2000"/>
              <a:t>= 60 s</a:t>
            </a:r>
          </a:p>
          <a:p>
            <a:r>
              <a:rPr lang="en-US" sz="2000" i="1"/>
              <a:t>autovacuum_max_workers </a:t>
            </a:r>
            <a:r>
              <a:rPr lang="en-US" sz="2000"/>
              <a:t>= </a:t>
            </a:r>
            <a:r>
              <a:rPr lang="en-US" sz="2000" smtClean="0"/>
              <a:t>3</a:t>
            </a:r>
            <a:endParaRPr lang="ru-RU" sz="2000" smtClean="0"/>
          </a:p>
          <a:p>
            <a:pPr marL="0" indent="0">
              <a:buNone/>
            </a:pPr>
            <a:endParaRPr lang="ru-RU" sz="2000" smtClean="0"/>
          </a:p>
          <a:p>
            <a:pPr marL="0" indent="0">
              <a:buNone/>
            </a:pPr>
            <a:r>
              <a:rPr lang="ru-RU" sz="2000" smtClean="0"/>
              <a:t>Про управление параметрами</a:t>
            </a:r>
          </a:p>
          <a:p>
            <a:pPr marL="0" indent="0">
              <a:buNone/>
            </a:pPr>
            <a:endParaRPr lang="ru-RU" sz="2000"/>
          </a:p>
          <a:p>
            <a:pPr marL="0" indent="0">
              <a:buNone/>
            </a:pPr>
            <a:r>
              <a:rPr lang="en-US" sz="2000">
                <a:hlinkClick r:id="rId2"/>
              </a:rPr>
              <a:t>https://postgrespro.ru/docs/postgrespro/11/config-setting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16364357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Полная очистка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/>
              <a:t>Выполняется командой </a:t>
            </a:r>
            <a:r>
              <a:rPr lang="en-US" sz="2000" b="1"/>
              <a:t>VACUUM FULL</a:t>
            </a:r>
          </a:p>
          <a:p>
            <a:r>
              <a:rPr lang="ru-RU" sz="2000"/>
              <a:t>не совместима ни с какими операциями над таблицей, включая чтение</a:t>
            </a:r>
          </a:p>
          <a:p>
            <a:pPr marL="0" indent="0">
              <a:buNone/>
            </a:pPr>
            <a:r>
              <a:rPr lang="ru-RU" sz="2000" b="1"/>
              <a:t>Полностью перестраивает таблицу и все ее индексы</a:t>
            </a:r>
          </a:p>
          <a:p>
            <a:r>
              <a:rPr lang="ru-RU" sz="2000"/>
              <a:t>при работе потребуется дополнительное место для новых файлов</a:t>
            </a:r>
          </a:p>
          <a:p>
            <a:r>
              <a:rPr lang="ru-RU" sz="2000"/>
              <a:t>освобожденное место возвращается операционной системе</a:t>
            </a:r>
          </a:p>
          <a:p>
            <a:r>
              <a:rPr lang="ru-RU" sz="2000"/>
              <a:t>выполняется дольше, чем обычная очистка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3057248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Логическая структура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Объекты логической структурой - определяются приложением.</a:t>
            </a:r>
          </a:p>
          <a:p>
            <a:pPr eaLnBrk="1" hangingPunct="1">
              <a:buFontTx/>
              <a:buNone/>
            </a:pPr>
            <a:endParaRPr lang="ru-RU" altLang="ru-RU" smtClean="0"/>
          </a:p>
          <a:p>
            <a:pPr eaLnBrk="1" hangingPunct="1">
              <a:buFontTx/>
              <a:buNone/>
            </a:pPr>
            <a:r>
              <a:rPr lang="ru-RU" altLang="ru-RU" smtClean="0"/>
              <a:t>Ответственность – разработчик ИС (почти всегда).</a:t>
            </a:r>
          </a:p>
          <a:p>
            <a:pPr eaLnBrk="1" hangingPunct="1">
              <a:buFontTx/>
              <a:buNone/>
            </a:pPr>
            <a:endParaRPr lang="ru-RU" altLang="ru-RU" smtClean="0"/>
          </a:p>
          <a:p>
            <a:pPr eaLnBrk="1" hangingPunct="1">
              <a:buFontTx/>
              <a:buNone/>
            </a:pPr>
            <a:r>
              <a:rPr lang="ru-RU" altLang="ru-RU" smtClean="0"/>
              <a:t>Перечень объектов, их внутренняя структура (столбцы для таблиц), принадлежность пользователям, права доступа.</a:t>
            </a:r>
            <a:endParaRPr lang="ru-RU" altLang="ru-RU"/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Определяется администратором СУБД. Не влияет на логику работы приложения (почти всегда).</a:t>
            </a:r>
          </a:p>
          <a:p>
            <a:pPr eaLnBrk="1" hangingPunct="1">
              <a:buFontTx/>
              <a:buNone/>
            </a:pPr>
            <a:endParaRPr lang="ru-RU" altLang="ru-RU" smtClean="0"/>
          </a:p>
          <a:p>
            <a:pPr eaLnBrk="1" hangingPunct="1">
              <a:buFontTx/>
              <a:buNone/>
            </a:pPr>
            <a:r>
              <a:rPr lang="ru-RU" altLang="ru-RU" smtClean="0"/>
              <a:t>Для одной логической структуры возможно множество вариантов физической структуры, включая различные параметры хранения.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Цель – достичь максимально возможного быстродействия и надежности.</a:t>
            </a:r>
          </a:p>
          <a:p>
            <a:pPr eaLnBrk="1" hangingPunct="1">
              <a:buFontTx/>
              <a:buNone/>
            </a:pPr>
            <a:endParaRPr lang="ru-RU" altLang="ru-RU"/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531646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Логическая структура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eaLnBrk="1" hangingPunct="1"/>
            <a:r>
              <a:rPr lang="ru-RU" altLang="ru-RU" smtClean="0"/>
              <a:t>База данных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 smtClean="0"/>
              <a:t>Схема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 smtClean="0"/>
              <a:t>Объект (таблица, представление ….)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 smtClean="0"/>
              <a:t>Элемент объекта (столбец таблицы, ограничение, индекс)</a:t>
            </a:r>
          </a:p>
          <a:p>
            <a:pPr eaLnBrk="1" hangingPunct="1">
              <a:buFontTx/>
              <a:buNone/>
            </a:pPr>
            <a:endParaRPr lang="ru-RU" altLang="ru-RU"/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159052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Логическая структура. Схемы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b="1"/>
              <a:t>Пространство имен для объектов внутри базы данных</a:t>
            </a:r>
          </a:p>
          <a:p>
            <a:r>
              <a:rPr lang="ru-RU"/>
              <a:t>каждый объект принадлежит какой-либо схеме</a:t>
            </a:r>
          </a:p>
          <a:p>
            <a:r>
              <a:rPr lang="ru-RU" smtClean="0"/>
              <a:t>разделение </a:t>
            </a:r>
            <a:r>
              <a:rPr lang="ru-RU"/>
              <a:t>объектов на логические группы</a:t>
            </a:r>
          </a:p>
          <a:p>
            <a:r>
              <a:rPr lang="ru-RU"/>
              <a:t>предотвращение конфликта имен между приложениями</a:t>
            </a:r>
          </a:p>
          <a:p>
            <a:pPr marL="0" indent="0">
              <a:buNone/>
            </a:pPr>
            <a:r>
              <a:rPr lang="ru-RU" b="1"/>
              <a:t>Схема и пользователь — разные сущности</a:t>
            </a:r>
            <a:endParaRPr lang="ru-RU" altLang="ru-RU" b="1"/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404100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Логическая структура. Схемы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25272"/>
            <a:ext cx="7910463" cy="553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98072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US" altLang="ru-RU">
                <a:hlinkClick r:id="rId3"/>
              </a:rPr>
              <a:t>https://postgrespro.ru/docs/postgresql/11/ddl-schemas</a:t>
            </a: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9002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Логическая структура. Схемы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229600" cy="5433467"/>
          </a:xfrm>
        </p:spPr>
        <p:txBody>
          <a:bodyPr/>
          <a:lstStyle/>
          <a:p>
            <a:pPr eaLnBrk="1" hangingPunct="1">
              <a:buNone/>
            </a:pPr>
            <a:r>
              <a:rPr lang="ru-RU" smtClean="0"/>
              <a:t>Путь </a:t>
            </a:r>
            <a:r>
              <a:rPr lang="ru-RU"/>
              <a:t>поиска </a:t>
            </a:r>
            <a:r>
              <a:rPr lang="ru-RU" smtClean="0"/>
              <a:t>схемы. </a:t>
            </a:r>
          </a:p>
          <a:p>
            <a:pPr marL="0" indent="0">
              <a:buNone/>
            </a:pPr>
            <a:r>
              <a:rPr lang="en-US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* from my_table  </a:t>
            </a:r>
          </a:p>
          <a:p>
            <a:pPr marL="0" indent="0">
              <a:buNone/>
            </a:pPr>
            <a:r>
              <a:rPr lang="ru-RU" sz="2400" smtClean="0">
                <a:cs typeface="Courier New" panose="02070309020205020404" pitchFamily="49" charset="0"/>
              </a:rPr>
              <a:t>Это</a:t>
            </a:r>
            <a:r>
              <a:rPr lang="ru-RU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* from</a:t>
            </a:r>
            <a:r>
              <a:rPr lang="en-US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 ?.table</a:t>
            </a:r>
          </a:p>
          <a:p>
            <a:pPr marL="0" indent="0">
              <a:buNone/>
            </a:pPr>
            <a:endParaRPr lang="en-US" sz="24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postgres=#</a:t>
            </a:r>
            <a:r>
              <a:rPr lang="ru-RU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ru-RU" sz="2400" err="1">
                <a:latin typeface="Courier New" panose="02070309020205020404" pitchFamily="49" charset="0"/>
                <a:cs typeface="Courier New" panose="02070309020205020404" pitchFamily="49" charset="0"/>
              </a:rPr>
              <a:t>search_path</a:t>
            </a:r>
            <a:r>
              <a:rPr lang="ru-RU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 marL="0" indent="0">
              <a:buNone/>
            </a:pPr>
            <a:r>
              <a:rPr lang="ru-RU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search_path </a:t>
            </a:r>
          </a:p>
          <a:p>
            <a:pPr marL="0" indent="0">
              <a:buNone/>
            </a:pPr>
            <a:r>
              <a:rPr lang="ru-RU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-------------- </a:t>
            </a:r>
          </a:p>
          <a:p>
            <a:pPr marL="0" indent="0">
              <a:buNone/>
            </a:pPr>
            <a:r>
              <a:rPr lang="ru-RU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"$</a:t>
            </a:r>
            <a:r>
              <a:rPr lang="ru-RU" sz="2400" err="1">
                <a:latin typeface="Courier New" panose="02070309020205020404" pitchFamily="49" charset="0"/>
                <a:cs typeface="Courier New" panose="02070309020205020404" pitchFamily="49" charset="0"/>
              </a:rPr>
              <a:t>user</a:t>
            </a:r>
            <a:r>
              <a:rPr 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ru-RU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</a:p>
          <a:p>
            <a:pPr marL="0" indent="0">
              <a:buNone/>
            </a:pPr>
            <a:r>
              <a:rPr lang="ru-RU" sz="2400" b="1" smtClean="0">
                <a:cs typeface="Courier New" panose="02070309020205020404" pitchFamily="49" charset="0"/>
              </a:rPr>
              <a:t>Установить путь поиска:</a:t>
            </a:r>
            <a:endParaRPr lang="ru-RU" sz="2400" b="1">
              <a:cs typeface="Courier New" panose="02070309020205020404" pitchFamily="49" charset="0"/>
            </a:endParaRPr>
          </a:p>
          <a:p>
            <a:pPr eaLnBrk="1" hangingPunct="1">
              <a:buFontTx/>
              <a:buNone/>
            </a:pP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SET search_path TO myschema,public;</a:t>
            </a:r>
            <a:endParaRPr lang="ru-RU" altLang="ru-RU" sz="2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591016556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5446</TotalTime>
  <Words>882</Words>
  <Application>Microsoft Office PowerPoint</Application>
  <PresentationFormat>Экран (4:3)</PresentationFormat>
  <Paragraphs>258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Оформление по умолчанию</vt:lpstr>
      <vt:lpstr>Администрирование информационных систем</vt:lpstr>
      <vt:lpstr>  Архитектура Postgres.  Источники</vt:lpstr>
      <vt:lpstr> База данных   </vt:lpstr>
      <vt:lpstr>Логическая структура </vt:lpstr>
      <vt:lpstr>Физическая структура </vt:lpstr>
      <vt:lpstr>Логическая структура </vt:lpstr>
      <vt:lpstr>Логическая структура. Схемы </vt:lpstr>
      <vt:lpstr>Логическая структура. Схемы </vt:lpstr>
      <vt:lpstr>Логическая структура. Схемы </vt:lpstr>
      <vt:lpstr>Логическая структура. Схемы </vt:lpstr>
      <vt:lpstr>Логическая структура. Схемы </vt:lpstr>
      <vt:lpstr>Логическая структура. Системный каталог </vt:lpstr>
      <vt:lpstr>Логическая структура. Системный каталог </vt:lpstr>
      <vt:lpstr>Физическая структура.  </vt:lpstr>
      <vt:lpstr>Физическая структура  </vt:lpstr>
      <vt:lpstr>Физическая структура  Размещение таблиц </vt:lpstr>
      <vt:lpstr>Физическая структура  Табличные пространства </vt:lpstr>
      <vt:lpstr>Физическая структура  Табличные пространства</vt:lpstr>
      <vt:lpstr>Физическая структура  Табличные пространства</vt:lpstr>
      <vt:lpstr>Физическая структура  Слои объекта</vt:lpstr>
      <vt:lpstr>Физическая структура  Слои объекта</vt:lpstr>
      <vt:lpstr>Физическая структура  Страницы файла</vt:lpstr>
      <vt:lpstr>Физическая структура  Структура страницы</vt:lpstr>
      <vt:lpstr>Физическая структура  Структура страницы. «Длинные строки»</vt:lpstr>
      <vt:lpstr>Физическая структура  Структура страницы. </vt:lpstr>
      <vt:lpstr>Очистка</vt:lpstr>
      <vt:lpstr>Очистка</vt:lpstr>
      <vt:lpstr>Очистка</vt:lpstr>
      <vt:lpstr>Очистка</vt:lpstr>
      <vt:lpstr>Автоматическая очистка</vt:lpstr>
      <vt:lpstr>Полная очистка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Администрирование информационных систем</dc:title>
  <dc:creator>Oleg</dc:creator>
  <cp:lastModifiedBy>Аврунев Олег Евгеньевич</cp:lastModifiedBy>
  <cp:revision>128</cp:revision>
  <dcterms:created xsi:type="dcterms:W3CDTF">2012-02-07T01:44:41Z</dcterms:created>
  <dcterms:modified xsi:type="dcterms:W3CDTF">2020-02-18T02:56:29Z</dcterms:modified>
</cp:coreProperties>
</file>