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310" r:id="rId3"/>
    <p:sldId id="296" r:id="rId4"/>
    <p:sldId id="311" r:id="rId5"/>
    <p:sldId id="308" r:id="rId6"/>
    <p:sldId id="312" r:id="rId7"/>
    <p:sldId id="324" r:id="rId8"/>
    <p:sldId id="331" r:id="rId9"/>
    <p:sldId id="328" r:id="rId10"/>
    <p:sldId id="330" r:id="rId11"/>
    <p:sldId id="313" r:id="rId12"/>
    <p:sldId id="332" r:id="rId13"/>
    <p:sldId id="333" r:id="rId14"/>
    <p:sldId id="335" r:id="rId15"/>
    <p:sldId id="334" r:id="rId16"/>
    <p:sldId id="297" r:id="rId17"/>
    <p:sldId id="329" r:id="rId18"/>
    <p:sldId id="314" r:id="rId19"/>
    <p:sldId id="315" r:id="rId20"/>
    <p:sldId id="316" r:id="rId21"/>
    <p:sldId id="325" r:id="rId22"/>
    <p:sldId id="326" r:id="rId23"/>
    <p:sldId id="317" r:id="rId24"/>
    <p:sldId id="327" r:id="rId25"/>
    <p:sldId id="318" r:id="rId26"/>
    <p:sldId id="319" r:id="rId27"/>
    <p:sldId id="320" r:id="rId28"/>
    <p:sldId id="321" r:id="rId29"/>
    <p:sldId id="322" r:id="rId30"/>
    <p:sldId id="323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9565" autoAdjust="0"/>
  </p:normalViewPr>
  <p:slideViewPr>
    <p:cSldViewPr>
      <p:cViewPr varScale="1">
        <p:scale>
          <a:sx n="80" d="100"/>
          <a:sy n="80" d="100"/>
        </p:scale>
        <p:origin x="-25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7EF294-307E-4BB5-9667-4FD04A987E0A}" type="datetimeFigureOut">
              <a:rPr lang="ru-RU" smtClean="0"/>
              <a:t>23.02.2020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C79B71-B501-4FF8-959D-156C2093C5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537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u="none" strike="noStrike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Логически журнал можно представить себе как последовательность записей различной длины. Каждая запись содержит данные о</a:t>
            </a:r>
          </a:p>
          <a:p>
            <a:r>
              <a:rPr lang="ru-RU" sz="1200" b="0" i="0" u="none" strike="noStrike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некоторой операции, а также служебную информацию и контрольную сумму.</a:t>
            </a:r>
          </a:p>
          <a:p>
            <a:r>
              <a:rPr lang="ru-RU" sz="1200" b="0" i="0" u="none" strike="noStrike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Для того, чтобы сослаться на определенную запись, используется тип данных </a:t>
            </a:r>
            <a:r>
              <a:rPr lang="en-US" sz="1200" b="0" i="0" u="none" strike="noStrike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pg_lsn (LSN = log sequence number) — 64-</a:t>
            </a:r>
            <a:r>
              <a:rPr lang="ru-RU" sz="1200" b="0" i="0" u="none" strike="noStrike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битное число.</a:t>
            </a:r>
          </a:p>
          <a:p>
            <a:r>
              <a:rPr lang="ru-RU" sz="1200" b="0" i="0" u="none" strike="noStrike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оперативной памяти для журнала выделены специальные буферы.</a:t>
            </a:r>
          </a:p>
          <a:p>
            <a:r>
              <a:rPr lang="ru-RU" sz="1200" b="0" i="0" u="none" strike="noStrike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Размер кэша задается параметром </a:t>
            </a:r>
            <a:r>
              <a:rPr lang="ru-RU" sz="1200" b="0" i="1" u="none" strike="noStrike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wal_buffers </a:t>
            </a:r>
            <a:r>
              <a:rPr lang="ru-RU" sz="1200" b="0" i="0" u="none" strike="noStrike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(значение по умолчанию подразумевает автоматическую настройку). Журнальный кэш устроен</a:t>
            </a:r>
          </a:p>
          <a:p>
            <a:r>
              <a:rPr lang="ru-RU" sz="1200" b="0" i="0" u="none" strike="noStrike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наподобие буферного кэша (рассмотрен в теме ≪Буферный кэш≫) — имеется алгоритм вытеснения, кэш защищен необходимыми блокировками.</a:t>
            </a:r>
          </a:p>
          <a:p>
            <a:r>
              <a:rPr lang="ru-RU" sz="1200" b="0" i="0" u="none" strike="noStrike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Важное отличие состоит в том, что журнальный кэш работает преимущественно в режиме кольцевого буфера: записи добавляются в</a:t>
            </a:r>
          </a:p>
          <a:p>
            <a:r>
              <a:rPr lang="ru-RU" sz="1200" b="0" i="0" u="none" strike="noStrike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≪голову≫ буфера, а записываются на диск с ≪хвоста≫. Необходимость в чтении старых страниц с диска возникает только при восстановлении после сбоя.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C79B71-B501-4FF8-959D-156C2093C578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12703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C79B71-B501-4FF8-959D-156C2093C578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12703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u="none" strike="noStrike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диск с ≪хвоста≫. Необходимость в чтении старых страниц с диска возникает только при восстановлении после сбоя.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C79B71-B501-4FF8-959D-156C2093C578}" type="slidenum">
              <a:rPr lang="ru-RU" smtClean="0"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12703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C79B71-B501-4FF8-959D-156C2093C578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12703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C79B71-B501-4FF8-959D-156C2093C578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12703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C79B71-B501-4FF8-959D-156C2093C578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12703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C79B71-B501-4FF8-959D-156C2093C578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12703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C79B71-B501-4FF8-959D-156C2093C578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12703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C79B71-B501-4FF8-959D-156C2093C578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12703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C79B71-B501-4FF8-959D-156C2093C578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12703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C79B71-B501-4FF8-959D-156C2093C578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1270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97D193-37F5-42D7-B0A4-9107BD9530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239F3-F9E3-4C81-B3D3-597EBD7F0A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463D68-6D92-41CB-8FCC-FE1D1DAD1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02D17A-A037-43C2-ADF3-E4AB47CFC6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302E4E-A523-494D-856F-99E5ED0AED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D0341-997A-4C0E-B518-2809DB5D9A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466CCF-0AAE-4D22-8E45-1E9E6A69C7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7FC70C-4D0F-4FFB-A195-DE02C2F8B6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A4C4AF-2144-4583-9E77-5396DE9625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6E120-1FF7-42E8-A0C4-E52CB8D0BF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D7344B-EDDB-4227-ACE1-6BC6515B6C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6D361BD-C335-40A2-84F2-F43EEE1134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postgrespro.ru/docs/postgrespro/11/explicit-locking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postgrespro.ru/docs/postgrespro/9.5/monitoring-stats#pg-stat-activity-view" TargetMode="External"/><Relationship Id="rId2" Type="http://schemas.openxmlformats.org/officeDocument/2006/relationships/hyperlink" Target="https://postgrespro.ru/docs/postgrespro/11/view-pg-locks" TargetMode="Externa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postgrespro.ru/docs/postgrespro/11/runtime-config-wal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postgrespro.ru/docs/postgrespro/11/runtime-config-wa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postgrespro.ru/docs/postgrespro/11/runtime-config-wal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postgrespro.ru/docs/postgrespro/11/routine-vacuuming#VACUUM-FOR-WRAPAROUND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postgrespro.ru/docs/postgrespro/11/runtime-config-client#GUC-VACUUM-FREEZE-MIN-AG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549275"/>
            <a:ext cx="7772400" cy="1470025"/>
          </a:xfrm>
        </p:spPr>
        <p:txBody>
          <a:bodyPr/>
          <a:lstStyle/>
          <a:p>
            <a:pPr eaLnBrk="1" hangingPunct="1"/>
            <a:r>
              <a:rPr lang="ru-RU" altLang="ru-RU" smtClean="0"/>
              <a:t>Администрирование информационных систем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2205038"/>
            <a:ext cx="6400800" cy="37449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altLang="ru-RU" dirty="0" smtClean="0"/>
          </a:p>
          <a:p>
            <a:pPr eaLnBrk="1" hangingPunct="1">
              <a:lnSpc>
                <a:spcPct val="90000"/>
              </a:lnSpc>
            </a:pPr>
            <a:endParaRPr lang="en-US" altLang="ru-RU" dirty="0" smtClean="0"/>
          </a:p>
          <a:p>
            <a:pPr eaLnBrk="1" hangingPunct="1">
              <a:lnSpc>
                <a:spcPct val="90000"/>
              </a:lnSpc>
            </a:pPr>
            <a:endParaRPr lang="en-US" altLang="ru-RU" dirty="0" smtClean="0"/>
          </a:p>
          <a:p>
            <a:pPr eaLnBrk="1" hangingPunct="1">
              <a:lnSpc>
                <a:spcPct val="90000"/>
              </a:lnSpc>
            </a:pPr>
            <a:endParaRPr lang="en-US" altLang="ru-RU" dirty="0" smtClean="0"/>
          </a:p>
          <a:p>
            <a:pPr algn="l" eaLnBrk="1" hangingPunct="1">
              <a:lnSpc>
                <a:spcPct val="90000"/>
              </a:lnSpc>
            </a:pPr>
            <a:r>
              <a:rPr lang="ru-RU" altLang="ru-RU" sz="2000" dirty="0" err="1" smtClean="0"/>
              <a:t>Аврунев</a:t>
            </a:r>
            <a:r>
              <a:rPr lang="ru-RU" altLang="ru-RU" sz="2000" dirty="0" smtClean="0"/>
              <a:t> Олег Евгеньевич, зам. директора ЦИУ</a:t>
            </a:r>
            <a:endParaRPr lang="en-US" altLang="ru-RU" sz="2000" dirty="0" smtClean="0"/>
          </a:p>
          <a:p>
            <a:pPr eaLnBrk="1" hangingPunct="1">
              <a:lnSpc>
                <a:spcPct val="90000"/>
              </a:lnSpc>
            </a:pPr>
            <a:endParaRPr lang="ru-RU" altLang="ru-RU" dirty="0" smtClean="0"/>
          </a:p>
          <a:p>
            <a:pPr eaLnBrk="1" hangingPunct="1">
              <a:lnSpc>
                <a:spcPct val="90000"/>
              </a:lnSpc>
            </a:pPr>
            <a:r>
              <a:rPr lang="ru-RU" altLang="ru-RU" smtClean="0"/>
              <a:t>Лекция №3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mtClean="0"/>
              <a:t>Транзакции, блокировки, журнал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Снимки </a:t>
            </a:r>
            <a:r>
              <a:rPr lang="ru-RU" smtClean="0"/>
              <a:t>данных. Заморозка</a:t>
            </a:r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556792"/>
            <a:ext cx="76200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06015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523812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Блокировки</a:t>
            </a:r>
            <a:endParaRPr lang="ru-RU" altLang="ru-RU" sz="280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80727"/>
            <a:ext cx="7272808" cy="49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62257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10795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Блокировки объектов БД</a:t>
            </a:r>
            <a:r>
              <a:rPr lang="en-US" altLang="ru-RU" sz="2800" b="1" smtClean="0"/>
              <a:t/>
            </a:r>
            <a:br>
              <a:rPr lang="en-US" altLang="ru-RU" sz="2800" b="1" smtClean="0"/>
            </a:br>
            <a:endParaRPr lang="ru-RU" altLang="ru-RU" sz="280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70" y="857187"/>
            <a:ext cx="9082370" cy="5086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68153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10795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Блокировки </a:t>
            </a:r>
            <a:r>
              <a:rPr lang="ru-RU" altLang="ru-RU" sz="2800" smtClean="0"/>
              <a:t>отношений</a:t>
            </a:r>
            <a:r>
              <a:rPr lang="en-US" altLang="ru-RU" sz="2800" b="1" smtClean="0"/>
              <a:t/>
            </a:r>
            <a:br>
              <a:rPr lang="en-US" altLang="ru-RU" sz="2800" b="1" smtClean="0"/>
            </a:br>
            <a:endParaRPr lang="ru-RU" altLang="ru-RU" sz="2800" smtClean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96752"/>
            <a:ext cx="7272808" cy="3873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99592" y="5445224"/>
            <a:ext cx="7488238" cy="431453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defRPr/>
            </a:pPr>
            <a:r>
              <a:rPr lang="en-US" altLang="ru-RU" sz="2400" smtClean="0">
                <a:hlinkClick r:id="rId3"/>
              </a:rPr>
              <a:t>https://postgrespro.ru/docs/postgrespro/11/explicit-locking</a:t>
            </a:r>
            <a:endParaRPr lang="ru-RU" altLang="ru-RU" sz="2400" smtClean="0"/>
          </a:p>
          <a:p>
            <a:pPr algn="l" eaLnBrk="1" hangingPunct="1">
              <a:lnSpc>
                <a:spcPct val="90000"/>
              </a:lnSpc>
              <a:defRPr/>
            </a:pPr>
            <a:endParaRPr lang="en-US" alt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39822906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10795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Блокировки </a:t>
            </a:r>
            <a:r>
              <a:rPr lang="ru-RU" altLang="ru-RU" sz="2800" smtClean="0"/>
              <a:t>отношений</a:t>
            </a:r>
            <a:r>
              <a:rPr lang="en-US" altLang="ru-RU" sz="2800" b="1" smtClean="0"/>
              <a:t/>
            </a:r>
            <a:br>
              <a:rPr lang="en-US" altLang="ru-RU" sz="2800" b="1" smtClean="0"/>
            </a:br>
            <a:endParaRPr lang="ru-RU" altLang="ru-RU" sz="2800" smtClean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40768"/>
            <a:ext cx="8047908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73619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791369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Пример очереди ожидания</a:t>
            </a:r>
            <a:endParaRPr lang="ru-RU" altLang="ru-RU" sz="280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700808"/>
            <a:ext cx="7344816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79968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10795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Блокировки версий строк</a:t>
            </a:r>
            <a:r>
              <a:rPr lang="en-US" altLang="ru-RU" sz="2800" b="1" smtClean="0"/>
              <a:t/>
            </a:r>
            <a:br>
              <a:rPr lang="en-US" altLang="ru-RU" sz="2800" b="1" smtClean="0"/>
            </a:br>
            <a:endParaRPr lang="ru-RU" altLang="ru-RU" sz="2800" smtClean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583" y="868810"/>
            <a:ext cx="8911227" cy="4792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10795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Блокировки версий строк</a:t>
            </a:r>
            <a:r>
              <a:rPr lang="en-US" altLang="ru-RU" sz="2800" b="1" smtClean="0"/>
              <a:t/>
            </a:r>
            <a:br>
              <a:rPr lang="en-US" altLang="ru-RU" sz="2800" b="1" smtClean="0"/>
            </a:br>
            <a:endParaRPr lang="ru-RU" altLang="ru-RU" sz="280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124744"/>
            <a:ext cx="30274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/>
              <a:t>Исключительный режим</a:t>
            </a:r>
            <a:endParaRPr lang="ru-RU" b="1"/>
          </a:p>
        </p:txBody>
      </p:sp>
      <p:sp>
        <p:nvSpPr>
          <p:cNvPr id="4" name="Прямоугольник 3"/>
          <p:cNvSpPr/>
          <p:nvPr/>
        </p:nvSpPr>
        <p:spPr>
          <a:xfrm>
            <a:off x="761514" y="1628800"/>
            <a:ext cx="32344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/>
              <a:t>UPDATE </a:t>
            </a:r>
          </a:p>
          <a:p>
            <a:r>
              <a:rPr lang="ru-RU"/>
              <a:t> </a:t>
            </a:r>
            <a:r>
              <a:rPr lang="ru-RU" smtClean="0"/>
              <a:t>удаление </a:t>
            </a:r>
            <a:r>
              <a:rPr lang="ru-RU"/>
              <a:t>строки </a:t>
            </a:r>
          </a:p>
          <a:p>
            <a:r>
              <a:rPr lang="ru-RU"/>
              <a:t> </a:t>
            </a:r>
            <a:r>
              <a:rPr lang="ru-RU" smtClean="0"/>
              <a:t>изменение </a:t>
            </a:r>
            <a:r>
              <a:rPr lang="ru-RU"/>
              <a:t>любых полей</a:t>
            </a:r>
          </a:p>
          <a:p>
            <a:r>
              <a:rPr lang="ru-RU"/>
              <a:t> </a:t>
            </a:r>
            <a:r>
              <a:rPr lang="en-US" smtClean="0"/>
              <a:t>SELECT </a:t>
            </a:r>
            <a:r>
              <a:rPr lang="en-US"/>
              <a:t>FOR </a:t>
            </a:r>
            <a:r>
              <a:rPr lang="en-US" smtClean="0"/>
              <a:t>UPDATE</a:t>
            </a: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283968" y="1628799"/>
            <a:ext cx="37444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smtClean="0"/>
              <a:t>NO </a:t>
            </a:r>
            <a:r>
              <a:rPr lang="ru-RU" u="sng"/>
              <a:t>KEY UPDATE</a:t>
            </a:r>
          </a:p>
          <a:p>
            <a:r>
              <a:rPr lang="ru-RU"/>
              <a:t> </a:t>
            </a:r>
            <a:r>
              <a:rPr lang="ru-RU" smtClean="0"/>
              <a:t>изменение </a:t>
            </a:r>
            <a:r>
              <a:rPr lang="ru-RU"/>
              <a:t>всех полей кроме ключевых</a:t>
            </a:r>
          </a:p>
          <a:p>
            <a:r>
              <a:rPr lang="en-US"/>
              <a:t>SELECT FOR NO KEY UPDATE</a:t>
            </a: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61514" y="3085789"/>
            <a:ext cx="25813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smtClean="0"/>
              <a:t>Разделяемый </a:t>
            </a:r>
            <a:r>
              <a:rPr lang="ru-RU" b="1"/>
              <a:t>режим</a:t>
            </a:r>
            <a:endParaRPr lang="ru-RU" b="1"/>
          </a:p>
        </p:txBody>
      </p:sp>
      <p:sp>
        <p:nvSpPr>
          <p:cNvPr id="9" name="Прямоугольник 8"/>
          <p:cNvSpPr/>
          <p:nvPr/>
        </p:nvSpPr>
        <p:spPr>
          <a:xfrm>
            <a:off x="933441" y="3605184"/>
            <a:ext cx="32344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/>
              <a:t>FOR KEY </a:t>
            </a:r>
            <a:r>
              <a:rPr lang="en-US" b="1"/>
              <a:t>SHARE</a:t>
            </a:r>
            <a:r>
              <a:rPr lang="ru-RU" u="sng" smtClean="0"/>
              <a:t> </a:t>
            </a:r>
            <a:endParaRPr lang="ru-RU" u="sng"/>
          </a:p>
        </p:txBody>
      </p:sp>
      <p:sp>
        <p:nvSpPr>
          <p:cNvPr id="10" name="Прямоугольник 9"/>
          <p:cNvSpPr/>
          <p:nvPr/>
        </p:nvSpPr>
        <p:spPr>
          <a:xfrm>
            <a:off x="4436368" y="3651350"/>
            <a:ext cx="37444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/>
              <a:t>FOR SHARE</a:t>
            </a:r>
            <a:endParaRPr lang="ru-RU" u="sng"/>
          </a:p>
          <a:p>
            <a:r>
              <a:rPr lang="ru-RU"/>
              <a:t> </a:t>
            </a:r>
            <a:endParaRPr lang="ru-RU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760" y="4297680"/>
            <a:ext cx="7353179" cy="2155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45554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10795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Блокировки</a:t>
            </a:r>
            <a:r>
              <a:rPr lang="en-US" altLang="ru-RU" sz="2800" b="1" smtClean="0"/>
              <a:t/>
            </a:r>
            <a:br>
              <a:rPr lang="en-US" altLang="ru-RU" sz="2800" b="1" smtClean="0"/>
            </a:br>
            <a:endParaRPr lang="ru-RU" altLang="ru-RU" sz="280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600" y="980728"/>
            <a:ext cx="7488238" cy="5544616"/>
          </a:xfrm>
        </p:spPr>
        <p:txBody>
          <a:bodyPr/>
          <a:lstStyle/>
          <a:p>
            <a:pPr algn="l"/>
            <a:r>
              <a:rPr lang="ru-RU" sz="2400"/>
              <a:t>Вывод сообщений в журнал сервера</a:t>
            </a:r>
          </a:p>
          <a:p>
            <a:pPr algn="l"/>
            <a:endParaRPr lang="ru-RU" sz="2400" smtClean="0"/>
          </a:p>
          <a:p>
            <a:pPr algn="l"/>
            <a:r>
              <a:rPr lang="ru-RU" sz="2400" smtClean="0"/>
              <a:t>параметр </a:t>
            </a:r>
            <a:r>
              <a:rPr lang="en-US" sz="2400" i="1"/>
              <a:t>log_lock_waits:</a:t>
            </a:r>
          </a:p>
          <a:p>
            <a:pPr algn="l"/>
            <a:r>
              <a:rPr lang="ru-RU" sz="2400"/>
              <a:t>выводит сообщение </a:t>
            </a:r>
            <a:r>
              <a:rPr lang="ru-RU" sz="2400" smtClean="0"/>
              <a:t>при </a:t>
            </a:r>
            <a:r>
              <a:rPr lang="ru-RU" sz="2400"/>
              <a:t>ожидании дольше </a:t>
            </a:r>
            <a:r>
              <a:rPr lang="ru-RU" sz="2400" smtClean="0"/>
              <a:t>заданного </a:t>
            </a:r>
            <a:r>
              <a:rPr lang="ru-RU" sz="2400" i="1" smtClean="0"/>
              <a:t>deadlock_timeout.</a:t>
            </a:r>
          </a:p>
          <a:p>
            <a:pPr algn="l"/>
            <a:endParaRPr lang="ru-RU" sz="2400" i="1"/>
          </a:p>
          <a:p>
            <a:pPr algn="l"/>
            <a:r>
              <a:rPr lang="ru-RU" sz="2400"/>
              <a:t>Запросы для </a:t>
            </a:r>
            <a:r>
              <a:rPr lang="ru-RU" sz="2400" smtClean="0"/>
              <a:t>получения </a:t>
            </a:r>
            <a:r>
              <a:rPr lang="ru-RU" sz="2400"/>
              <a:t>текущих блокировок</a:t>
            </a:r>
          </a:p>
          <a:p>
            <a:pPr algn="l"/>
            <a:r>
              <a:rPr lang="ru-RU" sz="2400"/>
              <a:t>на основе представлений pg_locks и </a:t>
            </a:r>
            <a:r>
              <a:rPr lang="ru-RU" sz="2400" smtClean="0"/>
              <a:t>pg_stat_activity</a:t>
            </a:r>
            <a:r>
              <a:rPr lang="ru-RU" sz="2400" smtClean="0"/>
              <a:t>.</a:t>
            </a:r>
            <a:endParaRPr lang="en-US" sz="2400" smtClean="0"/>
          </a:p>
          <a:p>
            <a:pPr algn="l"/>
            <a:r>
              <a:rPr lang="en-US" sz="2400">
                <a:hlinkClick r:id="rId2"/>
              </a:rPr>
              <a:t>https</a:t>
            </a:r>
            <a:r>
              <a:rPr lang="en-US" sz="2400">
                <a:hlinkClick r:id="rId2"/>
              </a:rPr>
              <a:t>://</a:t>
            </a:r>
            <a:r>
              <a:rPr lang="en-US" sz="2400" smtClean="0">
                <a:hlinkClick r:id="rId2"/>
              </a:rPr>
              <a:t>postgrespro.ru/docs/postgrespro/11/view-pg-locks</a:t>
            </a:r>
            <a:endParaRPr lang="en-US" sz="2400" smtClean="0"/>
          </a:p>
          <a:p>
            <a:pPr algn="l"/>
            <a:r>
              <a:rPr lang="en-US" sz="2400">
                <a:hlinkClick r:id="rId3"/>
              </a:rPr>
              <a:t>https://postgrespro.ru/docs/postgrespro/9.5/monitoring-stats#pg-stat-activity-view</a:t>
            </a:r>
            <a:endParaRPr lang="en-US" sz="2400"/>
          </a:p>
          <a:p>
            <a:pPr algn="l"/>
            <a:endParaRPr lang="en-US" sz="2400" smtClean="0"/>
          </a:p>
          <a:p>
            <a:pPr algn="l"/>
            <a:endParaRPr lang="en-US" alt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21221877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863377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Журнал упреждающей записи</a:t>
            </a:r>
            <a:r>
              <a:rPr lang="en-US" altLang="ru-RU" sz="2800" b="1" smtClean="0"/>
              <a:t/>
            </a:r>
            <a:br>
              <a:rPr lang="en-US" altLang="ru-RU" sz="2800" b="1" smtClean="0"/>
            </a:br>
            <a:endParaRPr lang="ru-RU" altLang="ru-RU" sz="280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528" y="1124744"/>
            <a:ext cx="8136260" cy="5183981"/>
          </a:xfrm>
        </p:spPr>
        <p:txBody>
          <a:bodyPr/>
          <a:lstStyle/>
          <a:p>
            <a:pPr algn="l"/>
            <a:endParaRPr lang="en-US" altLang="ru-RU" sz="2400" dirty="0" smtClean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24744"/>
            <a:ext cx="81534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14035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Реализация транзакций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mtClean="0"/>
              <a:t>Снимки, блокировки, журнал, контрольные точки</a:t>
            </a:r>
          </a:p>
          <a:p>
            <a:pPr marL="0" indent="0">
              <a:buNone/>
            </a:pPr>
            <a:endParaRPr lang="en-US" smtClean="0"/>
          </a:p>
          <a:p>
            <a:pPr marL="0" indent="0">
              <a:buNone/>
            </a:pPr>
            <a:r>
              <a:rPr lang="en-US" smtClean="0"/>
              <a:t>DBA2 – 04, 08, 09</a:t>
            </a:r>
          </a:p>
          <a:p>
            <a:pPr marL="0" indent="0">
              <a:buNone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03932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863377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Журнал упреждающей записи. Устройство</a:t>
            </a:r>
            <a:r>
              <a:rPr lang="en-US" altLang="ru-RU" sz="2800" b="1" smtClean="0"/>
              <a:t/>
            </a:r>
            <a:br>
              <a:rPr lang="en-US" altLang="ru-RU" sz="2800" b="1" smtClean="0"/>
            </a:br>
            <a:endParaRPr lang="ru-RU" altLang="ru-RU" sz="280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528" y="1124744"/>
            <a:ext cx="8136260" cy="5183981"/>
          </a:xfrm>
        </p:spPr>
        <p:txBody>
          <a:bodyPr/>
          <a:lstStyle/>
          <a:p>
            <a:pPr algn="l"/>
            <a:endParaRPr lang="en-US" altLang="ru-RU" sz="2400" dirty="0" smtClean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843915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36536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863377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Журнал упреждающей записи. Модификация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528" y="1124744"/>
            <a:ext cx="8136260" cy="5183981"/>
          </a:xfrm>
        </p:spPr>
        <p:txBody>
          <a:bodyPr/>
          <a:lstStyle/>
          <a:p>
            <a:pPr algn="l"/>
            <a:endParaRPr lang="en-US" altLang="ru-RU" sz="2400" dirty="0" smtClean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1166787"/>
            <a:ext cx="9305925" cy="522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66051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2" y="333375"/>
            <a:ext cx="8208267" cy="863377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Журнал упреждающей записи. Подтверждение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528" y="1124744"/>
            <a:ext cx="8136260" cy="5183981"/>
          </a:xfrm>
        </p:spPr>
        <p:txBody>
          <a:bodyPr/>
          <a:lstStyle/>
          <a:p>
            <a:pPr algn="l"/>
            <a:endParaRPr lang="en-US" altLang="ru-RU" sz="2400" dirty="0" smtClean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99" y="1124744"/>
            <a:ext cx="9124950" cy="535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84542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13" y="692308"/>
            <a:ext cx="9072187" cy="5542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863377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Журнал упреждающей записи. Устройство</a:t>
            </a:r>
            <a:r>
              <a:rPr lang="en-US" altLang="ru-RU" sz="2800" b="1" smtClean="0"/>
              <a:t/>
            </a:r>
            <a:br>
              <a:rPr lang="en-US" altLang="ru-RU" sz="2800" b="1" smtClean="0"/>
            </a:br>
            <a:endParaRPr lang="ru-RU" altLang="ru-RU" sz="280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528" y="6235064"/>
            <a:ext cx="8568952" cy="433701"/>
          </a:xfrm>
        </p:spPr>
        <p:txBody>
          <a:bodyPr/>
          <a:lstStyle/>
          <a:p>
            <a:pPr algn="l"/>
            <a:r>
              <a:rPr lang="en-US" altLang="ru-RU" sz="2400">
                <a:hlinkClick r:id="rId4"/>
              </a:rPr>
              <a:t>https://</a:t>
            </a:r>
            <a:r>
              <a:rPr lang="en-US" altLang="ru-RU" sz="2400" smtClean="0">
                <a:hlinkClick r:id="rId4"/>
              </a:rPr>
              <a:t>postgrespro.ru/docs/postgrespro/11/runtime-config-wal</a:t>
            </a:r>
            <a:endParaRPr lang="en-US" altLang="ru-RU" sz="2400" smtClean="0"/>
          </a:p>
          <a:p>
            <a:pPr algn="l"/>
            <a:endParaRPr lang="en-US" alt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25745626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863377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Журнал упреждающей записи. Устройство</a:t>
            </a:r>
            <a:r>
              <a:rPr lang="en-US" altLang="ru-RU" sz="2800" b="1" smtClean="0"/>
              <a:t/>
            </a:r>
            <a:br>
              <a:rPr lang="en-US" altLang="ru-RU" sz="2800" b="1" smtClean="0"/>
            </a:br>
            <a:endParaRPr lang="ru-RU" altLang="ru-RU" sz="280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536" y="1412776"/>
            <a:ext cx="8568952" cy="5255989"/>
          </a:xfrm>
        </p:spPr>
        <p:txBody>
          <a:bodyPr/>
          <a:lstStyle/>
          <a:p>
            <a:pPr algn="l"/>
            <a:r>
              <a:rPr lang="ru-RU" altLang="ru-RU" sz="2400" smtClean="0"/>
              <a:t>Набор файлов 16</a:t>
            </a:r>
            <a:r>
              <a:rPr lang="en-US" altLang="ru-RU" sz="2400" smtClean="0"/>
              <a:t>MB</a:t>
            </a:r>
            <a:r>
              <a:rPr lang="ru-RU" altLang="ru-RU" sz="2400" smtClean="0"/>
              <a:t> - сегментов журнала.</a:t>
            </a:r>
            <a:endParaRPr lang="en-US" altLang="ru-RU" sz="2400" smtClean="0"/>
          </a:p>
          <a:p>
            <a:pPr algn="l"/>
            <a:endParaRPr lang="en-US" altLang="ru-RU" sz="2400"/>
          </a:p>
          <a:p>
            <a:pPr algn="l"/>
            <a:r>
              <a:rPr lang="ru-RU" altLang="ru-RU" sz="2400" smtClean="0"/>
              <a:t>После выполнения контрольной точки сегменты, содержащие записи об изменениях, сделанных до этой контрольной точки перезаписываются</a:t>
            </a:r>
            <a:r>
              <a:rPr lang="en-US" altLang="ru-RU" sz="2400" smtClean="0"/>
              <a:t> </a:t>
            </a:r>
            <a:r>
              <a:rPr lang="ru-RU" altLang="ru-RU" sz="2400" smtClean="0"/>
              <a:t>или удаляются.</a:t>
            </a:r>
          </a:p>
          <a:p>
            <a:pPr algn="l"/>
            <a:endParaRPr lang="ru-RU" altLang="ru-RU" sz="2400"/>
          </a:p>
          <a:p>
            <a:pPr algn="l"/>
            <a:r>
              <a:rPr lang="ru-RU" altLang="ru-RU" sz="2400" smtClean="0"/>
              <a:t>Полностью заполненный сегмент может архивироваться.</a:t>
            </a:r>
          </a:p>
          <a:p>
            <a:pPr algn="l"/>
            <a:endParaRPr lang="ru-RU" altLang="ru-RU" sz="2400" smtClean="0"/>
          </a:p>
          <a:p>
            <a:pPr algn="l"/>
            <a:endParaRPr lang="en-US" altLang="ru-RU" sz="2400" dirty="0" smtClean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437112"/>
            <a:ext cx="4714875" cy="372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61160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863377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Журнал упреждающей записи. Синхронная запись</a:t>
            </a:r>
            <a:r>
              <a:rPr lang="en-US" altLang="ru-RU" sz="2800" b="1" smtClean="0"/>
              <a:t/>
            </a:r>
            <a:br>
              <a:rPr lang="en-US" altLang="ru-RU" sz="2800" b="1" smtClean="0"/>
            </a:br>
            <a:endParaRPr lang="ru-RU" altLang="ru-RU" sz="280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528" y="6235064"/>
            <a:ext cx="8568952" cy="433701"/>
          </a:xfrm>
        </p:spPr>
        <p:txBody>
          <a:bodyPr/>
          <a:lstStyle/>
          <a:p>
            <a:pPr algn="l"/>
            <a:r>
              <a:rPr lang="en-US" altLang="ru-RU" sz="2400">
                <a:hlinkClick r:id="rId3"/>
              </a:rPr>
              <a:t>https://</a:t>
            </a:r>
            <a:r>
              <a:rPr lang="en-US" altLang="ru-RU" sz="2400" smtClean="0">
                <a:hlinkClick r:id="rId3"/>
              </a:rPr>
              <a:t>postgrespro.ru/docs/postgrespro/11/runtime-config-wal</a:t>
            </a:r>
            <a:endParaRPr lang="en-US" altLang="ru-RU" sz="2400" smtClean="0"/>
          </a:p>
          <a:p>
            <a:pPr algn="l"/>
            <a:endParaRPr lang="en-US" altLang="ru-RU" sz="2400" dirty="0" smtClean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980728"/>
            <a:ext cx="8993654" cy="5073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92631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863377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Журнал упреждающей записи. Асинхронная запись</a:t>
            </a:r>
            <a:r>
              <a:rPr lang="en-US" altLang="ru-RU" sz="2800" b="1" smtClean="0"/>
              <a:t/>
            </a:r>
            <a:br>
              <a:rPr lang="en-US" altLang="ru-RU" sz="2800" b="1" smtClean="0"/>
            </a:br>
            <a:endParaRPr lang="ru-RU" altLang="ru-RU" sz="280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528" y="6235064"/>
            <a:ext cx="8568952" cy="433701"/>
          </a:xfrm>
        </p:spPr>
        <p:txBody>
          <a:bodyPr/>
          <a:lstStyle/>
          <a:p>
            <a:pPr algn="l"/>
            <a:r>
              <a:rPr lang="en-US" altLang="ru-RU" sz="2400">
                <a:hlinkClick r:id="rId3"/>
              </a:rPr>
              <a:t>https://</a:t>
            </a:r>
            <a:r>
              <a:rPr lang="en-US" altLang="ru-RU" sz="2400" smtClean="0">
                <a:hlinkClick r:id="rId3"/>
              </a:rPr>
              <a:t>postgrespro.ru/docs/postgrespro/11/runtime-config-wal</a:t>
            </a:r>
            <a:endParaRPr lang="en-US" altLang="ru-RU" sz="2400" smtClean="0"/>
          </a:p>
          <a:p>
            <a:pPr algn="l"/>
            <a:endParaRPr lang="en-US" altLang="ru-RU" sz="2400" dirty="0" smtClean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33" y="1124744"/>
            <a:ext cx="9156414" cy="481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92522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863377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Контрольная точка</a:t>
            </a:r>
            <a:r>
              <a:rPr lang="en-US" altLang="ru-RU" sz="2800" b="1" smtClean="0"/>
              <a:t/>
            </a:r>
            <a:br>
              <a:rPr lang="en-US" altLang="ru-RU" sz="2800" b="1" smtClean="0"/>
            </a:br>
            <a:endParaRPr lang="ru-RU" altLang="ru-RU" sz="2800" smtClean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561" y="977813"/>
            <a:ext cx="8976692" cy="5554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99143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863377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Контрольная точка и размер журнала</a:t>
            </a:r>
            <a:r>
              <a:rPr lang="en-US" altLang="ru-RU" sz="2800" b="1" smtClean="0"/>
              <a:t/>
            </a:r>
            <a:br>
              <a:rPr lang="en-US" altLang="ru-RU" sz="2800" b="1" smtClean="0"/>
            </a:br>
            <a:endParaRPr lang="ru-RU" altLang="ru-RU" sz="2800" smtClean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10992"/>
            <a:ext cx="8680276" cy="5387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00437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863377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Контрольная точка и размер журнала</a:t>
            </a:r>
            <a:r>
              <a:rPr lang="en-US" altLang="ru-RU" sz="2800" b="1" smtClean="0"/>
              <a:t/>
            </a:r>
            <a:br>
              <a:rPr lang="en-US" altLang="ru-RU" sz="2800" b="1" smtClean="0"/>
            </a:br>
            <a:endParaRPr lang="ru-RU" altLang="ru-RU" sz="2800" smtClean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556791"/>
            <a:ext cx="8891244" cy="475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2381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10795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Снимки данных</a:t>
            </a:r>
            <a:r>
              <a:rPr lang="en-US" altLang="ru-RU" sz="2800" b="1" smtClean="0"/>
              <a:t/>
            </a:r>
            <a:br>
              <a:rPr lang="en-US" altLang="ru-RU" sz="2800" b="1" smtClean="0"/>
            </a:br>
            <a:endParaRPr lang="ru-RU" altLang="ru-RU" sz="280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endParaRPr lang="ru-RU" altLang="ru-RU" sz="2400" smtClean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96752"/>
            <a:ext cx="8964488" cy="5423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863377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Контрольная точка и восстановление</a:t>
            </a:r>
            <a:r>
              <a:rPr lang="en-US" altLang="ru-RU" sz="2800" b="1" smtClean="0"/>
              <a:t/>
            </a:r>
            <a:br>
              <a:rPr lang="en-US" altLang="ru-RU" sz="2800" b="1" smtClean="0"/>
            </a:br>
            <a:endParaRPr lang="ru-RU" altLang="ru-RU" sz="2800" smtClean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041" y="1556791"/>
            <a:ext cx="8923400" cy="4453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3092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10795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Снимки данных</a:t>
            </a:r>
            <a:r>
              <a:rPr lang="en-US" altLang="ru-RU" sz="2800" b="1" smtClean="0"/>
              <a:t/>
            </a:r>
            <a:br>
              <a:rPr lang="en-US" altLang="ru-RU" sz="2800" b="1" smtClean="0"/>
            </a:br>
            <a:endParaRPr lang="ru-RU" altLang="ru-RU" sz="280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endParaRPr lang="ru-RU" altLang="ru-RU" sz="240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84784"/>
            <a:ext cx="8844673" cy="5020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8037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10795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Снимки данных</a:t>
            </a:r>
            <a:r>
              <a:rPr lang="en-US" altLang="ru-RU" sz="2800" b="1" smtClean="0"/>
              <a:t/>
            </a:r>
            <a:br>
              <a:rPr lang="en-US" altLang="ru-RU" sz="2800" b="1" smtClean="0"/>
            </a:br>
            <a:endParaRPr lang="ru-RU" altLang="ru-RU" sz="280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412875"/>
            <a:ext cx="7488238" cy="4895850"/>
          </a:xfrm>
        </p:spPr>
        <p:txBody>
          <a:bodyPr/>
          <a:lstStyle/>
          <a:p>
            <a:pPr algn="l"/>
            <a:endParaRPr lang="ru-RU" altLang="ru-RU" sz="1600" smtClean="0">
              <a:latin typeface="Calibri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340768"/>
            <a:ext cx="8784975" cy="5017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1079500"/>
          </a:xfrm>
        </p:spPr>
        <p:txBody>
          <a:bodyPr/>
          <a:lstStyle/>
          <a:p>
            <a:pPr eaLnBrk="1" hangingPunct="1"/>
            <a:r>
              <a:rPr lang="ru-RU" altLang="ru-RU" sz="2800" smtClean="0"/>
              <a:t>Снимки данных</a:t>
            </a:r>
            <a:r>
              <a:rPr lang="en-US" altLang="ru-RU" sz="2800" b="1" smtClean="0"/>
              <a:t/>
            </a:r>
            <a:br>
              <a:rPr lang="en-US" altLang="ru-RU" sz="2800" b="1" smtClean="0"/>
            </a:br>
            <a:endParaRPr lang="ru-RU" altLang="ru-RU" sz="280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556792"/>
            <a:ext cx="9076373" cy="4248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3039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Снимки данных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smtClean="0"/>
              <a:t>32-х битовый счетчик транзакций</a:t>
            </a:r>
            <a:endParaRPr lang="en-US" sz="2400" smtClean="0"/>
          </a:p>
          <a:p>
            <a:pPr marL="0" indent="0">
              <a:buNone/>
            </a:pPr>
            <a:endParaRPr lang="ru-RU" sz="2400" smtClean="0"/>
          </a:p>
          <a:p>
            <a:pPr marL="0" indent="0">
              <a:buNone/>
            </a:pPr>
            <a:r>
              <a:rPr lang="ru-RU" sz="2400" smtClean="0"/>
              <a:t>Что произойдет когда он достигнет максимума</a:t>
            </a:r>
            <a:r>
              <a:rPr lang="en-US" sz="2400" smtClean="0"/>
              <a:t>?</a:t>
            </a:r>
          </a:p>
          <a:p>
            <a:pPr marL="0" indent="0">
              <a:buNone/>
            </a:pPr>
            <a:endParaRPr lang="en-US" sz="2400" smtClean="0"/>
          </a:p>
          <a:p>
            <a:pPr marL="0" indent="0">
              <a:buNone/>
            </a:pPr>
            <a:r>
              <a:rPr lang="ru-RU" sz="2400" smtClean="0"/>
              <a:t>«Старые» строки окажутся «в будущем»</a:t>
            </a:r>
            <a:endParaRPr lang="en-US" sz="2400" smtClean="0"/>
          </a:p>
          <a:p>
            <a:pPr marL="0" indent="0">
              <a:buNone/>
            </a:pPr>
            <a:endParaRPr lang="en-US" sz="2400" smtClean="0"/>
          </a:p>
          <a:p>
            <a:pPr marL="0" indent="0">
              <a:buNone/>
            </a:pPr>
            <a:r>
              <a:rPr lang="ru-RU" sz="2400" smtClean="0"/>
              <a:t>Решение:</a:t>
            </a:r>
          </a:p>
          <a:p>
            <a:pPr marL="0" indent="0">
              <a:buNone/>
            </a:pPr>
            <a:r>
              <a:rPr lang="en-US" sz="2400" smtClean="0"/>
              <a:t>“</a:t>
            </a:r>
            <a:r>
              <a:rPr lang="ru-RU" sz="2400" smtClean="0"/>
              <a:t>Заморозка</a:t>
            </a:r>
            <a:r>
              <a:rPr lang="en-US" sz="2400" smtClean="0"/>
              <a:t>”</a:t>
            </a:r>
            <a:r>
              <a:rPr lang="ru-RU" sz="2400" smtClean="0"/>
              <a:t> достаточно старых строк</a:t>
            </a:r>
            <a:endParaRPr lang="en-US" sz="2400" smtClean="0"/>
          </a:p>
          <a:p>
            <a:pPr marL="0" indent="0">
              <a:buNone/>
            </a:pPr>
            <a:r>
              <a:rPr lang="en-US" sz="2400">
                <a:hlinkClick r:id="rId2"/>
              </a:rPr>
              <a:t>https://</a:t>
            </a:r>
            <a:r>
              <a:rPr lang="en-US" sz="2400" smtClean="0">
                <a:hlinkClick r:id="rId2"/>
              </a:rPr>
              <a:t>postgrespro.ru/docs/postgrespro/11/routine-vacuuming#VACUUM-FOR-WRAPAROUND</a:t>
            </a:r>
            <a:endParaRPr lang="en-US" sz="2400" smtClean="0"/>
          </a:p>
          <a:p>
            <a:pPr marL="0" indent="0">
              <a:buNone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2037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Снимки данных</a:t>
            </a:r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859" y="1628800"/>
            <a:ext cx="7391400" cy="404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8456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Снимки </a:t>
            </a:r>
            <a:r>
              <a:rPr lang="ru-RU" smtClean="0"/>
              <a:t>данных. Заморозка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smtClean="0"/>
              <a:t>Процедура</a:t>
            </a:r>
            <a:r>
              <a:rPr lang="ru-RU" sz="2400"/>
              <a:t> </a:t>
            </a:r>
            <a:r>
              <a:rPr lang="ru-RU" sz="2400"/>
              <a:t>VACUUM</a:t>
            </a:r>
            <a:r>
              <a:rPr lang="ru-RU" sz="2400"/>
              <a:t> помечает строки как</a:t>
            </a:r>
            <a:r>
              <a:rPr lang="ru-RU" sz="2400"/>
              <a:t> </a:t>
            </a:r>
            <a:r>
              <a:rPr lang="ru-RU" sz="2400" b="1" i="1" smtClean="0"/>
              <a:t>замороженные (</a:t>
            </a:r>
            <a:r>
              <a:rPr lang="ru-RU" sz="2400"/>
              <a:t>устанавливается битовый флаг</a:t>
            </a:r>
            <a:r>
              <a:rPr lang="ru-RU" sz="2400" b="1" i="1" smtClean="0"/>
              <a:t>)</a:t>
            </a:r>
            <a:r>
              <a:rPr lang="ru-RU" sz="2400" smtClean="0"/>
              <a:t>, </a:t>
            </a:r>
            <a:r>
              <a:rPr lang="ru-RU" sz="2400"/>
              <a:t>указывая, что они были вставлены транзакцией, зафиксированной </a:t>
            </a:r>
            <a:r>
              <a:rPr lang="ru-RU" sz="2400"/>
              <a:t>достаточно </a:t>
            </a:r>
            <a:r>
              <a:rPr lang="ru-RU" sz="2400" smtClean="0"/>
              <a:t>давно.</a:t>
            </a:r>
          </a:p>
          <a:p>
            <a:pPr marL="0" indent="0">
              <a:buNone/>
            </a:pPr>
            <a:endParaRPr lang="ru-RU" sz="2400"/>
          </a:p>
          <a:p>
            <a:pPr marL="0" indent="0">
              <a:buNone/>
            </a:pPr>
            <a:r>
              <a:rPr lang="ru-RU" sz="2000"/>
              <a:t>Параметр </a:t>
            </a:r>
            <a:r>
              <a:rPr lang="ru-RU" sz="2000" u="sng">
                <a:hlinkClick r:id="rId2"/>
              </a:rPr>
              <a:t>vacuum_freeze_min_age</a:t>
            </a:r>
            <a:r>
              <a:rPr lang="ru-RU" sz="2000"/>
              <a:t> определяет, насколько старым должен стать XID, чтобы строки с таким XID были заморожены. Увеличение его значения помогает избежать ненужной работы, если строки, которые могли бы быть заморожены в ближайшее время, будут изменены ещё раз, а уменьшение приводит к увеличению количества транзакций, которые могут выполниться, прежде чем потребуется очередная очистка таблицы.</a:t>
            </a:r>
            <a:endParaRPr lang="ru-RU" sz="2000"/>
          </a:p>
        </p:txBody>
      </p:sp>
    </p:spTree>
    <p:extLst>
      <p:ext uri="{BB962C8B-B14F-4D97-AF65-F5344CB8AC3E}">
        <p14:creationId xmlns:p14="http://schemas.microsoft.com/office/powerpoint/2010/main" val="3276580257"/>
      </p:ext>
    </p:extLst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4036</TotalTime>
  <Words>433</Words>
  <Application>Microsoft Office PowerPoint</Application>
  <PresentationFormat>Экран (4:3)</PresentationFormat>
  <Paragraphs>103</Paragraphs>
  <Slides>30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Оформление по умолчанию</vt:lpstr>
      <vt:lpstr>Администрирование информационных систем</vt:lpstr>
      <vt:lpstr>Реализация транзакций</vt:lpstr>
      <vt:lpstr>Снимки данных </vt:lpstr>
      <vt:lpstr>Снимки данных </vt:lpstr>
      <vt:lpstr>Снимки данных </vt:lpstr>
      <vt:lpstr>Снимки данных </vt:lpstr>
      <vt:lpstr>Снимки данных</vt:lpstr>
      <vt:lpstr>Снимки данных</vt:lpstr>
      <vt:lpstr>Снимки данных. Заморозка</vt:lpstr>
      <vt:lpstr>Снимки данных. Заморозка</vt:lpstr>
      <vt:lpstr>Блокировки</vt:lpstr>
      <vt:lpstr>Блокировки объектов БД </vt:lpstr>
      <vt:lpstr>Блокировки отношений </vt:lpstr>
      <vt:lpstr>Блокировки отношений </vt:lpstr>
      <vt:lpstr>Пример очереди ожидания</vt:lpstr>
      <vt:lpstr>Блокировки версий строк </vt:lpstr>
      <vt:lpstr>Блокировки версий строк </vt:lpstr>
      <vt:lpstr>Блокировки </vt:lpstr>
      <vt:lpstr>Журнал упреждающей записи </vt:lpstr>
      <vt:lpstr>Журнал упреждающей записи. Устройство </vt:lpstr>
      <vt:lpstr>Журнал упреждающей записи. Модификация </vt:lpstr>
      <vt:lpstr>Журнал упреждающей записи. Подтверждение </vt:lpstr>
      <vt:lpstr>Журнал упреждающей записи. Устройство </vt:lpstr>
      <vt:lpstr>Журнал упреждающей записи. Устройство </vt:lpstr>
      <vt:lpstr>Журнал упреждающей записи. Синхронная запись </vt:lpstr>
      <vt:lpstr>Журнал упреждающей записи. Асинхронная запись </vt:lpstr>
      <vt:lpstr>Контрольная точка </vt:lpstr>
      <vt:lpstr>Контрольная точка и размер журнала </vt:lpstr>
      <vt:lpstr>Контрольная точка и размер журнала </vt:lpstr>
      <vt:lpstr>Контрольная точка и восстановление 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Администрирование информационных систем</dc:title>
  <dc:creator>Oleg</dc:creator>
  <cp:lastModifiedBy>Аврунев Олег Евгеньевич</cp:lastModifiedBy>
  <cp:revision>106</cp:revision>
  <dcterms:created xsi:type="dcterms:W3CDTF">2012-02-07T01:44:41Z</dcterms:created>
  <dcterms:modified xsi:type="dcterms:W3CDTF">2020-02-25T01:01:54Z</dcterms:modified>
</cp:coreProperties>
</file>