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38"/>
  </p:notesMasterIdLst>
  <p:sldIdLst>
    <p:sldId id="256" r:id="rId2"/>
    <p:sldId id="267" r:id="rId3"/>
    <p:sldId id="290" r:id="rId4"/>
    <p:sldId id="288" r:id="rId5"/>
    <p:sldId id="289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26" r:id="rId25"/>
    <p:sldId id="318" r:id="rId26"/>
    <p:sldId id="310" r:id="rId27"/>
    <p:sldId id="311" r:id="rId28"/>
    <p:sldId id="312" r:id="rId29"/>
    <p:sldId id="313" r:id="rId30"/>
    <p:sldId id="314" r:id="rId31"/>
    <p:sldId id="315" r:id="rId32"/>
    <p:sldId id="316" r:id="rId33"/>
    <p:sldId id="317" r:id="rId34"/>
    <p:sldId id="319" r:id="rId35"/>
    <p:sldId id="323" r:id="rId36"/>
    <p:sldId id="32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3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875C4-A01C-4045-A9A5-2DBD1782ED59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F10AC-F5FF-492A-8108-2A07046FB2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992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AE836-D071-40CB-B025-B31BC3101A38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4B1C-33F3-4526-8483-BD08FC3A82D8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2C1E1-0EE7-4C52-ADBC-70B280248491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AB1FA-0660-4F7A-B606-0C0D30D95A8D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456C-B2A2-44FD-B1C2-F41CE506B558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1DA29-B06A-40D0-A1D6-4F16CCBFE501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CBE7C-CE93-4F1F-ADE0-C68BA912AE1E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493F7-0448-4E13-9A92-2A29C695A570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57457-9EB1-418D-B85B-C80D92B2A2A7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236C2-D6CA-421B-BBED-0048526BC57D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FA44B-787F-4B05-86DA-9E6BE34C3EDC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77297-0AB9-456B-8E1F-ABD6EB9B86A7}" type="datetime1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7D5E2-332E-4758-813B-2014F0886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queries-table-expressions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functions-aggregate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ostgrespro.ru/docs/postgrespro/11/functions-aggregat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sql-expressions" TargetMode="External"/><Relationship Id="rId2" Type="http://schemas.openxmlformats.org/officeDocument/2006/relationships/hyperlink" Target="https://postgrespro.ru/docs/postgrespro/11/functions-window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queries-with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Современные технологии баз данных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№2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Опции </a:t>
            </a:r>
            <a:r>
              <a:rPr lang="en-US" dirty="0" smtClean="0"/>
              <a:t>rollup </a:t>
            </a:r>
            <a:r>
              <a:rPr lang="ru-RU" dirty="0" smtClean="0"/>
              <a:t>и </a:t>
            </a:r>
            <a:r>
              <a:rPr lang="en-US" dirty="0" smtClean="0"/>
              <a:t>cube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08912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Многоуровневое группирование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- </a:t>
            </a:r>
            <a:r>
              <a:rPr lang="ru-RU" sz="2400" dirty="0" smtClean="0">
                <a:solidFill>
                  <a:schemeClr val="tx1"/>
                </a:solidFill>
              </a:rPr>
              <a:t>итоги разбитые по значениям 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общий итог.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cube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- </a:t>
            </a:r>
            <a:r>
              <a:rPr lang="ru-RU" sz="2400" dirty="0" smtClean="0">
                <a:solidFill>
                  <a:schemeClr val="tx1"/>
                </a:solidFill>
              </a:rPr>
              <a:t>итоги разбитые по значениям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по значениям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t.name</a:t>
            </a:r>
            <a:r>
              <a:rPr lang="ru-RU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общий итог.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Вопрос, сколько разных вариантов итогов для </a:t>
            </a:r>
            <a:r>
              <a:rPr lang="en-US" sz="2400" dirty="0" smtClean="0">
                <a:solidFill>
                  <a:schemeClr val="tx1"/>
                </a:solidFill>
              </a:rPr>
              <a:t>cube </a:t>
            </a:r>
            <a:r>
              <a:rPr lang="ru-RU" sz="2400" dirty="0" smtClean="0">
                <a:solidFill>
                  <a:schemeClr val="tx1"/>
                </a:solidFill>
              </a:rPr>
              <a:t>от 3-х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столбцов?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</a:t>
            </a:r>
            <a:r>
              <a:rPr lang="en-US" dirty="0" smtClean="0"/>
              <a:t>grouping sets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08912" cy="5328592"/>
          </a:xfrm>
        </p:spPr>
        <p:txBody>
          <a:bodyPr>
            <a:normAutofit fontScale="92500"/>
          </a:bodyPr>
          <a:lstStyle/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эквивалентно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grouping sets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),(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),()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</a:t>
            </a:r>
            <a:r>
              <a:rPr lang="en-US" dirty="0" smtClean="0"/>
              <a:t>grouping sets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08912" cy="5328592"/>
          </a:xfrm>
        </p:spPr>
        <p:txBody>
          <a:bodyPr>
            <a:normAutofit fontScale="92500" lnSpcReduction="20000"/>
          </a:bodyPr>
          <a:lstStyle/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cube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эквивалентно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grouping sets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),(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), (t.name),()</a:t>
            </a:r>
          </a:p>
          <a:p>
            <a:pPr marL="514350" indent="-514350" algn="l"/>
            <a:r>
              <a:rPr lang="en-US" sz="2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514350" indent="-514350" algn="l"/>
            <a:endParaRPr lang="en-US" sz="2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  <a:hlinkClick r:id="rId2"/>
            </a:endParaRPr>
          </a:p>
          <a:p>
            <a:pPr marL="514350" indent="-514350" algn="l"/>
            <a:r>
              <a:rPr lang="en-US" sz="24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  <a:hlinkClick r:id="rId2"/>
              </a:rPr>
              <a:t>https://postgrespro.ru/docs/postgrespro/11/queries-table-expressions#QUERIES-GROUPING-SETS</a:t>
            </a:r>
            <a:endParaRPr lang="en-US" sz="24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Все агрегатные функции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08912" cy="5328592"/>
          </a:xfrm>
        </p:spPr>
        <p:txBody>
          <a:bodyPr>
            <a:normAutofit/>
          </a:bodyPr>
          <a:lstStyle/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i="1" smtClean="0">
                <a:hlinkClick r:id="rId2"/>
              </a:rPr>
              <a:t>https://postgrespro.ru/docs/postgrespro/11/functions-aggregate</a:t>
            </a:r>
            <a:endParaRPr lang="en-US" sz="2400" i="1" smtClean="0"/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Кроме «классических» 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</a:rPr>
              <a:t>min,max,sum,avg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</a:rPr>
              <a:t>татистические</a:t>
            </a:r>
            <a:r>
              <a:rPr lang="ru-RU" sz="2400" dirty="0" smtClean="0">
                <a:solidFill>
                  <a:schemeClr val="tx1"/>
                </a:solidFill>
              </a:rPr>
              <a:t> – </a:t>
            </a:r>
            <a:r>
              <a:rPr lang="en-US" sz="2400" dirty="0" err="1" smtClean="0">
                <a:solidFill>
                  <a:schemeClr val="tx1"/>
                </a:solidFill>
              </a:rPr>
              <a:t>stddev</a:t>
            </a:r>
            <a:r>
              <a:rPr lang="en-US" sz="2400" dirty="0" smtClean="0">
                <a:solidFill>
                  <a:schemeClr val="tx1"/>
                </a:solidFill>
              </a:rPr>
              <a:t> , variance, </a:t>
            </a:r>
            <a:r>
              <a:rPr lang="en-US" sz="2400" dirty="0" err="1" smtClean="0">
                <a:solidFill>
                  <a:schemeClr val="tx1"/>
                </a:solidFill>
              </a:rPr>
              <a:t>regr</a:t>
            </a:r>
            <a:r>
              <a:rPr lang="en-US" sz="2400" dirty="0" smtClean="0">
                <a:solidFill>
                  <a:schemeClr val="tx1"/>
                </a:solidFill>
              </a:rPr>
              <a:t>*, cume_dist</a:t>
            </a:r>
            <a:r>
              <a:rPr lang="ru-RU" sz="2400" dirty="0" smtClean="0">
                <a:solidFill>
                  <a:schemeClr val="tx1"/>
                </a:solidFill>
              </a:rPr>
              <a:t>, …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ранжирующие – </a:t>
            </a:r>
            <a:r>
              <a:rPr lang="en-US" sz="2400" dirty="0" smtClean="0">
                <a:solidFill>
                  <a:schemeClr val="tx1"/>
                </a:solidFill>
              </a:rPr>
              <a:t>rank, dense_rank, first, last</a:t>
            </a: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агрегация строк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и.т.д. – </a:t>
            </a:r>
            <a:r>
              <a:rPr lang="en-US" sz="2400" dirty="0" err="1" smtClean="0">
                <a:solidFill>
                  <a:schemeClr val="tx1"/>
                </a:solidFill>
              </a:rPr>
              <a:t>listagg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xml_agg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Ранжирующие агрегатные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208912" cy="5544616"/>
          </a:xfrm>
        </p:spPr>
        <p:txBody>
          <a:bodyPr>
            <a:normAutofit/>
          </a:bodyPr>
          <a:lstStyle/>
          <a:p>
            <a:pPr marL="514350" indent="-514350" algn="l"/>
            <a:endParaRPr lang="en-US" sz="2400" dirty="0" smtClean="0"/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u="sng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dense_rank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(2) 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within group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t.value) 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t.name;</a:t>
            </a:r>
          </a:p>
          <a:p>
            <a:pPr marL="514350" indent="-514350" algn="l"/>
            <a:endParaRPr lang="en-US" sz="2400" dirty="0" smtClean="0"/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en-US" i="1" smtClean="0">
              <a:hlinkClick r:id="rId2"/>
            </a:endParaRPr>
          </a:p>
          <a:p>
            <a:pPr marL="514350" indent="-514350" algn="l"/>
            <a:endParaRPr lang="ru-RU" i="1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01008"/>
            <a:ext cx="5905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5013176"/>
            <a:ext cx="46101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Аналитические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Задача №2. Нужно получить строки, значение </a:t>
            </a:r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r>
              <a:rPr lang="ru-RU" sz="2000" b="1" dirty="0" smtClean="0">
                <a:solidFill>
                  <a:schemeClr val="tx1"/>
                </a:solidFill>
              </a:rPr>
              <a:t> в которых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ru-RU" sz="2000" b="1" dirty="0" smtClean="0">
                <a:solidFill>
                  <a:schemeClr val="tx1"/>
                </a:solidFill>
              </a:rPr>
              <a:t>превышает среднее.</a:t>
            </a: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Ключевое отличие данного запроса от рассматриваемых выше –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необходимость одновременной обработки и исходных строк и рассчитанных  по ним агрегатных значений.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t.value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(       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t.value,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(partition by t.name) 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t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 t.value &gt; 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t.av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56992"/>
            <a:ext cx="469582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Аналитические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t.value,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(partition by t.name) 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cs typeface="Courier New" pitchFamily="49" charset="0"/>
              </a:rPr>
              <a:t>(partition by t.name)</a:t>
            </a:r>
            <a:r>
              <a:rPr lang="ru-RU" sz="2000" dirty="0" smtClean="0">
                <a:solidFill>
                  <a:schemeClr val="tx1"/>
                </a:solidFill>
                <a:cs typeface="Courier New" pitchFamily="49" charset="0"/>
              </a:rPr>
              <a:t> – пример спецификации окна</a:t>
            </a:r>
            <a:endParaRPr lang="ru-RU" sz="2000" i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84984"/>
            <a:ext cx="57245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Спецификации окна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t.value,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 sum(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	(partition by t.name) sm1,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sum(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	(partition by t.name 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	     </a:t>
            </a:r>
            <a:r>
              <a:rPr lang="en-US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sm2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endParaRPr lang="en-US" i="1" dirty="0" smtClean="0"/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Будет отличаться результат в столбцах </a:t>
            </a:r>
            <a:r>
              <a:rPr lang="en-US" sz="2400" dirty="0" smtClean="0">
                <a:solidFill>
                  <a:schemeClr val="tx1"/>
                </a:solidFill>
              </a:rPr>
              <a:t>sm1 </a:t>
            </a:r>
            <a:r>
              <a:rPr lang="ru-RU" sz="2400" dirty="0" smtClean="0">
                <a:solidFill>
                  <a:schemeClr val="tx1"/>
                </a:solidFill>
              </a:rPr>
              <a:t>и </a:t>
            </a:r>
            <a:r>
              <a:rPr lang="en-US" sz="2400" dirty="0" err="1" smtClean="0">
                <a:solidFill>
                  <a:schemeClr val="tx1"/>
                </a:solidFill>
              </a:rPr>
              <a:t>sm</a:t>
            </a:r>
            <a:r>
              <a:rPr lang="ru-RU" sz="2400" dirty="0" smtClean="0">
                <a:solidFill>
                  <a:schemeClr val="tx1"/>
                </a:solidFill>
              </a:rPr>
              <a:t>2 ?</a:t>
            </a:r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sz="20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Спецификации окна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endParaRPr lang="ru-RU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partition by t.name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(для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sm1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- окно включает все строки со значением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t.name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аналогичным в текущей строке.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partition by t.name order by t.value (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для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sm2)</a:t>
            </a:r>
          </a:p>
          <a:p>
            <a:pPr marL="514350" indent="-514350" algn="l"/>
            <a:r>
              <a:rPr lang="ru-RU" i="1" dirty="0" smtClean="0"/>
              <a:t>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строки со значением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t.name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аналогичным в текущей строке,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 начиная со строки с минимальным значением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value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до строки со значением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value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равным текущей строке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sz="2000" i="1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45339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Спецификации окна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(partition by t.name) sm1,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sum(t.value) over (… order by t.value) sm2,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(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 order …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514350" indent="-514350" algn="l"/>
            <a:r>
              <a:rPr lang="en-US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rows between unbounded preceding and current row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sm3,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(… order …</a:t>
            </a:r>
          </a:p>
          <a:p>
            <a:pPr marL="514350" indent="-514350" algn="l"/>
            <a:r>
              <a:rPr lang="en-US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rows between current row and unbounded following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sm4</a:t>
            </a:r>
          </a:p>
          <a:p>
            <a:pPr marL="514350" indent="-514350" algn="l"/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sz="2000" i="1" dirty="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941168"/>
            <a:ext cx="56673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Агрегатные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Стандартный запрос с группированием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получение средних значений: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t.name</a:t>
            </a:r>
            <a:endParaRPr lang="ru-RU" sz="2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4077072"/>
            <a:ext cx="45005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77072"/>
            <a:ext cx="32861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Спецификации окна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Правильный ответ:</a:t>
            </a:r>
          </a:p>
          <a:p>
            <a:pPr marL="514350" indent="-514350" algn="l"/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t.value 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без доп. спецификаций эквивалентно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range</a:t>
            </a:r>
            <a:r>
              <a:rPr lang="en-US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between unbounded preceding and current row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i="1" dirty="0" smtClean="0"/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</a:rPr>
              <a:t>range – </a:t>
            </a:r>
            <a:r>
              <a:rPr lang="ru-RU" sz="2400" dirty="0" smtClean="0">
                <a:solidFill>
                  <a:schemeClr val="tx1"/>
                </a:solidFill>
              </a:rPr>
              <a:t>значение соотв. значению в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текущей строке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</a:rPr>
              <a:t>rows – </a:t>
            </a:r>
            <a:r>
              <a:rPr lang="ru-RU" sz="2400" dirty="0" smtClean="0">
                <a:solidFill>
                  <a:schemeClr val="tx1"/>
                </a:solidFill>
              </a:rPr>
              <a:t>сама текущая строка</a:t>
            </a:r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sz="2000" i="1" dirty="0" smtClean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5772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Спецификации окна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</a:t>
            </a: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sum(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(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 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rows between </a:t>
            </a:r>
            <a:r>
              <a:rPr lang="ru-RU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preceding and </a:t>
            </a:r>
            <a:r>
              <a:rPr lang="ru-RU" sz="22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following) </a:t>
            </a:r>
            <a:r>
              <a:rPr lang="en-US" sz="22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sm</a:t>
            </a:r>
            <a:r>
              <a:rPr lang="ru-RU" sz="2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en-US" sz="2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200" i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+mj-lt"/>
              <a:cs typeface="Courier New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+mj-lt"/>
              <a:cs typeface="Courier New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63531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Аналитические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Еще раз о плане выполнения</a:t>
            </a: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2052638"/>
            <a:ext cx="82677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Аналитические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fontScale="92500"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аналогичные агрегатным,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ранжирующие,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функции следования.</a:t>
            </a: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  <a:cs typeface="Courier New" pitchFamily="49" charset="0"/>
              </a:rPr>
              <a:t>Полный перечень и </a:t>
            </a:r>
            <a:r>
              <a:rPr lang="ru-RU" dirty="0">
                <a:solidFill>
                  <a:schemeClr val="tx1"/>
                </a:solidFill>
                <a:cs typeface="Courier New" pitchFamily="49" charset="0"/>
              </a:rPr>
              <a:t>спецификация синтаксиса:</a:t>
            </a:r>
          </a:p>
          <a:p>
            <a:pPr marL="514350" indent="-514350" algn="l"/>
            <a:r>
              <a:rPr lang="en-US" smtClean="0">
                <a:solidFill>
                  <a:schemeClr val="tx1"/>
                </a:solidFill>
                <a:hlinkClick r:id="rId2"/>
              </a:rPr>
              <a:t>https://postgrespro.ru/docs/postgrespro/11/functions-window</a:t>
            </a:r>
            <a:endParaRPr lang="en-US" smtClean="0">
              <a:solidFill>
                <a:schemeClr val="tx1"/>
              </a:solidFill>
            </a:endParaRPr>
          </a:p>
          <a:p>
            <a:pPr marL="514350" indent="-514350" algn="l"/>
            <a:endParaRPr lang="en-US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mtClean="0">
                <a:solidFill>
                  <a:schemeClr val="tx1"/>
                </a:solidFill>
                <a:hlinkClick r:id="rId3"/>
              </a:rPr>
              <a:t>https://postgrespro.ru/docs/postgrespro/11/sql-expressions#SYNTAX-WINDOW-FUNCTIONS</a:t>
            </a:r>
            <a:endParaRPr lang="en-US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Аналитические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871296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имя_функции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([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выражение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[,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выражение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... ]]) [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FILTER ( WHERE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предложение_фильтра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) ]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имя_окна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1800" i="1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имя_функции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([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выражение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[,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выражение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... ]]) [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FILTER ( WHERE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предложение_фильтра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) ]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определение_окна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) </a:t>
            </a:r>
            <a:endParaRPr lang="en-US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1800" i="1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имя_функции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* ) [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FILTER ( WHERE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предложение_фильтра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) ]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имя_окна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n-US" sz="180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1800" i="1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имя_функции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( * ) [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FILTER ( WHERE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предложение_фильтра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) ] </a:t>
            </a:r>
            <a:r>
              <a:rPr lang="en-US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 </a:t>
            </a:r>
            <a:r>
              <a:rPr lang="ru-RU" sz="1800" i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определение_окна</a:t>
            </a:r>
            <a:r>
              <a:rPr lang="ru-RU" sz="180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)</a:t>
            </a:r>
            <a:endParaRPr lang="ru-RU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Написать запрос эквивалентный 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t.name, count(*) </a:t>
            </a:r>
            <a:r>
              <a:rPr lang="en-US" sz="18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group by t.name</a:t>
            </a:r>
          </a:p>
          <a:p>
            <a:pPr marL="514350" indent="-514350" algn="l"/>
            <a:endParaRPr lang="en-US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без использования 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group by </a:t>
            </a:r>
            <a:endParaRPr lang="en-US" sz="1800" dirty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4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row_number – </a:t>
            </a:r>
            <a:r>
              <a:rPr lang="ru-RU" dirty="0" smtClean="0">
                <a:solidFill>
                  <a:schemeClr val="tx1"/>
                </a:solidFill>
              </a:rPr>
              <a:t>номер строки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dense_rank</a:t>
            </a:r>
            <a:r>
              <a:rPr lang="ru-RU" dirty="0" smtClean="0">
                <a:solidFill>
                  <a:schemeClr val="tx1"/>
                </a:solidFill>
              </a:rPr>
              <a:t> – ранг строки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first_value</a:t>
            </a:r>
            <a:r>
              <a:rPr lang="ru-RU" dirty="0" smtClean="0">
                <a:solidFill>
                  <a:schemeClr val="tx1"/>
                </a:solidFill>
              </a:rPr>
              <a:t> – первое значение по критерию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last_value</a:t>
            </a:r>
            <a:r>
              <a:rPr lang="ru-RU" dirty="0" smtClean="0">
                <a:solidFill>
                  <a:schemeClr val="tx1"/>
                </a:solidFill>
              </a:rPr>
              <a:t> – последнее значение по критерию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</a:rPr>
              <a:t>lag/lead – </a:t>
            </a:r>
            <a:r>
              <a:rPr lang="ru-RU" dirty="0" smtClean="0">
                <a:solidFill>
                  <a:schemeClr val="tx1"/>
                </a:solidFill>
              </a:rPr>
              <a:t>предшествующая/следующая строка</a:t>
            </a: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964488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t.id, t.name, t.value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row_number() over (partition by t.name order by t.value) rn,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dense_rank()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(partition by t.name order by t.value)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dn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first_value(t.id)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over(partition by t.name order by t.value)</a:t>
            </a:r>
            <a:r>
              <a:rPr lang="en-US" sz="1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fv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14350" indent="-514350" algn="l"/>
            <a:r>
              <a:rPr lang="en-US" sz="18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last_value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(t.id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over (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partition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by t.name order by t.value)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lv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tab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t.id</a:t>
            </a:r>
          </a:p>
          <a:p>
            <a:pPr marL="514350" indent="-514350" algn="l"/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66" y="3789040"/>
            <a:ext cx="493395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lag </a:t>
            </a:r>
            <a:r>
              <a:rPr lang="ru-RU" dirty="0" smtClean="0"/>
              <a:t>и</a:t>
            </a:r>
            <a:r>
              <a:rPr lang="en-US" dirty="0" smtClean="0"/>
              <a:t> lead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</a:rPr>
              <a:t>lag (</a:t>
            </a:r>
            <a:r>
              <a:rPr lang="ru-RU" sz="2000" dirty="0" smtClean="0">
                <a:solidFill>
                  <a:schemeClr val="tx1"/>
                </a:solidFill>
              </a:rPr>
              <a:t>выражение</a:t>
            </a:r>
            <a:r>
              <a:rPr lang="en-US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 smtClean="0">
                <a:solidFill>
                  <a:schemeClr val="tx1"/>
                </a:solidFill>
              </a:rPr>
              <a:t>сдвиг, </a:t>
            </a:r>
            <a:r>
              <a:rPr lang="en-US" sz="2000" dirty="0" smtClean="0">
                <a:solidFill>
                  <a:schemeClr val="tx1"/>
                </a:solidFill>
              </a:rPr>
              <a:t>[</a:t>
            </a:r>
            <a:r>
              <a:rPr lang="ru-RU" sz="2000" dirty="0" smtClean="0">
                <a:solidFill>
                  <a:schemeClr val="tx1"/>
                </a:solidFill>
              </a:rPr>
              <a:t>значение по умолчанию</a:t>
            </a:r>
            <a:r>
              <a:rPr lang="en-US" sz="2000" dirty="0" smtClean="0">
                <a:solidFill>
                  <a:schemeClr val="tx1"/>
                </a:solidFill>
              </a:rPr>
              <a:t>]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) over (… )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</a:rPr>
              <a:t>lead </a:t>
            </a:r>
            <a:r>
              <a:rPr lang="en-US" sz="1800" dirty="0">
                <a:solidFill>
                  <a:schemeClr val="tx1"/>
                </a:solidFill>
              </a:rPr>
              <a:t>(</a:t>
            </a:r>
            <a:r>
              <a:rPr lang="ru-RU" sz="1800" dirty="0">
                <a:solidFill>
                  <a:schemeClr val="tx1"/>
                </a:solidFill>
              </a:rPr>
              <a:t>выражение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ru-RU" sz="1800" dirty="0">
                <a:solidFill>
                  <a:schemeClr val="tx1"/>
                </a:solidFill>
              </a:rPr>
              <a:t>сдвиг, </a:t>
            </a:r>
            <a:r>
              <a:rPr lang="en-US" sz="1800" dirty="0">
                <a:solidFill>
                  <a:schemeClr val="tx1"/>
                </a:solidFill>
              </a:rPr>
              <a:t>[</a:t>
            </a:r>
            <a:r>
              <a:rPr lang="ru-RU" sz="1800" dirty="0">
                <a:solidFill>
                  <a:schemeClr val="tx1"/>
                </a:solidFill>
              </a:rPr>
              <a:t>значение по умолчанию</a:t>
            </a:r>
            <a:r>
              <a:rPr lang="en-US" sz="1800" dirty="0">
                <a:solidFill>
                  <a:schemeClr val="tx1"/>
                </a:solidFill>
              </a:rPr>
              <a:t>]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) over (…)</a:t>
            </a: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t.id, </a:t>
            </a:r>
            <a:endParaRPr lang="en-US" sz="18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lag(t.id,1)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(partition by t.name order by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t.id) lag_id,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lead(t.id,2,-1)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over (partition by t.name order by t.id) </a:t>
            </a:r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lead_id</a:t>
            </a:r>
            <a:endParaRPr lang="en-US" sz="18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tab t</a:t>
            </a: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t.id</a:t>
            </a: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7" y="4509120"/>
            <a:ext cx="362902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774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lag </a:t>
            </a:r>
            <a:r>
              <a:rPr lang="ru-RU" dirty="0" smtClean="0"/>
              <a:t>и</a:t>
            </a:r>
            <a:r>
              <a:rPr lang="en-US" dirty="0" smtClean="0"/>
              <a:t> lead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Задача – написать запрос, выполняющий следующее преобразование: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2528888"/>
            <a:ext cx="25146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685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Агрегатные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sz="2000" dirty="0" smtClean="0">
                <a:solidFill>
                  <a:schemeClr val="tx1"/>
                </a:solidFill>
              </a:rPr>
              <a:t>Задача №1. Нужно в последней строке получить общий итог: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t.name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union all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null,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endParaRPr lang="ru-RU" sz="2400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365104"/>
            <a:ext cx="5526195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Статистические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job, name, sal, </a:t>
            </a:r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cume_dist() over (partition by job order by sal) cd</a:t>
            </a:r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8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emp</a:t>
            </a:r>
            <a:endParaRPr lang="en-US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64904"/>
            <a:ext cx="33528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52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использования аналитических функций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dirty="0">
                <a:solidFill>
                  <a:schemeClr val="tx1"/>
                </a:solidFill>
                <a:cs typeface="Courier New" panose="02070309020205020404" pitchFamily="49" charset="0"/>
              </a:rPr>
              <a:t>Запрос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t.id,</a:t>
            </a:r>
            <a:r>
              <a:rPr lang="ru-RU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t.rn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(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t.id, row_number() over (order by t.id) rn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 t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t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t.id = :x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>
                <a:solidFill>
                  <a:schemeClr val="tx1"/>
                </a:solidFill>
                <a:cs typeface="Courier New" panose="02070309020205020404" pitchFamily="49" charset="0"/>
              </a:rPr>
              <a:t>не </a:t>
            </a:r>
            <a:r>
              <a:rPr lang="ru-RU" sz="18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эквивалентен запросу</a:t>
            </a:r>
            <a:endParaRPr lang="ru-RU" sz="18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t.id, row_number() over (order by t.id) rn</a:t>
            </a: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t.id = :x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В первом случае индекс по столбцу </a:t>
            </a:r>
            <a:r>
              <a:rPr lang="en-US" sz="18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id </a:t>
            </a:r>
            <a:r>
              <a:rPr lang="ru-RU" sz="18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использоваться не будет. </a:t>
            </a:r>
            <a:endParaRPr lang="en-US" sz="18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1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использования аналитических функций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cs typeface="Courier New" panose="02070309020205020404" pitchFamily="49" charset="0"/>
              </a:rPr>
              <a:t>Эквивалентные запросы</a:t>
            </a:r>
            <a:endParaRPr lang="ru-RU" sz="18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t.id,</a:t>
            </a:r>
            <a:r>
              <a:rPr lang="ru-RU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t.name, t.rn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(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t.id, t.name, row_number() over (partition by t.name order by t.id) rn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 t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t</a:t>
            </a: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t.name = :x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>
                <a:solidFill>
                  <a:schemeClr val="tx1"/>
                </a:solidFill>
                <a:cs typeface="Courier New" panose="02070309020205020404" pitchFamily="49" charset="0"/>
              </a:rPr>
              <a:t>и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t.id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t.name,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row_number() over (order by t.id) rn</a:t>
            </a: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t.name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:x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>
                <a:solidFill>
                  <a:schemeClr val="tx1"/>
                </a:solidFill>
                <a:cs typeface="Courier New" panose="02070309020205020404" pitchFamily="49" charset="0"/>
              </a:rPr>
              <a:t>Препятствий к использованию индекса по столбцу </a:t>
            </a:r>
            <a:r>
              <a:rPr lang="en-US" sz="1800" dirty="0">
                <a:solidFill>
                  <a:schemeClr val="tx1"/>
                </a:solidFill>
                <a:cs typeface="Courier New" panose="02070309020205020404" pitchFamily="49" charset="0"/>
              </a:rPr>
              <a:t>name </a:t>
            </a:r>
            <a:r>
              <a:rPr lang="ru-RU" sz="1800" dirty="0">
                <a:solidFill>
                  <a:schemeClr val="tx1"/>
                </a:solidFill>
                <a:cs typeface="Courier New" panose="02070309020205020404" pitchFamily="49" charset="0"/>
              </a:rPr>
              <a:t>нет.</a:t>
            </a: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7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использования аналитических функций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Такой запрос выполняться не будет: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t.id, row_number() over (order by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t.id)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rn</a:t>
            </a:r>
            <a:endParaRPr lang="en-US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where </a:t>
            </a:r>
            <a:r>
              <a:rPr lang="en-US" sz="1800" u="sng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t.id &lt; </a:t>
            </a:r>
            <a:r>
              <a:rPr lang="en-US" sz="1800" u="sng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row_number() over (order by t.id)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Такой тоже:</a:t>
            </a:r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t.name, </a:t>
            </a: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max(t.id)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over 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(partition by t.name) rn,</a:t>
            </a: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count(*) </a:t>
            </a:r>
            <a:r>
              <a:rPr lang="en-US" sz="18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endParaRPr lang="en-US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tab t</a:t>
            </a:r>
            <a:endParaRPr lang="ru-RU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u="sng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group by t.name</a:t>
            </a:r>
            <a:endParaRPr lang="en-US" sz="1800" u="sng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83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Иерархические запросы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Пусть дана таблица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, 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представляющая информацию о подразделениях с их иерархией:</a:t>
            </a: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 smtClean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Возникающие задачи: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Получить выборку всех подразделений, подчиненных определенному.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Получить все подразделения, от которых зависит определенное.</a:t>
            </a:r>
          </a:p>
          <a:p>
            <a:pPr marL="514350" indent="-514350" algn="l"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Для каждого подразделения вывести список, подчиненных.   </a:t>
            </a: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Способы решения, в рамках традиционного </a:t>
            </a:r>
            <a:r>
              <a:rPr lang="en-US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SQL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:</a:t>
            </a:r>
            <a:endParaRPr lang="ru-RU" sz="1800" dirty="0">
              <a:solidFill>
                <a:schemeClr val="tx1"/>
              </a:solidFill>
              <a:latin typeface="+mj-lt"/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1</a:t>
            </a:r>
            <a:r>
              <a:rPr lang="ru-RU" sz="1800" dirty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. 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     Если </a:t>
            </a:r>
            <a:r>
              <a:rPr lang="ru-RU" sz="1800" dirty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уровень вложенности известный и небольшой – самосоединение. </a:t>
            </a:r>
          </a:p>
          <a:p>
            <a:pPr marL="514350" indent="-514350" algn="l"/>
            <a:r>
              <a:rPr lang="ru-RU" sz="1800" dirty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2. </a:t>
            </a:r>
            <a:r>
              <a:rPr lang="ru-RU" sz="1800" dirty="0" smtClean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     Хранимая </a:t>
            </a:r>
            <a:r>
              <a:rPr lang="ru-RU" sz="1800" dirty="0">
                <a:solidFill>
                  <a:schemeClr val="tx1"/>
                </a:solidFill>
                <a:latin typeface="+mj-lt"/>
                <a:cs typeface="Courier New" panose="02070309020205020404" pitchFamily="49" charset="0"/>
              </a:rPr>
              <a:t>процедура, с выполнением запросов в цикле и помещением результатов во временную таблицу. </a:t>
            </a:r>
          </a:p>
          <a:p>
            <a:pPr marL="514350" indent="-514350" algn="l"/>
            <a:endParaRPr lang="ru-RU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 algn="l"/>
            <a:endParaRPr lang="en-US" sz="1800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54" y="1844824"/>
            <a:ext cx="26765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33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Иерархические запросы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1800" i="1" dirty="0">
                <a:solidFill>
                  <a:schemeClr val="tx1"/>
                </a:solidFill>
                <a:cs typeface="Courier New" panose="02070309020205020404" pitchFamily="49" charset="0"/>
              </a:rPr>
              <a:t>Рекурсивные обобщенные табличные выражения </a:t>
            </a:r>
            <a:endParaRPr lang="ru-RU" sz="18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r>
              <a:rPr lang="en-US" sz="1800" dirty="0" smtClean="0">
                <a:solidFill>
                  <a:schemeClr val="tx1"/>
                </a:solidFill>
                <a:cs typeface="Courier New" panose="02070309020205020404" pitchFamily="49" charset="0"/>
                <a:hlinkClick r:id="rId2"/>
              </a:rPr>
              <a:t>https://postgrespro.ru/docs/postgrespro/11/queries-with</a:t>
            </a:r>
            <a:endParaRPr lang="en-US" sz="1800" dirty="0" smtClean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algn="l"/>
            <a:r>
              <a:rPr lang="en-US" sz="1800" u="sng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with recursive </a:t>
            </a:r>
            <a:r>
              <a:rPr lang="en-US" sz="1800" u="sng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dr(id,</a:t>
            </a:r>
            <a:r>
              <a:rPr lang="ru-RU" sz="1800" u="sng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u="sng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800" u="sng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ru-RU" sz="1800" u="sng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u="sng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hlevel</a:t>
            </a:r>
            <a:r>
              <a:rPr lang="en-US" sz="1800" u="sng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as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(select d.id,</a:t>
            </a:r>
            <a:r>
              <a:rPr lang="ru-RU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d.name, 1 hlevel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from  dept d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where d.parent_id is null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union all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select d.id,d.name,dr.hlevel+1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from dept d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join </a:t>
            </a:r>
            <a:r>
              <a:rPr lang="en-US" sz="1800" u="sng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dr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on dr.id = d.parent_id 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 d.id, 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lpad(' ',5*</a:t>
            </a:r>
            <a:r>
              <a:rPr lang="ru-RU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d.hlevel</a:t>
            </a:r>
            <a:r>
              <a:rPr lang="ru-RU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,' ')||d.name name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dr d</a:t>
            </a:r>
            <a:endParaRPr lang="ru-RU" sz="18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76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Иерархические запросы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640960" cy="5328592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n-US" sz="18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dr – </a:t>
            </a:r>
            <a:r>
              <a:rPr lang="ru-RU" sz="18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именованный подзапрос, ссылающийся на себя.</a:t>
            </a:r>
          </a:p>
          <a:p>
            <a:pPr marL="514350" indent="-514350" algn="l"/>
            <a:endParaRPr lang="ru-RU" sz="1800" i="1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r>
              <a:rPr lang="ru-RU" sz="1800" i="1" dirty="0" smtClean="0">
                <a:solidFill>
                  <a:schemeClr val="tx1"/>
                </a:solidFill>
                <a:cs typeface="Courier New" panose="02070309020205020404" pitchFamily="49" charset="0"/>
              </a:rPr>
              <a:t>План выполнения</a:t>
            </a:r>
          </a:p>
          <a:p>
            <a:pPr marL="514350" indent="-514350" algn="l"/>
            <a:endParaRPr lang="ru-RU" sz="1800" i="1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>
              <a:solidFill>
                <a:schemeClr val="tx1"/>
              </a:solidFill>
              <a:cs typeface="Courier New" panose="02070309020205020404" pitchFamily="49" charset="0"/>
            </a:endParaRPr>
          </a:p>
          <a:p>
            <a:pPr marL="514350" indent="-514350" algn="l"/>
            <a:endParaRPr lang="ru-RU" sz="1800" dirty="0">
              <a:solidFill>
                <a:schemeClr val="tx1"/>
              </a:solidFill>
              <a:cs typeface="Courier New" panose="02070309020205020404" pitchFamily="49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79" y="2582223"/>
            <a:ext cx="75247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2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Агрегатные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Задача №2. Нужно получить строки, значение </a:t>
            </a:r>
            <a:r>
              <a:rPr lang="en-US" sz="2000" b="1" dirty="0" smtClean="0">
                <a:solidFill>
                  <a:schemeClr val="tx1"/>
                </a:solidFill>
              </a:rPr>
              <a:t>value</a:t>
            </a:r>
            <a:r>
              <a:rPr lang="ru-RU" sz="2000" b="1" dirty="0" smtClean="0">
                <a:solidFill>
                  <a:schemeClr val="tx1"/>
                </a:solidFill>
              </a:rPr>
              <a:t> в которых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ru-RU" sz="2000" b="1" dirty="0" smtClean="0">
                <a:solidFill>
                  <a:schemeClr val="tx1"/>
                </a:solidFill>
              </a:rPr>
              <a:t>превышает среднее:</a:t>
            </a: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 t.value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join (</a:t>
            </a:r>
          </a:p>
          <a:p>
            <a:pPr marL="971550" lvl="1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ta.name,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971550" lvl="1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971550" lvl="1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ta.name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ta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on t.name = ta.name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where t.value &gt;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a.av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44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Агрегатные функции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План выполнения:</a:t>
            </a: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Проблемы: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Доступ к таблице </a:t>
            </a:r>
            <a:r>
              <a:rPr lang="en-US" sz="2400" dirty="0" smtClean="0">
                <a:solidFill>
                  <a:schemeClr val="tx1"/>
                </a:solidFill>
              </a:rPr>
              <a:t>tab </a:t>
            </a:r>
            <a:r>
              <a:rPr lang="ru-RU" sz="2400" dirty="0" smtClean="0">
                <a:solidFill>
                  <a:schemeClr val="tx1"/>
                </a:solidFill>
              </a:rPr>
              <a:t>выполняется 2 раза.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Запрос сложен в сопровождении.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609989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Опции </a:t>
            </a:r>
            <a:r>
              <a:rPr lang="en-US" dirty="0" smtClean="0"/>
              <a:t>rollup </a:t>
            </a:r>
            <a:r>
              <a:rPr lang="ru-RU" dirty="0" smtClean="0"/>
              <a:t>и </a:t>
            </a:r>
            <a:r>
              <a:rPr lang="en-US" dirty="0" smtClean="0"/>
              <a:t>cube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Решение задачи №1: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437112"/>
            <a:ext cx="45624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Опции </a:t>
            </a:r>
            <a:r>
              <a:rPr lang="en-US" dirty="0" smtClean="0"/>
              <a:t>rollup </a:t>
            </a:r>
            <a:r>
              <a:rPr lang="ru-RU" dirty="0" smtClean="0"/>
              <a:t>и </a:t>
            </a:r>
            <a:r>
              <a:rPr lang="en-US" dirty="0" smtClean="0"/>
              <a:t>cube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Задать название для итога.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000" dirty="0" smtClean="0">
                <a:solidFill>
                  <a:schemeClr val="tx1"/>
                </a:solidFill>
              </a:rPr>
              <a:t>Наивный вариант: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coalesce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(t.name,’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Итого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’)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name, 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</a:t>
            </a:r>
            <a:endParaRPr lang="ru-RU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0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000" dirty="0" smtClean="0">
                <a:solidFill>
                  <a:schemeClr val="tx1"/>
                </a:solidFill>
              </a:rPr>
              <a:t>Правильный: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case when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grouping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(t.name)= 1 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then ‘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Итого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t.name end name, 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</a:t>
            </a:r>
            <a:endParaRPr lang="ru-RU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Опции </a:t>
            </a:r>
            <a:r>
              <a:rPr lang="en-US" dirty="0" smtClean="0"/>
              <a:t>rollup </a:t>
            </a:r>
            <a:r>
              <a:rPr lang="ru-RU" dirty="0" smtClean="0"/>
              <a:t>и </a:t>
            </a:r>
            <a:r>
              <a:rPr lang="en-US" dirty="0" smtClean="0"/>
              <a:t>cube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/>
          <a:lstStyle/>
          <a:p>
            <a:pPr marL="514350" indent="-514350" algn="l"/>
            <a:endParaRPr lang="en-US" sz="20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000" dirty="0" smtClean="0">
                <a:solidFill>
                  <a:schemeClr val="tx1"/>
                </a:solidFill>
              </a:rPr>
              <a:t>Совсем правильно:</a:t>
            </a:r>
          </a:p>
          <a:p>
            <a:pPr marL="514350" indent="-514350" algn="l"/>
            <a:endParaRPr lang="en-US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case when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grouping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(t.name)= 1 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then ‘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Итого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’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ru-RU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t.name end name, 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</a:t>
            </a:r>
            <a:endParaRPr lang="ru-RU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order by </a:t>
            </a:r>
            <a:r>
              <a:rPr lang="en-US" sz="20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grouping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(t.name) </a:t>
            </a:r>
            <a:r>
              <a:rPr lang="en-US" sz="20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desc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 name</a:t>
            </a:r>
            <a:endParaRPr lang="ru-RU" sz="20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Расширение агрегатных функций. Опции </a:t>
            </a:r>
            <a:r>
              <a:rPr lang="en-US" dirty="0" smtClean="0"/>
              <a:t>rollup </a:t>
            </a:r>
            <a:r>
              <a:rPr lang="ru-RU" dirty="0" smtClean="0"/>
              <a:t>и </a:t>
            </a:r>
            <a:r>
              <a:rPr lang="en-US" dirty="0" smtClean="0"/>
              <a:t>cube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992888" cy="5328592"/>
          </a:xfrm>
        </p:spPr>
        <p:txBody>
          <a:bodyPr>
            <a:normAutofit lnSpcReduction="10000"/>
          </a:bodyPr>
          <a:lstStyle/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Многоуровневое группирование</a:t>
            </a: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rollup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ru-RU" sz="2400" dirty="0" smtClean="0">
                <a:solidFill>
                  <a:schemeClr val="tx1"/>
                </a:solidFill>
              </a:rPr>
              <a:t>И</a:t>
            </a: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,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  t.name,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avg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t.value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 as 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av</a:t>
            </a:r>
            <a:endParaRPr lang="en-US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from tab t</a:t>
            </a:r>
          </a:p>
          <a:p>
            <a:pPr marL="514350" indent="-514350" algn="l"/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group by </a:t>
            </a:r>
            <a:r>
              <a:rPr lang="en-US" sz="2400" u="sng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cube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t.category,t.name</a:t>
            </a:r>
            <a:r>
              <a:rPr lang="en-US" sz="24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ru-RU" sz="24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sz="2400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/>
          </a:p>
          <a:p>
            <a:pPr marL="514350" indent="-514350" algn="l"/>
            <a:endParaRPr lang="ru-RU" i="1" dirty="0" smtClean="0"/>
          </a:p>
          <a:p>
            <a:pPr marL="514350" indent="-514350" algn="l"/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1330</Words>
  <Application>Microsoft Office PowerPoint</Application>
  <PresentationFormat>Экран (4:3)</PresentationFormat>
  <Paragraphs>440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Calibri</vt:lpstr>
      <vt:lpstr>Courier New</vt:lpstr>
      <vt:lpstr>Тема Office</vt:lpstr>
      <vt:lpstr>Современные технологии баз данных</vt:lpstr>
      <vt:lpstr>Агрегатные функции</vt:lpstr>
      <vt:lpstr>Агрегатные функции</vt:lpstr>
      <vt:lpstr>Агрегатные функции</vt:lpstr>
      <vt:lpstr>Агрегатные функции</vt:lpstr>
      <vt:lpstr>Расширение агрегатных функций. Опции rollup и cube </vt:lpstr>
      <vt:lpstr>Расширение агрегатных функций. Опции rollup и cube </vt:lpstr>
      <vt:lpstr>Расширение агрегатных функций. Опции rollup и cube </vt:lpstr>
      <vt:lpstr>Расширение агрегатных функций. Опции rollup и cube </vt:lpstr>
      <vt:lpstr>Расширение агрегатных функций. Опции rollup и cube </vt:lpstr>
      <vt:lpstr>Расширение агрегатных функций. grouping sets</vt:lpstr>
      <vt:lpstr>Расширение агрегатных функций. grouping sets</vt:lpstr>
      <vt:lpstr>Все агрегатные функции </vt:lpstr>
      <vt:lpstr>Ранжирующие агрегатные функции</vt:lpstr>
      <vt:lpstr>Аналитические функции</vt:lpstr>
      <vt:lpstr>Аналитические функции</vt:lpstr>
      <vt:lpstr>Спецификации окна</vt:lpstr>
      <vt:lpstr>Спецификации окна</vt:lpstr>
      <vt:lpstr>Спецификации окна</vt:lpstr>
      <vt:lpstr>Спецификации окна</vt:lpstr>
      <vt:lpstr>Спецификации окна</vt:lpstr>
      <vt:lpstr>Аналитические функции</vt:lpstr>
      <vt:lpstr>Аналитические функции</vt:lpstr>
      <vt:lpstr>Аналитические функции</vt:lpstr>
      <vt:lpstr>Задача</vt:lpstr>
      <vt:lpstr>Примеры</vt:lpstr>
      <vt:lpstr>Примеры</vt:lpstr>
      <vt:lpstr>lag и lead</vt:lpstr>
      <vt:lpstr>lag и lead</vt:lpstr>
      <vt:lpstr>Статистические функции</vt:lpstr>
      <vt:lpstr>Особенности использования аналитических функций</vt:lpstr>
      <vt:lpstr>Особенности использования аналитических функций</vt:lpstr>
      <vt:lpstr>Особенности использования аналитических функций</vt:lpstr>
      <vt:lpstr>Иерархические запросы</vt:lpstr>
      <vt:lpstr>Иерархические запросы</vt:lpstr>
      <vt:lpstr>Иерархические запросы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баз данных</dc:title>
  <dc:creator>oleg</dc:creator>
  <cp:lastModifiedBy>Аврунев Олег Евгеньевич</cp:lastModifiedBy>
  <cp:revision>150</cp:revision>
  <dcterms:created xsi:type="dcterms:W3CDTF">2016-02-12T00:19:46Z</dcterms:created>
  <dcterms:modified xsi:type="dcterms:W3CDTF">2021-03-04T06:56:25Z</dcterms:modified>
</cp:coreProperties>
</file>