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8" r:id="rId1"/>
  </p:sldMasterIdLst>
  <p:notesMasterIdLst>
    <p:notesMasterId r:id="rId30"/>
  </p:notesMasterIdLst>
  <p:sldIdLst>
    <p:sldId id="256" r:id="rId2"/>
    <p:sldId id="267" r:id="rId3"/>
    <p:sldId id="327" r:id="rId4"/>
    <p:sldId id="328" r:id="rId5"/>
    <p:sldId id="290" r:id="rId6"/>
    <p:sldId id="346" r:id="rId7"/>
    <p:sldId id="329" r:id="rId8"/>
    <p:sldId id="330" r:id="rId9"/>
    <p:sldId id="331" r:id="rId10"/>
    <p:sldId id="332" r:id="rId11"/>
    <p:sldId id="333" r:id="rId12"/>
    <p:sldId id="334" r:id="rId13"/>
    <p:sldId id="335" r:id="rId14"/>
    <p:sldId id="336" r:id="rId15"/>
    <p:sldId id="337" r:id="rId16"/>
    <p:sldId id="338" r:id="rId17"/>
    <p:sldId id="339" r:id="rId18"/>
    <p:sldId id="340" r:id="rId19"/>
    <p:sldId id="341" r:id="rId20"/>
    <p:sldId id="342" r:id="rId21"/>
    <p:sldId id="343" r:id="rId22"/>
    <p:sldId id="344" r:id="rId23"/>
    <p:sldId id="347" r:id="rId24"/>
    <p:sldId id="350" r:id="rId25"/>
    <p:sldId id="348" r:id="rId26"/>
    <p:sldId id="351" r:id="rId27"/>
    <p:sldId id="352" r:id="rId28"/>
    <p:sldId id="345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3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D875C4-A01C-4045-A9A5-2DBD1782ED59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1F10AC-F5FF-492A-8108-2A07046FB2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992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AE836-D071-40CB-B025-B31BC3101A38}" type="datetime1">
              <a:rPr lang="ru-RU" smtClean="0"/>
              <a:pPr/>
              <a:t>18.03.2021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7D5E2-332E-4758-813B-2014F0886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A4B1C-33F3-4526-8483-BD08FC3A82D8}" type="datetime1">
              <a:rPr lang="ru-RU" smtClean="0"/>
              <a:pPr/>
              <a:t>18.03.2021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7D5E2-332E-4758-813B-2014F0886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2C1E1-0EE7-4C52-ADBC-70B280248491}" type="datetime1">
              <a:rPr lang="ru-RU" smtClean="0"/>
              <a:pPr/>
              <a:t>18.03.2021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7D5E2-332E-4758-813B-2014F0886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AB1FA-0660-4F7A-B606-0C0D30D95A8D}" type="datetime1">
              <a:rPr lang="ru-RU" smtClean="0"/>
              <a:pPr/>
              <a:t>18.03.2021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7D5E2-332E-4758-813B-2014F0886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456C-B2A2-44FD-B1C2-F41CE506B558}" type="datetime1">
              <a:rPr lang="ru-RU" smtClean="0"/>
              <a:pPr/>
              <a:t>18.03.2021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7D5E2-332E-4758-813B-2014F0886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1DA29-B06A-40D0-A1D6-4F16CCBFE501}" type="datetime1">
              <a:rPr lang="ru-RU" smtClean="0"/>
              <a:pPr/>
              <a:t>18.03.2021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7D5E2-332E-4758-813B-2014F0886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CBE7C-CE93-4F1F-ADE0-C68BA912AE1E}" type="datetime1">
              <a:rPr lang="ru-RU" smtClean="0"/>
              <a:pPr/>
              <a:t>18.03.2021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7D5E2-332E-4758-813B-2014F0886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493F7-0448-4E13-9A92-2A29C695A570}" type="datetime1">
              <a:rPr lang="ru-RU" smtClean="0"/>
              <a:pPr/>
              <a:t>18.03.2021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7D5E2-332E-4758-813B-2014F0886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57457-9EB1-418D-B85B-C80D92B2A2A7}" type="datetime1">
              <a:rPr lang="ru-RU" smtClean="0"/>
              <a:pPr/>
              <a:t>18.03.2021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7D5E2-332E-4758-813B-2014F0886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236C2-D6CA-421B-BBED-0048526BC57D}" type="datetime1">
              <a:rPr lang="ru-RU" smtClean="0"/>
              <a:pPr/>
              <a:t>18.03.2021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7D5E2-332E-4758-813B-2014F0886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FA44B-787F-4B05-86DA-9E6BE34C3EDC}" type="datetime1">
              <a:rPr lang="ru-RU" smtClean="0"/>
              <a:pPr/>
              <a:t>18.03.2021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7D5E2-332E-4758-813B-2014F0886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977297-0AB9-456B-8E1F-ABD6EB9B86A7}" type="datetime1">
              <a:rPr lang="ru-RU" smtClean="0"/>
              <a:pPr/>
              <a:t>18.03.2021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B7D5E2-332E-4758-813B-2014F0886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postgrespro.ru/docs/postgrespro/11/runtime-config-client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postgrespro.ru/docs/postgrespro/11/textsearch-controls" TargetMode="Externa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postgrespro.ru/docs/postgrespro/11/textsearch-features" TargetMode="Externa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postgrespro.ru/docs/postgrespro/11/textsearch-dictionaries" TargetMode="External"/><Relationship Id="rId2" Type="http://schemas.openxmlformats.org/officeDocument/2006/relationships/hyperlink" Target="https://postgrespro.ru/docs/postgrespro/11/textsearch-parsers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tools.ietf.org/html/rfc7159" TargetMode="External"/><Relationship Id="rId2" Type="http://schemas.openxmlformats.org/officeDocument/2006/relationships/hyperlink" Target="https://postgrespro.ru/docs/postgrespro/13/datatype-json" TargetMode="Externa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postgrespro.ru/docs/postgrespro/13/functions-json" TargetMode="Externa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postgrespro.ru/docs/postgrespro/13/functions-json#FUNCTIONS-JSONB-OP-TABLE" TargetMode="External"/><Relationship Id="rId2" Type="http://schemas.openxmlformats.org/officeDocument/2006/relationships/hyperlink" Target="https://postgrespro.ru/docs/postgrespro/13/functions-json" TargetMode="Externa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habr.com/ru/company/postgrespro/blog/330544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habr.com/ru/company/postgrespro/blog/328280/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habr.com/ru/company/postgrespro/blog/333878/" TargetMode="External"/><Relationship Id="rId2" Type="http://schemas.openxmlformats.org/officeDocument/2006/relationships/hyperlink" Target="https://habr.com/ru/company/postgrespro/blog/340978/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Современные технологии баз данных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mtClean="0"/>
              <a:t>Лекция №</a:t>
            </a:r>
            <a:r>
              <a:rPr lang="en-US" smtClean="0"/>
              <a:t>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576064"/>
          </a:xfrm>
        </p:spPr>
        <p:txBody>
          <a:bodyPr>
            <a:normAutofit fontScale="90000"/>
          </a:bodyPr>
          <a:lstStyle/>
          <a:p>
            <a:r>
              <a:rPr lang="ru-RU" b="1" smtClean="0"/>
              <a:t>Полнотекстовый поиск. Конфигурации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24744"/>
            <a:ext cx="8640960" cy="5328592"/>
          </a:xfrm>
        </p:spPr>
        <p:txBody>
          <a:bodyPr>
            <a:normAutofit/>
          </a:bodyPr>
          <a:lstStyle/>
          <a:p>
            <a:endParaRPr lang="ru-RU" sz="2000" i="1" smtClean="0"/>
          </a:p>
          <a:p>
            <a:pPr algn="l"/>
            <a:r>
              <a:rPr lang="ru-RU" sz="2000" i="1" smtClean="0">
                <a:solidFill>
                  <a:schemeClr val="tx1"/>
                </a:solidFill>
              </a:rPr>
              <a:t>Анализаторы текстового поиска</a:t>
            </a:r>
            <a:r>
              <a:rPr lang="ru-RU" sz="2000" smtClean="0">
                <a:solidFill>
                  <a:schemeClr val="tx1"/>
                </a:solidFill>
              </a:rPr>
              <a:t> разделяют документ на фрагменты и классифицируют их (например, как слова или числа).</a:t>
            </a:r>
          </a:p>
          <a:p>
            <a:pPr algn="l"/>
            <a:endParaRPr lang="ru-RU" sz="2000" smtClean="0">
              <a:solidFill>
                <a:schemeClr val="tx1"/>
              </a:solidFill>
            </a:endParaRPr>
          </a:p>
          <a:p>
            <a:pPr algn="l"/>
            <a:r>
              <a:rPr lang="ru-RU" sz="2000" i="1" smtClean="0">
                <a:solidFill>
                  <a:schemeClr val="tx1"/>
                </a:solidFill>
              </a:rPr>
              <a:t>Словари текстового поиска</a:t>
            </a:r>
            <a:r>
              <a:rPr lang="ru-RU" sz="2000" smtClean="0">
                <a:solidFill>
                  <a:schemeClr val="tx1"/>
                </a:solidFill>
              </a:rPr>
              <a:t> приводят фрагменты к нормализованной форме и отбрасывают стоп-слова.</a:t>
            </a:r>
          </a:p>
          <a:p>
            <a:pPr algn="l"/>
            <a:endParaRPr lang="ru-RU" sz="2000" smtClean="0">
              <a:solidFill>
                <a:schemeClr val="tx1"/>
              </a:solidFill>
            </a:endParaRPr>
          </a:p>
          <a:p>
            <a:pPr algn="l"/>
            <a:r>
              <a:rPr lang="ru-RU" sz="2000" i="1" smtClean="0">
                <a:solidFill>
                  <a:schemeClr val="tx1"/>
                </a:solidFill>
              </a:rPr>
              <a:t>Шаблоны текстового поиска</a:t>
            </a:r>
            <a:r>
              <a:rPr lang="ru-RU" sz="2000" smtClean="0">
                <a:solidFill>
                  <a:schemeClr val="tx1"/>
                </a:solidFill>
              </a:rPr>
              <a:t> предоставляют функции, образующие реализацию словарей. (При создании словаря просто задаётся шаблон и набор параметров для него.)</a:t>
            </a:r>
          </a:p>
          <a:p>
            <a:pPr algn="l"/>
            <a:endParaRPr lang="ru-RU" sz="2000" smtClean="0">
              <a:solidFill>
                <a:schemeClr val="tx1"/>
              </a:solidFill>
            </a:endParaRPr>
          </a:p>
          <a:p>
            <a:pPr algn="l"/>
            <a:r>
              <a:rPr lang="ru-RU" sz="2000" i="1" smtClean="0">
                <a:solidFill>
                  <a:schemeClr val="tx1"/>
                </a:solidFill>
              </a:rPr>
              <a:t>Конфигурации текстового поиска</a:t>
            </a:r>
            <a:r>
              <a:rPr lang="ru-RU" sz="2000" smtClean="0">
                <a:solidFill>
                  <a:schemeClr val="tx1"/>
                </a:solidFill>
              </a:rPr>
              <a:t> выбирают анализатор и набор словарей, который будет использоваться для нормализации фрагментов, выданных анализатором.</a:t>
            </a:r>
            <a:endParaRPr lang="ru-RU" sz="20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576064"/>
          </a:xfrm>
        </p:spPr>
        <p:txBody>
          <a:bodyPr>
            <a:normAutofit fontScale="90000"/>
          </a:bodyPr>
          <a:lstStyle/>
          <a:p>
            <a:r>
              <a:rPr lang="ru-RU" b="1" smtClean="0"/>
              <a:t>Полнотекстовый поиск. Конфигурации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24744"/>
            <a:ext cx="8640960" cy="5328592"/>
          </a:xfrm>
        </p:spPr>
        <p:txBody>
          <a:bodyPr>
            <a:normAutofit/>
          </a:bodyPr>
          <a:lstStyle/>
          <a:p>
            <a:endParaRPr lang="ru-RU" sz="2000" i="1" smtClean="0"/>
          </a:p>
          <a:p>
            <a:pPr algn="l"/>
            <a:r>
              <a:rPr lang="en-US" sz="2000" smtClean="0">
                <a:solidFill>
                  <a:schemeClr val="tx1"/>
                </a:solidFill>
              </a:rPr>
              <a:t>SELECT title </a:t>
            </a:r>
            <a:endParaRPr lang="ru-RU" sz="2000" smtClean="0">
              <a:solidFill>
                <a:schemeClr val="tx1"/>
              </a:solidFill>
            </a:endParaRPr>
          </a:p>
          <a:p>
            <a:pPr algn="l"/>
            <a:r>
              <a:rPr lang="en-US" sz="2000" smtClean="0">
                <a:solidFill>
                  <a:schemeClr val="tx1"/>
                </a:solidFill>
              </a:rPr>
              <a:t>FROM pgweb </a:t>
            </a:r>
            <a:endParaRPr lang="ru-RU" sz="2000" smtClean="0">
              <a:solidFill>
                <a:schemeClr val="tx1"/>
              </a:solidFill>
            </a:endParaRPr>
          </a:p>
          <a:p>
            <a:pPr algn="l"/>
            <a:r>
              <a:rPr lang="en-US" sz="2000" smtClean="0">
                <a:solidFill>
                  <a:schemeClr val="tx1"/>
                </a:solidFill>
              </a:rPr>
              <a:t>WHERE to_tsvector('english', body) @@ to_tsquery('english', 'friend');</a:t>
            </a:r>
            <a:endParaRPr lang="ru-RU" sz="2000" smtClean="0">
              <a:solidFill>
                <a:schemeClr val="tx1"/>
              </a:solidFill>
            </a:endParaRPr>
          </a:p>
          <a:p>
            <a:pPr algn="l"/>
            <a:endParaRPr lang="ru-RU" sz="2000" smtClean="0">
              <a:solidFill>
                <a:schemeClr val="tx1"/>
              </a:solidFill>
            </a:endParaRPr>
          </a:p>
          <a:p>
            <a:pPr algn="l"/>
            <a:r>
              <a:rPr lang="ru-RU" sz="2000" smtClean="0">
                <a:solidFill>
                  <a:schemeClr val="tx1"/>
                </a:solidFill>
              </a:rPr>
              <a:t>Либо</a:t>
            </a:r>
          </a:p>
          <a:p>
            <a:pPr algn="l"/>
            <a:endParaRPr lang="ru-RU" sz="2000" smtClean="0">
              <a:solidFill>
                <a:schemeClr val="tx1"/>
              </a:solidFill>
            </a:endParaRPr>
          </a:p>
          <a:p>
            <a:pPr algn="l"/>
            <a:r>
              <a:rPr lang="en-US" sz="2000" smtClean="0">
                <a:solidFill>
                  <a:schemeClr val="tx1"/>
                </a:solidFill>
              </a:rPr>
              <a:t>SELECT title FROM pgweb WHERE to_tsvector(body) @@ to_tsquery('friend');</a:t>
            </a:r>
            <a:endParaRPr lang="ru-RU" sz="2000" smtClean="0">
              <a:solidFill>
                <a:schemeClr val="tx1"/>
              </a:solidFill>
            </a:endParaRPr>
          </a:p>
          <a:p>
            <a:pPr algn="l"/>
            <a:endParaRPr lang="ru-RU" sz="2000" smtClean="0">
              <a:solidFill>
                <a:schemeClr val="tx1"/>
              </a:solidFill>
            </a:endParaRPr>
          </a:p>
          <a:p>
            <a:pPr algn="l"/>
            <a:r>
              <a:rPr lang="ru-RU" sz="2000" smtClean="0">
                <a:solidFill>
                  <a:schemeClr val="tx1"/>
                </a:solidFill>
              </a:rPr>
              <a:t>Такой запрос будет использовать конфигурацию, заданную в параметре </a:t>
            </a:r>
            <a:r>
              <a:rPr lang="ru-RU" sz="2000" u="sng" smtClean="0">
                <a:solidFill>
                  <a:schemeClr val="tx1"/>
                </a:solidFill>
                <a:hlinkClick r:id="rId2"/>
              </a:rPr>
              <a:t>default_text_search_config</a:t>
            </a:r>
            <a:endParaRPr lang="ru-RU" sz="20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576064"/>
          </a:xfrm>
        </p:spPr>
        <p:txBody>
          <a:bodyPr>
            <a:normAutofit fontScale="90000"/>
          </a:bodyPr>
          <a:lstStyle/>
          <a:p>
            <a:r>
              <a:rPr lang="ru-RU" b="1" smtClean="0"/>
              <a:t>Полнотекстовый поиск. Запросы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24744"/>
            <a:ext cx="8640960" cy="5328592"/>
          </a:xfrm>
        </p:spPr>
        <p:txBody>
          <a:bodyPr>
            <a:normAutofit lnSpcReduction="10000"/>
          </a:bodyPr>
          <a:lstStyle/>
          <a:p>
            <a:endParaRPr lang="ru-RU" sz="2000" i="1" smtClean="0"/>
          </a:p>
          <a:p>
            <a:pPr algn="l"/>
            <a:r>
              <a:rPr lang="en-US" sz="20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SELECT title </a:t>
            </a:r>
            <a:endParaRPr lang="ru-RU" sz="20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20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FROM pgweb </a:t>
            </a:r>
            <a:endParaRPr lang="ru-RU" sz="20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20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WHERE to_tsvector(title || ' ' || body) @@ to_tsquery('create &amp; table') </a:t>
            </a:r>
            <a:endParaRPr lang="ru-RU" sz="20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20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ORDER BY last_mod_date </a:t>
            </a:r>
            <a:endParaRPr lang="ru-RU" sz="20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20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DESC LIMIT 10;</a:t>
            </a:r>
            <a:endParaRPr lang="ru-RU" sz="20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ru-RU" sz="2000" b="1" smtClean="0">
                <a:solidFill>
                  <a:schemeClr val="tx1"/>
                </a:solidFill>
              </a:rPr>
              <a:t>Варианты создания индекса</a:t>
            </a:r>
          </a:p>
          <a:p>
            <a:pPr algn="l"/>
            <a:r>
              <a:rPr lang="en-US" sz="20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CREATE INDEX pgweb_idx ON pgweb USING GIN (to_tsvector('english', body));</a:t>
            </a:r>
            <a:endParaRPr lang="ru-RU" sz="20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ru-RU" sz="20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либо</a:t>
            </a:r>
          </a:p>
          <a:p>
            <a:pPr algn="l"/>
            <a:r>
              <a:rPr lang="en-US" sz="20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CREATE INDEX pgweb_idx ON pgweb USING GIN (to_tsvector(config_name, body));</a:t>
            </a:r>
            <a:endParaRPr lang="ru-RU" sz="20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ru-RU" sz="20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либо</a:t>
            </a:r>
          </a:p>
          <a:p>
            <a:pPr algn="l"/>
            <a:r>
              <a:rPr lang="en-US" sz="20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CREATE INDEX pgweb_idx ON pgweb USING GIN (to_tsvector('english', title || ' ' || body));</a:t>
            </a:r>
            <a:endParaRPr lang="ru-RU" sz="200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576064"/>
          </a:xfrm>
        </p:spPr>
        <p:txBody>
          <a:bodyPr>
            <a:normAutofit fontScale="90000"/>
          </a:bodyPr>
          <a:lstStyle/>
          <a:p>
            <a:r>
              <a:rPr lang="ru-RU" b="1" smtClean="0"/>
              <a:t>Полнотекстовый поиск. Создание индекса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24744"/>
            <a:ext cx="8640960" cy="5328592"/>
          </a:xfrm>
        </p:spPr>
        <p:txBody>
          <a:bodyPr>
            <a:normAutofit/>
          </a:bodyPr>
          <a:lstStyle/>
          <a:p>
            <a:endParaRPr lang="ru-RU" sz="2000" i="1" smtClean="0"/>
          </a:p>
          <a:p>
            <a:pPr algn="l"/>
            <a:r>
              <a:rPr lang="en-US" sz="2000" smtClean="0">
                <a:solidFill>
                  <a:schemeClr val="tx1"/>
                </a:solidFill>
              </a:rPr>
              <a:t>ALTER TABLE pgweb ADD COLUMN textsearchable_index_col</a:t>
            </a:r>
            <a:r>
              <a:rPr lang="ru-RU" sz="2000" smtClean="0">
                <a:solidFill>
                  <a:schemeClr val="tx1"/>
                </a:solidFill>
              </a:rPr>
              <a:t> </a:t>
            </a:r>
            <a:r>
              <a:rPr lang="en-US" sz="2000" smtClean="0">
                <a:solidFill>
                  <a:schemeClr val="tx1"/>
                </a:solidFill>
              </a:rPr>
              <a:t> tsvector; </a:t>
            </a:r>
            <a:endParaRPr lang="ru-RU" sz="2000" smtClean="0">
              <a:solidFill>
                <a:schemeClr val="tx1"/>
              </a:solidFill>
            </a:endParaRPr>
          </a:p>
          <a:p>
            <a:pPr algn="l"/>
            <a:endParaRPr lang="ru-RU" sz="2000" smtClean="0">
              <a:solidFill>
                <a:schemeClr val="tx1"/>
              </a:solidFill>
            </a:endParaRPr>
          </a:p>
          <a:p>
            <a:pPr algn="l"/>
            <a:r>
              <a:rPr lang="en-US" sz="2000" smtClean="0">
                <a:solidFill>
                  <a:schemeClr val="tx1"/>
                </a:solidFill>
              </a:rPr>
              <a:t>UPDATE pgweb SET textsearchable_index_col = to_tsvector('english', coalesce(title,'') || ' ' || coalesce(body,''));</a:t>
            </a:r>
            <a:endParaRPr lang="ru-RU" sz="2000" smtClean="0">
              <a:solidFill>
                <a:schemeClr val="tx1"/>
              </a:solidFill>
            </a:endParaRPr>
          </a:p>
          <a:p>
            <a:pPr algn="l"/>
            <a:endParaRPr lang="ru-RU" sz="2000" smtClean="0">
              <a:solidFill>
                <a:schemeClr val="tx1"/>
              </a:solidFill>
            </a:endParaRPr>
          </a:p>
          <a:p>
            <a:pPr algn="l"/>
            <a:r>
              <a:rPr lang="en-US" sz="2000" smtClean="0">
                <a:solidFill>
                  <a:schemeClr val="tx1"/>
                </a:solidFill>
              </a:rPr>
              <a:t>CREATE INDEX textsearch_idx ON pgweb USING GIN (textsearchable_index_col);</a:t>
            </a:r>
            <a:endParaRPr lang="ru-RU" sz="2000" smtClean="0">
              <a:solidFill>
                <a:schemeClr val="tx1"/>
              </a:solidFill>
            </a:endParaRPr>
          </a:p>
          <a:p>
            <a:pPr algn="l"/>
            <a:endParaRPr lang="ru-RU" sz="2000" smtClean="0">
              <a:solidFill>
                <a:schemeClr val="tx1"/>
              </a:solidFill>
            </a:endParaRPr>
          </a:p>
          <a:p>
            <a:pPr algn="l"/>
            <a:r>
              <a:rPr lang="en-US" sz="2000" smtClean="0">
                <a:solidFill>
                  <a:schemeClr val="tx1"/>
                </a:solidFill>
              </a:rPr>
              <a:t>SELECT title FROM pgweb WHERE textsearchable_index_col @@ to_tsquery('create &amp; table') ORDER BY last_mod_date DESC LIMIT 10;</a:t>
            </a:r>
            <a:endParaRPr lang="ru-RU" sz="2000" smtClean="0">
              <a:solidFill>
                <a:schemeClr val="tx1"/>
              </a:solidFill>
            </a:endParaRPr>
          </a:p>
          <a:p>
            <a:pPr algn="l"/>
            <a:endParaRPr lang="ru-RU" sz="2000" smtClean="0">
              <a:solidFill>
                <a:schemeClr val="tx1"/>
              </a:solidFill>
            </a:endParaRPr>
          </a:p>
          <a:p>
            <a:pPr algn="l"/>
            <a:r>
              <a:rPr lang="ru-RU" sz="2000" smtClean="0">
                <a:solidFill>
                  <a:schemeClr val="tx1"/>
                </a:solidFill>
              </a:rPr>
              <a:t>Обновление </a:t>
            </a:r>
            <a:r>
              <a:rPr lang="en-US" sz="2000" smtClean="0">
                <a:solidFill>
                  <a:schemeClr val="tx1"/>
                </a:solidFill>
              </a:rPr>
              <a:t>textsearchable_index_col</a:t>
            </a:r>
            <a:r>
              <a:rPr lang="ru-RU" sz="2000" smtClean="0">
                <a:solidFill>
                  <a:schemeClr val="tx1"/>
                </a:solidFill>
              </a:rPr>
              <a:t> триггером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576064"/>
          </a:xfrm>
        </p:spPr>
        <p:txBody>
          <a:bodyPr>
            <a:normAutofit fontScale="90000"/>
          </a:bodyPr>
          <a:lstStyle/>
          <a:p>
            <a:r>
              <a:rPr lang="ru-RU" b="1" smtClean="0"/>
              <a:t>Полнотекстовый поиск. Управление поиском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24744"/>
            <a:ext cx="8640960" cy="5328592"/>
          </a:xfrm>
        </p:spPr>
        <p:txBody>
          <a:bodyPr>
            <a:normAutofit/>
          </a:bodyPr>
          <a:lstStyle/>
          <a:p>
            <a:endParaRPr lang="ru-RU" sz="2000" i="1" smtClean="0"/>
          </a:p>
          <a:p>
            <a:pPr algn="l"/>
            <a:r>
              <a:rPr lang="ru-RU" sz="2000" smtClean="0">
                <a:solidFill>
                  <a:schemeClr val="tx1"/>
                </a:solidFill>
              </a:rPr>
              <a:t>Для преобразования документа в тип </a:t>
            </a:r>
            <a:r>
              <a:rPr lang="en-US" sz="2000" smtClean="0">
                <a:solidFill>
                  <a:schemeClr val="tx1"/>
                </a:solidFill>
              </a:rPr>
              <a:t>tsvector Postgres Pro </a:t>
            </a:r>
            <a:r>
              <a:rPr lang="ru-RU" sz="2000" smtClean="0">
                <a:solidFill>
                  <a:schemeClr val="tx1"/>
                </a:solidFill>
              </a:rPr>
              <a:t>предоставляет функцию </a:t>
            </a:r>
            <a:r>
              <a:rPr lang="en-US" sz="2000" smtClean="0">
                <a:solidFill>
                  <a:schemeClr val="tx1"/>
                </a:solidFill>
              </a:rPr>
              <a:t>to_tsvector.</a:t>
            </a:r>
            <a:endParaRPr lang="ru-RU" sz="2000" smtClean="0">
              <a:solidFill>
                <a:schemeClr val="tx1"/>
              </a:solidFill>
            </a:endParaRPr>
          </a:p>
          <a:p>
            <a:pPr algn="l"/>
            <a:endParaRPr lang="en-US" sz="2000" smtClean="0">
              <a:solidFill>
                <a:schemeClr val="tx1"/>
              </a:solidFill>
            </a:endParaRPr>
          </a:p>
          <a:p>
            <a:pPr algn="l"/>
            <a:r>
              <a:rPr lang="en-US" sz="2000" smtClean="0">
                <a:solidFill>
                  <a:schemeClr val="tx1"/>
                </a:solidFill>
              </a:rPr>
              <a:t>to_tsvector([</a:t>
            </a:r>
            <a:r>
              <a:rPr lang="ru-RU" sz="2000" i="1" smtClean="0">
                <a:solidFill>
                  <a:schemeClr val="tx1"/>
                </a:solidFill>
              </a:rPr>
              <a:t>конфигурация</a:t>
            </a:r>
            <a:r>
              <a:rPr lang="ru-RU" sz="2000" smtClean="0">
                <a:solidFill>
                  <a:schemeClr val="tx1"/>
                </a:solidFill>
              </a:rPr>
              <a:t> </a:t>
            </a:r>
            <a:r>
              <a:rPr lang="en-US" sz="2000" smtClean="0">
                <a:solidFill>
                  <a:schemeClr val="tx1"/>
                </a:solidFill>
              </a:rPr>
              <a:t>regconfig,] </a:t>
            </a:r>
            <a:r>
              <a:rPr lang="ru-RU" sz="2000" i="1" smtClean="0">
                <a:solidFill>
                  <a:schemeClr val="tx1"/>
                </a:solidFill>
              </a:rPr>
              <a:t>документ</a:t>
            </a:r>
            <a:r>
              <a:rPr lang="ru-RU" sz="2000" smtClean="0">
                <a:solidFill>
                  <a:schemeClr val="tx1"/>
                </a:solidFill>
              </a:rPr>
              <a:t> </a:t>
            </a:r>
            <a:r>
              <a:rPr lang="en-US" sz="2000" smtClean="0">
                <a:solidFill>
                  <a:schemeClr val="tx1"/>
                </a:solidFill>
              </a:rPr>
              <a:t>text) returns tsvector</a:t>
            </a:r>
            <a:endParaRPr lang="ru-RU" sz="2000" smtClean="0">
              <a:solidFill>
                <a:schemeClr val="tx1"/>
              </a:solidFill>
            </a:endParaRPr>
          </a:p>
          <a:p>
            <a:pPr algn="l"/>
            <a:endParaRPr lang="ru-RU" sz="2000" smtClean="0">
              <a:solidFill>
                <a:schemeClr val="tx1"/>
              </a:solidFill>
            </a:endParaRPr>
          </a:p>
          <a:p>
            <a:pPr algn="l"/>
            <a:r>
              <a:rPr lang="ru-RU" sz="2000" smtClean="0">
                <a:solidFill>
                  <a:schemeClr val="tx1"/>
                </a:solidFill>
              </a:rPr>
              <a:t>Для назначения элементам tsvector разных </a:t>
            </a:r>
            <a:r>
              <a:rPr lang="ru-RU" sz="2000" i="1" smtClean="0">
                <a:solidFill>
                  <a:schemeClr val="tx1"/>
                </a:solidFill>
              </a:rPr>
              <a:t>весов</a:t>
            </a:r>
            <a:r>
              <a:rPr lang="ru-RU" sz="2000" smtClean="0">
                <a:solidFill>
                  <a:schemeClr val="tx1"/>
                </a:solidFill>
              </a:rPr>
              <a:t> используется функция setweight. Вес элемента задаётся буквой A, B, C или D. Обычно это применяется для обозначения важности слов в разных частях документа, например в заголовке или в теле документа. Затем эта информация может использоваться при ранжировании результатов поиска.</a:t>
            </a:r>
          </a:p>
          <a:p>
            <a:pPr algn="l"/>
            <a:endParaRPr lang="ru-RU" sz="2000" smtClean="0">
              <a:solidFill>
                <a:schemeClr val="tx1"/>
              </a:solidFill>
            </a:endParaRPr>
          </a:p>
          <a:p>
            <a:pPr algn="l"/>
            <a:r>
              <a:rPr lang="ru-RU" sz="2000" smtClean="0">
                <a:solidFill>
                  <a:schemeClr val="tx1"/>
                </a:solidFill>
              </a:rPr>
              <a:t>Функции </a:t>
            </a:r>
            <a:r>
              <a:rPr lang="en-US" sz="2000" smtClean="0">
                <a:solidFill>
                  <a:schemeClr val="tx1"/>
                </a:solidFill>
              </a:rPr>
              <a:t>to_tsquery, plainto_tsquery, phraseto_tsquery </a:t>
            </a:r>
            <a:r>
              <a:rPr lang="ru-RU" sz="2000" smtClean="0">
                <a:solidFill>
                  <a:schemeClr val="tx1"/>
                </a:solidFill>
              </a:rPr>
              <a:t>и </a:t>
            </a:r>
            <a:r>
              <a:rPr lang="en-US" sz="2000" smtClean="0">
                <a:solidFill>
                  <a:schemeClr val="tx1"/>
                </a:solidFill>
              </a:rPr>
              <a:t>websearch_to_tsquery </a:t>
            </a:r>
            <a:r>
              <a:rPr lang="ru-RU" sz="2000" smtClean="0">
                <a:solidFill>
                  <a:schemeClr val="tx1"/>
                </a:solidFill>
              </a:rPr>
              <a:t>для приведения запроса к типу </a:t>
            </a:r>
            <a:r>
              <a:rPr lang="en-US" sz="2000" smtClean="0">
                <a:solidFill>
                  <a:schemeClr val="tx1"/>
                </a:solidFill>
              </a:rPr>
              <a:t>tsquery.</a:t>
            </a:r>
            <a:endParaRPr lang="ru-RU" sz="20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576064"/>
          </a:xfrm>
        </p:spPr>
        <p:txBody>
          <a:bodyPr>
            <a:normAutofit fontScale="90000"/>
          </a:bodyPr>
          <a:lstStyle/>
          <a:p>
            <a:r>
              <a:rPr lang="ru-RU" b="1" smtClean="0"/>
              <a:t>Полнотекстовый поиск. Управление поиском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24744"/>
            <a:ext cx="8640960" cy="5328592"/>
          </a:xfrm>
        </p:spPr>
        <p:txBody>
          <a:bodyPr>
            <a:normAutofit fontScale="92500" lnSpcReduction="10000"/>
          </a:bodyPr>
          <a:lstStyle/>
          <a:p>
            <a:pPr algn="l"/>
            <a:endParaRPr lang="ru-RU" sz="2000" i="1" smtClean="0"/>
          </a:p>
          <a:p>
            <a:pPr algn="l"/>
            <a:r>
              <a:rPr lang="ru-RU" sz="2000" smtClean="0">
                <a:solidFill>
                  <a:schemeClr val="tx1"/>
                </a:solidFill>
              </a:rPr>
              <a:t>Функция websearch_to_tsquery создаёт значение tsquery из </a:t>
            </a:r>
            <a:r>
              <a:rPr lang="ru-RU" sz="2000" i="1" smtClean="0">
                <a:solidFill>
                  <a:schemeClr val="tx1"/>
                </a:solidFill>
              </a:rPr>
              <a:t>текста_запроса</a:t>
            </a:r>
            <a:r>
              <a:rPr lang="ru-RU" sz="2000" smtClean="0">
                <a:solidFill>
                  <a:schemeClr val="tx1"/>
                </a:solidFill>
              </a:rPr>
              <a:t>, используя альтернативный синтаксис, в котором запрос задаётся просто неформатированным текстом. В отличие от plainto_tsquery и phraseto_tsquery, она также принимает определённые операторы. Более того, эта функция не должна никогда выдавать синтаксические ошибки, что позволяет осуществлять поиск по произвольному заданному пользователем запросу. Она поддерживает следующий синтаксис:</a:t>
            </a:r>
          </a:p>
          <a:p>
            <a:pPr algn="l">
              <a:buFont typeface="Arial" pitchFamily="34" charset="0"/>
              <a:buChar char="•"/>
            </a:pPr>
            <a:r>
              <a:rPr lang="ru-RU" sz="2000" smtClean="0">
                <a:solidFill>
                  <a:schemeClr val="tx1"/>
                </a:solidFill>
              </a:rPr>
              <a:t>текст не в кавычках: текст, не заключённый в кавычки, который будет преобразован в слова, разделяемые операторами &amp;, как его восприняла бы функция plainto_tsquery.</a:t>
            </a:r>
          </a:p>
          <a:p>
            <a:pPr algn="l">
              <a:buFont typeface="Arial" pitchFamily="34" charset="0"/>
              <a:buChar char="•"/>
            </a:pPr>
            <a:r>
              <a:rPr lang="ru-RU" sz="2000" smtClean="0">
                <a:solidFill>
                  <a:schemeClr val="tx1"/>
                </a:solidFill>
              </a:rPr>
              <a:t>"текст в кавычках": текст, заключённый в кавычки, будет преобразован в слова, разделяемые операторами &lt;-&gt;, как его восприняла бы функция phraseto_tsquery.</a:t>
            </a:r>
          </a:p>
          <a:p>
            <a:pPr algn="l">
              <a:buFont typeface="Arial" pitchFamily="34" charset="0"/>
              <a:buChar char="•"/>
            </a:pPr>
            <a:r>
              <a:rPr lang="ru-RU" sz="2000" smtClean="0">
                <a:solidFill>
                  <a:schemeClr val="tx1"/>
                </a:solidFill>
              </a:rPr>
              <a:t>OR: логическая операция ИЛИ будет преобразована в оператор |.</a:t>
            </a:r>
          </a:p>
          <a:p>
            <a:pPr algn="l">
              <a:buFont typeface="Arial" pitchFamily="34" charset="0"/>
              <a:buChar char="•"/>
            </a:pPr>
            <a:r>
              <a:rPr lang="ru-RU" sz="2000" smtClean="0">
                <a:solidFill>
                  <a:schemeClr val="tx1"/>
                </a:solidFill>
              </a:rPr>
              <a:t>-: логическая операция НЕ, преобразуется в оператор !.</a:t>
            </a:r>
          </a:p>
          <a:p>
            <a:pPr algn="l"/>
            <a:endParaRPr lang="ru-RU" sz="2000" smtClean="0"/>
          </a:p>
          <a:p>
            <a:pPr algn="l"/>
            <a:r>
              <a:rPr lang="en-US" sz="2000" smtClean="0">
                <a:hlinkClick r:id="rId2"/>
              </a:rPr>
              <a:t>https://postgrespro.ru/docs/postgrespro/11/textsearch-controls</a:t>
            </a:r>
            <a:endParaRPr lang="ru-RU" sz="2000" smtClean="0"/>
          </a:p>
          <a:p>
            <a:pPr algn="l"/>
            <a:endParaRPr lang="ru-RU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576064"/>
          </a:xfrm>
        </p:spPr>
        <p:txBody>
          <a:bodyPr>
            <a:normAutofit fontScale="90000"/>
          </a:bodyPr>
          <a:lstStyle/>
          <a:p>
            <a:r>
              <a:rPr lang="ru-RU" b="1" smtClean="0"/>
              <a:t>Полнотекстовый поиск. Ранжирование результатов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24744"/>
            <a:ext cx="8640960" cy="5328592"/>
          </a:xfrm>
        </p:spPr>
        <p:txBody>
          <a:bodyPr>
            <a:normAutofit/>
          </a:bodyPr>
          <a:lstStyle/>
          <a:p>
            <a:pPr algn="l"/>
            <a:endParaRPr lang="ru-RU" sz="1800" i="1" smtClean="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8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SELECT title, ts_rank_cd(textsearch, query) AS rank </a:t>
            </a:r>
            <a:endParaRPr lang="ru-RU" sz="18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8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FROM apod, to_tsquery('neutrino|(dark &amp; matter)') query </a:t>
            </a:r>
            <a:endParaRPr lang="ru-RU" sz="18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8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WHERE query @@ textsearch </a:t>
            </a:r>
            <a:endParaRPr lang="ru-RU" sz="18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8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ORDER BY rank DESC LIMIT 10; </a:t>
            </a:r>
            <a:endParaRPr lang="ru-RU" sz="18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8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title | rank </a:t>
            </a:r>
            <a:endParaRPr lang="ru-RU" sz="18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8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-----------------------------------------------+---------- </a:t>
            </a:r>
            <a:r>
              <a:rPr lang="en-US" sz="14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Neutrinos in the Sun | 3.1 </a:t>
            </a:r>
            <a:endParaRPr lang="ru-RU" sz="14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The Sudbury Neutrino Detector | 2.4 </a:t>
            </a:r>
            <a:endParaRPr lang="ru-RU" sz="14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 MACHO View of Galactic Dark Matter | 2.01317 </a:t>
            </a:r>
            <a:endParaRPr lang="ru-RU" sz="14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Hot Gas and Dark Matter | 1.91171 </a:t>
            </a:r>
            <a:endParaRPr lang="ru-RU" sz="14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The Virgo Cluster: Hot Plasma and Dark Matter | 1.90953 </a:t>
            </a:r>
            <a:endParaRPr lang="ru-RU" sz="14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Rafting for Solar Neutrinos | 1.9 </a:t>
            </a:r>
            <a:endParaRPr lang="ru-RU" sz="14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NGC 4650A: Strange Galaxy and Dark Matter | 1.85774 </a:t>
            </a:r>
            <a:endParaRPr lang="ru-RU" sz="14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Hot Gas and Dark Matter | 1.6123 </a:t>
            </a:r>
            <a:endParaRPr lang="ru-RU" sz="14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Ice Fishing for Cosmic Neutrinos | 1.6 </a:t>
            </a:r>
            <a:endParaRPr lang="ru-RU" sz="14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Weak Lensing Distorts the Universe | 0.818218</a:t>
            </a:r>
            <a:endParaRPr lang="ru-RU" sz="140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576064"/>
          </a:xfrm>
        </p:spPr>
        <p:txBody>
          <a:bodyPr>
            <a:normAutofit fontScale="90000"/>
          </a:bodyPr>
          <a:lstStyle/>
          <a:p>
            <a:r>
              <a:rPr lang="ru-RU" b="1" smtClean="0"/>
              <a:t>Полнотекстовый поиск. Выделение результатов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24744"/>
            <a:ext cx="8640960" cy="5328592"/>
          </a:xfrm>
        </p:spPr>
        <p:txBody>
          <a:bodyPr>
            <a:normAutofit/>
          </a:bodyPr>
          <a:lstStyle/>
          <a:p>
            <a:pPr algn="l"/>
            <a:endParaRPr lang="ru-RU" sz="1800" i="1" smtClean="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800" smtClean="0">
                <a:solidFill>
                  <a:schemeClr val="tx1"/>
                </a:solidFill>
              </a:rPr>
              <a:t>ts_headline([</a:t>
            </a:r>
            <a:r>
              <a:rPr lang="ru-RU" sz="1800" i="1" smtClean="0">
                <a:solidFill>
                  <a:schemeClr val="tx1"/>
                </a:solidFill>
              </a:rPr>
              <a:t>конфигурация</a:t>
            </a:r>
            <a:r>
              <a:rPr lang="ru-RU" sz="1800" smtClean="0">
                <a:solidFill>
                  <a:schemeClr val="tx1"/>
                </a:solidFill>
              </a:rPr>
              <a:t> </a:t>
            </a:r>
            <a:r>
              <a:rPr lang="en-US" sz="1800" smtClean="0">
                <a:solidFill>
                  <a:schemeClr val="tx1"/>
                </a:solidFill>
              </a:rPr>
              <a:t>regconfig,] </a:t>
            </a:r>
            <a:r>
              <a:rPr lang="ru-RU" sz="1800" i="1" smtClean="0">
                <a:solidFill>
                  <a:schemeClr val="tx1"/>
                </a:solidFill>
              </a:rPr>
              <a:t>документ</a:t>
            </a:r>
            <a:r>
              <a:rPr lang="ru-RU" sz="1800" smtClean="0">
                <a:solidFill>
                  <a:schemeClr val="tx1"/>
                </a:solidFill>
              </a:rPr>
              <a:t> </a:t>
            </a:r>
            <a:r>
              <a:rPr lang="en-US" sz="1800" smtClean="0">
                <a:solidFill>
                  <a:schemeClr val="tx1"/>
                </a:solidFill>
              </a:rPr>
              <a:t>text, </a:t>
            </a:r>
            <a:r>
              <a:rPr lang="ru-RU" sz="1800" i="1" smtClean="0">
                <a:solidFill>
                  <a:schemeClr val="tx1"/>
                </a:solidFill>
              </a:rPr>
              <a:t>запрос</a:t>
            </a:r>
            <a:r>
              <a:rPr lang="ru-RU" sz="1800" smtClean="0">
                <a:solidFill>
                  <a:schemeClr val="tx1"/>
                </a:solidFill>
              </a:rPr>
              <a:t> </a:t>
            </a:r>
            <a:r>
              <a:rPr lang="en-US" sz="1800" smtClean="0">
                <a:solidFill>
                  <a:schemeClr val="tx1"/>
                </a:solidFill>
              </a:rPr>
              <a:t>tsquery [, </a:t>
            </a:r>
            <a:r>
              <a:rPr lang="ru-RU" sz="1800" i="1" smtClean="0">
                <a:solidFill>
                  <a:schemeClr val="tx1"/>
                </a:solidFill>
              </a:rPr>
              <a:t>параметры</a:t>
            </a:r>
            <a:r>
              <a:rPr lang="ru-RU" sz="1800" smtClean="0">
                <a:solidFill>
                  <a:schemeClr val="tx1"/>
                </a:solidFill>
              </a:rPr>
              <a:t> </a:t>
            </a:r>
            <a:r>
              <a:rPr lang="en-US" sz="1800" smtClean="0">
                <a:solidFill>
                  <a:schemeClr val="tx1"/>
                </a:solidFill>
              </a:rPr>
              <a:t>text]) returns text</a:t>
            </a:r>
            <a:endParaRPr lang="ru-RU" sz="1800" smtClean="0">
              <a:solidFill>
                <a:schemeClr val="tx1"/>
              </a:solidFill>
            </a:endParaRPr>
          </a:p>
          <a:p>
            <a:pPr algn="l"/>
            <a:endParaRPr lang="ru-RU" sz="18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smtClean="0">
                <a:solidFill>
                  <a:schemeClr val="tx1"/>
                </a:solidFill>
              </a:rPr>
              <a:t>SELECT ts_headline('english', 'The most common type of search is to find all documents containing given query terms and return them in order of their similarity to the query.', to_tsquery('query &amp; similarity')); </a:t>
            </a:r>
            <a:endParaRPr lang="ru-RU" sz="1400" smtClean="0">
              <a:solidFill>
                <a:schemeClr val="tx1"/>
              </a:solidFill>
            </a:endParaRPr>
          </a:p>
          <a:p>
            <a:pPr algn="l"/>
            <a:endParaRPr lang="ru-RU" sz="1400" smtClean="0">
              <a:solidFill>
                <a:schemeClr val="tx1"/>
              </a:solidFill>
            </a:endParaRPr>
          </a:p>
          <a:p>
            <a:pPr algn="l"/>
            <a:r>
              <a:rPr lang="en-US" sz="1400" smtClean="0">
                <a:solidFill>
                  <a:schemeClr val="tx1"/>
                </a:solidFill>
              </a:rPr>
              <a:t>ts_headline </a:t>
            </a:r>
            <a:endParaRPr lang="ru-RU" sz="1400" smtClean="0">
              <a:solidFill>
                <a:schemeClr val="tx1"/>
              </a:solidFill>
            </a:endParaRPr>
          </a:p>
          <a:p>
            <a:pPr algn="l"/>
            <a:r>
              <a:rPr lang="en-US" sz="1400" smtClean="0">
                <a:solidFill>
                  <a:schemeClr val="tx1"/>
                </a:solidFill>
              </a:rPr>
              <a:t>------------------------------------------------------------ </a:t>
            </a:r>
            <a:endParaRPr lang="ru-RU" sz="1400" smtClean="0">
              <a:solidFill>
                <a:schemeClr val="tx1"/>
              </a:solidFill>
            </a:endParaRPr>
          </a:p>
          <a:p>
            <a:pPr algn="l"/>
            <a:r>
              <a:rPr lang="en-US" sz="1400" smtClean="0">
                <a:solidFill>
                  <a:schemeClr val="tx1"/>
                </a:solidFill>
              </a:rPr>
              <a:t>containing given &lt;b&gt;query&lt;/b&gt; terms and return them in order of their &lt;b&gt;similarity&lt;/b&gt; to the &lt;b&gt;query&lt;/b&gt;. </a:t>
            </a:r>
            <a:endParaRPr lang="ru-RU" sz="1400" smtClean="0">
              <a:solidFill>
                <a:schemeClr val="tx1"/>
              </a:solidFill>
            </a:endParaRPr>
          </a:p>
          <a:p>
            <a:pPr algn="l"/>
            <a:endParaRPr lang="ru-RU" sz="1400" smtClean="0">
              <a:solidFill>
                <a:schemeClr val="tx1"/>
              </a:solidFill>
            </a:endParaRPr>
          </a:p>
          <a:p>
            <a:pPr algn="l"/>
            <a:endParaRPr lang="ru-RU" sz="1400" smtClean="0">
              <a:solidFill>
                <a:schemeClr val="tx1"/>
              </a:solidFill>
            </a:endParaRPr>
          </a:p>
          <a:p>
            <a:pPr algn="l"/>
            <a:r>
              <a:rPr lang="en-US" sz="1400" smtClean="0">
                <a:solidFill>
                  <a:schemeClr val="tx1"/>
                </a:solidFill>
              </a:rPr>
              <a:t>SELECT ts_headline('english', 'The most common type of search is to find all documents containing given query terms and return them in order of their similarity to the query.', to_tsquery('query &amp; similarity'), 'StartSel = &lt;, StopSel = &gt;'); </a:t>
            </a:r>
            <a:endParaRPr lang="ru-RU" sz="1400" smtClean="0">
              <a:solidFill>
                <a:schemeClr val="tx1"/>
              </a:solidFill>
            </a:endParaRPr>
          </a:p>
          <a:p>
            <a:pPr algn="l"/>
            <a:r>
              <a:rPr lang="en-US" sz="1400" smtClean="0">
                <a:solidFill>
                  <a:schemeClr val="tx1"/>
                </a:solidFill>
              </a:rPr>
              <a:t>ts_headline </a:t>
            </a:r>
            <a:endParaRPr lang="ru-RU" sz="1400" smtClean="0">
              <a:solidFill>
                <a:schemeClr val="tx1"/>
              </a:solidFill>
            </a:endParaRPr>
          </a:p>
          <a:p>
            <a:pPr algn="l"/>
            <a:r>
              <a:rPr lang="en-US" sz="1400" smtClean="0">
                <a:solidFill>
                  <a:schemeClr val="tx1"/>
                </a:solidFill>
              </a:rPr>
              <a:t>------------------------------------------------------- </a:t>
            </a:r>
            <a:endParaRPr lang="ru-RU" sz="1400" smtClean="0">
              <a:solidFill>
                <a:schemeClr val="tx1"/>
              </a:solidFill>
            </a:endParaRPr>
          </a:p>
          <a:p>
            <a:pPr algn="l"/>
            <a:r>
              <a:rPr lang="en-US" sz="1400" smtClean="0">
                <a:solidFill>
                  <a:schemeClr val="tx1"/>
                </a:solidFill>
              </a:rPr>
              <a:t>containing given &lt;query&gt; terms and return them in order of their &lt;similarity&gt; to the &lt;query&gt;.</a:t>
            </a:r>
            <a:endParaRPr lang="ru-RU" sz="1400" smtClean="0">
              <a:solidFill>
                <a:schemeClr val="tx1"/>
              </a:solidFill>
            </a:endParaRPr>
          </a:p>
          <a:p>
            <a:pPr algn="l"/>
            <a:endParaRPr lang="ru-RU" sz="14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ru-RU" sz="14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Применяется к исходным, несжатым данным</a:t>
            </a:r>
            <a:endParaRPr lang="ru-RU" sz="140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576064"/>
          </a:xfrm>
        </p:spPr>
        <p:txBody>
          <a:bodyPr>
            <a:normAutofit fontScale="90000"/>
          </a:bodyPr>
          <a:lstStyle/>
          <a:p>
            <a:r>
              <a:rPr lang="ru-RU" b="1" smtClean="0"/>
              <a:t>Полнотекстовый поиск. Дополнительные возможности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24744"/>
            <a:ext cx="8640960" cy="5328592"/>
          </a:xfrm>
        </p:spPr>
        <p:txBody>
          <a:bodyPr>
            <a:normAutofit/>
          </a:bodyPr>
          <a:lstStyle/>
          <a:p>
            <a:pPr algn="l"/>
            <a:endParaRPr lang="ru-RU" sz="1800" i="1" dirty="0" smtClean="0">
              <a:latin typeface="Courier New" pitchFamily="49" charset="0"/>
              <a:cs typeface="Courier New" pitchFamily="49" charset="0"/>
              <a:hlinkClick r:id="rId2"/>
            </a:endParaRPr>
          </a:p>
          <a:p>
            <a:pPr algn="l"/>
            <a:r>
              <a:rPr lang="en-US" sz="1800" i="1" dirty="0" smtClean="0">
                <a:latin typeface="Courier New" pitchFamily="49" charset="0"/>
                <a:cs typeface="Courier New" pitchFamily="49" charset="0"/>
                <a:hlinkClick r:id="rId2"/>
              </a:rPr>
              <a:t>https://postgrespro.ru/docs/postgrespro/11/textsearch-features</a:t>
            </a:r>
            <a:endParaRPr lang="ru-RU" sz="1800" i="1" dirty="0" smtClean="0">
              <a:latin typeface="Courier New" pitchFamily="49" charset="0"/>
              <a:cs typeface="Courier New" pitchFamily="49" charset="0"/>
            </a:endParaRPr>
          </a:p>
          <a:p>
            <a:pPr algn="l"/>
            <a:endParaRPr lang="ru-RU" sz="1400" dirty="0" smtClean="0">
              <a:latin typeface="Courier New" pitchFamily="49" charset="0"/>
              <a:cs typeface="Courier New" pitchFamily="49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  <a:cs typeface="Courier New" pitchFamily="49" charset="0"/>
              </a:rPr>
              <a:t>Операции над документами в формате </a:t>
            </a:r>
            <a:r>
              <a:rPr lang="en-US" sz="1800" dirty="0" err="1" smtClean="0">
                <a:solidFill>
                  <a:schemeClr val="tx1"/>
                </a:solidFill>
                <a:cs typeface="Courier New" pitchFamily="49" charset="0"/>
              </a:rPr>
              <a:t>tsvector</a:t>
            </a:r>
            <a:endParaRPr lang="en-US" sz="1800" dirty="0" smtClean="0">
              <a:solidFill>
                <a:schemeClr val="tx1"/>
              </a:solidFill>
              <a:cs typeface="Courier New" pitchFamily="49" charset="0"/>
            </a:endParaRPr>
          </a:p>
          <a:p>
            <a:pPr algn="l">
              <a:buFont typeface="Arial" pitchFamily="34" charset="0"/>
              <a:buChar char="•"/>
            </a:pPr>
            <a:endParaRPr lang="en-US" sz="1800" dirty="0" smtClean="0">
              <a:solidFill>
                <a:schemeClr val="tx1"/>
              </a:solidFill>
              <a:cs typeface="Courier New" pitchFamily="49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  <a:cs typeface="Courier New" pitchFamily="49" charset="0"/>
              </a:rPr>
              <a:t>Операции над запросами в формате </a:t>
            </a:r>
            <a:r>
              <a:rPr lang="en-US" sz="1800" dirty="0" err="1" smtClean="0">
                <a:solidFill>
                  <a:schemeClr val="tx1"/>
                </a:solidFill>
                <a:cs typeface="Courier New" pitchFamily="49" charset="0"/>
              </a:rPr>
              <a:t>tsquery</a:t>
            </a:r>
            <a:endParaRPr lang="en-US" sz="1800" dirty="0" smtClean="0">
              <a:solidFill>
                <a:schemeClr val="tx1"/>
              </a:solidFill>
              <a:cs typeface="Courier New" pitchFamily="49" charset="0"/>
            </a:endParaRPr>
          </a:p>
          <a:p>
            <a:pPr algn="l">
              <a:buFont typeface="Arial" pitchFamily="34" charset="0"/>
              <a:buChar char="•"/>
            </a:pPr>
            <a:endParaRPr lang="en-US" sz="1800" dirty="0" smtClean="0">
              <a:solidFill>
                <a:schemeClr val="tx1"/>
              </a:solidFill>
              <a:cs typeface="Courier New" pitchFamily="49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ru-RU" sz="1800" b="1" dirty="0" smtClean="0">
                <a:solidFill>
                  <a:schemeClr val="tx1"/>
                </a:solidFill>
              </a:rPr>
              <a:t>Триггеры для автоматического обновления</a:t>
            </a:r>
          </a:p>
          <a:p>
            <a:pPr algn="l">
              <a:buFont typeface="Arial" pitchFamily="34" charset="0"/>
              <a:buChar char="•"/>
            </a:pPr>
            <a:endParaRPr lang="en-US" sz="1800" dirty="0" smtClean="0">
              <a:solidFill>
                <a:schemeClr val="tx1"/>
              </a:solidFill>
              <a:cs typeface="Courier New" pitchFamily="49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ru-RU" sz="1800" b="1" dirty="0" smtClean="0">
                <a:solidFill>
                  <a:schemeClr val="tx1"/>
                </a:solidFill>
              </a:rPr>
              <a:t>Сбор статистики по документу</a:t>
            </a:r>
          </a:p>
          <a:p>
            <a:pPr algn="l"/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ru-RU" sz="1400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ru-RU" sz="14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576064"/>
          </a:xfrm>
        </p:spPr>
        <p:txBody>
          <a:bodyPr>
            <a:normAutofit fontScale="90000"/>
          </a:bodyPr>
          <a:lstStyle/>
          <a:p>
            <a:r>
              <a:rPr lang="ru-RU" b="1" smtClean="0"/>
              <a:t>Полнотекстовый поиск. Компоненты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24744"/>
            <a:ext cx="8640960" cy="5328592"/>
          </a:xfrm>
        </p:spPr>
        <p:txBody>
          <a:bodyPr>
            <a:normAutofit/>
          </a:bodyPr>
          <a:lstStyle/>
          <a:p>
            <a:pPr algn="l"/>
            <a:r>
              <a:rPr lang="ru-RU" sz="1400" smtClean="0">
                <a:solidFill>
                  <a:schemeClr val="tx1"/>
                </a:solidFill>
                <a:cs typeface="Courier New" pitchFamily="49" charset="0"/>
              </a:rPr>
              <a:t>Анализаторы</a:t>
            </a:r>
          </a:p>
          <a:p>
            <a:pPr algn="l"/>
            <a:r>
              <a:rPr lang="en-US" sz="1400" smtClean="0">
                <a:cs typeface="Courier New" pitchFamily="49" charset="0"/>
                <a:hlinkClick r:id="rId2"/>
              </a:rPr>
              <a:t>https://postgrespro.ru/docs/postgrespro/11/textsearch-parsers</a:t>
            </a:r>
            <a:endParaRPr lang="ru-RU" sz="1400" smtClean="0">
              <a:cs typeface="Courier New" pitchFamily="49" charset="0"/>
            </a:endParaRPr>
          </a:p>
          <a:p>
            <a:pPr algn="l"/>
            <a:endParaRPr lang="ru-RU" sz="1400" smtClean="0">
              <a:cs typeface="Courier New" pitchFamily="49" charset="0"/>
            </a:endParaRPr>
          </a:p>
          <a:p>
            <a:pPr algn="l"/>
            <a:r>
              <a:rPr lang="ru-RU" sz="1400" smtClean="0">
                <a:solidFill>
                  <a:schemeClr val="tx1"/>
                </a:solidFill>
                <a:cs typeface="Courier New" pitchFamily="49" charset="0"/>
              </a:rPr>
              <a:t>Извлечение отделльных элементов и помещение их в </a:t>
            </a:r>
            <a:r>
              <a:rPr lang="en-US" sz="1400" smtClean="0">
                <a:solidFill>
                  <a:schemeClr val="tx1"/>
                </a:solidFill>
                <a:cs typeface="Courier New" pitchFamily="49" charset="0"/>
              </a:rPr>
              <a:t>tsvector</a:t>
            </a:r>
          </a:p>
          <a:p>
            <a:pPr algn="l"/>
            <a:endParaRPr lang="en-US" sz="1400" smtClean="0">
              <a:solidFill>
                <a:schemeClr val="tx1"/>
              </a:solidFill>
              <a:cs typeface="Courier New" pitchFamily="49" charset="0"/>
            </a:endParaRPr>
          </a:p>
          <a:p>
            <a:pPr algn="l"/>
            <a:r>
              <a:rPr lang="ru-RU" sz="1400" smtClean="0">
                <a:solidFill>
                  <a:schemeClr val="tx1"/>
                </a:solidFill>
                <a:cs typeface="Courier New" pitchFamily="49" charset="0"/>
              </a:rPr>
              <a:t>Словари</a:t>
            </a:r>
            <a:endParaRPr lang="en-US" sz="1400" smtClean="0">
              <a:solidFill>
                <a:schemeClr val="tx1"/>
              </a:solidFill>
              <a:cs typeface="Courier New" pitchFamily="49" charset="0"/>
            </a:endParaRPr>
          </a:p>
          <a:p>
            <a:pPr algn="l"/>
            <a:r>
              <a:rPr lang="en-US" sz="1400" smtClean="0">
                <a:cs typeface="Courier New" pitchFamily="49" charset="0"/>
                <a:hlinkClick r:id="rId3"/>
              </a:rPr>
              <a:t>https://postgrespro.ru/docs/postgrespro/11/textsearch-dictionaries</a:t>
            </a:r>
            <a:endParaRPr lang="ru-RU" sz="1400" smtClean="0">
              <a:cs typeface="Courier New" pitchFamily="49" charset="0"/>
            </a:endParaRPr>
          </a:p>
          <a:p>
            <a:pPr algn="l"/>
            <a:r>
              <a:rPr lang="ru-RU" sz="1400" smtClean="0">
                <a:cs typeface="Courier New" pitchFamily="49" charset="0"/>
              </a:rPr>
              <a:t> </a:t>
            </a:r>
          </a:p>
          <a:p>
            <a:pPr algn="l"/>
            <a:r>
              <a:rPr lang="ru-RU" sz="1400" smtClean="0">
                <a:solidFill>
                  <a:schemeClr val="tx1"/>
                </a:solidFill>
                <a:cs typeface="Courier New" pitchFamily="49" charset="0"/>
              </a:rPr>
              <a:t>Исключение стоп-слов, нормализация</a:t>
            </a:r>
          </a:p>
          <a:p>
            <a:pPr algn="l"/>
            <a:endParaRPr lang="ru-RU" sz="1400" b="1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ru-RU" sz="1400" b="1" smtClean="0">
                <a:solidFill>
                  <a:schemeClr val="tx1"/>
                </a:solidFill>
              </a:rPr>
              <a:t>Словарь синонимов  шаблон</a:t>
            </a:r>
            <a:r>
              <a:rPr lang="ru-RU" sz="1400" smtClean="0">
                <a:solidFill>
                  <a:schemeClr val="tx1"/>
                </a:solidFill>
              </a:rPr>
              <a:t> для создания словарей, заменяющих слова синонимами.</a:t>
            </a:r>
          </a:p>
          <a:p>
            <a:pPr algn="l"/>
            <a:endParaRPr lang="ru-RU" sz="1400" smtClean="0">
              <a:solidFill>
                <a:schemeClr val="tx1"/>
              </a:solidFill>
            </a:endParaRPr>
          </a:p>
          <a:p>
            <a:pPr algn="l"/>
            <a:r>
              <a:rPr lang="ru-RU" sz="1400" smtClean="0">
                <a:solidFill>
                  <a:schemeClr val="tx1"/>
                </a:solidFill>
              </a:rPr>
              <a:t>Тезаурус  содержит набор слов и информацию о связях слов и словосочетаний, то есть более широкие понятия (Broader Terms, BT), более узкие понятия (Narrow Terms, NT), предпочитаемые названия, исключаемые названия, связанные понятия и т. д.</a:t>
            </a:r>
          </a:p>
          <a:p>
            <a:pPr algn="l"/>
            <a:endParaRPr lang="ru-RU" sz="14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ru-RU" sz="14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ru-RU" sz="1400" smtClean="0">
                <a:solidFill>
                  <a:schemeClr val="tx1"/>
                </a:solidFill>
              </a:rPr>
              <a:t>Тезаурусы используются при индексации, поэтому при любом изменении параметров или содержимого тезауруса </a:t>
            </a:r>
            <a:r>
              <a:rPr lang="ru-RU" sz="1400" b="1" i="1" smtClean="0">
                <a:solidFill>
                  <a:schemeClr val="tx1"/>
                </a:solidFill>
              </a:rPr>
              <a:t>необходима</a:t>
            </a:r>
            <a:r>
              <a:rPr lang="ru-RU" sz="1400" smtClean="0">
                <a:solidFill>
                  <a:schemeClr val="tx1"/>
                </a:solidFill>
              </a:rPr>
              <a:t> переиндексация. Для большинства других типов словарей при небольших изменениях, таких как удаление и добавление стоп-слов, переиндексация не требуется.</a:t>
            </a:r>
          </a:p>
          <a:p>
            <a:pPr algn="l"/>
            <a:endParaRPr lang="ru-RU" sz="140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r>
              <a:rPr lang="ru-RU" smtClean="0"/>
              <a:t>Неатомарные данные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992888" cy="5328592"/>
          </a:xfrm>
        </p:spPr>
        <p:txBody>
          <a:bodyPr/>
          <a:lstStyle/>
          <a:p>
            <a:pPr marL="514350" indent="-514350" algn="l"/>
            <a:r>
              <a:rPr lang="ru-RU" i="1" smtClean="0"/>
              <a:t>Пространственные данные</a:t>
            </a:r>
          </a:p>
          <a:p>
            <a:pPr marL="514350" indent="-514350" algn="l"/>
            <a:endParaRPr lang="ru-RU" i="1" smtClean="0"/>
          </a:p>
          <a:p>
            <a:pPr marL="514350" indent="-514350" algn="l"/>
            <a:r>
              <a:rPr lang="ru-RU" i="1" smtClean="0"/>
              <a:t>Тексты</a:t>
            </a:r>
          </a:p>
          <a:p>
            <a:pPr marL="514350" indent="-514350" algn="l"/>
            <a:endParaRPr lang="ru-RU" i="1" smtClean="0"/>
          </a:p>
          <a:p>
            <a:pPr marL="514350" indent="-514350" algn="l"/>
            <a:r>
              <a:rPr lang="en-US" i="1" smtClean="0"/>
              <a:t>XML, json </a:t>
            </a:r>
          </a:p>
          <a:p>
            <a:pPr marL="514350" indent="-514350" algn="l"/>
            <a:endParaRPr lang="en-US" i="1" smtClean="0"/>
          </a:p>
          <a:p>
            <a:pPr marL="514350" indent="-514350" algn="l"/>
            <a:r>
              <a:rPr lang="ru-RU" i="1" smtClean="0"/>
              <a:t>Основная проблема - индексация</a:t>
            </a:r>
            <a:endParaRPr lang="ru-RU" i="1" dirty="0" smtClean="0"/>
          </a:p>
          <a:p>
            <a:pPr marL="514350" indent="-514350" algn="l"/>
            <a:endParaRPr lang="ru-RU" i="1" dirty="0"/>
          </a:p>
          <a:p>
            <a:pPr marL="514350" indent="-514350" algn="l"/>
            <a:endParaRPr lang="ru-RU" i="1" dirty="0" smtClean="0"/>
          </a:p>
          <a:p>
            <a:pPr marL="514350" indent="-514350" algn="l"/>
            <a:endParaRPr lang="ru-RU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576064"/>
          </a:xfrm>
        </p:spPr>
        <p:txBody>
          <a:bodyPr>
            <a:normAutofit fontScale="90000"/>
          </a:bodyPr>
          <a:lstStyle/>
          <a:p>
            <a:r>
              <a:rPr lang="ru-RU" b="1" smtClean="0"/>
              <a:t>Полнотекстовый поиск.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24744"/>
            <a:ext cx="8640960" cy="5328592"/>
          </a:xfrm>
        </p:spPr>
        <p:txBody>
          <a:bodyPr>
            <a:normAutofit/>
          </a:bodyPr>
          <a:lstStyle/>
          <a:p>
            <a:pPr algn="l"/>
            <a:endParaRPr lang="ru-RU" sz="2000" smtClean="0">
              <a:solidFill>
                <a:schemeClr val="tx1"/>
              </a:solidFill>
              <a:cs typeface="Courier New" pitchFamily="49" charset="0"/>
            </a:endParaRPr>
          </a:p>
          <a:p>
            <a:pPr algn="l"/>
            <a:r>
              <a:rPr lang="ru-RU" sz="2000" smtClean="0">
                <a:solidFill>
                  <a:schemeClr val="tx1"/>
                </a:solidFill>
                <a:cs typeface="Courier New" pitchFamily="49" charset="0"/>
              </a:rPr>
              <a:t>Текущие ограничения</a:t>
            </a:r>
          </a:p>
          <a:p>
            <a:pPr algn="l"/>
            <a:endParaRPr lang="ru-RU" sz="2000" smtClean="0">
              <a:solidFill>
                <a:schemeClr val="tx1"/>
              </a:solidFill>
              <a:cs typeface="Courier New" pitchFamily="49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ru-RU" sz="2000" smtClean="0">
                <a:solidFill>
                  <a:schemeClr val="tx1"/>
                </a:solidFill>
              </a:rPr>
              <a:t>Длина лексемы не может превышать 2 килобайта</a:t>
            </a:r>
          </a:p>
          <a:p>
            <a:pPr algn="l">
              <a:buFont typeface="Arial" pitchFamily="34" charset="0"/>
              <a:buChar char="•"/>
            </a:pPr>
            <a:r>
              <a:rPr lang="ru-RU" sz="2000" smtClean="0">
                <a:solidFill>
                  <a:schemeClr val="tx1"/>
                </a:solidFill>
              </a:rPr>
              <a:t>Длина значения tsvector (лексемы и их позиции) не может превышать 1 мегабайт</a:t>
            </a:r>
          </a:p>
          <a:p>
            <a:pPr algn="l">
              <a:buFont typeface="Arial" pitchFamily="34" charset="0"/>
              <a:buChar char="•"/>
            </a:pPr>
            <a:r>
              <a:rPr lang="ru-RU" sz="2000" smtClean="0">
                <a:solidFill>
                  <a:schemeClr val="tx1"/>
                </a:solidFill>
              </a:rPr>
              <a:t>Число лексем должно быть меньше 2</a:t>
            </a:r>
            <a:r>
              <a:rPr lang="ru-RU" sz="2000" baseline="30000" smtClean="0">
                <a:solidFill>
                  <a:schemeClr val="tx1"/>
                </a:solidFill>
              </a:rPr>
              <a:t>64</a:t>
            </a:r>
            <a:endParaRPr lang="ru-RU" sz="200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ru-RU" sz="2000" smtClean="0">
                <a:solidFill>
                  <a:schemeClr val="tx1"/>
                </a:solidFill>
              </a:rPr>
              <a:t>Значения позиций в tsvector должны быть от 0 до 16383</a:t>
            </a:r>
          </a:p>
          <a:p>
            <a:pPr algn="l">
              <a:buFont typeface="Arial" pitchFamily="34" charset="0"/>
              <a:buChar char="•"/>
            </a:pPr>
            <a:r>
              <a:rPr lang="ru-RU" sz="2000" smtClean="0">
                <a:solidFill>
                  <a:schemeClr val="tx1"/>
                </a:solidFill>
              </a:rPr>
              <a:t>Расстояние в операторе &lt;</a:t>
            </a:r>
            <a:r>
              <a:rPr lang="ru-RU" sz="2000" i="1" smtClean="0">
                <a:solidFill>
                  <a:schemeClr val="tx1"/>
                </a:solidFill>
              </a:rPr>
              <a:t>N</a:t>
            </a:r>
            <a:r>
              <a:rPr lang="ru-RU" sz="2000" smtClean="0">
                <a:solidFill>
                  <a:schemeClr val="tx1"/>
                </a:solidFill>
              </a:rPr>
              <a:t>&gt; (ПРЕДШЕСТВУЕТ) типа tsquery не может быть больше 16384</a:t>
            </a:r>
          </a:p>
          <a:p>
            <a:pPr algn="l">
              <a:buFont typeface="Arial" pitchFamily="34" charset="0"/>
              <a:buChar char="•"/>
            </a:pPr>
            <a:r>
              <a:rPr lang="ru-RU" sz="2000" smtClean="0">
                <a:solidFill>
                  <a:schemeClr val="tx1"/>
                </a:solidFill>
              </a:rPr>
              <a:t>Не больше 256 позиций для одной лексемы</a:t>
            </a:r>
          </a:p>
          <a:p>
            <a:pPr algn="l">
              <a:buFont typeface="Arial" pitchFamily="34" charset="0"/>
              <a:buChar char="•"/>
            </a:pPr>
            <a:r>
              <a:rPr lang="ru-RU" sz="2000" smtClean="0">
                <a:solidFill>
                  <a:schemeClr val="tx1"/>
                </a:solidFill>
              </a:rPr>
              <a:t>Число узлов (лексемы + операторы) в значении tsquery должно быть меньше 32768</a:t>
            </a:r>
          </a:p>
          <a:p>
            <a:pPr algn="l"/>
            <a:endParaRPr lang="ru-RU" sz="2000" smtClean="0">
              <a:solidFill>
                <a:schemeClr val="tx1"/>
              </a:solidFill>
              <a:cs typeface="Courier New" pitchFamily="49" charset="0"/>
            </a:endParaRPr>
          </a:p>
          <a:p>
            <a:pPr algn="l"/>
            <a:endParaRPr lang="ru-RU" sz="2000" smtClean="0">
              <a:solidFill>
                <a:schemeClr val="tx1"/>
              </a:solidFill>
              <a:cs typeface="Courier New" pitchFamily="49" charset="0"/>
            </a:endParaRPr>
          </a:p>
          <a:p>
            <a:pPr algn="l"/>
            <a:endParaRPr lang="ru-RU" sz="2000" smtClean="0">
              <a:solidFill>
                <a:schemeClr val="tx1"/>
              </a:solidFill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576064"/>
          </a:xfrm>
        </p:spPr>
        <p:txBody>
          <a:bodyPr>
            <a:normAutofit fontScale="90000"/>
          </a:bodyPr>
          <a:lstStyle/>
          <a:p>
            <a:r>
              <a:rPr lang="en-US" b="1" smtClean="0"/>
              <a:t>JSON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24744"/>
            <a:ext cx="8640960" cy="5328592"/>
          </a:xfrm>
        </p:spPr>
        <p:txBody>
          <a:bodyPr>
            <a:normAutofit/>
          </a:bodyPr>
          <a:lstStyle/>
          <a:p>
            <a:pPr algn="l"/>
            <a:endParaRPr lang="ru-RU" sz="1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dirty="0" smtClean="0">
                <a:solidFill>
                  <a:schemeClr val="tx1"/>
                </a:solidFill>
                <a:hlinkClick r:id="rId2"/>
              </a:rPr>
              <a:t>https://</a:t>
            </a:r>
            <a:r>
              <a:rPr lang="en-US" sz="1400" dirty="0" smtClean="0">
                <a:solidFill>
                  <a:schemeClr val="tx1"/>
                </a:solidFill>
                <a:hlinkClick r:id="rId2"/>
              </a:rPr>
              <a:t>postgrespro.ru/docs/postgrespro/13/datatype-json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l"/>
            <a:endParaRPr lang="en-US" sz="1400" dirty="0" smtClean="0">
              <a:solidFill>
                <a:schemeClr val="tx1"/>
              </a:solidFill>
            </a:endParaRPr>
          </a:p>
          <a:p>
            <a:pPr algn="l"/>
            <a:r>
              <a:rPr lang="ru-RU" sz="1400" dirty="0" smtClean="0">
                <a:solidFill>
                  <a:schemeClr val="tx1"/>
                </a:solidFill>
              </a:rPr>
              <a:t>Типы JSON предназначены для хранения данных JSON (</a:t>
            </a:r>
            <a:r>
              <a:rPr lang="ru-RU" sz="1400" dirty="0" err="1" smtClean="0">
                <a:solidFill>
                  <a:schemeClr val="tx1"/>
                </a:solidFill>
              </a:rPr>
              <a:t>JavaScript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</a:rPr>
              <a:t>Object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</a:rPr>
              <a:t>Notation</a:t>
            </a:r>
            <a:r>
              <a:rPr lang="ru-RU" sz="1400" dirty="0" smtClean="0">
                <a:solidFill>
                  <a:schemeClr val="tx1"/>
                </a:solidFill>
              </a:rPr>
              <a:t>, Запись объекта </a:t>
            </a:r>
            <a:r>
              <a:rPr lang="ru-RU" sz="1400" dirty="0" err="1" smtClean="0">
                <a:solidFill>
                  <a:schemeClr val="tx1"/>
                </a:solidFill>
              </a:rPr>
              <a:t>JavaScript</a:t>
            </a:r>
            <a:r>
              <a:rPr lang="ru-RU" sz="1400" dirty="0" smtClean="0">
                <a:solidFill>
                  <a:schemeClr val="tx1"/>
                </a:solidFill>
              </a:rPr>
              <a:t>) согласно стандарту </a:t>
            </a:r>
            <a:r>
              <a:rPr lang="ru-RU" sz="1400" u="sng" dirty="0" smtClean="0">
                <a:solidFill>
                  <a:schemeClr val="tx1"/>
                </a:solidFill>
                <a:hlinkClick r:id="rId3"/>
              </a:rPr>
              <a:t>RFC 7159</a:t>
            </a:r>
            <a:r>
              <a:rPr lang="ru-RU" sz="1400" dirty="0" smtClean="0">
                <a:solidFill>
                  <a:schemeClr val="tx1"/>
                </a:solidFill>
              </a:rPr>
              <a:t>. Такие данные можно хранить и в типе </a:t>
            </a:r>
            <a:r>
              <a:rPr lang="ru-RU" sz="1400" dirty="0" err="1" smtClean="0">
                <a:solidFill>
                  <a:schemeClr val="tx1"/>
                </a:solidFill>
              </a:rPr>
              <a:t>text</a:t>
            </a:r>
            <a:r>
              <a:rPr lang="ru-RU" sz="1400" dirty="0" smtClean="0">
                <a:solidFill>
                  <a:schemeClr val="tx1"/>
                </a:solidFill>
              </a:rPr>
              <a:t>, но типы JSON лучше тем, что проверяют, соответствует ли вводимое значение формату JSON. </a:t>
            </a:r>
            <a:endParaRPr lang="ru-RU" sz="1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ru-RU" sz="1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ru-RU" sz="1400" dirty="0" smtClean="0">
                <a:solidFill>
                  <a:schemeClr val="tx1"/>
                </a:solidFill>
              </a:rPr>
              <a:t> Тип </a:t>
            </a:r>
            <a:r>
              <a:rPr lang="ru-RU" sz="1400" dirty="0" err="1" smtClean="0">
                <a:solidFill>
                  <a:schemeClr val="tx1"/>
                </a:solidFill>
              </a:rPr>
              <a:t>json</a:t>
            </a:r>
            <a:r>
              <a:rPr lang="ru-RU" sz="1400" dirty="0" smtClean="0">
                <a:solidFill>
                  <a:schemeClr val="tx1"/>
                </a:solidFill>
              </a:rPr>
              <a:t> сохраняет точную копию введённого текста, которую функции обработки должны разбирать заново при каждом выполнении, тогда как данные </a:t>
            </a:r>
            <a:r>
              <a:rPr lang="ru-RU" sz="1400" dirty="0" err="1" smtClean="0">
                <a:solidFill>
                  <a:schemeClr val="tx1"/>
                </a:solidFill>
              </a:rPr>
              <a:t>jsonb</a:t>
            </a:r>
            <a:r>
              <a:rPr lang="ru-RU" sz="1400" dirty="0" smtClean="0">
                <a:solidFill>
                  <a:schemeClr val="tx1"/>
                </a:solidFill>
              </a:rPr>
              <a:t> сохраняются в разобранном двоичном формате, что несколько замедляет ввод из-за преобразования, но значительно ускоряет обработку, не требуя многократного разбора текста. Кроме того, </a:t>
            </a:r>
            <a:r>
              <a:rPr lang="ru-RU" sz="1400" dirty="0" err="1" smtClean="0">
                <a:solidFill>
                  <a:schemeClr val="tx1"/>
                </a:solidFill>
              </a:rPr>
              <a:t>jsonb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поддерживает индексацию</a:t>
            </a:r>
            <a:r>
              <a:rPr lang="en-US" sz="1400" dirty="0" smtClean="0">
                <a:solidFill>
                  <a:schemeClr val="tx1"/>
                </a:solidFill>
              </a:rPr>
              <a:t>.</a:t>
            </a:r>
          </a:p>
          <a:p>
            <a:pPr algn="l"/>
            <a:endParaRPr lang="en-US" sz="1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ru-RU" sz="1400" dirty="0" smtClean="0">
                <a:solidFill>
                  <a:schemeClr val="tx1"/>
                </a:solidFill>
              </a:rPr>
              <a:t>-- Простое скалярное/примитивное значение 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l"/>
            <a:r>
              <a:rPr lang="ru-RU" sz="1400" dirty="0" smtClean="0">
                <a:solidFill>
                  <a:schemeClr val="tx1"/>
                </a:solidFill>
              </a:rPr>
              <a:t>SELECT '5'::</a:t>
            </a:r>
            <a:r>
              <a:rPr lang="ru-RU" sz="1400" dirty="0" err="1" smtClean="0">
                <a:solidFill>
                  <a:schemeClr val="tx1"/>
                </a:solidFill>
              </a:rPr>
              <a:t>json</a:t>
            </a:r>
            <a:r>
              <a:rPr lang="ru-RU" sz="1400" dirty="0" smtClean="0">
                <a:solidFill>
                  <a:schemeClr val="tx1"/>
                </a:solidFill>
              </a:rPr>
              <a:t>; 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l"/>
            <a:r>
              <a:rPr lang="ru-RU" sz="1400" dirty="0" smtClean="0">
                <a:solidFill>
                  <a:schemeClr val="tx1"/>
                </a:solidFill>
              </a:rPr>
              <a:t>-- Массив из нуля и более элементов (элементы могут быть разных типов) 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l"/>
            <a:r>
              <a:rPr lang="ru-RU" sz="1400" dirty="0" smtClean="0">
                <a:solidFill>
                  <a:schemeClr val="tx1"/>
                </a:solidFill>
              </a:rPr>
              <a:t>SELECT '[1, 2, "</a:t>
            </a:r>
            <a:r>
              <a:rPr lang="ru-RU" sz="1400" dirty="0" err="1" smtClean="0">
                <a:solidFill>
                  <a:schemeClr val="tx1"/>
                </a:solidFill>
              </a:rPr>
              <a:t>foo</a:t>
            </a:r>
            <a:r>
              <a:rPr lang="ru-RU" sz="1400" dirty="0" smtClean="0">
                <a:solidFill>
                  <a:schemeClr val="tx1"/>
                </a:solidFill>
              </a:rPr>
              <a:t>", </a:t>
            </a:r>
            <a:r>
              <a:rPr lang="ru-RU" sz="1400" dirty="0" err="1" smtClean="0">
                <a:solidFill>
                  <a:schemeClr val="tx1"/>
                </a:solidFill>
              </a:rPr>
              <a:t>null</a:t>
            </a:r>
            <a:r>
              <a:rPr lang="ru-RU" sz="1400" dirty="0" smtClean="0">
                <a:solidFill>
                  <a:schemeClr val="tx1"/>
                </a:solidFill>
              </a:rPr>
              <a:t>]'::</a:t>
            </a:r>
            <a:r>
              <a:rPr lang="ru-RU" sz="1400" dirty="0" err="1" smtClean="0">
                <a:solidFill>
                  <a:schemeClr val="tx1"/>
                </a:solidFill>
              </a:rPr>
              <a:t>json</a:t>
            </a:r>
            <a:r>
              <a:rPr lang="ru-RU" sz="1400" dirty="0" smtClean="0">
                <a:solidFill>
                  <a:schemeClr val="tx1"/>
                </a:solidFill>
              </a:rPr>
              <a:t>; 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l"/>
            <a:r>
              <a:rPr lang="ru-RU" sz="1400" dirty="0" smtClean="0">
                <a:solidFill>
                  <a:schemeClr val="tx1"/>
                </a:solidFill>
              </a:rPr>
              <a:t>-- Объект, содержащий пары ключей и значений 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l"/>
            <a:r>
              <a:rPr lang="ru-RU" sz="1400" dirty="0" smtClean="0">
                <a:solidFill>
                  <a:schemeClr val="tx1"/>
                </a:solidFill>
              </a:rPr>
              <a:t>SELECT '{"</a:t>
            </a:r>
            <a:r>
              <a:rPr lang="ru-RU" sz="1400" dirty="0" err="1" smtClean="0">
                <a:solidFill>
                  <a:schemeClr val="tx1"/>
                </a:solidFill>
              </a:rPr>
              <a:t>bar</a:t>
            </a:r>
            <a:r>
              <a:rPr lang="ru-RU" sz="1400" dirty="0" smtClean="0">
                <a:solidFill>
                  <a:schemeClr val="tx1"/>
                </a:solidFill>
              </a:rPr>
              <a:t>": "</a:t>
            </a:r>
            <a:r>
              <a:rPr lang="ru-RU" sz="1400" dirty="0" err="1" smtClean="0">
                <a:solidFill>
                  <a:schemeClr val="tx1"/>
                </a:solidFill>
              </a:rPr>
              <a:t>baz</a:t>
            </a:r>
            <a:r>
              <a:rPr lang="ru-RU" sz="1400" dirty="0" smtClean="0">
                <a:solidFill>
                  <a:schemeClr val="tx1"/>
                </a:solidFill>
              </a:rPr>
              <a:t>", "</a:t>
            </a:r>
            <a:r>
              <a:rPr lang="ru-RU" sz="1400" dirty="0" err="1" smtClean="0">
                <a:solidFill>
                  <a:schemeClr val="tx1"/>
                </a:solidFill>
              </a:rPr>
              <a:t>balance</a:t>
            </a:r>
            <a:r>
              <a:rPr lang="ru-RU" sz="1400" dirty="0" smtClean="0">
                <a:solidFill>
                  <a:schemeClr val="tx1"/>
                </a:solidFill>
              </a:rPr>
              <a:t>": 7.77, "</a:t>
            </a:r>
            <a:r>
              <a:rPr lang="ru-RU" sz="1400" dirty="0" err="1" smtClean="0">
                <a:solidFill>
                  <a:schemeClr val="tx1"/>
                </a:solidFill>
              </a:rPr>
              <a:t>active</a:t>
            </a:r>
            <a:r>
              <a:rPr lang="ru-RU" sz="1400" dirty="0" smtClean="0">
                <a:solidFill>
                  <a:schemeClr val="tx1"/>
                </a:solidFill>
              </a:rPr>
              <a:t>": </a:t>
            </a:r>
            <a:r>
              <a:rPr lang="ru-RU" sz="1400" dirty="0" err="1" smtClean="0">
                <a:solidFill>
                  <a:schemeClr val="tx1"/>
                </a:solidFill>
              </a:rPr>
              <a:t>false</a:t>
            </a:r>
            <a:r>
              <a:rPr lang="ru-RU" sz="1400" dirty="0" smtClean="0">
                <a:solidFill>
                  <a:schemeClr val="tx1"/>
                </a:solidFill>
              </a:rPr>
              <a:t>}'::</a:t>
            </a:r>
            <a:r>
              <a:rPr lang="ru-RU" sz="1400" dirty="0" err="1" smtClean="0">
                <a:solidFill>
                  <a:schemeClr val="tx1"/>
                </a:solidFill>
              </a:rPr>
              <a:t>json</a:t>
            </a:r>
            <a:r>
              <a:rPr lang="ru-RU" sz="1400" dirty="0" smtClean="0">
                <a:solidFill>
                  <a:schemeClr val="tx1"/>
                </a:solidFill>
              </a:rPr>
              <a:t>; 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l"/>
            <a:r>
              <a:rPr lang="ru-RU" sz="1400" dirty="0" smtClean="0">
                <a:solidFill>
                  <a:schemeClr val="tx1"/>
                </a:solidFill>
              </a:rPr>
              <a:t>-- Массивы и объекты могут вкладываться произвольным образом 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l"/>
            <a:r>
              <a:rPr lang="ru-RU" sz="1400" dirty="0" smtClean="0">
                <a:solidFill>
                  <a:schemeClr val="tx1"/>
                </a:solidFill>
              </a:rPr>
              <a:t>SELECT '{"</a:t>
            </a:r>
            <a:r>
              <a:rPr lang="ru-RU" sz="1400" dirty="0" err="1" smtClean="0">
                <a:solidFill>
                  <a:schemeClr val="tx1"/>
                </a:solidFill>
              </a:rPr>
              <a:t>foo</a:t>
            </a:r>
            <a:r>
              <a:rPr lang="ru-RU" sz="1400" dirty="0" smtClean="0">
                <a:solidFill>
                  <a:schemeClr val="tx1"/>
                </a:solidFill>
              </a:rPr>
              <a:t>": [</a:t>
            </a:r>
            <a:r>
              <a:rPr lang="ru-RU" sz="1400" dirty="0" err="1" smtClean="0">
                <a:solidFill>
                  <a:schemeClr val="tx1"/>
                </a:solidFill>
              </a:rPr>
              <a:t>true</a:t>
            </a:r>
            <a:r>
              <a:rPr lang="ru-RU" sz="1400" dirty="0" smtClean="0">
                <a:solidFill>
                  <a:schemeClr val="tx1"/>
                </a:solidFill>
              </a:rPr>
              <a:t>, "</a:t>
            </a:r>
            <a:r>
              <a:rPr lang="ru-RU" sz="1400" dirty="0" err="1" smtClean="0">
                <a:solidFill>
                  <a:schemeClr val="tx1"/>
                </a:solidFill>
              </a:rPr>
              <a:t>bar</a:t>
            </a:r>
            <a:r>
              <a:rPr lang="ru-RU" sz="1400" dirty="0" smtClean="0">
                <a:solidFill>
                  <a:schemeClr val="tx1"/>
                </a:solidFill>
              </a:rPr>
              <a:t>"], "</a:t>
            </a:r>
            <a:r>
              <a:rPr lang="ru-RU" sz="1400" dirty="0" err="1" smtClean="0">
                <a:solidFill>
                  <a:schemeClr val="tx1"/>
                </a:solidFill>
              </a:rPr>
              <a:t>tags</a:t>
            </a:r>
            <a:r>
              <a:rPr lang="ru-RU" sz="1400" dirty="0" smtClean="0">
                <a:solidFill>
                  <a:schemeClr val="tx1"/>
                </a:solidFill>
              </a:rPr>
              <a:t>": {"a": 1, "b": </a:t>
            </a:r>
            <a:r>
              <a:rPr lang="ru-RU" sz="1400" dirty="0" err="1" smtClean="0">
                <a:solidFill>
                  <a:schemeClr val="tx1"/>
                </a:solidFill>
              </a:rPr>
              <a:t>null</a:t>
            </a:r>
            <a:r>
              <a:rPr lang="ru-RU" sz="1400" dirty="0" smtClean="0">
                <a:solidFill>
                  <a:schemeClr val="tx1"/>
                </a:solidFill>
              </a:rPr>
              <a:t>}}'::</a:t>
            </a:r>
            <a:r>
              <a:rPr lang="ru-RU" sz="1400" dirty="0" err="1" smtClean="0">
                <a:solidFill>
                  <a:schemeClr val="tx1"/>
                </a:solidFill>
              </a:rPr>
              <a:t>json</a:t>
            </a:r>
            <a:r>
              <a:rPr lang="ru-RU" sz="1400" dirty="0" smtClean="0">
                <a:solidFill>
                  <a:schemeClr val="tx1"/>
                </a:solidFill>
              </a:rPr>
              <a:t>;</a:t>
            </a:r>
            <a:endParaRPr lang="ru-RU" sz="1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576064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JSON, JSONB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24744"/>
            <a:ext cx="8640960" cy="5328592"/>
          </a:xfrm>
        </p:spPr>
        <p:txBody>
          <a:bodyPr>
            <a:normAutofit lnSpcReduction="10000"/>
          </a:bodyPr>
          <a:lstStyle/>
          <a:p>
            <a:pPr algn="l"/>
            <a:endParaRPr lang="ru-RU" sz="1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dirty="0" smtClean="0">
                <a:solidFill>
                  <a:schemeClr val="tx1"/>
                </a:solidFill>
              </a:rPr>
              <a:t>SELECT '{"bar": "</a:t>
            </a:r>
            <a:r>
              <a:rPr lang="en-US" sz="1400" dirty="0" err="1" smtClean="0">
                <a:solidFill>
                  <a:schemeClr val="tx1"/>
                </a:solidFill>
              </a:rPr>
              <a:t>baz</a:t>
            </a:r>
            <a:r>
              <a:rPr lang="en-US" sz="1400" dirty="0" smtClean="0">
                <a:solidFill>
                  <a:schemeClr val="tx1"/>
                </a:solidFill>
              </a:rPr>
              <a:t>", "balance": 7.77, "</a:t>
            </a:r>
            <a:r>
              <a:rPr lang="en-US" sz="1400" dirty="0" err="1" smtClean="0">
                <a:solidFill>
                  <a:schemeClr val="tx1"/>
                </a:solidFill>
              </a:rPr>
              <a:t>active":false</a:t>
            </a:r>
            <a:r>
              <a:rPr lang="en-US" sz="1400" dirty="0" smtClean="0">
                <a:solidFill>
                  <a:schemeClr val="tx1"/>
                </a:solidFill>
              </a:rPr>
              <a:t>}'::</a:t>
            </a:r>
            <a:r>
              <a:rPr lang="en-US" sz="1400" dirty="0" err="1" smtClean="0">
                <a:solidFill>
                  <a:schemeClr val="tx1"/>
                </a:solidFill>
              </a:rPr>
              <a:t>json</a:t>
            </a:r>
            <a:r>
              <a:rPr lang="en-US" sz="1400" dirty="0" smtClean="0">
                <a:solidFill>
                  <a:schemeClr val="tx1"/>
                </a:solidFill>
              </a:rPr>
              <a:t>; </a:t>
            </a:r>
          </a:p>
          <a:p>
            <a:pPr algn="l"/>
            <a:r>
              <a:rPr lang="en-US" sz="1400" dirty="0" err="1" smtClean="0">
                <a:solidFill>
                  <a:schemeClr val="tx1"/>
                </a:solidFill>
              </a:rPr>
              <a:t>json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</a:p>
          <a:p>
            <a:pPr algn="l"/>
            <a:r>
              <a:rPr lang="en-US" sz="1400" dirty="0" smtClean="0">
                <a:solidFill>
                  <a:schemeClr val="tx1"/>
                </a:solidFill>
              </a:rPr>
              <a:t>------------------------------------------------- </a:t>
            </a:r>
          </a:p>
          <a:p>
            <a:pPr algn="l"/>
            <a:r>
              <a:rPr lang="en-US" sz="1400" dirty="0" smtClean="0">
                <a:solidFill>
                  <a:schemeClr val="tx1"/>
                </a:solidFill>
              </a:rPr>
              <a:t>{"bar": "</a:t>
            </a:r>
            <a:r>
              <a:rPr lang="en-US" sz="1400" dirty="0" err="1" smtClean="0">
                <a:solidFill>
                  <a:schemeClr val="tx1"/>
                </a:solidFill>
              </a:rPr>
              <a:t>baz</a:t>
            </a:r>
            <a:r>
              <a:rPr lang="en-US" sz="1400" dirty="0" smtClean="0">
                <a:solidFill>
                  <a:schemeClr val="tx1"/>
                </a:solidFill>
              </a:rPr>
              <a:t>", "balance": 7.77, "</a:t>
            </a:r>
            <a:r>
              <a:rPr lang="en-US" sz="1400" dirty="0" err="1" smtClean="0">
                <a:solidFill>
                  <a:schemeClr val="tx1"/>
                </a:solidFill>
              </a:rPr>
              <a:t>active":false</a:t>
            </a:r>
            <a:r>
              <a:rPr lang="en-US" sz="1400" dirty="0" smtClean="0">
                <a:solidFill>
                  <a:schemeClr val="tx1"/>
                </a:solidFill>
              </a:rPr>
              <a:t>} </a:t>
            </a:r>
          </a:p>
          <a:p>
            <a:pPr algn="l"/>
            <a:endParaRPr lang="en-US" sz="1400" dirty="0" smtClean="0">
              <a:solidFill>
                <a:schemeClr val="tx1"/>
              </a:solidFill>
            </a:endParaRPr>
          </a:p>
          <a:p>
            <a:pPr algn="l"/>
            <a:r>
              <a:rPr lang="en-US" sz="1400" dirty="0" smtClean="0">
                <a:solidFill>
                  <a:schemeClr val="tx1"/>
                </a:solidFill>
              </a:rPr>
              <a:t>SELECT  '{"bar": "</a:t>
            </a:r>
            <a:r>
              <a:rPr lang="en-US" sz="1400" dirty="0" err="1" smtClean="0">
                <a:solidFill>
                  <a:schemeClr val="tx1"/>
                </a:solidFill>
              </a:rPr>
              <a:t>baz</a:t>
            </a:r>
            <a:r>
              <a:rPr lang="en-US" sz="1400" dirty="0" smtClean="0">
                <a:solidFill>
                  <a:schemeClr val="tx1"/>
                </a:solidFill>
              </a:rPr>
              <a:t>", "balance": 7.77, "</a:t>
            </a:r>
            <a:r>
              <a:rPr lang="en-US" sz="1400" dirty="0" err="1" smtClean="0">
                <a:solidFill>
                  <a:schemeClr val="tx1"/>
                </a:solidFill>
              </a:rPr>
              <a:t>active":false</a:t>
            </a:r>
            <a:r>
              <a:rPr lang="en-US" sz="1400" dirty="0" smtClean="0">
                <a:solidFill>
                  <a:schemeClr val="tx1"/>
                </a:solidFill>
              </a:rPr>
              <a:t>}'::jsonb; </a:t>
            </a:r>
          </a:p>
          <a:p>
            <a:pPr algn="l"/>
            <a:r>
              <a:rPr lang="en-US" sz="1400" dirty="0" smtClean="0">
                <a:solidFill>
                  <a:schemeClr val="tx1"/>
                </a:solidFill>
              </a:rPr>
              <a:t>jsonb </a:t>
            </a:r>
          </a:p>
          <a:p>
            <a:pPr algn="l"/>
            <a:r>
              <a:rPr lang="en-US" sz="1400" dirty="0" smtClean="0">
                <a:solidFill>
                  <a:schemeClr val="tx1"/>
                </a:solidFill>
              </a:rPr>
              <a:t>-------------------------------------------------- </a:t>
            </a:r>
          </a:p>
          <a:p>
            <a:pPr algn="l"/>
            <a:r>
              <a:rPr lang="en-US" sz="1400" dirty="0" smtClean="0">
                <a:solidFill>
                  <a:schemeClr val="tx1"/>
                </a:solidFill>
              </a:rPr>
              <a:t>{"bar": "</a:t>
            </a:r>
            <a:r>
              <a:rPr lang="en-US" sz="1400" dirty="0" err="1" smtClean="0">
                <a:solidFill>
                  <a:schemeClr val="tx1"/>
                </a:solidFill>
              </a:rPr>
              <a:t>baz</a:t>
            </a:r>
            <a:r>
              <a:rPr lang="en-US" sz="1400" dirty="0" smtClean="0">
                <a:solidFill>
                  <a:schemeClr val="tx1"/>
                </a:solidFill>
              </a:rPr>
              <a:t>", "active": false, "balance": 7.77} </a:t>
            </a:r>
          </a:p>
          <a:p>
            <a:pPr algn="l"/>
            <a:endParaRPr lang="en-US" sz="1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JSONB – </a:t>
            </a:r>
            <a:r>
              <a:rPr lang="ru-RU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проверка существования вхождения</a:t>
            </a:r>
          </a:p>
          <a:p>
            <a:pPr algn="l"/>
            <a:endParaRPr lang="ru-RU" sz="1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insert into </a:t>
            </a:r>
            <a:r>
              <a:rPr lang="en-US" sz="14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public.test_data</a:t>
            </a:r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(body) values ('[1, 2, 3]');</a:t>
            </a:r>
          </a:p>
          <a:p>
            <a:pPr algn="l"/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insert into </a:t>
            </a:r>
            <a:r>
              <a:rPr lang="en-US" sz="14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public.test_data</a:t>
            </a:r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(body) values ('[2, 3]');</a:t>
            </a:r>
          </a:p>
          <a:p>
            <a:pPr algn="l"/>
            <a:endParaRPr lang="en-US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select t.*,t.body </a:t>
            </a:r>
            <a:r>
              <a:rPr lang="en-US" sz="1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@&gt;</a:t>
            </a:r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'[3,1]'::jsonb cond</a:t>
            </a:r>
          </a:p>
          <a:p>
            <a:pPr algn="l"/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from public.test_data t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pPr algn="l"/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-----------------------</a:t>
            </a:r>
            <a:endParaRPr lang="en-US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da-DK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1,"[1, 2, 3]",true</a:t>
            </a:r>
          </a:p>
          <a:p>
            <a:pPr algn="l"/>
            <a:r>
              <a:rPr lang="da-DK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2,"[2, 3</a:t>
            </a:r>
            <a:r>
              <a:rPr lang="da-DK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]",   false</a:t>
            </a:r>
            <a:endParaRPr lang="da-DK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ru-RU" sz="1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576064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JSON </a:t>
            </a:r>
            <a:r>
              <a:rPr lang="ru-RU" b="1" dirty="0" smtClean="0"/>
              <a:t>операции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24744"/>
            <a:ext cx="8640960" cy="5328592"/>
          </a:xfrm>
        </p:spPr>
        <p:txBody>
          <a:bodyPr>
            <a:normAutofit/>
          </a:bodyPr>
          <a:lstStyle/>
          <a:p>
            <a:pPr algn="l"/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hlinkClick r:id="rId2"/>
              </a:rPr>
              <a:t>https://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hlinkClick r:id="rId2"/>
              </a:rPr>
              <a:t>postgrespro.ru/docs/postgrespro/13/functions-json</a:t>
            </a:r>
            <a:endParaRPr lang="ru-RU" sz="1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1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select </a:t>
            </a:r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t.*,t.body -&gt; </a:t>
            </a:r>
            <a:r>
              <a:rPr lang="en-US" sz="1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res</a:t>
            </a:r>
            <a:endParaRPr lang="en-US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from public.test_data t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pPr algn="l"/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-------------------------------------</a:t>
            </a:r>
          </a:p>
          <a:p>
            <a:pPr algn="l"/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id, 	body,		res</a:t>
            </a:r>
            <a:endParaRPr lang="en-US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pt-BR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pt-BR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	[</a:t>
            </a:r>
            <a:r>
              <a:rPr lang="pt-BR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1, 2, 3</a:t>
            </a:r>
            <a:r>
              <a:rPr lang="pt-BR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],	3</a:t>
            </a:r>
            <a:endParaRPr lang="pt-BR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pt-BR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pt-BR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	[</a:t>
            </a:r>
            <a:r>
              <a:rPr lang="pt-BR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2, 3</a:t>
            </a:r>
            <a:r>
              <a:rPr lang="pt-BR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], 		NULL</a:t>
            </a:r>
            <a:endParaRPr lang="pt-BR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pt-BR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3</a:t>
            </a:r>
            <a:r>
              <a:rPr lang="pt-BR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	[</a:t>
            </a:r>
            <a:r>
              <a:rPr lang="pt-BR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2, 3, </a:t>
            </a:r>
            <a:r>
              <a:rPr lang="pt-BR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{"a": </a:t>
            </a:r>
            <a:r>
              <a:rPr lang="pt-BR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7</a:t>
            </a:r>
            <a:r>
              <a:rPr lang="pt-BR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}],	{"a": </a:t>
            </a:r>
            <a:r>
              <a:rPr lang="pt-BR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7</a:t>
            </a:r>
            <a:r>
              <a:rPr lang="pt-BR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pt-BR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1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1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select t.*,t.body -&gt; </a:t>
            </a:r>
            <a:r>
              <a:rPr lang="en-US" sz="1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-&gt; </a:t>
            </a:r>
            <a:r>
              <a:rPr lang="en-US" sz="1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'a'</a:t>
            </a:r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cond</a:t>
            </a:r>
          </a:p>
          <a:p>
            <a:pPr algn="l"/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from public.test_data t;</a:t>
            </a:r>
            <a:endParaRPr lang="en-US" sz="1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-------------------------------------</a:t>
            </a:r>
          </a:p>
          <a:p>
            <a:pPr algn="l"/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id, 	body,		res</a:t>
            </a:r>
          </a:p>
          <a:p>
            <a:pPr algn="l"/>
            <a:r>
              <a:rPr lang="pt-BR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1,	[1, 2, 3],	</a:t>
            </a:r>
            <a:r>
              <a:rPr lang="pt-BR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NULL</a:t>
            </a:r>
            <a:endParaRPr lang="pt-BR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pt-BR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2,	[2, 3], 		NULL</a:t>
            </a:r>
          </a:p>
          <a:p>
            <a:pPr algn="l"/>
            <a:r>
              <a:rPr lang="pt-BR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3,	[2, 3, {"a": 7}],	</a:t>
            </a:r>
            <a:r>
              <a:rPr lang="pt-BR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NULL</a:t>
            </a:r>
            <a:endParaRPr lang="pt-BR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ru-RU" sz="1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443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576064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JSON </a:t>
            </a:r>
            <a:r>
              <a:rPr lang="ru-RU" b="1" dirty="0" smtClean="0"/>
              <a:t>операции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24744"/>
            <a:ext cx="8640960" cy="5328592"/>
          </a:xfrm>
        </p:spPr>
        <p:txBody>
          <a:bodyPr>
            <a:normAutofit/>
          </a:bodyPr>
          <a:lstStyle/>
          <a:p>
            <a:pPr algn="l"/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hlinkClick r:id="rId2"/>
              </a:rPr>
              <a:t>https://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hlinkClick r:id="rId2"/>
              </a:rPr>
              <a:t>postgrespro.ru/docs/postgrespro/13/functions-json</a:t>
            </a:r>
            <a:endParaRPr lang="ru-RU" sz="1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1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select t.*,t.body </a:t>
            </a:r>
            <a:r>
              <a:rPr lang="en-US" sz="1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#&gt;</a:t>
            </a:r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'{2,"a",1, "u"}' res</a:t>
            </a:r>
          </a:p>
          <a:p>
            <a:pPr algn="l"/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from public.test_data t; </a:t>
            </a:r>
            <a:endParaRPr lang="en-US" sz="1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-------------------------------------</a:t>
            </a:r>
          </a:p>
          <a:p>
            <a:pPr algn="l"/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id, 	body,				res</a:t>
            </a:r>
            <a:endParaRPr lang="en-US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pt-BR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...</a:t>
            </a:r>
          </a:p>
          <a:p>
            <a:pPr algn="l"/>
            <a:r>
              <a:rPr lang="pt-BR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3,	[</a:t>
            </a:r>
            <a:r>
              <a:rPr lang="pt-BR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2, 3, </a:t>
            </a:r>
            <a:r>
              <a:rPr lang="pt-BR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{"a": </a:t>
            </a:r>
            <a:r>
              <a:rPr lang="pt-BR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7</a:t>
            </a:r>
            <a:r>
              <a:rPr lang="pt-BR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}],			NULL</a:t>
            </a:r>
            <a:endParaRPr lang="pt-BR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pt-BR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4</a:t>
            </a:r>
            <a:r>
              <a:rPr lang="pt-BR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	[</a:t>
            </a:r>
            <a:r>
              <a:rPr lang="pt-BR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2, 3, </a:t>
            </a:r>
            <a:r>
              <a:rPr lang="pt-BR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{"a": </a:t>
            </a:r>
            <a:r>
              <a:rPr lang="pt-BR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[5, </a:t>
            </a:r>
            <a:r>
              <a:rPr lang="pt-BR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{"u": 8}]}],	8</a:t>
            </a:r>
            <a:endParaRPr lang="pt-BR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1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1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ru-RU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Для 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jsonb:</a:t>
            </a:r>
          </a:p>
          <a:p>
            <a:pPr algn="l"/>
            <a:endParaRPr lang="en-US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hlinkClick r:id="rId3"/>
              </a:rPr>
              <a:t>https://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hlinkClick r:id="rId3"/>
              </a:rPr>
              <a:t>postgrespro.ru/docs/postgrespro/13/functions-json#FUNCTIONS-JSONB-OP-TABLE</a:t>
            </a:r>
            <a:endParaRPr lang="en-US" sz="1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1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8552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576064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JSON </a:t>
            </a:r>
            <a:r>
              <a:rPr lang="ru-RU" b="1" dirty="0" smtClean="0"/>
              <a:t>операции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24744"/>
            <a:ext cx="8640960" cy="5328592"/>
          </a:xfrm>
        </p:spPr>
        <p:txBody>
          <a:bodyPr>
            <a:normAutofit/>
          </a:bodyPr>
          <a:lstStyle/>
          <a:p>
            <a:pPr algn="l"/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select t.*</a:t>
            </a:r>
          </a:p>
          <a:p>
            <a:pPr algn="l"/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from public.test_data t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pPr algn="l"/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----------------------------------</a:t>
            </a:r>
          </a:p>
          <a:p>
            <a:pPr algn="l"/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Id, 	Body</a:t>
            </a:r>
            <a:endParaRPr lang="en-US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	[</a:t>
            </a:r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1, 2, 3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]</a:t>
            </a:r>
            <a:endParaRPr lang="en-US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	[</a:t>
            </a:r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2, 3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]</a:t>
            </a:r>
            <a:endParaRPr lang="en-US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3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	[</a:t>
            </a:r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2, 3, 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{"</a:t>
            </a:r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": </a:t>
            </a:r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7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}]</a:t>
            </a:r>
            <a:endParaRPr lang="en-US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4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	[2</a:t>
            </a:r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3, 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{"</a:t>
            </a:r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": </a:t>
            </a:r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[5, 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{"u": "8"}]}]</a:t>
            </a:r>
          </a:p>
          <a:p>
            <a:pPr algn="l"/>
            <a:endParaRPr lang="en-US" sz="1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select * from </a:t>
            </a:r>
            <a:r>
              <a:rPr lang="en-US" sz="14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json_array_elements</a:t>
            </a:r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('[1, 2, 3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]');</a:t>
            </a:r>
          </a:p>
          <a:p>
            <a:pPr algn="l"/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-----------------</a:t>
            </a:r>
          </a:p>
          <a:p>
            <a:pPr algn="l"/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value</a:t>
            </a:r>
          </a:p>
          <a:p>
            <a:pPr algn="l"/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</a:t>
            </a:r>
            <a:endParaRPr lang="en-US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</a:t>
            </a:r>
          </a:p>
          <a:p>
            <a:pPr algn="l"/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3</a:t>
            </a:r>
          </a:p>
          <a:p>
            <a:pPr algn="l"/>
            <a:endParaRPr lang="en-US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ru-RU" sz="1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154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576064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JSON </a:t>
            </a:r>
            <a:r>
              <a:rPr lang="ru-RU" b="1" dirty="0" smtClean="0"/>
              <a:t>операции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24744"/>
            <a:ext cx="8640960" cy="5328592"/>
          </a:xfrm>
        </p:spPr>
        <p:txBody>
          <a:bodyPr>
            <a:normAutofit/>
          </a:bodyPr>
          <a:lstStyle/>
          <a:p>
            <a:pPr algn="l"/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select t.id, tb.value</a:t>
            </a:r>
          </a:p>
          <a:p>
            <a:pPr algn="l"/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from public.test_data t, </a:t>
            </a:r>
            <a:r>
              <a:rPr lang="en-US" sz="1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lateral</a:t>
            </a:r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jsonb_array_elements(t.body</a:t>
            </a:r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 tb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pPr algn="l"/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----------------------------------</a:t>
            </a:r>
          </a:p>
          <a:p>
            <a:pPr algn="l"/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Id, 	Value</a:t>
            </a:r>
          </a:p>
          <a:p>
            <a:pPr algn="l"/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	[</a:t>
            </a:r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1, 2, 3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],			1</a:t>
            </a:r>
            <a:endParaRPr lang="en-US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	[</a:t>
            </a:r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1, 2, 3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],			2</a:t>
            </a:r>
            <a:endParaRPr lang="en-US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	[</a:t>
            </a:r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1, 2, 3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],			3</a:t>
            </a:r>
            <a:endParaRPr lang="en-US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	[</a:t>
            </a:r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2, 3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],				2</a:t>
            </a:r>
            <a:endParaRPr lang="en-US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	[</a:t>
            </a:r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2, 3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],				3</a:t>
            </a:r>
            <a:endParaRPr lang="en-US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3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	[</a:t>
            </a:r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2, 3, 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{"a": </a:t>
            </a:r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7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}],			2</a:t>
            </a:r>
            <a:endParaRPr lang="en-US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3,	[</a:t>
            </a:r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2, 3, 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{"a": </a:t>
            </a:r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7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}],			3</a:t>
            </a:r>
            <a:endParaRPr lang="en-US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3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	[</a:t>
            </a:r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2, 3, 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{"a": </a:t>
            </a:r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7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}],			{"</a:t>
            </a:r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": </a:t>
            </a:r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7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4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	[</a:t>
            </a:r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2, 3, 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{"a": </a:t>
            </a:r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[5, 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{"u": "8"}]}],	2</a:t>
            </a:r>
            <a:endParaRPr lang="en-US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4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	[</a:t>
            </a:r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2, 3, 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{"a": </a:t>
            </a:r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[5, 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{"u": "8"}]}],	3</a:t>
            </a:r>
            <a:endParaRPr lang="en-US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4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	[</a:t>
            </a:r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2, 3, 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{"a": </a:t>
            </a:r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[5, 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{"u": "8"}]}],	{"a": </a:t>
            </a:r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[5, 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{"u": "8"}]}</a:t>
            </a:r>
            <a:endParaRPr lang="en-US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1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ru-RU" sz="1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0709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576064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JSON </a:t>
            </a:r>
            <a:r>
              <a:rPr lang="ru-RU" b="1" dirty="0" smtClean="0"/>
              <a:t>операции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24744"/>
            <a:ext cx="8640960" cy="5328592"/>
          </a:xfrm>
        </p:spPr>
        <p:txBody>
          <a:bodyPr>
            <a:normAutofit/>
          </a:bodyPr>
          <a:lstStyle/>
          <a:p>
            <a:pPr algn="l"/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select t.*</a:t>
            </a:r>
          </a:p>
          <a:p>
            <a:pPr algn="l"/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from public.test_data t;</a:t>
            </a:r>
          </a:p>
          <a:p>
            <a:pPr algn="l"/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----------------------------------</a:t>
            </a:r>
          </a:p>
          <a:p>
            <a:pPr algn="l"/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Id, 	Body</a:t>
            </a:r>
          </a:p>
          <a:p>
            <a:pPr algn="l"/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5,</a:t>
            </a:r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pt-BR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{"a": 6, "b": 7, "c": 9}</a:t>
            </a:r>
            <a:endParaRPr lang="en-US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6,</a:t>
            </a:r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{"d": 16, "e": 17, "f": 19}</a:t>
            </a:r>
            <a:endParaRPr lang="en-US" sz="1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select t.id, t.body, tb.*</a:t>
            </a:r>
          </a:p>
          <a:p>
            <a:pPr algn="l"/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from public.test_data t, lateral </a:t>
            </a:r>
            <a:r>
              <a:rPr lang="en-US" sz="1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jsonb_each</a:t>
            </a:r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(t.body) tb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pPr algn="l"/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---------------------------------------</a:t>
            </a:r>
          </a:p>
          <a:p>
            <a:pPr algn="l"/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5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,{"</a:t>
            </a:r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a": 6, "b": 7, "c": 9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},	a,	6</a:t>
            </a:r>
            <a:endParaRPr lang="en-US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5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,{"</a:t>
            </a:r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a": 6, "b": 7, "c": 9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},	b,	7</a:t>
            </a:r>
            <a:endParaRPr lang="en-US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5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,{"</a:t>
            </a:r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a": 6, "b": 7, "c": 9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},	c,	9</a:t>
            </a:r>
            <a:endParaRPr lang="en-US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6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,{"</a:t>
            </a:r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d": 16, "e": 17, "f": 19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},	d,	16</a:t>
            </a:r>
            <a:endParaRPr lang="en-US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6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,{"</a:t>
            </a:r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d": 16, "e": 17, "f": 19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},	e,	17</a:t>
            </a:r>
            <a:endParaRPr lang="en-US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6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,{"</a:t>
            </a:r>
            <a:r>
              <a: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d": 16, "e": 17, "f": 19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},	f,	19</a:t>
            </a:r>
            <a:endParaRPr lang="en-US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ru-RU" sz="1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4576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576064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JSONB </a:t>
            </a:r>
            <a:r>
              <a:rPr lang="ru-RU" b="1" dirty="0" smtClean="0"/>
              <a:t>индексация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24744"/>
            <a:ext cx="8640960" cy="5328592"/>
          </a:xfrm>
        </p:spPr>
        <p:txBody>
          <a:bodyPr>
            <a:normAutofit/>
          </a:bodyPr>
          <a:lstStyle/>
          <a:p>
            <a:pPr algn="l"/>
            <a:r>
              <a:rPr lang="en-US" sz="1400" smtClean="0">
                <a:solidFill>
                  <a:schemeClr val="tx1"/>
                </a:solidFill>
              </a:rPr>
              <a:t>{ "guid": "9c36adc1-7fb5-4d5b-83b4-90356a46061a", </a:t>
            </a:r>
            <a:endParaRPr lang="ru-RU" sz="1400" smtClean="0">
              <a:solidFill>
                <a:schemeClr val="tx1"/>
              </a:solidFill>
            </a:endParaRPr>
          </a:p>
          <a:p>
            <a:pPr algn="l"/>
            <a:r>
              <a:rPr lang="en-US" sz="1400" smtClean="0">
                <a:solidFill>
                  <a:schemeClr val="tx1"/>
                </a:solidFill>
              </a:rPr>
              <a:t>"name": "Angela Barton", </a:t>
            </a:r>
            <a:endParaRPr lang="ru-RU" sz="1400" smtClean="0">
              <a:solidFill>
                <a:schemeClr val="tx1"/>
              </a:solidFill>
            </a:endParaRPr>
          </a:p>
          <a:p>
            <a:pPr algn="l"/>
            <a:r>
              <a:rPr lang="en-US" sz="1400" smtClean="0">
                <a:solidFill>
                  <a:schemeClr val="tx1"/>
                </a:solidFill>
              </a:rPr>
              <a:t>"is_active": true, "tags": [ "enim", "aliquip", "qui" ] }</a:t>
            </a:r>
            <a:endParaRPr lang="ru-RU" sz="1400" smtClean="0">
              <a:solidFill>
                <a:schemeClr val="tx1"/>
              </a:solidFill>
            </a:endParaRPr>
          </a:p>
          <a:p>
            <a:pPr algn="l"/>
            <a:endParaRPr lang="ru-RU" sz="1400" smtClean="0">
              <a:solidFill>
                <a:schemeClr val="tx1"/>
              </a:solidFill>
            </a:endParaRPr>
          </a:p>
          <a:p>
            <a:pPr algn="l"/>
            <a:r>
              <a:rPr lang="en-US" sz="1400" smtClean="0">
                <a:solidFill>
                  <a:schemeClr val="tx1"/>
                </a:solidFill>
              </a:rPr>
              <a:t>CREATE INDEX idxgin ON api USING GIN (jdoc);</a:t>
            </a:r>
            <a:endParaRPr lang="ru-RU" sz="1400" smtClean="0">
              <a:solidFill>
                <a:schemeClr val="tx1"/>
              </a:solidFill>
            </a:endParaRPr>
          </a:p>
          <a:p>
            <a:pPr algn="l"/>
            <a:endParaRPr lang="ru-RU" sz="14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ru-RU" sz="14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Поддерживаются операторы проверки </a:t>
            </a:r>
            <a:r>
              <a:rPr lang="ru-RU" sz="1400" smtClean="0">
                <a:solidFill>
                  <a:schemeClr val="tx1"/>
                </a:solidFill>
              </a:rPr>
              <a:t>существования ключа на верхнем уровне (?, ?&amp; и ?|) </a:t>
            </a:r>
          </a:p>
          <a:p>
            <a:pPr algn="l"/>
            <a:endParaRPr lang="ru-RU" sz="14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ru-RU" sz="1400" smtClean="0">
                <a:solidFill>
                  <a:schemeClr val="tx1"/>
                </a:solidFill>
              </a:rPr>
              <a:t>Оператор проверки существования пути/значения (@&gt;)</a:t>
            </a:r>
            <a:endParaRPr lang="ru-RU" sz="14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ru-RU" sz="14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ru-RU" sz="14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smtClean="0">
                <a:solidFill>
                  <a:schemeClr val="tx1"/>
                </a:solidFill>
              </a:rPr>
              <a:t>CREATE INDEX idxgintags ON api USING GIN ((jdoc -&gt; 'tags'));</a:t>
            </a:r>
            <a:endParaRPr lang="ru-RU" sz="1400" smtClean="0">
              <a:solidFill>
                <a:schemeClr val="tx1"/>
              </a:solidFill>
            </a:endParaRPr>
          </a:p>
          <a:p>
            <a:pPr algn="l"/>
            <a:endParaRPr lang="ru-RU" sz="14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ru-RU" sz="1400" smtClean="0">
                <a:solidFill>
                  <a:schemeClr val="tx1"/>
                </a:solidFill>
              </a:rPr>
              <a:t>-- Найти документы, в которых ключ "</a:t>
            </a:r>
            <a:r>
              <a:rPr lang="en-US" sz="1400" smtClean="0">
                <a:solidFill>
                  <a:schemeClr val="tx1"/>
                </a:solidFill>
              </a:rPr>
              <a:t>tags" </a:t>
            </a:r>
            <a:r>
              <a:rPr lang="ru-RU" sz="1400" smtClean="0">
                <a:solidFill>
                  <a:schemeClr val="tx1"/>
                </a:solidFill>
              </a:rPr>
              <a:t>содержит ключ или элемент массива "</a:t>
            </a:r>
            <a:r>
              <a:rPr lang="en-US" sz="1400" smtClean="0">
                <a:solidFill>
                  <a:schemeClr val="tx1"/>
                </a:solidFill>
              </a:rPr>
              <a:t>qui" </a:t>
            </a:r>
            <a:endParaRPr lang="ru-RU" sz="1400" smtClean="0">
              <a:solidFill>
                <a:schemeClr val="tx1"/>
              </a:solidFill>
            </a:endParaRPr>
          </a:p>
          <a:p>
            <a:pPr algn="l"/>
            <a:r>
              <a:rPr lang="en-US" sz="1400" smtClean="0">
                <a:solidFill>
                  <a:schemeClr val="tx1"/>
                </a:solidFill>
              </a:rPr>
              <a:t>SELECT jdoc-&gt;'guid', jdoc-&gt;'name' FROM api WHERE jdoc -&gt; 'tags' ? 'qui';</a:t>
            </a:r>
            <a:endParaRPr lang="ru-RU" sz="14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r>
              <a:rPr lang="ru-RU" smtClean="0"/>
              <a:t>Индексы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992888" cy="5328592"/>
          </a:xfrm>
        </p:spPr>
        <p:txBody>
          <a:bodyPr>
            <a:normAutofit fontScale="77500" lnSpcReduction="20000"/>
          </a:bodyPr>
          <a:lstStyle/>
          <a:p>
            <a:pPr marL="514350" indent="-514350" algn="l"/>
            <a:r>
              <a:rPr lang="ru-RU" i="1" smtClean="0">
                <a:solidFill>
                  <a:schemeClr val="tx1"/>
                </a:solidFill>
              </a:rPr>
              <a:t>Стандартный для реляционных БД – </a:t>
            </a:r>
            <a:r>
              <a:rPr lang="en-US" i="1" smtClean="0">
                <a:solidFill>
                  <a:schemeClr val="tx1"/>
                </a:solidFill>
              </a:rPr>
              <a:t>B-tree</a:t>
            </a:r>
            <a:endParaRPr lang="ru-RU" i="1" smtClean="0">
              <a:solidFill>
                <a:schemeClr val="tx1"/>
              </a:solidFill>
            </a:endParaRPr>
          </a:p>
          <a:p>
            <a:r>
              <a:rPr lang="ru-RU" smtClean="0">
                <a:solidFill>
                  <a:schemeClr val="tx1"/>
                </a:solidFill>
              </a:rPr>
              <a:t>индексируемый столбец участвует в сравнении с одним из следующих операторов:</a:t>
            </a:r>
          </a:p>
          <a:p>
            <a:r>
              <a:rPr lang="ru-RU" smtClean="0">
                <a:solidFill>
                  <a:schemeClr val="tx1"/>
                </a:solidFill>
              </a:rPr>
              <a:t>&lt;</a:t>
            </a:r>
            <a:endParaRPr lang="en-US" smtClean="0">
              <a:solidFill>
                <a:schemeClr val="tx1"/>
              </a:solidFill>
            </a:endParaRPr>
          </a:p>
          <a:p>
            <a:r>
              <a:rPr lang="ru-RU" smtClean="0">
                <a:solidFill>
                  <a:schemeClr val="tx1"/>
                </a:solidFill>
              </a:rPr>
              <a:t>&lt;=</a:t>
            </a:r>
            <a:endParaRPr lang="en-US" smtClean="0">
              <a:solidFill>
                <a:schemeClr val="tx1"/>
              </a:solidFill>
            </a:endParaRPr>
          </a:p>
          <a:p>
            <a:r>
              <a:rPr lang="ru-RU" smtClean="0">
                <a:solidFill>
                  <a:schemeClr val="tx1"/>
                </a:solidFill>
              </a:rPr>
              <a:t>=</a:t>
            </a:r>
            <a:endParaRPr lang="en-US" smtClean="0">
              <a:solidFill>
                <a:schemeClr val="tx1"/>
              </a:solidFill>
            </a:endParaRPr>
          </a:p>
          <a:p>
            <a:r>
              <a:rPr lang="ru-RU" smtClean="0">
                <a:solidFill>
                  <a:schemeClr val="tx1"/>
                </a:solidFill>
              </a:rPr>
              <a:t>&gt;=</a:t>
            </a:r>
            <a:endParaRPr lang="en-US" smtClean="0">
              <a:solidFill>
                <a:schemeClr val="tx1"/>
              </a:solidFill>
            </a:endParaRPr>
          </a:p>
          <a:p>
            <a:r>
              <a:rPr lang="ru-RU" smtClean="0">
                <a:solidFill>
                  <a:schemeClr val="tx1"/>
                </a:solidFill>
              </a:rPr>
              <a:t>&gt;</a:t>
            </a:r>
            <a:endParaRPr lang="en-US" smtClean="0">
              <a:solidFill>
                <a:schemeClr val="tx1"/>
              </a:solidFill>
            </a:endParaRPr>
          </a:p>
          <a:p>
            <a:r>
              <a:rPr lang="en-US" smtClean="0">
                <a:solidFill>
                  <a:schemeClr val="tx1"/>
                </a:solidFill>
              </a:rPr>
              <a:t>BETWEEN </a:t>
            </a:r>
            <a:r>
              <a:rPr lang="ru-RU" smtClean="0">
                <a:solidFill>
                  <a:schemeClr val="tx1"/>
                </a:solidFill>
              </a:rPr>
              <a:t>и </a:t>
            </a:r>
            <a:r>
              <a:rPr lang="en-US" smtClean="0">
                <a:solidFill>
                  <a:schemeClr val="tx1"/>
                </a:solidFill>
              </a:rPr>
              <a:t>IN</a:t>
            </a:r>
            <a:endParaRPr lang="ru-RU" smtClean="0">
              <a:solidFill>
                <a:schemeClr val="tx1"/>
              </a:solidFill>
            </a:endParaRPr>
          </a:p>
          <a:p>
            <a:endParaRPr lang="ru-RU" smtClean="0">
              <a:solidFill>
                <a:schemeClr val="tx1"/>
              </a:solidFill>
            </a:endParaRPr>
          </a:p>
          <a:p>
            <a:r>
              <a:rPr lang="en-US" smtClean="0">
                <a:hlinkClick r:id="rId2"/>
              </a:rPr>
              <a:t>https://habr.com/ru/company/postgrespro/blog/330544/</a:t>
            </a:r>
            <a:endParaRPr lang="ru-RU" smtClean="0"/>
          </a:p>
          <a:p>
            <a:r>
              <a:rPr lang="ru-RU" smtClean="0"/>
              <a:t/>
            </a:r>
            <a:br>
              <a:rPr lang="ru-RU" smtClean="0"/>
            </a:br>
            <a:endParaRPr lang="ru-RU" i="1" dirty="0"/>
          </a:p>
          <a:p>
            <a:pPr marL="514350" indent="-514350" algn="l"/>
            <a:endParaRPr lang="ru-RU" i="1" dirty="0" smtClean="0"/>
          </a:p>
          <a:p>
            <a:pPr marL="514350" indent="-514350" algn="l"/>
            <a:endParaRPr lang="ru-RU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r>
              <a:rPr lang="ru-RU" smtClean="0"/>
              <a:t>Хэш-индекс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992888" cy="5328592"/>
          </a:xfrm>
        </p:spPr>
        <p:txBody>
          <a:bodyPr/>
          <a:lstStyle/>
          <a:p>
            <a:pPr marL="514350" indent="-514350" algn="l"/>
            <a:endParaRPr lang="ru-RU" i="1" dirty="0"/>
          </a:p>
          <a:p>
            <a:pPr marL="514350" indent="-514350" algn="l"/>
            <a:endParaRPr lang="ru-RU" i="1" dirty="0" smtClean="0"/>
          </a:p>
          <a:p>
            <a:pPr marL="514350" indent="-514350" algn="l"/>
            <a:endParaRPr lang="ru-RU" i="1" dirty="0" smtClean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763960" y="1277144"/>
            <a:ext cx="7992888" cy="53285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lvl="0" indent="-514350">
              <a:spcBef>
                <a:spcPct val="20000"/>
              </a:spcBef>
            </a:pPr>
            <a:r>
              <a:rPr lang="en-US" sz="2000" smtClean="0"/>
              <a:t>CREATE INDEX </a:t>
            </a:r>
            <a:r>
              <a:rPr lang="ru-RU" sz="2000" i="1" smtClean="0"/>
              <a:t>имя</a:t>
            </a:r>
            <a:r>
              <a:rPr lang="ru-RU" sz="2000" smtClean="0"/>
              <a:t> </a:t>
            </a:r>
            <a:r>
              <a:rPr lang="en-US" sz="2000" smtClean="0"/>
              <a:t>ON </a:t>
            </a:r>
            <a:r>
              <a:rPr lang="ru-RU" sz="2000" i="1" smtClean="0"/>
              <a:t>таблица</a:t>
            </a:r>
            <a:r>
              <a:rPr lang="ru-RU" sz="2000" smtClean="0"/>
              <a:t> </a:t>
            </a:r>
            <a:r>
              <a:rPr lang="en-US" sz="2000" smtClean="0"/>
              <a:t>USING HASH (</a:t>
            </a:r>
            <a:r>
              <a:rPr lang="ru-RU" sz="2000" i="1" smtClean="0"/>
              <a:t>столбец</a:t>
            </a:r>
            <a:r>
              <a:rPr lang="ru-RU" sz="2000" smtClean="0"/>
              <a:t>);</a:t>
            </a:r>
            <a:endParaRPr lang="en-US" sz="2000" smtClean="0"/>
          </a:p>
          <a:p>
            <a:pPr marL="514350" lvl="0" indent="-514350">
              <a:spcBef>
                <a:spcPct val="20000"/>
              </a:spcBef>
            </a:pPr>
            <a:endParaRPr kumimoji="0" lang="en-US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  <a:p>
            <a:pPr marL="514350" lvl="0" indent="-514350">
              <a:spcBef>
                <a:spcPct val="20000"/>
              </a:spcBef>
            </a:pPr>
            <a:r>
              <a:rPr lang="ru-RU" sz="2400" smtClean="0"/>
              <a:t>Хеш-индексы работают только с простыми условиями равенства. Планировщик запросов может применить хеш-индекс, только если индексируемый столбец участвует в сравнении с оператором =.</a:t>
            </a:r>
          </a:p>
          <a:p>
            <a:pPr marL="514350" lvl="0" indent="-514350">
              <a:spcBef>
                <a:spcPct val="20000"/>
              </a:spcBef>
            </a:pP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  <a:p>
            <a:pPr marL="514350" lvl="0" indent="-514350">
              <a:spcBef>
                <a:spcPct val="20000"/>
              </a:spcBef>
            </a:pPr>
            <a:endParaRPr lang="ru-RU" sz="2400" smtClean="0">
              <a:latin typeface="Courier New" pitchFamily="49" charset="0"/>
              <a:cs typeface="Courier New" pitchFamily="49" charset="0"/>
            </a:endParaRPr>
          </a:p>
          <a:p>
            <a:pPr marL="514350" lvl="0" indent="-514350">
              <a:spcBef>
                <a:spcPct val="20000"/>
              </a:spcBef>
            </a:pP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  <a:p>
            <a:pPr marL="514350" lvl="0" indent="-514350">
              <a:spcBef>
                <a:spcPct val="20000"/>
              </a:spcBef>
            </a:pPr>
            <a:endParaRPr lang="ru-RU" sz="2400" smtClean="0">
              <a:latin typeface="Courier New" pitchFamily="49" charset="0"/>
              <a:cs typeface="Courier New" pitchFamily="49" charset="0"/>
              <a:hlinkClick r:id="rId2"/>
            </a:endParaRPr>
          </a:p>
          <a:p>
            <a:pPr marL="514350" lvl="0" indent="-514350">
              <a:spcBef>
                <a:spcPct val="20000"/>
              </a:spcBef>
            </a:pPr>
            <a:r>
              <a:rPr lang="en-US" sz="2400" smtClean="0">
                <a:latin typeface="Courier New" pitchFamily="49" charset="0"/>
                <a:cs typeface="Courier New" pitchFamily="49" charset="0"/>
                <a:hlinkClick r:id="rId2"/>
              </a:rPr>
              <a:t>https://habr.com/ru/company/postgrespro/blog/328280/</a:t>
            </a:r>
            <a:endParaRPr lang="ru-RU" sz="2400" smtClean="0">
              <a:latin typeface="Courier New" pitchFamily="49" charset="0"/>
              <a:cs typeface="Courier New" pitchFamily="49" charset="0"/>
            </a:endParaRPr>
          </a:p>
          <a:p>
            <a:pPr marL="514350" lvl="0" indent="-514350">
              <a:spcBef>
                <a:spcPct val="20000"/>
              </a:spcBef>
            </a:pP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1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1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1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3789040"/>
            <a:ext cx="5850657" cy="1475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r>
              <a:rPr lang="ru-RU" b="1" smtClean="0"/>
              <a:t/>
            </a:r>
            <a:br>
              <a:rPr lang="ru-RU" b="1" smtClean="0"/>
            </a:br>
            <a:r>
              <a:rPr lang="ru-RU" b="1" smtClean="0"/>
              <a:t> Индексы </a:t>
            </a:r>
            <a:r>
              <a:rPr lang="en-US" b="1" smtClean="0"/>
              <a:t>GIN </a:t>
            </a:r>
            <a:r>
              <a:rPr lang="ru-RU" b="1" smtClean="0"/>
              <a:t>и </a:t>
            </a:r>
            <a:r>
              <a:rPr lang="en-US" b="1" smtClean="0"/>
              <a:t>GiST</a:t>
            </a:r>
            <a:br>
              <a:rPr lang="en-US" b="1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992888" cy="5328592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20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CREATE INDEX </a:t>
            </a:r>
            <a:r>
              <a:rPr lang="ru-RU" sz="2000" i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имя</a:t>
            </a:r>
            <a:r>
              <a:rPr lang="ru-RU" sz="20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 </a:t>
            </a:r>
            <a:r>
              <a:rPr lang="en-US" sz="20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ON </a:t>
            </a:r>
            <a:r>
              <a:rPr lang="ru-RU" sz="2000" i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таблица</a:t>
            </a:r>
            <a:r>
              <a:rPr lang="ru-RU" sz="20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 </a:t>
            </a:r>
            <a:r>
              <a:rPr lang="en-US" sz="20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USING GIN (</a:t>
            </a:r>
            <a:r>
              <a:rPr lang="ru-RU" sz="2000" i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столбец</a:t>
            </a:r>
            <a:r>
              <a:rPr lang="ru-RU" sz="20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ru-RU" sz="2000" smtClean="0">
                <a:solidFill>
                  <a:schemeClr val="tx1"/>
                </a:solidFill>
              </a:rPr>
              <a:t>Индекс на базе </a:t>
            </a:r>
            <a:r>
              <a:rPr lang="en-US" sz="2000" smtClean="0">
                <a:solidFill>
                  <a:schemeClr val="tx1"/>
                </a:solidFill>
              </a:rPr>
              <a:t>GIN (Generalized Inverted Index, </a:t>
            </a:r>
            <a:r>
              <a:rPr lang="ru-RU" sz="2000" smtClean="0">
                <a:solidFill>
                  <a:schemeClr val="tx1"/>
                </a:solidFill>
              </a:rPr>
              <a:t>Обобщённый Инвертированный Индекс). </a:t>
            </a:r>
            <a:r>
              <a:rPr lang="ru-RU" sz="2000" i="1" smtClean="0">
                <a:solidFill>
                  <a:schemeClr val="tx1"/>
                </a:solidFill>
              </a:rPr>
              <a:t>Столбец</a:t>
            </a:r>
            <a:r>
              <a:rPr lang="ru-RU" sz="2000" smtClean="0">
                <a:solidFill>
                  <a:schemeClr val="tx1"/>
                </a:solidFill>
              </a:rPr>
              <a:t> должен иметь тип </a:t>
            </a:r>
            <a:r>
              <a:rPr lang="en-US" sz="2000" smtClean="0">
                <a:solidFill>
                  <a:schemeClr val="tx1"/>
                </a:solidFill>
              </a:rPr>
              <a:t>tsvector.</a:t>
            </a:r>
          </a:p>
          <a:p>
            <a:endParaRPr lang="ru-RU" sz="2000" smtClean="0">
              <a:solidFill>
                <a:schemeClr val="tx1"/>
              </a:solidFill>
            </a:endParaRPr>
          </a:p>
          <a:p>
            <a:pPr algn="l"/>
            <a:r>
              <a:rPr lang="en-US" sz="20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CREATE INDEX </a:t>
            </a:r>
            <a:r>
              <a:rPr lang="ru-RU" sz="2000" i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имя</a:t>
            </a:r>
            <a:r>
              <a:rPr lang="ru-RU" sz="20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 </a:t>
            </a:r>
            <a:r>
              <a:rPr lang="en-US" sz="20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ON </a:t>
            </a:r>
            <a:r>
              <a:rPr lang="ru-RU" sz="2000" i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таблица</a:t>
            </a:r>
            <a:r>
              <a:rPr lang="ru-RU" sz="20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 </a:t>
            </a:r>
            <a:r>
              <a:rPr lang="en-US" sz="20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USING GIST (</a:t>
            </a:r>
            <a:r>
              <a:rPr lang="ru-RU" sz="2000" i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столбец</a:t>
            </a:r>
            <a:r>
              <a:rPr lang="ru-RU" sz="20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ru-RU" sz="2000" smtClean="0">
                <a:solidFill>
                  <a:schemeClr val="tx1"/>
                </a:solidFill>
              </a:rPr>
              <a:t>Индекс на базе </a:t>
            </a:r>
            <a:r>
              <a:rPr lang="en-US" sz="2000" smtClean="0">
                <a:solidFill>
                  <a:schemeClr val="tx1"/>
                </a:solidFill>
              </a:rPr>
              <a:t>GiST (Generalized Search Tree, </a:t>
            </a:r>
            <a:r>
              <a:rPr lang="ru-RU" sz="2000" smtClean="0">
                <a:solidFill>
                  <a:schemeClr val="tx1"/>
                </a:solidFill>
              </a:rPr>
              <a:t>Обобщённое дерево поиска). Здесь </a:t>
            </a:r>
            <a:r>
              <a:rPr lang="ru-RU" sz="2000" i="1" smtClean="0">
                <a:solidFill>
                  <a:schemeClr val="tx1"/>
                </a:solidFill>
              </a:rPr>
              <a:t>столбец</a:t>
            </a:r>
            <a:r>
              <a:rPr lang="ru-RU" sz="2000" smtClean="0">
                <a:solidFill>
                  <a:schemeClr val="tx1"/>
                </a:solidFill>
              </a:rPr>
              <a:t> может иметь тип </a:t>
            </a:r>
            <a:r>
              <a:rPr lang="en-US" sz="2000" smtClean="0">
                <a:solidFill>
                  <a:schemeClr val="tx1"/>
                </a:solidFill>
              </a:rPr>
              <a:t>tsvector </a:t>
            </a:r>
            <a:r>
              <a:rPr lang="ru-RU" sz="2000" smtClean="0">
                <a:solidFill>
                  <a:schemeClr val="tx1"/>
                </a:solidFill>
              </a:rPr>
              <a:t>или </a:t>
            </a:r>
            <a:r>
              <a:rPr lang="en-US" sz="2000" smtClean="0">
                <a:solidFill>
                  <a:schemeClr val="tx1"/>
                </a:solidFill>
              </a:rPr>
              <a:t>tsquery.</a:t>
            </a:r>
          </a:p>
          <a:p>
            <a:pPr marL="514350" indent="-514350" algn="l"/>
            <a:endParaRPr lang="ru-RU" sz="24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r>
              <a:rPr lang="ru-RU" sz="2400" smtClean="0">
                <a:solidFill>
                  <a:schemeClr val="tx1"/>
                </a:solidFill>
              </a:rPr>
              <a:t>Значение типа tsvector содержит отсортированный список неповторяющихся </a:t>
            </a:r>
            <a:r>
              <a:rPr lang="ru-RU" sz="2400" i="1" smtClean="0">
                <a:solidFill>
                  <a:schemeClr val="tx1"/>
                </a:solidFill>
              </a:rPr>
              <a:t>лексем.</a:t>
            </a:r>
          </a:p>
          <a:p>
            <a:pPr marL="514350" indent="-514350" algn="l"/>
            <a:endParaRPr lang="ru-RU" sz="2400" i="1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r>
              <a:rPr lang="en-US" sz="18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SELECT 'a fat cat sat on a mat and ate a fat rat'::tsvector; </a:t>
            </a:r>
            <a:endParaRPr lang="ru-RU" sz="18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r>
              <a:rPr lang="en-US" sz="18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endParaRPr lang="ru-RU" sz="18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r>
              <a:rPr lang="en-US" sz="18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---------------------------------------------------- </a:t>
            </a:r>
            <a:endParaRPr lang="ru-RU" sz="18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r>
              <a:rPr lang="en-US" sz="18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'a' 'and' 'ate' 'cat' 'fat' 'mat' 'on' 'rat' 'sat'</a:t>
            </a:r>
            <a:endParaRPr lang="ru-RU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endParaRPr lang="ru-RU" i="1" dirty="0" smtClean="0"/>
          </a:p>
          <a:p>
            <a:pPr marL="514350" indent="-514350" algn="l"/>
            <a:endParaRPr lang="ru-RU" i="1" dirty="0"/>
          </a:p>
          <a:p>
            <a:pPr marL="514350" indent="-514350" algn="l"/>
            <a:endParaRPr lang="ru-RU" i="1" dirty="0" smtClean="0"/>
          </a:p>
          <a:p>
            <a:pPr marL="514350" indent="-514350" algn="l"/>
            <a:endParaRPr lang="ru-RU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r>
              <a:rPr lang="ru-RU" b="1" smtClean="0"/>
              <a:t/>
            </a:r>
            <a:br>
              <a:rPr lang="ru-RU" b="1" smtClean="0"/>
            </a:br>
            <a:r>
              <a:rPr lang="ru-RU" b="1" smtClean="0"/>
              <a:t> Индексы </a:t>
            </a:r>
            <a:r>
              <a:rPr lang="en-US" b="1" smtClean="0"/>
              <a:t>GIN </a:t>
            </a:r>
            <a:r>
              <a:rPr lang="ru-RU" b="1" smtClean="0"/>
              <a:t>и </a:t>
            </a:r>
            <a:r>
              <a:rPr lang="en-US" b="1" smtClean="0"/>
              <a:t>GiST</a:t>
            </a:r>
            <a:br>
              <a:rPr lang="en-US" b="1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992888" cy="5328592"/>
          </a:xfrm>
        </p:spPr>
        <p:txBody>
          <a:bodyPr>
            <a:normAutofit/>
          </a:bodyPr>
          <a:lstStyle/>
          <a:p>
            <a:pPr marL="514350" indent="-514350" algn="l"/>
            <a:r>
              <a:rPr lang="ru-RU" b="1" i="1" smtClean="0">
                <a:solidFill>
                  <a:schemeClr val="tx1"/>
                </a:solidFill>
              </a:rPr>
              <a:t>Подробно об архитектуре индексов</a:t>
            </a:r>
          </a:p>
          <a:p>
            <a:pPr marL="514350" indent="-514350" algn="l"/>
            <a:r>
              <a:rPr lang="en-US" i="1" smtClean="0">
                <a:solidFill>
                  <a:schemeClr val="tx1"/>
                </a:solidFill>
              </a:rPr>
              <a:t>GIN</a:t>
            </a:r>
            <a:endParaRPr lang="ru-RU" i="1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en-US" i="1" smtClean="0">
                <a:hlinkClick r:id="rId2"/>
              </a:rPr>
              <a:t>https://habr.com/ru/company/postgrespro/blog/340978/</a:t>
            </a:r>
            <a:endParaRPr lang="ru-RU" i="1" smtClean="0"/>
          </a:p>
          <a:p>
            <a:pPr marL="514350" indent="-514350" algn="l"/>
            <a:endParaRPr lang="en-US" i="1" smtClean="0"/>
          </a:p>
          <a:p>
            <a:pPr marL="514350" indent="-514350" algn="l"/>
            <a:r>
              <a:rPr lang="en-US" i="1" smtClean="0">
                <a:solidFill>
                  <a:schemeClr val="tx1"/>
                </a:solidFill>
              </a:rPr>
              <a:t>GIST</a:t>
            </a:r>
            <a:endParaRPr lang="ru-RU" i="1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en-US" i="1" smtClean="0">
                <a:hlinkClick r:id="rId3"/>
              </a:rPr>
              <a:t>https://habr.com/ru/company/postgrespro/blog/333878/</a:t>
            </a:r>
            <a:endParaRPr lang="ru-RU" i="1" smtClean="0"/>
          </a:p>
          <a:p>
            <a:pPr marL="514350" indent="-514350" algn="l"/>
            <a:endParaRPr lang="en-US" i="1" smtClean="0"/>
          </a:p>
          <a:p>
            <a:pPr marL="514350" indent="-514350" algn="l"/>
            <a:endParaRPr lang="ru-RU" i="1" dirty="0"/>
          </a:p>
          <a:p>
            <a:pPr marL="514350" indent="-514350" algn="l"/>
            <a:endParaRPr lang="ru-RU" i="1" dirty="0" smtClean="0"/>
          </a:p>
          <a:p>
            <a:pPr marL="514350" indent="-514350" algn="l"/>
            <a:endParaRPr lang="ru-RU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r>
              <a:rPr lang="ru-RU" b="1" smtClean="0"/>
              <a:t/>
            </a:r>
            <a:br>
              <a:rPr lang="ru-RU" b="1" smtClean="0"/>
            </a:br>
            <a:r>
              <a:rPr lang="ru-RU" b="1" smtClean="0"/>
              <a:t> Индексы </a:t>
            </a:r>
            <a:r>
              <a:rPr lang="en-US" b="1" smtClean="0"/>
              <a:t>GIN </a:t>
            </a:r>
            <a:r>
              <a:rPr lang="ru-RU" b="1" smtClean="0"/>
              <a:t>и </a:t>
            </a:r>
            <a:r>
              <a:rPr lang="en-US" b="1" smtClean="0"/>
              <a:t>GiST</a:t>
            </a:r>
            <a:br>
              <a:rPr lang="en-US" b="1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992888" cy="5328592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sz="2000" smtClean="0">
                <a:solidFill>
                  <a:schemeClr val="tx1"/>
                </a:solidFill>
              </a:rPr>
              <a:t>Значение tsquery содержит искомые лексемы, объединяемые логическими операторами &amp; (И), | (ИЛИ) и ! (НЕ), а также оператором поиска фраз &lt;-&gt; (ПРЕДШЕСТВУЕТ).</a:t>
            </a:r>
          </a:p>
          <a:p>
            <a:pPr algn="l"/>
            <a:endParaRPr lang="ru-RU" sz="20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20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SELECT 'fat &amp; rat'::tsquery;</a:t>
            </a:r>
            <a:endParaRPr lang="ru-RU" sz="20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20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tsquery </a:t>
            </a:r>
            <a:endParaRPr lang="ru-RU" sz="20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20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--------------- </a:t>
            </a:r>
            <a:endParaRPr lang="ru-RU" sz="20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20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'fat' &amp; 'rat' </a:t>
            </a:r>
            <a:endParaRPr lang="ru-RU" sz="20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ru-RU" sz="20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20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SELECT 'fat &amp; (rat | cat)'::tsquery; </a:t>
            </a:r>
            <a:endParaRPr lang="ru-RU" sz="20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20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tsquery </a:t>
            </a:r>
            <a:endParaRPr lang="ru-RU" sz="20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20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--------------------------- </a:t>
            </a:r>
            <a:endParaRPr lang="ru-RU" sz="20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20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'fat' &amp; ( 'rat' | 'cat' ) </a:t>
            </a:r>
            <a:endParaRPr lang="ru-RU" sz="20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ru-RU" sz="20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20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SELECT 'fat &amp; rat &amp; ! cat'::tsquery; </a:t>
            </a:r>
            <a:endParaRPr lang="ru-RU" sz="20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20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tsquery </a:t>
            </a:r>
            <a:endParaRPr lang="ru-RU" sz="20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20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------------------------ </a:t>
            </a:r>
            <a:endParaRPr lang="ru-RU" sz="20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20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'fat' &amp; 'rat' &amp; !'cat'</a:t>
            </a:r>
            <a:endParaRPr lang="ru-RU" i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endParaRPr lang="ru-RU" i="1" dirty="0">
              <a:solidFill>
                <a:schemeClr val="tx1"/>
              </a:solidFill>
            </a:endParaRPr>
          </a:p>
          <a:p>
            <a:pPr marL="514350" indent="-514350" algn="l"/>
            <a:endParaRPr lang="ru-RU" i="1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576064"/>
          </a:xfrm>
        </p:spPr>
        <p:txBody>
          <a:bodyPr>
            <a:normAutofit fontScale="90000"/>
          </a:bodyPr>
          <a:lstStyle/>
          <a:p>
            <a:r>
              <a:rPr lang="ru-RU" b="1" smtClean="0"/>
              <a:t>Полнотекстовый поиск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24744"/>
            <a:ext cx="8640960" cy="5328592"/>
          </a:xfrm>
        </p:spPr>
        <p:txBody>
          <a:bodyPr>
            <a:normAutofit/>
          </a:bodyPr>
          <a:lstStyle/>
          <a:p>
            <a:pPr algn="l"/>
            <a:r>
              <a:rPr lang="en-US" sz="20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SELECT 'a fat cat sat on a mat and ate a fat rat'::tsvector </a:t>
            </a:r>
            <a:endParaRPr lang="ru-RU" sz="20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20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@@ 'cat &amp; rat'::tsquery; </a:t>
            </a:r>
            <a:endParaRPr lang="ru-RU" sz="20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ru-RU" sz="20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20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?column? </a:t>
            </a:r>
            <a:endParaRPr lang="ru-RU" sz="20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20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---------- </a:t>
            </a:r>
            <a:endParaRPr lang="ru-RU" sz="20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2000" b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 </a:t>
            </a:r>
            <a:endParaRPr lang="ru-RU" sz="2000" b="1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ru-RU" sz="20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ru-RU" sz="20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8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SELECT 'fat &amp; cow'::tsquery </a:t>
            </a:r>
            <a:endParaRPr lang="ru-RU" sz="18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8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@@ 'a fat cat sat on a mat and ate a fat</a:t>
            </a:r>
            <a:r>
              <a:rPr lang="ru-RU" sz="18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rat'::tsvector; </a:t>
            </a:r>
            <a:endParaRPr lang="ru-RU" sz="18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ru-RU" sz="18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8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?column? </a:t>
            </a:r>
            <a:endParaRPr lang="ru-RU" sz="18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8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---------- </a:t>
            </a:r>
            <a:endParaRPr lang="ru-RU" sz="18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800" b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</a:t>
            </a:r>
            <a:endParaRPr lang="ru-RU" sz="1800" b="1" i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endParaRPr lang="ru-RU" i="1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576064"/>
          </a:xfrm>
        </p:spPr>
        <p:txBody>
          <a:bodyPr>
            <a:normAutofit fontScale="90000"/>
          </a:bodyPr>
          <a:lstStyle/>
          <a:p>
            <a:r>
              <a:rPr lang="ru-RU" b="1" smtClean="0"/>
              <a:t>Полнотекстовый поиск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24744"/>
            <a:ext cx="8640960" cy="5328592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2000" smtClean="0">
                <a:solidFill>
                  <a:schemeClr val="tx1"/>
                </a:solidFill>
              </a:rPr>
              <a:t>Оператор @@ также может принимать типы </a:t>
            </a:r>
            <a:r>
              <a:rPr lang="en-US" sz="2000" smtClean="0">
                <a:solidFill>
                  <a:schemeClr val="tx1"/>
                </a:solidFill>
              </a:rPr>
              <a:t>text, </a:t>
            </a:r>
            <a:r>
              <a:rPr lang="ru-RU" sz="2000" smtClean="0">
                <a:solidFill>
                  <a:schemeClr val="tx1"/>
                </a:solidFill>
              </a:rPr>
              <a:t>позволяя опустить явные преобразования текстовых строк в типы </a:t>
            </a:r>
            <a:r>
              <a:rPr lang="en-US" sz="2000" smtClean="0">
                <a:solidFill>
                  <a:schemeClr val="tx1"/>
                </a:solidFill>
              </a:rPr>
              <a:t>tsvector </a:t>
            </a:r>
            <a:r>
              <a:rPr lang="ru-RU" sz="2000" smtClean="0">
                <a:solidFill>
                  <a:schemeClr val="tx1"/>
                </a:solidFill>
              </a:rPr>
              <a:t>и </a:t>
            </a:r>
            <a:r>
              <a:rPr lang="en-US" sz="2000" smtClean="0">
                <a:solidFill>
                  <a:schemeClr val="tx1"/>
                </a:solidFill>
              </a:rPr>
              <a:t>tsquery </a:t>
            </a:r>
            <a:r>
              <a:rPr lang="ru-RU" sz="2000" smtClean="0">
                <a:solidFill>
                  <a:schemeClr val="tx1"/>
                </a:solidFill>
              </a:rPr>
              <a:t>в простых случаях. Всего есть четыре варианта этого оператора:</a:t>
            </a:r>
          </a:p>
          <a:p>
            <a:pPr algn="l"/>
            <a:endParaRPr lang="ru-RU" sz="2000" smtClean="0">
              <a:solidFill>
                <a:schemeClr val="tx1"/>
              </a:solidFill>
            </a:endParaRPr>
          </a:p>
          <a:p>
            <a:pPr algn="l"/>
            <a:r>
              <a:rPr lang="en-US" sz="2000" smtClean="0">
                <a:solidFill>
                  <a:schemeClr val="tx1"/>
                </a:solidFill>
              </a:rPr>
              <a:t>tsvector @@ tsquery </a:t>
            </a:r>
            <a:endParaRPr lang="ru-RU" sz="2000" smtClean="0">
              <a:solidFill>
                <a:schemeClr val="tx1"/>
              </a:solidFill>
            </a:endParaRPr>
          </a:p>
          <a:p>
            <a:pPr algn="l"/>
            <a:r>
              <a:rPr lang="en-US" sz="2000" smtClean="0">
                <a:solidFill>
                  <a:schemeClr val="tx1"/>
                </a:solidFill>
              </a:rPr>
              <a:t>tsquery @@ tsvector </a:t>
            </a:r>
            <a:endParaRPr lang="ru-RU" sz="2000" smtClean="0">
              <a:solidFill>
                <a:schemeClr val="tx1"/>
              </a:solidFill>
            </a:endParaRPr>
          </a:p>
          <a:p>
            <a:pPr algn="l"/>
            <a:r>
              <a:rPr lang="en-US" sz="2000" smtClean="0">
                <a:solidFill>
                  <a:schemeClr val="tx1"/>
                </a:solidFill>
              </a:rPr>
              <a:t>text @@ tsquery </a:t>
            </a:r>
            <a:endParaRPr lang="ru-RU" sz="2000" smtClean="0">
              <a:solidFill>
                <a:schemeClr val="tx1"/>
              </a:solidFill>
            </a:endParaRPr>
          </a:p>
          <a:p>
            <a:pPr algn="l"/>
            <a:r>
              <a:rPr lang="en-US" sz="2000" smtClean="0">
                <a:solidFill>
                  <a:schemeClr val="tx1"/>
                </a:solidFill>
              </a:rPr>
              <a:t>text @@ text</a:t>
            </a:r>
            <a:endParaRPr lang="ru-RU" sz="2000" smtClean="0">
              <a:solidFill>
                <a:schemeClr val="tx1"/>
              </a:solidFill>
            </a:endParaRPr>
          </a:p>
          <a:p>
            <a:endParaRPr lang="ru-RU" sz="2000" i="1" smtClean="0">
              <a:solidFill>
                <a:schemeClr val="tx1"/>
              </a:solidFill>
            </a:endParaRPr>
          </a:p>
          <a:p>
            <a:pPr algn="l"/>
            <a:r>
              <a:rPr lang="en-US" smtClean="0">
                <a:solidFill>
                  <a:schemeClr val="tx1"/>
                </a:solidFill>
              </a:rPr>
              <a:t>tsquery</a:t>
            </a:r>
            <a:endParaRPr lang="ru-RU" i="1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ru-RU" i="1" smtClean="0">
                <a:solidFill>
                  <a:schemeClr val="tx1"/>
                </a:solidFill>
              </a:rPr>
              <a:t>И, </a:t>
            </a:r>
          </a:p>
          <a:p>
            <a:pPr marL="514350" indent="-514350" algn="l"/>
            <a:r>
              <a:rPr lang="ru-RU" i="1" smtClean="0">
                <a:solidFill>
                  <a:schemeClr val="tx1"/>
                </a:solidFill>
              </a:rPr>
              <a:t>ИЛИ, </a:t>
            </a:r>
          </a:p>
          <a:p>
            <a:pPr marL="514350" indent="-514350" algn="l"/>
            <a:r>
              <a:rPr lang="ru-RU" i="1" smtClean="0">
                <a:solidFill>
                  <a:schemeClr val="tx1"/>
                </a:solidFill>
              </a:rPr>
              <a:t>НЕТ, </a:t>
            </a:r>
          </a:p>
          <a:p>
            <a:pPr marL="514350" indent="-514350" algn="l"/>
            <a:r>
              <a:rPr lang="ru-RU" i="1" smtClean="0">
                <a:solidFill>
                  <a:schemeClr val="tx1"/>
                </a:solidFill>
              </a:rPr>
              <a:t>предшествует </a:t>
            </a:r>
            <a:r>
              <a:rPr lang="en-US" smtClean="0">
                <a:solidFill>
                  <a:schemeClr val="tx1"/>
                </a:solidFill>
              </a:rPr>
              <a:t>to_tsquery('fatal &lt;-&gt; error')</a:t>
            </a:r>
            <a:endParaRPr lang="ru-RU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5118</TotalTime>
  <Words>1042</Words>
  <Application>Microsoft Office PowerPoint</Application>
  <PresentationFormat>Экран (4:3)</PresentationFormat>
  <Paragraphs>392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2" baseType="lpstr">
      <vt:lpstr>Arial</vt:lpstr>
      <vt:lpstr>Calibri</vt:lpstr>
      <vt:lpstr>Courier New</vt:lpstr>
      <vt:lpstr>Тема Office</vt:lpstr>
      <vt:lpstr>Современные технологии баз данных</vt:lpstr>
      <vt:lpstr>Неатомарные данные</vt:lpstr>
      <vt:lpstr>Индексы</vt:lpstr>
      <vt:lpstr>Хэш-индекс</vt:lpstr>
      <vt:lpstr>  Индексы GIN и GiST </vt:lpstr>
      <vt:lpstr>  Индексы GIN и GiST </vt:lpstr>
      <vt:lpstr>  Индексы GIN и GiST </vt:lpstr>
      <vt:lpstr>Полнотекстовый поиск</vt:lpstr>
      <vt:lpstr>Полнотекстовый поиск</vt:lpstr>
      <vt:lpstr>Полнотекстовый поиск. Конфигурации</vt:lpstr>
      <vt:lpstr>Полнотекстовый поиск. Конфигурации</vt:lpstr>
      <vt:lpstr>Полнотекстовый поиск. Запросы</vt:lpstr>
      <vt:lpstr>Полнотекстовый поиск. Создание индекса</vt:lpstr>
      <vt:lpstr>Полнотекстовый поиск. Управление поиском</vt:lpstr>
      <vt:lpstr>Полнотекстовый поиск. Управление поиском</vt:lpstr>
      <vt:lpstr>Полнотекстовый поиск. Ранжирование результатов</vt:lpstr>
      <vt:lpstr>Полнотекстовый поиск. Выделение результатов</vt:lpstr>
      <vt:lpstr>Полнотекстовый поиск. Дополнительные возможности</vt:lpstr>
      <vt:lpstr>Полнотекстовый поиск. Компоненты</vt:lpstr>
      <vt:lpstr>Полнотекстовый поиск. </vt:lpstr>
      <vt:lpstr>JSON</vt:lpstr>
      <vt:lpstr>JSON, JSONB</vt:lpstr>
      <vt:lpstr>JSON операции</vt:lpstr>
      <vt:lpstr>JSON операции</vt:lpstr>
      <vt:lpstr>JSON операции</vt:lpstr>
      <vt:lpstr>JSON операции</vt:lpstr>
      <vt:lpstr>JSON операции</vt:lpstr>
      <vt:lpstr>JSONB индексация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технологии баз данных</dc:title>
  <dc:creator>oleg</dc:creator>
  <cp:lastModifiedBy>Аврунев Олег Евгеньевич</cp:lastModifiedBy>
  <cp:revision>203</cp:revision>
  <dcterms:created xsi:type="dcterms:W3CDTF">2016-02-12T00:19:46Z</dcterms:created>
  <dcterms:modified xsi:type="dcterms:W3CDTF">2021-03-18T06:39:04Z</dcterms:modified>
</cp:coreProperties>
</file>